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91" r:id="rId4"/>
    <p:sldId id="298" r:id="rId5"/>
    <p:sldId id="373" r:id="rId6"/>
    <p:sldId id="293" r:id="rId7"/>
    <p:sldId id="374" r:id="rId8"/>
    <p:sldId id="300" r:id="rId9"/>
    <p:sldId id="329" r:id="rId10"/>
    <p:sldId id="375" r:id="rId11"/>
    <p:sldId id="376" r:id="rId12"/>
    <p:sldId id="296" r:id="rId13"/>
    <p:sldId id="301" r:id="rId14"/>
    <p:sldId id="302" r:id="rId15"/>
    <p:sldId id="305" r:id="rId16"/>
    <p:sldId id="371" r:id="rId17"/>
    <p:sldId id="306" r:id="rId18"/>
    <p:sldId id="377" r:id="rId19"/>
    <p:sldId id="309" r:id="rId20"/>
    <p:sldId id="378" r:id="rId21"/>
    <p:sldId id="311" r:id="rId22"/>
    <p:sldId id="316" r:id="rId23"/>
    <p:sldId id="317" r:id="rId24"/>
    <p:sldId id="319" r:id="rId25"/>
    <p:sldId id="324" r:id="rId26"/>
    <p:sldId id="381" r:id="rId27"/>
    <p:sldId id="379" r:id="rId28"/>
    <p:sldId id="380" r:id="rId29"/>
    <p:sldId id="3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CC"/>
    <a:srgbClr val="00FFFF"/>
    <a:srgbClr val="9933FF"/>
    <a:srgbClr val="FF99FF"/>
    <a:srgbClr val="FFFFCC"/>
    <a:srgbClr val="CC0099"/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E6D0-8B16-4A74-8CC5-71207D07896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1F3-FBF4-4702-BE7C-0C287FFB8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hyperlink" Target="http://bamepharm.com.vn/lib/NEWS/20071226ConCua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áo tuyết bắc cự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7252" y="228600"/>
            <a:ext cx="31242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11" y="1608907"/>
            <a:ext cx="2847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3709857"/>
            <a:ext cx="340450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ánh cụt hoàng đ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1804" y="3709857"/>
            <a:ext cx="3842962" cy="289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1256" y="352697"/>
            <a:ext cx="540802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31. ĐỘNG VẬT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tải xuố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2" y="3709857"/>
            <a:ext cx="365519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235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2224585"/>
            <a:ext cx="10249468" cy="39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05" y="182877"/>
            <a:ext cx="49769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ĐỘNG 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005" y="1003122"/>
            <a:ext cx="1074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1254" y="161628"/>
            <a:ext cx="11462171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hy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1799247"/>
            <a:ext cx="4353636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ellyfish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>
            <a:fillRect/>
          </a:stretch>
        </p:blipFill>
        <p:spPr bwMode="auto">
          <a:xfrm>
            <a:off x="6741994" y="1799247"/>
            <a:ext cx="4722125" cy="2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small_1168002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4367284"/>
            <a:ext cx="4353636" cy="24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94" y="4367284"/>
            <a:ext cx="4831308" cy="2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342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ral_Kumam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171" y="287384"/>
            <a:ext cx="3331034" cy="253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62461" y="2873829"/>
            <a:ext cx="114952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HÔ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4" descr="hy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570"/>
            <a:ext cx="3646714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9166" y="2895599"/>
            <a:ext cx="159366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 TỨC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3301" y="2869473"/>
            <a:ext cx="114952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jellyfish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>
            <a:fillRect/>
          </a:stretch>
        </p:blipFill>
        <p:spPr bwMode="auto">
          <a:xfrm>
            <a:off x="4648200" y="326569"/>
            <a:ext cx="3620589" cy="2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" y="-39189"/>
            <a:ext cx="493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" y="3540034"/>
            <a:ext cx="11155684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môi trường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Thủy tức, sứa, hải quỳ, san hô.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5545182" cy="21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08427" y="3635824"/>
            <a:ext cx="148916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 ĐẤT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917" y="6187441"/>
            <a:ext cx="14543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  ĐŨA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970" y="2695301"/>
            <a:ext cx="164592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 LÁ GAN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:\Documents and Settings\Administrator\Desktop\giun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" y="3125440"/>
            <a:ext cx="544394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mall_1168002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81" y="8705"/>
            <a:ext cx="632895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12971" y="4219301"/>
            <a:ext cx="6379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đa dạng ( dẹp, ống, phân đốt)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đối xứng hai bên, đã phân biệt đầu đuôi, lưng, bụng.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sống: trong đất ẩm, nước, hoặc trong cơ thể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Đại diện: Sán lá gan, giun đũa, giun đất.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98" y="-42611"/>
            <a:ext cx="448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0"/>
            <a:ext cx="4154015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0"/>
            <a:ext cx="7563394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" y="3331028"/>
            <a:ext cx="5395913" cy="35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7959" y="338437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Cơ thể mềm.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Không phân đốt.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vỏ đá vôi bao bọc.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Đa dạng về số lượng loài, hình dạng, kích thước, môi trường sống.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Đại diện: Trai, ốc, mực, hến, sò..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01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m 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15826"/>
          <a:stretch>
            <a:fillRect/>
          </a:stretch>
        </p:blipFill>
        <p:spPr bwMode="auto">
          <a:xfrm>
            <a:off x="4075616" y="63134"/>
            <a:ext cx="3200393" cy="20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9733" r="25119" b="29062"/>
          <a:stretch>
            <a:fillRect/>
          </a:stretch>
        </p:blipFill>
        <p:spPr bwMode="auto">
          <a:xfrm>
            <a:off x="8490856" y="0"/>
            <a:ext cx="3148150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QGuH0sEyIqbNbLy5ooSPDh1SwzgMCRHpQOvCDss_tkx2j6pl5X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" y="4702787"/>
            <a:ext cx="2971800" cy="20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4" y="4702787"/>
            <a:ext cx="3733800" cy="28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o-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30" y="4702787"/>
            <a:ext cx="3200394" cy="21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0071226ConCu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5" y="0"/>
            <a:ext cx="3093717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orizontal Scroll 12"/>
          <p:cNvSpPr/>
          <p:nvPr/>
        </p:nvSpPr>
        <p:spPr>
          <a:xfrm>
            <a:off x="1175657" y="1946362"/>
            <a:ext cx="8268789" cy="2965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Cấu tạo cơ thể chia ba phần: (Đầu, ngực bụng)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Cơ quan di chuyển: ( chân, cánh).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Cơ thể phân đốt, đối xứng hai bên, bộ xương ngoài bằng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itin </a:t>
            </a:r>
            <a:r>
              <a:rPr lang="vi-VN" sz="2400" i="1" dirty="0">
                <a:solidFill>
                  <a:schemeClr val="tx1"/>
                </a:solidFill>
                <a:latin typeface="+mj-lt"/>
              </a:rPr>
              <a:t>để nâng đỡ và bảo vệ cơ thể, các đôi chân khớp động.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Đa dạng về số lượng loài, môi trường sống.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i="1" dirty="0">
                <a:solidFill>
                  <a:schemeClr val="tx1"/>
                </a:solidFill>
                <a:latin typeface="+mj-lt"/>
              </a:rPr>
              <a:t>- Đại diện: Nhện, gián, bọ xít, ong, kiến, bướm, tôm, cua</a:t>
            </a:r>
            <a:r>
              <a:rPr lang="vi-VN" sz="2400" i="1" dirty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7"/>
          <p:cNvSpPr>
            <a:spLocks noChangeShapeType="1"/>
          </p:cNvSpPr>
          <p:nvPr/>
        </p:nvSpPr>
        <p:spPr bwMode="auto">
          <a:xfrm>
            <a:off x="2895600" y="2828109"/>
            <a:ext cx="2133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667000" y="1685109"/>
            <a:ext cx="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895600" y="5114109"/>
            <a:ext cx="990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881314" y="4047309"/>
            <a:ext cx="1157287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1524000" y="3209109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2400" b="1">
              <a:solidFill>
                <a:srgbClr val="0000FF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4104" name="AutoShape 16"/>
          <p:cNvSpPr>
            <a:spLocks/>
          </p:cNvSpPr>
          <p:nvPr/>
        </p:nvSpPr>
        <p:spPr bwMode="auto">
          <a:xfrm>
            <a:off x="8382000" y="1456509"/>
            <a:ext cx="304800" cy="5334000"/>
          </a:xfrm>
          <a:prstGeom prst="rightBrace">
            <a:avLst>
              <a:gd name="adj1" fmla="val 145833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8677275" y="2904310"/>
            <a:ext cx="1752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ĐỘNG VẬT KHÔNG XƯƠNG SỐNG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733800" y="3258322"/>
            <a:ext cx="3962400" cy="1227138"/>
            <a:chOff x="48" y="43"/>
            <a:chExt cx="2496" cy="773"/>
          </a:xfrm>
        </p:grpSpPr>
        <p:pic>
          <p:nvPicPr>
            <p:cNvPr id="4107" name="Picture 13" descr="earthw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3"/>
              <a:ext cx="864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21"/>
            <p:cNvSpPr txBox="1">
              <a:spLocks noChangeArrowheads="1"/>
            </p:cNvSpPr>
            <p:nvPr/>
          </p:nvSpPr>
          <p:spPr bwMode="auto">
            <a:xfrm>
              <a:off x="1008" y="309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 err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2400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Giun</a:t>
              </a:r>
              <a:r>
                <a:rPr lang="en-US" sz="2400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2895600" y="1761309"/>
            <a:ext cx="0" cy="338977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6"/>
          <p:cNvSpPr>
            <a:spLocks noChangeShapeType="1"/>
          </p:cNvSpPr>
          <p:nvPr/>
        </p:nvSpPr>
        <p:spPr bwMode="auto">
          <a:xfrm>
            <a:off x="2895600" y="4047309"/>
            <a:ext cx="1157288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7"/>
          <p:cNvSpPr>
            <a:spLocks noChangeShapeType="1"/>
          </p:cNvSpPr>
          <p:nvPr/>
        </p:nvSpPr>
        <p:spPr bwMode="auto">
          <a:xfrm>
            <a:off x="2895600" y="1780359"/>
            <a:ext cx="21336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3581400" y="2066109"/>
            <a:ext cx="4724400" cy="1193800"/>
            <a:chOff x="0" y="0"/>
            <a:chExt cx="2976" cy="752"/>
          </a:xfrm>
        </p:grpSpPr>
        <p:pic>
          <p:nvPicPr>
            <p:cNvPr id="411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22"/>
            <p:cNvSpPr txBox="1">
              <a:spLocks noChangeArrowheads="1"/>
            </p:cNvSpPr>
            <p:nvPr/>
          </p:nvSpPr>
          <p:spPr bwMode="auto">
            <a:xfrm>
              <a:off x="1248" y="240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 err="1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2400" b="1" dirty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dirty="0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6699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endParaRPr lang="en-US" sz="24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4038600" y="999310"/>
            <a:ext cx="4419600" cy="1139825"/>
            <a:chOff x="0" y="0"/>
            <a:chExt cx="2784" cy="718"/>
          </a:xfrm>
        </p:grpSpPr>
        <p:pic>
          <p:nvPicPr>
            <p:cNvPr id="4122" name="Picture 28" descr="dbdowd_grasshopper_gouache"/>
            <p:cNvPicPr>
              <a:picLocks noChangeAspect="1" noChangeArrowheads="1"/>
            </p:cNvPicPr>
            <p:nvPr/>
          </p:nvPicPr>
          <p:blipFill>
            <a:blip r:embed="rId5">
              <a:lum bright="8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" name="Text Box 23"/>
            <p:cNvSpPr txBox="1">
              <a:spLocks noChangeArrowheads="1"/>
            </p:cNvSpPr>
            <p:nvPr/>
          </p:nvSpPr>
          <p:spPr bwMode="auto">
            <a:xfrm>
              <a:off x="1056" y="249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khớp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3386" y="4429623"/>
            <a:ext cx="4292854" cy="1138238"/>
            <a:chOff x="2439386" y="3658914"/>
            <a:chExt cx="4292854" cy="1138238"/>
          </a:xfrm>
        </p:grpSpPr>
        <p:sp>
          <p:nvSpPr>
            <p:cNvPr id="4111" name="Text Box 20"/>
            <p:cNvSpPr txBox="1">
              <a:spLocks noChangeArrowheads="1"/>
            </p:cNvSpPr>
            <p:nvPr/>
          </p:nvSpPr>
          <p:spPr bwMode="auto">
            <a:xfrm>
              <a:off x="3379440" y="4191000"/>
              <a:ext cx="3352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Ruột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khoang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386" y="3658914"/>
              <a:ext cx="1002734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4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 autoUpdateAnimBg="0"/>
      <p:bldP spid="410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47265"/>
              </p:ext>
            </p:extLst>
          </p:nvPr>
        </p:nvGraphicFramePr>
        <p:xfrm>
          <a:off x="721917" y="1203830"/>
          <a:ext cx="11069749" cy="5102812"/>
        </p:xfrm>
        <a:graphic>
          <a:graphicData uri="http://schemas.openxmlformats.org/drawingml/2006/table">
            <a:tbl>
              <a:tblPr firstRow="1" firstCol="1" bandRow="1"/>
              <a:tblGrid>
                <a:gridCol w="2567193">
                  <a:extLst>
                    <a:ext uri="{9D8B030D-6E8A-4147-A177-3AD203B41FA5}">
                      <a16:colId xmlns:a16="http://schemas.microsoft.com/office/drawing/2014/main" val="1596778869"/>
                    </a:ext>
                  </a:extLst>
                </a:gridCol>
                <a:gridCol w="4817660">
                  <a:extLst>
                    <a:ext uri="{9D8B030D-6E8A-4147-A177-3AD203B41FA5}">
                      <a16:colId xmlns:a16="http://schemas.microsoft.com/office/drawing/2014/main" val="1652681404"/>
                    </a:ext>
                  </a:extLst>
                </a:gridCol>
                <a:gridCol w="3684896">
                  <a:extLst>
                    <a:ext uri="{9D8B030D-6E8A-4147-A177-3AD203B41FA5}">
                      <a16:colId xmlns:a16="http://schemas.microsoft.com/office/drawing/2014/main" val="2969799904"/>
                    </a:ext>
                  </a:extLst>
                </a:gridCol>
              </a:tblGrid>
              <a:tr h="132100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Môi trường sống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Đại diện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149941"/>
                  </a:ext>
                </a:extLst>
              </a:tr>
              <a:tr h="88848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Ruột khoang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17511"/>
                  </a:ext>
                </a:extLst>
              </a:tr>
              <a:tr h="85980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Giun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8317"/>
                  </a:ext>
                </a:extLst>
              </a:tr>
              <a:tr h="6461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Thân mềm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639310"/>
                  </a:ext>
                </a:extLst>
              </a:tr>
              <a:tr h="11986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Chân khớp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1321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6485" y="1182785"/>
            <a:ext cx="2503571" cy="1320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23406" y="179757"/>
            <a:ext cx="100975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TẬP.</a:t>
            </a:r>
            <a:endParaRPr kumimoji="0" lang="en-US" altLang="en-US" sz="3200" b="1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485" y="2090739"/>
            <a:ext cx="11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8572" y="1980523"/>
            <a:ext cx="1349698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Đại diện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6019" y="1974539"/>
            <a:ext cx="117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20240" y="1162592"/>
            <a:ext cx="134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518419" y="2688866"/>
            <a:ext cx="3196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146444" y="2503063"/>
            <a:ext cx="3643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Thủy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tức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sứa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san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hô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,…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70056" y="3444706"/>
            <a:ext cx="44409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vật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  <a:p>
            <a:pPr algn="ctr" eaLnBrk="1" hangingPunct="1"/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91855" y="3457170"/>
            <a:ext cx="37271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Sán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gan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giun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đỉa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rươi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,..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05593" y="4510509"/>
            <a:ext cx="4648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ẩm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146444" y="4464343"/>
            <a:ext cx="3713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Trai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sông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ốc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mực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,...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270056" y="5221200"/>
            <a:ext cx="5055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vật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  <a:p>
            <a:pPr algn="ctr" eaLnBrk="1" hangingPunct="1"/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146444" y="5221200"/>
            <a:ext cx="3586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Tôm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cua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chấu,nhện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,..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88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206" y="161628"/>
            <a:ext cx="11150219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1981200"/>
            <a:ext cx="10508776" cy="41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áo tuyết bắc cự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1926" y="228600"/>
            <a:ext cx="3907680" cy="312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3709857"/>
            <a:ext cx="340450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ải xuố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2" y="3709857"/>
            <a:ext cx="3655197" cy="28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tải xuống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1926" y="3752598"/>
            <a:ext cx="3187338" cy="308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61255" y="161628"/>
            <a:ext cx="7870672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347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05199" y="685800"/>
            <a:ext cx="6997338" cy="3810000"/>
          </a:xfrm>
          <a:prstGeom prst="cloudCallout">
            <a:avLst>
              <a:gd name="adj1" fmla="val -22448"/>
              <a:gd name="adj2" fmla="val 60616"/>
            </a:avLst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b="1" u="sng" dirty="0" err="1" smtClean="0"/>
              <a:t>Quan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sát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hình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ảnh</a:t>
            </a:r>
            <a:r>
              <a:rPr lang="en-US" sz="3200" dirty="0" smtClean="0"/>
              <a:t>: </a:t>
            </a:r>
          </a:p>
          <a:p>
            <a:pPr algn="just"/>
            <a:r>
              <a:rPr lang="en-US" sz="3200" dirty="0" smtClean="0"/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 descr="23580794dcc20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495800"/>
            <a:ext cx="2354263" cy="18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005" y="182877"/>
            <a:ext cx="49769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ĐỘNG 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4" y="161628"/>
            <a:ext cx="11462171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3AD01DD4-F3F7-451D-B93F-95EB60F4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144" y="2197289"/>
            <a:ext cx="8029432" cy="3780688"/>
          </a:xfrm>
          <a:prstGeom prst="cloudCallout">
            <a:avLst>
              <a:gd name="adj1" fmla="val -77375"/>
              <a:gd name="adj2" fmla="val 37083"/>
            </a:avLst>
          </a:prstGeom>
          <a:solidFill>
            <a:srgbClr val="E9EA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31.3,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3AD01DD4-F3F7-451D-B93F-95EB60F4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144" y="2197289"/>
            <a:ext cx="8029432" cy="3780688"/>
          </a:xfrm>
          <a:prstGeom prst="cloudCallout">
            <a:avLst>
              <a:gd name="adj1" fmla="val -77375"/>
              <a:gd name="adj2" fmla="val 37083"/>
            </a:avLst>
          </a:prstGeom>
          <a:solidFill>
            <a:srgbClr val="E9EA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31.3,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59" y="2914240"/>
            <a:ext cx="313892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onopterus_albus- lu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4342990"/>
            <a:ext cx="34914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QUANTRONG\DHBO\1528959355-364-can-benh-la-hiem-gap-khien-be-gai-sinh-ra-bi-thieu-mat-nua-hop-so-1-1528956227-width650height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34" y="2842802"/>
            <a:ext cx="313892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QUANTRONG\DHBO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4271552"/>
            <a:ext cx="3065921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:\QUANTRONG\DHBO\fdddd91a-764d-4dbd-b520-5b3060aa5c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47" y="4342990"/>
            <a:ext cx="32849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302422" y="384292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chép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444797" y="5128802"/>
            <a:ext cx="12409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Lươn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5159422" y="5128802"/>
            <a:ext cx="15329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nhám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9731422" y="4985927"/>
            <a:ext cx="138696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rô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9017047" y="3700052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đuối</a:t>
            </a:r>
          </a:p>
        </p:txBody>
      </p:sp>
      <p:pic>
        <p:nvPicPr>
          <p:cNvPr id="15" name="Picture 7" descr="herring- ca tri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2914240"/>
            <a:ext cx="358820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QUANTRONG\DHBO\53e1901201108Fis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97" y="1485490"/>
            <a:ext cx="3065921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D:\QUANTRONG\DHBO\images (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1514065"/>
            <a:ext cx="377720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D:\QUANTRONG\DHBO\tải xuống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1428340"/>
            <a:ext cx="316325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2944859" y="241417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mập 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5373734" y="2485615"/>
            <a:ext cx="182495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đuôi gai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9374234" y="2485615"/>
            <a:ext cx="145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Cá mú đỏ</a:t>
            </a:r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2801984" y="3842927"/>
            <a:ext cx="1386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Cá trích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3589" y="41801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CÁ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LƯỠNG C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0"/>
            <a:ext cx="4516438" cy="30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ết quả hình ảnh cho ếch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2193" r="7419" b="8582"/>
          <a:stretch>
            <a:fillRect/>
          </a:stretch>
        </p:blipFill>
        <p:spPr bwMode="auto">
          <a:xfrm rot="20061542">
            <a:off x="4711857" y="3472321"/>
            <a:ext cx="5243513" cy="324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Kết quả hình ảnh cho ếch gi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7000"/>
            <a:ext cx="4648200" cy="30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3429001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9500" y="316706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633412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đồng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929" y="5277394"/>
            <a:ext cx="296206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LƯỠNG CƯ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t06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797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africa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597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south_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797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3248572" y="2881313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Tắc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kè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8630197" y="2833687"/>
            <a:ext cx="2667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Thằn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lằn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7715797" y="6248401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Cá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sấu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3372397" y="4267201"/>
            <a:ext cx="2438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Rắn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hổ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mang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195" y="235129"/>
            <a:ext cx="23905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BÒ SÁT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7" y="0"/>
            <a:ext cx="4419600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03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3643953"/>
            <a:ext cx="4112526" cy="262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1296538"/>
            <a:ext cx="4112526" cy="22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42" y="1479550"/>
            <a:ext cx="2438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4" y="1479550"/>
            <a:ext cx="23193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4" y="61913"/>
            <a:ext cx="47577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AutoShape 8" descr="Thế giới động vật: Chim cắt hỏa mai chiến đấu kịch liệt để tranh ..."/>
          <p:cNvSpPr>
            <a:spLocks noChangeAspect="1" noChangeArrowheads="1"/>
          </p:cNvSpPr>
          <p:nvPr/>
        </p:nvSpPr>
        <p:spPr bwMode="auto">
          <a:xfrm>
            <a:off x="1717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36" y="3141663"/>
            <a:ext cx="2361406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4" y="4735513"/>
            <a:ext cx="4757738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83" y="378824"/>
            <a:ext cx="173509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CHIM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\Desktop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4" y="3141665"/>
            <a:ext cx="2378869" cy="15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527" y="76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ua van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89926" y="3325820"/>
            <a:ext cx="4324065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5584" y="630754"/>
            <a:ext cx="167204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603414" y="2757488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Hươu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sao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504927" y="2757488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Ngựa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785076" y="5995344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Ngựa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Vằn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27" y="3400425"/>
            <a:ext cx="4595786" cy="27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504927" y="6147744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charset="0"/>
              </a:rPr>
              <a:t>túi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075" name="Picture 3" descr="C:\Users\Win7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6" y="191070"/>
            <a:ext cx="4135271" cy="26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23915"/>
              </p:ext>
            </p:extLst>
          </p:nvPr>
        </p:nvGraphicFramePr>
        <p:xfrm>
          <a:off x="0" y="90511"/>
          <a:ext cx="11994712" cy="6575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96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+mj-lt"/>
                        </a:rPr>
                        <a:t>Các nhóm động vật có xương sống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Đặc điểm của mỗi nhóm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026"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113"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134"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2644" y="5401831"/>
            <a:ext cx="9115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răng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46" y="1641977"/>
            <a:ext cx="161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087" y="2514414"/>
            <a:ext cx="249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144" y="3395495"/>
            <a:ext cx="299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0246" y="4537163"/>
            <a:ext cx="181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7920" y="5494165"/>
            <a:ext cx="250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1201" y="1641978"/>
            <a:ext cx="7196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vây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3679" y="2268192"/>
            <a:ext cx="89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Ở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da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ướt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1256" y="4109170"/>
            <a:ext cx="8931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ộng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3423" y="3185472"/>
            <a:ext cx="911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3AD01DD4-F3F7-451D-B93F-95EB60F4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144" y="1869743"/>
            <a:ext cx="8029432" cy="3780688"/>
          </a:xfrm>
          <a:prstGeom prst="cloudCallout">
            <a:avLst>
              <a:gd name="adj1" fmla="val -77375"/>
              <a:gd name="adj2" fmla="val 37083"/>
            </a:avLst>
          </a:prstGeom>
          <a:solidFill>
            <a:srgbClr val="E9EA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3AD01DD4-F3F7-451D-B93F-95EB60F4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473" y="272955"/>
            <a:ext cx="9512488" cy="5854890"/>
          </a:xfrm>
          <a:prstGeom prst="cloudCallout">
            <a:avLst>
              <a:gd name="adj1" fmla="val -77375"/>
              <a:gd name="adj2" fmla="val 37083"/>
            </a:avLst>
          </a:prstGeom>
          <a:solidFill>
            <a:srgbClr val="E9EAB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,.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bay,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: da,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03933"/>
              </p:ext>
            </p:extLst>
          </p:nvPr>
        </p:nvGraphicFramePr>
        <p:xfrm>
          <a:off x="721917" y="1203830"/>
          <a:ext cx="10933271" cy="5033197"/>
        </p:xfrm>
        <a:graphic>
          <a:graphicData uri="http://schemas.openxmlformats.org/drawingml/2006/table">
            <a:tbl>
              <a:tblPr firstRow="1" firstCol="1" bandRow="1"/>
              <a:tblGrid>
                <a:gridCol w="3743796">
                  <a:extLst>
                    <a:ext uri="{9D8B030D-6E8A-4147-A177-3AD203B41FA5}">
                      <a16:colId xmlns:a16="http://schemas.microsoft.com/office/drawing/2014/main" val="1596778869"/>
                    </a:ext>
                  </a:extLst>
                </a:gridCol>
                <a:gridCol w="7189475">
                  <a:extLst>
                    <a:ext uri="{9D8B030D-6E8A-4147-A177-3AD203B41FA5}">
                      <a16:colId xmlns:a16="http://schemas.microsoft.com/office/drawing/2014/main" val="1652681404"/>
                    </a:ext>
                  </a:extLst>
                </a:gridCol>
              </a:tblGrid>
              <a:tr h="13619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Môi trường sống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149941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17511"/>
                  </a:ext>
                </a:extLst>
              </a:tr>
              <a:tr h="77792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Lưỡng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8317"/>
                  </a:ext>
                </a:extLst>
              </a:tr>
              <a:tr h="6461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Bò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sát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639310"/>
                  </a:ext>
                </a:extLst>
              </a:tr>
              <a:tr h="7459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Chim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13212"/>
                  </a:ext>
                </a:extLst>
              </a:tr>
              <a:tr h="7642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Thú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6485" y="1182785"/>
            <a:ext cx="2503571" cy="1320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23406" y="179757"/>
            <a:ext cx="100975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TẬP.</a:t>
            </a:r>
            <a:endParaRPr kumimoji="0" lang="en-US" altLang="en-US" sz="3200" b="1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485" y="2090739"/>
            <a:ext cx="11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8572" y="1980523"/>
            <a:ext cx="1349698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Đại diện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6019" y="1974539"/>
            <a:ext cx="117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20240" y="1162592"/>
            <a:ext cx="134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69297" y="2503063"/>
            <a:ext cx="3196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39298" y="3174230"/>
            <a:ext cx="6545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ẩm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512002" y="3966289"/>
            <a:ext cx="721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khô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hạn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)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487412" y="4700528"/>
            <a:ext cx="691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khí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512002" y="5535316"/>
            <a:ext cx="691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cạn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Arial" pitchFamily="34" charset="0"/>
              </a:rPr>
              <a:t>khí</a:t>
            </a:r>
            <a:endParaRPr lang="en-US" sz="2800" b="1" dirty="0">
              <a:latin typeface="Times New Roman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4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0"/>
            <a:ext cx="118972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+/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Chứng minh sự đa dạng của nhóm động vật có xương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sống</a:t>
            </a:r>
          </a:p>
          <a:p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- Đa </a:t>
            </a:r>
            <a:r>
              <a:rPr lang="vi-VN" sz="2800" b="1" dirty="0">
                <a:latin typeface="+mj-lt"/>
              </a:rPr>
              <a:t>dạng về môi trường sống: loài sống trên không, loài sống trên cây, loài sống trong lòng đất, loài sống trên mặt đất,..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Ví dụ: Cá sống dưới nước, chim sống ở tổ trên cây, nhím sống trong lòng đất, gà sống dưới mặt đất,..</a:t>
            </a:r>
          </a:p>
          <a:p>
            <a:r>
              <a:rPr lang="vi-VN" sz="2800" b="1" dirty="0" smtClean="0">
                <a:latin typeface="+mj-lt"/>
              </a:rPr>
              <a:t>- Đa </a:t>
            </a:r>
            <a:r>
              <a:rPr lang="vi-VN" sz="2800" b="1" dirty="0">
                <a:latin typeface="+mj-lt"/>
              </a:rPr>
              <a:t>dạng về tập tính: Loài thì có tập tình bắt mồi, loài có tập tính bảo vệ con,..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Ví dụ: Hổ cho con học cách săn mồi khi 2 tháng tuổi, chuột túi 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đ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00B0F0"/>
                </a:solidFill>
                <a:latin typeface="+mj-lt"/>
              </a:rPr>
              <a:t>con non trong túi trước bụng để tiện chăm sóc,..</a:t>
            </a:r>
          </a:p>
          <a:p>
            <a:r>
              <a:rPr lang="vi-VN" sz="2800" b="1" dirty="0" smtClean="0">
                <a:latin typeface="+mj-lt"/>
              </a:rPr>
              <a:t>- Đa </a:t>
            </a:r>
            <a:r>
              <a:rPr lang="vi-VN" sz="2800" b="1" dirty="0">
                <a:latin typeface="+mj-lt"/>
              </a:rPr>
              <a:t>dạng về số lượng cá thể trong loài: loài ít, loài nhiều.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Ví dụ: Tê giác ít, còn gà thì nhiều.</a:t>
            </a:r>
          </a:p>
          <a:p>
            <a:r>
              <a:rPr lang="vi-VN" sz="2800" b="1" dirty="0" smtClean="0">
                <a:latin typeface="+mj-lt"/>
              </a:rPr>
              <a:t>- Đa </a:t>
            </a:r>
            <a:r>
              <a:rPr lang="vi-VN" sz="2800" b="1" dirty="0">
                <a:latin typeface="+mj-lt"/>
              </a:rPr>
              <a:t>dạng về thức ăn: có loài ăn tạp, loài anh thực vật, loài ăn động vật.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Ví dụ: Thỏ ăn cỏ, hổ ăn thịt tươi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,...</a:t>
            </a:r>
            <a:endParaRPr lang="vi-VN" sz="28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6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3" descr="Image-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0" y="5667376"/>
            <a:ext cx="9144000" cy="1190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( 316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794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72714" y="6453188"/>
            <a:ext cx="395287" cy="4048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817" y="130626"/>
            <a:ext cx="3540034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6" name="Text Box 6"/>
          <p:cNvSpPr txBox="1">
            <a:spLocks noChangeArrowheads="1"/>
          </p:cNvSpPr>
          <p:nvPr/>
        </p:nvSpPr>
        <p:spPr bwMode="auto">
          <a:xfrm>
            <a:off x="3664137" y="156712"/>
            <a:ext cx="5323117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/>
              <a:t>Đa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endParaRPr lang="en-US" sz="3200" b="1" dirty="0"/>
          </a:p>
        </p:txBody>
      </p:sp>
      <p:pic>
        <p:nvPicPr>
          <p:cNvPr id="11269" name="Picture 5" descr="HINH 1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" y="741487"/>
            <a:ext cx="7119257" cy="6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8" name="Rectangle 17"/>
          <p:cNvSpPr>
            <a:spLocks noChangeArrowheads="1"/>
          </p:cNvSpPr>
          <p:nvPr/>
        </p:nvSpPr>
        <p:spPr bwMode="auto">
          <a:xfrm>
            <a:off x="209910" y="1959429"/>
            <a:ext cx="2637794" cy="1397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5122" name="Text Box 21"/>
          <p:cNvSpPr txBox="1">
            <a:spLocks noChangeArrowheads="1"/>
          </p:cNvSpPr>
          <p:nvPr/>
        </p:nvSpPr>
        <p:spPr bwMode="auto">
          <a:xfrm>
            <a:off x="7205783" y="1103678"/>
            <a:ext cx="5100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- </a:t>
            </a:r>
            <a:r>
              <a:rPr lang="en-US" sz="2800" b="1" dirty="0" err="1" smtClean="0"/>
              <a:t>Dưới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dirty="0" smtClean="0"/>
              <a:t>:  </a:t>
            </a:r>
            <a:r>
              <a:rPr lang="en-US" sz="2800" dirty="0" err="1" smtClean="0"/>
              <a:t>Mực</a:t>
            </a:r>
            <a:r>
              <a:rPr lang="en-US" sz="2800" dirty="0" smtClean="0"/>
              <a:t>, </a:t>
            </a:r>
            <a:r>
              <a:rPr lang="en-US" sz="2800" dirty="0" err="1" smtClean="0"/>
              <a:t>ốc</a:t>
            </a:r>
            <a:r>
              <a:rPr lang="en-US" sz="2800" dirty="0" smtClean="0"/>
              <a:t>, </a:t>
            </a:r>
            <a:r>
              <a:rPr lang="en-US" sz="2800" dirty="0" err="1" smtClean="0"/>
              <a:t>lươn</a:t>
            </a:r>
            <a:r>
              <a:rPr lang="en-US" sz="2800" dirty="0" smtClean="0"/>
              <a:t>, </a:t>
            </a:r>
            <a:r>
              <a:rPr lang="en-US" sz="2800" dirty="0" err="1" smtClean="0"/>
              <a:t>sứa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214490" y="1674092"/>
            <a:ext cx="5417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-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cạn</a:t>
            </a:r>
            <a:r>
              <a:rPr lang="en-US" sz="2800" dirty="0" smtClean="0"/>
              <a:t>:  </a:t>
            </a:r>
            <a:r>
              <a:rPr lang="en-US" sz="2800" dirty="0" err="1" smtClean="0"/>
              <a:t>Hươu</a:t>
            </a:r>
            <a:r>
              <a:rPr lang="en-US" sz="2800" dirty="0" smtClean="0"/>
              <a:t>, </a:t>
            </a:r>
            <a:r>
              <a:rPr lang="en-US" sz="2800" dirty="0" err="1" smtClean="0"/>
              <a:t>nai</a:t>
            </a:r>
            <a:r>
              <a:rPr lang="en-US" sz="2800" dirty="0" smtClean="0"/>
              <a:t>, </a:t>
            </a:r>
            <a:r>
              <a:rPr lang="en-US" sz="2800" dirty="0" err="1" smtClean="0"/>
              <a:t>hổ</a:t>
            </a:r>
            <a:r>
              <a:rPr lang="en-US" sz="2800" dirty="0" smtClean="0"/>
              <a:t>, </a:t>
            </a:r>
            <a:r>
              <a:rPr lang="en-US" sz="2800" dirty="0" err="1" smtClean="0"/>
              <a:t>báo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36260" y="2244501"/>
            <a:ext cx="51004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dirty="0" smtClean="0"/>
              <a:t>:  </a:t>
            </a:r>
            <a:r>
              <a:rPr lang="en-US" sz="2800" dirty="0" err="1" smtClean="0"/>
              <a:t>Đại</a:t>
            </a:r>
            <a:r>
              <a:rPr lang="en-US" sz="2800" dirty="0" smtClean="0"/>
              <a:t> bang,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,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âu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236260" y="3592284"/>
            <a:ext cx="4781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 nhau về hình dạng, kích thước, cấu tạo nhưng chúng đều cấu tạo đa bào, không có thành tế bào...hầu hết chúng có khả năng di chuyển.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200"/>
          </a:xfrm>
        </p:spPr>
        <p:txBody>
          <a:bodyPr/>
          <a:lstStyle/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Phân biệt động vật không xương sống và động vật có xương sống</a:t>
            </a: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203200" y="649288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284" y="784226"/>
            <a:ext cx="1158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Quan sát H 31.1 và chỉ ra điểm khác biệt giữa động vật không xương sống và động vật có xương sống? 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614488"/>
            <a:ext cx="11783484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005" y="274316"/>
            <a:ext cx="1174350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31.1a; 31.1b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thảo luận nhóm trả lời câu hỏi 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CH1.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615" y="2682754"/>
            <a:ext cx="9949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90" y="4756120"/>
            <a:ext cx="10740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310" y="419103"/>
            <a:ext cx="11743509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3,4,5 –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CH2.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động vật sau vào 2 nhóm: Động vật có xương sống, động vật không xương sống.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ưng, vẹt, hổ, trâu, ngựa, gấu, voi, giun đũa, sán lá gan, thủy tức, san hô, trai sông, mực ống, ốc sên...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15" y="3683934"/>
            <a:ext cx="1152520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Chim ưng, vẹt, hổ, trâu, ngựa, gấu, 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 đũa, sán lá gan, thủy tức, san hô, trai sông, mực ống, ốc sên...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404948"/>
            <a:ext cx="25908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471748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17003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4419600" y="1471748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88720" y="2843348"/>
            <a:ext cx="3307080" cy="274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40433" y="2767148"/>
            <a:ext cx="3631475" cy="274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vk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5471160" cy="58782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" descr="tải xuống (6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0"/>
            <a:ext cx="5347063" cy="587828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24600" y="0"/>
            <a:ext cx="0" cy="68580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84666" y="6087293"/>
            <a:ext cx="4036422" cy="6858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1584" y="6087292"/>
            <a:ext cx="3450772" cy="698863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1522</Words>
  <Application>Microsoft Office PowerPoint</Application>
  <PresentationFormat>Widescreen</PresentationFormat>
  <Paragraphs>179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Phân biệt động vật không xương sống và động vật có xương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147</cp:revision>
  <dcterms:created xsi:type="dcterms:W3CDTF">2021-05-16T14:33:36Z</dcterms:created>
  <dcterms:modified xsi:type="dcterms:W3CDTF">2024-02-24T13:41:50Z</dcterms:modified>
</cp:coreProperties>
</file>