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1" r:id="rId3"/>
    <p:sldId id="323" r:id="rId4"/>
    <p:sldId id="363" r:id="rId5"/>
    <p:sldId id="351" r:id="rId6"/>
    <p:sldId id="354" r:id="rId7"/>
    <p:sldId id="356" r:id="rId8"/>
    <p:sldId id="357" r:id="rId9"/>
    <p:sldId id="360" r:id="rId10"/>
    <p:sldId id="358" r:id="rId11"/>
    <p:sldId id="362" r:id="rId12"/>
    <p:sldId id="364" r:id="rId13"/>
    <p:sldId id="277" r:id="rId14"/>
    <p:sldId id="365" r:id="rId15"/>
    <p:sldId id="278" r:id="rId16"/>
    <p:sldId id="279" r:id="rId17"/>
    <p:sldId id="280" r:id="rId18"/>
    <p:sldId id="281" r:id="rId19"/>
    <p:sldId id="366" r:id="rId20"/>
    <p:sldId id="282" r:id="rId21"/>
    <p:sldId id="367" r:id="rId22"/>
    <p:sldId id="337" r:id="rId23"/>
    <p:sldId id="338" r:id="rId24"/>
    <p:sldId id="368" r:id="rId25"/>
    <p:sldId id="372" r:id="rId26"/>
    <p:sldId id="369" r:id="rId27"/>
    <p:sldId id="370" r:id="rId28"/>
    <p:sldId id="333" r:id="rId29"/>
    <p:sldId id="334" r:id="rId30"/>
    <p:sldId id="339" r:id="rId31"/>
    <p:sldId id="340" r:id="rId32"/>
    <p:sldId id="3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CC"/>
    <a:srgbClr val="00FFFF"/>
    <a:srgbClr val="9933FF"/>
    <a:srgbClr val="FF99FF"/>
    <a:srgbClr val="FFFFCC"/>
    <a:srgbClr val="CC0099"/>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0" d="100"/>
          <a:sy n="70" d="100"/>
        </p:scale>
        <p:origin x="68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8E6D0-8B16-4A74-8CC5-71207D07896B}"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50920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8E6D0-8B16-4A74-8CC5-71207D07896B}"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18495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8E6D0-8B16-4A74-8CC5-71207D07896B}"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313287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EBF173A3-EFB6-440B-861D-E0F0D5C82DA4}" type="slidenum">
              <a:rPr lang="en-US" altLang="en-US"/>
              <a:pPr>
                <a:defRPr/>
              </a:pPr>
              <a:t>‹#›</a:t>
            </a:fld>
            <a:endParaRPr lang="en-US" altLang="en-US"/>
          </a:p>
        </p:txBody>
      </p:sp>
    </p:spTree>
    <p:extLst>
      <p:ext uri="{BB962C8B-B14F-4D97-AF65-F5344CB8AC3E}">
        <p14:creationId xmlns:p14="http://schemas.microsoft.com/office/powerpoint/2010/main" val="318569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8E6D0-8B16-4A74-8CC5-71207D07896B}"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61508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D8E6D0-8B16-4A74-8CC5-71207D07896B}"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09769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8E6D0-8B16-4A74-8CC5-71207D07896B}"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43034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8E6D0-8B16-4A74-8CC5-71207D07896B}"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326214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8E6D0-8B16-4A74-8CC5-71207D07896B}"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85868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E6D0-8B16-4A74-8CC5-71207D07896B}"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414525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8E6D0-8B16-4A74-8CC5-71207D07896B}"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135986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8E6D0-8B16-4A74-8CC5-71207D07896B}"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581F3-FBF4-4702-BE7C-0C287FFB841A}" type="slidenum">
              <a:rPr lang="en-US" smtClean="0"/>
              <a:t>‹#›</a:t>
            </a:fld>
            <a:endParaRPr lang="en-US"/>
          </a:p>
        </p:txBody>
      </p:sp>
    </p:spTree>
    <p:extLst>
      <p:ext uri="{BB962C8B-B14F-4D97-AF65-F5344CB8AC3E}">
        <p14:creationId xmlns:p14="http://schemas.microsoft.com/office/powerpoint/2010/main" val="237249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8E6D0-8B16-4A74-8CC5-71207D07896B}" type="datetimeFigureOut">
              <a:rPr lang="en-US" smtClean="0"/>
              <a:t>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581F3-FBF4-4702-BE7C-0C287FFB841A}" type="slidenum">
              <a:rPr lang="en-US" smtClean="0"/>
              <a:t>‹#›</a:t>
            </a:fld>
            <a:endParaRPr lang="en-US"/>
          </a:p>
        </p:txBody>
      </p:sp>
    </p:spTree>
    <p:extLst>
      <p:ext uri="{BB962C8B-B14F-4D97-AF65-F5344CB8AC3E}">
        <p14:creationId xmlns:p14="http://schemas.microsoft.com/office/powerpoint/2010/main" val="89695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video" Target="file:///H:\Movie_0002.wmv"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áo tuyết bắc cực.jpg"/>
          <p:cNvPicPr>
            <a:picLocks noChangeAspect="1"/>
          </p:cNvPicPr>
          <p:nvPr/>
        </p:nvPicPr>
        <p:blipFill>
          <a:blip r:embed="rId2" cstate="print"/>
          <a:stretch>
            <a:fillRect/>
          </a:stretch>
        </p:blipFill>
        <p:spPr>
          <a:xfrm>
            <a:off x="5767252" y="228600"/>
            <a:ext cx="3124200" cy="2324100"/>
          </a:xfrm>
          <a:prstGeom prst="rect">
            <a:avLst/>
          </a:prstGeom>
          <a:ln>
            <a:noFill/>
          </a:ln>
          <a:effectLst>
            <a:softEdge rad="112500"/>
          </a:effectLst>
        </p:spPr>
      </p:pic>
      <p:pic>
        <p:nvPicPr>
          <p:cNvPr id="7" name="Picture 6" descr="tải xuống (4).jpg"/>
          <p:cNvPicPr>
            <a:picLocks noChangeAspect="1"/>
          </p:cNvPicPr>
          <p:nvPr/>
        </p:nvPicPr>
        <p:blipFill>
          <a:blip r:embed="rId3" cstate="print"/>
          <a:stretch>
            <a:fillRect/>
          </a:stretch>
        </p:blipFill>
        <p:spPr>
          <a:xfrm>
            <a:off x="113211" y="1608907"/>
            <a:ext cx="2847975" cy="1981200"/>
          </a:xfrm>
          <a:prstGeom prst="rect">
            <a:avLst/>
          </a:prstGeom>
          <a:ln>
            <a:noFill/>
          </a:ln>
          <a:effectLst>
            <a:softEdge rad="112500"/>
          </a:effectLst>
        </p:spPr>
      </p:pic>
      <p:pic>
        <p:nvPicPr>
          <p:cNvPr id="8" name="Picture 7" descr="tải xuống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0743" y="3709857"/>
            <a:ext cx="340450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ánh cụt hoàng đế.jpg"/>
          <p:cNvPicPr>
            <a:picLocks noChangeAspect="1"/>
          </p:cNvPicPr>
          <p:nvPr/>
        </p:nvPicPr>
        <p:blipFill>
          <a:blip r:embed="rId5" cstate="print"/>
          <a:stretch>
            <a:fillRect/>
          </a:stretch>
        </p:blipFill>
        <p:spPr>
          <a:xfrm>
            <a:off x="8161804" y="3709857"/>
            <a:ext cx="3842962" cy="2897777"/>
          </a:xfrm>
          <a:prstGeom prst="rect">
            <a:avLst/>
          </a:prstGeom>
          <a:ln>
            <a:noFill/>
          </a:ln>
          <a:effectLst>
            <a:softEdge rad="112500"/>
          </a:effectLst>
        </p:spPr>
      </p:pic>
      <p:sp>
        <p:nvSpPr>
          <p:cNvPr id="10" name="TextBox 9"/>
          <p:cNvSpPr txBox="1"/>
          <p:nvPr/>
        </p:nvSpPr>
        <p:spPr>
          <a:xfrm>
            <a:off x="261256" y="352697"/>
            <a:ext cx="5408024" cy="769441"/>
          </a:xfrm>
          <a:prstGeom prst="rect">
            <a:avLst/>
          </a:prstGeom>
          <a:noFill/>
          <a:ln w="38100">
            <a:solidFill>
              <a:schemeClr val="tx1"/>
            </a:solidFill>
          </a:ln>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31. ĐỘNG VẬT</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1" name="Picture 4" descr="tải xuố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992" y="3709857"/>
            <a:ext cx="365519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8235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835" y="91444"/>
            <a:ext cx="10750731" cy="3970318"/>
          </a:xfrm>
          <a:prstGeom prst="rect">
            <a:avLst/>
          </a:prstGeom>
          <a:solidFill>
            <a:schemeClr val="accent2">
              <a:lumMod val="60000"/>
              <a:lumOff val="40000"/>
            </a:schemeClr>
          </a:solidFill>
          <a:ln w="38100">
            <a:solidFill>
              <a:schemeClr val="tx1"/>
            </a:solidFill>
          </a:ln>
        </p:spPr>
        <p:txBody>
          <a:bodyPr wrap="square" rtlCol="0">
            <a:spAutoFit/>
          </a:bodyPr>
          <a:lstStyle/>
          <a:p>
            <a:r>
              <a:rPr lang="vi-VN" sz="3600" b="1" u="sng" dirty="0">
                <a:latin typeface="+mj-lt"/>
              </a:rPr>
              <a:t>Tác </a:t>
            </a:r>
            <a:r>
              <a:rPr lang="vi-VN" sz="3600" b="1" u="sng" dirty="0" smtClean="0">
                <a:latin typeface="+mj-lt"/>
              </a:rPr>
              <a:t>hại</a:t>
            </a:r>
            <a:r>
              <a:rPr lang="en-US" sz="3600" b="1" u="sng" dirty="0">
                <a:latin typeface="+mj-lt"/>
              </a:rPr>
              <a:t> </a:t>
            </a:r>
            <a:r>
              <a:rPr lang="en-US" sz="3600" b="1" u="sng" dirty="0" err="1" smtClean="0">
                <a:latin typeface="Times New Roman" panose="02020603050405020304" pitchFamily="18" charset="0"/>
                <a:cs typeface="Times New Roman" panose="02020603050405020304" pitchFamily="18" charset="0"/>
              </a:rPr>
              <a:t>của</a:t>
            </a:r>
            <a:r>
              <a:rPr lang="en-US" sz="3600" b="1" u="sng" dirty="0" smtClean="0">
                <a:latin typeface="Times New Roman" panose="02020603050405020304" pitchFamily="18" charset="0"/>
                <a:cs typeface="Times New Roman" panose="02020603050405020304" pitchFamily="18" charset="0"/>
              </a:rPr>
              <a:t> </a:t>
            </a:r>
            <a:r>
              <a:rPr lang="en-US" sz="3600" b="1" u="sng" dirty="0" err="1" smtClean="0">
                <a:latin typeface="Times New Roman" panose="02020603050405020304" pitchFamily="18" charset="0"/>
                <a:cs typeface="Times New Roman" panose="02020603050405020304" pitchFamily="18" charset="0"/>
              </a:rPr>
              <a:t>động</a:t>
            </a:r>
            <a:r>
              <a:rPr lang="en-US" sz="3600" b="1" u="sng" dirty="0" smtClean="0">
                <a:latin typeface="Times New Roman" panose="02020603050405020304" pitchFamily="18" charset="0"/>
                <a:cs typeface="Times New Roman" panose="02020603050405020304" pitchFamily="18" charset="0"/>
              </a:rPr>
              <a:t> </a:t>
            </a:r>
            <a:r>
              <a:rPr lang="en-US" sz="3600" b="1" u="sng" dirty="0" err="1" smtClean="0">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a:p>
            <a:pPr marL="571500" indent="-571500">
              <a:lnSpc>
                <a:spcPct val="150000"/>
              </a:lnSpc>
              <a:buFont typeface="Wingdings" panose="05000000000000000000" pitchFamily="2" charset="2"/>
              <a:buChar char="Ø"/>
            </a:pPr>
            <a:r>
              <a:rPr lang="vi-VN" sz="3600" dirty="0" smtClean="0">
                <a:latin typeface="+mj-lt"/>
              </a:rPr>
              <a:t>Kí </a:t>
            </a:r>
            <a:r>
              <a:rPr lang="vi-VN" sz="3600" dirty="0">
                <a:latin typeface="+mj-lt"/>
              </a:rPr>
              <a:t>sinh gây bệnh cho người và động vật.</a:t>
            </a:r>
            <a:endParaRPr lang="en-US" sz="3600" dirty="0">
              <a:latin typeface="+mj-lt"/>
            </a:endParaRPr>
          </a:p>
          <a:p>
            <a:pPr marL="571500" indent="-571500">
              <a:lnSpc>
                <a:spcPct val="150000"/>
              </a:lnSpc>
              <a:buFont typeface="Wingdings" panose="05000000000000000000" pitchFamily="2" charset="2"/>
              <a:buChar char="Ø"/>
            </a:pPr>
            <a:r>
              <a:rPr lang="vi-VN" sz="3600" dirty="0" smtClean="0">
                <a:latin typeface="+mj-lt"/>
              </a:rPr>
              <a:t>Là </a:t>
            </a:r>
            <a:r>
              <a:rPr lang="vi-VN" sz="3600" dirty="0">
                <a:latin typeface="+mj-lt"/>
              </a:rPr>
              <a:t>vật trung gian truyền bệnh</a:t>
            </a:r>
            <a:endParaRPr lang="en-US" sz="3600" dirty="0">
              <a:latin typeface="+mj-lt"/>
            </a:endParaRPr>
          </a:p>
          <a:p>
            <a:pPr marL="571500" indent="-571500">
              <a:lnSpc>
                <a:spcPct val="150000"/>
              </a:lnSpc>
              <a:buFont typeface="Wingdings" panose="05000000000000000000" pitchFamily="2" charset="2"/>
              <a:buChar char="Ø"/>
            </a:pPr>
            <a:r>
              <a:rPr lang="vi-VN" sz="3600" dirty="0" smtClean="0">
                <a:latin typeface="+mj-lt"/>
              </a:rPr>
              <a:t>Phá </a:t>
            </a:r>
            <a:r>
              <a:rPr lang="vi-VN" sz="3600" dirty="0">
                <a:latin typeface="+mj-lt"/>
              </a:rPr>
              <a:t>hại mùa màng, làm giảm năng suất của cây trồng.</a:t>
            </a:r>
            <a:endParaRPr lang="en-US" sz="3600" dirty="0">
              <a:latin typeface="+mj-lt"/>
            </a:endParaRPr>
          </a:p>
          <a:p>
            <a:pPr marL="571500" indent="-571500">
              <a:lnSpc>
                <a:spcPct val="150000"/>
              </a:lnSpc>
              <a:buFont typeface="Wingdings" panose="05000000000000000000" pitchFamily="2" charset="2"/>
              <a:buChar char="Ø"/>
            </a:pPr>
            <a:r>
              <a:rPr lang="vi-VN" sz="3600" dirty="0" smtClean="0">
                <a:latin typeface="+mj-lt"/>
              </a:rPr>
              <a:t>Làm </a:t>
            </a:r>
            <a:r>
              <a:rPr lang="vi-VN" sz="3600" dirty="0">
                <a:latin typeface="+mj-lt"/>
              </a:rPr>
              <a:t>hỏng các công trình, tàu thuyền ....</a:t>
            </a:r>
            <a:endParaRPr lang="en-US" sz="3600" dirty="0">
              <a:latin typeface="+mj-lt"/>
            </a:endParaRPr>
          </a:p>
        </p:txBody>
      </p:sp>
    </p:spTree>
    <p:extLst>
      <p:ext uri="{BB962C8B-B14F-4D97-AF65-F5344CB8AC3E}">
        <p14:creationId xmlns:p14="http://schemas.microsoft.com/office/powerpoint/2010/main" val="417490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6835" y="640085"/>
            <a:ext cx="10750731" cy="5016758"/>
          </a:xfrm>
          <a:prstGeom prst="rect">
            <a:avLst/>
          </a:prstGeom>
          <a:solidFill>
            <a:schemeClr val="accent2">
              <a:lumMod val="60000"/>
              <a:lumOff val="40000"/>
            </a:schemeClr>
          </a:solidFill>
          <a:ln w="38100">
            <a:solidFill>
              <a:schemeClr val="tx1"/>
            </a:solidFill>
          </a:ln>
        </p:spPr>
        <p:txBody>
          <a:bodyPr wrap="square" rtlCol="0">
            <a:spAutoFit/>
          </a:bodyPr>
          <a:lstStyle/>
          <a:p>
            <a:r>
              <a:rPr lang="vi-VN" sz="3200" b="1" u="sng" dirty="0"/>
              <a:t>Biện pháp phòng trừ động vật gây hại:</a:t>
            </a:r>
            <a:endParaRPr lang="en-US" sz="3200" dirty="0"/>
          </a:p>
          <a:p>
            <a:pPr marL="457200" indent="-457200">
              <a:buFont typeface="Wingdings" panose="05000000000000000000" pitchFamily="2" charset="2"/>
              <a:buChar char="v"/>
            </a:pPr>
            <a:r>
              <a:rPr lang="vi-VN" sz="3200" b="1" dirty="0" smtClean="0"/>
              <a:t>­</a:t>
            </a:r>
            <a:r>
              <a:rPr lang="vi-VN" sz="3200" dirty="0" smtClean="0"/>
              <a:t> </a:t>
            </a:r>
            <a:r>
              <a:rPr lang="vi-VN" sz="3200" b="1" dirty="0" smtClean="0"/>
              <a:t>Giun sán</a:t>
            </a:r>
            <a:r>
              <a:rPr lang="vi-VN" sz="3200" dirty="0" smtClean="0"/>
              <a:t> </a:t>
            </a:r>
            <a:endParaRPr lang="en-US" sz="3200" dirty="0" smtClean="0"/>
          </a:p>
          <a:p>
            <a:r>
              <a:rPr lang="en-US" sz="3200" dirty="0" smtClean="0"/>
              <a:t>- </a:t>
            </a:r>
            <a:r>
              <a:rPr lang="vi-VN" sz="3200" dirty="0" smtClean="0"/>
              <a:t>Vệ </a:t>
            </a:r>
            <a:r>
              <a:rPr lang="vi-VN" sz="3200" dirty="0"/>
              <a:t>sinh sạch sẽ cơ thể, tay chân.</a:t>
            </a:r>
            <a:endParaRPr lang="en-US" sz="3200" dirty="0"/>
          </a:p>
          <a:p>
            <a:r>
              <a:rPr lang="vi-VN" sz="3200" dirty="0"/>
              <a:t>- Ăn chín uống sôi.</a:t>
            </a:r>
            <a:endParaRPr lang="en-US" sz="3200" dirty="0"/>
          </a:p>
          <a:p>
            <a:r>
              <a:rPr lang="vi-VN" sz="3200" dirty="0"/>
              <a:t>- Tẩy giun định kì.</a:t>
            </a:r>
            <a:endParaRPr lang="en-US" sz="3200" dirty="0"/>
          </a:p>
          <a:p>
            <a:pPr marL="457200" indent="-457200">
              <a:buFont typeface="Wingdings" panose="05000000000000000000" pitchFamily="2" charset="2"/>
              <a:buChar char="v"/>
            </a:pPr>
            <a:r>
              <a:rPr lang="vi-VN" sz="3200" dirty="0" smtClean="0"/>
              <a:t>Tiêu </a:t>
            </a:r>
            <a:r>
              <a:rPr lang="vi-VN" sz="3200" dirty="0"/>
              <a:t>diệt những động vật là trung gian truyền bệnh.</a:t>
            </a:r>
            <a:endParaRPr lang="en-US" sz="3200" dirty="0"/>
          </a:p>
          <a:p>
            <a:pPr marL="457200" indent="-457200">
              <a:buFont typeface="Wingdings" panose="05000000000000000000" pitchFamily="2" charset="2"/>
              <a:buChar char="v"/>
            </a:pPr>
            <a:r>
              <a:rPr lang="vi-VN" sz="3200" dirty="0" smtClean="0"/>
              <a:t>Sử </a:t>
            </a:r>
            <a:r>
              <a:rPr lang="vi-VN" sz="3200" dirty="0"/>
              <a:t>dụng thuốc bảo vệ thực vật để tiêu diệt một số loại cô trùng hại thực vật.</a:t>
            </a:r>
            <a:endParaRPr lang="en-US" sz="3200" dirty="0"/>
          </a:p>
          <a:p>
            <a:pPr marL="457200" indent="-457200">
              <a:buFont typeface="Wingdings" panose="05000000000000000000" pitchFamily="2" charset="2"/>
              <a:buChar char="v"/>
            </a:pPr>
            <a:r>
              <a:rPr lang="vi-VN" sz="3200" dirty="0" smtClean="0"/>
              <a:t>Sử </a:t>
            </a:r>
            <a:r>
              <a:rPr lang="vi-VN" sz="3200" dirty="0"/>
              <a:t>dụng đấu tranh sinh học để bảo vệ những loài có ích cho con người.</a:t>
            </a:r>
            <a:endParaRPr lang="en-US" sz="3200" dirty="0">
              <a:latin typeface="+mj-lt"/>
            </a:endParaRPr>
          </a:p>
        </p:txBody>
      </p:sp>
    </p:spTree>
    <p:extLst>
      <p:ext uri="{BB962C8B-B14F-4D97-AF65-F5344CB8AC3E}">
        <p14:creationId xmlns:p14="http://schemas.microsoft.com/office/powerpoint/2010/main" val="3343284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áo tuyết bắc cực.jpg"/>
          <p:cNvPicPr>
            <a:picLocks noChangeAspect="1"/>
          </p:cNvPicPr>
          <p:nvPr/>
        </p:nvPicPr>
        <p:blipFill>
          <a:blip r:embed="rId2" cstate="print"/>
          <a:stretch>
            <a:fillRect/>
          </a:stretch>
        </p:blipFill>
        <p:spPr>
          <a:xfrm>
            <a:off x="8915406" y="228600"/>
            <a:ext cx="3124200" cy="3128554"/>
          </a:xfrm>
          <a:prstGeom prst="rect">
            <a:avLst/>
          </a:prstGeom>
          <a:ln>
            <a:noFill/>
          </a:ln>
          <a:effectLst>
            <a:softEdge rad="112500"/>
          </a:effectLst>
        </p:spPr>
      </p:pic>
      <p:pic>
        <p:nvPicPr>
          <p:cNvPr id="7" name="Picture 6" descr="tải xuống (4).jpg"/>
          <p:cNvPicPr>
            <a:picLocks noChangeAspect="1"/>
          </p:cNvPicPr>
          <p:nvPr/>
        </p:nvPicPr>
        <p:blipFill>
          <a:blip r:embed="rId3" cstate="print"/>
          <a:stretch>
            <a:fillRect/>
          </a:stretch>
        </p:blipFill>
        <p:spPr>
          <a:xfrm>
            <a:off x="113211" y="1608907"/>
            <a:ext cx="2847975" cy="1981200"/>
          </a:xfrm>
          <a:prstGeom prst="rect">
            <a:avLst/>
          </a:prstGeom>
          <a:ln>
            <a:noFill/>
          </a:ln>
          <a:effectLst>
            <a:softEdge rad="112500"/>
          </a:effectLst>
        </p:spPr>
      </p:pic>
      <p:pic>
        <p:nvPicPr>
          <p:cNvPr id="8" name="Picture 7" descr="tải xuống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0743" y="3709857"/>
            <a:ext cx="340450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ánh cụt hoàng đế.jpg"/>
          <p:cNvPicPr>
            <a:picLocks noChangeAspect="1"/>
          </p:cNvPicPr>
          <p:nvPr/>
        </p:nvPicPr>
        <p:blipFill>
          <a:blip r:embed="rId5" cstate="print"/>
          <a:stretch>
            <a:fillRect/>
          </a:stretch>
        </p:blipFill>
        <p:spPr>
          <a:xfrm>
            <a:off x="8161804" y="3709857"/>
            <a:ext cx="3842962" cy="2897777"/>
          </a:xfrm>
          <a:prstGeom prst="rect">
            <a:avLst/>
          </a:prstGeom>
          <a:ln>
            <a:noFill/>
          </a:ln>
          <a:effectLst>
            <a:softEdge rad="112500"/>
          </a:effectLst>
        </p:spPr>
      </p:pic>
      <p:sp>
        <p:nvSpPr>
          <p:cNvPr id="10" name="TextBox 9"/>
          <p:cNvSpPr txBox="1"/>
          <p:nvPr/>
        </p:nvSpPr>
        <p:spPr>
          <a:xfrm>
            <a:off x="261256" y="352697"/>
            <a:ext cx="5408024" cy="1446550"/>
          </a:xfrm>
          <a:prstGeom prst="rect">
            <a:avLst/>
          </a:prstGeom>
          <a:noFill/>
          <a:ln w="38100">
            <a:solidFill>
              <a:schemeClr val="tx1"/>
            </a:solidFill>
          </a:ln>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31. ĐỘNG VẬT ( </a:t>
            </a: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5</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1" name="Picture 4" descr="tải xuố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992" y="3709857"/>
            <a:ext cx="365519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tải xuống (2).jpg"/>
          <p:cNvPicPr>
            <a:picLocks noChangeAspect="1"/>
          </p:cNvPicPr>
          <p:nvPr/>
        </p:nvPicPr>
        <p:blipFill>
          <a:blip r:embed="rId7" cstate="print"/>
          <a:stretch>
            <a:fillRect/>
          </a:stretch>
        </p:blipFill>
        <p:spPr>
          <a:xfrm>
            <a:off x="5839103" y="277082"/>
            <a:ext cx="3187338" cy="308007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19163685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3251" y="234496"/>
            <a:ext cx="4138750" cy="719092"/>
          </a:xfrm>
          <a:ln w="38100">
            <a:solidFill>
              <a:schemeClr val="tx1"/>
            </a:solidFill>
          </a:ln>
        </p:spPr>
        <p:txBody>
          <a:bodyPr>
            <a:normAutofit fontScale="90000"/>
          </a:bodyPr>
          <a:lstStyle/>
          <a:p>
            <a:pPr algn="l"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V</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trò</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động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vật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22531" name="Picture 11" descr="Kéo c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289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nuoi-lon-na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750422"/>
            <a:ext cx="266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721209379965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526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70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9398739"/>
              </p:ext>
            </p:extLst>
          </p:nvPr>
        </p:nvGraphicFramePr>
        <p:xfrm>
          <a:off x="744585" y="558560"/>
          <a:ext cx="10829107" cy="5766040"/>
        </p:xfrm>
        <a:graphic>
          <a:graphicData uri="http://schemas.openxmlformats.org/drawingml/2006/table">
            <a:tbl>
              <a:tblPr firstRow="1" firstCol="1" bandRow="1">
                <a:tableStyleId>{5C22544A-7EE6-4342-B048-85BDC9FD1C3A}</a:tableStyleId>
              </a:tblPr>
              <a:tblGrid>
                <a:gridCol w="10829107">
                  <a:extLst>
                    <a:ext uri="{9D8B030D-6E8A-4147-A177-3AD203B41FA5}">
                      <a16:colId xmlns:a16="http://schemas.microsoft.com/office/drawing/2014/main" val="936225651"/>
                    </a:ext>
                  </a:extLst>
                </a:gridCol>
              </a:tblGrid>
              <a:tr h="5766040">
                <a:tc>
                  <a:txBody>
                    <a:bodyPr/>
                    <a:lstStyle/>
                    <a:p>
                      <a:pPr algn="ctr">
                        <a:lnSpc>
                          <a:spcPct val="105000"/>
                        </a:lnSpc>
                        <a:spcBef>
                          <a:spcPts val="600"/>
                        </a:spcBef>
                        <a:spcAft>
                          <a:spcPts val="600"/>
                        </a:spcAft>
                      </a:pPr>
                      <a:r>
                        <a:rPr lang="en-US" sz="3200" dirty="0" err="1" smtClean="0">
                          <a:solidFill>
                            <a:schemeClr val="tx1"/>
                          </a:solidFill>
                          <a:effectLst/>
                          <a:latin typeface="Times New Roman" panose="02020603050405020304" pitchFamily="18" charset="0"/>
                          <a:cs typeface="Times New Roman" panose="02020603050405020304" pitchFamily="18" charset="0"/>
                        </a:rPr>
                        <a:t>Em</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hãy</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nghiên</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cứu</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tranh</a:t>
                      </a:r>
                      <a:r>
                        <a:rPr lang="en-US" sz="3200" baseline="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trả</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lời</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câu</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hỏi</a:t>
                      </a:r>
                      <a:r>
                        <a:rPr lang="en-US" sz="3200" dirty="0" smtClean="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sau</a:t>
                      </a:r>
                      <a:r>
                        <a:rPr lang="en-US" sz="3200" dirty="0" smtClean="0">
                          <a:solidFill>
                            <a:schemeClr val="tx1"/>
                          </a:solidFill>
                          <a:effectLst/>
                          <a:latin typeface="Times New Roman" panose="02020603050405020304" pitchFamily="18" charset="0"/>
                          <a:cs typeface="Times New Roman" panose="02020603050405020304" pitchFamily="18" charset="0"/>
                        </a:rPr>
                        <a:t>:</a:t>
                      </a:r>
                    </a:p>
                    <a:p>
                      <a:pPr algn="ctr">
                        <a:lnSpc>
                          <a:spcPct val="105000"/>
                        </a:lnSpc>
                        <a:spcBef>
                          <a:spcPts val="600"/>
                        </a:spcBef>
                        <a:spcAft>
                          <a:spcPts val="600"/>
                        </a:spcAft>
                      </a:pPr>
                      <a:r>
                        <a:rPr lang="en-US" sz="3200" u="sng" dirty="0" smtClean="0">
                          <a:solidFill>
                            <a:schemeClr val="tx1"/>
                          </a:solidFill>
                          <a:effectLst/>
                          <a:latin typeface="Times New Roman" panose="02020603050405020304" pitchFamily="18" charset="0"/>
                          <a:cs typeface="Times New Roman" panose="02020603050405020304" pitchFamily="18" charset="0"/>
                        </a:rPr>
                        <a:t>VÒNG</a:t>
                      </a:r>
                      <a:r>
                        <a:rPr lang="en-US" sz="3200" u="sng" baseline="0" dirty="0" smtClean="0">
                          <a:solidFill>
                            <a:schemeClr val="tx1"/>
                          </a:solidFill>
                          <a:effectLst/>
                          <a:latin typeface="Times New Roman" panose="02020603050405020304" pitchFamily="18" charset="0"/>
                          <a:cs typeface="Times New Roman" panose="02020603050405020304" pitchFamily="18" charset="0"/>
                        </a:rPr>
                        <a:t> </a:t>
                      </a:r>
                      <a:r>
                        <a:rPr lang="en-US" sz="3200" u="sng" dirty="0" smtClean="0">
                          <a:solidFill>
                            <a:schemeClr val="tx1"/>
                          </a:solidFill>
                          <a:effectLst/>
                          <a:latin typeface="Times New Roman" panose="02020603050405020304" pitchFamily="18" charset="0"/>
                          <a:cs typeface="Times New Roman" panose="02020603050405020304" pitchFamily="18" charset="0"/>
                        </a:rPr>
                        <a:t>1</a:t>
                      </a:r>
                      <a:r>
                        <a:rPr lang="en-US" sz="3200" b="0" u="sng"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05000"/>
                        </a:lnSpc>
                        <a:spcBef>
                          <a:spcPts val="600"/>
                        </a:spcBef>
                        <a:spcAft>
                          <a:spcPts val="600"/>
                        </a:spcAft>
                      </a:pP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Làm</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việc</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cá</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nhân</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ghi</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mỗi</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người</a:t>
                      </a:r>
                      <a:r>
                        <a:rPr lang="en-US" sz="3200" b="1" dirty="0" smtClean="0">
                          <a:solidFill>
                            <a:schemeClr val="tx1"/>
                          </a:solidFill>
                          <a:effectLst/>
                          <a:latin typeface="Times New Roman" panose="02020603050405020304" pitchFamily="18" charset="0"/>
                          <a:cs typeface="Times New Roman" panose="02020603050405020304" pitchFamily="18" charset="0"/>
                        </a:rPr>
                        <a:t> 2 ý </a:t>
                      </a:r>
                      <a:r>
                        <a:rPr lang="en-US" sz="3200" b="1" dirty="0" err="1" smtClean="0">
                          <a:solidFill>
                            <a:schemeClr val="tx1"/>
                          </a:solidFill>
                          <a:effectLst/>
                          <a:latin typeface="Times New Roman" panose="02020603050405020304" pitchFamily="18" charset="0"/>
                          <a:cs typeface="Times New Roman" panose="02020603050405020304" pitchFamily="18" charset="0"/>
                        </a:rPr>
                        <a:t>kiến</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của</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các</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nhân</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vào</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mỗi</a:t>
                      </a:r>
                      <a:r>
                        <a:rPr lang="en-US" sz="3200" b="1" dirty="0" smtClean="0">
                          <a:solidFill>
                            <a:schemeClr val="tx1"/>
                          </a:solidFill>
                          <a:effectLst/>
                          <a:latin typeface="Times New Roman" panose="02020603050405020304" pitchFamily="18" charset="0"/>
                          <a:cs typeface="Times New Roman" panose="02020603050405020304" pitchFamily="18" charset="0"/>
                        </a:rPr>
                        <a:t> ô </a:t>
                      </a:r>
                      <a:r>
                        <a:rPr lang="en-US" sz="3200" b="1" dirty="0" err="1" smtClean="0">
                          <a:solidFill>
                            <a:schemeClr val="tx1"/>
                          </a:solidFill>
                          <a:effectLst/>
                          <a:latin typeface="Times New Roman" panose="02020603050405020304" pitchFamily="18" charset="0"/>
                          <a:cs typeface="Times New Roman" panose="02020603050405020304" pitchFamily="18" charset="0"/>
                        </a:rPr>
                        <a:t>tương</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ứng</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của</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mình</a:t>
                      </a:r>
                      <a:r>
                        <a:rPr lang="en-US" sz="3200" b="1" dirty="0" smtClean="0">
                          <a:solidFill>
                            <a:schemeClr val="tx1"/>
                          </a:solidFill>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latin typeface="Times New Roman" panose="02020603050405020304" pitchFamily="18" charset="0"/>
                          <a:cs typeface="Times New Roman" panose="02020603050405020304" pitchFamily="18" charset="0"/>
                        </a:rPr>
                        <a:t>trên</a:t>
                      </a:r>
                      <a:r>
                        <a:rPr lang="en-US" sz="3200" b="1" baseline="0" dirty="0" smtClean="0">
                          <a:solidFill>
                            <a:schemeClr val="tx1"/>
                          </a:solidFill>
                          <a:effectLst/>
                          <a:latin typeface="Times New Roman" panose="02020603050405020304" pitchFamily="18" charset="0"/>
                          <a:cs typeface="Times New Roman" panose="02020603050405020304" pitchFamily="18" charset="0"/>
                        </a:rPr>
                        <a:t> </a:t>
                      </a:r>
                      <a:r>
                        <a:rPr lang="en-US" sz="3200" b="1" baseline="0" dirty="0" err="1" smtClean="0">
                          <a:solidFill>
                            <a:schemeClr val="tx1"/>
                          </a:solidFill>
                          <a:effectLst/>
                          <a:latin typeface="Times New Roman" panose="02020603050405020304" pitchFamily="18" charset="0"/>
                          <a:cs typeface="Times New Roman" panose="02020603050405020304" pitchFamily="18" charset="0"/>
                        </a:rPr>
                        <a:t>khăn</a:t>
                      </a:r>
                      <a:r>
                        <a:rPr lang="en-US" sz="3200" b="1" baseline="0" dirty="0" smtClean="0">
                          <a:solidFill>
                            <a:schemeClr val="tx1"/>
                          </a:solidFill>
                          <a:effectLst/>
                          <a:latin typeface="Times New Roman" panose="02020603050405020304" pitchFamily="18" charset="0"/>
                          <a:cs typeface="Times New Roman" panose="02020603050405020304" pitchFamily="18" charset="0"/>
                        </a:rPr>
                        <a:t> </a:t>
                      </a:r>
                      <a:r>
                        <a:rPr lang="en-US" sz="3200" b="1" baseline="0" dirty="0" err="1" smtClean="0">
                          <a:solidFill>
                            <a:schemeClr val="tx1"/>
                          </a:solidFill>
                          <a:effectLst/>
                          <a:latin typeface="Times New Roman" panose="02020603050405020304" pitchFamily="18" charset="0"/>
                          <a:cs typeface="Times New Roman" panose="02020603050405020304" pitchFamily="18" charset="0"/>
                        </a:rPr>
                        <a:t>trải</a:t>
                      </a:r>
                      <a:r>
                        <a:rPr lang="en-US" sz="3200" b="1" baseline="0" dirty="0" smtClean="0">
                          <a:solidFill>
                            <a:schemeClr val="tx1"/>
                          </a:solidFill>
                          <a:effectLst/>
                          <a:latin typeface="Times New Roman" panose="02020603050405020304" pitchFamily="18" charset="0"/>
                          <a:cs typeface="Times New Roman" panose="02020603050405020304" pitchFamily="18" charset="0"/>
                        </a:rPr>
                        <a:t> </a:t>
                      </a:r>
                      <a:r>
                        <a:rPr lang="en-US" sz="3200" b="1" baseline="0" dirty="0" err="1" smtClean="0">
                          <a:solidFill>
                            <a:schemeClr val="tx1"/>
                          </a:solidFill>
                          <a:effectLst/>
                          <a:latin typeface="Times New Roman" panose="02020603050405020304" pitchFamily="18" charset="0"/>
                          <a:cs typeface="Times New Roman" panose="02020603050405020304" pitchFamily="18" charset="0"/>
                        </a:rPr>
                        <a:t>bàn</a:t>
                      </a:r>
                      <a:r>
                        <a:rPr lang="en-US" sz="3200" b="1" baseline="0" dirty="0" smtClean="0">
                          <a:solidFill>
                            <a:schemeClr val="tx1"/>
                          </a:solidFill>
                          <a:effectLst/>
                          <a:latin typeface="Times New Roman" panose="02020603050405020304" pitchFamily="18" charset="0"/>
                          <a:cs typeface="Times New Roman" panose="02020603050405020304" pitchFamily="18" charset="0"/>
                        </a:rPr>
                        <a:t>.</a:t>
                      </a:r>
                      <a:r>
                        <a:rPr lang="en-US" sz="3200" b="1" dirty="0" smtClean="0">
                          <a:solidFill>
                            <a:schemeClr val="tx1"/>
                          </a:solidFill>
                          <a:effectLst/>
                          <a:latin typeface="Times New Roman" panose="02020603050405020304" pitchFamily="18" charset="0"/>
                          <a:cs typeface="Times New Roman" panose="02020603050405020304" pitchFamily="18" charset="0"/>
                        </a:rPr>
                        <a:t> ( 2 </a:t>
                      </a:r>
                      <a:r>
                        <a:rPr lang="en-US" sz="3200" b="1" dirty="0" err="1" smtClean="0">
                          <a:solidFill>
                            <a:schemeClr val="tx1"/>
                          </a:solidFill>
                          <a:effectLst/>
                          <a:latin typeface="Times New Roman" panose="02020603050405020304" pitchFamily="18" charset="0"/>
                          <a:cs typeface="Times New Roman" panose="02020603050405020304" pitchFamily="18" charset="0"/>
                        </a:rPr>
                        <a:t>phút</a:t>
                      </a:r>
                      <a:r>
                        <a:rPr lang="en-US" sz="3200" b="1" dirty="0" smtClean="0">
                          <a:solidFill>
                            <a:schemeClr val="tx1"/>
                          </a:solidFill>
                          <a:effectLst/>
                          <a:latin typeface="Times New Roman" panose="02020603050405020304" pitchFamily="18" charset="0"/>
                          <a:cs typeface="Times New Roman" panose="02020603050405020304" pitchFamily="18" charset="0"/>
                        </a:rPr>
                        <a:t> )</a:t>
                      </a:r>
                    </a:p>
                    <a:p>
                      <a:pPr>
                        <a:lnSpc>
                          <a:spcPct val="105000"/>
                        </a:lnSpc>
                        <a:spcBef>
                          <a:spcPts val="600"/>
                        </a:spcBef>
                        <a:spcAft>
                          <a:spcPts val="600"/>
                        </a:spcAft>
                      </a:pPr>
                      <a:r>
                        <a:rPr lang="en-US" sz="3200" baseline="0" dirty="0" smtClean="0">
                          <a:solidFill>
                            <a:schemeClr val="tx1"/>
                          </a:solidFill>
                          <a:effectLst/>
                          <a:latin typeface="Times New Roman" panose="02020603050405020304" pitchFamily="18" charset="0"/>
                          <a:cs typeface="Times New Roman" panose="02020603050405020304" pitchFamily="18" charset="0"/>
                        </a:rPr>
                        <a:t>         </a:t>
                      </a:r>
                      <a:r>
                        <a:rPr lang="en-US" sz="3200" b="0" dirty="0" smtClean="0">
                          <a:solidFill>
                            <a:schemeClr val="tx1"/>
                          </a:solidFill>
                          <a:effectLst/>
                          <a:latin typeface="Times New Roman" panose="02020603050405020304" pitchFamily="18" charset="0"/>
                          <a:cs typeface="Times New Roman" panose="02020603050405020304" pitchFamily="18" charset="0"/>
                        </a:rPr>
                        <a:t>Cho </a:t>
                      </a:r>
                      <a:r>
                        <a:rPr lang="en-US" sz="3200" b="0" dirty="0" err="1" smtClean="0">
                          <a:solidFill>
                            <a:schemeClr val="tx1"/>
                          </a:solidFill>
                          <a:effectLst/>
                          <a:latin typeface="Times New Roman" panose="02020603050405020304" pitchFamily="18" charset="0"/>
                          <a:cs typeface="Times New Roman" panose="02020603050405020304" pitchFamily="18" charset="0"/>
                        </a:rPr>
                        <a:t>biết</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vai</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trò</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của</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động</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vật</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đối</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với</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đời</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sống</a:t>
                      </a:r>
                      <a:r>
                        <a:rPr lang="en-US" sz="3200" b="0" dirty="0" smtClean="0">
                          <a:solidFill>
                            <a:schemeClr val="tx1"/>
                          </a:solidFill>
                          <a:effectLst/>
                          <a:latin typeface="Times New Roman" panose="02020603050405020304" pitchFamily="18" charset="0"/>
                          <a:cs typeface="Times New Roman" panose="02020603050405020304" pitchFamily="18" charset="0"/>
                        </a:rPr>
                        <a:t> </a:t>
                      </a:r>
                      <a:r>
                        <a:rPr lang="en-US" sz="3200" b="0" dirty="0" err="1" smtClean="0">
                          <a:solidFill>
                            <a:schemeClr val="tx1"/>
                          </a:solidFill>
                          <a:effectLst/>
                          <a:latin typeface="Times New Roman" panose="02020603050405020304" pitchFamily="18" charset="0"/>
                          <a:cs typeface="Times New Roman" panose="02020603050405020304" pitchFamily="18" charset="0"/>
                        </a:rPr>
                        <a:t>của</a:t>
                      </a:r>
                      <a:r>
                        <a:rPr lang="en-US" sz="3200" b="0" dirty="0" smtClean="0">
                          <a:solidFill>
                            <a:schemeClr val="tx1"/>
                          </a:solidFill>
                          <a:effectLst/>
                          <a:latin typeface="Times New Roman" panose="02020603050405020304" pitchFamily="18" charset="0"/>
                          <a:cs typeface="Times New Roman" panose="02020603050405020304" pitchFamily="18" charset="0"/>
                        </a:rPr>
                        <a:t> con </a:t>
                      </a:r>
                      <a:r>
                        <a:rPr lang="en-US" sz="3200" b="0" dirty="0" err="1" smtClean="0">
                          <a:solidFill>
                            <a:schemeClr val="tx1"/>
                          </a:solidFill>
                          <a:effectLst/>
                          <a:latin typeface="Times New Roman" panose="02020603050405020304" pitchFamily="18" charset="0"/>
                          <a:cs typeface="Times New Roman" panose="02020603050405020304" pitchFamily="18" charset="0"/>
                        </a:rPr>
                        <a:t>người</a:t>
                      </a:r>
                      <a:r>
                        <a:rPr lang="en-US" sz="3200" b="0" dirty="0" smtClean="0">
                          <a:solidFill>
                            <a:schemeClr val="tx1"/>
                          </a:solidFill>
                          <a:effectLst/>
                          <a:latin typeface="Times New Roman" panose="02020603050405020304" pitchFamily="18" charset="0"/>
                          <a:cs typeface="Times New Roman" panose="02020603050405020304" pitchFamily="18" charset="0"/>
                        </a:rPr>
                        <a:t>?</a:t>
                      </a:r>
                    </a:p>
                  </a:txBody>
                  <a:tcPr marL="67405" marR="67405" marT="0" marB="0">
                    <a:solidFill>
                      <a:schemeClr val="accent4">
                        <a:lumMod val="40000"/>
                        <a:lumOff val="60000"/>
                      </a:schemeClr>
                    </a:solidFill>
                  </a:tcPr>
                </a:tc>
                <a:extLst>
                  <a:ext uri="{0D108BD9-81ED-4DB2-BD59-A6C34878D82A}">
                    <a16:rowId xmlns:a16="http://schemas.microsoft.com/office/drawing/2014/main" val="1755067045"/>
                  </a:ext>
                </a:extLst>
              </a:tr>
            </a:tbl>
          </a:graphicData>
        </a:graphic>
      </p:graphicFrame>
    </p:spTree>
    <p:extLst>
      <p:ext uri="{BB962C8B-B14F-4D97-AF65-F5344CB8AC3E}">
        <p14:creationId xmlns:p14="http://schemas.microsoft.com/office/powerpoint/2010/main" val="314070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descr="tải xuống (1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553200" y="459377"/>
            <a:ext cx="3581400" cy="2667000"/>
          </a:xfrm>
        </p:spPr>
      </p:pic>
      <p:pic>
        <p:nvPicPr>
          <p:cNvPr id="23556" name="Picture 4" descr="tải xuống (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2578"/>
            <a:ext cx="3962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tải xuống (1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354977"/>
            <a:ext cx="396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thuc_an_cung_cap_chat_dam_dong_vat_va_dam_thuc_vat_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9377"/>
            <a:ext cx="472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307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descr="rung-minh-chuyen-thu-nghiem-hoa-chat-tren-dong-va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3733800"/>
            <a:ext cx="4267200" cy="2743200"/>
          </a:xfrm>
        </p:spPr>
      </p:pic>
      <p:pic>
        <p:nvPicPr>
          <p:cNvPr id="24580" name="Picture 4" descr="h4-14648679311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images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2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89686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Content Placeholder 3" descr="tải xuống (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219200"/>
            <a:ext cx="3886200" cy="2438400"/>
          </a:xfrm>
        </p:spPr>
      </p:pic>
      <p:pic>
        <p:nvPicPr>
          <p:cNvPr id="25604" name="Picture 4" descr="tải xuống (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tải xuống (1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6200"/>
            <a:ext cx="403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images (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862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0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images (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00100" y="1003300"/>
            <a:ext cx="5054600" cy="4559300"/>
          </a:xfrm>
        </p:spPr>
      </p:pic>
      <p:pic>
        <p:nvPicPr>
          <p:cNvPr id="26628" name="Picture 4" descr="images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003300"/>
            <a:ext cx="5397499"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88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59965182"/>
              </p:ext>
            </p:extLst>
          </p:nvPr>
        </p:nvGraphicFramePr>
        <p:xfrm>
          <a:off x="744586" y="1370723"/>
          <a:ext cx="10489472" cy="3148267"/>
        </p:xfrm>
        <a:graphic>
          <a:graphicData uri="http://schemas.openxmlformats.org/drawingml/2006/table">
            <a:tbl>
              <a:tblPr firstRow="1" firstCol="1" bandRow="1">
                <a:tableStyleId>{5C22544A-7EE6-4342-B048-85BDC9FD1C3A}</a:tableStyleId>
              </a:tblPr>
              <a:tblGrid>
                <a:gridCol w="10489472">
                  <a:extLst>
                    <a:ext uri="{9D8B030D-6E8A-4147-A177-3AD203B41FA5}">
                      <a16:colId xmlns:a16="http://schemas.microsoft.com/office/drawing/2014/main" val="936225651"/>
                    </a:ext>
                  </a:extLst>
                </a:gridCol>
              </a:tblGrid>
              <a:tr h="1884199">
                <a:tc>
                  <a:txBody>
                    <a:bodyPr/>
                    <a:lstStyle/>
                    <a:p>
                      <a:pPr algn="ctr">
                        <a:lnSpc>
                          <a:spcPct val="105000"/>
                        </a:lnSpc>
                        <a:spcBef>
                          <a:spcPts val="600"/>
                        </a:spcBef>
                        <a:spcAft>
                          <a:spcPts val="600"/>
                        </a:spcAft>
                      </a:pPr>
                      <a:r>
                        <a:rPr lang="en-US" sz="3600" u="sng" dirty="0" smtClean="0">
                          <a:solidFill>
                            <a:schemeClr val="tx1"/>
                          </a:solidFill>
                          <a:effectLst/>
                          <a:latin typeface="Times New Roman" panose="02020603050405020304" pitchFamily="18" charset="0"/>
                          <a:cs typeface="Times New Roman" panose="02020603050405020304" pitchFamily="18" charset="0"/>
                        </a:rPr>
                        <a:t>VÒNG</a:t>
                      </a:r>
                      <a:r>
                        <a:rPr lang="en-US" sz="3600" u="sng" baseline="0" dirty="0" smtClean="0">
                          <a:solidFill>
                            <a:schemeClr val="tx1"/>
                          </a:solidFill>
                          <a:effectLst/>
                          <a:latin typeface="Times New Roman" panose="02020603050405020304" pitchFamily="18" charset="0"/>
                          <a:cs typeface="Times New Roman" panose="02020603050405020304" pitchFamily="18" charset="0"/>
                        </a:rPr>
                        <a:t> </a:t>
                      </a:r>
                      <a:r>
                        <a:rPr lang="en-US" sz="3600" u="sng" dirty="0" smtClean="0">
                          <a:solidFill>
                            <a:schemeClr val="tx1"/>
                          </a:solidFill>
                          <a:effectLst/>
                          <a:latin typeface="Times New Roman" panose="02020603050405020304" pitchFamily="18" charset="0"/>
                          <a:cs typeface="Times New Roman" panose="02020603050405020304" pitchFamily="18" charset="0"/>
                        </a:rPr>
                        <a:t>2</a:t>
                      </a:r>
                      <a:r>
                        <a:rPr lang="en-US" sz="360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05000"/>
                        </a:lnSpc>
                        <a:spcBef>
                          <a:spcPts val="600"/>
                        </a:spcBef>
                        <a:spcAft>
                          <a:spcPts val="600"/>
                        </a:spcAft>
                      </a:pPr>
                      <a:r>
                        <a:rPr lang="en-US" sz="3600" b="1" dirty="0" err="1" smtClean="0">
                          <a:solidFill>
                            <a:schemeClr val="tx1"/>
                          </a:solidFill>
                          <a:effectLst/>
                          <a:latin typeface="Times New Roman" panose="02020603050405020304" pitchFamily="18" charset="0"/>
                          <a:cs typeface="Times New Roman" panose="02020603050405020304" pitchFamily="18" charset="0"/>
                        </a:rPr>
                        <a:t>Thảo</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luận</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nhóm</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thống</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nhất</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ghi</a:t>
                      </a:r>
                      <a:r>
                        <a:rPr lang="en-US" sz="3600" b="1" dirty="0" smtClean="0">
                          <a:solidFill>
                            <a:schemeClr val="tx1"/>
                          </a:solidFill>
                          <a:effectLst/>
                          <a:latin typeface="Times New Roman" panose="02020603050405020304" pitchFamily="18" charset="0"/>
                          <a:cs typeface="Times New Roman" panose="02020603050405020304" pitchFamily="18" charset="0"/>
                        </a:rPr>
                        <a:t> ý </a:t>
                      </a:r>
                      <a:r>
                        <a:rPr lang="en-US" sz="3600" b="1" dirty="0" err="1" smtClean="0">
                          <a:solidFill>
                            <a:schemeClr val="tx1"/>
                          </a:solidFill>
                          <a:effectLst/>
                          <a:latin typeface="Times New Roman" panose="02020603050405020304" pitchFamily="18" charset="0"/>
                          <a:cs typeface="Times New Roman" panose="02020603050405020304" pitchFamily="18" charset="0"/>
                        </a:rPr>
                        <a:t>kiến</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ghi</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vào</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mục</a:t>
                      </a:r>
                      <a:r>
                        <a:rPr lang="en-US" sz="3600" b="1" dirty="0" smtClean="0">
                          <a:solidFill>
                            <a:schemeClr val="tx1"/>
                          </a:solidFill>
                          <a:effectLst/>
                          <a:latin typeface="Times New Roman" panose="02020603050405020304" pitchFamily="18" charset="0"/>
                          <a:cs typeface="Times New Roman" panose="02020603050405020304" pitchFamily="18" charset="0"/>
                        </a:rPr>
                        <a:t> ý </a:t>
                      </a:r>
                      <a:r>
                        <a:rPr lang="en-US" sz="3600" b="1" dirty="0" err="1" smtClean="0">
                          <a:solidFill>
                            <a:schemeClr val="tx1"/>
                          </a:solidFill>
                          <a:effectLst/>
                          <a:latin typeface="Times New Roman" panose="02020603050405020304" pitchFamily="18" charset="0"/>
                          <a:cs typeface="Times New Roman" panose="02020603050405020304" pitchFamily="18" charset="0"/>
                        </a:rPr>
                        <a:t>kiến</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chung</a:t>
                      </a:r>
                      <a:r>
                        <a:rPr lang="en-US" sz="3600" b="1" dirty="0" smtClean="0">
                          <a:solidFill>
                            <a:schemeClr val="tx1"/>
                          </a:solidFill>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latin typeface="Times New Roman" panose="02020603050405020304" pitchFamily="18" charset="0"/>
                          <a:cs typeface="Times New Roman" panose="02020603050405020304" pitchFamily="18" charset="0"/>
                        </a:rPr>
                        <a:t>trên</a:t>
                      </a:r>
                      <a:r>
                        <a:rPr lang="en-US" sz="3600" b="1" baseline="0" dirty="0" smtClean="0">
                          <a:solidFill>
                            <a:schemeClr val="tx1"/>
                          </a:solidFill>
                          <a:effectLst/>
                          <a:latin typeface="Times New Roman" panose="02020603050405020304" pitchFamily="18" charset="0"/>
                          <a:cs typeface="Times New Roman" panose="02020603050405020304" pitchFamily="18" charset="0"/>
                        </a:rPr>
                        <a:t> </a:t>
                      </a:r>
                      <a:r>
                        <a:rPr lang="en-US" sz="3600" b="1" baseline="0" dirty="0" err="1" smtClean="0">
                          <a:solidFill>
                            <a:schemeClr val="tx1"/>
                          </a:solidFill>
                          <a:effectLst/>
                          <a:latin typeface="Times New Roman" panose="02020603050405020304" pitchFamily="18" charset="0"/>
                          <a:cs typeface="Times New Roman" panose="02020603050405020304" pitchFamily="18" charset="0"/>
                        </a:rPr>
                        <a:t>khăn</a:t>
                      </a:r>
                      <a:r>
                        <a:rPr lang="en-US" sz="3600" b="1" baseline="0" dirty="0" smtClean="0">
                          <a:solidFill>
                            <a:schemeClr val="tx1"/>
                          </a:solidFill>
                          <a:effectLst/>
                          <a:latin typeface="Times New Roman" panose="02020603050405020304" pitchFamily="18" charset="0"/>
                          <a:cs typeface="Times New Roman" panose="02020603050405020304" pitchFamily="18" charset="0"/>
                        </a:rPr>
                        <a:t> </a:t>
                      </a:r>
                      <a:r>
                        <a:rPr lang="en-US" sz="3600" b="1" baseline="0" dirty="0" err="1" smtClean="0">
                          <a:solidFill>
                            <a:schemeClr val="tx1"/>
                          </a:solidFill>
                          <a:effectLst/>
                          <a:latin typeface="Times New Roman" panose="02020603050405020304" pitchFamily="18" charset="0"/>
                          <a:cs typeface="Times New Roman" panose="02020603050405020304" pitchFamily="18" charset="0"/>
                        </a:rPr>
                        <a:t>trải</a:t>
                      </a:r>
                      <a:r>
                        <a:rPr lang="en-US" sz="3600" b="1" baseline="0" dirty="0" smtClean="0">
                          <a:solidFill>
                            <a:schemeClr val="tx1"/>
                          </a:solidFill>
                          <a:effectLst/>
                          <a:latin typeface="Times New Roman" panose="02020603050405020304" pitchFamily="18" charset="0"/>
                          <a:cs typeface="Times New Roman" panose="02020603050405020304" pitchFamily="18" charset="0"/>
                        </a:rPr>
                        <a:t> </a:t>
                      </a:r>
                      <a:r>
                        <a:rPr lang="en-US" sz="3600" b="1" baseline="0" dirty="0" err="1" smtClean="0">
                          <a:solidFill>
                            <a:schemeClr val="tx1"/>
                          </a:solidFill>
                          <a:effectLst/>
                          <a:latin typeface="Times New Roman" panose="02020603050405020304" pitchFamily="18" charset="0"/>
                          <a:cs typeface="Times New Roman" panose="02020603050405020304" pitchFamily="18" charset="0"/>
                        </a:rPr>
                        <a:t>bàn</a:t>
                      </a:r>
                      <a:r>
                        <a:rPr lang="en-US" sz="3600" b="1" baseline="0" dirty="0" smtClean="0">
                          <a:solidFill>
                            <a:schemeClr val="tx1"/>
                          </a:solidFill>
                          <a:effectLst/>
                          <a:latin typeface="Times New Roman" panose="02020603050405020304" pitchFamily="18" charset="0"/>
                          <a:cs typeface="Times New Roman" panose="02020603050405020304" pitchFamily="18" charset="0"/>
                        </a:rPr>
                        <a:t>. </a:t>
                      </a:r>
                      <a:r>
                        <a:rPr lang="en-US" sz="3600" b="1" dirty="0" smtClean="0">
                          <a:solidFill>
                            <a:schemeClr val="tx1"/>
                          </a:solidFill>
                          <a:effectLst/>
                          <a:latin typeface="Times New Roman" panose="02020603050405020304" pitchFamily="18" charset="0"/>
                          <a:cs typeface="Times New Roman" panose="02020603050405020304" pitchFamily="18" charset="0"/>
                        </a:rPr>
                        <a:t>( 5 </a:t>
                      </a:r>
                      <a:r>
                        <a:rPr lang="en-US" sz="3600" b="1" dirty="0" err="1" smtClean="0">
                          <a:solidFill>
                            <a:schemeClr val="tx1"/>
                          </a:solidFill>
                          <a:effectLst/>
                          <a:latin typeface="Times New Roman" panose="02020603050405020304" pitchFamily="18" charset="0"/>
                          <a:cs typeface="Times New Roman" panose="02020603050405020304" pitchFamily="18" charset="0"/>
                        </a:rPr>
                        <a:t>phút</a:t>
                      </a:r>
                      <a:r>
                        <a:rPr lang="en-US" sz="3600" b="1" dirty="0" smtClean="0">
                          <a:solidFill>
                            <a:schemeClr val="tx1"/>
                          </a:solidFill>
                          <a:effectLst/>
                          <a:latin typeface="Times New Roman" panose="02020603050405020304" pitchFamily="18" charset="0"/>
                          <a:cs typeface="Times New Roman" panose="02020603050405020304" pitchFamily="18" charset="0"/>
                        </a:rPr>
                        <a:t>)</a:t>
                      </a:r>
                    </a:p>
                    <a:p>
                      <a:pPr>
                        <a:lnSpc>
                          <a:spcPct val="105000"/>
                        </a:lnSpc>
                        <a:spcBef>
                          <a:spcPts val="600"/>
                        </a:spcBef>
                        <a:spcAft>
                          <a:spcPts val="600"/>
                        </a:spcAft>
                      </a:pPr>
                      <a:r>
                        <a:rPr lang="en-US" sz="3600" b="0" dirty="0" smtClean="0">
                          <a:solidFill>
                            <a:schemeClr val="tx1"/>
                          </a:solidFill>
                          <a:effectLst/>
                          <a:latin typeface="Times New Roman" panose="02020603050405020304" pitchFamily="18" charset="0"/>
                          <a:cs typeface="Times New Roman" panose="02020603050405020304" pitchFamily="18" charset="0"/>
                        </a:rPr>
                        <a:t>         Cho </a:t>
                      </a:r>
                      <a:r>
                        <a:rPr lang="en-US" sz="3600" b="0" dirty="0" err="1" smtClean="0">
                          <a:solidFill>
                            <a:schemeClr val="tx1"/>
                          </a:solidFill>
                          <a:effectLst/>
                          <a:latin typeface="Times New Roman" panose="02020603050405020304" pitchFamily="18" charset="0"/>
                          <a:cs typeface="Times New Roman" panose="02020603050405020304" pitchFamily="18" charset="0"/>
                        </a:rPr>
                        <a:t>biết</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vai</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trò</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của</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động</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vật</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đối</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với</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đời</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sống</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của</a:t>
                      </a:r>
                      <a:r>
                        <a:rPr lang="en-US" sz="3600" b="0" dirty="0" smtClean="0">
                          <a:solidFill>
                            <a:schemeClr val="tx1"/>
                          </a:solidFill>
                          <a:effectLst/>
                          <a:latin typeface="Times New Roman" panose="02020603050405020304" pitchFamily="18" charset="0"/>
                          <a:cs typeface="Times New Roman" panose="02020603050405020304" pitchFamily="18" charset="0"/>
                        </a:rPr>
                        <a:t> con </a:t>
                      </a:r>
                      <a:r>
                        <a:rPr lang="en-US" sz="3600" b="0" dirty="0" err="1" smtClean="0">
                          <a:solidFill>
                            <a:schemeClr val="tx1"/>
                          </a:solidFill>
                          <a:effectLst/>
                          <a:latin typeface="Times New Roman" panose="02020603050405020304" pitchFamily="18" charset="0"/>
                          <a:cs typeface="Times New Roman" panose="02020603050405020304" pitchFamily="18" charset="0"/>
                        </a:rPr>
                        <a:t>người</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và</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động</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vật</a:t>
                      </a:r>
                      <a:r>
                        <a:rPr lang="en-US" sz="3600" b="0" dirty="0" smtClean="0">
                          <a:solidFill>
                            <a:schemeClr val="tx1"/>
                          </a:solidFill>
                          <a:effectLst/>
                          <a:latin typeface="Times New Roman" panose="02020603050405020304" pitchFamily="18" charset="0"/>
                          <a:cs typeface="Times New Roman" panose="02020603050405020304" pitchFamily="18" charset="0"/>
                        </a:rPr>
                        <a:t> </a:t>
                      </a:r>
                      <a:r>
                        <a:rPr lang="en-US" sz="3600" b="0" dirty="0" err="1" smtClean="0">
                          <a:solidFill>
                            <a:schemeClr val="tx1"/>
                          </a:solidFill>
                          <a:effectLst/>
                          <a:latin typeface="Times New Roman" panose="02020603050405020304" pitchFamily="18" charset="0"/>
                          <a:cs typeface="Times New Roman" panose="02020603050405020304" pitchFamily="18" charset="0"/>
                        </a:rPr>
                        <a:t>khác</a:t>
                      </a:r>
                      <a:r>
                        <a:rPr lang="en-US" sz="3600" b="0" dirty="0" smtClean="0">
                          <a:solidFill>
                            <a:schemeClr val="tx1"/>
                          </a:solidFill>
                          <a:effectLst/>
                          <a:latin typeface="Times New Roman" panose="02020603050405020304" pitchFamily="18" charset="0"/>
                          <a:cs typeface="Times New Roman" panose="02020603050405020304" pitchFamily="18" charset="0"/>
                        </a:rPr>
                        <a:t>?</a:t>
                      </a:r>
                      <a:endParaRPr lang="en-US" sz="3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05" marR="67405" marT="0" marB="0">
                    <a:solidFill>
                      <a:schemeClr val="bg1"/>
                    </a:solidFill>
                  </a:tcPr>
                </a:tc>
                <a:extLst>
                  <a:ext uri="{0D108BD9-81ED-4DB2-BD59-A6C34878D82A}">
                    <a16:rowId xmlns:a16="http://schemas.microsoft.com/office/drawing/2014/main" val="1755067045"/>
                  </a:ext>
                </a:extLst>
              </a:tr>
            </a:tbl>
          </a:graphicData>
        </a:graphic>
      </p:graphicFrame>
    </p:spTree>
    <p:extLst>
      <p:ext uri="{BB962C8B-B14F-4D97-AF65-F5344CB8AC3E}">
        <p14:creationId xmlns:p14="http://schemas.microsoft.com/office/powerpoint/2010/main" val="1806550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áo tuyết bắc cực.jpg"/>
          <p:cNvPicPr>
            <a:picLocks noChangeAspect="1"/>
          </p:cNvPicPr>
          <p:nvPr/>
        </p:nvPicPr>
        <p:blipFill>
          <a:blip r:embed="rId2" cstate="print"/>
          <a:stretch>
            <a:fillRect/>
          </a:stretch>
        </p:blipFill>
        <p:spPr>
          <a:xfrm>
            <a:off x="8915406" y="228600"/>
            <a:ext cx="3124200" cy="3128554"/>
          </a:xfrm>
          <a:prstGeom prst="rect">
            <a:avLst/>
          </a:prstGeom>
          <a:ln>
            <a:noFill/>
          </a:ln>
          <a:effectLst>
            <a:softEdge rad="112500"/>
          </a:effectLst>
        </p:spPr>
      </p:pic>
      <p:pic>
        <p:nvPicPr>
          <p:cNvPr id="7" name="Picture 6" descr="tải xuống (4).jpg"/>
          <p:cNvPicPr>
            <a:picLocks noChangeAspect="1"/>
          </p:cNvPicPr>
          <p:nvPr/>
        </p:nvPicPr>
        <p:blipFill>
          <a:blip r:embed="rId3" cstate="print"/>
          <a:stretch>
            <a:fillRect/>
          </a:stretch>
        </p:blipFill>
        <p:spPr>
          <a:xfrm>
            <a:off x="113211" y="1608907"/>
            <a:ext cx="2847975" cy="1981200"/>
          </a:xfrm>
          <a:prstGeom prst="rect">
            <a:avLst/>
          </a:prstGeom>
          <a:ln>
            <a:noFill/>
          </a:ln>
          <a:effectLst>
            <a:softEdge rad="112500"/>
          </a:effectLst>
        </p:spPr>
      </p:pic>
      <p:pic>
        <p:nvPicPr>
          <p:cNvPr id="8" name="Picture 7" descr="tải xuống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0743" y="3709857"/>
            <a:ext cx="340450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ánh cụt hoàng đế.jpg"/>
          <p:cNvPicPr>
            <a:picLocks noChangeAspect="1"/>
          </p:cNvPicPr>
          <p:nvPr/>
        </p:nvPicPr>
        <p:blipFill>
          <a:blip r:embed="rId5" cstate="print"/>
          <a:stretch>
            <a:fillRect/>
          </a:stretch>
        </p:blipFill>
        <p:spPr>
          <a:xfrm>
            <a:off x="8161804" y="3709857"/>
            <a:ext cx="3842962" cy="2897777"/>
          </a:xfrm>
          <a:prstGeom prst="rect">
            <a:avLst/>
          </a:prstGeom>
          <a:ln>
            <a:noFill/>
          </a:ln>
          <a:effectLst>
            <a:softEdge rad="112500"/>
          </a:effectLst>
        </p:spPr>
      </p:pic>
      <p:sp>
        <p:nvSpPr>
          <p:cNvPr id="10" name="TextBox 9"/>
          <p:cNvSpPr txBox="1"/>
          <p:nvPr/>
        </p:nvSpPr>
        <p:spPr>
          <a:xfrm>
            <a:off x="261256" y="352697"/>
            <a:ext cx="5408024" cy="1446550"/>
          </a:xfrm>
          <a:prstGeom prst="rect">
            <a:avLst/>
          </a:prstGeom>
          <a:noFill/>
          <a:ln w="38100">
            <a:solidFill>
              <a:schemeClr val="tx1"/>
            </a:solidFill>
          </a:ln>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31. ĐỘNG VẬT ( </a:t>
            </a:r>
            <a:r>
              <a:rPr lang="en-US" sz="4400" b="1" dirty="0" smtClean="0">
                <a:solidFill>
                  <a:srgbClr val="FF0000"/>
                </a:solidFill>
                <a:latin typeface="Times New Roman" panose="02020603050405020304" pitchFamily="18" charset="0"/>
                <a:cs typeface="Times New Roman" panose="02020603050405020304" pitchFamily="18" charset="0"/>
              </a:rPr>
              <a:t>TIẾP THEO) </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1" name="Picture 4" descr="tải xuố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992" y="3709857"/>
            <a:ext cx="365519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tải xuống (2).jpg"/>
          <p:cNvPicPr>
            <a:picLocks noChangeAspect="1"/>
          </p:cNvPicPr>
          <p:nvPr/>
        </p:nvPicPr>
        <p:blipFill>
          <a:blip r:embed="rId7" cstate="print"/>
          <a:stretch>
            <a:fillRect/>
          </a:stretch>
        </p:blipFill>
        <p:spPr>
          <a:xfrm>
            <a:off x="5839103" y="277082"/>
            <a:ext cx="3187338" cy="308007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8633164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5945"/>
            <a:ext cx="7032171" cy="487363"/>
          </a:xfrm>
        </p:spPr>
        <p:txBody>
          <a:bodyPr rtlCol="0">
            <a:normAutofit fontScale="90000"/>
          </a:bodyPr>
          <a:lstStyle/>
          <a:p>
            <a:pPr>
              <a:defRPr/>
            </a:pPr>
            <a:r>
              <a:rPr lang="en-US" sz="3200" b="1" dirty="0" err="1" smtClean="0">
                <a:solidFill>
                  <a:srgbClr val="FF0000"/>
                </a:solidFill>
                <a:latin typeface="Times New Roman" pitchFamily="18" charset="0"/>
                <a:cs typeface="Times New Roman" pitchFamily="18" charset="0"/>
              </a:rPr>
              <a:t>Vai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trò</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sống</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người</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2096705"/>
              </p:ext>
            </p:extLst>
          </p:nvPr>
        </p:nvGraphicFramePr>
        <p:xfrm>
          <a:off x="940526" y="962302"/>
          <a:ext cx="9270274" cy="5696153"/>
        </p:xfrm>
        <a:graphic>
          <a:graphicData uri="http://schemas.openxmlformats.org/drawingml/2006/table">
            <a:tbl>
              <a:tblPr firstRow="1" bandRow="1">
                <a:tableStyleId>{5940675A-B579-460E-94D1-54222C63F5DA}</a:tableStyleId>
              </a:tblPr>
              <a:tblGrid>
                <a:gridCol w="674202">
                  <a:extLst>
                    <a:ext uri="{9D8B030D-6E8A-4147-A177-3AD203B41FA5}">
                      <a16:colId xmlns:a16="http://schemas.microsoft.com/office/drawing/2014/main" val="20000"/>
                    </a:ext>
                  </a:extLst>
                </a:gridCol>
                <a:gridCol w="5505981">
                  <a:extLst>
                    <a:ext uri="{9D8B030D-6E8A-4147-A177-3AD203B41FA5}">
                      <a16:colId xmlns:a16="http://schemas.microsoft.com/office/drawing/2014/main" val="20001"/>
                    </a:ext>
                  </a:extLst>
                </a:gridCol>
                <a:gridCol w="3090091">
                  <a:extLst>
                    <a:ext uri="{9D8B030D-6E8A-4147-A177-3AD203B41FA5}">
                      <a16:colId xmlns:a16="http://schemas.microsoft.com/office/drawing/2014/main" val="20002"/>
                    </a:ext>
                  </a:extLst>
                </a:gridCol>
              </a:tblGrid>
              <a:tr h="701087">
                <a:tc>
                  <a:txBody>
                    <a:bodyPr/>
                    <a:lstStyle/>
                    <a:p>
                      <a:r>
                        <a:rPr lang="en-US" sz="2000" b="1" dirty="0" smtClean="0">
                          <a:latin typeface="Times New Roman" pitchFamily="18" charset="0"/>
                          <a:cs typeface="Times New Roman" pitchFamily="18" charset="0"/>
                        </a:rPr>
                        <a:t>STT</a:t>
                      </a:r>
                      <a:endParaRPr lang="en-US" sz="2000" b="1" dirty="0">
                        <a:latin typeface="Times New Roman" pitchFamily="18" charset="0"/>
                        <a:cs typeface="Times New Roman" pitchFamily="18" charset="0"/>
                      </a:endParaRPr>
                    </a:p>
                  </a:txBody>
                  <a:tcPr marT="45723" marB="45723"/>
                </a:tc>
                <a:tc>
                  <a:txBody>
                    <a:bodyPr/>
                    <a:lstStyle/>
                    <a:p>
                      <a:pPr algn="ctr"/>
                      <a:r>
                        <a:rPr lang="en-US" sz="2000" b="1" dirty="0" err="1" smtClean="0">
                          <a:latin typeface="Times New Roman" pitchFamily="18" charset="0"/>
                          <a:cs typeface="Times New Roman" pitchFamily="18" charset="0"/>
                        </a:rPr>
                        <a:t>Vai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trò</a:t>
                      </a:r>
                      <a:r>
                        <a:rPr lang="en-US" sz="2000" b="1" baseline="0" dirty="0" smtClean="0">
                          <a:latin typeface="Times New Roman" pitchFamily="18" charset="0"/>
                          <a:cs typeface="Times New Roman" pitchFamily="18" charset="0"/>
                        </a:rPr>
                        <a:t> – </a:t>
                      </a:r>
                      <a:r>
                        <a:rPr lang="en-US" sz="2000" b="1" baseline="0" dirty="0" err="1" smtClean="0">
                          <a:latin typeface="Times New Roman" pitchFamily="18" charset="0"/>
                          <a:cs typeface="Times New Roman" pitchFamily="18" charset="0"/>
                        </a:rPr>
                        <a:t>Có</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lợi</a:t>
                      </a:r>
                      <a:endParaRPr lang="en-US" sz="2000" b="1" dirty="0">
                        <a:latin typeface="Times New Roman" pitchFamily="18" charset="0"/>
                        <a:cs typeface="Times New Roman" pitchFamily="18" charset="0"/>
                      </a:endParaRPr>
                    </a:p>
                  </a:txBody>
                  <a:tcPr marT="45723" marB="45723"/>
                </a:tc>
                <a:tc>
                  <a:txBody>
                    <a:bodyPr/>
                    <a:lstStyle/>
                    <a:p>
                      <a:pPr algn="ctr"/>
                      <a:r>
                        <a:rPr lang="en-US" sz="2000" b="1" dirty="0" err="1" smtClean="0">
                          <a:latin typeface="Times New Roman" pitchFamily="18" charset="0"/>
                          <a:cs typeface="Times New Roman" pitchFamily="18" charset="0"/>
                        </a:rPr>
                        <a:t>Tên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động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vật</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đại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diện</a:t>
                      </a:r>
                      <a:endParaRPr lang="en-US" sz="2000" b="1" dirty="0">
                        <a:latin typeface="Times New Roman" pitchFamily="18" charset="0"/>
                        <a:cs typeface="Times New Roman" pitchFamily="18" charset="0"/>
                      </a:endParaRPr>
                    </a:p>
                  </a:txBody>
                  <a:tcPr marT="45723" marB="45723"/>
                </a:tc>
                <a:extLst>
                  <a:ext uri="{0D108BD9-81ED-4DB2-BD59-A6C34878D82A}">
                    <a16:rowId xmlns:a16="http://schemas.microsoft.com/office/drawing/2014/main" val="10000"/>
                  </a:ext>
                </a:extLst>
              </a:tr>
              <a:tr h="614239">
                <a:tc>
                  <a:txBody>
                    <a:bodyPr/>
                    <a:lstStyle/>
                    <a:p>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marT="45723" marB="45723"/>
                </a:tc>
                <a:tc>
                  <a:txBody>
                    <a:bodyPr/>
                    <a:lstStyle/>
                    <a:p>
                      <a:r>
                        <a:rPr lang="en-US" sz="2000" dirty="0" err="1" smtClean="0">
                          <a:latin typeface="Times New Roman" pitchFamily="18" charset="0"/>
                          <a:cs typeface="Times New Roman" pitchFamily="18" charset="0"/>
                        </a:rPr>
                        <a:t>Động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vật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cung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cấp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nguyên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liệu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con </a:t>
                      </a:r>
                      <a:r>
                        <a:rPr lang="en-US" sz="2000" baseline="0" dirty="0" err="1" smtClean="0">
                          <a:latin typeface="Times New Roman" pitchFamily="18" charset="0"/>
                          <a:cs typeface="Times New Roman" pitchFamily="18" charset="0"/>
                        </a:rPr>
                        <a:t>người</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1"/>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Thực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phẩm</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2"/>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Lông</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3"/>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Da</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4"/>
                  </a:ext>
                </a:extLst>
              </a:tr>
              <a:tr h="398257">
                <a:tc>
                  <a:txBody>
                    <a:bodyPr/>
                    <a:lstStyle/>
                    <a:p>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marT="45723" marB="45723"/>
                </a:tc>
                <a:tc>
                  <a:txBody>
                    <a:bodyPr/>
                    <a:lstStyle/>
                    <a:p>
                      <a:r>
                        <a:rPr lang="en-US" sz="2000" dirty="0" err="1" smtClean="0">
                          <a:latin typeface="Times New Roman" pitchFamily="18" charset="0"/>
                          <a:cs typeface="Times New Roman" pitchFamily="18" charset="0"/>
                        </a:rPr>
                        <a:t>Động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vật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dùng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làm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thí</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nghiệm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5"/>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Học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tập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nghiên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cứu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khoa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6"/>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Thử</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nghiệm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thuốc</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7"/>
                  </a:ext>
                </a:extLst>
              </a:tr>
              <a:tr h="398257">
                <a:tc>
                  <a:txBody>
                    <a:bodyPr/>
                    <a:lstStyle/>
                    <a:p>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marT="45723" marB="45723"/>
                </a:tc>
                <a:tc>
                  <a:txBody>
                    <a:bodyPr/>
                    <a:lstStyle/>
                    <a:p>
                      <a:r>
                        <a:rPr lang="en-US" sz="2000" dirty="0" err="1" smtClean="0">
                          <a:latin typeface="Times New Roman" pitchFamily="18" charset="0"/>
                          <a:cs typeface="Times New Roman" pitchFamily="18" charset="0"/>
                        </a:rPr>
                        <a:t>Động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vật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hỗ</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trong</a:t>
                      </a:r>
                      <a:r>
                        <a:rPr lang="en-US" sz="2000" baseline="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8"/>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-Lao </a:t>
                      </a:r>
                      <a:r>
                        <a:rPr lang="en-US" sz="2000" dirty="0" err="1" smtClean="0">
                          <a:latin typeface="Times New Roman" pitchFamily="18" charset="0"/>
                          <a:cs typeface="Times New Roman" pitchFamily="18" charset="0"/>
                        </a:rPr>
                        <a:t>động</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09"/>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Giải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trí</a:t>
                      </a:r>
                      <a:r>
                        <a:rPr lang="en-US" sz="2000" baseline="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10"/>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Thể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thao</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11"/>
                  </a:ext>
                </a:extLst>
              </a:tr>
              <a:tr h="398257">
                <a:tc>
                  <a:txBody>
                    <a:bodyPr/>
                    <a:lstStyle/>
                    <a:p>
                      <a:endParaRPr lang="en-US" sz="2000">
                        <a:latin typeface="Times New Roman" pitchFamily="18" charset="0"/>
                        <a:cs typeface="Times New Roman" pitchFamily="18" charset="0"/>
                      </a:endParaRPr>
                    </a:p>
                  </a:txBody>
                  <a:tcPr marT="45723" marB="45723"/>
                </a:tc>
                <a:tc>
                  <a:txBody>
                    <a:bodyPr/>
                    <a:lstStyle/>
                    <a:p>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Bảo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vệ</a:t>
                      </a:r>
                      <a:r>
                        <a:rPr lang="en-US" sz="2000" baseline="0" dirty="0" smtClean="0">
                          <a:latin typeface="Times New Roman" pitchFamily="18" charset="0"/>
                          <a:cs typeface="Times New Roman" pitchFamily="18" charset="0"/>
                        </a:rPr>
                        <a:t> an </a:t>
                      </a:r>
                      <a:r>
                        <a:rPr lang="en-US" sz="2000" baseline="0" dirty="0" err="1" smtClean="0">
                          <a:latin typeface="Times New Roman" pitchFamily="18" charset="0"/>
                          <a:cs typeface="Times New Roman" pitchFamily="18" charset="0"/>
                        </a:rPr>
                        <a:t>ninh</a:t>
                      </a:r>
                      <a:endParaRPr lang="en-US" sz="2000" dirty="0">
                        <a:latin typeface="Times New Roman" pitchFamily="18" charset="0"/>
                        <a:cs typeface="Times New Roman" pitchFamily="18" charset="0"/>
                      </a:endParaRPr>
                    </a:p>
                  </a:txBody>
                  <a:tcPr marT="45723" marB="45723"/>
                </a:tc>
                <a:tc>
                  <a:txBody>
                    <a:bodyPr/>
                    <a:lstStyle/>
                    <a:p>
                      <a:endParaRPr lang="en-US" sz="2000" dirty="0"/>
                    </a:p>
                  </a:txBody>
                  <a:tcPr marT="45723" marB="45723"/>
                </a:tc>
                <a:extLst>
                  <a:ext uri="{0D108BD9-81ED-4DB2-BD59-A6C34878D82A}">
                    <a16:rowId xmlns:a16="http://schemas.microsoft.com/office/drawing/2014/main" val="10012"/>
                  </a:ext>
                </a:extLst>
              </a:tr>
            </a:tbl>
          </a:graphicData>
        </a:graphic>
      </p:graphicFrame>
      <p:sp>
        <p:nvSpPr>
          <p:cNvPr id="7" name="TextBox 6"/>
          <p:cNvSpPr txBox="1">
            <a:spLocks noChangeArrowheads="1"/>
          </p:cNvSpPr>
          <p:nvPr/>
        </p:nvSpPr>
        <p:spPr bwMode="auto">
          <a:xfrm>
            <a:off x="8242300" y="2702927"/>
            <a:ext cx="617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Cừu</a:t>
            </a:r>
          </a:p>
        </p:txBody>
      </p:sp>
      <p:sp>
        <p:nvSpPr>
          <p:cNvPr id="8" name="TextBox 7"/>
          <p:cNvSpPr txBox="1">
            <a:spLocks noChangeArrowheads="1"/>
          </p:cNvSpPr>
          <p:nvPr/>
        </p:nvSpPr>
        <p:spPr bwMode="auto">
          <a:xfrm>
            <a:off x="7916864" y="2333041"/>
            <a:ext cx="160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err="1">
                <a:solidFill>
                  <a:srgbClr val="7030A0"/>
                </a:solidFill>
                <a:latin typeface="Times New Roman" panose="02020603050405020304" pitchFamily="18" charset="0"/>
                <a:cs typeface="Times New Roman" panose="02020603050405020304" pitchFamily="18" charset="0"/>
              </a:rPr>
              <a:t>Bò</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smtClean="0">
                <a:solidFill>
                  <a:srgbClr val="7030A0"/>
                </a:solidFill>
                <a:latin typeface="Times New Roman" panose="02020603050405020304" pitchFamily="18" charset="0"/>
                <a:cs typeface="Times New Roman" panose="02020603050405020304" pitchFamily="18" charset="0"/>
              </a:rPr>
              <a:t>gà</a:t>
            </a:r>
            <a:r>
              <a:rPr lang="en-US" altLang="en-US" b="1" dirty="0" smtClean="0">
                <a:solidFill>
                  <a:srgbClr val="7030A0"/>
                </a:solidFill>
                <a:latin typeface="Times New Roman" panose="02020603050405020304" pitchFamily="18" charset="0"/>
                <a:cs typeface="Times New Roman" panose="02020603050405020304" pitchFamily="18" charset="0"/>
              </a:rPr>
              <a:t>, </a:t>
            </a:r>
            <a:r>
              <a:rPr lang="en-US" altLang="en-US" b="1" dirty="0" err="1" smtClean="0">
                <a:solidFill>
                  <a:srgbClr val="7030A0"/>
                </a:solidFill>
                <a:latin typeface="Times New Roman" panose="02020603050405020304" pitchFamily="18" charset="0"/>
                <a:cs typeface="Times New Roman" panose="02020603050405020304" pitchFamily="18" charset="0"/>
              </a:rPr>
              <a:t>lợn</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vịt</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8007351" y="3056941"/>
            <a:ext cx="1344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Voi, báo, hổ</a:t>
            </a:r>
          </a:p>
        </p:txBody>
      </p:sp>
      <p:sp>
        <p:nvSpPr>
          <p:cNvPr id="10" name="TextBox 9"/>
          <p:cNvSpPr txBox="1">
            <a:spLocks noChangeArrowheads="1"/>
          </p:cNvSpPr>
          <p:nvPr/>
        </p:nvSpPr>
        <p:spPr bwMode="auto">
          <a:xfrm>
            <a:off x="7641956" y="3849102"/>
            <a:ext cx="2371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err="1">
                <a:solidFill>
                  <a:srgbClr val="7030A0"/>
                </a:solidFill>
                <a:latin typeface="Times New Roman" panose="02020603050405020304" pitchFamily="18" charset="0"/>
                <a:cs typeface="Times New Roman" panose="02020603050405020304" pitchFamily="18" charset="0"/>
              </a:rPr>
              <a:t>Ếch</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smtClean="0">
                <a:solidFill>
                  <a:srgbClr val="7030A0"/>
                </a:solidFill>
                <a:latin typeface="Times New Roman" panose="02020603050405020304" pitchFamily="18" charset="0"/>
                <a:cs typeface="Times New Roman" panose="02020603050405020304" pitchFamily="18" charset="0"/>
              </a:rPr>
              <a:t>chim</a:t>
            </a:r>
            <a:r>
              <a:rPr lang="en-US" altLang="en-US" b="1" dirty="0" smtClean="0">
                <a:solidFill>
                  <a:srgbClr val="7030A0"/>
                </a:solidFill>
                <a:latin typeface="Times New Roman" panose="02020603050405020304" pitchFamily="18" charset="0"/>
                <a:cs typeface="Times New Roman" panose="02020603050405020304" pitchFamily="18" charset="0"/>
              </a:rPr>
              <a:t>, </a:t>
            </a:r>
            <a:r>
              <a:rPr lang="en-US" altLang="en-US" b="1" dirty="0" err="1" smtClean="0">
                <a:solidFill>
                  <a:srgbClr val="7030A0"/>
                </a:solidFill>
                <a:latin typeface="Times New Roman" panose="02020603050405020304" pitchFamily="18" charset="0"/>
                <a:cs typeface="Times New Roman" panose="02020603050405020304" pitchFamily="18" charset="0"/>
              </a:rPr>
              <a:t>chuột</a:t>
            </a:r>
            <a:r>
              <a:rPr lang="en-US" altLang="en-US" b="1" dirty="0" smtClean="0">
                <a:solidFill>
                  <a:srgbClr val="7030A0"/>
                </a:solidFill>
                <a:latin typeface="Times New Roman" panose="02020603050405020304" pitchFamily="18" charset="0"/>
                <a:cs typeface="Times New Roman" panose="02020603050405020304" pitchFamily="18" charset="0"/>
              </a:rPr>
              <a:t> </a:t>
            </a:r>
            <a:r>
              <a:rPr lang="en-US" altLang="en-US" b="1" dirty="0" err="1" smtClean="0">
                <a:solidFill>
                  <a:srgbClr val="7030A0"/>
                </a:solidFill>
                <a:latin typeface="Times New Roman" panose="02020603050405020304" pitchFamily="18" charset="0"/>
                <a:cs typeface="Times New Roman" panose="02020603050405020304" pitchFamily="18" charset="0"/>
              </a:rPr>
              <a:t>bạch</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7845426" y="4352341"/>
            <a:ext cx="175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err="1">
                <a:solidFill>
                  <a:srgbClr val="7030A0"/>
                </a:solidFill>
                <a:latin typeface="Times New Roman" panose="02020603050405020304" pitchFamily="18" charset="0"/>
                <a:cs typeface="Times New Roman" panose="02020603050405020304" pitchFamily="18" charset="0"/>
              </a:rPr>
              <a:t>Khỉ</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chuột</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bạch</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8034338" y="5052427"/>
            <a:ext cx="163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Trâu, bò, ngựa</a:t>
            </a:r>
          </a:p>
        </p:txBody>
      </p:sp>
      <p:sp>
        <p:nvSpPr>
          <p:cNvPr id="13" name="TextBox 12"/>
          <p:cNvSpPr txBox="1">
            <a:spLocks noChangeArrowheads="1"/>
          </p:cNvSpPr>
          <p:nvPr/>
        </p:nvSpPr>
        <p:spPr bwMode="auto">
          <a:xfrm>
            <a:off x="7994651" y="5420727"/>
            <a:ext cx="171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Cá heo, vẹt, sáo</a:t>
            </a:r>
          </a:p>
        </p:txBody>
      </p:sp>
      <p:sp>
        <p:nvSpPr>
          <p:cNvPr id="14" name="TextBox 13"/>
          <p:cNvSpPr txBox="1">
            <a:spLocks noChangeArrowheads="1"/>
          </p:cNvSpPr>
          <p:nvPr/>
        </p:nvSpPr>
        <p:spPr bwMode="auto">
          <a:xfrm>
            <a:off x="8048625" y="5790616"/>
            <a:ext cx="1208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Chó, ngựa</a:t>
            </a:r>
          </a:p>
        </p:txBody>
      </p:sp>
      <p:sp>
        <p:nvSpPr>
          <p:cNvPr id="15" name="TextBox 14"/>
          <p:cNvSpPr txBox="1">
            <a:spLocks noChangeArrowheads="1"/>
          </p:cNvSpPr>
          <p:nvPr/>
        </p:nvSpPr>
        <p:spPr bwMode="auto">
          <a:xfrm>
            <a:off x="8307388" y="6333541"/>
            <a:ext cx="59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7030A0"/>
                </a:solidFill>
                <a:latin typeface="Times New Roman" panose="02020603050405020304" pitchFamily="18" charset="0"/>
                <a:cs typeface="Times New Roman" panose="02020603050405020304" pitchFamily="18" charset="0"/>
              </a:rPr>
              <a:t>Chó</a:t>
            </a:r>
          </a:p>
        </p:txBody>
      </p:sp>
    </p:spTree>
    <p:extLst>
      <p:ext uri="{BB962C8B-B14F-4D97-AF65-F5344CB8AC3E}">
        <p14:creationId xmlns:p14="http://schemas.microsoft.com/office/powerpoint/2010/main" val="116097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500"/>
                                        <p:tgtEl>
                                          <p:spTgt spid="14"/>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Horizontal)">
                                      <p:cBhvr>
                                        <p:cTn id="13" dur="500"/>
                                        <p:tgtEl>
                                          <p:spTgt spid="13"/>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Horizontal)">
                                      <p:cBhvr>
                                        <p:cTn id="16" dur="500"/>
                                        <p:tgtEl>
                                          <p:spTgt spid="15"/>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Horizontal)">
                                      <p:cBhvr>
                                        <p:cTn id="19" dur="500"/>
                                        <p:tgtEl>
                                          <p:spTgt spid="11"/>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Horizontal)">
                                      <p:cBhvr>
                                        <p:cTn id="25" dur="500"/>
                                        <p:tgtEl>
                                          <p:spTgt spid="9"/>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500"/>
                                        <p:tgtEl>
                                          <p:spTgt spid="7"/>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áo tuyết bắc cực.jpg"/>
          <p:cNvPicPr>
            <a:picLocks noChangeAspect="1"/>
          </p:cNvPicPr>
          <p:nvPr/>
        </p:nvPicPr>
        <p:blipFill>
          <a:blip r:embed="rId2" cstate="print"/>
          <a:stretch>
            <a:fillRect/>
          </a:stretch>
        </p:blipFill>
        <p:spPr>
          <a:xfrm>
            <a:off x="8915406" y="228600"/>
            <a:ext cx="3124200" cy="3128554"/>
          </a:xfrm>
          <a:prstGeom prst="rect">
            <a:avLst/>
          </a:prstGeom>
          <a:ln>
            <a:noFill/>
          </a:ln>
          <a:effectLst>
            <a:softEdge rad="112500"/>
          </a:effectLst>
        </p:spPr>
      </p:pic>
      <p:pic>
        <p:nvPicPr>
          <p:cNvPr id="7" name="Picture 6" descr="tải xuống (4).jpg"/>
          <p:cNvPicPr>
            <a:picLocks noChangeAspect="1"/>
          </p:cNvPicPr>
          <p:nvPr/>
        </p:nvPicPr>
        <p:blipFill>
          <a:blip r:embed="rId3" cstate="print"/>
          <a:stretch>
            <a:fillRect/>
          </a:stretch>
        </p:blipFill>
        <p:spPr>
          <a:xfrm>
            <a:off x="113211" y="1608907"/>
            <a:ext cx="2847975" cy="1981200"/>
          </a:xfrm>
          <a:prstGeom prst="rect">
            <a:avLst/>
          </a:prstGeom>
          <a:ln>
            <a:noFill/>
          </a:ln>
          <a:effectLst>
            <a:softEdge rad="112500"/>
          </a:effectLst>
        </p:spPr>
      </p:pic>
      <p:pic>
        <p:nvPicPr>
          <p:cNvPr id="8" name="Picture 7" descr="tải xuống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0743" y="3709857"/>
            <a:ext cx="340450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ánh cụt hoàng đế.jpg"/>
          <p:cNvPicPr>
            <a:picLocks noChangeAspect="1"/>
          </p:cNvPicPr>
          <p:nvPr/>
        </p:nvPicPr>
        <p:blipFill>
          <a:blip r:embed="rId5" cstate="print"/>
          <a:stretch>
            <a:fillRect/>
          </a:stretch>
        </p:blipFill>
        <p:spPr>
          <a:xfrm>
            <a:off x="8161804" y="3709857"/>
            <a:ext cx="3842962" cy="2897777"/>
          </a:xfrm>
          <a:prstGeom prst="rect">
            <a:avLst/>
          </a:prstGeom>
          <a:ln>
            <a:noFill/>
          </a:ln>
          <a:effectLst>
            <a:softEdge rad="112500"/>
          </a:effectLst>
        </p:spPr>
      </p:pic>
      <p:sp>
        <p:nvSpPr>
          <p:cNvPr id="10" name="TextBox 9"/>
          <p:cNvSpPr txBox="1"/>
          <p:nvPr/>
        </p:nvSpPr>
        <p:spPr>
          <a:xfrm>
            <a:off x="261256" y="352697"/>
            <a:ext cx="5408024" cy="1446550"/>
          </a:xfrm>
          <a:prstGeom prst="rect">
            <a:avLst/>
          </a:prstGeom>
          <a:noFill/>
          <a:ln w="38100">
            <a:solidFill>
              <a:schemeClr val="tx1"/>
            </a:solidFill>
          </a:ln>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31. ĐỘNG VẬT ( </a:t>
            </a: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6 ) </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1" name="Picture 4" descr="tải xuố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992" y="3709857"/>
            <a:ext cx="3655197" cy="28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tải xuống (2).jpg"/>
          <p:cNvPicPr>
            <a:picLocks noChangeAspect="1"/>
          </p:cNvPicPr>
          <p:nvPr/>
        </p:nvPicPr>
        <p:blipFill>
          <a:blip r:embed="rId7" cstate="print"/>
          <a:stretch>
            <a:fillRect/>
          </a:stretch>
        </p:blipFill>
        <p:spPr>
          <a:xfrm>
            <a:off x="5839103" y="277082"/>
            <a:ext cx="3187338" cy="308007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9422932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91" y="169814"/>
            <a:ext cx="11273246" cy="1077218"/>
          </a:xfrm>
          <a:prstGeom prst="rect">
            <a:avLst/>
          </a:prstGeom>
          <a:solidFill>
            <a:srgbClr val="92D050"/>
          </a:solidFill>
          <a:ln w="38100">
            <a:solidFill>
              <a:schemeClr val="tx1"/>
            </a:solidFill>
          </a:ln>
        </p:spPr>
        <p:txBody>
          <a:bodyPr wrap="square" rtlCol="0">
            <a:spAutoFit/>
          </a:bodyPr>
          <a:lstStyle/>
          <a:p>
            <a:r>
              <a:rPr lang="vi-VN" sz="3200" b="1" dirty="0">
                <a:latin typeface="+mj-lt"/>
              </a:rPr>
              <a:t>Đóng vai là nhà khoa học, điều tra một số động vật có tầm quan trọng đối với nên kinh tế địa phương em  theo hướng </a:t>
            </a:r>
            <a:r>
              <a:rPr lang="vi-VN" sz="3200" b="1" dirty="0" smtClean="0">
                <a:latin typeface="+mj-lt"/>
              </a:rPr>
              <a:t>dẫn</a:t>
            </a:r>
            <a:endParaRPr lang="en-US" sz="3200" b="1" dirty="0" smtClean="0">
              <a:latin typeface="+mj-lt"/>
            </a:endParaRPr>
          </a:p>
        </p:txBody>
      </p:sp>
      <p:sp>
        <p:nvSpPr>
          <p:cNvPr id="3" name="TextBox 2"/>
          <p:cNvSpPr txBox="1"/>
          <p:nvPr/>
        </p:nvSpPr>
        <p:spPr>
          <a:xfrm>
            <a:off x="535578" y="1371597"/>
            <a:ext cx="10985862" cy="1815882"/>
          </a:xfrm>
          <a:prstGeom prst="rect">
            <a:avLst/>
          </a:prstGeom>
          <a:noFill/>
        </p:spPr>
        <p:txBody>
          <a:bodyPr wrap="square" rtlCol="0">
            <a:spAutoFit/>
          </a:bodyPr>
          <a:lstStyle/>
          <a:p>
            <a:pPr marL="457200" indent="-457200">
              <a:buFont typeface="Wingdings" panose="05000000000000000000" pitchFamily="2" charset="2"/>
              <a:buChar char="ü"/>
            </a:pPr>
            <a:r>
              <a:rPr lang="vi-VN" sz="2800" b="1" dirty="0">
                <a:latin typeface="Times New Roman" panose="02020603050405020304" pitchFamily="18" charset="0"/>
                <a:cs typeface="Times New Roman" panose="02020603050405020304" pitchFamily="18" charset="0"/>
              </a:rPr>
              <a:t>Nhóm 1: </a:t>
            </a:r>
            <a:r>
              <a:rPr lang="vi-VN" sz="2800" dirty="0">
                <a:latin typeface="Times New Roman" panose="02020603050405020304" pitchFamily="18" charset="0"/>
                <a:cs typeface="Times New Roman" panose="02020603050405020304" pitchFamily="18" charset="0"/>
              </a:rPr>
              <a:t>Tìm hiểu về chăn nuôi bò sữa trên địa bàn Ba vì – Hà Tây.</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2800" b="1" dirty="0">
                <a:latin typeface="Times New Roman" panose="02020603050405020304" pitchFamily="18" charset="0"/>
                <a:cs typeface="Times New Roman" panose="02020603050405020304" pitchFamily="18" charset="0"/>
              </a:rPr>
              <a:t>Nhóm 2: </a:t>
            </a:r>
            <a:r>
              <a:rPr lang="vi-VN" sz="2800" dirty="0">
                <a:latin typeface="Times New Roman" panose="02020603050405020304" pitchFamily="18" charset="0"/>
                <a:cs typeface="Times New Roman" panose="02020603050405020304" pitchFamily="18" charset="0"/>
              </a:rPr>
              <a:t>Tìm hiểu chăn nuôi Vịt cỏ - Vân đình.</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2800" b="1" dirty="0">
                <a:latin typeface="Times New Roman" panose="02020603050405020304" pitchFamily="18" charset="0"/>
                <a:cs typeface="Times New Roman" panose="02020603050405020304" pitchFamily="18" charset="0"/>
              </a:rPr>
              <a:t>Nhóm 3: </a:t>
            </a:r>
            <a:r>
              <a:rPr lang="vi-VN" sz="2800" dirty="0">
                <a:latin typeface="Times New Roman" panose="02020603050405020304" pitchFamily="18" charset="0"/>
                <a:cs typeface="Times New Roman" panose="02020603050405020304" pitchFamily="18" charset="0"/>
              </a:rPr>
              <a:t>Tìm hiểu nuôi gà Đông Cảo – Hưng Yên.</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2800" b="1" dirty="0">
                <a:latin typeface="Times New Roman" panose="02020603050405020304" pitchFamily="18" charset="0"/>
                <a:cs typeface="Times New Roman" panose="02020603050405020304" pitchFamily="18" charset="0"/>
              </a:rPr>
              <a:t>Nhóm 4: </a:t>
            </a:r>
            <a:r>
              <a:rPr lang="vi-VN" sz="2800" dirty="0">
                <a:latin typeface="Times New Roman" panose="02020603050405020304" pitchFamily="18" charset="0"/>
                <a:cs typeface="Times New Roman" panose="02020603050405020304" pitchFamily="18" charset="0"/>
              </a:rPr>
              <a:t>Tìm hiểu trang trại nuôi lợn – Long Biên- Hà Nội.</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316" y="3148144"/>
            <a:ext cx="12283440" cy="3539430"/>
          </a:xfrm>
          <a:prstGeom prst="rect">
            <a:avLst/>
          </a:prstGeom>
          <a:noFill/>
        </p:spPr>
        <p:txBody>
          <a:bodyPr wrap="square" rtlCol="0">
            <a:spAutoFit/>
          </a:bodyPr>
          <a:lstStyle/>
          <a:p>
            <a:r>
              <a:rPr lang="vi-VN" sz="2800" b="1" u="sng" dirty="0" smtClean="0">
                <a:latin typeface="+mj-lt"/>
              </a:rPr>
              <a:t>Yêu cầu các nhóm:</a:t>
            </a:r>
            <a:r>
              <a:rPr lang="vi-VN" sz="2800" b="1" dirty="0" smtClean="0">
                <a:latin typeface="+mj-lt"/>
              </a:rPr>
              <a:t> </a:t>
            </a:r>
            <a:endParaRPr lang="en-US" sz="2800" b="1" dirty="0" smtClean="0">
              <a:latin typeface="+mj-lt"/>
            </a:endParaRPr>
          </a:p>
          <a:p>
            <a:r>
              <a:rPr lang="en-US" sz="2800" dirty="0" smtClean="0">
                <a:latin typeface="+mj-lt"/>
              </a:rPr>
              <a:t>	</a:t>
            </a:r>
            <a:r>
              <a:rPr lang="vi-VN" sz="2800" dirty="0" smtClean="0">
                <a:solidFill>
                  <a:srgbClr val="FF0000"/>
                </a:solidFill>
                <a:latin typeface="+mj-lt"/>
              </a:rPr>
              <a:t>Báo cáo về kết quả tìm hiểu của các nhóm bằng phương pháp điều tra, chụp ảnh, phỏng vấn tra cứu thông tin trên mạng.</a:t>
            </a:r>
            <a:r>
              <a:rPr lang="en-US" sz="2800" dirty="0" smtClean="0">
                <a:solidFill>
                  <a:srgbClr val="FF0000"/>
                </a:solidFill>
                <a:latin typeface="+mj-lt"/>
              </a:rPr>
              <a:t> </a:t>
            </a:r>
            <a:r>
              <a:rPr lang="en-US" sz="2800" b="1" u="sng" dirty="0" err="1" smtClean="0">
                <a:solidFill>
                  <a:srgbClr val="FF0000"/>
                </a:solidFill>
                <a:latin typeface="Times New Roman" panose="02020603050405020304" pitchFamily="18" charset="0"/>
                <a:cs typeface="Times New Roman" panose="02020603050405020304" pitchFamily="18" charset="0"/>
              </a:rPr>
              <a:t>Tìm</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hiểu</a:t>
            </a:r>
            <a:r>
              <a:rPr lang="en-US" sz="2800" b="1" u="sng" dirty="0" smtClean="0">
                <a:solidFill>
                  <a:srgbClr val="FF0000"/>
                </a:solidFill>
                <a:latin typeface="Times New Roman" panose="02020603050405020304" pitchFamily="18" charset="0"/>
                <a:cs typeface="Times New Roman" panose="02020603050405020304" pitchFamily="18" charset="0"/>
              </a:rPr>
              <a:t> </a:t>
            </a:r>
          </a:p>
          <a:p>
            <a:r>
              <a:rPr lang="en-US" sz="2800" dirty="0" smtClean="0">
                <a:latin typeface="+mj-lt"/>
              </a:rPr>
              <a:t>1. N</a:t>
            </a:r>
            <a:r>
              <a:rPr lang="vi-VN" sz="2800" dirty="0" smtClean="0">
                <a:latin typeface="+mj-lt"/>
              </a:rPr>
              <a:t>guồn thức ăn cho các đối tượng trên.</a:t>
            </a:r>
            <a:endParaRPr lang="en-US" sz="2800" dirty="0" smtClean="0">
              <a:latin typeface="+mj-lt"/>
            </a:endParaRPr>
          </a:p>
          <a:p>
            <a:r>
              <a:rPr lang="en-US" sz="2800" dirty="0" smtClean="0">
                <a:latin typeface="+mj-lt"/>
              </a:rPr>
              <a:t>2. </a:t>
            </a:r>
            <a:r>
              <a:rPr lang="en-US" sz="2800" dirty="0">
                <a:latin typeface="+mj-lt"/>
              </a:rPr>
              <a:t>C</a:t>
            </a:r>
            <a:r>
              <a:rPr lang="vi-VN" sz="2800" dirty="0" smtClean="0">
                <a:latin typeface="+mj-lt"/>
              </a:rPr>
              <a:t>ách nuôi (cho ăn, chăm sóc) </a:t>
            </a:r>
            <a:endParaRPr lang="en-US" sz="2800" dirty="0" smtClean="0">
              <a:latin typeface="+mj-lt"/>
            </a:endParaRPr>
          </a:p>
          <a:p>
            <a:r>
              <a:rPr lang="en-US" sz="2800" dirty="0" smtClean="0">
                <a:latin typeface="+mj-lt"/>
              </a:rPr>
              <a:t>3. </a:t>
            </a:r>
            <a:r>
              <a:rPr lang="vi-VN" sz="2800" dirty="0" smtClean="0">
                <a:latin typeface="+mj-lt"/>
              </a:rPr>
              <a:t>Sử dụng số tranh sưu tầm khác do chính học sinh chụp hoặc clip về một số động vật chăn nuôi tại địa phương (do học sinh quay) hoặc sưu tầm trên internet.</a:t>
            </a:r>
            <a:endParaRPr lang="en-US" sz="2800" dirty="0" smtClean="0">
              <a:latin typeface="+mj-lt"/>
            </a:endParaRPr>
          </a:p>
          <a:p>
            <a:r>
              <a:rPr lang="en-US" sz="2800" dirty="0" smtClean="0">
                <a:latin typeface="+mj-lt"/>
              </a:rPr>
              <a:t>4. </a:t>
            </a:r>
            <a:r>
              <a:rPr lang="vi-VN" sz="2800" dirty="0" smtClean="0">
                <a:latin typeface="+mj-lt"/>
              </a:rPr>
              <a:t>Rút ra được ý nghĩa kinh tế của việc chăn nuôi đối với hộ gia đình và địa phương.</a:t>
            </a:r>
            <a:endParaRPr lang="en-US" sz="2800" dirty="0">
              <a:latin typeface="+mj-lt"/>
            </a:endParaRPr>
          </a:p>
        </p:txBody>
      </p:sp>
    </p:spTree>
    <p:extLst>
      <p:ext uri="{BB962C8B-B14F-4D97-AF65-F5344CB8AC3E}">
        <p14:creationId xmlns:p14="http://schemas.microsoft.com/office/powerpoint/2010/main" val="107184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577" y="423562"/>
            <a:ext cx="11430000" cy="6260175"/>
          </a:xfrm>
          <a:prstGeom prst="rect">
            <a:avLst/>
          </a:prstGeom>
        </p:spPr>
        <p:txBody>
          <a:bodyPr wrap="square">
            <a:spAutoFit/>
          </a:bodyPr>
          <a:lstStyle/>
          <a:p>
            <a:pPr algn="ctr">
              <a:lnSpc>
                <a:spcPct val="105000"/>
              </a:lnSpc>
              <a:spcBef>
                <a:spcPts val="600"/>
              </a:spcBef>
              <a:spcAft>
                <a:spcPts val="600"/>
              </a:spcAft>
            </a:pPr>
            <a:r>
              <a:rPr lang="vi-VN" sz="4400" b="1" dirty="0">
                <a:solidFill>
                  <a:srgbClr val="C00000"/>
                </a:solidFill>
                <a:latin typeface="Times New Roman" panose="02020603050405020304" pitchFamily="18" charset="0"/>
                <a:ea typeface="Calibri" panose="020F0502020204030204" pitchFamily="34" charset="0"/>
              </a:rPr>
              <a:t>BẢN THU HOẠCH </a:t>
            </a:r>
            <a:endParaRPr lang="en-US" sz="4400" b="1" dirty="0">
              <a:solidFill>
                <a:srgbClr val="C00000"/>
              </a:solidFill>
              <a:latin typeface="Times New Roman" panose="02020603050405020304" pitchFamily="18" charset="0"/>
              <a:ea typeface="Calibri" panose="020F0502020204030204" pitchFamily="34" charset="0"/>
            </a:endParaRPr>
          </a:p>
          <a:p>
            <a:pPr>
              <a:lnSpc>
                <a:spcPct val="105000"/>
              </a:lnSpc>
              <a:spcBef>
                <a:spcPts val="600"/>
              </a:spcBef>
              <a:spcAft>
                <a:spcPts val="600"/>
              </a:spcAft>
            </a:pPr>
            <a:r>
              <a:rPr lang="en-US" sz="2400" b="1" dirty="0" smtClean="0">
                <a:solidFill>
                  <a:srgbClr val="000000"/>
                </a:solidFill>
                <a:latin typeface="Times New Roman" panose="02020603050405020304" pitchFamily="18" charset="0"/>
                <a:ea typeface="Calibri" panose="020F0502020204030204" pitchFamily="34" charset="0"/>
              </a:rPr>
              <a:t>          </a:t>
            </a:r>
            <a:r>
              <a:rPr lang="vi-VN" sz="2800" b="1" dirty="0" smtClean="0">
                <a:solidFill>
                  <a:srgbClr val="000000"/>
                </a:solidFill>
                <a:latin typeface="Times New Roman" panose="02020603050405020304" pitchFamily="18" charset="0"/>
                <a:ea typeface="Calibri" panose="020F0502020204030204" pitchFamily="34" charset="0"/>
              </a:rPr>
              <a:t>N</a:t>
            </a:r>
            <a:r>
              <a:rPr lang="en-US" sz="2800" b="1" dirty="0" err="1" smtClean="0">
                <a:solidFill>
                  <a:srgbClr val="000000"/>
                </a:solidFill>
                <a:latin typeface="Times New Roman" panose="02020603050405020304" pitchFamily="18" charset="0"/>
                <a:ea typeface="Calibri" panose="020F0502020204030204" pitchFamily="34" charset="0"/>
              </a:rPr>
              <a:t>hóm</a:t>
            </a:r>
            <a:r>
              <a:rPr lang="en-US" sz="2800" b="1" dirty="0" smtClean="0">
                <a:solidFill>
                  <a:srgbClr val="000000"/>
                </a:solidFill>
                <a:latin typeface="Times New Roman" panose="02020603050405020304" pitchFamily="18" charset="0"/>
                <a:ea typeface="Calibri" panose="020F0502020204030204" pitchFamily="34" charset="0"/>
              </a:rPr>
              <a:t> </a:t>
            </a:r>
            <a:r>
              <a:rPr lang="vi-VN" sz="2800" b="1" dirty="0" smtClean="0">
                <a:solidFill>
                  <a:srgbClr val="000000"/>
                </a:solidFill>
                <a:latin typeface="Times New Roman" panose="02020603050405020304" pitchFamily="18" charset="0"/>
                <a:ea typeface="Calibri" panose="020F0502020204030204" pitchFamily="34" charset="0"/>
              </a:rPr>
              <a:t>...</a:t>
            </a:r>
            <a:r>
              <a:rPr lang="en-US" sz="2800" b="1"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Calibri" panose="020F0502020204030204" pitchFamily="34" charset="0"/>
            </a:endParaRPr>
          </a:p>
          <a:p>
            <a:pPr>
              <a:lnSpc>
                <a:spcPct val="105000"/>
              </a:lnSpc>
              <a:spcBef>
                <a:spcPts val="600"/>
              </a:spcBef>
              <a:spcAft>
                <a:spcPts val="600"/>
              </a:spcAft>
            </a:pPr>
            <a:r>
              <a:rPr lang="en-US" sz="2800" b="1" dirty="0" smtClean="0">
                <a:solidFill>
                  <a:srgbClr val="000000"/>
                </a:solidFill>
                <a:latin typeface="Times New Roman" panose="02020603050405020304" pitchFamily="18" charset="0"/>
                <a:ea typeface="Calibri" panose="020F0502020204030204" pitchFamily="34" charset="0"/>
              </a:rPr>
              <a:t>        </a:t>
            </a:r>
            <a:r>
              <a:rPr lang="vi-VN" sz="2800" b="1" dirty="0" smtClean="0">
                <a:solidFill>
                  <a:srgbClr val="000000"/>
                </a:solidFill>
                <a:latin typeface="Times New Roman" panose="02020603050405020304" pitchFamily="18" charset="0"/>
                <a:ea typeface="Calibri" panose="020F0502020204030204" pitchFamily="34" charset="0"/>
              </a:rPr>
              <a:t>Họ </a:t>
            </a:r>
            <a:r>
              <a:rPr lang="vi-VN" sz="2800" b="1" dirty="0">
                <a:solidFill>
                  <a:srgbClr val="000000"/>
                </a:solidFill>
                <a:latin typeface="Times New Roman" panose="02020603050405020304" pitchFamily="18" charset="0"/>
                <a:ea typeface="Calibri" panose="020F0502020204030204" pitchFamily="34" charset="0"/>
              </a:rPr>
              <a:t>tên thành viên nhóm</a:t>
            </a:r>
            <a:r>
              <a:rPr lang="vi-VN" sz="2800" b="1" dirty="0" smtClean="0">
                <a:solidFill>
                  <a:srgbClr val="000000"/>
                </a:solidFill>
                <a:latin typeface="Times New Roman" panose="02020603050405020304" pitchFamily="18" charset="0"/>
                <a:ea typeface="Calibri" panose="020F0502020204030204" pitchFamily="34" charset="0"/>
              </a:rPr>
              <a:t>:…</a:t>
            </a:r>
            <a:r>
              <a:rPr lang="en-US" sz="2800" b="1"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b="1" dirty="0" smtClean="0">
                <a:solidFill>
                  <a:srgbClr val="000000"/>
                </a:solidFill>
                <a:latin typeface="Times New Roman" panose="02020603050405020304" pitchFamily="18" charset="0"/>
                <a:ea typeface="Calibri" panose="020F0502020204030204" pitchFamily="34" charset="0"/>
              </a:rPr>
              <a:t>I</a:t>
            </a:r>
            <a:r>
              <a:rPr lang="vi-VN" sz="2800" b="1" dirty="0">
                <a:solidFill>
                  <a:srgbClr val="000000"/>
                </a:solidFill>
                <a:latin typeface="Times New Roman" panose="02020603050405020304" pitchFamily="18" charset="0"/>
                <a:ea typeface="Calibri" panose="020F0502020204030204" pitchFamily="34" charset="0"/>
              </a:rPr>
              <a:t>. Yêu cầu:</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b="1" dirty="0">
                <a:solidFill>
                  <a:srgbClr val="000000"/>
                </a:solidFill>
                <a:latin typeface="Times New Roman" panose="02020603050405020304" pitchFamily="18" charset="0"/>
                <a:ea typeface="Calibri" panose="020F0502020204030204" pitchFamily="34" charset="0"/>
              </a:rPr>
              <a:t>II. Nội dung:</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b="1" dirty="0">
                <a:solidFill>
                  <a:srgbClr val="000000"/>
                </a:solidFill>
                <a:latin typeface="Times New Roman" panose="02020603050405020304" pitchFamily="18" charset="0"/>
                <a:ea typeface="Calibri" panose="020F0502020204030204" pitchFamily="34" charset="0"/>
              </a:rPr>
              <a:t>III. Phương pháp tiến hành:</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b="1" dirty="0">
                <a:solidFill>
                  <a:srgbClr val="000000"/>
                </a:solidFill>
                <a:latin typeface="Times New Roman" panose="02020603050405020304" pitchFamily="18" charset="0"/>
                <a:ea typeface="Calibri" panose="020F0502020204030204" pitchFamily="34" charset="0"/>
              </a:rPr>
              <a:t>IV. Sản phẩm:</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1. Ảnh chụp được tại địa phương </a:t>
            </a:r>
            <a:r>
              <a:rPr lang="vi-VN" sz="2800" dirty="0" smtClean="0">
                <a:solidFill>
                  <a:srgbClr val="000000"/>
                </a:solidFill>
                <a:latin typeface="Times New Roman" panose="02020603050405020304" pitchFamily="18" charset="0"/>
                <a:ea typeface="Calibri" panose="020F0502020204030204" pitchFamily="34" charset="0"/>
              </a:rPr>
              <a:t>(có </a:t>
            </a:r>
            <a:r>
              <a:rPr lang="vi-VN" sz="2800" dirty="0">
                <a:solidFill>
                  <a:srgbClr val="000000"/>
                </a:solidFill>
                <a:latin typeface="Times New Roman" panose="02020603050405020304" pitchFamily="18" charset="0"/>
                <a:ea typeface="Calibri" panose="020F0502020204030204" pitchFamily="34" charset="0"/>
              </a:rPr>
              <a:t>gắn hình ảnh người tiến hành làm</a:t>
            </a:r>
            <a:r>
              <a:rPr lang="vi-VN" sz="2800" dirty="0" smtClean="0">
                <a:solidFill>
                  <a:srgbClr val="000000"/>
                </a:solidFill>
                <a:latin typeface="Times New Roman" panose="02020603050405020304" pitchFamily="18" charset="0"/>
                <a:ea typeface="Calibri" panose="020F0502020204030204" pitchFamily="34" charset="0"/>
              </a:rPr>
              <a:t>)</a:t>
            </a:r>
            <a:r>
              <a:rPr lang="en-US" sz="2800"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2. Clip quay phỏng vấn cách nuôi các loài động vật trên.</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3. Rút ra ý nghĩa kinh tế đối với hộ gia đình và địa phương.</a:t>
            </a:r>
            <a:endParaRPr lang="en-US"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765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6" y="235131"/>
            <a:ext cx="2638697" cy="646331"/>
          </a:xfrm>
          <a:prstGeom prst="rect">
            <a:avLst/>
          </a:prstGeom>
          <a:noFill/>
        </p:spPr>
        <p:txBody>
          <a:bodyPr wrap="square" rtlCol="0">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VẬN DỤNG</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600892" y="1005840"/>
            <a:ext cx="5434148" cy="414092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23850" y="1423848"/>
            <a:ext cx="4167052" cy="3046988"/>
          </a:xfrm>
          <a:prstGeom prst="rect">
            <a:avLst/>
          </a:prstGeom>
          <a:noFill/>
        </p:spPr>
        <p:txBody>
          <a:bodyPr wrap="square" rtlCol="0">
            <a:spAutoFit/>
          </a:bodyPr>
          <a:lstStyle/>
          <a:p>
            <a:pPr algn="just"/>
            <a:r>
              <a:rPr lang="en-US" sz="3200" b="1" u="sng" dirty="0" err="1" smtClean="0">
                <a:latin typeface="Times New Roman" panose="02020603050405020304" pitchFamily="18" charset="0"/>
                <a:cs typeface="Times New Roman" panose="02020603050405020304" pitchFamily="18" charset="0"/>
              </a:rPr>
              <a:t>Câu</a:t>
            </a:r>
            <a:r>
              <a:rPr lang="en-US" sz="3200" b="1" u="sng" dirty="0" smtClean="0">
                <a:latin typeface="Times New Roman" panose="02020603050405020304" pitchFamily="18" charset="0"/>
                <a:cs typeface="Times New Roman" panose="02020603050405020304" pitchFamily="18" charset="0"/>
              </a:rPr>
              <a:t> 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0204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hep-canh-2.jpg"/>
          <p:cNvPicPr>
            <a:picLocks noChangeAspect="1"/>
          </p:cNvPicPr>
          <p:nvPr/>
        </p:nvPicPr>
        <p:blipFill>
          <a:blip r:embed="rId2" cstate="print"/>
          <a:stretch>
            <a:fillRect/>
          </a:stretch>
        </p:blipFill>
        <p:spPr>
          <a:xfrm>
            <a:off x="87085" y="-33415"/>
            <a:ext cx="3276600" cy="2874579"/>
          </a:xfrm>
          <a:prstGeom prst="rect">
            <a:avLst/>
          </a:prstGeom>
          <a:ln>
            <a:noFill/>
          </a:ln>
          <a:effectLst>
            <a:softEdge rad="112500"/>
          </a:effectLst>
        </p:spPr>
      </p:pic>
      <p:pic>
        <p:nvPicPr>
          <p:cNvPr id="6" name="Picture 5" descr="chim khách.jpg"/>
          <p:cNvPicPr>
            <a:picLocks noChangeAspect="1"/>
          </p:cNvPicPr>
          <p:nvPr/>
        </p:nvPicPr>
        <p:blipFill>
          <a:blip r:embed="rId3" cstate="print"/>
          <a:stretch>
            <a:fillRect/>
          </a:stretch>
        </p:blipFill>
        <p:spPr>
          <a:xfrm>
            <a:off x="106934" y="2952206"/>
            <a:ext cx="2548536" cy="3905794"/>
          </a:xfrm>
          <a:prstGeom prst="rect">
            <a:avLst/>
          </a:prstGeom>
          <a:ln>
            <a:noFill/>
          </a:ln>
          <a:effectLst>
            <a:softEdge rad="112500"/>
          </a:effectLst>
        </p:spPr>
      </p:pic>
      <p:pic>
        <p:nvPicPr>
          <p:cNvPr id="7" name="Picture 6" descr="Trăn sa mạc.jpg"/>
          <p:cNvPicPr>
            <a:picLocks noChangeAspect="1"/>
          </p:cNvPicPr>
          <p:nvPr/>
        </p:nvPicPr>
        <p:blipFill>
          <a:blip r:embed="rId4" cstate="print"/>
          <a:stretch>
            <a:fillRect/>
          </a:stretch>
        </p:blipFill>
        <p:spPr>
          <a:xfrm>
            <a:off x="9220201" y="84904"/>
            <a:ext cx="2819400" cy="3000375"/>
          </a:xfrm>
          <a:prstGeom prst="rect">
            <a:avLst/>
          </a:prstGeom>
          <a:ln>
            <a:noFill/>
          </a:ln>
          <a:effectLst>
            <a:softEdge rad="112500"/>
          </a:effectLst>
        </p:spPr>
      </p:pic>
      <p:pic>
        <p:nvPicPr>
          <p:cNvPr id="8" name="Picture 7" descr="10.jpg"/>
          <p:cNvPicPr>
            <a:picLocks noChangeAspect="1"/>
          </p:cNvPicPr>
          <p:nvPr/>
        </p:nvPicPr>
        <p:blipFill>
          <a:blip r:embed="rId5" cstate="print"/>
          <a:stretch>
            <a:fillRect/>
          </a:stretch>
        </p:blipFill>
        <p:spPr>
          <a:xfrm>
            <a:off x="9695328" y="2971804"/>
            <a:ext cx="2496671" cy="3683730"/>
          </a:xfrm>
          <a:prstGeom prst="rect">
            <a:avLst/>
          </a:prstGeom>
          <a:ln>
            <a:noFill/>
          </a:ln>
          <a:effectLst>
            <a:softEdge rad="112500"/>
          </a:effectLst>
        </p:spPr>
      </p:pic>
      <p:pic>
        <p:nvPicPr>
          <p:cNvPr id="9" name="Picture 8" descr="tải xuống (10).jpg"/>
          <p:cNvPicPr>
            <a:picLocks noChangeAspect="1"/>
          </p:cNvPicPr>
          <p:nvPr/>
        </p:nvPicPr>
        <p:blipFill>
          <a:blip r:embed="rId6" cstate="print"/>
          <a:stretch>
            <a:fillRect/>
          </a:stretch>
        </p:blipFill>
        <p:spPr>
          <a:xfrm>
            <a:off x="3439885" y="21765"/>
            <a:ext cx="3048000" cy="2819400"/>
          </a:xfrm>
          <a:prstGeom prst="rect">
            <a:avLst/>
          </a:prstGeom>
          <a:ln>
            <a:noFill/>
          </a:ln>
          <a:effectLst>
            <a:softEdge rad="112500"/>
          </a:effectLst>
        </p:spPr>
      </p:pic>
      <p:pic>
        <p:nvPicPr>
          <p:cNvPr id="14" name="Picture 4" descr="tải xuống (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9730" y="104502"/>
            <a:ext cx="2688772" cy="284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descr="gf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5470" y="2971804"/>
            <a:ext cx="7079301" cy="3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977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7806" y="1201789"/>
            <a:ext cx="1123405" cy="523220"/>
          </a:xfrm>
          <a:prstGeom prst="rect">
            <a:avLst/>
          </a:prstGeom>
          <a:noFill/>
          <a:ln w="28575">
            <a:solidFill>
              <a:schemeClr val="tx1"/>
            </a:solidFill>
          </a:ln>
        </p:spPr>
        <p:txBody>
          <a:bodyPr wrap="square" rtlCol="0">
            <a:spAutoFit/>
          </a:bodyPr>
          <a:lstStyle/>
          <a:p>
            <a:r>
              <a:rPr lang="en-US" sz="2800" b="1" dirty="0" smtClean="0"/>
              <a:t>CỘT A</a:t>
            </a:r>
            <a:endParaRPr lang="en-US" sz="2800" b="1" dirty="0"/>
          </a:p>
        </p:txBody>
      </p:sp>
      <p:sp>
        <p:nvSpPr>
          <p:cNvPr id="3" name="TextBox 2"/>
          <p:cNvSpPr txBox="1"/>
          <p:nvPr/>
        </p:nvSpPr>
        <p:spPr>
          <a:xfrm>
            <a:off x="7885626" y="1275814"/>
            <a:ext cx="1123405" cy="523220"/>
          </a:xfrm>
          <a:prstGeom prst="rect">
            <a:avLst/>
          </a:prstGeom>
          <a:noFill/>
          <a:ln w="28575">
            <a:solidFill>
              <a:schemeClr val="tx1"/>
            </a:solidFill>
          </a:ln>
        </p:spPr>
        <p:txBody>
          <a:bodyPr wrap="square" rtlCol="0">
            <a:spAutoFit/>
          </a:bodyPr>
          <a:lstStyle/>
          <a:p>
            <a:r>
              <a:rPr lang="en-US" sz="2800" b="1" dirty="0" smtClean="0"/>
              <a:t>CỘT B</a:t>
            </a:r>
            <a:endParaRPr lang="en-US" sz="2800" b="1" dirty="0"/>
          </a:p>
        </p:txBody>
      </p:sp>
      <p:sp>
        <p:nvSpPr>
          <p:cNvPr id="4" name="TextBox 3"/>
          <p:cNvSpPr txBox="1"/>
          <p:nvPr/>
        </p:nvSpPr>
        <p:spPr>
          <a:xfrm>
            <a:off x="1031966" y="2103131"/>
            <a:ext cx="2381797" cy="523220"/>
          </a:xfrm>
          <a:prstGeom prst="rect">
            <a:avLst/>
          </a:prstGeom>
          <a:noFill/>
          <a:ln w="28575">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khoang</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14547" y="3240734"/>
            <a:ext cx="2381797" cy="523220"/>
          </a:xfrm>
          <a:prstGeom prst="rect">
            <a:avLst/>
          </a:prstGeom>
          <a:noFill/>
          <a:ln w="28575">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Giun</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01484" y="4476223"/>
            <a:ext cx="2381797" cy="523220"/>
          </a:xfrm>
          <a:prstGeom prst="rect">
            <a:avLst/>
          </a:prstGeom>
          <a:noFill/>
          <a:ln w="28575">
            <a:solidFill>
              <a:schemeClr val="tx1"/>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mềm</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14547" y="5717199"/>
            <a:ext cx="2381797" cy="523220"/>
          </a:xfrm>
          <a:prstGeom prst="rect">
            <a:avLst/>
          </a:prstGeom>
          <a:noFill/>
          <a:ln w="28575">
            <a:solidFill>
              <a:schemeClr val="tx1"/>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Chân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khớp</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89119" y="1907186"/>
            <a:ext cx="7419703" cy="954107"/>
          </a:xfrm>
          <a:prstGeom prst="rect">
            <a:avLst/>
          </a:prstGeom>
          <a:noFill/>
          <a:ln w="28575">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kitin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423952" y="3248306"/>
            <a:ext cx="7419703" cy="954107"/>
          </a:xfrm>
          <a:prstGeom prst="rect">
            <a:avLst/>
          </a:prstGeom>
          <a:noFill/>
          <a:ln w="28575">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vôi</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4432662" y="4772308"/>
            <a:ext cx="7419703" cy="954107"/>
          </a:xfrm>
          <a:prstGeom prst="rect">
            <a:avLst/>
          </a:prstGeom>
          <a:noFill/>
          <a:ln w="28575">
            <a:solidFill>
              <a:schemeClr val="tx1"/>
            </a:solidFill>
          </a:ln>
        </p:spPr>
        <p:txBody>
          <a:bodyPr wrap="square" rtlCol="0">
            <a:spAutoFit/>
          </a:bodyPr>
          <a:lstStyle/>
          <a:p>
            <a:r>
              <a:rPr lang="vi-VN" sz="2800" dirty="0">
                <a:latin typeface="Times New Roman" panose="02020603050405020304" pitchFamily="18" charset="0"/>
                <a:cs typeface="Times New Roman" panose="02020603050405020304" pitchFamily="18" charset="0"/>
              </a:rPr>
              <a:t>c) Cơ thể hình trụ  hay hình dù, đối xứng tỏa tròn, có tua miệng.</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458786" y="6065535"/>
            <a:ext cx="7419703" cy="523220"/>
          </a:xfrm>
          <a:prstGeom prst="rect">
            <a:avLst/>
          </a:prstGeom>
          <a:noFill/>
          <a:ln w="28575">
            <a:solidFill>
              <a:schemeClr val="tx1"/>
            </a:solidFill>
          </a:ln>
        </p:spPr>
        <p:txBody>
          <a:bodyPr wrap="square" rtlCol="0">
            <a:spAutoFit/>
          </a:bodyPr>
          <a:lstStyle/>
          <a:p>
            <a:r>
              <a:rPr lang="vi-VN" sz="2800" dirty="0">
                <a:latin typeface="Times New Roman" panose="02020603050405020304" pitchFamily="18" charset="0"/>
                <a:cs typeface="Times New Roman" panose="02020603050405020304" pitchFamily="18" charset="0"/>
              </a:rPr>
              <a:t>d) Cơ thể mềm, dẹp, kéo dài hoặc phân đốt.</a:t>
            </a:r>
            <a:endParaRPr lang="en-US" sz="2800" dirty="0">
              <a:latin typeface="Times New Roman" panose="02020603050405020304" pitchFamily="18" charset="0"/>
              <a:cs typeface="Times New Roman" panose="02020603050405020304" pitchFamily="18" charset="0"/>
            </a:endParaRPr>
          </a:p>
        </p:txBody>
      </p:sp>
      <p:cxnSp>
        <p:nvCxnSpPr>
          <p:cNvPr id="17" name="Straight Arrow Connector 16"/>
          <p:cNvCxnSpPr>
            <a:stCxn id="4" idx="3"/>
          </p:cNvCxnSpPr>
          <p:nvPr/>
        </p:nvCxnSpPr>
        <p:spPr>
          <a:xfrm>
            <a:off x="3413763" y="2364741"/>
            <a:ext cx="975356" cy="30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0" idx="1"/>
          </p:cNvCxnSpPr>
          <p:nvPr/>
        </p:nvCxnSpPr>
        <p:spPr>
          <a:xfrm flipV="1">
            <a:off x="3383281" y="3725360"/>
            <a:ext cx="1040671" cy="1012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9" idx="1"/>
          </p:cNvCxnSpPr>
          <p:nvPr/>
        </p:nvCxnSpPr>
        <p:spPr>
          <a:xfrm flipV="1">
            <a:off x="3396344" y="2384240"/>
            <a:ext cx="992775" cy="359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2" idx="1"/>
          </p:cNvCxnSpPr>
          <p:nvPr/>
        </p:nvCxnSpPr>
        <p:spPr>
          <a:xfrm>
            <a:off x="3396344" y="3502344"/>
            <a:ext cx="1062442" cy="282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5943" y="182880"/>
            <a:ext cx="11848010"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2. </a:t>
            </a:r>
            <a:r>
              <a:rPr lang="en-US" sz="3600" b="1" dirty="0" err="1" smtClean="0">
                <a:latin typeface="Times New Roman" panose="02020603050405020304" pitchFamily="18" charset="0"/>
                <a:cs typeface="Times New Roman" panose="02020603050405020304" pitchFamily="18" charset="0"/>
              </a:rPr>
              <a:t>Ghép</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B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41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794" y="866893"/>
            <a:ext cx="11626901" cy="584775"/>
          </a:xfrm>
          <a:prstGeom prst="rect">
            <a:avLst/>
          </a:prstGeom>
        </p:spPr>
        <p:txBody>
          <a:bodyPr wrap="none">
            <a:spAutoFit/>
          </a:bodyPr>
          <a:lstStyle/>
          <a:p>
            <a:r>
              <a:rPr lang="en-US" dirty="0" smtClean="0">
                <a:solidFill>
                  <a:srgbClr val="000000"/>
                </a:solidFill>
                <a:latin typeface="Times New Roman" panose="02020603050405020304" pitchFamily="18" charset="0"/>
                <a:ea typeface="Calibri" panose="020F0502020204030204" pitchFamily="34" charset="0"/>
              </a:rPr>
              <a:t> </a:t>
            </a:r>
            <a:r>
              <a:rPr lang="en-US" sz="3200" b="1" u="sng" dirty="0" err="1" smtClean="0">
                <a:solidFill>
                  <a:srgbClr val="000000"/>
                </a:solidFill>
                <a:latin typeface="Times New Roman" panose="02020603050405020304" pitchFamily="18" charset="0"/>
                <a:ea typeface="Calibri" panose="020F0502020204030204" pitchFamily="34" charset="0"/>
              </a:rPr>
              <a:t>Câu</a:t>
            </a:r>
            <a:r>
              <a:rPr lang="en-US" sz="3200" b="1" u="sng" dirty="0" smtClean="0">
                <a:solidFill>
                  <a:srgbClr val="000000"/>
                </a:solidFill>
                <a:latin typeface="Times New Roman" panose="02020603050405020304" pitchFamily="18" charset="0"/>
                <a:ea typeface="Calibri" panose="020F0502020204030204" pitchFamily="34" charset="0"/>
              </a:rPr>
              <a:t> 3</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Em</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hãy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phòng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giun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sinh</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người</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
        <p:nvSpPr>
          <p:cNvPr id="3" name="Rectangle 2"/>
          <p:cNvSpPr/>
          <p:nvPr/>
        </p:nvSpPr>
        <p:spPr>
          <a:xfrm>
            <a:off x="267564" y="1698562"/>
            <a:ext cx="11384506" cy="1077218"/>
          </a:xfrm>
          <a:prstGeom prst="rect">
            <a:avLst/>
          </a:prstGeom>
        </p:spPr>
        <p:txBody>
          <a:bodyPr wrap="square">
            <a:spAutoFit/>
          </a:bodyPr>
          <a:lstStyle/>
          <a:p>
            <a:r>
              <a:rPr lang="en-US" dirty="0" smtClean="0">
                <a:solidFill>
                  <a:srgbClr val="000000"/>
                </a:solidFill>
                <a:latin typeface="Times New Roman" panose="02020603050405020304" pitchFamily="18" charset="0"/>
                <a:ea typeface="Calibri" panose="020F0502020204030204" pitchFamily="34" charset="0"/>
              </a:rPr>
              <a:t> </a:t>
            </a:r>
            <a:r>
              <a:rPr lang="en-US" sz="3200" b="1" u="sng" dirty="0" err="1" smtClean="0">
                <a:solidFill>
                  <a:srgbClr val="000000"/>
                </a:solidFill>
                <a:latin typeface="Times New Roman" panose="02020603050405020304" pitchFamily="18" charset="0"/>
                <a:ea typeface="Calibri" panose="020F0502020204030204" pitchFamily="34" charset="0"/>
              </a:rPr>
              <a:t>Câu</a:t>
            </a:r>
            <a:r>
              <a:rPr lang="en-US" sz="3200" b="1" u="sng" dirty="0" smtClean="0">
                <a:solidFill>
                  <a:srgbClr val="000000"/>
                </a:solidFill>
                <a:latin typeface="Times New Roman" panose="02020603050405020304" pitchFamily="18" charset="0"/>
                <a:ea typeface="Calibri" panose="020F0502020204030204" pitchFamily="34" charset="0"/>
              </a:rPr>
              <a:t> 4</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solidFill>
                  <a:srgbClr val="000000"/>
                </a:solidFill>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35316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908051"/>
            <a:ext cx="331311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4005263"/>
            <a:ext cx="3333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1484313"/>
            <a:ext cx="3597275"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Line 5"/>
          <p:cNvSpPr>
            <a:spLocks noChangeShapeType="1"/>
          </p:cNvSpPr>
          <p:nvPr/>
        </p:nvSpPr>
        <p:spPr bwMode="auto">
          <a:xfrm>
            <a:off x="5519738" y="3933825"/>
            <a:ext cx="8636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5" name="Text Box 11"/>
          <p:cNvSpPr txBox="1">
            <a:spLocks noChangeArrowheads="1"/>
          </p:cNvSpPr>
          <p:nvPr/>
        </p:nvSpPr>
        <p:spPr bwMode="auto">
          <a:xfrm>
            <a:off x="4419601" y="228600"/>
            <a:ext cx="3143793" cy="52863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 Biện pháp hoá học</a:t>
            </a:r>
          </a:p>
        </p:txBody>
      </p:sp>
    </p:spTree>
    <p:extLst>
      <p:ext uri="{BB962C8B-B14F-4D97-AF65-F5344CB8AC3E}">
        <p14:creationId xmlns:p14="http://schemas.microsoft.com/office/powerpoint/2010/main" val="318313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500" fill="hold"/>
                                        <p:tgtEl>
                                          <p:spTgt spid="92165"/>
                                        </p:tgtEl>
                                        <p:attrNameLst>
                                          <p:attrName>ppt_w</p:attrName>
                                        </p:attrNameLst>
                                      </p:cBhvr>
                                      <p:tavLst>
                                        <p:tav tm="0">
                                          <p:val>
                                            <p:fltVal val="0"/>
                                          </p:val>
                                        </p:tav>
                                        <p:tav tm="100000">
                                          <p:val>
                                            <p:strVal val="#ppt_w"/>
                                          </p:val>
                                        </p:tav>
                                      </p:tavLst>
                                    </p:anim>
                                    <p:anim calcmode="lin" valueType="num">
                                      <p:cBhvr>
                                        <p:cTn id="8" dur="500" fill="hold"/>
                                        <p:tgtEl>
                                          <p:spTgt spid="92165"/>
                                        </p:tgtEl>
                                        <p:attrNameLst>
                                          <p:attrName>ppt_h</p:attrName>
                                        </p:attrNameLst>
                                      </p:cBhvr>
                                      <p:tavLst>
                                        <p:tav tm="0">
                                          <p:val>
                                            <p:fltVal val="0"/>
                                          </p:val>
                                        </p:tav>
                                        <p:tav tm="100000">
                                          <p:val>
                                            <p:strVal val="#ppt_h"/>
                                          </p:val>
                                        </p:tav>
                                      </p:tavLst>
                                    </p:anim>
                                    <p:animEffect transition="in" filter="fade">
                                      <p:cBhvr>
                                        <p:cTn id="9" dur="500"/>
                                        <p:tgtEl>
                                          <p:spTgt spid="92165"/>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2164"/>
                                        </p:tgtEl>
                                        <p:attrNameLst>
                                          <p:attrName>style.visibility</p:attrName>
                                        </p:attrNameLst>
                                      </p:cBhvr>
                                      <p:to>
                                        <p:strVal val="visible"/>
                                      </p:to>
                                    </p:set>
                                    <p:anim calcmode="lin" valueType="num">
                                      <p:cBhvr additive="base">
                                        <p:cTn id="13" dur="500" fill="hold"/>
                                        <p:tgtEl>
                                          <p:spTgt spid="92164"/>
                                        </p:tgtEl>
                                        <p:attrNameLst>
                                          <p:attrName>ppt_x</p:attrName>
                                        </p:attrNameLst>
                                      </p:cBhvr>
                                      <p:tavLst>
                                        <p:tav tm="0">
                                          <p:val>
                                            <p:strVal val="#ppt_x"/>
                                          </p:val>
                                        </p:tav>
                                        <p:tav tm="100000">
                                          <p:val>
                                            <p:strVal val="#ppt_x"/>
                                          </p:val>
                                        </p:tav>
                                      </p:tavLst>
                                    </p:anim>
                                    <p:anim calcmode="lin" valueType="num">
                                      <p:cBhvr additive="base">
                                        <p:cTn id="14" dur="500" fill="hold"/>
                                        <p:tgtEl>
                                          <p:spTgt spid="9216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34155"/>
                                        </p:tgtEl>
                                        <p:attrNameLst>
                                          <p:attrName>style.visibility</p:attrName>
                                        </p:attrNameLst>
                                      </p:cBhvr>
                                      <p:to>
                                        <p:strVal val="visible"/>
                                      </p:to>
                                    </p:set>
                                    <p:anim calcmode="lin" valueType="num">
                                      <p:cBhvr>
                                        <p:cTn id="18" dur="500" fill="hold"/>
                                        <p:tgtEl>
                                          <p:spTgt spid="134155"/>
                                        </p:tgtEl>
                                        <p:attrNameLst>
                                          <p:attrName>ppt_w</p:attrName>
                                        </p:attrNameLst>
                                      </p:cBhvr>
                                      <p:tavLst>
                                        <p:tav tm="0">
                                          <p:val>
                                            <p:fltVal val="0"/>
                                          </p:val>
                                        </p:tav>
                                        <p:tav tm="100000">
                                          <p:val>
                                            <p:strVal val="#ppt_w"/>
                                          </p:val>
                                        </p:tav>
                                      </p:tavLst>
                                    </p:anim>
                                    <p:anim calcmode="lin" valueType="num">
                                      <p:cBhvr>
                                        <p:cTn id="19" dur="500" fill="hold"/>
                                        <p:tgtEl>
                                          <p:spTgt spid="134155"/>
                                        </p:tgtEl>
                                        <p:attrNameLst>
                                          <p:attrName>ppt_h</p:attrName>
                                        </p:attrNameLst>
                                      </p:cBhvr>
                                      <p:tavLst>
                                        <p:tav tm="0">
                                          <p:val>
                                            <p:fltVal val="0"/>
                                          </p:val>
                                        </p:tav>
                                        <p:tav tm="100000">
                                          <p:val>
                                            <p:strVal val="#ppt_h"/>
                                          </p:val>
                                        </p:tav>
                                      </p:tavLst>
                                    </p:anim>
                                    <p:animEffect transition="in" filter="fade">
                                      <p:cBhvr>
                                        <p:cTn id="20"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gb"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6" y="304800"/>
            <a:ext cx="4176713" cy="2971800"/>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93187" name="imgb" descr="de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00038"/>
            <a:ext cx="4092575" cy="2976562"/>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4"/>
          <p:cNvGrpSpPr>
            <a:grpSpLocks/>
          </p:cNvGrpSpPr>
          <p:nvPr/>
        </p:nvGrpSpPr>
        <p:grpSpPr bwMode="auto">
          <a:xfrm>
            <a:off x="1981201" y="3505200"/>
            <a:ext cx="3744913" cy="3024188"/>
            <a:chOff x="1296" y="1680"/>
            <a:chExt cx="2400" cy="2295"/>
          </a:xfrm>
        </p:grpSpPr>
        <p:pic>
          <p:nvPicPr>
            <p:cNvPr id="74758" name="Picture 5" descr="Bay 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680"/>
              <a:ext cx="2400" cy="2295"/>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4759" name="Text Box 6"/>
            <p:cNvSpPr txBox="1">
              <a:spLocks noChangeArrowheads="1"/>
            </p:cNvSpPr>
            <p:nvPr/>
          </p:nvSpPr>
          <p:spPr bwMode="auto">
            <a:xfrm>
              <a:off x="1359" y="3552"/>
              <a:ext cx="1326" cy="397"/>
            </a:xfrm>
            <a:prstGeom prst="rect">
              <a:avLst/>
            </a:prstGeom>
            <a:solidFill>
              <a:schemeClr val="accent1"/>
            </a:solidFill>
            <a:ln w="57150">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Bẫy đèn</a:t>
              </a:r>
            </a:p>
          </p:txBody>
        </p:sp>
      </p:grpSp>
      <p:sp>
        <p:nvSpPr>
          <p:cNvPr id="134154" name="Text Box 10"/>
          <p:cNvSpPr txBox="1">
            <a:spLocks noChangeArrowheads="1"/>
          </p:cNvSpPr>
          <p:nvPr/>
        </p:nvSpPr>
        <p:spPr bwMode="auto">
          <a:xfrm>
            <a:off x="6019802" y="4572001"/>
            <a:ext cx="3999410" cy="5238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Biện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pháp</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cơ</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học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lý</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học</a:t>
            </a:r>
            <a:endParaRPr lang="en-US" altLang="en-US" sz="2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8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checkerboard(across)">
                                      <p:cBhvr>
                                        <p:cTn id="7" dur="500"/>
                                        <p:tgtEl>
                                          <p:spTgt spid="93186"/>
                                        </p:tgtEl>
                                      </p:cBhvr>
                                    </p:animEffect>
                                  </p:childTnLst>
                                </p:cTn>
                              </p:par>
                              <p:par>
                                <p:cTn id="8" presetID="5" presetClass="entr" presetSubtype="10" fill="hold" nodeType="withEffect">
                                  <p:stCondLst>
                                    <p:cond delay="0"/>
                                  </p:stCondLst>
                                  <p:childTnLst>
                                    <p:set>
                                      <p:cBhvr>
                                        <p:cTn id="9" dur="1" fill="hold">
                                          <p:stCondLst>
                                            <p:cond delay="0"/>
                                          </p:stCondLst>
                                        </p:cTn>
                                        <p:tgtEl>
                                          <p:spTgt spid="93187"/>
                                        </p:tgtEl>
                                        <p:attrNameLst>
                                          <p:attrName>style.visibility</p:attrName>
                                        </p:attrNameLst>
                                      </p:cBhvr>
                                      <p:to>
                                        <p:strVal val="visible"/>
                                      </p:to>
                                    </p:set>
                                    <p:animEffect transition="in" filter="checkerboard(across)">
                                      <p:cBhvr>
                                        <p:cTn id="10" dur="500"/>
                                        <p:tgtEl>
                                          <p:spTgt spid="93187"/>
                                        </p:tgtEl>
                                      </p:cBhvr>
                                    </p:animEffect>
                                  </p:childTnLst>
                                </p:cTn>
                              </p:par>
                            </p:childTnLst>
                          </p:cTn>
                        </p:par>
                        <p:par>
                          <p:cTn id="11" fill="hold" nodeType="afterGroup">
                            <p:stCondLst>
                              <p:cond delay="500"/>
                            </p:stCondLst>
                            <p:childTnLst>
                              <p:par>
                                <p:cTn id="12" presetID="5" presetClass="entr" presetSubtype="10" fill="hold" nodeType="afterEffect">
                                  <p:stCondLst>
                                    <p:cond delay="400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3000"/>
                                        <p:tgtEl>
                                          <p:spTgt spid="2"/>
                                        </p:tgtEl>
                                      </p:cBhvr>
                                    </p:animEffect>
                                  </p:childTnLst>
                                </p:cTn>
                              </p:par>
                            </p:childTnLst>
                          </p:cTn>
                        </p:par>
                        <p:par>
                          <p:cTn id="15" fill="hold" nodeType="afterGroup">
                            <p:stCondLst>
                              <p:cond delay="7500"/>
                            </p:stCondLst>
                            <p:childTnLst>
                              <p:par>
                                <p:cTn id="16" presetID="53" presetClass="entr" presetSubtype="0" fill="hold" grpId="0" nodeType="afterEffect">
                                  <p:stCondLst>
                                    <p:cond delay="0"/>
                                  </p:stCondLst>
                                  <p:childTnLst>
                                    <p:set>
                                      <p:cBhvr>
                                        <p:cTn id="17" dur="1" fill="hold">
                                          <p:stCondLst>
                                            <p:cond delay="0"/>
                                          </p:stCondLst>
                                        </p:cTn>
                                        <p:tgtEl>
                                          <p:spTgt spid="134154"/>
                                        </p:tgtEl>
                                        <p:attrNameLst>
                                          <p:attrName>style.visibility</p:attrName>
                                        </p:attrNameLst>
                                      </p:cBhvr>
                                      <p:to>
                                        <p:strVal val="visible"/>
                                      </p:to>
                                    </p:set>
                                    <p:anim calcmode="lin" valueType="num">
                                      <p:cBhvr>
                                        <p:cTn id="18" dur="1000" fill="hold"/>
                                        <p:tgtEl>
                                          <p:spTgt spid="134154"/>
                                        </p:tgtEl>
                                        <p:attrNameLst>
                                          <p:attrName>ppt_w</p:attrName>
                                        </p:attrNameLst>
                                      </p:cBhvr>
                                      <p:tavLst>
                                        <p:tav tm="0">
                                          <p:val>
                                            <p:fltVal val="0"/>
                                          </p:val>
                                        </p:tav>
                                        <p:tav tm="100000">
                                          <p:val>
                                            <p:strVal val="#ppt_w"/>
                                          </p:val>
                                        </p:tav>
                                      </p:tavLst>
                                    </p:anim>
                                    <p:anim calcmode="lin" valueType="num">
                                      <p:cBhvr>
                                        <p:cTn id="19" dur="1000" fill="hold"/>
                                        <p:tgtEl>
                                          <p:spTgt spid="134154"/>
                                        </p:tgtEl>
                                        <p:attrNameLst>
                                          <p:attrName>ppt_h</p:attrName>
                                        </p:attrNameLst>
                                      </p:cBhvr>
                                      <p:tavLst>
                                        <p:tav tm="0">
                                          <p:val>
                                            <p:fltVal val="0"/>
                                          </p:val>
                                        </p:tav>
                                        <p:tav tm="100000">
                                          <p:val>
                                            <p:strVal val="#ppt_h"/>
                                          </p:val>
                                        </p:tav>
                                      </p:tavLst>
                                    </p:anim>
                                    <p:animEffect transition="in" filter="fade">
                                      <p:cBhvr>
                                        <p:cTn id="20"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09" y="-13855"/>
            <a:ext cx="9993091"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IV. </a:t>
            </a:r>
            <a:r>
              <a:rPr lang="vi-VN" sz="3200" b="1" dirty="0" smtClean="0">
                <a:latin typeface="Times New Roman" panose="02020603050405020304" pitchFamily="18" charset="0"/>
                <a:cs typeface="Times New Roman" panose="02020603050405020304" pitchFamily="18" charset="0"/>
              </a:rPr>
              <a:t>TÁC </a:t>
            </a:r>
            <a:r>
              <a:rPr lang="vi-VN" sz="3200" b="1" dirty="0">
                <a:latin typeface="Times New Roman" panose="02020603050405020304" pitchFamily="18" charset="0"/>
                <a:cs typeface="Times New Roman" panose="02020603050405020304" pitchFamily="18" charset="0"/>
              </a:rPr>
              <a:t>HẠI CỦA ĐỘNG VẬT TRONG </a:t>
            </a:r>
            <a:endParaRPr lang="en-US" sz="3200" b="1" dirty="0" smtClean="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ĐỜI </a:t>
            </a:r>
            <a:r>
              <a:rPr lang="vi-VN" sz="3200" b="1" dirty="0">
                <a:latin typeface="Times New Roman" panose="02020603050405020304" pitchFamily="18" charset="0"/>
                <a:cs typeface="Times New Roman" panose="02020603050405020304" pitchFamily="18" charset="0"/>
              </a:rPr>
              <a:t>SỐNG </a:t>
            </a:r>
            <a:r>
              <a:rPr lang="en-US" sz="3200" b="1" dirty="0">
                <a:latin typeface="Times New Roman" panose="02020603050405020304" pitchFamily="18" charset="0"/>
                <a:cs typeface="Times New Roman" panose="02020603050405020304" pitchFamily="18" charset="0"/>
              </a:rPr>
              <a:t>CON NGƯỜI</a:t>
            </a:r>
            <a:endParaRPr lang="en-US" sz="3200" dirty="0">
              <a:latin typeface="Times New Roman" panose="02020603050405020304" pitchFamily="18" charset="0"/>
              <a:cs typeface="Times New Roman" panose="02020603050405020304" pitchFamily="18" charset="0"/>
            </a:endParaRPr>
          </a:p>
        </p:txBody>
      </p:sp>
      <p:pic>
        <p:nvPicPr>
          <p:cNvPr id="4" name="Content Placeholder 3" descr="imag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907173" y="573429"/>
            <a:ext cx="2119264" cy="2705100"/>
          </a:xfrm>
          <a:prstGeom prst="rect">
            <a:avLst/>
          </a:prstGeom>
        </p:spPr>
      </p:pic>
      <p:pic>
        <p:nvPicPr>
          <p:cNvPr id="5" name="Picture 4" descr="tải xuống (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0034" y="587829"/>
            <a:ext cx="3128437" cy="26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ải xuống (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7173" y="3587684"/>
            <a:ext cx="2387595" cy="30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ải xuống (1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42409" y="3611631"/>
            <a:ext cx="2573392" cy="302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713" y="1316826"/>
            <a:ext cx="6762210" cy="5564600"/>
          </a:xfrm>
          <a:prstGeom prst="rect">
            <a:avLst/>
          </a:prstGeom>
          <a:ln w="38100">
            <a:solidFill>
              <a:schemeClr val="tx1"/>
            </a:solidFill>
          </a:ln>
        </p:spPr>
        <p:txBody>
          <a:bodyPr wrap="square">
            <a:spAutoFit/>
          </a:bodyPr>
          <a:lstStyle/>
          <a:p>
            <a:pPr algn="just">
              <a:lnSpc>
                <a:spcPct val="105000"/>
              </a:lnSpc>
              <a:spcBef>
                <a:spcPts val="600"/>
              </a:spcBef>
              <a:spcAft>
                <a:spcPts val="600"/>
              </a:spcAft>
            </a:pP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Quan</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u="sng" dirty="0" err="1">
                <a:solidFill>
                  <a:srgbClr val="000000"/>
                </a:solidFill>
                <a:latin typeface="Times New Roman" panose="02020603050405020304" pitchFamily="18" charset="0"/>
                <a:ea typeface="Calibri" panose="020F0502020204030204" pitchFamily="34" charset="0"/>
              </a:rPr>
              <a:t>sát</a:t>
            </a:r>
            <a:r>
              <a:rPr lang="en-US" sz="2800" b="1" u="sng" dirty="0">
                <a:solidFill>
                  <a:srgbClr val="000000"/>
                </a:solidFill>
                <a:latin typeface="Times New Roman" panose="02020603050405020304" pitchFamily="18" charset="0"/>
                <a:ea typeface="Calibri" panose="020F0502020204030204" pitchFamily="34" charset="0"/>
              </a:rPr>
              <a:t> clip </a:t>
            </a:r>
            <a:r>
              <a:rPr lang="en-US" sz="2800" b="1" dirty="0" err="1">
                <a:solidFill>
                  <a:srgbClr val="000000"/>
                </a:solidFill>
                <a:latin typeface="Times New Roman" panose="02020603050405020304" pitchFamily="18" charset="0"/>
                <a:ea typeface="Calibri" panose="020F0502020204030204" pitchFamily="34" charset="0"/>
              </a:rPr>
              <a:t>và</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hình</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ảnh</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trên</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máy</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chiếu</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trả</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lời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câu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hỏi</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5000"/>
              </a:lnSpc>
              <a:spcBef>
                <a:spcPts val="600"/>
              </a:spcBef>
              <a:spcAft>
                <a:spcPts val="600"/>
              </a:spcAft>
            </a:pPr>
            <a:r>
              <a:rPr lang="en-US" sz="2800" b="1" u="sng" dirty="0">
                <a:solidFill>
                  <a:srgbClr val="000000"/>
                </a:solidFill>
                <a:latin typeface="Times New Roman" panose="02020603050405020304" pitchFamily="18" charset="0"/>
                <a:ea typeface="Calibri" panose="020F0502020204030204" pitchFamily="34" charset="0"/>
              </a:rPr>
              <a:t>CH1</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số</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sống</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a:t>
            </a:r>
          </a:p>
          <a:p>
            <a:pPr algn="just">
              <a:lnSpc>
                <a:spcPct val="105000"/>
              </a:lnSpc>
              <a:spcBef>
                <a:spcPts val="600"/>
              </a:spcBef>
              <a:spcAft>
                <a:spcPts val="600"/>
              </a:spcAft>
            </a:pPr>
            <a:r>
              <a:rPr lang="en-US" sz="2800" b="1" u="sng" dirty="0">
                <a:solidFill>
                  <a:srgbClr val="000000"/>
                </a:solidFill>
                <a:latin typeface="Times New Roman" panose="02020603050405020304" pitchFamily="18" charset="0"/>
                <a:ea typeface="Calibri" panose="020F0502020204030204" pitchFamily="34" charset="0"/>
              </a:rPr>
              <a:t>CH2</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Nêu</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nhiễm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giun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đũa</a:t>
            </a:r>
            <a:r>
              <a:rPr lang="en-US" sz="2800" dirty="0">
                <a:solidFill>
                  <a:srgbClr val="000000"/>
                </a:solidFill>
                <a:latin typeface="Times New Roman" panose="02020603050405020304" pitchFamily="18" charset="0"/>
                <a:ea typeface="Calibri" panose="020F0502020204030204" pitchFamily="34" charset="0"/>
              </a:rPr>
              <a:t> ở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a:t>
            </a:r>
          </a:p>
          <a:p>
            <a:pPr algn="just">
              <a:lnSpc>
                <a:spcPct val="105000"/>
              </a:lnSpc>
              <a:spcBef>
                <a:spcPts val="600"/>
              </a:spcBef>
              <a:spcAft>
                <a:spcPts val="600"/>
              </a:spcAft>
            </a:pPr>
            <a:r>
              <a:rPr lang="en-US" sz="2800" b="1" u="sng" dirty="0">
                <a:solidFill>
                  <a:srgbClr val="000000"/>
                </a:solidFill>
                <a:latin typeface="Times New Roman" panose="02020603050405020304" pitchFamily="18" charset="0"/>
                <a:ea typeface="Calibri" panose="020F0502020204030204" pitchFamily="34" charset="0"/>
              </a:rPr>
              <a:t>CH3</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Nêu</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nhiễm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bệnh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dịch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hạch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bệnh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dại</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bệnh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cúm</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gia</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cầm</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bệnh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viêm</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nào</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Nhật</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bản</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ở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a:t>
            </a:r>
          </a:p>
          <a:p>
            <a:pPr algn="just"/>
            <a:r>
              <a:rPr lang="en-US" sz="2800" b="1" u="sng" dirty="0">
                <a:solidFill>
                  <a:srgbClr val="000000"/>
                </a:solidFill>
                <a:latin typeface="Times New Roman" panose="02020603050405020304" pitchFamily="18" charset="0"/>
                <a:ea typeface="Calibri" panose="020F0502020204030204" pitchFamily="34" charset="0"/>
              </a:rPr>
              <a:t>CH4</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Địa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dụng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những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pháp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phòng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hại</a:t>
            </a:r>
            <a:r>
              <a:rPr lang="en-US" sz="2800" dirty="0">
                <a:solidFill>
                  <a:srgbClr val="000000"/>
                </a:solidFill>
                <a:latin typeface="Times New Roman" panose="02020603050405020304" pitchFamily="18" charset="0"/>
                <a:ea typeface="Calibri" panose="020F0502020204030204" pitchFamily="34" charset="0"/>
              </a:rPr>
              <a:t>?</a:t>
            </a:r>
            <a:endParaRPr lang="en-US" sz="2800" dirty="0"/>
          </a:p>
        </p:txBody>
      </p:sp>
      <p:pic>
        <p:nvPicPr>
          <p:cNvPr id="9" name="Picture 13" descr="dau hoi"/>
          <p:cNvPicPr>
            <a:picLocks noChangeAspect="1" noChangeArrowheads="1" noCrop="1"/>
          </p:cNvPicPr>
          <p:nvPr/>
        </p:nvPicPr>
        <p:blipFill>
          <a:blip r:embed="rId6"/>
          <a:srcRect/>
          <a:stretch>
            <a:fillRect/>
          </a:stretch>
        </p:blipFill>
        <p:spPr bwMode="auto">
          <a:xfrm>
            <a:off x="418012" y="1397725"/>
            <a:ext cx="404950" cy="444138"/>
          </a:xfrm>
          <a:prstGeom prst="rect">
            <a:avLst/>
          </a:prstGeom>
          <a:noFill/>
          <a:ln w="9525">
            <a:noFill/>
            <a:miter lim="800000"/>
            <a:headEnd/>
            <a:tailEnd/>
          </a:ln>
        </p:spPr>
      </p:pic>
    </p:spTree>
    <p:extLst>
      <p:ext uri="{BB962C8B-B14F-4D97-AF65-F5344CB8AC3E}">
        <p14:creationId xmlns:p14="http://schemas.microsoft.com/office/powerpoint/2010/main" val="5548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par>
                                <p:cTn id="14" presetID="16" presetClass="entr" presetSubtype="2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Movie_0002.wmv">
            <a:hlinkClick r:id="" action="ppaction://media"/>
          </p:cNvPr>
          <p:cNvPicPr>
            <a:picLocks noGrp="1" noRot="1" noChangeAspect="1" noChangeArrowheads="1"/>
          </p:cNvPicPr>
          <p:nvPr>
            <p:ph/>
            <a:videoFile r:link="rId1"/>
          </p:nvPr>
        </p:nvPicPr>
        <p:blipFill>
          <a:blip r:embed="rId3"/>
          <a:srcRect/>
          <a:stretch>
            <a:fillRect/>
          </a:stretch>
        </p:blipFill>
        <p:spPr>
          <a:xfrm>
            <a:off x="1752600" y="0"/>
            <a:ext cx="4343400" cy="2895600"/>
          </a:xfrm>
          <a:ln w="88900" cap="sq" cmpd="thickThin">
            <a:solidFill>
              <a:srgbClr val="000000"/>
            </a:solidFill>
          </a:ln>
          <a:effectLst>
            <a:innerShdw blurRad="76200">
              <a:srgbClr val="000000"/>
            </a:innerShdw>
          </a:effectLst>
        </p:spPr>
      </p:pic>
      <p:sp>
        <p:nvSpPr>
          <p:cNvPr id="134156" name="Text Box 12"/>
          <p:cNvSpPr txBox="1">
            <a:spLocks noChangeArrowheads="1"/>
          </p:cNvSpPr>
          <p:nvPr/>
        </p:nvSpPr>
        <p:spPr bwMode="auto">
          <a:xfrm>
            <a:off x="8382000" y="3733800"/>
            <a:ext cx="1828800" cy="95408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 Biện pháp sinh học</a:t>
            </a:r>
          </a:p>
        </p:txBody>
      </p:sp>
      <p:pic>
        <p:nvPicPr>
          <p:cNvPr id="43011" name="Content Placeholder 3" descr="Ong ky sinh hinh den long - Ong vang ky sinh sau duc th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24200"/>
            <a:ext cx="601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19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randombar(horizontal)">
                                      <p:cBhvr>
                                        <p:cTn id="7" dur="500"/>
                                        <p:tgtEl>
                                          <p:spTgt spid="94210"/>
                                        </p:tgtEl>
                                      </p:cBhvr>
                                    </p:animEffect>
                                  </p:childTnLst>
                                </p:cTn>
                              </p:par>
                              <p:par>
                                <p:cTn id="8" presetID="14" presetClass="entr" presetSubtype="10" fill="hold"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randombar(horizontal)">
                                      <p:cBhvr>
                                        <p:cTn id="10" dur="500"/>
                                        <p:tgtEl>
                                          <p:spTgt spid="430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4156"/>
                                        </p:tgtEl>
                                        <p:attrNameLst>
                                          <p:attrName>style.visibility</p:attrName>
                                        </p:attrNameLst>
                                      </p:cBhvr>
                                      <p:to>
                                        <p:strVal val="visible"/>
                                      </p:to>
                                    </p:set>
                                    <p:animEffect transition="in" filter="box(in)">
                                      <p:cBhvr>
                                        <p:cTn id="15" dur="500"/>
                                        <p:tgtEl>
                                          <p:spTgt spid="13415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94210"/>
                </p:tgtEl>
              </p:cMediaNode>
            </p:video>
          </p:childTnLst>
        </p:cTn>
      </p:par>
    </p:tnLst>
    <p:bldLst>
      <p:bldP spid="1341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l.f30.img.vnexpress.net/2013/04/25/bo-rua-00-1366860510_500x0.jpg"/>
          <p:cNvPicPr>
            <a:picLocks noChangeAspect="1" noChangeArrowheads="1"/>
          </p:cNvPicPr>
          <p:nvPr/>
        </p:nvPicPr>
        <p:blipFill>
          <a:blip r:embed="rId2">
            <a:extLst>
              <a:ext uri="{28A0092B-C50C-407E-A947-70E740481C1C}">
                <a14:useLocalDpi xmlns:a14="http://schemas.microsoft.com/office/drawing/2010/main" val="0"/>
              </a:ext>
            </a:extLst>
          </a:blip>
          <a:srcRect r="27789"/>
          <a:stretch>
            <a:fillRect/>
          </a:stretch>
        </p:blipFill>
        <p:spPr bwMode="auto">
          <a:xfrm>
            <a:off x="6610350" y="419101"/>
            <a:ext cx="405765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4" descr="http://files.myopera.com/Nancy_Wilson/blog/060921_ladybird_aphid.jpg"/>
          <p:cNvPicPr>
            <a:picLocks noChangeAspect="1" noChangeArrowheads="1"/>
          </p:cNvPicPr>
          <p:nvPr/>
        </p:nvPicPr>
        <p:blipFill>
          <a:blip r:embed="rId3">
            <a:extLst>
              <a:ext uri="{28A0092B-C50C-407E-A947-70E740481C1C}">
                <a14:useLocalDpi xmlns:a14="http://schemas.microsoft.com/office/drawing/2010/main" val="0"/>
              </a:ext>
            </a:extLst>
          </a:blip>
          <a:srcRect r="12195"/>
          <a:stretch>
            <a:fillRect/>
          </a:stretch>
        </p:blipFill>
        <p:spPr bwMode="auto">
          <a:xfrm>
            <a:off x="1524000" y="539750"/>
            <a:ext cx="5176838"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p:nvSpPr>
        <p:spPr bwMode="auto">
          <a:xfrm>
            <a:off x="3441701" y="5211764"/>
            <a:ext cx="5846763"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0000"/>
                </a:solidFill>
                <a:latin typeface="Arial" panose="020B0604020202020204" pitchFamily="34" charset="0"/>
                <a:cs typeface="Arial" panose="020B0604020202020204" pitchFamily="34" charset="0"/>
              </a:rPr>
              <a:t>Bọ Rùa bắt rệp cây</a:t>
            </a:r>
          </a:p>
          <a:p>
            <a:pPr algn="ctr" eaLnBrk="1" hangingPunct="1">
              <a:spcBef>
                <a:spcPct val="0"/>
              </a:spcBef>
              <a:buFontTx/>
              <a:buNone/>
            </a:pPr>
            <a:r>
              <a:rPr lang="en-US" altLang="en-US" b="1">
                <a:solidFill>
                  <a:srgbClr val="000000"/>
                </a:solidFill>
                <a:latin typeface="Arial" panose="020B0604020202020204" pitchFamily="34" charset="0"/>
                <a:cs typeface="Arial" panose="020B0604020202020204" pitchFamily="34" charset="0"/>
              </a:rPr>
              <a:t>(Biện pháp sinh học)</a:t>
            </a:r>
          </a:p>
        </p:txBody>
      </p:sp>
      <p:sp>
        <p:nvSpPr>
          <p:cNvPr id="5" name="Oval 4"/>
          <p:cNvSpPr/>
          <p:nvPr/>
        </p:nvSpPr>
        <p:spPr>
          <a:xfrm>
            <a:off x="3562350" y="1109664"/>
            <a:ext cx="2324100" cy="304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7624763" y="569914"/>
            <a:ext cx="2324100" cy="304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121235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1" presetClass="emph" presetSubtype="0" repeatCount="indefinite" fill="hold" grpId="0" nodeType="withEffect">
                                  <p:stCondLst>
                                    <p:cond delay="0"/>
                                  </p:stCondLst>
                                  <p:childTnLst>
                                    <p:animClr clrSpc="hsl" dir="cw">
                                      <p:cBhvr override="childStyle">
                                        <p:cTn id="9" dur="500" fill="hold"/>
                                        <p:tgtEl>
                                          <p:spTgt spid="5"/>
                                        </p:tgtEl>
                                        <p:attrNameLst>
                                          <p:attrName>style.color</p:attrName>
                                        </p:attrNameLst>
                                      </p:cBhvr>
                                      <p:by>
                                        <p:hsl h="7200000" s="0" l="0"/>
                                      </p:by>
                                    </p:animClr>
                                    <p:animClr clrSpc="hsl" dir="cw">
                                      <p:cBhvr>
                                        <p:cTn id="10" dur="500" fill="hold"/>
                                        <p:tgtEl>
                                          <p:spTgt spid="5"/>
                                        </p:tgtEl>
                                        <p:attrNameLst>
                                          <p:attrName>fillcolor</p:attrName>
                                        </p:attrNameLst>
                                      </p:cBhvr>
                                      <p:by>
                                        <p:hsl h="7200000" s="0" l="0"/>
                                      </p:by>
                                    </p:animClr>
                                    <p:animClr clrSpc="hsl" dir="cw">
                                      <p:cBhvr>
                                        <p:cTn id="11" dur="500" fill="hold"/>
                                        <p:tgtEl>
                                          <p:spTgt spid="5"/>
                                        </p:tgtEl>
                                        <p:attrNameLst>
                                          <p:attrName>stroke.color</p:attrName>
                                        </p:attrNameLst>
                                      </p:cBhvr>
                                      <p:by>
                                        <p:hsl h="7200000" s="0" l="0"/>
                                      </p:by>
                                    </p:animClr>
                                    <p:set>
                                      <p:cBhvr>
                                        <p:cTn id="12" dur="500" fill="hold"/>
                                        <p:tgtEl>
                                          <p:spTgt spid="5"/>
                                        </p:tgtEl>
                                        <p:attrNameLst>
                                          <p:attrName>fill.type</p:attrName>
                                        </p:attrNameLst>
                                      </p:cBhvr>
                                      <p:to>
                                        <p:strVal val="solid"/>
                                      </p:to>
                                    </p:set>
                                  </p:childTnLst>
                                </p:cTn>
                              </p:par>
                              <p:par>
                                <p:cTn id="13" presetID="21" presetClass="emph" presetSubtype="0" repeatCount="indefinite" fill="hold" grpId="0" nodeType="withEffect">
                                  <p:stCondLst>
                                    <p:cond delay="0"/>
                                  </p:stCondLst>
                                  <p:childTnLst>
                                    <p:animClr clrSpc="hsl" dir="cw">
                                      <p:cBhvr override="childStyle">
                                        <p:cTn id="14" dur="500" fill="hold"/>
                                        <p:tgtEl>
                                          <p:spTgt spid="6"/>
                                        </p:tgtEl>
                                        <p:attrNameLst>
                                          <p:attrName>style.color</p:attrName>
                                        </p:attrNameLst>
                                      </p:cBhvr>
                                      <p:by>
                                        <p:hsl h="7200000" s="0" l="0"/>
                                      </p:by>
                                    </p:animClr>
                                    <p:animClr clrSpc="hsl" dir="cw">
                                      <p:cBhvr>
                                        <p:cTn id="15" dur="500" fill="hold"/>
                                        <p:tgtEl>
                                          <p:spTgt spid="6"/>
                                        </p:tgtEl>
                                        <p:attrNameLst>
                                          <p:attrName>fillcolor</p:attrName>
                                        </p:attrNameLst>
                                      </p:cBhvr>
                                      <p:by>
                                        <p:hsl h="7200000" s="0" l="0"/>
                                      </p:by>
                                    </p:animClr>
                                    <p:animClr clrSpc="hsl" dir="cw">
                                      <p:cBhvr>
                                        <p:cTn id="16" dur="500" fill="hold"/>
                                        <p:tgtEl>
                                          <p:spTgt spid="6"/>
                                        </p:tgtEl>
                                        <p:attrNameLst>
                                          <p:attrName>stroke.color</p:attrName>
                                        </p:attrNameLst>
                                      </p:cBhvr>
                                      <p:by>
                                        <p:hsl h="7200000" s="0" l="0"/>
                                      </p:by>
                                    </p:animClr>
                                    <p:set>
                                      <p:cBhvr>
                                        <p:cTn id="17"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749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92681" y="229463"/>
            <a:ext cx="11142618" cy="6087201"/>
          </a:xfrm>
          <a:prstGeom prst="rect">
            <a:avLst/>
          </a:prstGeom>
          <a:solidFill>
            <a:schemeClr val="accent3">
              <a:lumMod val="60000"/>
              <a:lumOff val="40000"/>
            </a:schemeClr>
          </a:solidFill>
          <a:ln>
            <a:noFill/>
          </a:ln>
          <a:effectLst>
            <a:outerShdw dist="25400" dir="54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latin typeface="Times New Roman" panose="02020603050405020304" pitchFamily="18" charset="0"/>
            </a:endParaRPr>
          </a:p>
        </p:txBody>
      </p:sp>
      <p:sp>
        <p:nvSpPr>
          <p:cNvPr id="11" name="Line 8"/>
          <p:cNvSpPr>
            <a:spLocks noChangeShapeType="1"/>
          </p:cNvSpPr>
          <p:nvPr/>
        </p:nvSpPr>
        <p:spPr bwMode="auto">
          <a:xfrm flipV="1">
            <a:off x="3657599" y="2590800"/>
            <a:ext cx="47797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a:off x="6061166" y="2590800"/>
            <a:ext cx="77174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0"/>
          <p:cNvSpPr>
            <a:spLocks noChangeShapeType="1"/>
          </p:cNvSpPr>
          <p:nvPr/>
        </p:nvSpPr>
        <p:spPr bwMode="auto">
          <a:xfrm>
            <a:off x="8802187" y="2939140"/>
            <a:ext cx="0" cy="63790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1"/>
          <p:cNvSpPr>
            <a:spLocks noChangeShapeType="1"/>
          </p:cNvSpPr>
          <p:nvPr/>
        </p:nvSpPr>
        <p:spPr bwMode="auto">
          <a:xfrm>
            <a:off x="8802187" y="4498298"/>
            <a:ext cx="0" cy="62234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2"/>
          <p:cNvSpPr>
            <a:spLocks noChangeShapeType="1"/>
          </p:cNvSpPr>
          <p:nvPr/>
        </p:nvSpPr>
        <p:spPr bwMode="auto">
          <a:xfrm flipH="1" flipV="1">
            <a:off x="4960255" y="5549900"/>
            <a:ext cx="2008777" cy="279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3"/>
          <p:cNvSpPr>
            <a:spLocks noChangeShapeType="1"/>
          </p:cNvSpPr>
          <p:nvPr/>
        </p:nvSpPr>
        <p:spPr bwMode="auto">
          <a:xfrm flipV="1">
            <a:off x="2756263" y="3442882"/>
            <a:ext cx="26124" cy="140904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1605830" y="2016667"/>
            <a:ext cx="1880523" cy="11382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Giun</a:t>
            </a:r>
            <a:r>
              <a:rPr lang="en-US" altLang="en-US" b="1" dirty="0">
                <a:latin typeface="Times New Roman" panose="02020603050405020304" pitchFamily="18" charset="0"/>
              </a:rPr>
              <a:t> </a:t>
            </a:r>
            <a:r>
              <a:rPr lang="en-US" altLang="en-US" b="1" dirty="0" err="1">
                <a:latin typeface="Times New Roman" panose="02020603050405020304" pitchFamily="18" charset="0"/>
              </a:rPr>
              <a:t>đũa</a:t>
            </a:r>
            <a:endParaRPr lang="en-US" altLang="en-US" b="1" dirty="0">
              <a:latin typeface="Times New Roman" panose="02020603050405020304" pitchFamily="18" charset="0"/>
            </a:endParaRPr>
          </a:p>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Ruột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a:t>
            </a:r>
          </a:p>
        </p:txBody>
      </p:sp>
      <p:sp>
        <p:nvSpPr>
          <p:cNvPr id="18" name="Text Box 15"/>
          <p:cNvSpPr txBox="1">
            <a:spLocks noChangeArrowheads="1"/>
          </p:cNvSpPr>
          <p:nvPr/>
        </p:nvSpPr>
        <p:spPr bwMode="auto">
          <a:xfrm>
            <a:off x="4266206" y="2235200"/>
            <a:ext cx="1728414" cy="5794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đẻ</a:t>
            </a:r>
            <a:r>
              <a:rPr lang="en-US" altLang="en-US" b="1" dirty="0">
                <a:latin typeface="Times New Roman" panose="02020603050405020304" pitchFamily="18" charset="0"/>
              </a:rPr>
              <a:t> </a:t>
            </a:r>
            <a:r>
              <a:rPr lang="en-US" altLang="en-US" b="1" dirty="0" err="1">
                <a:latin typeface="Times New Roman" panose="02020603050405020304" pitchFamily="18" charset="0"/>
              </a:rPr>
              <a:t>trứng</a:t>
            </a:r>
            <a:endParaRPr lang="en-US" altLang="en-US" b="1" dirty="0">
              <a:latin typeface="Times New Roman" panose="02020603050405020304" pitchFamily="18" charset="0"/>
            </a:endParaRPr>
          </a:p>
        </p:txBody>
      </p:sp>
      <p:sp>
        <p:nvSpPr>
          <p:cNvPr id="19" name="Text Box 16"/>
          <p:cNvSpPr txBox="1">
            <a:spLocks noChangeArrowheads="1"/>
          </p:cNvSpPr>
          <p:nvPr/>
        </p:nvSpPr>
        <p:spPr bwMode="auto">
          <a:xfrm>
            <a:off x="6872626" y="2273300"/>
            <a:ext cx="3904231" cy="584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ấu</a:t>
            </a:r>
            <a:r>
              <a:rPr lang="en-US" altLang="en-US" b="1" dirty="0">
                <a:latin typeface="Times New Roman" panose="02020603050405020304" pitchFamily="18" charset="0"/>
              </a:rPr>
              <a:t> </a:t>
            </a:r>
            <a:r>
              <a:rPr lang="en-US" altLang="en-US" b="1" dirty="0" err="1">
                <a:latin typeface="Times New Roman" panose="02020603050405020304" pitchFamily="18" charset="0"/>
              </a:rPr>
              <a:t>trùng</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trứng</a:t>
            </a:r>
            <a:endParaRPr lang="en-US" altLang="en-US" b="1" dirty="0">
              <a:latin typeface="Times New Roman" panose="02020603050405020304" pitchFamily="18" charset="0"/>
            </a:endParaRPr>
          </a:p>
        </p:txBody>
      </p:sp>
      <p:sp>
        <p:nvSpPr>
          <p:cNvPr id="20" name="Text Box 17"/>
          <p:cNvSpPr txBox="1">
            <a:spLocks noChangeArrowheads="1"/>
          </p:cNvSpPr>
          <p:nvPr/>
        </p:nvSpPr>
        <p:spPr bwMode="auto">
          <a:xfrm>
            <a:off x="7346358" y="3657600"/>
            <a:ext cx="2594477" cy="5794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Thức</a:t>
            </a:r>
            <a:r>
              <a:rPr lang="en-US" altLang="en-US" b="1" dirty="0">
                <a:latin typeface="Times New Roman" panose="02020603050405020304" pitchFamily="18" charset="0"/>
              </a:rPr>
              <a:t> </a:t>
            </a:r>
            <a:r>
              <a:rPr lang="en-US" altLang="en-US" b="1" dirty="0" err="1">
                <a:latin typeface="Times New Roman" panose="02020603050405020304" pitchFamily="18" charset="0"/>
              </a:rPr>
              <a:t>ăn</a:t>
            </a:r>
            <a:r>
              <a:rPr lang="en-US" altLang="en-US" b="1" dirty="0">
                <a:latin typeface="Times New Roman" panose="02020603050405020304" pitchFamily="18" charset="0"/>
              </a:rPr>
              <a:t> </a:t>
            </a:r>
            <a:r>
              <a:rPr lang="en-US" altLang="en-US" b="1" dirty="0" err="1">
                <a:latin typeface="Times New Roman" panose="02020603050405020304" pitchFamily="18" charset="0"/>
              </a:rPr>
              <a:t>sống</a:t>
            </a:r>
            <a:endParaRPr lang="en-US" altLang="en-US" b="1" dirty="0">
              <a:latin typeface="Times New Roman" panose="02020603050405020304" pitchFamily="18" charset="0"/>
            </a:endParaRPr>
          </a:p>
        </p:txBody>
      </p:sp>
      <p:sp>
        <p:nvSpPr>
          <p:cNvPr id="21" name="Text Box 18"/>
          <p:cNvSpPr txBox="1">
            <a:spLocks noChangeArrowheads="1"/>
          </p:cNvSpPr>
          <p:nvPr/>
        </p:nvSpPr>
        <p:spPr bwMode="auto">
          <a:xfrm>
            <a:off x="7087594" y="5257800"/>
            <a:ext cx="3258189" cy="584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Ruột</a:t>
            </a:r>
            <a:r>
              <a:rPr lang="en-US" altLang="en-US" b="1" dirty="0">
                <a:latin typeface="Times New Roman" panose="02020603050405020304" pitchFamily="18" charset="0"/>
              </a:rPr>
              <a:t> non </a:t>
            </a: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ấu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trùng</a:t>
            </a:r>
            <a:r>
              <a:rPr lang="en-US" altLang="en-US" sz="2400" b="1" dirty="0">
                <a:latin typeface="Times New Roman" panose="02020603050405020304" pitchFamily="18" charset="0"/>
              </a:rPr>
              <a:t>)</a:t>
            </a:r>
          </a:p>
        </p:txBody>
      </p:sp>
      <p:sp>
        <p:nvSpPr>
          <p:cNvPr id="22" name="Text Box 19"/>
          <p:cNvSpPr txBox="1">
            <a:spLocks noChangeArrowheads="1"/>
          </p:cNvSpPr>
          <p:nvPr/>
        </p:nvSpPr>
        <p:spPr bwMode="auto">
          <a:xfrm>
            <a:off x="1397724" y="5207000"/>
            <a:ext cx="3562531" cy="584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Máu</a:t>
            </a:r>
            <a:r>
              <a:rPr lang="en-US" altLang="en-US" b="1" dirty="0">
                <a:latin typeface="Times New Roman" panose="02020603050405020304" pitchFamily="18" charset="0"/>
              </a:rPr>
              <a:t>, </a:t>
            </a:r>
            <a:r>
              <a:rPr lang="en-US" altLang="en-US" b="1" dirty="0" err="1">
                <a:latin typeface="Times New Roman" panose="02020603050405020304" pitchFamily="18" charset="0"/>
              </a:rPr>
              <a:t>gan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tim</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phổi</a:t>
            </a:r>
            <a:endParaRPr lang="en-US" altLang="en-US" b="1" dirty="0">
              <a:latin typeface="Times New Roman" panose="02020603050405020304" pitchFamily="18" charset="0"/>
            </a:endParaRPr>
          </a:p>
        </p:txBody>
      </p:sp>
      <p:sp>
        <p:nvSpPr>
          <p:cNvPr id="2" name="TextBox 1"/>
          <p:cNvSpPr txBox="1"/>
          <p:nvPr/>
        </p:nvSpPr>
        <p:spPr>
          <a:xfrm>
            <a:off x="3213465" y="548640"/>
            <a:ext cx="5538651" cy="584775"/>
          </a:xfrm>
          <a:prstGeom prst="rect">
            <a:avLst/>
          </a:prstGeom>
          <a:solidFill>
            <a:srgbClr val="92D050"/>
          </a:solid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VÒNG ĐỜI CỦA GIUN ĐŨA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9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500"/>
                                        <p:tgtEl>
                                          <p:spTgt spid="11"/>
                                        </p:tgtEl>
                                      </p:cBhvr>
                                    </p:animEffect>
                                  </p:childTnLst>
                                </p:cTn>
                              </p:par>
                            </p:childTnLst>
                          </p:cTn>
                        </p:par>
                        <p:par>
                          <p:cTn id="20" fill="hold">
                            <p:stCondLst>
                              <p:cond delay="20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17"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childTnLst>
                                </p:cTn>
                              </p:par>
                            </p:childTnLst>
                          </p:cTn>
                        </p:par>
                        <p:par>
                          <p:cTn id="31" fill="hold">
                            <p:stCondLst>
                              <p:cond delay="3300"/>
                            </p:stCondLst>
                            <p:childTnLst>
                              <p:par>
                                <p:cTn id="32" presetID="40" presetClass="entr" presetSubtype="0" fill="hold" grpId="0" nodeType="afterEffect">
                                  <p:stCondLst>
                                    <p:cond delay="0"/>
                                  </p:stCondLst>
                                  <p:iterate type="lt">
                                    <p:tmPct val="10000"/>
                                  </p:iterate>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600"/>
                            </p:stCondLst>
                            <p:childTnLst>
                              <p:par>
                                <p:cTn id="38" presetID="2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par>
                          <p:cTn id="42" fill="hold">
                            <p:stCondLst>
                              <p:cond delay="5100"/>
                            </p:stCondLst>
                            <p:childTnLst>
                              <p:par>
                                <p:cTn id="43" presetID="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5600"/>
                            </p:stCondLst>
                            <p:childTnLst>
                              <p:par>
                                <p:cTn id="48" presetID="2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p:stCondLst>
                              <p:cond delay="6100"/>
                            </p:stCondLst>
                            <p:childTnLst>
                              <p:par>
                                <p:cTn id="52" presetID="2" presetClass="entr" presetSubtype="1"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600"/>
                            </p:stCondLst>
                            <p:childTnLst>
                              <p:par>
                                <p:cTn id="57" presetID="2" presetClass="entr" presetSubtype="2"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7100"/>
                            </p:stCondLst>
                            <p:childTnLst>
                              <p:par>
                                <p:cTn id="62" presetID="2" presetClass="entr" presetSubtype="2"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1+#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par>
                          <p:cTn id="66" fill="hold">
                            <p:stCondLst>
                              <p:cond delay="7600"/>
                            </p:stCondLst>
                            <p:childTnLst>
                              <p:par>
                                <p:cTn id="67" presetID="2" presetClass="entr" presetSubtype="4"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8" descr="https://encrypted-tbn3.gstatic.com/images?q=tbn:ANd9GcSLnkxwAY0_SDZV7XntCh7TMbvFDBBcbRocbZ0I25xKaSq8BS5B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s://encrypted-tbn1.gstatic.com/images?q=tbn:ANd9GcQim4I39AKYeuU1hFl-9rnk1PNfwuDzLj6xu_yAG68aU42_02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350" y="990600"/>
            <a:ext cx="2889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6" descr="data:image/jpeg;base64,/9j/4AAQSkZJRgABAQAAAQABAAD/2wCEAAkGBxQTEhUUExQWFhUXGBsaGBgYFx8fHhwgHx8cHxwcHx0cHSggIBwlHxwfIjIhJSktLi4uHR8zODMsNygtLiwBCgoKDg0OGxAQGzQkICQ0LDQsNS8sLCw0NzI0LCwsLCwvLCwsLCwsLDQsLCwsLCwsLCwsLCwsLCwsNCwsLCwsLP/AABEIALcBEwMBIgACEQEDEQH/xAAbAAADAAMBAQAAAAAAAAAAAAAEBQYAAwcCAf/EAEIQAAIBAgQEBAMGBAMHBQEBAAECAwARBBIhMQUGQVETImFxMoGRFCNCUqGxYsHR8DNy4QcVU4KS0vEWJENzomM0/8QAGQEAAwEBAQAAAAAAAAAAAAAAAQIDBAAF/8QAMREAAgIBAwICCQMFAQAAAAAAAAECEQMSITFBUQQTIjJhcYGRodHwUsHhBRRCsfEj/9oADAMBAAIRAxEAPwCR5fxeJRj9y7qehU1QR4N3YSGFgext+tH8wY0xsUsQDqrL/wCKDwsCSa/aJQe2evHeWPaiLcbo2Y7ETZHJhKqFOtTpeWIxyANGb2VjceZdRr6g1acVFsK48QXsBvqbkD60p5hwcoiVyQ6qUIFvX/WiqfAHRrn4pK8qyppnUMyggWcEhiLbXIzA/wAXaqHgk8EkokkChwrLIpAyuDa7gbB13I7G9SXCMZH994qMUHnBUHy3IB26a/pTLDYCJ7/Z5Q4YaqzWYdmU7hh3ttcHelVp2Vg313Qs584hjMPIqMxGW4SVSfvEv5b9yo8poLBc657LjIUnTrcDN+tUWDx8Tn7LjEEgQlc5FitwBe/fY3Hr0pfxzhWCikMTtlYAEajUHY06ca4Opj/l7jfDYS0mFYxZwA8LX1tsRfS/saVc58jTyOZcNHnRvNkuAy33AB0I+dTWK4PEhBSUd7Guncp8cM+GVFkAmQhQx/mPaimrsZx6NHG5EljYRyoyMDazKQf1p7gOICM5ZF6daouL85r4xhx+DVpI2ynt6ML6i41360DzRiMNKD4cUkZC3BO1O3q2aJuKAOA8Uli8aaMgJf4T1o7E8WixULXUI5FSeCnYxiJfxNrVHwlMG3iRYh2Rtkt/4pJwp7CNNmuBPs0lj5leP3qh5U46pX7MX0Y+QkAgE/hPodqS4vBRx+GplLLqAwOutAYzA+FkIJDNqfcHceldtz1GxydFAcTJh2aPIWiFzexsn+l6E4uZ5mjljjZYVXKWNgSb+Yhb3y9dutVfMxMeCjBbMXCksNiTrcDe1r/UUI+PKYdWUhwvxezG2vTQ/tWXM9Ek63+4922iH5mwpjKggWIupHWiOEzfdEMAUW2nW56VvjcstpkzKGvGb/p7Vtx65VSWwCX1AX+7iqXsohjDqhZx7l3EO3iqF8PLe9wAPT3rZy8v2Q+IieM4GvUA+21HcX4zJPDocq2ugtoaksKZw11coe4P8qtDXOFPYZ7PYN41xieSUyOpUt09Kd8syMuFnm1ztaKMDclt7epuPpQk+JhkCiZbudC6HK3vbY02xPhwOFjLHwowASR5pGLeawHQX/TtciVKNJCS1PdifFRGMph3PmXQjoS2xB7a1RcG4Y+KidJc6z4cqVdgcmU2sCdqWY3heHZUkOI++YAEAFgNbhRbqL6i+9X3EuLhIosOjFyqq0hUC7EDzE30vewA129Ne2q3+MKT6ifiHMUURZmXOFI8KOxAJ/O49ex6DapbiWHaWR3hQJG/nGvW3TXS5BPQ0wl+zvM9rtmXMLtca9Nr3H8qB4zCscMbwkgXyyjsdwR2pYOtgPd7kvxWdlewY20Op6+vej8JinljXK+R0OpBtcHv3APehOKlXYqNwLg96E4dNkY+otWvSnAVLeil+2RwyhcTEGGhLw2UsPUaAn10pxxzDYZ4s+FUgDexvb/MD5qksRwmfwfHYWjuLEnVgTYEDt61p4Zjyj3ufr07VncNrj0/PgDo0b5LgajTuK18MxCISWBNz0p9PEs654cpNjdDp81bYex07W2qXGHNtdCDYqdGFvQ02Kaad7EkqLVOOpYbfMG9ZURlPqKyqeVENHUuWZ4cVB9/rInUdq3ty/hZhfDy69if7IqVw2JCyrPhhZPxLf6i1E89cOeN0xWFJCyDzZO/fSsssep9h6jJXR541w+ZRZj8JG50OvQ0y4RxIuRBLorArfcX0y29QRepEczzyRGCUhluDcjzaG9r0YmPjkXyNZxqAe4pHGePYk3paof8MYYdyxUNEXkgmXqFfY+oGo+lSeO4BLAfERiyg6Mp6dD9KccIxUwZ5RluGzlbXuQdx7H9Ce1NOJcdd1MiquRwSUP4WGjAel9fnVY5NPJRtJAXJOOszq4DCQ9RfpbX3FUn/pDDSAhw50sj3uYtSdPzDXr/AK1McpYrBgFpPE8bXY2WqZOaPD8vhkr3vrQc9Eh1JR9Y51zXy9Pg3AlGZGPklX4W/o38J/XetHAce8Lq6EjKwJsexrqLcy4d42SRM6No0bjQ/wBD61Pz8oxurPgHDruYXP3i+g/MP196q8sZRqPIbT9U8/7R+HDERR4+Ih1sElI3Gpyk+17fSpzE8SZsGVJ7CnHJ2LeEz4TFIVilB0YbE6EX6VFY3MhaMm4ViPod6dRukc+415awhd79EF6FgH3rOehNF8GneKJnA0PWgIHuLdyb1P0tcr46fuTkUvBMdhp/u5lysDo17U/XhSvE2HdwZAS2Hb06gn+VR/Bnw8Mt8RGZFtYWO3c2uL/XT1qw4Pw2HFYvD/Z3kVFfMwa5AUa6X1BJ8tjfeklNWkGPctuLcIXEReBIVRxkCOQCVUZbke9rVET8PWCaeB38RLWUd2sCCR31+oNWkfDRjMZiVlJCQtGisjHzlbObj0uBap7nThipKZFN9cj9wd1P996XPdWWSSdvoTPEQkIAUeY7g62/pSB+KOTlLG23y9KrsPw7xiQdFJ26t86TY/lciYBfhJF77ijhSatgyZq4AYbRupk1Q6LftTXg/BRJIY1K+a5ViL+w9qL5g5bLomQ3yHT1HUV9nUQZJdvD6d/SlyS4Qqlq5Ynk4e0c2WdCnh+cgfjsdADbYnr2v1onyyhXtlLykb/CgS599QTf2pnznxmPEYeB4mvckEEeYGwuP8v+lInl+zpkYBi7Cx3ygDWx9bgH2p1Eeu44biEBlKGMCJUElgT5SGsqj+I736aGtXFcX98kkOwABTTy20sPlSAzqqM27Mb2/b+/fvWrh+MsPPe5/ajJW7RPVbGmOgeGWNyhVGvZrb36e+taMdK3nQjym1/5Gn2E4pBKiwG4LDqSRmGxpdxyMpdVFwwBUn06Xqae62GoiZm8x7jStkCZ3UDQswX6m1ByAkknSjuCYdpZkRQTdhtva+p+Qr0ntGwNFxzxiLRBF+BmWNT0yxj+bftUJIpHTTvVP/tAxSeMkUfwxqfqf9KmYcVYFSLg1i8LFrEnXIsm7M4djDFIGGoB1U7HvptVxHhcJjXS6sC62HhtZkYa2Cm+dbXspuRY27Vz5lI9qc8GwUlvEU2ykEa1XND/ACTph2soJeRsWCRFLG6fhYuFJHqpFwaymMfN0lhmSNz1YgXPvWVj8/J+lfL+R6h+f8OfQYhl+EkV0blvjCvhzHms1tAfzdv771zWWMq1jTXAKyAGxGoINbMsU9ycW0bsdiPFdvIFcXBAofhfBJJZVTa51PYdab8R4c8cwlIsH1B9aK4XjC6GQKFcaZh1qTyaYtxEUXqoOwmF+zYlo0VnXw2Atc2OXrbW16n5uYQ8TLlIa3yv1qi4XiPClSXP5gRm/iU5rk+v9RSTnfgywSO6f4bsCvfUXPyvepY4RnWvkecFZ55TRcjE2uT1qh8O4sGIFQ+HwU6hXVGKmx06iryPiWGnh8n3M6LqrbNS58U9TlFmdxt7M2Nw+EpqzZ7dhakvhENYZlPz/cV4w/HkbRvKaJ+1slnXzr26ipJb1NUxPeqChxOYDLMPGXoW0cez2uR6MDWjEcNw8+qAFvyNZH+R+Fvkb+lPuHcbhmS0igjrpqKRRQpPipIoiAii4J79qstXR39GV1P3gWLwaCMwjNGezD+zW/ljlWAgyYnEWUbJELsfe4NvYCjsRhZgyw+Z7nyj4vpfYfpXzH4BYhlJDTHcIfKg9T+Jj9B60PNklTO190LuPphDMi4OGTQ+cygn2AB/XTtVfw/GnDQLIFUFTroANSBsP3qWXGeCc7m57f1NC4/i0k4VTsxGg9TYCu9eqNGOl6TRWcj8TxOJnkjSUKzFmZitwu2o19dvagOfppoZpAxLJmVWe1g2isD7gn+7Vs5HwwGOMSytG3htYqAQSCPKb+l/pTnnGzTthXIJdFcH+NdD8mUVSlQ/JKcHxZUaXJBut+xqnw/F45LJMov0brUimJ8IFWFshKm/p0oTif36iWBiGU6gVPG2nsF4XoTXJ0tsMqgWvlOzbj59aX8U4YrgrIAVPUbH51KYfmyWEqlw2mobb/SqbCcdHgM6KFva4IzKCdLjtVrTjZFpXpezIzG4FEnWHUop3BHW18xPQC360CB9pncXAAJEY73IAUbaAXbYbetHcalEuJndbKFDO3YaCwH+ZmCgeteJOArDDG87NFK3nXT5j59aaD2saTqKQPx3l2TDAM/mVvgI/UHsRSiIHKb1b4bFHH4d42I8VSGH8VvxDse4qOfKjsHv5Tse9dFve+RdC6HrBsO9m2q54Ri/HgMZCuV3B79CO1/3rn8UoY5hpreqzEZY1TF4YhdAJEH4W727HtSZVTHiSa4MvK6ZGLLmJUDYLqSfQDrVDyCio08hGipZbC56k/sKpeG4JMW0mIj8sssTQOANi5AzWHYXpfgOAfYY5nlbNbMFIuASLjY7H+tDPkvE13o5ckDMwklYk/ESfrQci2Nq2mTzE14ZgetboqtidH0zDJltre96KGKKDKrHUUBXp7Nboe9FxTCjZ9oavtekwi2+OsoeiEpsTy8yurk5u4AvT3juFJwwZUtl1NHwcy4MCxJPyrViObsLlZACwItltWeV0JHdibiBkkjgR20bVfS4rEwSxBYy1spzOb/QV7njVmhjhVywBNjuBv8ApSPFY3zZWve+pN9fSs+8nS4KuLjyPcXhojlMYbI5ysw6MbG+voDX3mjAmSMQNIqy4ckan/EUgFSD3/rW6Xi8bQBIoFFgNQdQR1pZx3DNiohMp1iyI4A1IN8p76EW+dNGVy7CUkWvCJMOYIkDrmygZRve1a+JcERtWQH12NQPDIp4mVlfUHQHT9xTuPEvK3/uRIykWujafpQbd0qEahRtl5Rw8msblT2vek+O5axOH8yHOo/L/SrnhXDsPGmVS1jr5zqPaivs7pqhzr2NU395OjlScUZTe1m77fWtvAcYQ7yXAYnarjjPDYpUY5cjgH0pRyjwyLDwSYzEWIjP3Yt8Ug2A7279/al0xcXSoaOO1sUU7TwQRbB5dWzfEidPr2/pSLi3G4YtVAZutJ+JcexOKkJVCM/odu3oBQMmFRCM2Z3G+nl9h3pfKfXj6mlOMI7bv2muXHCR88vw9FFEcJxQfEK4+BW0Htr/ACowxxYh41VLW1bT9KLbhcYnCIuQBRe2upO/vRjONaapktbkrCeUuFSz4x5YyUILMCNQov1HUelPOe8A6YuBVk8VnXR2CggqbgggWpnyUIcG8jGT/FtYH0JsB9f0pbzaEd7o5+6ZiAozG1723sPYn5UNS02PFUr5JjmDicTGY5MruFv2zAFWHzsNaS8uYSZHDAWB3zdR6KLsfkKoOKx+RZ4gq+Le5sSyn56C/cAUmwiurFgTnP4mbWj5lRaGU1CW7DuI8Nu5lCPYDUmwA9hv+tL+GY51D2vlcqMvfUEfO4oniHE3ylJZASRbyn96ElfLCuQ5SLm4GtybAX/vehjTa3FfpS1DXh8C4pwqkR5hdmbrlJJt31ZR/wAt6oePYsDDnDzushPwuD5gemlRb42MMPvMmmXNkzaW00uO1EDl3EEZ42imB2Mcg1+T5dfTWqtRVW67CyuIuEMmHe5Dj8hAtf8AvtTTGcNbiIDQgePY51vYNbYj+K1NeDLicXnwksiRlRoJF1uO39azA8OfA3GIBQ5/LIpuD6j0/Wm1deoOPcSxwFoToUeNssine9bOCSjOFc2VtCfSugc4cDWaMTeIgcqMzL8MmmhPZhUxyHwjxsSgZC8ZJuQNPLrqex2rm1KI62dFvyfwhI8LmS6OwdiQdSFJCNZtANL164vwb7bhMSniMrl/EizWGyjQ+jG9PMdxVAHMaoXVlTIBckXCm1tvMSB8qm8RzHh3xwhyO7eIrt5rKlls1u9rag9andb9g7cHEnFtDoe3X2rbguFTStaNb6XJJCgDuSxAro/NfMscRfwEVEJYKABdiepO9tbmuYtKTuTWnDleRNpCocNwmONby4mPP/w4/Ofm3wj9aClkiHwIT6s39NKDXQV7Ugi9VSfVnN9kbxih+RfpX2h7VldSO1FHxTCBR5I2HcmhsA0eZVIuxI+VOOYkeRC2cBeiil2I4cqxwyR6ML5j+xrzsOXVBanuLCGwdxviTxYkGNirBbEjqKXY7iEeIdSVKHZjff1tQeLxRaRWbU21r5h8M0jEIu2p9KtjxKMVfI82mxrBxKONjGwNhsy/uaoeFWCpY2jnV4z/AJx5lv72FC8H5MV41eVjd+nYV45aw6DEtGxLLG/lH5joDb1A19xUpQg70/EHl0r7jGXg+IVM/hsU7jUUAmKddgPmKd4fmpcLM8bEkKxUgfoexpBzDxF5JC8WXwydwLWPqKzrC5cfUSWCv8g2Pj0inZSOxrZJziY7fc++Vv5Gp/B49ixV8pA3Nq9xYqOZ1iCnM7BVt3JteqRhOD4JvUuSgwc8nFJciKyqLZuw/wAx7+lE8anRnWCLw/Ci8qXOgtu1urE31rzzNx+PBQjBYSwAWzONyT8RP8TW+QtUqhYgZhlJ2DAi/tVJtrjgtKdcqx0k0rTeFEQlh8bC+Y/09qB4tiMdhyGdFYdwtxQGKge2l79LGqDgHAsbIn30jxRdMx8x9lOo+f0oLLCEdUqoEXLI9hHHxaUnOLeI5sFAuT7DenvAoZsxaUHxX0WNSM3rm/Lp31HUUz4lJhsBEQqgyuLC/wARHc+npWzlfBTMVxBAVWXQHc63BAGy2+t6nDKsybhHbv8AY0rDGG0nb7fdinDcRMztAjCNhmFtvh3u2526ED0rzwLEMsRVSPiJ+tPouUsOru7KzM5JvnItmNyLCwtX2fg4sFQFQt8uWwtc3+dGcKjUGJLw+SS2YklxpeJ10zROrW7jaguOcejeMo0IDnY9vWmOL4CY5HYSm7CzZh5flYUMeGq65Xy3A3byg+xNtfQ2oPZpvf3CzxZEuLI/FeEwGQt4nW+xrbiioVVudDqPYD+dODwBUYsLgjoelTxXxZAqkAtfVjZRvrfoLAfOtOKcZ+rwicJdgZpdTTHhPGHgN0Ngd1Pwn3Hf1r7Dw/DRm807Sn8sK2H/AFt/IUfDzFDCP/b4SNW/PIc7frVZqMlVWh37Sy4LxXx1D+E4y/iKkqPVXtp+lE47D+MuR3LoCCEk8yi3ZhZx8ya59PxjFYvRpdB+G+UfQb1sgx+IwptfOnY6j5dRXnS8O4P/AM5U+wji+hZ4zHvBF4awpbb75iyfIjT5G1VvLWaLCNPNLG8jjyCO2ROwGXc9SaiuF8cEig2y30sdQfSvseDVnPg/dZjYhScrm/5dl7X/AEoQ8TKO01QqnJci9YWTGrILsGlVhlve4cE+nTrTfiWGQS4iVFVZpTbOWzW01VNgLjUnfWnQgSGImRRe3mIAsPQZiNL/AFqO43i4EUx4SRgT8Ry6sLa67ix6ba00Zyy2o8FfVS1G+DlsYtEklKDw7rka65l3vdNb3vRcn+zDDSIGWcxMRewYOv8A+rNU1gsS5QIthY/4hADa73Ya5aL4RwaLEgxyyMiAjUBbltbDXbS+wq6nOLq6RyoR8y8qSYUZlPjQ/wDEVbAe4ubD12pFhYbsPNlHUmunxYKfhzZRDLicC41suZoydCRYb+lrEUr49yIGvLhGGQjNkIbbuuhIt1Q6r7VrhkdbsV7Er4EX56+UbHyXjGF1iuDsQy/1r7R1w/UDQLcV4g8pJNvWnHC8UzwlSpIBAvS48WR2zEW705wcqtHkQgZ2FZ816Umgq7E0gCytb8nWh4sY0YbKbXFjRGIQfaJQSbC4FfMLwhpEaVvLGptc7sey96pqilcuNg6blSK2LjTYXBQs5DSSAEL2U7D3tU1wSdpJiB8bsSvuQaV4mV5D1ZUFvai+CYtIiGt94GGU9u1LDBojJ8t/iQ2Sd0uxQcx4BftJkuckqo9z0JADA+xBoDieGOFJTW/f07inHGQMQyBbhfOUbW2tmK9jZswpZzFDK2GglZbot4897nQ6BhuKSFtq2I1uT/jHX1r3h8SY2Dg+YXt8xb+dCvJb3r1hMM8jBUUszbAC5Na6VWzqCMHIGnj8TVcwvXQJ+GtjAI0WyLtMdgR0HUn0H6Vp5Y5GVCJMTZ26Rg+Uf5vzH0296uDJawGg6W2+Q7V4njP6hFSrFu18v5LY8d7sW8C4DDhl0zSv1d/5DZR+vrX3j/F2jAyIZJWNkUAm3rYdAP7FA4rj2Z/Cw5Ba5zym+RAPiN+rAdPUUNxvmIYeNfBuxNiWuMxFxfcWvb3sTt3j4bweTPPXm/PsjTtFVET4PlTEz4gS4oWTNdgzDMQNlsLgA7e166OjnbbTtSHljj4nQFx5yTpftb+/rVFiL2XIpYnS11HubsR+9ew4tbLoLFJHwJp6nS5rLKtz260BiuI+GSJCq27kW/expTxvmJFjF7gHW2uoOxtvrS+yigHzLxS2imxJ6/pSHCcUvbPa7dttO/rS3GYyCYEyZlJvlyn4etz0IOxvroKRpizY39hb96Kw2jnkos8TiQMPI8chHkIKmxHawJNwNe5tUzwPhQmzZmygWGm5PYVqlmcQ65grnc7NlsTbTW2l9eoqr4bE+FhCoQJrLI4JIsHAZdrH4SNiPnXaXCD35MuTTKXY1x8sQgDRmJ2JbT6LSTFcqz+JZBmBOw0qmwPHHTM0iAyvcIxstxfUqoFv+br61ofmQK33mcHfTp7VmhLNCWzsi409mDR8rQYQ5sZLdtxGh/c/0ra3HoZB4EGHFyfjY3tWniuKhkAOQuD+Ia0twODQPeGYKbag7/SnvzIuU+fp9DtTppIKljaFst7ljZVHfqfkKpouI5EteyhdCLXBPY/I60JwvDAyA+Vr2DZ/XZfbqe9q98aa8q/ZzGEiGW51zHW5HSwubfOs7mn6L+LFh6tsIMHjRq8jsykiwzW16X6mtKcEgzA3kQ+jXH6i/wCtOuSMCZ5YSpH3KFmB3bNoFHpqT/5rXxrJ9oEcJsqvZr6khrEC5O4v1rp4pQjcZUCWr1kzzg0eBw0RLL1W41HqlgCfYn2r1xbjszh8qxEbGy2Zbd13uK9YzDGOQxE3boADr1Gn/mtUgR7CYMDssqfEPQ/nX0a9ulShkp6Z7fH8/cXzZdT1wTn1b2LsbKAwGgvc5rAj/SnWPmhxDCTD4oxsRqjAFCehsbZWF7XG4JBBqI4pwXwyWKKytqJYxbN6lfze1zRvBuXc8QmS0rLfPEbg+69z1tW22vVKRnew7PAMedVKgHplRvoxYEjtfpWVMx8RsLXtbpnYfpespfMX6fz5DUjn/wBmiy3D69qY4RxFECN21F+g7/O30HrSnAYcOxLA5EGZ7dtAB7sSB9T0qv5YwGHcNPjLslyBErFcxAFyWFrItwBbe1ulehlqqbFpk9w6MyTEk2G7H06/OmqlWJUsViUEgX/vU0GCniSsgsrOcgO4UbA/pQONY3qTjqkdK+EGYnEXjYR2VBp6msh4AzQrKG36dqTZjrVVy/iiUtbKqjX/AEqrTgthdL6DPhsZMEqW80IMqn2Hm19VFCYbFEpJCwJjk1B7E7H60xfFMigrGxaQgqgGrLay+4Nyb7WJpvwfhXhkyS2Bb/4xYqo9e5Hpp71gyZ4Y03L4D+wjuC8myzNdiEi6udb/AOUdT+ldA4PwmHDjLClj1Y6sfc/yGlEI2buBtt/dq0Y7GCEZUjkmkN7RxqWPfzEA5B6HevLz+KzeJloXyX7/AJRaEOobiZ1jQu5CqN2Y6f36VzzmjnB5gUgzJFsT+J/6D0ozE8NxuMP30UqEnyR5GVVHzFr+p1rXJyq0LoZJIh4ZEmTxAWKqQT5QCNTYb9a1+F8JjxO8m8vovuxnPsE8L4VNAqRBdCCzElSpbUMTrYBbW1/L8q+YXihmkMEWBXFEtdpkVlJvYqwABCxiwAuLOBtrYiYibEzH7LGpXPLm8M/Vs9/wkjM19NNulOYuZzhMOGzM+InVXdmOuW3kv1AHQdjXt45qSX1JWbsNh58MR4uGEbN8MUaLmPzut9+g07a0PxnnF0YogKSDQnPmt3WwuoPtUrjOYJ5SxaVvMLHXp272PUddL7UAGtU2lZXWO+Jc1zyEBmVgBYAqCNOu29KMRiGktma9qGvWzPXbIFs1SoK8w4YX1rYRrRGEw7MwVQWZtABQcqCMMXjRi8ThYmUJFHkjyr0W4zHXqRuaseYsBGH8eINIVUAFjoSBYE99rW2pHytgI1xUcdw8rt94wPlRQCSinqbCxNdL4nhAV0UaC1vT2/lSestuBJ+ju+TmUcP2pDLdfEB6mxBHT27UC+Bkm0kQAja2/wBaYOi4HGBmGbDy79bX6/8ALv7Xq3nhiYhQRci62I1B2I9KjLGo7ozpORzuDgssLeYqiHe5rZg8GJ50jiy53JGcdFGpJ+lPOL8osSZZ3lkjB/w07e/Wl3BuJRQ4wsqLDGYyi5jbJcA3IO7Gx09qWXfqFwXUOm4UkGa8jMhuM7Cx9cuugvpfrQs8ZBGUAodjU7zPxx8ViW8AO0KAIlgTcLuxt3Nz9KN5fElgWe4zW8LcnvfqBSS8M1HVJ79gPFvsVnJaPhcUjo3io+YSWFggIBXUmxN7C251rdxYYSOWV5pcxeRmCR9Lm/mbp8v1pHxbiGJZ1iKKo2RVFgO/pelPEHiYMuIz+JmsShsABptY3PyrnFy2fBRqKXcpeOc0q2DM8RK5GWM5TZzGdB5mufirZDxKJuHGWIBnjIJzXuwLWObXfX5Upw3L0EkEkUbXZ4gyCTykOpve/wANum/U0v4JwXEQxzBwVCjzKRoRmGo6HY7VXy8bjvv7+wr9It8OsixhstkcAsnxDX3H8qL4RwwuzSYaQB03ibrpcWPb3v70n4ZzlCsv2eYhNgjX8pHTX8J6a054jAYx48DWZAW0OjDqKl5Dj6vHb7MTTpe4wm5VwmJJmYJmfVrrY5howIvvcG9ZUPLztC5LNG4Y7gbX6ka9d6yn15P0/wCyt4xrytgUTgjuEUySQODoLtdnCA99X/apnjMUUUUUEa2kIGYXubam7HuWJNugFUR5by4SLNI+SJkORSfvGNsoPpm83pU1zRMIJ/MRLOFC5RcrCu+pOhckk5egOu9jT15fMo7UQHA4JS6K34ht2uN/n27a9qHxmCUxSD8cTfUUrxWPYOGB1Bvf1q3wOHSd0c7SL5gOppcreOpMgkc7MJBF+tdGXl1jGi2C5ypYn8K/i93YaAdPSicByzHHOZXs5U/dp0X1bufSnjTlmsNT1PQVj8X/AFG6WP4loPT7z2bA3AuxFvWw2Hoo7ViYUHVjtrvoK1YjER4dDJK2Ud+pPYDv6Covj/M/2pTFFmAJACgav8hqfb9K87D4fL4iVrjqxqSVyGvFOdI4myYcB7HVz8P/ACjr77e9CTc2yYhfK7Jl3KgWHuotp9aTYblOQk+ORh0ADM7kGwudMoN85t8Jse9qfcNmwlvBgw8kgOzuSokI1/CBZbXJvpYHWvW/t8OKNQVvr/P2OUm+dkbpZMXiI0MJjYbNIGZVsdLnMF+gufSvWOZMMwSLNNiWygHoD6AfX3tS3iXMkrv4MZj8MKVIRBky/wAII0C9PXXrRPLvHGhVrKWNyYkYgRoADmOdjcNbTym/1orEq4ok5jZYPsYyFL4iW3iOCuVR+UEtra2o3J1NhatUuBwYBE2Y6alFznbS5FwAP5UDi+Zoyc8ClHN/EFkOumgcjOfmRpawpbjuY0mAErMCNLZmA97AgfM00Yz1cA5E3H5I/FIiVVjHw2Ft9TfvYkj2FA4axax6jTWtvElU6oSR0vvQCNsRXoJXERNjBMKTfUX7Xr0MKxIFq2Q4eU7MNdrEXprhOGhcr4lyo/DGp88lv2X12qE56S0bo98M5Z8QMXlCKu5C3H1JFD8QxaRwsMMDYnIZju/cL2Ud/wDzXnmvikjN4N1WBQCAh0OnU9SNrbA9KTz49pAi6BYwbAdz196EITlUpfnvO8ylSC8Njnw6q8Wj30Pb+7V2fl/i4xeGSUaNazjsw3Ht1Hoa4R9puuXtVFyNzH9lmysfuZLB/Q9G+XX0q1UL1LvmXhSyoynQHY9j39qjoYWYDBTNkmS5w017D/6yfynp2NdRxsIZT2IqM4rgVkvFMNtVbqB3B7jr3Fu1K9iTVMQ8N51xWHJiksxU5SH3BGltN6Akxl45c1j94C+g1uWtc2uNex6UdxbhryEB9cQgur20nRdSD/8A1VRf1ApBiMPq2ckC92t2Gw+ZJ+lTcU2O5rZjjC8Rjw2FaQr55ifDjB+EA6Ofc9O3vSmDHNdQqEyFi2VRc37a9B3971rxALvnkUlnt4UYGp1su3TppuapuGqvDUdp1zTyAfDr4a/l9zubabC+lCSjBWlbf1/OpRzc+QuaaOBPHnk8bEsuip8Mem1/xML+w6VPQyjFXQOqPe6o5sHJ3Cv0bsG370SnG1kxHirHdQDljtfYa7ddCaUcxcbTEZckKx2N7jrRw4n1W/8AoR7s6LhMIYMTh45Jbq8Xl8trkaEG/XWvmK48fHMOS6K3hyjcWchQxA10PUd6C5d5ywhKJPEcoAt1yHva2o/amPMHKhaYY3hz3kYjNGTo9x66DMBYg6HQixqax06ewSK5s5Z8PMyhsqnzKxBZNbC5HxIfwvYdAQDvnAuLTwQkZ88DgqA2tuht1HtTvnrHyRyQYlQVkAaOaFxfUWurL1BBt6ixFB81R3MMsSZYG0I6K4F2Q/I3B6j2NUc24pHRViuLhTEXDpbpc61lVuA5ZgeNHaSzMASAdr1lZf7p/i/kr/b4/wBRYyWWIBwFETX1Nx5B8XzudPlXDeI8RZmYkWzsWJO5JNyfrXU+L4oR4bEK5JZw1+guxsFGvr+3pUjw/k4sQ+Jay/8ADGjHsGP4R6DX23psWXHjWqb2BlrYnOHcDlxLfdjQaMx0Ue56n0GtdE4Pw5MNEFDXI3c+u9vyj039a3tIsaqigKBoqKLfQfzrbhsKWN3+S9Pn3Nef4rxssyriJC29kfFLSfDcL36n29PWvWMx8eFS5ILWuEB1I7nrbufUd61YzigB8OGzPsW3C21J9SB8v1qexuIQwSNIylibDS5JFwBcb7nUkAXY66Wjh8M5v0lt2LQSj7xLjOLNipSz3b8qjZR0AFF4XijQq0UX3eYjO4uXP8I6Aeo3pfwDFeHIGupAvoQSB69L02x7pMfLMzsTt4QUewsf5a17UoxgtK4FUrdt7iyB8SZQqgyFzmCsFa9tL5ToCPan8/Mf2dspEbyAWdlQBb/kFt1Ft7anptSfEy/ZbqCGmIIc63QH8AN7Brb2Gl7d6YYbBYF41d2eNyRYswAb0sw12OxHShJp02tvYhbb2QyxPNCPGzyYZCcoAUgEFjtrlvbr6WPU0LwfDpPEHlxXhTo5KjKMoWwFjcgW02B0FfViwTeQYrKwJYiRbKGNgRmQm9rdAB9aSce4BLmvBaVNs8JzKfQkbH0a1LCKult7Smrbde8+tyliCzfZikuuoDqp9wGYAr2sdiNN7CT8HxMP/wDohZR3IBH/AFKSB9a8cHjxMj5UV7roW2ynsWNgOulW2E5SkcE4iWRx+RLi/oSx2+Q96tkyPHtKv3FUW+EROGi8VvDQG5262/0punJXgq0mLmSNAbDJdi3a1wN+gtf0FWkHBnQZIBDhk6tbPIf5D5lq2o8MMLwyzGdWJLCSzXJt0A20uO1SebJLj0V839l9Q6YRIF+Pqn3WDgyg6F28zt+9h6V9lwWKk2hZmP4spq8wWKjAtDAFX0UKP5mihjX28o/WuTjHdL57i+ZZzeflLHzKAYsoG12GvruTVFyryMcjrjVa1rR+GVBFzdiWJB6Cw96ppsYw08S3ypZxDikK6yYrKPQj+tM/EykqX0GtdhTxD/ZzDr4M04btKkbL7ZkcEe9jSl/9n8/SRPnb/uquwHF8NKhKSBwDY+Y5h6kb29aIkw6WuUlCnXOrafW9K/ETumOvd/s98tSSYeERYqRCV0VgT8PZswAuNtzRHGMAJkzIdRqrDWx+VIl5iwaggtIw7HUn5Nv8q0YEYGZz4c82Fa+2ov7AKadZZdUBwjLqD47FWgmVxYqpG/wt0t19R6UBhOFZjGWBAsllJAzn8O99Bck/LTWnPHvAhWzYySW5ClWgDeupZR+96NgwxlazIjGPRQVI3A0sG3OntU82Sl2FjhSfJpxGOjzhmIyIpzOATmOxVQCL++3UUr8TD4hg74aUIumZHF7fxKTmFt7j9ao48Hi0vGmBY5t5M4UJ6feaWHoTepeTk7Cpd8TjPCYkmySK7H/ojsPa/wBKXFj0+tt2DKFcMJljwsZLQKFbL5CTpq2pJ3Jtpap/A8Iwssio7BQfyZjb021b0rZiYsEg+5kxDAN8blNPUALfTtW7g/EsJA5jmw4LA38TNcnqGUrYW/lWiKlFN22TfIS3IsIYOuL8JD8KyrdzuL2BFh760djOKvg443jdZo0YRuUuLi2l7iwIO2pFwBTyLi2DxIKAgCxPmGo9QTp8qXcGwZjjlwsgWSNibNbS/wAYDDodLjv0JpXK6ctzrGvMuHTGYZJJUZbgFJgNAf8AhyDdbja+x0uRYmZ4FOryHC4gsIZFvf8AIR8Laj+7VWR8wiMKVU3Ayul/LInb0Ybg/KguZODYaaNcTBK3ilgmQC/idcuW3lYbk7WBNqVxdjJoIfkeUGyokq9JA+UMOht0rKTyyohygyMBYXWRgNtbAGwF6yseuHZ/MbzPYhT/AL6llljSIkXJJO2lzYkDQAAA2+VPg5PlTzEaFidvfuaQco4Iy5pCQNlsNNO3ptVJjcYkC2tdraKP7/Ws3imtaxxXBFJy3Z6ihWMF3PTVj/eg9KR8W40ZYyYXCxhsp/MxINh6L+9C/wDqbNmE6AqfwjQrp+E9fY7+lKzGqpEq6hyzlrbaWv7LcfMVbB4TS9U92dqSWwO2I8yRJqXYAm3QkbHe29x6UNzFiomlAiQooWxF73Nzr7kWo7hfDWJkmT8Duig76XUW9ba9hU3NfMSd7616uJRcqXQ5RD4b5dNB3pnFKcKuY/4zDyr/AMNT+I/xnoOg13IsVy5wad4xLk/+vPot/wA7X/COg1ufTdkvKSgmTEymQk3IXyj5u2/ytSyatpikTmLMBuzHb3qoXgWIKIFw/iNl0kdyojBBvoSATsRva1P8JEkQ/wDbxKv8SpmJ9fEew/eiFgnk3DN+v6kBR8lNc8nZB1JcE1guQOs2IRR2jBY/U2H6VU8vwYbh5ZonkJYWa7eU9rrbLp3962/7lkI88ixj3uf1sPpQGNfAQeaWRpm6Aa/tp9TSucpbNhWoMxHOKX+7TM38IzH9P61pbimOl+CLwx3kNv8A870mxHPkaaQYYD1c2/Rf60BJzVi5GUOfDR9Pu1y2uNG72Bsd6KxvsGpPllJJwqU64nEkDsCEX6nX9K3YeHDxqjJZg75FKrnJbUnXoAAST0sa08HigxCHA4zN4hGeCdjqM3r6NdSt916aVu5Pb7LFiIMSMpw5OYkE2GxItuMuxHQigsd8sVqlYxx8gjGdtUXV7tqB/CNifcj50h5txM8OWWJw2Fk+B1UXU9Uf+Lex626EGvGM4hHjZFhVjkFy2UfHl6knZfQXOo2pXw7HmLEzYKVgMM7lWzXNlJvG47NYrrXeUlvQcbUrTJ7mHGsxUF2byhjc9T0pEmIdSCCQf76GrXmTkfEwsZDlmg/4kRvbsGXdT9R61MY3AGOTLe5sNB0rVjlBLSO6R8ixrE3KoD+YDKf0P8qMwPFTEfIWW582Rm1/l9NaWyHW2561tVCRpf50ZRi1udEeNiIXU6WNtDYXJO2l9R31+VD4fElSPQXNmtoN7X0v9aXDKFILKCetrkexvatSupNr5vUipLEhkyq4rxPxBEhkd41a6htMpNtLXI+lvaqfhvFHDsfEjQhyfM3byiwyk2sL366VBKvwDTNcevyI/lVKeJ4Jm+8wz3HlLpJYm2l7Xynve/1qEsd17BVJ3Z0LDcc8eNoiocspDWl3HU6FSFNx9bb1znmPlCbTKEVb+UG4FuwY3v8AK5pzy9h8MTc4g+CTYSEhXQ9FYEEBj32YbHoK1MMYVNpY5oCD1HbqLkEe1d5mhq+hVPUjksPLkw8jFLXN8ra7dmAP6Vp4Vg4yfAxK+GxPlkIsVvsf4lvuO1dWxn2aYDNEI26PHYj31uD7frWvH8uKV/DNYC+g0uBqOwPpVVmjK6YnlPk5ZgsXPw3Fm4GdNCNwQRow7gixBq/wPOGGmyPL91KPLmUeUj5dL6lT8qX8d5beeDKBIk8XwpKqgvGPhs9rkDYa27+kJw3NHLkZTmvYqRrf270ZRUlq6iNVsdi4ry9G0fixOrRkXzKbgev961NwYpYUyj4zq5bQ2B8qk9B1PU6D22ctxz4coyvlSQkNEykgDXW19L2ppxzlHxJhKJQVNtBfT1Gu3YdKzT/9FR2nqiWOLXoV/wCj/wAVlV68CUjzwozdWN7k99TWUnkx7DaZEji5TgcO3hgeLJKFOtwi2JAB/Ewtvtr1pJh8dPMjl3JSIGx63996quO4BsVCPBTMQwsqjXTT663v2r7/AOnkwsATEusYfVlvd2PUAL9L3rl6Eb07t/T/AIK3LiKJDAwtOglmOVNADb4tbaDte/vY9iQz4fw2ae7Ihy+UCw0IF7a6C2l7bbVVYDAxEKTH8Oq5xrtYFYhogC6C4NhfuSXDSPaygIPU6/RdT9RTOUpcKl+dANJci8cDCxCPMIhubakljdyCTuT70LFwrCQNcRh5NwWGZ/cLYkfJRTDFmOMFppDYb3OUfQeY/wDMTSDE88QxDLBHf1tlX+p/Sugkm9O7YG/gPmWaT4VZR3Yhf+5v2rymDiRh4kql+w1b/qYs/wBLVIf7wxmLuzTCOK/4dB+mp+dMOH4FEJCXv+KRt/79P9K7LLy42CTjEomx8SHyJc9219tTrf0v9KVcT5kkynw/MFIzsoOVRfXUfvelWMx8bFrtaKPoN3bsPfUX2AudbgUvwEc2LDXfw4l/CguAD0tcakdTc0mPHOSub+AYJtWw6YPLKUXPK99FW5NvU9B67Vp5j5enyprDcXLIsgLD/uPSy3NyK98Q4rJhonjhso8tx/8AI+bQFm/kNhapyKWZpow5KsWUADSwJHzrTFNboqtNe034Ph7iTM0EmRBdyY2sPckW+tesTjPGkZ2YIvwqgsTb+VNv9pWBYBZ0Z8pORxmNr/hNr1FwsWIVNzpT+HyLNjWRdfoGXo7I6RwHEifDnDShkcDxIZGFiCDa49CbE27t2ovhvFTicQY5UNjG2Hlb8xGYMRf2/X0qH+2NE8SZi7J8991+Y0qlxmISOaGWF28F5AxRjdlIAB1tqCNb+hBva5HD3JO2mP8ABcvx4MMqXYmxzNa5t000sCP/ANVLc5Exv4yqozRmO+UatqCSba+UqRfa1dH4qtwD/ev+oFQ3N2FaWBkW91ZXAv28p+QRgxPoaZetuSi6kTnAOaJsMQwYuBa6FtCAeu+nT51Wy8t4TiQ+0YEiFz/iw7C/Urp5T3FrHpSfBcJjM8EMqHIVzODozEg+Z7bbABBoo7m9U+G5LhhcSxKXKa+HIbh/S9LJpeqaIxbRPYn/AGavbyyi/tUe/AJjNJCFLPHvbt3rqXM/EWWH7Xg1zRr/AI8JPmituR1sDuOm40vbn3D+agMY2IKkB1swB/Wq45yatAaa4EWJ4bInxIy+4Na8HhiXUdL610oc44WUWZrX/MtJeLLDJJGmHKFpCbsNAB60fNlVULbFWDYNKhO2a59gf6CtmAxXhKJCY3VhqNGHsysND7j1BNbEwgTEmL8IuL3/AIT196Z4Lg0kbK0bGyiwDKDodbbWPsRWd5IxdMVH3h+NRwzRYexAAlsCysu7BkXQIfzdDqCDamvAONrg5T4CjEQOCSMv3sY00JOkiC9wffbr8g5ZXMssWaGQG/kYhb/w21T2uR2ttTzD8KQHMwGYm7EC1z3IGl/Ub0G0+Cyk1sgfjEuFlRpMPmglOoESsFY9mS2VSe4t86C4T9r8pIIttra1VKYeNCAMtyNNRrQvG8aYEzEoB0uQD+tLo+Y2ppWe54S+RixDoSQ2x1+JTrqvvWnECBWWQhRIFy5wBcj379L9tKjMVziTf9LGgsFxd5ZUVrlQfMQuy9SfQDvTaWBuy2l49Cm1A4jnMDQUJxAHCsI/D8ZJPPHIACLdb/zHsRS7jMkbqHUxrkILixZwDoNQblCdLMLg211oKjnpiuRqvNkp1ANqyhcDwDCyxrJ9qyZtcjJcr6Xza1lLrQlvse5OcsRO4hwqLGGNhawP66CmfC+XQjeLM5llte5Jsve19SfWsrKGR6eBdTex7bmCHVYQXa9rAZFvc9Tr0PSkr8xYlpXRVRbXAA6EdS251rKyla3p/nAt7smvCaVhErFtSS7bsfxOevsOg071nEuEBCAr3PXSsrK0KTsSI05c4YyjMx1bVV6DpnPrfQfX2fcZw6R4bMWZRpcr3bb+v023rKysLm55lZXFFNSb6E1gpYkDTFM2QDKjai3qe/XtrWcMxTurvCmUs2liLadLVlZXoRiqbKRWyQXh8R42KjOIRc3lDAbG2im3obaelN+cODqWixUe6SIsg9mF6ysrLOTWZJcNHLZsL4xhhNFLEfxKbeh6GubQfcJe33jbelZWVH+lSdSh02J3tXtFseItIrEtowJI+LQ6kX69qtubcEYWyWsxLEqNge69lOhA6A23FZWV6uf/ABDW1nReGT+PhY2P4kH9f3pRiWKMsnY3I775h7WzfQVlZUpGd9GDcw4ULNFiwxKSAIBbUENr+gIrbj+dI0DZAWOwuLa19rK7Er5NNmYXhU0uaYzGORxsgFvZgRZu2vSuW8Y4LJhpCr21JsRa306VlZRwyanXcrS0i6DCs7ZVFzVbwfkd3ALtb2NZWVTNkktkIW3DuVkjA6kC1zqaaYbBxpoKysrLLhsDB+M4/wAFQQN9P6VK4/mVZlyB8kt9wCQR1B00PW40NfKypYG8kW30Ev0qJv8A35OkgfO11Ohuf7t6V0bhmOwPFMMseJzLNqLhb5SLeZTbYgjT633rKytGWKUNS5RSDpkdx/k98G4ExDRm+WVOttwVJuD7XHrSKJ2YMsV1jWxY3F9TYE9TWVlNF2m2W0qGPUuSr4BxdbLhsSvixE2F+h6UZxbgsODxPjM8XhSCwjEbXKkdgMo1ANu4BrKypXT26mdb2fRwmc6x4WTIdV++h2Oux1rKysrtCKPEj//Z"/>
          <p:cNvSpPr>
            <a:spLocks noChangeAspect="1" noChangeArrowheads="1"/>
          </p:cNvSpPr>
          <p:nvPr/>
        </p:nvSpPr>
        <p:spPr bwMode="auto">
          <a:xfrm>
            <a:off x="1717675"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pic>
        <p:nvPicPr>
          <p:cNvPr id="36869" name="Picture 8" descr="http://123.25.71.107:82/hoidap/uploads/news/2011_09/lu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90600"/>
            <a:ext cx="2749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https://encrypted-tbn0.gstatic.com/images?q=tbn:ANd9GcTlJ4GjyAo9zmxi_25i62PZgcBylTEv0jw2QvKZm73l4txvCL6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2749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https://encrypted-tbn0.gstatic.com/images?q=tbn:ANd9GcSFg4POIglCn4IuQ4MACDrEW4Val25WyoZe_EtrplymOmg2HDR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86200"/>
            <a:ext cx="2819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2" descr="https://encrypted-tbn3.gstatic.com/images?q=tbn:ANd9GcTYbD1O6WqcIEFzykQ6hFsj2wvmIfVgpBTtXKzeUSC57TfQCFF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350" y="3886200"/>
            <a:ext cx="2889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3"/>
          <p:cNvSpPr txBox="1">
            <a:spLocks noChangeArrowheads="1"/>
          </p:cNvSpPr>
          <p:nvPr/>
        </p:nvSpPr>
        <p:spPr bwMode="auto">
          <a:xfrm>
            <a:off x="1524000" y="330200"/>
            <a:ext cx="9144000" cy="584200"/>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9pPr>
          </a:lstStyle>
          <a:p>
            <a:pPr algn="ctr" eaLnBrk="1" hangingPunct="1"/>
            <a:r>
              <a:rPr lang="en-US" altLang="en-US" b="1">
                <a:solidFill>
                  <a:schemeClr val="bg1"/>
                </a:solidFill>
                <a:cs typeface="Times New Roman" panose="02020603050405020304" pitchFamily="18" charset="0"/>
              </a:rPr>
              <a:t>Chim ăn quả, hạt, cá ,  vật trung gian truyền bệnh </a:t>
            </a:r>
          </a:p>
        </p:txBody>
      </p:sp>
      <p:sp>
        <p:nvSpPr>
          <p:cNvPr id="36874" name="Right Arrow 8">
            <a:hlinkClick r:id="rId8" action="ppaction://hlinksldjump"/>
          </p:cNvPr>
          <p:cNvSpPr>
            <a:spLocks noChangeArrowheads="1"/>
          </p:cNvSpPr>
          <p:nvPr/>
        </p:nvSpPr>
        <p:spPr bwMode="auto">
          <a:xfrm>
            <a:off x="10363200" y="6561138"/>
            <a:ext cx="304800" cy="304800"/>
          </a:xfrm>
          <a:prstGeom prst="rightArrow">
            <a:avLst>
              <a:gd name="adj1" fmla="val 50000"/>
              <a:gd name="adj2" fmla="val 49981"/>
            </a:avLst>
          </a:prstGeom>
          <a:solidFill>
            <a:srgbClr val="FF0000"/>
          </a:solidFill>
          <a:ln w="9525">
            <a:solidFill>
              <a:schemeClr val="tx1"/>
            </a:solidFill>
            <a:round/>
            <a:headEnd/>
            <a:tailEnd/>
          </a:ln>
        </p:spPr>
        <p:txBody>
          <a:bodyPr wrap="none" lIns="91436" tIns="45718" rIns="91436" bIns="45718"/>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spTree>
    <p:extLst>
      <p:ext uri="{BB962C8B-B14F-4D97-AF65-F5344CB8AC3E}">
        <p14:creationId xmlns:p14="http://schemas.microsoft.com/office/powerpoint/2010/main" val="200762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checkerboard(across)">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50328" y="96951"/>
            <a:ext cx="5876109" cy="608444"/>
          </a:xfrm>
          <a:ln w="38100">
            <a:solidFill>
              <a:schemeClr val="tx1"/>
            </a:solidFill>
          </a:ln>
        </p:spPr>
        <p:txBody>
          <a:bodyPr/>
          <a:lstStyle/>
          <a:p>
            <a:pPr eaLnBrk="1" hangingPunct="1"/>
            <a:r>
              <a:rPr lang="en-US" altLang="en-US" sz="3200" dirty="0" err="1">
                <a:solidFill>
                  <a:srgbClr val="FF0000"/>
                </a:solidFill>
                <a:latin typeface="Times New Roman" panose="02020603050405020304" pitchFamily="18" charset="0"/>
                <a:cs typeface="Times New Roman" panose="02020603050405020304" pitchFamily="18" charset="0"/>
              </a:rPr>
              <a:t>Động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truyền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bệnh</a:t>
            </a:r>
            <a:r>
              <a:rPr lang="en-US" altLang="en-US" sz="3200" dirty="0">
                <a:solidFill>
                  <a:srgbClr val="FF0000"/>
                </a:solidFill>
                <a:latin typeface="Times New Roman" panose="02020603050405020304" pitchFamily="18" charset="0"/>
                <a:cs typeface="Times New Roman" panose="02020603050405020304" pitchFamily="18" charset="0"/>
              </a:rPr>
              <a:t> sang </a:t>
            </a:r>
            <a:r>
              <a:rPr lang="en-US" altLang="en-US" sz="3200" dirty="0" err="1">
                <a:solidFill>
                  <a:srgbClr val="FF0000"/>
                </a:solidFill>
                <a:latin typeface="Times New Roman" panose="02020603050405020304" pitchFamily="18" charset="0"/>
                <a:cs typeface="Times New Roman" panose="02020603050405020304" pitchFamily="18" charset="0"/>
              </a:rPr>
              <a:t>người</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descr="canh-bao-10-can-benh-dang-so-lay-nhiem-tu-dong-vat-sang-nguoi (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794" y="1123406"/>
            <a:ext cx="8919834" cy="4558935"/>
          </a:xfrm>
        </p:spPr>
      </p:pic>
      <p:sp>
        <p:nvSpPr>
          <p:cNvPr id="5" name="TextBox 4"/>
          <p:cNvSpPr txBox="1">
            <a:spLocks noChangeArrowheads="1"/>
          </p:cNvSpPr>
          <p:nvPr/>
        </p:nvSpPr>
        <p:spPr bwMode="auto">
          <a:xfrm>
            <a:off x="5105400" y="5987142"/>
            <a:ext cx="2414588" cy="523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err="1">
                <a:solidFill>
                  <a:srgbClr val="7030A0"/>
                </a:solidFill>
                <a:latin typeface="Times New Roman" panose="02020603050405020304" pitchFamily="18" charset="0"/>
                <a:cs typeface="Times New Roman" panose="02020603050405020304" pitchFamily="18" charset="0"/>
              </a:rPr>
              <a:t>Bệnh</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dịch</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hạch</a:t>
            </a:r>
            <a:endParaRPr lang="en-US" altLang="en-US" sz="2800" dirty="0">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628" y="-13855"/>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2949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anh-bao-10-can-benh-dang-so-lay-nhiem-tu-dong-vat-sang-nguoi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72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4506686" y="5638801"/>
            <a:ext cx="1776548" cy="584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err="1">
                <a:solidFill>
                  <a:srgbClr val="7030A0"/>
                </a:solidFill>
                <a:latin typeface="Times New Roman" panose="02020603050405020304" pitchFamily="18" charset="0"/>
                <a:cs typeface="Times New Roman" panose="02020603050405020304" pitchFamily="18" charset="0"/>
              </a:rPr>
              <a:t>Bệnh</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dại</a:t>
            </a:r>
            <a:endParaRPr lang="en-US" altLang="en-US" sz="3200"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628" y="-13855"/>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0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phongbenh-dongvat1-14230111413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669" y="609600"/>
            <a:ext cx="864761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4990011" y="5943600"/>
            <a:ext cx="2374900" cy="584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err="1">
                <a:solidFill>
                  <a:srgbClr val="7030A0"/>
                </a:solidFill>
                <a:latin typeface="Times New Roman" panose="02020603050405020304" pitchFamily="18" charset="0"/>
                <a:cs typeface="Times New Roman" panose="02020603050405020304" pitchFamily="18" charset="0"/>
              </a:rPr>
              <a:t>Cúm</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gia</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cầm</a:t>
            </a:r>
            <a:endParaRPr lang="en-US" altLang="en-US" sz="3200" dirty="0">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628" y="-13855"/>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88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benh-viem-nao-nhat-b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4572001" y="5638801"/>
            <a:ext cx="374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7030A0"/>
                </a:solidFill>
                <a:latin typeface="Times New Roman" panose="02020603050405020304" pitchFamily="18" charset="0"/>
                <a:cs typeface="Times New Roman" panose="02020603050405020304" pitchFamily="18" charset="0"/>
              </a:rPr>
              <a:t>Bệnh viêm não Nhật bản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628" y="-13855"/>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36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857</Words>
  <Application>Microsoft Office PowerPoint</Application>
  <PresentationFormat>Widescreen</PresentationFormat>
  <Paragraphs>116</Paragraphs>
  <Slides>32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Động vật truyền bệnh sang người</vt:lpstr>
      <vt:lpstr>PowerPoint Presentation</vt:lpstr>
      <vt:lpstr>PowerPoint Presentation</vt:lpstr>
      <vt:lpstr>PowerPoint Presentation</vt:lpstr>
      <vt:lpstr>PowerPoint Presentation</vt:lpstr>
      <vt:lpstr>PowerPoint Presentation</vt:lpstr>
      <vt:lpstr>PowerPoint Presentation</vt:lpstr>
      <vt:lpstr>V. Vai trò của động vật</vt:lpstr>
      <vt:lpstr>PowerPoint Presentation</vt:lpstr>
      <vt:lpstr>PowerPoint Presentation</vt:lpstr>
      <vt:lpstr>PowerPoint Presentation</vt:lpstr>
      <vt:lpstr>PowerPoint Presentation</vt:lpstr>
      <vt:lpstr>PowerPoint Presentation</vt:lpstr>
      <vt:lpstr>PowerPoint Presentation</vt:lpstr>
      <vt:lpstr>Vai trò của động vật với đời sống con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147</cp:revision>
  <dcterms:created xsi:type="dcterms:W3CDTF">2021-05-16T14:33:36Z</dcterms:created>
  <dcterms:modified xsi:type="dcterms:W3CDTF">2024-02-24T13:40:08Z</dcterms:modified>
</cp:coreProperties>
</file>