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87" r:id="rId5"/>
    <p:sldId id="272" r:id="rId6"/>
    <p:sldId id="273" r:id="rId7"/>
    <p:sldId id="274" r:id="rId8"/>
    <p:sldId id="301" r:id="rId9"/>
    <p:sldId id="275" r:id="rId10"/>
    <p:sldId id="304" r:id="rId11"/>
    <p:sldId id="289" r:id="rId12"/>
    <p:sldId id="276" r:id="rId13"/>
    <p:sldId id="401" r:id="rId14"/>
    <p:sldId id="290" r:id="rId15"/>
    <p:sldId id="279" r:id="rId16"/>
    <p:sldId id="293" r:id="rId17"/>
    <p:sldId id="294" r:id="rId18"/>
    <p:sldId id="296" r:id="rId19"/>
    <p:sldId id="280" r:id="rId20"/>
    <p:sldId id="306" r:id="rId21"/>
    <p:sldId id="270" r:id="rId22"/>
    <p:sldId id="298" r:id="rId23"/>
    <p:sldId id="277"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CCCFD2"/>
    <a:srgbClr val="BAE4FF"/>
    <a:srgbClr val="F2F2F2"/>
    <a:srgbClr val="63B7C6"/>
    <a:srgbClr val="103350"/>
    <a:srgbClr val="0C4360"/>
    <a:srgbClr val="1B6872"/>
    <a:srgbClr val="0021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57" autoAdjust="0"/>
  </p:normalViewPr>
  <p:slideViewPr>
    <p:cSldViewPr snapToGrid="0">
      <p:cViewPr varScale="1">
        <p:scale>
          <a:sx n="63" d="100"/>
          <a:sy n="63" d="100"/>
        </p:scale>
        <p:origin x="804" y="6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2/21/2024</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2/21/2024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56076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7889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19440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10</a:t>
            </a:fld>
            <a:endParaRPr lang="en-US" noProof="0" dirty="0"/>
          </a:p>
        </p:txBody>
      </p:sp>
    </p:spTree>
    <p:extLst>
      <p:ext uri="{BB962C8B-B14F-4D97-AF65-F5344CB8AC3E}">
        <p14:creationId xmlns:p14="http://schemas.microsoft.com/office/powerpoint/2010/main" val="43803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52182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12779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19016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14639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0909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 Categor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 3 Sec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2024/2/21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66045991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 id="214748367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223" y="233065"/>
            <a:ext cx="2613867" cy="117511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356" y="564028"/>
            <a:ext cx="2557705" cy="2008523"/>
          </a:xfrm>
          <a:prstGeom prst="rect">
            <a:avLst/>
          </a:prstGeom>
        </p:spPr>
      </p:pic>
      <p:grpSp>
        <p:nvGrpSpPr>
          <p:cNvPr id="28" name="组合 27"/>
          <p:cNvGrpSpPr/>
          <p:nvPr/>
        </p:nvGrpSpPr>
        <p:grpSpPr>
          <a:xfrm>
            <a:off x="1813776" y="196268"/>
            <a:ext cx="10606824" cy="6270859"/>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6337" y="3887499"/>
            <a:ext cx="3419484" cy="1927299"/>
          </a:xfrm>
          <a:prstGeom prst="rect">
            <a:avLst/>
          </a:prstGeom>
        </p:spPr>
      </p:pic>
      <p:pic>
        <p:nvPicPr>
          <p:cNvPr id="37" name="图片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11971" y="5188577"/>
            <a:ext cx="1273076" cy="1585740"/>
          </a:xfrm>
          <a:prstGeom prst="rect">
            <a:avLst/>
          </a:prstGeom>
        </p:spPr>
      </p:pic>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4403" y="5065463"/>
            <a:ext cx="477628" cy="1401664"/>
          </a:xfrm>
          <a:prstGeom prst="rect">
            <a:avLst/>
          </a:prstGeom>
        </p:spPr>
      </p:pic>
      <p:pic>
        <p:nvPicPr>
          <p:cNvPr id="47" name="图片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51217" y="4830397"/>
            <a:ext cx="482227" cy="1111963"/>
          </a:xfrm>
          <a:prstGeom prst="rect">
            <a:avLst/>
          </a:prstGeom>
        </p:spPr>
      </p:pic>
      <p:grpSp>
        <p:nvGrpSpPr>
          <p:cNvPr id="3" name="组合 2"/>
          <p:cNvGrpSpPr/>
          <p:nvPr/>
        </p:nvGrpSpPr>
        <p:grpSpPr>
          <a:xfrm>
            <a:off x="2125411" y="1456650"/>
            <a:ext cx="8862281" cy="2123659"/>
            <a:chOff x="1693765" y="1092488"/>
            <a:chExt cx="5740709" cy="1592744"/>
          </a:xfrm>
        </p:grpSpPr>
        <p:sp>
          <p:nvSpPr>
            <p:cNvPr id="4" name="文本框 3"/>
            <p:cNvSpPr txBox="1"/>
            <p:nvPr/>
          </p:nvSpPr>
          <p:spPr>
            <a:xfrm>
              <a:off x="2538590" y="1678450"/>
              <a:ext cx="3945223" cy="746406"/>
            </a:xfrm>
            <a:prstGeom prst="rect">
              <a:avLst/>
            </a:prstGeom>
            <a:noFill/>
          </p:spPr>
          <p:txBody>
            <a:bodyPr wrap="square" rtlCol="0">
              <a:spAutoFit/>
            </a:bodyPr>
            <a:lstStyle/>
            <a:p>
              <a:pPr algn="ctr" defTabSz="914377"/>
              <a:endParaRPr lang="zh-CN" altLang="en-US" sz="5867" b="1" dirty="0">
                <a:ln w="85725">
                  <a:solidFill>
                    <a:srgbClr val="FDFDFD"/>
                  </a:solidFill>
                </a:ln>
                <a:solidFill>
                  <a:prstClr val="white"/>
                </a:solidFill>
                <a:effectLst>
                  <a:outerShdw blurRad="63500" sx="102000" sy="102000" algn="ctr" rotWithShape="0">
                    <a:prstClr val="black">
                      <a:alpha val="40000"/>
                    </a:prstClr>
                  </a:outerShdw>
                </a:effectLst>
                <a:cs typeface="+mn-ea"/>
                <a:sym typeface="+mn-lt"/>
              </a:endParaRPr>
            </a:p>
          </p:txBody>
        </p:sp>
        <p:sp>
          <p:nvSpPr>
            <p:cNvPr id="43" name="文本框 42"/>
            <p:cNvSpPr txBox="1"/>
            <p:nvPr/>
          </p:nvSpPr>
          <p:spPr>
            <a:xfrm>
              <a:off x="1693765" y="1092488"/>
              <a:ext cx="5740709" cy="1592744"/>
            </a:xfrm>
            <a:prstGeom prst="rect">
              <a:avLst/>
            </a:prstGeom>
            <a:noFill/>
          </p:spPr>
          <p:txBody>
            <a:bodyPr wrap="square" rtlCol="0">
              <a:spAutoFit/>
            </a:bodyPr>
            <a:lstStyle/>
            <a:p>
              <a:pPr algn="ctr" defTabSz="914377"/>
              <a:r>
                <a:rPr lang="en-US" altLang="zh-CN" sz="66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rPr>
                <a:t>BÀI 27</a:t>
              </a:r>
            </a:p>
            <a:p>
              <a:pPr algn="ctr" defTabSz="914377"/>
              <a:r>
                <a:rPr lang="en-US" altLang="zh-CN" sz="66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rPr>
                <a:t>NGUYÊN SINH VẬT</a:t>
              </a:r>
              <a:endParaRPr lang="zh-CN" altLang="en-US" sz="66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2959643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42" presetClass="entr" presetSubtype="0" fill="hold" nodeType="withEffect">
                                  <p:stCondLst>
                                    <p:cond delay="2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5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 presetClass="entr" presetSubtype="3" fill="hold" nodeType="withEffect">
                                  <p:stCondLst>
                                    <p:cond delay="125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500" fill="hold"/>
                                        <p:tgtEl>
                                          <p:spTgt spid="28"/>
                                        </p:tgtEl>
                                        <p:attrNameLst>
                                          <p:attrName>ppt_x</p:attrName>
                                        </p:attrNameLst>
                                      </p:cBhvr>
                                      <p:tavLst>
                                        <p:tav tm="0">
                                          <p:val>
                                            <p:strVal val="1+#ppt_w/2"/>
                                          </p:val>
                                        </p:tav>
                                        <p:tav tm="100000">
                                          <p:val>
                                            <p:strVal val="#ppt_x"/>
                                          </p:val>
                                        </p:tav>
                                      </p:tavLst>
                                    </p:anim>
                                    <p:anim calcmode="lin" valueType="num">
                                      <p:cBhvr additive="base">
                                        <p:cTn id="22" dur="1500" fill="hold"/>
                                        <p:tgtEl>
                                          <p:spTgt spid="28"/>
                                        </p:tgtEl>
                                        <p:attrNameLst>
                                          <p:attrName>ppt_y</p:attrName>
                                        </p:attrNameLst>
                                      </p:cBhvr>
                                      <p:tavLst>
                                        <p:tav tm="0">
                                          <p:val>
                                            <p:strVal val="0-#ppt_h/2"/>
                                          </p:val>
                                        </p:tav>
                                        <p:tav tm="100000">
                                          <p:val>
                                            <p:strVal val="#ppt_y"/>
                                          </p:val>
                                        </p:tav>
                                      </p:tavLst>
                                    </p:anim>
                                  </p:childTnLst>
                                </p:cTn>
                              </p:par>
                              <p:par>
                                <p:cTn id="23" presetID="32" presetClass="emph" presetSubtype="0" fill="hold" nodeType="withEffect">
                                  <p:stCondLst>
                                    <p:cond delay="1250"/>
                                  </p:stCondLst>
                                  <p:childTnLst>
                                    <p:animRot by="120000">
                                      <p:cBhvr>
                                        <p:cTn id="24" dur="150" fill="hold">
                                          <p:stCondLst>
                                            <p:cond delay="0"/>
                                          </p:stCondLst>
                                        </p:cTn>
                                        <p:tgtEl>
                                          <p:spTgt spid="28"/>
                                        </p:tgtEl>
                                        <p:attrNameLst>
                                          <p:attrName>r</p:attrName>
                                        </p:attrNameLst>
                                      </p:cBhvr>
                                    </p:animRot>
                                    <p:animRot by="-240000">
                                      <p:cBhvr>
                                        <p:cTn id="25" dur="300" fill="hold">
                                          <p:stCondLst>
                                            <p:cond delay="300"/>
                                          </p:stCondLst>
                                        </p:cTn>
                                        <p:tgtEl>
                                          <p:spTgt spid="28"/>
                                        </p:tgtEl>
                                        <p:attrNameLst>
                                          <p:attrName>r</p:attrName>
                                        </p:attrNameLst>
                                      </p:cBhvr>
                                    </p:animRot>
                                    <p:animRot by="240000">
                                      <p:cBhvr>
                                        <p:cTn id="26" dur="300" fill="hold">
                                          <p:stCondLst>
                                            <p:cond delay="600"/>
                                          </p:stCondLst>
                                        </p:cTn>
                                        <p:tgtEl>
                                          <p:spTgt spid="28"/>
                                        </p:tgtEl>
                                        <p:attrNameLst>
                                          <p:attrName>r</p:attrName>
                                        </p:attrNameLst>
                                      </p:cBhvr>
                                    </p:animRot>
                                    <p:animRot by="-240000">
                                      <p:cBhvr>
                                        <p:cTn id="27" dur="300" fill="hold">
                                          <p:stCondLst>
                                            <p:cond delay="900"/>
                                          </p:stCondLst>
                                        </p:cTn>
                                        <p:tgtEl>
                                          <p:spTgt spid="28"/>
                                        </p:tgtEl>
                                        <p:attrNameLst>
                                          <p:attrName>r</p:attrName>
                                        </p:attrNameLst>
                                      </p:cBhvr>
                                    </p:animRot>
                                    <p:animRot by="120000">
                                      <p:cBhvr>
                                        <p:cTn id="28" dur="300" fill="hold">
                                          <p:stCondLst>
                                            <p:cond delay="1200"/>
                                          </p:stCondLst>
                                        </p:cTn>
                                        <p:tgtEl>
                                          <p:spTgt spid="28"/>
                                        </p:tgtEl>
                                        <p:attrNameLst>
                                          <p:attrName>r</p:attrName>
                                        </p:attrNameLst>
                                      </p:cBhvr>
                                    </p:animRot>
                                  </p:childTnLst>
                                </p:cTn>
                              </p:par>
                              <p:par>
                                <p:cTn id="29" presetID="53" presetClass="entr" presetSubtype="16" fill="hold" nodeType="withEffect">
                                  <p:stCondLst>
                                    <p:cond delay="275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p:stCondLst>
                              <p:cond delay="4000"/>
                            </p:stCondLst>
                            <p:childTnLst>
                              <p:par>
                                <p:cTn id="39" presetID="53" presetClass="entr" presetSubtype="52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500" fill="hold"/>
                                        <p:tgtEl>
                                          <p:spTgt spid="3"/>
                                        </p:tgtEl>
                                        <p:attrNameLst>
                                          <p:attrName>ppt_w</p:attrName>
                                        </p:attrNameLst>
                                      </p:cBhvr>
                                      <p:tavLst>
                                        <p:tav tm="0">
                                          <p:val>
                                            <p:fltVal val="0"/>
                                          </p:val>
                                        </p:tav>
                                        <p:tav tm="100000">
                                          <p:val>
                                            <p:strVal val="#ppt_w"/>
                                          </p:val>
                                        </p:tav>
                                      </p:tavLst>
                                    </p:anim>
                                    <p:anim calcmode="lin" valueType="num">
                                      <p:cBhvr>
                                        <p:cTn id="42" dur="1500" fill="hold"/>
                                        <p:tgtEl>
                                          <p:spTgt spid="3"/>
                                        </p:tgtEl>
                                        <p:attrNameLst>
                                          <p:attrName>ppt_h</p:attrName>
                                        </p:attrNameLst>
                                      </p:cBhvr>
                                      <p:tavLst>
                                        <p:tav tm="0">
                                          <p:val>
                                            <p:fltVal val="0"/>
                                          </p:val>
                                        </p:tav>
                                        <p:tav tm="100000">
                                          <p:val>
                                            <p:strVal val="#ppt_h"/>
                                          </p:val>
                                        </p:tav>
                                      </p:tavLst>
                                    </p:anim>
                                    <p:animEffect transition="in" filter="fade">
                                      <p:cBhvr>
                                        <p:cTn id="43" dur="1500"/>
                                        <p:tgtEl>
                                          <p:spTgt spid="3"/>
                                        </p:tgtEl>
                                      </p:cBhvr>
                                    </p:animEffect>
                                    <p:anim calcmode="lin" valueType="num">
                                      <p:cBhvr>
                                        <p:cTn id="44" dur="1500" fill="hold"/>
                                        <p:tgtEl>
                                          <p:spTgt spid="3"/>
                                        </p:tgtEl>
                                        <p:attrNameLst>
                                          <p:attrName>ppt_x</p:attrName>
                                        </p:attrNameLst>
                                      </p:cBhvr>
                                      <p:tavLst>
                                        <p:tav tm="0">
                                          <p:val>
                                            <p:fltVal val="0.5"/>
                                          </p:val>
                                        </p:tav>
                                        <p:tav tm="100000">
                                          <p:val>
                                            <p:strVal val="#ppt_x"/>
                                          </p:val>
                                        </p:tav>
                                      </p:tavLst>
                                    </p:anim>
                                    <p:anim calcmode="lin" valueType="num">
                                      <p:cBhvr>
                                        <p:cTn id="45" dur="1500" fill="hold"/>
                                        <p:tgtEl>
                                          <p:spTgt spid="3"/>
                                        </p:tgtEl>
                                        <p:attrNameLst>
                                          <p:attrName>ppt_y</p:attrName>
                                        </p:attrNameLst>
                                      </p:cBhvr>
                                      <p:tavLst>
                                        <p:tav tm="0">
                                          <p:val>
                                            <p:fltVal val="0.5"/>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800" decel="100000"/>
                                        <p:tgtEl>
                                          <p:spTgt spid="3"/>
                                        </p:tgtEl>
                                      </p:cBhvr>
                                    </p:animEffect>
                                    <p:anim calcmode="lin" valueType="num">
                                      <p:cBhvr>
                                        <p:cTn id="49" dur="800" decel="100000" fill="hold"/>
                                        <p:tgtEl>
                                          <p:spTgt spid="3"/>
                                        </p:tgtEl>
                                        <p:attrNameLst>
                                          <p:attrName>style.rotation</p:attrName>
                                        </p:attrNameLst>
                                      </p:cBhvr>
                                      <p:tavLst>
                                        <p:tav tm="0">
                                          <p:val>
                                            <p:fltVal val="-90"/>
                                          </p:val>
                                        </p:tav>
                                        <p:tav tm="100000">
                                          <p:val>
                                            <p:fltVal val="0"/>
                                          </p:val>
                                        </p:tav>
                                      </p:tavLst>
                                    </p:anim>
                                    <p:anim calcmode="lin" valueType="num">
                                      <p:cBhvr>
                                        <p:cTn id="50" dur="800" decel="100000" fill="hold"/>
                                        <p:tgtEl>
                                          <p:spTgt spid="3"/>
                                        </p:tgtEl>
                                        <p:attrNameLst>
                                          <p:attrName>ppt_x</p:attrName>
                                        </p:attrNameLst>
                                      </p:cBhvr>
                                      <p:tavLst>
                                        <p:tav tm="0">
                                          <p:val>
                                            <p:strVal val="#ppt_x+0.4"/>
                                          </p:val>
                                        </p:tav>
                                        <p:tav tm="100000">
                                          <p:val>
                                            <p:strVal val="#ppt_x-0.05"/>
                                          </p:val>
                                        </p:tav>
                                      </p:tavLst>
                                    </p:anim>
                                    <p:anim calcmode="lin" valueType="num">
                                      <p:cBhvr>
                                        <p:cTn id="51" dur="800" decel="100000" fill="hold"/>
                                        <p:tgtEl>
                                          <p:spTgt spid="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235C47-E62D-424B-9D4C-289E07735590}"/>
              </a:ext>
            </a:extLst>
          </p:cNvPr>
          <p:cNvSpPr>
            <a:spLocks noGrp="1"/>
          </p:cNvSpPr>
          <p:nvPr>
            <p:ph type="sldNum" sz="quarter" idx="12"/>
          </p:nvPr>
        </p:nvSpPr>
        <p:spPr/>
        <p:txBody>
          <a:bodyPr/>
          <a:lstStyle/>
          <a:p>
            <a:fld id="{C263D6C4-4840-40CC-AC84-17E24B3B7BDE}" type="slidenum">
              <a:rPr lang="en-US" noProof="0" smtClean="0"/>
              <a:pPr/>
              <a:t>10</a:t>
            </a:fld>
            <a:endParaRPr lang="en-US" noProof="0" dirty="0"/>
          </a:p>
        </p:txBody>
      </p:sp>
      <p:pic>
        <p:nvPicPr>
          <p:cNvPr id="2050" name="Picture 2" descr="Một số loại tảo khác">
            <a:extLst>
              <a:ext uri="{FF2B5EF4-FFF2-40B4-BE49-F238E27FC236}">
                <a16:creationId xmlns:a16="http://schemas.microsoft.com/office/drawing/2014/main" id="{81E721FF-8FF2-4D1F-8F10-F8DC2D0CE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73" y="97473"/>
            <a:ext cx="6353175" cy="4752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197446-1B8D-47FA-B8A2-EB4FFF0A0755}"/>
              </a:ext>
            </a:extLst>
          </p:cNvPr>
          <p:cNvSpPr txBox="1"/>
          <p:nvPr/>
        </p:nvSpPr>
        <p:spPr>
          <a:xfrm>
            <a:off x="135573" y="2104628"/>
            <a:ext cx="1771639" cy="369332"/>
          </a:xfrm>
          <a:prstGeom prst="rect">
            <a:avLst/>
          </a:prstGeom>
          <a:noFill/>
        </p:spPr>
        <p:txBody>
          <a:bodyPr wrap="none" rtlCol="0">
            <a:spAutoFit/>
          </a:bodyPr>
          <a:lstStyle/>
          <a:p>
            <a:r>
              <a:rPr lang="vi-VN" b="1">
                <a:solidFill>
                  <a:srgbClr val="0000FF"/>
                </a:solidFill>
                <a:highlight>
                  <a:srgbClr val="FFFF00"/>
                </a:highlight>
                <a:latin typeface="Times New Roman" panose="02020603050405020304" pitchFamily="18" charset="0"/>
                <a:cs typeface="Times New Roman" panose="02020603050405020304" pitchFamily="18" charset="0"/>
              </a:rPr>
              <a:t>(Tảo nước ngọt)</a:t>
            </a:r>
          </a:p>
        </p:txBody>
      </p:sp>
      <p:pic>
        <p:nvPicPr>
          <p:cNvPr id="2052" name="Picture 4" descr="Tảo đơn bài, tảo đa bào">
            <a:extLst>
              <a:ext uri="{FF2B5EF4-FFF2-40B4-BE49-F238E27FC236}">
                <a16:creationId xmlns:a16="http://schemas.microsoft.com/office/drawing/2014/main" id="{9646AC9C-BFAF-483C-BF0A-E99C8D48D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156" y="2732240"/>
            <a:ext cx="5479271" cy="4125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195FC2-4BBF-400F-9B5F-2826301C92D1}"/>
              </a:ext>
            </a:extLst>
          </p:cNvPr>
          <p:cNvSpPr txBox="1"/>
          <p:nvPr/>
        </p:nvSpPr>
        <p:spPr>
          <a:xfrm>
            <a:off x="6676850" y="350302"/>
            <a:ext cx="5379577" cy="1754326"/>
          </a:xfrm>
          <a:prstGeom prst="rect">
            <a:avLst/>
          </a:prstGeom>
          <a:noFill/>
        </p:spPr>
        <p:txBody>
          <a:bodyPr wrap="square">
            <a:spAutoFit/>
          </a:bodyPr>
          <a:lstStyle/>
          <a:p>
            <a:pPr algn="ctr"/>
            <a:r>
              <a:rPr lang="en-US" sz="3600" b="1">
                <a:solidFill>
                  <a:schemeClr val="bg1"/>
                </a:solidFill>
                <a:latin typeface="Times New Roman" panose="02020603050405020304" pitchFamily="18" charset="0"/>
                <a:cs typeface="Times New Roman" panose="02020603050405020304" pitchFamily="18" charset="0"/>
              </a:rPr>
              <a:t>NGUYÊN SINH VẬT CÓ CẤU TẠO ĐƠN BÀO (CHỦ YẾU)</a:t>
            </a:r>
            <a:endParaRPr lang="vi-VN" sz="3600">
              <a:solidFill>
                <a:schemeClr val="bg1"/>
              </a:solidFill>
            </a:endParaRPr>
          </a:p>
        </p:txBody>
      </p:sp>
      <p:sp>
        <p:nvSpPr>
          <p:cNvPr id="9" name="TextBox 8">
            <a:extLst>
              <a:ext uri="{FF2B5EF4-FFF2-40B4-BE49-F238E27FC236}">
                <a16:creationId xmlns:a16="http://schemas.microsoft.com/office/drawing/2014/main" id="{A1FE497D-F121-4895-9BD9-C776CE973821}"/>
              </a:ext>
            </a:extLst>
          </p:cNvPr>
          <p:cNvSpPr txBox="1"/>
          <p:nvPr/>
        </p:nvSpPr>
        <p:spPr>
          <a:xfrm>
            <a:off x="0" y="5383094"/>
            <a:ext cx="6096000" cy="830997"/>
          </a:xfrm>
          <a:prstGeom prst="rect">
            <a:avLst/>
          </a:prstGeom>
          <a:noFill/>
        </p:spPr>
        <p:txBody>
          <a:bodyPr wrap="square">
            <a:spAutoFit/>
          </a:bodyPr>
          <a:lstStyle/>
          <a:p>
            <a:pPr algn="ctr"/>
            <a:r>
              <a:rPr lang="en-US" sz="2400" b="1">
                <a:solidFill>
                  <a:srgbClr val="FFFF00"/>
                </a:solidFill>
                <a:latin typeface="Times New Roman" panose="02020603050405020304" pitchFamily="18" charset="0"/>
                <a:cs typeface="Times New Roman" panose="02020603050405020304" pitchFamily="18" charset="0"/>
              </a:rPr>
              <a:t>MỘT SỐ LOÀI CÓ CẤU TẠO ĐA BÀO </a:t>
            </a:r>
          </a:p>
          <a:p>
            <a:pPr algn="ctr"/>
            <a:r>
              <a:rPr lang="en-US" sz="2400" b="1">
                <a:solidFill>
                  <a:srgbClr val="FFFF00"/>
                </a:solidFill>
                <a:latin typeface="Times New Roman" panose="02020603050405020304" pitchFamily="18" charset="0"/>
                <a:cs typeface="Times New Roman" panose="02020603050405020304" pitchFamily="18" charset="0"/>
              </a:rPr>
              <a:t>(TẢO ĐA BÀO)</a:t>
            </a:r>
            <a:endParaRPr lang="vi-VN" sz="2400">
              <a:solidFill>
                <a:srgbClr val="FFFF00"/>
              </a:solidFill>
            </a:endParaRPr>
          </a:p>
        </p:txBody>
      </p:sp>
      <p:cxnSp>
        <p:nvCxnSpPr>
          <p:cNvPr id="8" name="Straight Connector 7">
            <a:extLst>
              <a:ext uri="{FF2B5EF4-FFF2-40B4-BE49-F238E27FC236}">
                <a16:creationId xmlns:a16="http://schemas.microsoft.com/office/drawing/2014/main" id="{8B1565B3-AE3C-4AF3-87E6-462518BDB882}"/>
              </a:ext>
            </a:extLst>
          </p:cNvPr>
          <p:cNvCxnSpPr/>
          <p:nvPr/>
        </p:nvCxnSpPr>
        <p:spPr>
          <a:xfrm>
            <a:off x="8371840" y="2732240"/>
            <a:ext cx="0" cy="4125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19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rot="20946486">
            <a:off x="14621" y="1102695"/>
            <a:ext cx="1487935" cy="1623888"/>
            <a:chOff x="1003521" y="2464927"/>
            <a:chExt cx="1115951" cy="1217916"/>
          </a:xfrm>
        </p:grpSpPr>
        <p:pic>
          <p:nvPicPr>
            <p:cNvPr id="10" name="图片 9"/>
            <p:cNvPicPr>
              <a:picLocks noChangeAspect="1"/>
            </p:cNvPicPr>
            <p:nvPr/>
          </p:nvPicPr>
          <p:blipFill>
            <a:blip r:embed="rId3"/>
            <a:stretch>
              <a:fillRect/>
            </a:stretch>
          </p:blipFill>
          <p:spPr>
            <a:xfrm>
              <a:off x="1003521" y="2464927"/>
              <a:ext cx="1115951" cy="1217916"/>
            </a:xfrm>
            <a:prstGeom prst="rect">
              <a:avLst/>
            </a:prstGeom>
          </p:spPr>
        </p:pic>
        <p:sp>
          <p:nvSpPr>
            <p:cNvPr id="11" name="文本框 10"/>
            <p:cNvSpPr txBox="1"/>
            <p:nvPr/>
          </p:nvSpPr>
          <p:spPr>
            <a:xfrm>
              <a:off x="1225089" y="2562437"/>
              <a:ext cx="523220" cy="992579"/>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8000" b="1" dirty="0">
                  <a:ln w="12700">
                    <a:solidFill>
                      <a:srgbClr val="FF9933"/>
                    </a:solidFill>
                    <a:prstDash val="solid"/>
                  </a:ln>
                  <a:pattFill prst="ltDnDiag">
                    <a:fgClr>
                      <a:srgbClr val="FF9933"/>
                    </a:fgClr>
                    <a:bgClr>
                      <a:prstClr val="white"/>
                    </a:bgClr>
                  </a:pattFill>
                  <a:latin typeface="Times New Roman" panose="02020603050405020304" pitchFamily="18" charset="0"/>
                  <a:cs typeface="Times New Roman" panose="02020603050405020304" pitchFamily="18" charset="0"/>
                </a:rPr>
                <a:t>2</a:t>
              </a:r>
              <a:endParaRPr lang="zh-CN" altLang="en-US" sz="8000" b="1" dirty="0">
                <a:ln w="12700">
                  <a:solidFill>
                    <a:srgbClr val="FF9933"/>
                  </a:solidFill>
                  <a:prstDash val="solid"/>
                </a:ln>
                <a:pattFill prst="ltDnDiag">
                  <a:fgClr>
                    <a:srgbClr val="FF9933"/>
                  </a:fgClr>
                  <a:bgClr>
                    <a:prstClr val="white"/>
                  </a:bgClr>
                </a:pattFill>
                <a:latin typeface="Times New Roman" panose="02020603050405020304" pitchFamily="18" charset="0"/>
                <a:cs typeface="Times New Roman" panose="02020603050405020304" pitchFamily="18" charset="0"/>
              </a:endParaRPr>
            </a:p>
          </p:txBody>
        </p:sp>
      </p:grpSp>
      <p:sp>
        <p:nvSpPr>
          <p:cNvPr id="12" name="文本框 11"/>
          <p:cNvSpPr txBox="1"/>
          <p:nvPr/>
        </p:nvSpPr>
        <p:spPr>
          <a:xfrm>
            <a:off x="1295747" y="1603935"/>
            <a:ext cx="10896253" cy="769441"/>
          </a:xfrm>
          <a:prstGeom prst="rect">
            <a:avLst/>
          </a:prstGeom>
          <a:noFill/>
        </p:spPr>
        <p:txBody>
          <a:bodyPr wrap="none" rtlCol="0">
            <a:spAutoFit/>
          </a:bodyPr>
          <a:lstStyle/>
          <a:p>
            <a:pPr defTabSz="914377"/>
            <a:r>
              <a:rPr lang="en-US" altLang="zh-CN" sz="4400" b="1" dirty="0">
                <a:solidFill>
                  <a:prstClr val="white"/>
                </a:solidFill>
                <a:latin typeface="Times New Roman" panose="02020603050405020304" pitchFamily="18" charset="0"/>
                <a:cs typeface="Times New Roman" panose="02020603050405020304" pitchFamily="18" charset="0"/>
              </a:rPr>
              <a:t>BỆNH DO NGUYÊN SINH VẬT GÂY NÊN</a:t>
            </a:r>
            <a:endParaRPr lang="zh-CN" altLang="en-US" sz="4400" b="1" dirty="0">
              <a:solidFill>
                <a:prstClr val="white"/>
              </a:solidFill>
              <a:latin typeface="Times New Roman" panose="02020603050405020304" pitchFamily="18" charset="0"/>
              <a:cs typeface="Times New Roman" panose="02020603050405020304" pitchFamily="18" charset="0"/>
            </a:endParaRPr>
          </a:p>
        </p:txBody>
      </p:sp>
      <p:sp>
        <p:nvSpPr>
          <p:cNvPr id="7" name="文本框 42">
            <a:extLst>
              <a:ext uri="{FF2B5EF4-FFF2-40B4-BE49-F238E27FC236}">
                <a16:creationId xmlns:a16="http://schemas.microsoft.com/office/drawing/2014/main" id="{04D5E382-36E7-4BF9-A3F0-811F9DEB631C}"/>
              </a:ext>
            </a:extLst>
          </p:cNvPr>
          <p:cNvSpPr txBox="1"/>
          <p:nvPr/>
        </p:nvSpPr>
        <p:spPr>
          <a:xfrm>
            <a:off x="1766974" y="207304"/>
            <a:ext cx="7880121" cy="769441"/>
          </a:xfrm>
          <a:prstGeom prst="rect">
            <a:avLst/>
          </a:prstGeom>
          <a:noFill/>
        </p:spPr>
        <p:txBody>
          <a:bodyPr wrap="square" rtlCol="0">
            <a:spAutoFit/>
          </a:bodyPr>
          <a:lstStyle/>
          <a:p>
            <a:pPr algn="ctr" defTabSz="914377"/>
            <a:r>
              <a:rPr lang="en-US" altLang="zh-CN" sz="44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rPr>
              <a:t>BÀI 27-NGUYÊN SINH VẬT</a:t>
            </a:r>
            <a:endParaRPr lang="zh-CN" altLang="en-US" sz="44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sp>
        <p:nvSpPr>
          <p:cNvPr id="13" name="矩形 14">
            <a:extLst>
              <a:ext uri="{FF2B5EF4-FFF2-40B4-BE49-F238E27FC236}">
                <a16:creationId xmlns:a16="http://schemas.microsoft.com/office/drawing/2014/main" id="{6230EF40-2BBC-4967-AFDB-F8398BE89483}"/>
              </a:ext>
            </a:extLst>
          </p:cNvPr>
          <p:cNvSpPr/>
          <p:nvPr/>
        </p:nvSpPr>
        <p:spPr>
          <a:xfrm>
            <a:off x="1029555" y="3073716"/>
            <a:ext cx="8477001" cy="538609"/>
          </a:xfrm>
          <a:prstGeom prst="rect">
            <a:avLst/>
          </a:prstGeom>
        </p:spPr>
        <p:txBody>
          <a:bodyPr wrap="none">
            <a:spAutoFit/>
          </a:bodyPr>
          <a:lstStyle/>
          <a:p>
            <a:pPr defTabSz="914377"/>
            <a:r>
              <a:rPr lang="en-US" altLang="zh-CN" sz="2900" b="1" dirty="0" err="1">
                <a:solidFill>
                  <a:srgbClr val="FFFF00"/>
                </a:solidFill>
                <a:latin typeface="Times New Roman" panose="02020603050405020304" pitchFamily="18" charset="0"/>
                <a:cs typeface="Times New Roman" panose="02020603050405020304" pitchFamily="18" charset="0"/>
              </a:rPr>
              <a:t>Tìm</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hiểu</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về</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một</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số</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bệnh</a:t>
            </a:r>
            <a:r>
              <a:rPr lang="en-US" altLang="zh-CN" sz="2900" b="1" dirty="0">
                <a:solidFill>
                  <a:srgbClr val="FFFF00"/>
                </a:solidFill>
                <a:latin typeface="Times New Roman" panose="02020603050405020304" pitchFamily="18" charset="0"/>
                <a:cs typeface="Times New Roman" panose="02020603050405020304" pitchFamily="18" charset="0"/>
              </a:rPr>
              <a:t> do </a:t>
            </a:r>
            <a:r>
              <a:rPr lang="en-US" altLang="zh-CN" sz="2900" b="1" dirty="0" err="1">
                <a:solidFill>
                  <a:srgbClr val="FFFF00"/>
                </a:solidFill>
                <a:latin typeface="Times New Roman" panose="02020603050405020304" pitchFamily="18" charset="0"/>
                <a:cs typeface="Times New Roman" panose="02020603050405020304" pitchFamily="18" charset="0"/>
              </a:rPr>
              <a:t>nguyên</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sinh</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vật</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gây</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nên</a:t>
            </a:r>
            <a:endParaRPr lang="zh-CN" altLang="en-US" sz="2900" b="1" dirty="0">
              <a:solidFill>
                <a:srgbClr val="FFFF00"/>
              </a:solidFill>
              <a:latin typeface="Times New Roman" panose="02020603050405020304" pitchFamily="18" charset="0"/>
              <a:cs typeface="Times New Roman" panose="02020603050405020304" pitchFamily="18" charset="0"/>
            </a:endParaRPr>
          </a:p>
        </p:txBody>
      </p:sp>
      <p:sp>
        <p:nvSpPr>
          <p:cNvPr id="14" name="矩形 25">
            <a:extLst>
              <a:ext uri="{FF2B5EF4-FFF2-40B4-BE49-F238E27FC236}">
                <a16:creationId xmlns:a16="http://schemas.microsoft.com/office/drawing/2014/main" id="{87B06CE4-97AA-4378-918F-B9C8FB49D10E}"/>
              </a:ext>
            </a:extLst>
          </p:cNvPr>
          <p:cNvSpPr/>
          <p:nvPr/>
        </p:nvSpPr>
        <p:spPr>
          <a:xfrm>
            <a:off x="1029555" y="4312665"/>
            <a:ext cx="10621671" cy="984885"/>
          </a:xfrm>
          <a:prstGeom prst="rect">
            <a:avLst/>
          </a:prstGeom>
        </p:spPr>
        <p:txBody>
          <a:bodyPr wrap="square">
            <a:spAutoFit/>
          </a:bodyPr>
          <a:lstStyle/>
          <a:p>
            <a:pPr defTabSz="914377"/>
            <a:r>
              <a:rPr lang="en-US" altLang="zh-CN" sz="2900" b="1" dirty="0" err="1">
                <a:solidFill>
                  <a:srgbClr val="FFFF00"/>
                </a:solidFill>
                <a:latin typeface="Times New Roman" panose="02020603050405020304" pitchFamily="18" charset="0"/>
                <a:cs typeface="Times New Roman" panose="02020603050405020304" pitchFamily="18" charset="0"/>
              </a:rPr>
              <a:t>Tìm</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hiểu</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một</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số</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biện</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pháp</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phòng</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chống</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bệnh</a:t>
            </a:r>
            <a:r>
              <a:rPr lang="en-US" altLang="zh-CN" sz="2900" b="1" dirty="0">
                <a:solidFill>
                  <a:srgbClr val="FFFF00"/>
                </a:solidFill>
                <a:latin typeface="Times New Roman" panose="02020603050405020304" pitchFamily="18" charset="0"/>
                <a:cs typeface="Times New Roman" panose="02020603050405020304" pitchFamily="18" charset="0"/>
              </a:rPr>
              <a:t> do </a:t>
            </a:r>
            <a:r>
              <a:rPr lang="en-US" altLang="zh-CN" sz="2900" b="1" dirty="0" err="1">
                <a:solidFill>
                  <a:srgbClr val="FFFF00"/>
                </a:solidFill>
                <a:latin typeface="Times New Roman" panose="02020603050405020304" pitchFamily="18" charset="0"/>
                <a:cs typeface="Times New Roman" panose="02020603050405020304" pitchFamily="18" charset="0"/>
              </a:rPr>
              <a:t>nguyên</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sinh</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vật</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gây</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nên</a:t>
            </a:r>
            <a:endParaRPr lang="zh-CN" altLang="en-US" sz="29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0184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fltVal val="0"/>
                                          </p:val>
                                        </p:tav>
                                        <p:tav tm="100000">
                                          <p:val>
                                            <p:strVal val="#ppt_w"/>
                                          </p:val>
                                        </p:tav>
                                      </p:tavLst>
                                    </p:anim>
                                    <p:anim calcmode="lin" valueType="num">
                                      <p:cBhvr>
                                        <p:cTn id="8" dur="1250" fill="hold"/>
                                        <p:tgtEl>
                                          <p:spTgt spid="9"/>
                                        </p:tgtEl>
                                        <p:attrNameLst>
                                          <p:attrName>ppt_h</p:attrName>
                                        </p:attrNameLst>
                                      </p:cBhvr>
                                      <p:tavLst>
                                        <p:tav tm="0">
                                          <p:val>
                                            <p:fltVal val="0"/>
                                          </p:val>
                                        </p:tav>
                                        <p:tav tm="100000">
                                          <p:val>
                                            <p:strVal val="#ppt_h"/>
                                          </p:val>
                                        </p:tav>
                                      </p:tavLst>
                                    </p:anim>
                                    <p:anim calcmode="lin" valueType="num">
                                      <p:cBhvr>
                                        <p:cTn id="9" dur="1250" fill="hold"/>
                                        <p:tgtEl>
                                          <p:spTgt spid="9"/>
                                        </p:tgtEl>
                                        <p:attrNameLst>
                                          <p:attrName>style.rotation</p:attrName>
                                        </p:attrNameLst>
                                      </p:cBhvr>
                                      <p:tavLst>
                                        <p:tav tm="0">
                                          <p:val>
                                            <p:fltVal val="360"/>
                                          </p:val>
                                        </p:tav>
                                        <p:tav tm="100000">
                                          <p:val>
                                            <p:fltVal val="0"/>
                                          </p:val>
                                        </p:tav>
                                      </p:tavLst>
                                    </p:anim>
                                    <p:animEffect transition="in" filter="fade">
                                      <p:cBhvr>
                                        <p:cTn id="10" dur="1250"/>
                                        <p:tgtEl>
                                          <p:spTgt spid="9"/>
                                        </p:tgtEl>
                                      </p:cBhvr>
                                    </p:animEffect>
                                  </p:childTnLst>
                                </p:cTn>
                              </p:par>
                              <p:par>
                                <p:cTn id="11" presetID="0" presetClass="path" presetSubtype="0" accel="50000" decel="50000" fill="hold" nodeType="withEffect">
                                  <p:stCondLst>
                                    <p:cond delay="0"/>
                                  </p:stCondLst>
                                  <p:childTnLst>
                                    <p:animMotion origin="layout" path="M -0.00378 -0.00764 L 0.0776 0.0493 " pathEditMode="relative" rAng="0" ptsTypes="AA">
                                      <p:cBhvr>
                                        <p:cTn id="12" dur="1250" spd="-100000" fill="hold"/>
                                        <p:tgtEl>
                                          <p:spTgt spid="9"/>
                                        </p:tgtEl>
                                        <p:attrNameLst>
                                          <p:attrName>ppt_x</p:attrName>
                                          <p:attrName>ppt_y</p:attrName>
                                        </p:attrNameLst>
                                      </p:cBhvr>
                                      <p:rCtr x="4062" y="2847"/>
                                    </p:animMotion>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p:cNvGrpSpPr/>
          <p:nvPr/>
        </p:nvGrpSpPr>
        <p:grpSpPr>
          <a:xfrm>
            <a:off x="651849" y="75961"/>
            <a:ext cx="7077268" cy="6266436"/>
            <a:chOff x="995880" y="63374"/>
            <a:chExt cx="7077268" cy="5606291"/>
          </a:xfrm>
        </p:grpSpPr>
        <p:pic>
          <p:nvPicPr>
            <p:cNvPr id="13314" name="Picture 2" descr="Đặc điểm ký sinh trùng sốt rét | Vinmec"/>
            <p:cNvPicPr>
              <a:picLocks noChangeAspect="1" noChangeArrowheads="1"/>
            </p:cNvPicPr>
            <p:nvPr/>
          </p:nvPicPr>
          <p:blipFill rotWithShape="1">
            <a:blip r:embed="rId2">
              <a:extLst>
                <a:ext uri="{28A0092B-C50C-407E-A947-70E740481C1C}">
                  <a14:useLocalDpi xmlns:a14="http://schemas.microsoft.com/office/drawing/2010/main" val="0"/>
                </a:ext>
              </a:extLst>
            </a:blip>
            <a:srcRect l="698" t="5670" r="1984" b="6341"/>
            <a:stretch/>
          </p:blipFill>
          <p:spPr bwMode="auto">
            <a:xfrm>
              <a:off x="1385180" y="135802"/>
              <a:ext cx="6078131" cy="54954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3901" y="63374"/>
              <a:ext cx="1502875" cy="826061"/>
            </a:xfrm>
            <a:prstGeom prst="rect">
              <a:avLst/>
            </a:prstGeom>
            <a:solidFill>
              <a:schemeClr val="bg1"/>
            </a:solidFill>
            <a:ln>
              <a:noFill/>
            </a:ln>
          </p:spPr>
          <p:txBody>
            <a:bodyPr wrap="square" rtlCol="0">
              <a:spAutoFit/>
            </a:bodyPr>
            <a:lstStyle/>
            <a:p>
              <a:pPr algn="ctr"/>
              <a:r>
                <a:rPr lang="vi-VN" b="1" dirty="0">
                  <a:solidFill>
                    <a:srgbClr val="FF0000"/>
                  </a:solidFill>
                  <a:latin typeface="Times New Roman" panose="02020603050405020304" pitchFamily="18" charset="0"/>
                  <a:cs typeface="Times New Roman" panose="02020603050405020304" pitchFamily="18" charset="0"/>
                </a:rPr>
                <a:t>Xâm nhập vào tế bào gan</a:t>
              </a:r>
            </a:p>
          </p:txBody>
        </p:sp>
        <p:sp>
          <p:nvSpPr>
            <p:cNvPr id="4" name="TextBox 3"/>
            <p:cNvSpPr txBox="1"/>
            <p:nvPr/>
          </p:nvSpPr>
          <p:spPr>
            <a:xfrm>
              <a:off x="995880" y="3892990"/>
              <a:ext cx="1502875" cy="826061"/>
            </a:xfrm>
            <a:prstGeom prst="rect">
              <a:avLst/>
            </a:prstGeom>
            <a:solidFill>
              <a:schemeClr val="bg1"/>
            </a:solidFill>
            <a:ln>
              <a:noFill/>
            </a:ln>
          </p:spPr>
          <p:txBody>
            <a:bodyPr wrap="square" rtlCol="0">
              <a:spAutoFit/>
            </a:bodyPr>
            <a:lstStyle/>
            <a:p>
              <a:pPr algn="ctr"/>
              <a:r>
                <a:rPr lang="vi-VN" b="1" dirty="0">
                  <a:solidFill>
                    <a:srgbClr val="FF0000"/>
                  </a:solidFill>
                  <a:latin typeface="Times New Roman" panose="02020603050405020304" pitchFamily="18" charset="0"/>
                  <a:cs typeface="Times New Roman" panose="02020603050405020304" pitchFamily="18" charset="0"/>
                </a:rPr>
                <a:t>Người bị nhiễm đầu tiên</a:t>
              </a:r>
            </a:p>
          </p:txBody>
        </p:sp>
        <p:sp>
          <p:nvSpPr>
            <p:cNvPr id="5" name="TextBox 4"/>
            <p:cNvSpPr txBox="1"/>
            <p:nvPr/>
          </p:nvSpPr>
          <p:spPr>
            <a:xfrm>
              <a:off x="2353900" y="4843604"/>
              <a:ext cx="1502875" cy="826061"/>
            </a:xfrm>
            <a:prstGeom prst="rect">
              <a:avLst/>
            </a:prstGeom>
            <a:solidFill>
              <a:schemeClr val="bg1"/>
            </a:solidFill>
            <a:ln>
              <a:noFill/>
            </a:ln>
          </p:spPr>
          <p:txBody>
            <a:bodyPr wrap="square" rtlCol="0">
              <a:spAutoFit/>
            </a:bodyPr>
            <a:lstStyle/>
            <a:p>
              <a:pPr algn="ctr"/>
              <a:r>
                <a:rPr lang="vi-VN" b="1" dirty="0">
                  <a:solidFill>
                    <a:srgbClr val="FF0000"/>
                  </a:solidFill>
                  <a:latin typeface="Times New Roman" panose="02020603050405020304" pitchFamily="18" charset="0"/>
                  <a:cs typeface="Times New Roman" panose="02020603050405020304" pitchFamily="18" charset="0"/>
                </a:rPr>
                <a:t>Muỗi truyền bện</a:t>
              </a:r>
              <a:r>
                <a:rPr lang="en-US" b="1">
                  <a:solidFill>
                    <a:srgbClr val="FF0000"/>
                  </a:solidFill>
                  <a:latin typeface="Times New Roman" panose="02020603050405020304" pitchFamily="18" charset="0"/>
                  <a:cs typeface="Times New Roman" panose="02020603050405020304" pitchFamily="18" charset="0"/>
                </a:rPr>
                <a:t>h</a:t>
              </a:r>
              <a:r>
                <a:rPr lang="vi-VN" b="1">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đầu tiên</a:t>
              </a:r>
            </a:p>
          </p:txBody>
        </p:sp>
        <p:sp>
          <p:nvSpPr>
            <p:cNvPr id="6" name="TextBox 5"/>
            <p:cNvSpPr txBox="1"/>
            <p:nvPr/>
          </p:nvSpPr>
          <p:spPr>
            <a:xfrm>
              <a:off x="6083927" y="4436198"/>
              <a:ext cx="1502875" cy="578243"/>
            </a:xfrm>
            <a:prstGeom prst="rect">
              <a:avLst/>
            </a:prstGeom>
            <a:solidFill>
              <a:schemeClr val="bg1"/>
            </a:solidFill>
            <a:ln>
              <a:noFill/>
            </a:ln>
          </p:spPr>
          <p:txBody>
            <a:bodyPr wrap="square" rtlCol="0">
              <a:spAutoFit/>
            </a:bodyPr>
            <a:lstStyle/>
            <a:p>
              <a:pPr algn="ctr"/>
              <a:r>
                <a:rPr lang="vi-VN" b="1" dirty="0">
                  <a:solidFill>
                    <a:srgbClr val="FF0000"/>
                  </a:solidFill>
                  <a:latin typeface="Times New Roman" panose="02020603050405020304" pitchFamily="18" charset="0"/>
                  <a:cs typeface="Times New Roman" panose="02020603050405020304" pitchFamily="18" charset="0"/>
                </a:rPr>
                <a:t>Người nhiễm thứ 2</a:t>
              </a:r>
            </a:p>
          </p:txBody>
        </p:sp>
        <p:sp>
          <p:nvSpPr>
            <p:cNvPr id="7" name="TextBox 6"/>
            <p:cNvSpPr txBox="1"/>
            <p:nvPr/>
          </p:nvSpPr>
          <p:spPr>
            <a:xfrm>
              <a:off x="5664925" y="3051646"/>
              <a:ext cx="2408223" cy="578243"/>
            </a:xfrm>
            <a:prstGeom prst="rect">
              <a:avLst/>
            </a:prstGeom>
            <a:solidFill>
              <a:schemeClr val="bg1"/>
            </a:solidFill>
            <a:ln>
              <a:noFill/>
            </a:ln>
          </p:spPr>
          <p:txBody>
            <a:bodyPr wrap="square" rtlCol="0">
              <a:spAutoFit/>
            </a:bodyPr>
            <a:lstStyle/>
            <a:p>
              <a:pPr algn="ctr"/>
              <a:r>
                <a:rPr lang="vi-VN" b="1" dirty="0">
                  <a:solidFill>
                    <a:srgbClr val="FF0000"/>
                  </a:solidFill>
                  <a:latin typeface="Times New Roman" panose="02020603050405020304" pitchFamily="18" charset="0"/>
                  <a:cs typeface="Times New Roman" panose="02020603050405020304" pitchFamily="18" charset="0"/>
                </a:rPr>
                <a:t>Muỗi truyền bệnh thứ 2</a:t>
              </a:r>
            </a:p>
          </p:txBody>
        </p:sp>
        <p:sp>
          <p:nvSpPr>
            <p:cNvPr id="8" name="TextBox 7"/>
            <p:cNvSpPr txBox="1"/>
            <p:nvPr/>
          </p:nvSpPr>
          <p:spPr>
            <a:xfrm>
              <a:off x="5360006" y="559010"/>
              <a:ext cx="2408224" cy="330424"/>
            </a:xfrm>
            <a:prstGeom prst="rect">
              <a:avLst/>
            </a:prstGeom>
            <a:solidFill>
              <a:schemeClr val="bg1"/>
            </a:solidFill>
            <a:ln>
              <a:noFill/>
            </a:ln>
          </p:spPr>
          <p:txBody>
            <a:bodyPr wrap="square" rtlCol="0">
              <a:spAutoFit/>
            </a:bodyPr>
            <a:lstStyle/>
            <a:p>
              <a:pPr algn="ctr"/>
              <a:r>
                <a:rPr lang="vi-VN" b="1" dirty="0">
                  <a:solidFill>
                    <a:srgbClr val="FF0000"/>
                  </a:solidFill>
                  <a:latin typeface="Times New Roman" panose="02020603050405020304" pitchFamily="18" charset="0"/>
                  <a:cs typeface="Times New Roman" panose="02020603050405020304" pitchFamily="18" charset="0"/>
                </a:rPr>
                <a:t>Xâm nhập tế bào máu</a:t>
              </a:r>
            </a:p>
          </p:txBody>
        </p:sp>
        <p:sp>
          <p:nvSpPr>
            <p:cNvPr id="9" name="Rectangle 8"/>
            <p:cNvSpPr/>
            <p:nvPr/>
          </p:nvSpPr>
          <p:spPr>
            <a:xfrm>
              <a:off x="2734146" y="1692998"/>
              <a:ext cx="2930779" cy="2055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Times New Roman" panose="02020603050405020304" pitchFamily="18" charset="0"/>
                  <a:cs typeface="Times New Roman" panose="02020603050405020304" pitchFamily="18" charset="0"/>
                </a:rPr>
                <a:t>VÒNG ĐỜI KÍ SINH TRÙNG SỐT RÉT</a:t>
              </a:r>
            </a:p>
          </p:txBody>
        </p:sp>
      </p:grpSp>
      <p:sp>
        <p:nvSpPr>
          <p:cNvPr id="12" name="Rectangle 11"/>
          <p:cNvSpPr/>
          <p:nvPr/>
        </p:nvSpPr>
        <p:spPr>
          <a:xfrm>
            <a:off x="7729117" y="1"/>
            <a:ext cx="4237017" cy="6303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buFont typeface="Wingdings" panose="05000000000000000000" pitchFamily="2" charset="2"/>
              <a:buChar char="§"/>
            </a:pPr>
            <a:r>
              <a:rPr lang="vi-VN" sz="2200" b="1" dirty="0">
                <a:solidFill>
                  <a:schemeClr val="tx1"/>
                </a:solidFill>
                <a:latin typeface="Times New Roman" panose="02020603050405020304" pitchFamily="18" charset="0"/>
                <a:cs typeface="Times New Roman" panose="02020603050405020304" pitchFamily="18" charset="0"/>
              </a:rPr>
              <a:t>Bệnh do trùng sốt rét </a:t>
            </a:r>
            <a:r>
              <a:rPr lang="vi-VN" sz="2200" b="1" i="1" dirty="0">
                <a:solidFill>
                  <a:srgbClr val="FF0000"/>
                </a:solidFill>
                <a:latin typeface="Times New Roman" panose="02020603050405020304" pitchFamily="18" charset="0"/>
                <a:cs typeface="Times New Roman" panose="02020603050405020304" pitchFamily="18" charset="0"/>
              </a:rPr>
              <a:t>Plasmodium</a:t>
            </a:r>
            <a:r>
              <a:rPr lang="vi-VN" sz="2200" b="1" dirty="0">
                <a:solidFill>
                  <a:schemeClr val="tx1"/>
                </a:solidFill>
                <a:latin typeface="Times New Roman" panose="02020603050405020304" pitchFamily="18" charset="0"/>
                <a:cs typeface="Times New Roman" panose="02020603050405020304" pitchFamily="18" charset="0"/>
              </a:rPr>
              <a:t> gây ra.</a:t>
            </a:r>
          </a:p>
          <a:p>
            <a:pPr marL="342900" indent="-342900" algn="just">
              <a:lnSpc>
                <a:spcPct val="120000"/>
              </a:lnSpc>
              <a:buFont typeface="Wingdings" panose="05000000000000000000" pitchFamily="2" charset="2"/>
              <a:buChar char="§"/>
            </a:pPr>
            <a:r>
              <a:rPr lang="vi-VN" sz="2200" b="1" dirty="0">
                <a:solidFill>
                  <a:schemeClr val="tx1"/>
                </a:solidFill>
                <a:latin typeface="Times New Roman" panose="02020603050405020304" pitchFamily="18" charset="0"/>
                <a:cs typeface="Times New Roman" panose="02020603050405020304" pitchFamily="18" charset="0"/>
              </a:rPr>
              <a:t>Truyền theo đường máu, qua vật truyền trung gian là muỗi Anopheles.</a:t>
            </a:r>
          </a:p>
          <a:p>
            <a:pPr marL="342900" indent="-342900" algn="just">
              <a:lnSpc>
                <a:spcPct val="120000"/>
              </a:lnSpc>
              <a:buFont typeface="Wingdings" panose="05000000000000000000" pitchFamily="2" charset="2"/>
              <a:buChar char="§"/>
            </a:pPr>
            <a:r>
              <a:rPr lang="vi-VN" sz="2200" b="1" dirty="0">
                <a:solidFill>
                  <a:schemeClr val="tx1"/>
                </a:solidFill>
                <a:latin typeface="Times New Roman" panose="02020603050405020304" pitchFamily="18" charset="0"/>
                <a:cs typeface="Times New Roman" panose="02020603050405020304" pitchFamily="18" charset="0"/>
              </a:rPr>
              <a:t>Khi muỗi mang trùng đốt người thì mầm bệnh trong nước bọt của muỗi đi vào mạch máu, chui vào tế bào gan và nhân lên nhanh.</a:t>
            </a:r>
          </a:p>
          <a:p>
            <a:pPr marL="342900" indent="-342900" algn="just">
              <a:lnSpc>
                <a:spcPct val="120000"/>
              </a:lnSpc>
              <a:buFont typeface="Wingdings" panose="05000000000000000000" pitchFamily="2" charset="2"/>
              <a:buChar char="§"/>
            </a:pPr>
            <a:r>
              <a:rPr lang="vi-VN" sz="2200" b="1" dirty="0">
                <a:solidFill>
                  <a:schemeClr val="tx1"/>
                </a:solidFill>
                <a:latin typeface="Times New Roman" panose="02020603050405020304" pitchFamily="18" charset="0"/>
                <a:cs typeface="Times New Roman" panose="02020603050405020304" pitchFamily="18" charset="0"/>
              </a:rPr>
              <a:t>Chúng xâm nhập vào tế bào hồng cầu máu người tiếp tục sinh sản, sau đó phá vỡ hồng cầu, chui ra ngoài rồi chui vào hồng cầu mới.</a:t>
            </a:r>
          </a:p>
        </p:txBody>
      </p:sp>
      <p:sp>
        <p:nvSpPr>
          <p:cNvPr id="15" name="TextBox 14">
            <a:extLst>
              <a:ext uri="{FF2B5EF4-FFF2-40B4-BE49-F238E27FC236}">
                <a16:creationId xmlns:a16="http://schemas.microsoft.com/office/drawing/2014/main" id="{221A77AE-8FD2-490F-B816-AF12716B53F5}"/>
              </a:ext>
            </a:extLst>
          </p:cNvPr>
          <p:cNvSpPr txBox="1"/>
          <p:nvPr/>
        </p:nvSpPr>
        <p:spPr>
          <a:xfrm>
            <a:off x="3838745" y="-30104"/>
            <a:ext cx="3881773" cy="584775"/>
          </a:xfrm>
          <a:prstGeom prst="rect">
            <a:avLst/>
          </a:prstGeom>
          <a:solidFill>
            <a:srgbClr val="0000CC"/>
          </a:solidFill>
          <a:ln>
            <a:noFill/>
          </a:ln>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BỆNH SỐT RÉT</a:t>
            </a:r>
          </a:p>
        </p:txBody>
      </p:sp>
      <p:pic>
        <p:nvPicPr>
          <p:cNvPr id="16" name="Picture 15">
            <a:extLst>
              <a:ext uri="{FF2B5EF4-FFF2-40B4-BE49-F238E27FC236}">
                <a16:creationId xmlns:a16="http://schemas.microsoft.com/office/drawing/2014/main" id="{D309BC97-E4CC-4CFE-AC09-B041C756016C}"/>
              </a:ext>
            </a:extLst>
          </p:cNvPr>
          <p:cNvPicPr>
            <a:picLocks noChangeAspect="1"/>
          </p:cNvPicPr>
          <p:nvPr/>
        </p:nvPicPr>
        <p:blipFill>
          <a:blip r:embed="rId3"/>
          <a:stretch>
            <a:fillRect/>
          </a:stretch>
        </p:blipFill>
        <p:spPr>
          <a:xfrm rot="21429480">
            <a:off x="37177" y="42514"/>
            <a:ext cx="1754155" cy="1584060"/>
          </a:xfrm>
          <a:prstGeom prst="rect">
            <a:avLst/>
          </a:prstGeom>
        </p:spPr>
      </p:pic>
    </p:spTree>
    <p:extLst>
      <p:ext uri="{BB962C8B-B14F-4D97-AF65-F5344CB8AC3E}">
        <p14:creationId xmlns:p14="http://schemas.microsoft.com/office/powerpoint/2010/main" val="430277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AutoShape 2" descr="Cách để Nhận biết bệnh sốt rét: 9 Bước (kèm Ảnh) – wiki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grpSp>
        <p:nvGrpSpPr>
          <p:cNvPr id="32" name="Group 31"/>
          <p:cNvGrpSpPr/>
          <p:nvPr/>
        </p:nvGrpSpPr>
        <p:grpSpPr>
          <a:xfrm>
            <a:off x="564773" y="1832730"/>
            <a:ext cx="4430490" cy="3703038"/>
            <a:chOff x="1425281" y="1711489"/>
            <a:chExt cx="4337545" cy="3757811"/>
          </a:xfrm>
        </p:grpSpPr>
        <p:pic>
          <p:nvPicPr>
            <p:cNvPr id="17" name="Picture 16"/>
            <p:cNvPicPr>
              <a:picLocks noChangeAspect="1"/>
            </p:cNvPicPr>
            <p:nvPr/>
          </p:nvPicPr>
          <p:blipFill>
            <a:blip r:embed="rId3"/>
            <a:stretch>
              <a:fillRect/>
            </a:stretch>
          </p:blipFill>
          <p:spPr>
            <a:xfrm rot="21429480">
              <a:off x="1425281" y="1711489"/>
              <a:ext cx="4299707" cy="2903087"/>
            </a:xfrm>
            <a:prstGeom prst="rect">
              <a:avLst/>
            </a:prstGeom>
          </p:spPr>
        </p:pic>
        <p:sp>
          <p:nvSpPr>
            <p:cNvPr id="23" name="TextBox 22"/>
            <p:cNvSpPr txBox="1"/>
            <p:nvPr/>
          </p:nvSpPr>
          <p:spPr>
            <a:xfrm>
              <a:off x="2467366" y="5000806"/>
              <a:ext cx="3295460" cy="468494"/>
            </a:xfrm>
            <a:prstGeom prst="rect">
              <a:avLst/>
            </a:prstGeom>
            <a:noFill/>
          </p:spPr>
          <p:txBody>
            <a:bodyPr wrap="square" rtlCol="0">
              <a:spAutoFit/>
            </a:bodyPr>
            <a:lstStyle/>
            <a:p>
              <a:pPr algn="ctr"/>
              <a:r>
                <a:rPr lang="vi-VN" sz="2400" b="1" dirty="0">
                  <a:solidFill>
                    <a:srgbClr val="FFFF00"/>
                  </a:solidFill>
                  <a:latin typeface="Times New Roman" panose="02020603050405020304" pitchFamily="18" charset="0"/>
                  <a:cs typeface="Times New Roman" panose="02020603050405020304" pitchFamily="18" charset="0"/>
                </a:rPr>
                <a:t>Muỗi Anopheles</a:t>
              </a:r>
            </a:p>
          </p:txBody>
        </p:sp>
      </p:grpSp>
      <p:grpSp>
        <p:nvGrpSpPr>
          <p:cNvPr id="25" name="Group 24"/>
          <p:cNvGrpSpPr/>
          <p:nvPr/>
        </p:nvGrpSpPr>
        <p:grpSpPr>
          <a:xfrm>
            <a:off x="5621926" y="2193007"/>
            <a:ext cx="2476363" cy="2618923"/>
            <a:chOff x="5957180" y="2023685"/>
            <a:chExt cx="2476363" cy="2618923"/>
          </a:xfrm>
        </p:grpSpPr>
        <p:grpSp>
          <p:nvGrpSpPr>
            <p:cNvPr id="24" name="Group 23"/>
            <p:cNvGrpSpPr/>
            <p:nvPr/>
          </p:nvGrpSpPr>
          <p:grpSpPr>
            <a:xfrm>
              <a:off x="5957180" y="2023685"/>
              <a:ext cx="2476363" cy="2117668"/>
              <a:chOff x="5957180" y="2023685"/>
              <a:chExt cx="2476363" cy="2117668"/>
            </a:xfrm>
          </p:grpSpPr>
          <p:sp>
            <p:nvSpPr>
              <p:cNvPr id="8" name="椭圆 7"/>
              <p:cNvSpPr/>
              <p:nvPr/>
            </p:nvSpPr>
            <p:spPr>
              <a:xfrm>
                <a:off x="5957180" y="2023685"/>
                <a:ext cx="2476363" cy="2117668"/>
              </a:xfrm>
              <a:custGeom>
                <a:avLst/>
                <a:gdLst>
                  <a:gd name="connsiteX0" fmla="*/ 0 w 1686334"/>
                  <a:gd name="connsiteY0" fmla="*/ 843167 h 1686334"/>
                  <a:gd name="connsiteX1" fmla="*/ 843167 w 1686334"/>
                  <a:gd name="connsiteY1" fmla="*/ 0 h 1686334"/>
                  <a:gd name="connsiteX2" fmla="*/ 1686334 w 1686334"/>
                  <a:gd name="connsiteY2" fmla="*/ 843167 h 1686334"/>
                  <a:gd name="connsiteX3" fmla="*/ 843167 w 1686334"/>
                  <a:gd name="connsiteY3" fmla="*/ 1686334 h 1686334"/>
                  <a:gd name="connsiteX4" fmla="*/ 0 w 1686334"/>
                  <a:gd name="connsiteY4" fmla="*/ 843167 h 1686334"/>
                  <a:gd name="connsiteX0-1" fmla="*/ 120 w 1686454"/>
                  <a:gd name="connsiteY0-2" fmla="*/ 814592 h 1657759"/>
                  <a:gd name="connsiteX1-3" fmla="*/ 890912 w 1686454"/>
                  <a:gd name="connsiteY1-4" fmla="*/ 0 h 1657759"/>
                  <a:gd name="connsiteX2-5" fmla="*/ 1686454 w 1686454"/>
                  <a:gd name="connsiteY2-6" fmla="*/ 814592 h 1657759"/>
                  <a:gd name="connsiteX3-7" fmla="*/ 843287 w 1686454"/>
                  <a:gd name="connsiteY3-8" fmla="*/ 1657759 h 1657759"/>
                  <a:gd name="connsiteX4-9" fmla="*/ 120 w 1686454"/>
                  <a:gd name="connsiteY4-10" fmla="*/ 814592 h 1657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6454" h="1657759">
                    <a:moveTo>
                      <a:pt x="120" y="814592"/>
                    </a:moveTo>
                    <a:cubicBezTo>
                      <a:pt x="8057" y="538299"/>
                      <a:pt x="425244" y="0"/>
                      <a:pt x="890912" y="0"/>
                    </a:cubicBezTo>
                    <a:cubicBezTo>
                      <a:pt x="1356580" y="0"/>
                      <a:pt x="1686454" y="348924"/>
                      <a:pt x="1686454" y="814592"/>
                    </a:cubicBezTo>
                    <a:cubicBezTo>
                      <a:pt x="1686454" y="1280260"/>
                      <a:pt x="1308955" y="1657759"/>
                      <a:pt x="843287" y="1657759"/>
                    </a:cubicBezTo>
                    <a:cubicBezTo>
                      <a:pt x="377619" y="1657759"/>
                      <a:pt x="-7817" y="1090885"/>
                      <a:pt x="120" y="814592"/>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pic>
            <p:nvPicPr>
              <p:cNvPr id="12292" name="Picture 4" descr="triệu chứng lâm sàng bệnh cúm bệnh học truyền nhiễ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531" y="2197846"/>
                <a:ext cx="2255419" cy="1804336"/>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6251332" y="4242498"/>
              <a:ext cx="2136618" cy="400110"/>
            </a:xfrm>
            <a:prstGeom prst="rect">
              <a:avLst/>
            </a:prstGeom>
            <a:noFill/>
          </p:spPr>
          <p:txBody>
            <a:bodyPr wrap="square" rtlCol="0">
              <a:spAutoFit/>
            </a:bodyPr>
            <a:lstStyle/>
            <a:p>
              <a:pPr algn="ctr"/>
              <a:r>
                <a:rPr lang="vi-VN" sz="2000" dirty="0">
                  <a:solidFill>
                    <a:srgbClr val="FFC000"/>
                  </a:solidFill>
                  <a:latin typeface="Times New Roman" panose="02020603050405020304" pitchFamily="18" charset="0"/>
                  <a:cs typeface="Times New Roman" panose="02020603050405020304" pitchFamily="18" charset="0"/>
                </a:rPr>
                <a:t>Sốt</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cao</a:t>
              </a:r>
              <a:endParaRPr lang="vi-VN" sz="2000" dirty="0">
                <a:solidFill>
                  <a:srgbClr val="FFC000"/>
                </a:solidFill>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7425153" y="174697"/>
            <a:ext cx="4202074" cy="6009416"/>
            <a:chOff x="7332040" y="159014"/>
            <a:chExt cx="4202074" cy="6009416"/>
          </a:xfrm>
        </p:grpSpPr>
        <p:sp>
          <p:nvSpPr>
            <p:cNvPr id="9" name="椭圆 8"/>
            <p:cNvSpPr/>
            <p:nvPr/>
          </p:nvSpPr>
          <p:spPr>
            <a:xfrm>
              <a:off x="8238653" y="3354095"/>
              <a:ext cx="3295461" cy="2675513"/>
            </a:xfrm>
            <a:custGeom>
              <a:avLst/>
              <a:gdLst>
                <a:gd name="connsiteX0" fmla="*/ 0 w 2111619"/>
                <a:gd name="connsiteY0" fmla="*/ 1055810 h 2111619"/>
                <a:gd name="connsiteX1" fmla="*/ 1055810 w 2111619"/>
                <a:gd name="connsiteY1" fmla="*/ 0 h 2111619"/>
                <a:gd name="connsiteX2" fmla="*/ 2111620 w 2111619"/>
                <a:gd name="connsiteY2" fmla="*/ 1055810 h 2111619"/>
                <a:gd name="connsiteX3" fmla="*/ 1055810 w 2111619"/>
                <a:gd name="connsiteY3" fmla="*/ 2111620 h 2111619"/>
                <a:gd name="connsiteX4" fmla="*/ 0 w 2111619"/>
                <a:gd name="connsiteY4" fmla="*/ 1055810 h 2111619"/>
                <a:gd name="connsiteX0-1" fmla="*/ 4 w 2111624"/>
                <a:gd name="connsiteY0-2" fmla="*/ 1112960 h 2168770"/>
                <a:gd name="connsiteX1-3" fmla="*/ 1046289 w 2111624"/>
                <a:gd name="connsiteY1-4" fmla="*/ 0 h 2168770"/>
                <a:gd name="connsiteX2-5" fmla="*/ 2111624 w 2111624"/>
                <a:gd name="connsiteY2-6" fmla="*/ 1112960 h 2168770"/>
                <a:gd name="connsiteX3-7" fmla="*/ 1055814 w 2111624"/>
                <a:gd name="connsiteY3-8" fmla="*/ 2168770 h 2168770"/>
                <a:gd name="connsiteX4-9" fmla="*/ 4 w 2111624"/>
                <a:gd name="connsiteY4-10" fmla="*/ 1112960 h 2168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1624" h="2168770">
                  <a:moveTo>
                    <a:pt x="4" y="1112960"/>
                  </a:moveTo>
                  <a:cubicBezTo>
                    <a:pt x="-1583" y="751498"/>
                    <a:pt x="463181" y="0"/>
                    <a:pt x="1046289" y="0"/>
                  </a:cubicBezTo>
                  <a:cubicBezTo>
                    <a:pt x="1629397" y="0"/>
                    <a:pt x="2111624" y="529852"/>
                    <a:pt x="2111624" y="1112960"/>
                  </a:cubicBezTo>
                  <a:cubicBezTo>
                    <a:pt x="2111624" y="1696068"/>
                    <a:pt x="1638922" y="2168770"/>
                    <a:pt x="1055814" y="2168770"/>
                  </a:cubicBezTo>
                  <a:cubicBezTo>
                    <a:pt x="472706" y="2168770"/>
                    <a:pt x="1591" y="1474422"/>
                    <a:pt x="4" y="1112960"/>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5"/>
            <a:stretch>
              <a:fillRect/>
            </a:stretch>
          </p:blipFill>
          <p:spPr>
            <a:xfrm>
              <a:off x="8374890" y="3553728"/>
              <a:ext cx="3101536" cy="2326152"/>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p:spPr>
        </p:pic>
        <p:grpSp>
          <p:nvGrpSpPr>
            <p:cNvPr id="30" name="Group 29"/>
            <p:cNvGrpSpPr/>
            <p:nvPr/>
          </p:nvGrpSpPr>
          <p:grpSpPr>
            <a:xfrm>
              <a:off x="7332040" y="159014"/>
              <a:ext cx="2392031" cy="6009416"/>
              <a:chOff x="7332040" y="159014"/>
              <a:chExt cx="2392031" cy="6009416"/>
            </a:xfrm>
          </p:grpSpPr>
          <p:sp>
            <p:nvSpPr>
              <p:cNvPr id="7" name="椭圆 6"/>
              <p:cNvSpPr/>
              <p:nvPr/>
            </p:nvSpPr>
            <p:spPr>
              <a:xfrm>
                <a:off x="7332040" y="159014"/>
                <a:ext cx="2313111" cy="2038831"/>
              </a:xfrm>
              <a:custGeom>
                <a:avLst/>
                <a:gdLst>
                  <a:gd name="connsiteX0" fmla="*/ 0 w 1229932"/>
                  <a:gd name="connsiteY0" fmla="*/ 614966 h 1229932"/>
                  <a:gd name="connsiteX1" fmla="*/ 614966 w 1229932"/>
                  <a:gd name="connsiteY1" fmla="*/ 0 h 1229932"/>
                  <a:gd name="connsiteX2" fmla="*/ 1229932 w 1229932"/>
                  <a:gd name="connsiteY2" fmla="*/ 614966 h 1229932"/>
                  <a:gd name="connsiteX3" fmla="*/ 614966 w 1229932"/>
                  <a:gd name="connsiteY3" fmla="*/ 1229932 h 1229932"/>
                  <a:gd name="connsiteX4" fmla="*/ 0 w 1229932"/>
                  <a:gd name="connsiteY4" fmla="*/ 614966 h 1229932"/>
                  <a:gd name="connsiteX0-1" fmla="*/ 0 w 1277557"/>
                  <a:gd name="connsiteY0-2" fmla="*/ 614966 h 1229932"/>
                  <a:gd name="connsiteX1-3" fmla="*/ 614966 w 1277557"/>
                  <a:gd name="connsiteY1-4" fmla="*/ 0 h 1229932"/>
                  <a:gd name="connsiteX2-5" fmla="*/ 1277557 w 1277557"/>
                  <a:gd name="connsiteY2-6" fmla="*/ 614966 h 1229932"/>
                  <a:gd name="connsiteX3-7" fmla="*/ 614966 w 1277557"/>
                  <a:gd name="connsiteY3-8" fmla="*/ 1229932 h 1229932"/>
                  <a:gd name="connsiteX4-9" fmla="*/ 0 w 1277557"/>
                  <a:gd name="connsiteY4-10" fmla="*/ 614966 h 1229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77557" h="1229932">
                    <a:moveTo>
                      <a:pt x="0" y="614966"/>
                    </a:moveTo>
                    <a:cubicBezTo>
                      <a:pt x="0" y="275330"/>
                      <a:pt x="402040" y="0"/>
                      <a:pt x="614966" y="0"/>
                    </a:cubicBezTo>
                    <a:cubicBezTo>
                      <a:pt x="827892" y="0"/>
                      <a:pt x="1277557" y="275330"/>
                      <a:pt x="1277557" y="614966"/>
                    </a:cubicBezTo>
                    <a:cubicBezTo>
                      <a:pt x="1277557" y="954602"/>
                      <a:pt x="827892" y="1229932"/>
                      <a:pt x="614966" y="1229932"/>
                    </a:cubicBezTo>
                    <a:cubicBezTo>
                      <a:pt x="402040" y="1229932"/>
                      <a:pt x="0" y="954602"/>
                      <a:pt x="0" y="614966"/>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pic>
            <p:nvPicPr>
              <p:cNvPr id="12294" name="Picture 6" descr="Nguyên nhân nào khiến bạn nôn? | VTV.VN"/>
              <p:cNvPicPr>
                <a:picLocks noChangeAspect="1" noChangeArrowheads="1"/>
              </p:cNvPicPr>
              <p:nvPr/>
            </p:nvPicPr>
            <p:blipFill rotWithShape="1">
              <a:blip r:embed="rId6">
                <a:extLst>
                  <a:ext uri="{28A0092B-C50C-407E-A947-70E740481C1C}">
                    <a14:useLocalDpi xmlns:a14="http://schemas.microsoft.com/office/drawing/2010/main" val="0"/>
                  </a:ext>
                </a:extLst>
              </a:blip>
              <a:srcRect l="24217" r="16496"/>
              <a:stretch/>
            </p:blipFill>
            <p:spPr bwMode="auto">
              <a:xfrm>
                <a:off x="7468905" y="263811"/>
                <a:ext cx="2012996" cy="1829236"/>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587453" y="2262370"/>
                <a:ext cx="2136618" cy="400110"/>
              </a:xfrm>
              <a:prstGeom prst="rect">
                <a:avLst/>
              </a:prstGeom>
              <a:noFill/>
            </p:spPr>
            <p:txBody>
              <a:bodyPr wrap="square" rtlCol="0">
                <a:spAutoFit/>
              </a:bodyPr>
              <a:lstStyle/>
              <a:p>
                <a:pPr algn="ctr"/>
                <a:r>
                  <a:rPr lang="vi-VN" sz="2000" dirty="0">
                    <a:solidFill>
                      <a:srgbClr val="FFC000"/>
                    </a:solidFill>
                    <a:latin typeface="Times New Roman" panose="02020603050405020304" pitchFamily="18" charset="0"/>
                    <a:cs typeface="Times New Roman" panose="02020603050405020304" pitchFamily="18" charset="0"/>
                  </a:rPr>
                  <a:t>Nôn ói</a:t>
                </a:r>
              </a:p>
            </p:txBody>
          </p:sp>
          <p:sp>
            <p:nvSpPr>
              <p:cNvPr id="33" name="TextBox 32"/>
              <p:cNvSpPr txBox="1"/>
              <p:nvPr/>
            </p:nvSpPr>
            <p:spPr>
              <a:xfrm>
                <a:off x="7577060" y="5768320"/>
                <a:ext cx="2136618" cy="400110"/>
              </a:xfrm>
              <a:prstGeom prst="rect">
                <a:avLst/>
              </a:prstGeom>
              <a:noFill/>
            </p:spPr>
            <p:txBody>
              <a:bodyPr wrap="square" rtlCol="0">
                <a:spAutoFit/>
              </a:bodyPr>
              <a:lstStyle/>
              <a:p>
                <a:pPr algn="ctr"/>
                <a:r>
                  <a:rPr lang="en-US" sz="2000" dirty="0" err="1">
                    <a:solidFill>
                      <a:srgbClr val="FFC000"/>
                    </a:solidFill>
                    <a:latin typeface="Times New Roman" panose="02020603050405020304" pitchFamily="18" charset="0"/>
                    <a:cs typeface="Times New Roman" panose="02020603050405020304" pitchFamily="18" charset="0"/>
                  </a:rPr>
                  <a:t>Rét</a:t>
                </a:r>
                <a:r>
                  <a:rPr lang="vi-VN" sz="2000" dirty="0">
                    <a:solidFill>
                      <a:srgbClr val="FFC000"/>
                    </a:solidFill>
                    <a:latin typeface="Times New Roman" panose="02020603050405020304" pitchFamily="18" charset="0"/>
                    <a:cs typeface="Times New Roman" panose="02020603050405020304" pitchFamily="18" charset="0"/>
                  </a:rPr>
                  <a:t> run</a:t>
                </a:r>
              </a:p>
            </p:txBody>
          </p:sp>
        </p:grpSp>
      </p:grpSp>
      <p:grpSp>
        <p:nvGrpSpPr>
          <p:cNvPr id="29" name="Group 28"/>
          <p:cNvGrpSpPr/>
          <p:nvPr/>
        </p:nvGrpSpPr>
        <p:grpSpPr>
          <a:xfrm>
            <a:off x="9905182" y="434145"/>
            <a:ext cx="2136618" cy="2875901"/>
            <a:chOff x="9905182" y="434145"/>
            <a:chExt cx="2136618" cy="2875901"/>
          </a:xfrm>
        </p:grpSpPr>
        <p:sp>
          <p:nvSpPr>
            <p:cNvPr id="15" name="椭圆 7"/>
            <p:cNvSpPr/>
            <p:nvPr/>
          </p:nvSpPr>
          <p:spPr>
            <a:xfrm>
              <a:off x="9905182" y="434145"/>
              <a:ext cx="1903156" cy="2431741"/>
            </a:xfrm>
            <a:custGeom>
              <a:avLst/>
              <a:gdLst>
                <a:gd name="connsiteX0" fmla="*/ 0 w 1686334"/>
                <a:gd name="connsiteY0" fmla="*/ 843167 h 1686334"/>
                <a:gd name="connsiteX1" fmla="*/ 843167 w 1686334"/>
                <a:gd name="connsiteY1" fmla="*/ 0 h 1686334"/>
                <a:gd name="connsiteX2" fmla="*/ 1686334 w 1686334"/>
                <a:gd name="connsiteY2" fmla="*/ 843167 h 1686334"/>
                <a:gd name="connsiteX3" fmla="*/ 843167 w 1686334"/>
                <a:gd name="connsiteY3" fmla="*/ 1686334 h 1686334"/>
                <a:gd name="connsiteX4" fmla="*/ 0 w 1686334"/>
                <a:gd name="connsiteY4" fmla="*/ 843167 h 1686334"/>
                <a:gd name="connsiteX0-1" fmla="*/ 120 w 1686454"/>
                <a:gd name="connsiteY0-2" fmla="*/ 814592 h 1657759"/>
                <a:gd name="connsiteX1-3" fmla="*/ 890912 w 1686454"/>
                <a:gd name="connsiteY1-4" fmla="*/ 0 h 1657759"/>
                <a:gd name="connsiteX2-5" fmla="*/ 1686454 w 1686454"/>
                <a:gd name="connsiteY2-6" fmla="*/ 814592 h 1657759"/>
                <a:gd name="connsiteX3-7" fmla="*/ 843287 w 1686454"/>
                <a:gd name="connsiteY3-8" fmla="*/ 1657759 h 1657759"/>
                <a:gd name="connsiteX4-9" fmla="*/ 120 w 1686454"/>
                <a:gd name="connsiteY4-10" fmla="*/ 814592 h 1657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6454" h="1657759">
                  <a:moveTo>
                    <a:pt x="120" y="814592"/>
                  </a:moveTo>
                  <a:cubicBezTo>
                    <a:pt x="8057" y="538299"/>
                    <a:pt x="425244" y="0"/>
                    <a:pt x="890912" y="0"/>
                  </a:cubicBezTo>
                  <a:cubicBezTo>
                    <a:pt x="1356580" y="0"/>
                    <a:pt x="1686454" y="348924"/>
                    <a:pt x="1686454" y="814592"/>
                  </a:cubicBezTo>
                  <a:cubicBezTo>
                    <a:pt x="1686454" y="1280260"/>
                    <a:pt x="1308955" y="1657759"/>
                    <a:pt x="843287" y="1657759"/>
                  </a:cubicBezTo>
                  <a:cubicBezTo>
                    <a:pt x="377619" y="1657759"/>
                    <a:pt x="-7817" y="1090885"/>
                    <a:pt x="120" y="814592"/>
                  </a:cubicBezTo>
                  <a:close/>
                </a:path>
              </a:pathLst>
            </a:custGeom>
            <a:pattFill prst="pct80">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7"/>
            <a:stretch>
              <a:fillRect/>
            </a:stretch>
          </p:blipFill>
          <p:spPr>
            <a:xfrm>
              <a:off x="10117795" y="511566"/>
              <a:ext cx="1509432" cy="2244797"/>
            </a:xfrm>
            <a:prstGeom prst="ellipse">
              <a:avLst/>
            </a:prstGeom>
            <a:ln>
              <a:noFill/>
            </a:ln>
            <a:effectLst>
              <a:softEdge rad="112500"/>
            </a:effectLst>
            <a:scene3d>
              <a:camera prst="orthographicFront">
                <a:rot lat="0" lon="0" rev="0"/>
              </a:camera>
              <a:lightRig rig="contrasting" dir="t">
                <a:rot lat="0" lon="0" rev="7800000"/>
              </a:lightRig>
            </a:scene3d>
            <a:sp3d>
              <a:bevelT w="139700" h="139700"/>
            </a:sp3d>
          </p:spPr>
        </p:pic>
        <p:sp>
          <p:nvSpPr>
            <p:cNvPr id="28" name="TextBox 27"/>
            <p:cNvSpPr txBox="1"/>
            <p:nvPr/>
          </p:nvSpPr>
          <p:spPr>
            <a:xfrm>
              <a:off x="9905182" y="2909936"/>
              <a:ext cx="2136618" cy="400110"/>
            </a:xfrm>
            <a:prstGeom prst="rect">
              <a:avLst/>
            </a:prstGeom>
            <a:noFill/>
          </p:spPr>
          <p:txBody>
            <a:bodyPr wrap="square" rtlCol="0">
              <a:spAutoFit/>
            </a:bodyPr>
            <a:lstStyle/>
            <a:p>
              <a:pPr algn="ctr"/>
              <a:r>
                <a:rPr lang="vi-VN" sz="2000" dirty="0">
                  <a:solidFill>
                    <a:srgbClr val="FFC000"/>
                  </a:solidFill>
                  <a:latin typeface="Times New Roman" panose="02020603050405020304" pitchFamily="18" charset="0"/>
                  <a:cs typeface="Times New Roman" panose="02020603050405020304" pitchFamily="18" charset="0"/>
                </a:rPr>
                <a:t>Mệt mỏi, nhức đầu</a:t>
              </a:r>
            </a:p>
          </p:txBody>
        </p:sp>
      </p:grpSp>
      <p:sp>
        <p:nvSpPr>
          <p:cNvPr id="34" name="TextBox 33"/>
          <p:cNvSpPr txBox="1"/>
          <p:nvPr/>
        </p:nvSpPr>
        <p:spPr>
          <a:xfrm>
            <a:off x="7274952" y="6309113"/>
            <a:ext cx="4766848" cy="584775"/>
          </a:xfrm>
          <a:prstGeom prst="rect">
            <a:avLst/>
          </a:prstGeom>
          <a:solidFill>
            <a:srgbClr val="0000CC"/>
          </a:solidFill>
          <a:ln>
            <a:noFill/>
          </a:ln>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BIỂU HIỆN SỐT RÉT</a:t>
            </a:r>
          </a:p>
        </p:txBody>
      </p:sp>
      <p:sp>
        <p:nvSpPr>
          <p:cNvPr id="35" name="TextBox 34">
            <a:extLst>
              <a:ext uri="{FF2B5EF4-FFF2-40B4-BE49-F238E27FC236}">
                <a16:creationId xmlns:a16="http://schemas.microsoft.com/office/drawing/2014/main" id="{9CC23673-8B4A-4562-886A-2DE8BD8C101D}"/>
              </a:ext>
            </a:extLst>
          </p:cNvPr>
          <p:cNvSpPr txBox="1"/>
          <p:nvPr/>
        </p:nvSpPr>
        <p:spPr>
          <a:xfrm>
            <a:off x="530749" y="639886"/>
            <a:ext cx="4766848" cy="584775"/>
          </a:xfrm>
          <a:prstGeom prst="rect">
            <a:avLst/>
          </a:prstGeom>
          <a:solidFill>
            <a:srgbClr val="0000CC"/>
          </a:solidFill>
          <a:ln>
            <a:noFill/>
          </a:ln>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BỆNH SỐT RÉT</a:t>
            </a:r>
          </a:p>
        </p:txBody>
      </p:sp>
    </p:spTree>
    <p:extLst>
      <p:ext uri="{BB962C8B-B14F-4D97-AF65-F5344CB8AC3E}">
        <p14:creationId xmlns:p14="http://schemas.microsoft.com/office/powerpoint/2010/main" val="2742091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anim calcmode="lin" valueType="num">
                                      <p:cBhvr>
                                        <p:cTn id="10" dur="500" fill="hold"/>
                                        <p:tgtEl>
                                          <p:spTgt spid="29"/>
                                        </p:tgtEl>
                                        <p:attrNameLst>
                                          <p:attrName>ppt_x</p:attrName>
                                        </p:attrNameLst>
                                      </p:cBhvr>
                                      <p:tavLst>
                                        <p:tav tm="0">
                                          <p:val>
                                            <p:fltVal val="0.5"/>
                                          </p:val>
                                        </p:tav>
                                        <p:tav tm="100000">
                                          <p:val>
                                            <p:strVal val="#ppt_x"/>
                                          </p:val>
                                        </p:tav>
                                      </p:tavLst>
                                    </p:anim>
                                    <p:anim calcmode="lin" valueType="num">
                                      <p:cBhvr>
                                        <p:cTn id="11" dur="500" fill="hold"/>
                                        <p:tgtEl>
                                          <p:spTgt spid="2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fltVal val="0.5"/>
                                          </p:val>
                                        </p:tav>
                                        <p:tav tm="100000">
                                          <p:val>
                                            <p:strVal val="#ppt_x"/>
                                          </p:val>
                                        </p:tav>
                                      </p:tavLst>
                                    </p:anim>
                                    <p:anim calcmode="lin" valueType="num">
                                      <p:cBhvr>
                                        <p:cTn id="18" dur="500" fill="hold"/>
                                        <p:tgtEl>
                                          <p:spTgt spid="3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anim calcmode="lin" valueType="num">
                                      <p:cBhvr>
                                        <p:cTn id="38" dur="500" fill="hold"/>
                                        <p:tgtEl>
                                          <p:spTgt spid="32"/>
                                        </p:tgtEl>
                                        <p:attrNameLst>
                                          <p:attrName>ppt_x</p:attrName>
                                        </p:attrNameLst>
                                      </p:cBhvr>
                                      <p:tavLst>
                                        <p:tav tm="0">
                                          <p:val>
                                            <p:fltVal val="0.5"/>
                                          </p:val>
                                        </p:tav>
                                        <p:tav tm="100000">
                                          <p:val>
                                            <p:strVal val="#ppt_x"/>
                                          </p:val>
                                        </p:tav>
                                      </p:tavLst>
                                    </p:anim>
                                    <p:anim calcmode="lin" valueType="num">
                                      <p:cBhvr>
                                        <p:cTn id="39"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4413"/>
          <a:stretch/>
        </p:blipFill>
        <p:spPr>
          <a:xfrm>
            <a:off x="216310" y="924232"/>
            <a:ext cx="7036544" cy="4559583"/>
          </a:xfrm>
          <a:prstGeom prst="rect">
            <a:avLst/>
          </a:prstGeom>
        </p:spPr>
      </p:pic>
      <p:sp>
        <p:nvSpPr>
          <p:cNvPr id="3" name="文本框 2"/>
          <p:cNvSpPr txBox="1"/>
          <p:nvPr/>
        </p:nvSpPr>
        <p:spPr>
          <a:xfrm>
            <a:off x="216310" y="2108598"/>
            <a:ext cx="6206102" cy="2400657"/>
          </a:xfrm>
          <a:prstGeom prst="rect">
            <a:avLst/>
          </a:prstGeom>
          <a:noFill/>
        </p:spPr>
        <p:txBody>
          <a:bodyPr wrap="square" rtlCol="0">
            <a:spAutoFit/>
          </a:bodyPr>
          <a:lstStyle/>
          <a:p>
            <a:pPr algn="just" defTabSz="914377"/>
            <a:r>
              <a:rPr lang="vi-VN" sz="2500" b="1" dirty="0">
                <a:solidFill>
                  <a:schemeClr val="bg1"/>
                </a:solidFill>
                <a:latin typeface="Times New Roman" panose="02020603050405020304" pitchFamily="18" charset="0"/>
                <a:cs typeface="Times New Roman" panose="02020603050405020304" pitchFamily="18" charset="0"/>
              </a:rPr>
              <a:t>Do trùng kiết lị gây nên. Bào xác của trùng kiết lị theo phân người bệnh ra ngoài, trong điều kiện tự nhiên chúng có thể tồn tại được 9 tháng. Khi gặp điều kiện thích hợp chúng bám vào cơ thể ruồi, nhặng, thông qua thức ăn lan truyền bệnh cho nhiều người. </a:t>
            </a:r>
            <a:endParaRPr lang="vi-VN" altLang="zh-CN" sz="2500"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88660" y="339457"/>
            <a:ext cx="3711921" cy="584775"/>
          </a:xfrm>
          <a:prstGeom prst="rect">
            <a:avLst/>
          </a:prstGeom>
          <a:solidFill>
            <a:srgbClr val="0000CC"/>
          </a:solidFill>
          <a:ln>
            <a:noFill/>
          </a:ln>
        </p:spPr>
        <p:txBody>
          <a:bodyPr wrap="square" rtlCol="0">
            <a:spAutoFit/>
          </a:bodyPr>
          <a:lstStyle/>
          <a:p>
            <a:pPr algn="ctr"/>
            <a:r>
              <a:rPr lang="vi-VN" sz="3200" b="1" dirty="0">
                <a:solidFill>
                  <a:schemeClr val="bg1"/>
                </a:solidFill>
                <a:latin typeface="Times New Roman" panose="02020603050405020304" pitchFamily="18" charset="0"/>
                <a:cs typeface="Times New Roman" panose="02020603050405020304" pitchFamily="18" charset="0"/>
              </a:rPr>
              <a:t>BỆNH KIẾT LỊ</a:t>
            </a:r>
          </a:p>
        </p:txBody>
      </p:sp>
      <p:sp>
        <p:nvSpPr>
          <p:cNvPr id="10" name="Rounded Rectangle 9"/>
          <p:cNvSpPr/>
          <p:nvPr/>
        </p:nvSpPr>
        <p:spPr>
          <a:xfrm>
            <a:off x="7930393" y="6229764"/>
            <a:ext cx="3741614" cy="4164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i="1" dirty="0">
                <a:solidFill>
                  <a:srgbClr val="3333FF"/>
                </a:solidFill>
                <a:latin typeface="Times New Roman" panose="02020603050405020304" pitchFamily="18" charset="0"/>
                <a:cs typeface="Times New Roman" panose="02020603050405020304" pitchFamily="18" charset="0"/>
              </a:rPr>
              <a:t>Biểu hiện bệnh kiết lị</a:t>
            </a:r>
          </a:p>
        </p:txBody>
      </p:sp>
      <p:sp>
        <p:nvSpPr>
          <p:cNvPr id="5" name="TextBox 4"/>
          <p:cNvSpPr txBox="1"/>
          <p:nvPr/>
        </p:nvSpPr>
        <p:spPr>
          <a:xfrm>
            <a:off x="557476" y="5379727"/>
            <a:ext cx="6429317" cy="1200329"/>
          </a:xfrm>
          <a:prstGeom prst="rect">
            <a:avLst/>
          </a:prstGeom>
          <a:noFill/>
        </p:spPr>
        <p:txBody>
          <a:bodyPr wrap="square" rtlCol="0">
            <a:spAutoFit/>
          </a:bodyPr>
          <a:lstStyle/>
          <a:p>
            <a:pPr algn="just"/>
            <a:r>
              <a:rPr lang="vi-VN" sz="2400" b="1" i="1" dirty="0">
                <a:solidFill>
                  <a:srgbClr val="FFFF00"/>
                </a:solidFill>
                <a:latin typeface="Times New Roman" panose="02020603050405020304" pitchFamily="18" charset="0"/>
                <a:cs typeface="Times New Roman" panose="02020603050405020304" pitchFamily="18" charset="0"/>
              </a:rPr>
              <a:t>Người mắc biểu hiện: đau bụng,</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tiêu</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chảy</a:t>
            </a:r>
            <a:r>
              <a:rPr lang="en-US" sz="2400" b="1" i="1" dirty="0">
                <a:solidFill>
                  <a:srgbClr val="FFFF00"/>
                </a:solidFill>
                <a:latin typeface="Times New Roman" panose="02020603050405020304" pitchFamily="18" charset="0"/>
                <a:cs typeface="Times New Roman" panose="02020603050405020304" pitchFamily="18" charset="0"/>
              </a:rPr>
              <a:t>,</a:t>
            </a:r>
            <a:r>
              <a:rPr lang="vi-VN" sz="2400" b="1" i="1" dirty="0">
                <a:solidFill>
                  <a:srgbClr val="FFFF00"/>
                </a:solidFill>
                <a:latin typeface="Times New Roman" panose="02020603050405020304" pitchFamily="18" charset="0"/>
                <a:cs typeface="Times New Roman" panose="02020603050405020304" pitchFamily="18" charset="0"/>
              </a:rPr>
              <a:t> phân có thể lẫn máu và chất nhầy, </a:t>
            </a:r>
            <a:r>
              <a:rPr lang="en-US" sz="2400" b="1" i="1" dirty="0" err="1">
                <a:solidFill>
                  <a:srgbClr val="FFFF00"/>
                </a:solidFill>
                <a:latin typeface="Times New Roman" panose="02020603050405020304" pitchFamily="18" charset="0"/>
                <a:cs typeface="Times New Roman" panose="02020603050405020304" pitchFamily="18" charset="0"/>
              </a:rPr>
              <a:t>có</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thể</a:t>
            </a:r>
            <a:r>
              <a:rPr lang="en-US" sz="2400" b="1" i="1" dirty="0">
                <a:solidFill>
                  <a:srgbClr val="FFFF00"/>
                </a:solidFill>
                <a:latin typeface="Times New Roman" panose="02020603050405020304" pitchFamily="18" charset="0"/>
                <a:cs typeface="Times New Roman" panose="02020603050405020304" pitchFamily="18" charset="0"/>
              </a:rPr>
              <a:t> </a:t>
            </a:r>
            <a:r>
              <a:rPr lang="en-US" sz="2400" b="1" i="1" dirty="0" err="1">
                <a:solidFill>
                  <a:srgbClr val="FFFF00"/>
                </a:solidFill>
                <a:latin typeface="Times New Roman" panose="02020603050405020304" pitchFamily="18" charset="0"/>
                <a:cs typeface="Times New Roman" panose="02020603050405020304" pitchFamily="18" charset="0"/>
              </a:rPr>
              <a:t>sốt</a:t>
            </a:r>
            <a:r>
              <a:rPr lang="en-US" sz="2400" b="1" i="1" dirty="0">
                <a:solidFill>
                  <a:srgbClr val="FFFF00"/>
                </a:solidFill>
                <a:latin typeface="Times New Roman" panose="02020603050405020304" pitchFamily="18" charset="0"/>
                <a:cs typeface="Times New Roman" panose="02020603050405020304" pitchFamily="18" charset="0"/>
              </a:rPr>
              <a:t>, </a:t>
            </a:r>
            <a:r>
              <a:rPr lang="vi-VN" sz="2400" b="1" i="1" dirty="0">
                <a:solidFill>
                  <a:srgbClr val="FFFF00"/>
                </a:solidFill>
                <a:latin typeface="Times New Roman" panose="02020603050405020304" pitchFamily="18" charset="0"/>
                <a:cs typeface="Times New Roman" panose="02020603050405020304" pitchFamily="18" charset="0"/>
              </a:rPr>
              <a:t>cơ thể mệt mỏi vì mất nước và nôn ói,…</a:t>
            </a:r>
          </a:p>
        </p:txBody>
      </p:sp>
      <p:pic>
        <p:nvPicPr>
          <p:cNvPr id="11" name="Picture 10">
            <a:extLst>
              <a:ext uri="{FF2B5EF4-FFF2-40B4-BE49-F238E27FC236}">
                <a16:creationId xmlns:a16="http://schemas.microsoft.com/office/drawing/2014/main" id="{23F3EC4D-3AFE-4CE8-8568-3CC58CD63920}"/>
              </a:ext>
            </a:extLst>
          </p:cNvPr>
          <p:cNvPicPr>
            <a:picLocks noChangeAspect="1"/>
          </p:cNvPicPr>
          <p:nvPr/>
        </p:nvPicPr>
        <p:blipFill rotWithShape="1">
          <a:blip r:embed="rId4">
            <a:extLst>
              <a:ext uri="{28A0092B-C50C-407E-A947-70E740481C1C}">
                <a14:useLocalDpi xmlns:a14="http://schemas.microsoft.com/office/drawing/2010/main" val="0"/>
              </a:ext>
            </a:extLst>
          </a:blip>
          <a:srcRect l="4644" t="8307" r="67117"/>
          <a:stretch/>
        </p:blipFill>
        <p:spPr>
          <a:xfrm>
            <a:off x="7179169" y="538529"/>
            <a:ext cx="2392253" cy="2363202"/>
          </a:xfrm>
          <a:prstGeom prst="rect">
            <a:avLst/>
          </a:prstGeom>
          <a:noFill/>
          <a:ln>
            <a:noFill/>
          </a:ln>
        </p:spPr>
      </p:pic>
      <p:pic>
        <p:nvPicPr>
          <p:cNvPr id="12" name="Picture 11">
            <a:extLst>
              <a:ext uri="{FF2B5EF4-FFF2-40B4-BE49-F238E27FC236}">
                <a16:creationId xmlns:a16="http://schemas.microsoft.com/office/drawing/2014/main" id="{82031D42-1603-42AB-928F-4B00C9D91610}"/>
              </a:ext>
            </a:extLst>
          </p:cNvPr>
          <p:cNvPicPr>
            <a:picLocks noChangeAspect="1"/>
          </p:cNvPicPr>
          <p:nvPr/>
        </p:nvPicPr>
        <p:blipFill rotWithShape="1">
          <a:blip r:embed="rId4">
            <a:extLst>
              <a:ext uri="{28A0092B-C50C-407E-A947-70E740481C1C}">
                <a14:useLocalDpi xmlns:a14="http://schemas.microsoft.com/office/drawing/2010/main" val="0"/>
              </a:ext>
            </a:extLst>
          </a:blip>
          <a:srcRect l="54470" t="11135" r="24498" b="21722"/>
          <a:stretch/>
        </p:blipFill>
        <p:spPr>
          <a:xfrm>
            <a:off x="7138219" y="3429000"/>
            <a:ext cx="2433203" cy="2363202"/>
          </a:xfrm>
          <a:prstGeom prst="rect">
            <a:avLst/>
          </a:prstGeom>
          <a:noFill/>
          <a:ln>
            <a:noFill/>
          </a:ln>
        </p:spPr>
      </p:pic>
      <p:pic>
        <p:nvPicPr>
          <p:cNvPr id="13" name="Picture 12">
            <a:extLst>
              <a:ext uri="{FF2B5EF4-FFF2-40B4-BE49-F238E27FC236}">
                <a16:creationId xmlns:a16="http://schemas.microsoft.com/office/drawing/2014/main" id="{D4246716-D482-4E2C-8777-B6A851643285}"/>
              </a:ext>
            </a:extLst>
          </p:cNvPr>
          <p:cNvPicPr>
            <a:picLocks noChangeAspect="1"/>
          </p:cNvPicPr>
          <p:nvPr/>
        </p:nvPicPr>
        <p:blipFill rotWithShape="1">
          <a:blip r:embed="rId4">
            <a:extLst>
              <a:ext uri="{28A0092B-C50C-407E-A947-70E740481C1C}">
                <a14:useLocalDpi xmlns:a14="http://schemas.microsoft.com/office/drawing/2010/main" val="0"/>
              </a:ext>
            </a:extLst>
          </a:blip>
          <a:srcRect l="33496" t="9794" r="46105" b="21382"/>
          <a:stretch/>
        </p:blipFill>
        <p:spPr>
          <a:xfrm>
            <a:off x="9748598" y="3442443"/>
            <a:ext cx="2341590" cy="2403573"/>
          </a:xfrm>
          <a:prstGeom prst="rect">
            <a:avLst/>
          </a:prstGeom>
          <a:noFill/>
          <a:ln>
            <a:noFill/>
          </a:ln>
        </p:spPr>
      </p:pic>
      <p:pic>
        <p:nvPicPr>
          <p:cNvPr id="14" name="Picture 13">
            <a:extLst>
              <a:ext uri="{FF2B5EF4-FFF2-40B4-BE49-F238E27FC236}">
                <a16:creationId xmlns:a16="http://schemas.microsoft.com/office/drawing/2014/main" id="{15DA038A-2FB6-45A3-9BF9-D3994FD873B7}"/>
              </a:ext>
            </a:extLst>
          </p:cNvPr>
          <p:cNvPicPr>
            <a:picLocks noChangeAspect="1"/>
          </p:cNvPicPr>
          <p:nvPr/>
        </p:nvPicPr>
        <p:blipFill rotWithShape="1">
          <a:blip r:embed="rId4">
            <a:extLst>
              <a:ext uri="{28A0092B-C50C-407E-A947-70E740481C1C}">
                <a14:useLocalDpi xmlns:a14="http://schemas.microsoft.com/office/drawing/2010/main" val="0"/>
              </a:ext>
            </a:extLst>
          </a:blip>
          <a:srcRect l="76529" t="7147" r="2317" b="23189"/>
          <a:stretch/>
        </p:blipFill>
        <p:spPr>
          <a:xfrm>
            <a:off x="9731442" y="538529"/>
            <a:ext cx="2358746" cy="2363202"/>
          </a:xfrm>
          <a:prstGeom prst="rect">
            <a:avLst/>
          </a:prstGeom>
          <a:noFill/>
          <a:ln>
            <a:noFill/>
          </a:ln>
        </p:spPr>
      </p:pic>
    </p:spTree>
    <p:extLst>
      <p:ext uri="{BB962C8B-B14F-4D97-AF65-F5344CB8AC3E}">
        <p14:creationId xmlns:p14="http://schemas.microsoft.com/office/powerpoint/2010/main" val="3161784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so sánh trùng kiết lị và trùng sốt rét câu hỏi 71644 - hoidap247.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4" name="TextBox 3"/>
          <p:cNvSpPr txBox="1"/>
          <p:nvPr/>
        </p:nvSpPr>
        <p:spPr>
          <a:xfrm>
            <a:off x="540033" y="387856"/>
            <a:ext cx="5734050" cy="584775"/>
          </a:xfrm>
          <a:prstGeom prst="rect">
            <a:avLst/>
          </a:prstGeom>
          <a:solidFill>
            <a:schemeClr val="accent2">
              <a:lumMod val="20000"/>
              <a:lumOff val="80000"/>
            </a:schemeClr>
          </a:solidFill>
        </p:spPr>
        <p:txBody>
          <a:bodyPr wrap="square" rtlCol="0">
            <a:spAutoFit/>
          </a:bodyPr>
          <a:lstStyle/>
          <a:p>
            <a:pPr algn="ctr"/>
            <a:r>
              <a:rPr lang="vi-VN" sz="3200" b="1" dirty="0">
                <a:latin typeface="Times New Roman" panose="02020603050405020304" pitchFamily="18" charset="0"/>
                <a:cs typeface="Times New Roman" panose="02020603050405020304" pitchFamily="18" charset="0"/>
              </a:rPr>
              <a:t>Hoàn thành phiếu học tập</a:t>
            </a:r>
            <a:r>
              <a:rPr lang="en-US" sz="3200" b="1" dirty="0">
                <a:latin typeface="Times New Roman" panose="02020603050405020304" pitchFamily="18" charset="0"/>
                <a:cs typeface="Times New Roman" panose="02020603050405020304" pitchFamily="18" charset="0"/>
              </a:rPr>
              <a:t>: </a:t>
            </a:r>
            <a:endParaRPr lang="vi-VN" sz="3200" b="1"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76A3E19B-127D-4230-9463-9E2D3144BF89}"/>
              </a:ext>
            </a:extLst>
          </p:cNvPr>
          <p:cNvGraphicFramePr>
            <a:graphicFrameLocks noGrp="1"/>
          </p:cNvGraphicFramePr>
          <p:nvPr>
            <p:extLst>
              <p:ext uri="{D42A27DB-BD31-4B8C-83A1-F6EECF244321}">
                <p14:modId xmlns:p14="http://schemas.microsoft.com/office/powerpoint/2010/main" val="3628516972"/>
              </p:ext>
            </p:extLst>
          </p:nvPr>
        </p:nvGraphicFramePr>
        <p:xfrm>
          <a:off x="460375" y="1995040"/>
          <a:ext cx="11293475" cy="3591819"/>
        </p:xfrm>
        <a:graphic>
          <a:graphicData uri="http://schemas.openxmlformats.org/drawingml/2006/table">
            <a:tbl>
              <a:tblPr firstRow="1" bandRow="1">
                <a:tableStyleId>{00A15C55-8517-42AA-B614-E9B94910E393}</a:tableStyleId>
              </a:tblPr>
              <a:tblGrid>
                <a:gridCol w="1738452">
                  <a:extLst>
                    <a:ext uri="{9D8B030D-6E8A-4147-A177-3AD203B41FA5}">
                      <a16:colId xmlns:a16="http://schemas.microsoft.com/office/drawing/2014/main" val="20000"/>
                    </a:ext>
                  </a:extLst>
                </a:gridCol>
                <a:gridCol w="1952625">
                  <a:extLst>
                    <a:ext uri="{9D8B030D-6E8A-4147-A177-3AD203B41FA5}">
                      <a16:colId xmlns:a16="http://schemas.microsoft.com/office/drawing/2014/main" val="20001"/>
                    </a:ext>
                  </a:extLst>
                </a:gridCol>
                <a:gridCol w="7602398">
                  <a:extLst>
                    <a:ext uri="{9D8B030D-6E8A-4147-A177-3AD203B41FA5}">
                      <a16:colId xmlns:a16="http://schemas.microsoft.com/office/drawing/2014/main" val="20002"/>
                    </a:ext>
                  </a:extLst>
                </a:gridCol>
              </a:tblGrid>
              <a:tr h="951954">
                <a:tc gridSpan="3">
                  <a:txBody>
                    <a:bodyPr/>
                    <a:lstStyle/>
                    <a:p>
                      <a:pPr algn="ctr">
                        <a:lnSpc>
                          <a:spcPct val="120000"/>
                        </a:lnSpc>
                      </a:pPr>
                      <a:r>
                        <a:rPr lang="vi-VN" sz="2400" b="1" noProof="0">
                          <a:latin typeface="Times New Roman" panose="02020603050405020304" pitchFamily="18" charset="0"/>
                          <a:cs typeface="Times New Roman" panose="02020603050405020304" pitchFamily="18" charset="0"/>
                        </a:rPr>
                        <a:t>QUAN SÁT HÌNH 27.3, 27.4 VÀ HOÀN THÀNH BẢNG HỌC TẬP</a:t>
                      </a:r>
                      <a:endParaRPr lang="vi-VN" sz="2400" b="1" noProof="0" dirty="0">
                        <a:latin typeface="Times New Roman" panose="02020603050405020304" pitchFamily="18" charset="0"/>
                        <a:cs typeface="Times New Roman" panose="02020603050405020304" pitchFamily="18" charset="0"/>
                      </a:endParaRPr>
                    </a:p>
                  </a:txBody>
                  <a:tcPr anchor="ctr">
                    <a:solidFill>
                      <a:srgbClr val="C000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38084">
                <a:tc>
                  <a:txBody>
                    <a:bodyPr/>
                    <a:lstStyle/>
                    <a:p>
                      <a:pPr algn="ctr">
                        <a:lnSpc>
                          <a:spcPct val="120000"/>
                        </a:lnSpc>
                      </a:pPr>
                      <a:r>
                        <a:rPr lang="vi-VN" sz="2400" b="1" noProof="0" dirty="0">
                          <a:solidFill>
                            <a:srgbClr val="FF0000"/>
                          </a:solidFill>
                          <a:latin typeface="Times New Roman" panose="02020603050405020304" pitchFamily="18" charset="0"/>
                          <a:cs typeface="Times New Roman" panose="02020603050405020304" pitchFamily="18" charset="0"/>
                        </a:rPr>
                        <a:t>Tên</a:t>
                      </a:r>
                      <a:r>
                        <a:rPr lang="vi-VN" sz="2400" b="1" baseline="0" noProof="0" dirty="0">
                          <a:solidFill>
                            <a:srgbClr val="FF0000"/>
                          </a:solidFill>
                          <a:latin typeface="Times New Roman" panose="02020603050405020304" pitchFamily="18" charset="0"/>
                          <a:cs typeface="Times New Roman" panose="02020603050405020304" pitchFamily="18" charset="0"/>
                        </a:rPr>
                        <a:t> bệnh</a:t>
                      </a:r>
                      <a:endParaRPr lang="vi-VN" sz="2400" b="1" noProof="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vi-VN" sz="2400" b="1" noProof="0" dirty="0">
                          <a:solidFill>
                            <a:srgbClr val="FF0000"/>
                          </a:solidFill>
                          <a:latin typeface="Times New Roman" panose="02020603050405020304" pitchFamily="18" charset="0"/>
                          <a:cs typeface="Times New Roman" panose="02020603050405020304" pitchFamily="18" charset="0"/>
                        </a:rPr>
                        <a:t>Nguyên</a:t>
                      </a:r>
                      <a:r>
                        <a:rPr lang="vi-VN" sz="2400" b="1" baseline="0" noProof="0" dirty="0">
                          <a:solidFill>
                            <a:srgbClr val="FF0000"/>
                          </a:solidFill>
                          <a:latin typeface="Times New Roman" panose="02020603050405020304" pitchFamily="18" charset="0"/>
                          <a:cs typeface="Times New Roman" panose="02020603050405020304" pitchFamily="18" charset="0"/>
                        </a:rPr>
                        <a:t> nhân</a:t>
                      </a:r>
                      <a:endParaRPr lang="vi-VN" sz="2400" b="1" noProof="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lnSpc>
                          <a:spcPct val="120000"/>
                        </a:lnSpc>
                      </a:pPr>
                      <a:r>
                        <a:rPr lang="vi-VN" sz="2400" b="1" noProof="0" dirty="0">
                          <a:solidFill>
                            <a:srgbClr val="FF0000"/>
                          </a:solidFill>
                          <a:latin typeface="Times New Roman" panose="02020603050405020304" pitchFamily="18" charset="0"/>
                          <a:cs typeface="Times New Roman" panose="02020603050405020304" pitchFamily="18" charset="0"/>
                        </a:rPr>
                        <a:t>Biểu hiện</a:t>
                      </a:r>
                    </a:p>
                  </a:txBody>
                  <a:tcPr anchor="ctr"/>
                </a:tc>
                <a:extLst>
                  <a:ext uri="{0D108BD9-81ED-4DB2-BD59-A6C34878D82A}">
                    <a16:rowId xmlns:a16="http://schemas.microsoft.com/office/drawing/2014/main" val="10001"/>
                  </a:ext>
                </a:extLst>
              </a:tr>
              <a:tr h="1050022">
                <a:tc>
                  <a:txBody>
                    <a:bodyPr/>
                    <a:lstStyle/>
                    <a:p>
                      <a:pPr algn="ctr">
                        <a:lnSpc>
                          <a:spcPct val="120000"/>
                        </a:lnSpc>
                      </a:pPr>
                      <a:r>
                        <a:rPr lang="en-US" sz="1800" b="1" baseline="0" noProof="0" dirty="0" err="1">
                          <a:latin typeface="Times New Roman" panose="02020603050405020304" pitchFamily="18" charset="0"/>
                          <a:cs typeface="Times New Roman" panose="02020603050405020304" pitchFamily="18" charset="0"/>
                        </a:rPr>
                        <a:t>Bệnh</a:t>
                      </a:r>
                      <a:r>
                        <a:rPr lang="vi-VN" sz="1800" b="1" baseline="0" noProof="0" dirty="0">
                          <a:latin typeface="Times New Roman" panose="02020603050405020304" pitchFamily="18" charset="0"/>
                          <a:cs typeface="Times New Roman" panose="02020603050405020304" pitchFamily="18" charset="0"/>
                        </a:rPr>
                        <a:t> kiết lị</a:t>
                      </a:r>
                      <a:endParaRPr lang="vi-VN" sz="1800" b="1" noProof="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lnSpc>
                          <a:spcPct val="120000"/>
                        </a:lnSpc>
                      </a:pPr>
                      <a:r>
                        <a:rPr lang="vi-VN" sz="1800" b="1" noProof="0" dirty="0">
                          <a:latin typeface="Times New Roman" panose="02020603050405020304" pitchFamily="18" charset="0"/>
                          <a:cs typeface="Times New Roman" panose="02020603050405020304" pitchFamily="18" charset="0"/>
                        </a:rPr>
                        <a:t>Do trùng</a:t>
                      </a:r>
                      <a:r>
                        <a:rPr lang="vi-VN" sz="1800" b="1" baseline="0" noProof="0" dirty="0">
                          <a:latin typeface="Times New Roman" panose="02020603050405020304" pitchFamily="18" charset="0"/>
                          <a:cs typeface="Times New Roman" panose="02020603050405020304" pitchFamily="18" charset="0"/>
                        </a:rPr>
                        <a:t> kiết lị</a:t>
                      </a:r>
                      <a:endParaRPr lang="vi-VN" sz="1800" b="1" noProof="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lnSpc>
                          <a:spcPct val="120000"/>
                        </a:lnSpc>
                      </a:pPr>
                      <a:r>
                        <a:rPr lang="vi-VN" sz="1800" b="1" noProof="0" dirty="0">
                          <a:latin typeface="Times New Roman" panose="02020603050405020304" pitchFamily="18" charset="0"/>
                          <a:cs typeface="Times New Roman" panose="02020603050405020304" pitchFamily="18" charset="0"/>
                        </a:rPr>
                        <a:t>Đau</a:t>
                      </a:r>
                      <a:r>
                        <a:rPr lang="vi-VN" sz="1800" b="1" baseline="0" noProof="0" dirty="0">
                          <a:latin typeface="Times New Roman" panose="02020603050405020304" pitchFamily="18" charset="0"/>
                          <a:cs typeface="Times New Roman" panose="02020603050405020304" pitchFamily="18" charset="0"/>
                        </a:rPr>
                        <a:t> bụng, tiêu chảy, </a:t>
                      </a:r>
                      <a:r>
                        <a:rPr lang="en-US" sz="1800" b="1" baseline="0" noProof="0" dirty="0" err="1">
                          <a:latin typeface="Times New Roman" panose="02020603050405020304" pitchFamily="18" charset="0"/>
                          <a:cs typeface="Times New Roman" panose="02020603050405020304" pitchFamily="18" charset="0"/>
                        </a:rPr>
                        <a:t>phân</a:t>
                      </a:r>
                      <a:r>
                        <a:rPr lang="en-US" sz="1800" b="1" baseline="0" noProof="0" dirty="0">
                          <a:latin typeface="Times New Roman" panose="02020603050405020304" pitchFamily="18" charset="0"/>
                          <a:cs typeface="Times New Roman" panose="02020603050405020304" pitchFamily="18" charset="0"/>
                        </a:rPr>
                        <a:t> </a:t>
                      </a:r>
                      <a:r>
                        <a:rPr lang="en-US" sz="1800" b="1" baseline="0" noProof="0" dirty="0" err="1">
                          <a:latin typeface="Times New Roman" panose="02020603050405020304" pitchFamily="18" charset="0"/>
                          <a:cs typeface="Times New Roman" panose="02020603050405020304" pitchFamily="18" charset="0"/>
                        </a:rPr>
                        <a:t>có</a:t>
                      </a:r>
                      <a:r>
                        <a:rPr lang="vi-VN" sz="1800" b="1" baseline="0" noProof="0" dirty="0">
                          <a:latin typeface="Times New Roman" panose="02020603050405020304" pitchFamily="18" charset="0"/>
                          <a:cs typeface="Times New Roman" panose="02020603050405020304" pitchFamily="18" charset="0"/>
                        </a:rPr>
                        <a:t> lẫn máu, có thể sốt,…</a:t>
                      </a:r>
                      <a:endParaRPr lang="vi-VN" sz="1800" b="1" noProof="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2"/>
                  </a:ext>
                </a:extLst>
              </a:tr>
              <a:tr h="751759">
                <a:tc>
                  <a:txBody>
                    <a:bodyPr/>
                    <a:lstStyle/>
                    <a:p>
                      <a:pPr algn="ctr">
                        <a:lnSpc>
                          <a:spcPct val="120000"/>
                        </a:lnSpc>
                      </a:pPr>
                      <a:r>
                        <a:rPr lang="en-US" sz="1800" b="1" baseline="0" noProof="0" dirty="0" err="1">
                          <a:latin typeface="Times New Roman" panose="02020603050405020304" pitchFamily="18" charset="0"/>
                          <a:cs typeface="Times New Roman" panose="02020603050405020304" pitchFamily="18" charset="0"/>
                        </a:rPr>
                        <a:t>Bệnh</a:t>
                      </a:r>
                      <a:r>
                        <a:rPr lang="vi-VN" sz="1800" b="1" baseline="0" noProof="0" dirty="0">
                          <a:latin typeface="Times New Roman" panose="02020603050405020304" pitchFamily="18" charset="0"/>
                          <a:cs typeface="Times New Roman" panose="02020603050405020304" pitchFamily="18" charset="0"/>
                        </a:rPr>
                        <a:t> sốt rét</a:t>
                      </a:r>
                      <a:endParaRPr lang="vi-VN" sz="1800" b="1" noProof="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lnSpc>
                          <a:spcPct val="120000"/>
                        </a:lnSpc>
                      </a:pPr>
                      <a:r>
                        <a:rPr lang="vi-VN" sz="1800" b="1" noProof="0" dirty="0">
                          <a:latin typeface="Times New Roman" panose="02020603050405020304" pitchFamily="18" charset="0"/>
                          <a:cs typeface="Times New Roman" panose="02020603050405020304" pitchFamily="18" charset="0"/>
                        </a:rPr>
                        <a:t>Do trùng</a:t>
                      </a:r>
                      <a:r>
                        <a:rPr lang="vi-VN" sz="1800" b="1" baseline="0" noProof="0" dirty="0">
                          <a:latin typeface="Times New Roman" panose="02020603050405020304" pitchFamily="18" charset="0"/>
                          <a:cs typeface="Times New Roman" panose="02020603050405020304" pitchFamily="18" charset="0"/>
                        </a:rPr>
                        <a:t> sốt rét</a:t>
                      </a:r>
                      <a:endParaRPr lang="vi-VN" sz="1800" b="1" noProof="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lnSpc>
                          <a:spcPct val="120000"/>
                        </a:lnSpc>
                      </a:pPr>
                      <a:r>
                        <a:rPr lang="vi-VN" sz="1800" b="1" noProof="0" dirty="0">
                          <a:latin typeface="Times New Roman" panose="02020603050405020304" pitchFamily="18" charset="0"/>
                          <a:cs typeface="Times New Roman" panose="02020603050405020304" pitchFamily="18" charset="0"/>
                        </a:rPr>
                        <a:t>Sốt cao, rét</a:t>
                      </a:r>
                      <a:r>
                        <a:rPr lang="vi-VN" sz="1800" b="1" baseline="0" noProof="0" dirty="0">
                          <a:latin typeface="Times New Roman" panose="02020603050405020304" pitchFamily="18" charset="0"/>
                          <a:cs typeface="Times New Roman" panose="02020603050405020304" pitchFamily="18" charset="0"/>
                        </a:rPr>
                        <a:t> run, mệt mỏi, nôn mửa</a:t>
                      </a:r>
                      <a:endParaRPr lang="vi-VN" sz="1800" b="1" noProof="0"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D785A69D-2D95-4835-9FEA-73408A7A9AEF}"/>
              </a:ext>
            </a:extLst>
          </p:cNvPr>
          <p:cNvSpPr/>
          <p:nvPr/>
        </p:nvSpPr>
        <p:spPr>
          <a:xfrm>
            <a:off x="2401454" y="4073236"/>
            <a:ext cx="1634835" cy="609600"/>
          </a:xfrm>
          <a:prstGeom prst="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a16="http://schemas.microsoft.com/office/drawing/2014/main" id="{AB213026-5209-4E2F-B079-26D01579C606}"/>
              </a:ext>
            </a:extLst>
          </p:cNvPr>
          <p:cNvSpPr/>
          <p:nvPr/>
        </p:nvSpPr>
        <p:spPr>
          <a:xfrm>
            <a:off x="5273040" y="4073236"/>
            <a:ext cx="5303520" cy="609600"/>
          </a:xfrm>
          <a:prstGeom prst="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FF92EBB-A969-4419-B7C4-CF9D790786BB}"/>
              </a:ext>
            </a:extLst>
          </p:cNvPr>
          <p:cNvSpPr/>
          <p:nvPr/>
        </p:nvSpPr>
        <p:spPr>
          <a:xfrm>
            <a:off x="2318324" y="4912605"/>
            <a:ext cx="1717965" cy="609600"/>
          </a:xfrm>
          <a:prstGeom prst="rect">
            <a:avLst/>
          </a:prstGeom>
          <a:solidFill>
            <a:srgbClr val="BA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331EB401-91BB-4423-A21E-0E67FCD89CD0}"/>
              </a:ext>
            </a:extLst>
          </p:cNvPr>
          <p:cNvSpPr/>
          <p:nvPr/>
        </p:nvSpPr>
        <p:spPr>
          <a:xfrm>
            <a:off x="6014720" y="4912605"/>
            <a:ext cx="3701935" cy="609600"/>
          </a:xfrm>
          <a:prstGeom prst="rect">
            <a:avLst/>
          </a:prstGeom>
          <a:solidFill>
            <a:srgbClr val="BAE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11871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Bé gái 10 tuổi mắc bệnh amip ăn não người sau khi đi bơi | Tin tức mới nhất  24h - Đọc Báo Lao Động online - Laodong.vn"/>
          <p:cNvPicPr>
            <a:picLocks noChangeAspect="1" noChangeArrowheads="1"/>
          </p:cNvPicPr>
          <p:nvPr/>
        </p:nvPicPr>
        <p:blipFill rotWithShape="1">
          <a:blip r:embed="rId2">
            <a:extLst>
              <a:ext uri="{28A0092B-C50C-407E-A947-70E740481C1C}">
                <a14:useLocalDpi xmlns:a14="http://schemas.microsoft.com/office/drawing/2010/main" val="0"/>
              </a:ext>
            </a:extLst>
          </a:blip>
          <a:srcRect l="16080" r="13661" b="2574"/>
          <a:stretch/>
        </p:blipFill>
        <p:spPr bwMode="auto">
          <a:xfrm>
            <a:off x="0" y="0"/>
            <a:ext cx="3788229" cy="2747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Cậu bé 13 tuổi tử vong vì nhiễm amip ăn não hiếm gặp tại Mỹ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757" y="2309489"/>
            <a:ext cx="4337142" cy="2439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8" name="Picture 8" descr="Amip ăn não ở hồ bơi cướp sinh mạng người đàn ông Mỹ - VnExpress Sức khỏ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501" y="1"/>
            <a:ext cx="4109408" cy="2309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685280" y="44586"/>
            <a:ext cx="5413005" cy="6730545"/>
            <a:chOff x="6564630" y="28040"/>
            <a:chExt cx="5413005" cy="6730545"/>
          </a:xfrm>
        </p:grpSpPr>
        <p:sp>
          <p:nvSpPr>
            <p:cNvPr id="3" name="Rectangle 2"/>
            <p:cNvSpPr/>
            <p:nvPr/>
          </p:nvSpPr>
          <p:spPr>
            <a:xfrm>
              <a:off x="6564630" y="2147534"/>
              <a:ext cx="5413005" cy="4611051"/>
            </a:xfrm>
            <a:prstGeom prst="rect">
              <a:avLst/>
            </a:prstGeom>
            <a:solidFill>
              <a:srgbClr val="48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latin typeface="Times New Roman" panose="02020603050405020304" pitchFamily="18" charset="0"/>
                <a:cs typeface="Times New Roman" panose="02020603050405020304" pitchFamily="18" charset="0"/>
              </a:endParaRPr>
            </a:p>
            <a:p>
              <a:pPr marL="342900" indent="-342900" algn="just">
                <a:lnSpc>
                  <a:spcPct val="110000"/>
                </a:lnSpc>
                <a:buFont typeface="Wingdings" panose="05000000000000000000" pitchFamily="2" charset="2"/>
                <a:buChar char="§"/>
              </a:pPr>
              <a:r>
                <a:rPr lang="vi-VN" sz="2200" b="1" i="1" dirty="0">
                  <a:solidFill>
                    <a:srgbClr val="FFFF00"/>
                  </a:solidFill>
                  <a:latin typeface="Times New Roman" panose="02020603050405020304" pitchFamily="18" charset="0"/>
                  <a:cs typeface="Times New Roman" panose="02020603050405020304" pitchFamily="18" charset="0"/>
                </a:rPr>
                <a:t>Naegleria fowleri </a:t>
              </a:r>
              <a:r>
                <a:rPr lang="vi-VN" sz="2400" b="1" dirty="0">
                  <a:latin typeface="Times New Roman" panose="02020603050405020304" pitchFamily="18" charset="0"/>
                  <a:cs typeface="Times New Roman" panose="02020603050405020304" pitchFamily="18" charset="0"/>
                </a:rPr>
                <a:t>là loài kí sinh trùng trên người, chúng xâm nhập vào mũi đi lên não và gây tổn thương nghiêm trọng ở não người. </a:t>
              </a:r>
              <a:endParaRPr lang="en-US" sz="2400" b="1" dirty="0">
                <a:latin typeface="Times New Roman" panose="02020603050405020304" pitchFamily="18" charset="0"/>
                <a:cs typeface="Times New Roman" panose="02020603050405020304" pitchFamily="18" charset="0"/>
              </a:endParaRPr>
            </a:p>
            <a:p>
              <a:pPr marL="342900" indent="-342900" algn="just">
                <a:lnSpc>
                  <a:spcPct val="110000"/>
                </a:lnSpc>
                <a:buFont typeface="Wingdings" panose="05000000000000000000" pitchFamily="2" charset="2"/>
                <a:buChar char="§"/>
              </a:pPr>
              <a:r>
                <a:rPr lang="vi-VN" sz="2400" b="1" dirty="0">
                  <a:latin typeface="Times New Roman" panose="02020603050405020304" pitchFamily="18" charset="0"/>
                  <a:cs typeface="Times New Roman" panose="02020603050405020304" pitchFamily="18" charset="0"/>
                </a:rPr>
                <a:t>Khi bị nhiễm amip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vi-VN" sz="2400" b="1" dirty="0">
                  <a:latin typeface="Times New Roman" panose="02020603050405020304" pitchFamily="18" charset="0"/>
                  <a:cs typeface="Times New Roman" panose="02020603050405020304" pitchFamily="18" charset="0"/>
                </a:rPr>
                <a:t> não, thường xuất hiện triệu chứng </a:t>
              </a:r>
              <a:r>
                <a:rPr lang="vi-VN" sz="2400" b="1" dirty="0">
                  <a:solidFill>
                    <a:srgbClr val="5DE2FD"/>
                  </a:solidFill>
                  <a:latin typeface="Times New Roman" panose="02020603050405020304" pitchFamily="18" charset="0"/>
                  <a:cs typeface="Times New Roman" panose="02020603050405020304" pitchFamily="18" charset="0"/>
                </a:rPr>
                <a:t>mất cảm giác mùi vị, sốt, nhức đầu, buồn nôn, buồn ngủ, ảo giác</a:t>
              </a:r>
              <a:r>
                <a:rPr lang="vi-VN" sz="2400" b="1" dirty="0">
                  <a:latin typeface="Times New Roman" panose="02020603050405020304" pitchFamily="18" charset="0"/>
                  <a:cs typeface="Times New Roman" panose="02020603050405020304" pitchFamily="18" charset="0"/>
                </a:rPr>
                <a:t>,… Hầu hết những người bị nhiễm amip ăn não thường </a:t>
              </a:r>
              <a:r>
                <a:rPr lang="vi-VN" sz="2400" b="1" dirty="0">
                  <a:solidFill>
                    <a:srgbClr val="E64A7E"/>
                  </a:solidFill>
                  <a:latin typeface="Times New Roman" panose="02020603050405020304" pitchFamily="18" charset="0"/>
                  <a:cs typeface="Times New Roman" panose="02020603050405020304" pitchFamily="18" charset="0"/>
                </a:rPr>
                <a:t>tử vong trong vòng 1 tuần sau nhiễm.</a:t>
              </a:r>
            </a:p>
          </p:txBody>
        </p:sp>
        <p:sp>
          <p:nvSpPr>
            <p:cNvPr id="4" name="Rectangle 3"/>
            <p:cNvSpPr/>
            <p:nvPr/>
          </p:nvSpPr>
          <p:spPr>
            <a:xfrm>
              <a:off x="8054381" y="28040"/>
              <a:ext cx="3923254" cy="733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Times New Roman" panose="02020603050405020304" pitchFamily="18" charset="0"/>
                  <a:cs typeface="Times New Roman" panose="02020603050405020304" pitchFamily="18" charset="0"/>
                </a:rPr>
                <a:t>AMIP ĂN NÃO</a:t>
              </a:r>
            </a:p>
          </p:txBody>
        </p:sp>
      </p:grpSp>
      <p:sp>
        <p:nvSpPr>
          <p:cNvPr id="11" name="TextBox 10">
            <a:extLst>
              <a:ext uri="{FF2B5EF4-FFF2-40B4-BE49-F238E27FC236}">
                <a16:creationId xmlns:a16="http://schemas.microsoft.com/office/drawing/2014/main" id="{82017CC9-8EA7-4CA0-A3A4-CB0398E39603}"/>
              </a:ext>
            </a:extLst>
          </p:cNvPr>
          <p:cNvSpPr txBox="1"/>
          <p:nvPr/>
        </p:nvSpPr>
        <p:spPr>
          <a:xfrm>
            <a:off x="93715" y="4110681"/>
            <a:ext cx="6392298" cy="2677656"/>
          </a:xfrm>
          <a:prstGeom prst="rect">
            <a:avLst/>
          </a:prstGeom>
          <a:solidFill>
            <a:schemeClr val="accent3">
              <a:lumMod val="20000"/>
              <a:lumOff val="80000"/>
            </a:schemeClr>
          </a:solidFill>
        </p:spPr>
        <p:txBody>
          <a:bodyPr wrap="square">
            <a:spAutoFit/>
          </a:bodyPr>
          <a:lstStyle/>
          <a:p>
            <a:pPr algn="just"/>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CHÚ Ý:</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Kí sinh trùng là những sinh vật sống nhờ vào sinh vật đang sống khác, chúng sử dụng chất dinh đưỡng của sinh vật bị kí sinh (hay còn gọi là vật chủ) để duy trì sự sống.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Con người, động vật và thực vật là những vật chủ.</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5204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rot="20946486">
            <a:off x="14621" y="1102695"/>
            <a:ext cx="1487935" cy="1623888"/>
            <a:chOff x="1003521" y="2464927"/>
            <a:chExt cx="1115951" cy="1217916"/>
          </a:xfrm>
        </p:grpSpPr>
        <p:pic>
          <p:nvPicPr>
            <p:cNvPr id="10" name="图片 9"/>
            <p:cNvPicPr>
              <a:picLocks noChangeAspect="1"/>
            </p:cNvPicPr>
            <p:nvPr/>
          </p:nvPicPr>
          <p:blipFill>
            <a:blip r:embed="rId3"/>
            <a:stretch>
              <a:fillRect/>
            </a:stretch>
          </p:blipFill>
          <p:spPr>
            <a:xfrm>
              <a:off x="1003521" y="2464927"/>
              <a:ext cx="1115951" cy="1217916"/>
            </a:xfrm>
            <a:prstGeom prst="rect">
              <a:avLst/>
            </a:prstGeom>
          </p:spPr>
        </p:pic>
        <p:sp>
          <p:nvSpPr>
            <p:cNvPr id="11" name="文本框 10"/>
            <p:cNvSpPr txBox="1"/>
            <p:nvPr/>
          </p:nvSpPr>
          <p:spPr>
            <a:xfrm>
              <a:off x="1225089" y="2562437"/>
              <a:ext cx="523220" cy="992579"/>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8000" b="1" dirty="0">
                  <a:ln w="12700">
                    <a:solidFill>
                      <a:srgbClr val="FF9933"/>
                    </a:solidFill>
                    <a:prstDash val="solid"/>
                  </a:ln>
                  <a:pattFill prst="ltDnDiag">
                    <a:fgClr>
                      <a:srgbClr val="FF9933"/>
                    </a:fgClr>
                    <a:bgClr>
                      <a:prstClr val="white"/>
                    </a:bgClr>
                  </a:pattFill>
                  <a:latin typeface="Times New Roman" panose="02020603050405020304" pitchFamily="18" charset="0"/>
                  <a:cs typeface="Times New Roman" panose="02020603050405020304" pitchFamily="18" charset="0"/>
                </a:rPr>
                <a:t>2</a:t>
              </a:r>
              <a:endParaRPr lang="zh-CN" altLang="en-US" sz="8000" b="1" dirty="0">
                <a:ln w="12700">
                  <a:solidFill>
                    <a:srgbClr val="FF9933"/>
                  </a:solidFill>
                  <a:prstDash val="solid"/>
                </a:ln>
                <a:pattFill prst="ltDnDiag">
                  <a:fgClr>
                    <a:srgbClr val="FF9933"/>
                  </a:fgClr>
                  <a:bgClr>
                    <a:prstClr val="white"/>
                  </a:bgClr>
                </a:pattFill>
                <a:latin typeface="Times New Roman" panose="02020603050405020304" pitchFamily="18" charset="0"/>
                <a:cs typeface="Times New Roman" panose="02020603050405020304" pitchFamily="18" charset="0"/>
              </a:endParaRPr>
            </a:p>
          </p:txBody>
        </p:sp>
      </p:grpSp>
      <p:sp>
        <p:nvSpPr>
          <p:cNvPr id="12" name="文本框 11"/>
          <p:cNvSpPr txBox="1"/>
          <p:nvPr/>
        </p:nvSpPr>
        <p:spPr>
          <a:xfrm>
            <a:off x="1295747" y="1603935"/>
            <a:ext cx="10896253" cy="769441"/>
          </a:xfrm>
          <a:prstGeom prst="rect">
            <a:avLst/>
          </a:prstGeom>
          <a:noFill/>
        </p:spPr>
        <p:txBody>
          <a:bodyPr wrap="none" rtlCol="0">
            <a:spAutoFit/>
          </a:bodyPr>
          <a:lstStyle/>
          <a:p>
            <a:pPr defTabSz="914377"/>
            <a:r>
              <a:rPr lang="en-US" altLang="zh-CN" sz="4400" b="1" dirty="0">
                <a:solidFill>
                  <a:prstClr val="white"/>
                </a:solidFill>
                <a:latin typeface="Times New Roman" panose="02020603050405020304" pitchFamily="18" charset="0"/>
                <a:cs typeface="Times New Roman" panose="02020603050405020304" pitchFamily="18" charset="0"/>
              </a:rPr>
              <a:t>BỆNH DO NGUYÊN SINH VẬT GÂY NÊN</a:t>
            </a:r>
            <a:endParaRPr lang="zh-CN" altLang="en-US" sz="4400" b="1" dirty="0">
              <a:solidFill>
                <a:prstClr val="white"/>
              </a:solidFill>
              <a:latin typeface="Times New Roman" panose="02020603050405020304" pitchFamily="18" charset="0"/>
              <a:cs typeface="Times New Roman" panose="02020603050405020304" pitchFamily="18" charset="0"/>
            </a:endParaRPr>
          </a:p>
        </p:txBody>
      </p:sp>
      <p:sp>
        <p:nvSpPr>
          <p:cNvPr id="7" name="文本框 42">
            <a:extLst>
              <a:ext uri="{FF2B5EF4-FFF2-40B4-BE49-F238E27FC236}">
                <a16:creationId xmlns:a16="http://schemas.microsoft.com/office/drawing/2014/main" id="{04D5E382-36E7-4BF9-A3F0-811F9DEB631C}"/>
              </a:ext>
            </a:extLst>
          </p:cNvPr>
          <p:cNvSpPr txBox="1"/>
          <p:nvPr/>
        </p:nvSpPr>
        <p:spPr>
          <a:xfrm>
            <a:off x="1766974" y="207304"/>
            <a:ext cx="7880121" cy="769441"/>
          </a:xfrm>
          <a:prstGeom prst="rect">
            <a:avLst/>
          </a:prstGeom>
          <a:noFill/>
        </p:spPr>
        <p:txBody>
          <a:bodyPr wrap="square" rtlCol="0">
            <a:spAutoFit/>
          </a:bodyPr>
          <a:lstStyle/>
          <a:p>
            <a:pPr algn="ctr" defTabSz="914377"/>
            <a:r>
              <a:rPr lang="en-US" altLang="zh-CN" sz="44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rPr>
              <a:t>BÀI 27-NGUYÊN SINH VẬT</a:t>
            </a:r>
            <a:endParaRPr lang="zh-CN" altLang="en-US" sz="44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sp>
        <p:nvSpPr>
          <p:cNvPr id="14" name="矩形 25">
            <a:extLst>
              <a:ext uri="{FF2B5EF4-FFF2-40B4-BE49-F238E27FC236}">
                <a16:creationId xmlns:a16="http://schemas.microsoft.com/office/drawing/2014/main" id="{87B06CE4-97AA-4378-918F-B9C8FB49D10E}"/>
              </a:ext>
            </a:extLst>
          </p:cNvPr>
          <p:cNvSpPr/>
          <p:nvPr/>
        </p:nvSpPr>
        <p:spPr>
          <a:xfrm>
            <a:off x="1295746" y="2936557"/>
            <a:ext cx="10296813" cy="984885"/>
          </a:xfrm>
          <a:prstGeom prst="rect">
            <a:avLst/>
          </a:prstGeom>
        </p:spPr>
        <p:txBody>
          <a:bodyPr wrap="square">
            <a:spAutoFit/>
          </a:bodyPr>
          <a:lstStyle/>
          <a:p>
            <a:pPr algn="just" defTabSz="914377"/>
            <a:r>
              <a:rPr lang="en-US" altLang="zh-CN" sz="2900" b="1" dirty="0" err="1">
                <a:solidFill>
                  <a:srgbClr val="FFFF00"/>
                </a:solidFill>
                <a:latin typeface="Times New Roman" panose="02020603050405020304" pitchFamily="18" charset="0"/>
                <a:cs typeface="Times New Roman" panose="02020603050405020304" pitchFamily="18" charset="0"/>
              </a:rPr>
              <a:t>Tìm</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hiểu</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một</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số</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biện</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pháp</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phòng</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chống</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bệnh</a:t>
            </a:r>
            <a:r>
              <a:rPr lang="en-US" altLang="zh-CN" sz="2900" b="1" dirty="0">
                <a:solidFill>
                  <a:srgbClr val="FFFF00"/>
                </a:solidFill>
                <a:latin typeface="Times New Roman" panose="02020603050405020304" pitchFamily="18" charset="0"/>
                <a:cs typeface="Times New Roman" panose="02020603050405020304" pitchFamily="18" charset="0"/>
              </a:rPr>
              <a:t> do </a:t>
            </a:r>
            <a:r>
              <a:rPr lang="en-US" altLang="zh-CN" sz="2900" b="1" dirty="0" err="1">
                <a:solidFill>
                  <a:srgbClr val="FFFF00"/>
                </a:solidFill>
                <a:latin typeface="Times New Roman" panose="02020603050405020304" pitchFamily="18" charset="0"/>
                <a:cs typeface="Times New Roman" panose="02020603050405020304" pitchFamily="18" charset="0"/>
              </a:rPr>
              <a:t>nguyên</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sinh</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vật</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gây</a:t>
            </a:r>
            <a:r>
              <a:rPr lang="en-US" altLang="zh-CN" sz="2900" b="1" dirty="0">
                <a:solidFill>
                  <a:srgbClr val="FFFF00"/>
                </a:solidFill>
                <a:latin typeface="Times New Roman" panose="02020603050405020304" pitchFamily="18" charset="0"/>
                <a:cs typeface="Times New Roman" panose="02020603050405020304" pitchFamily="18" charset="0"/>
              </a:rPr>
              <a:t> </a:t>
            </a:r>
            <a:r>
              <a:rPr lang="en-US" altLang="zh-CN" sz="2900" b="1" dirty="0" err="1">
                <a:solidFill>
                  <a:srgbClr val="FFFF00"/>
                </a:solidFill>
                <a:latin typeface="Times New Roman" panose="02020603050405020304" pitchFamily="18" charset="0"/>
                <a:cs typeface="Times New Roman" panose="02020603050405020304" pitchFamily="18" charset="0"/>
              </a:rPr>
              <a:t>nên</a:t>
            </a:r>
            <a:endParaRPr lang="zh-CN" altLang="en-US" sz="29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8080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fltVal val="0"/>
                                          </p:val>
                                        </p:tav>
                                        <p:tav tm="100000">
                                          <p:val>
                                            <p:strVal val="#ppt_w"/>
                                          </p:val>
                                        </p:tav>
                                      </p:tavLst>
                                    </p:anim>
                                    <p:anim calcmode="lin" valueType="num">
                                      <p:cBhvr>
                                        <p:cTn id="8" dur="1250" fill="hold"/>
                                        <p:tgtEl>
                                          <p:spTgt spid="9"/>
                                        </p:tgtEl>
                                        <p:attrNameLst>
                                          <p:attrName>ppt_h</p:attrName>
                                        </p:attrNameLst>
                                      </p:cBhvr>
                                      <p:tavLst>
                                        <p:tav tm="0">
                                          <p:val>
                                            <p:fltVal val="0"/>
                                          </p:val>
                                        </p:tav>
                                        <p:tav tm="100000">
                                          <p:val>
                                            <p:strVal val="#ppt_h"/>
                                          </p:val>
                                        </p:tav>
                                      </p:tavLst>
                                    </p:anim>
                                    <p:anim calcmode="lin" valueType="num">
                                      <p:cBhvr>
                                        <p:cTn id="9" dur="1250" fill="hold"/>
                                        <p:tgtEl>
                                          <p:spTgt spid="9"/>
                                        </p:tgtEl>
                                        <p:attrNameLst>
                                          <p:attrName>style.rotation</p:attrName>
                                        </p:attrNameLst>
                                      </p:cBhvr>
                                      <p:tavLst>
                                        <p:tav tm="0">
                                          <p:val>
                                            <p:fltVal val="360"/>
                                          </p:val>
                                        </p:tav>
                                        <p:tav tm="100000">
                                          <p:val>
                                            <p:fltVal val="0"/>
                                          </p:val>
                                        </p:tav>
                                      </p:tavLst>
                                    </p:anim>
                                    <p:animEffect transition="in" filter="fade">
                                      <p:cBhvr>
                                        <p:cTn id="10" dur="1250"/>
                                        <p:tgtEl>
                                          <p:spTgt spid="9"/>
                                        </p:tgtEl>
                                      </p:cBhvr>
                                    </p:animEffect>
                                  </p:childTnLst>
                                </p:cTn>
                              </p:par>
                              <p:par>
                                <p:cTn id="11" presetID="0" presetClass="path" presetSubtype="0" accel="50000" decel="50000" fill="hold" nodeType="withEffect">
                                  <p:stCondLst>
                                    <p:cond delay="0"/>
                                  </p:stCondLst>
                                  <p:childTnLst>
                                    <p:animMotion origin="layout" path="M -0.00378 -0.00764 L 0.0776 0.0493 " pathEditMode="relative" rAng="0" ptsTypes="AA">
                                      <p:cBhvr>
                                        <p:cTn id="12" dur="1250" spd="-100000" fill="hold"/>
                                        <p:tgtEl>
                                          <p:spTgt spid="9"/>
                                        </p:tgtEl>
                                        <p:attrNameLst>
                                          <p:attrName>ppt_x</p:attrName>
                                          <p:attrName>ppt_y</p:attrName>
                                        </p:attrNameLst>
                                      </p:cBhvr>
                                      <p:rCtr x="4062" y="2847"/>
                                    </p:animMotion>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4378933" y="113267"/>
            <a:ext cx="7107828" cy="954107"/>
          </a:xfrm>
          <a:prstGeom prst="rect">
            <a:avLst/>
          </a:prstGeom>
          <a:solidFill>
            <a:schemeClr val="accent4">
              <a:lumMod val="20000"/>
              <a:lumOff val="80000"/>
            </a:schemeClr>
          </a:solid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Hãy nêu một số biện pháp phòng chống bệnh do nguyên sinh vật </a:t>
            </a:r>
            <a:r>
              <a:rPr lang="vi-VN" sz="2800" b="1">
                <a:solidFill>
                  <a:srgbClr val="FF0000"/>
                </a:solidFill>
                <a:latin typeface="Times New Roman" panose="02020603050405020304" pitchFamily="18" charset="0"/>
                <a:cs typeface="Times New Roman" panose="02020603050405020304" pitchFamily="18" charset="0"/>
              </a:rPr>
              <a:t>gây ra?</a:t>
            </a:r>
            <a:endParaRPr lang="vi-VN" sz="2800" b="1" dirty="0">
              <a:solidFill>
                <a:srgbClr val="FF0000"/>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214299" y="81280"/>
            <a:ext cx="4418865" cy="3127935"/>
            <a:chOff x="458509" y="717454"/>
            <a:chExt cx="4418865" cy="3673445"/>
          </a:xfrm>
        </p:grpSpPr>
        <p:grpSp>
          <p:nvGrpSpPr>
            <p:cNvPr id="4" name="Group 3"/>
            <p:cNvGrpSpPr/>
            <p:nvPr/>
          </p:nvGrpSpPr>
          <p:grpSpPr>
            <a:xfrm>
              <a:off x="458509" y="717454"/>
              <a:ext cx="4418865" cy="3673445"/>
              <a:chOff x="549044" y="1278820"/>
              <a:chExt cx="4418865" cy="3673445"/>
            </a:xfrm>
          </p:grpSpPr>
          <p:sp>
            <p:nvSpPr>
              <p:cNvPr id="3" name="矩形 8"/>
              <p:cNvSpPr/>
              <p:nvPr/>
            </p:nvSpPr>
            <p:spPr>
              <a:xfrm rot="21317543">
                <a:off x="549044" y="1278820"/>
                <a:ext cx="4418865" cy="3673445"/>
              </a:xfrm>
              <a:custGeom>
                <a:avLst/>
                <a:gdLst>
                  <a:gd name="connsiteX0" fmla="*/ 0 w 3457020"/>
                  <a:gd name="connsiteY0" fmla="*/ 0 h 2138572"/>
                  <a:gd name="connsiteX1" fmla="*/ 3457020 w 3457020"/>
                  <a:gd name="connsiteY1" fmla="*/ 0 h 2138572"/>
                  <a:gd name="connsiteX2" fmla="*/ 3457020 w 3457020"/>
                  <a:gd name="connsiteY2" fmla="*/ 2138572 h 2138572"/>
                  <a:gd name="connsiteX3" fmla="*/ 0 w 3457020"/>
                  <a:gd name="connsiteY3" fmla="*/ 2138572 h 2138572"/>
                  <a:gd name="connsiteX4" fmla="*/ 0 w 3457020"/>
                  <a:gd name="connsiteY4" fmla="*/ 0 h 2138572"/>
                  <a:gd name="connsiteX0-1" fmla="*/ 0 w 3754476"/>
                  <a:gd name="connsiteY0-2" fmla="*/ 66101 h 2138572"/>
                  <a:gd name="connsiteX1-3" fmla="*/ 3754476 w 3754476"/>
                  <a:gd name="connsiteY1-4" fmla="*/ 0 h 2138572"/>
                  <a:gd name="connsiteX2-5" fmla="*/ 3754476 w 3754476"/>
                  <a:gd name="connsiteY2-6" fmla="*/ 2138572 h 2138572"/>
                  <a:gd name="connsiteX3-7" fmla="*/ 297456 w 3754476"/>
                  <a:gd name="connsiteY3-8" fmla="*/ 2138572 h 2138572"/>
                  <a:gd name="connsiteX4-9" fmla="*/ 0 w 3754476"/>
                  <a:gd name="connsiteY4-10" fmla="*/ 66101 h 2138572"/>
                  <a:gd name="connsiteX0-11" fmla="*/ 0 w 3754476"/>
                  <a:gd name="connsiteY0-12" fmla="*/ 66101 h 2292808"/>
                  <a:gd name="connsiteX1-13" fmla="*/ 3754476 w 3754476"/>
                  <a:gd name="connsiteY1-14" fmla="*/ 0 h 2292808"/>
                  <a:gd name="connsiteX2-15" fmla="*/ 3754476 w 3754476"/>
                  <a:gd name="connsiteY2-16" fmla="*/ 2138572 h 2292808"/>
                  <a:gd name="connsiteX3-17" fmla="*/ 694063 w 3754476"/>
                  <a:gd name="connsiteY3-18" fmla="*/ 2292808 h 2292808"/>
                  <a:gd name="connsiteX4-19" fmla="*/ 0 w 3754476"/>
                  <a:gd name="connsiteY4-20" fmla="*/ 66101 h 2292808"/>
                  <a:gd name="connsiteX0-21" fmla="*/ 0 w 3754476"/>
                  <a:gd name="connsiteY0-22" fmla="*/ 154236 h 2380943"/>
                  <a:gd name="connsiteX1-23" fmla="*/ 3743459 w 3754476"/>
                  <a:gd name="connsiteY1-24" fmla="*/ 0 h 2380943"/>
                  <a:gd name="connsiteX2-25" fmla="*/ 3754476 w 3754476"/>
                  <a:gd name="connsiteY2-26" fmla="*/ 2226707 h 2380943"/>
                  <a:gd name="connsiteX3-27" fmla="*/ 694063 w 3754476"/>
                  <a:gd name="connsiteY3-28" fmla="*/ 2380943 h 2380943"/>
                  <a:gd name="connsiteX4-29" fmla="*/ 0 w 3754476"/>
                  <a:gd name="connsiteY4-30" fmla="*/ 154236 h 2380943"/>
                  <a:gd name="connsiteX0-31" fmla="*/ 0 w 3985830"/>
                  <a:gd name="connsiteY0-32" fmla="*/ 154236 h 2380943"/>
                  <a:gd name="connsiteX1-33" fmla="*/ 3743459 w 3985830"/>
                  <a:gd name="connsiteY1-34" fmla="*/ 0 h 2380943"/>
                  <a:gd name="connsiteX2-35" fmla="*/ 3985830 w 3985830"/>
                  <a:gd name="connsiteY2-36" fmla="*/ 2050437 h 2380943"/>
                  <a:gd name="connsiteX3-37" fmla="*/ 694063 w 3985830"/>
                  <a:gd name="connsiteY3-38" fmla="*/ 2380943 h 2380943"/>
                  <a:gd name="connsiteX4-39" fmla="*/ 0 w 3985830"/>
                  <a:gd name="connsiteY4-40" fmla="*/ 154236 h 2380943"/>
                  <a:gd name="connsiteX0-41" fmla="*/ 0 w 3985830"/>
                  <a:gd name="connsiteY0-42" fmla="*/ 154236 h 2380943"/>
                  <a:gd name="connsiteX1-43" fmla="*/ 3743459 w 3985830"/>
                  <a:gd name="connsiteY1-44" fmla="*/ 0 h 2380943"/>
                  <a:gd name="connsiteX2-45" fmla="*/ 3985830 w 3985830"/>
                  <a:gd name="connsiteY2-46" fmla="*/ 2050437 h 2380943"/>
                  <a:gd name="connsiteX3-47" fmla="*/ 694063 w 3985830"/>
                  <a:gd name="connsiteY3-48" fmla="*/ 2380943 h 2380943"/>
                  <a:gd name="connsiteX4-49" fmla="*/ 0 w 3985830"/>
                  <a:gd name="connsiteY4-50" fmla="*/ 154236 h 2380943"/>
                  <a:gd name="connsiteX0-51" fmla="*/ 0 w 4186936"/>
                  <a:gd name="connsiteY0-52" fmla="*/ 154236 h 2380943"/>
                  <a:gd name="connsiteX1-53" fmla="*/ 3743459 w 4186936"/>
                  <a:gd name="connsiteY1-54" fmla="*/ 0 h 2380943"/>
                  <a:gd name="connsiteX2-55" fmla="*/ 3816569 w 4186936"/>
                  <a:gd name="connsiteY2-56" fmla="*/ 896596 h 2380943"/>
                  <a:gd name="connsiteX3-57" fmla="*/ 3985830 w 4186936"/>
                  <a:gd name="connsiteY3-58" fmla="*/ 2050437 h 2380943"/>
                  <a:gd name="connsiteX4-59" fmla="*/ 694063 w 4186936"/>
                  <a:gd name="connsiteY4-60" fmla="*/ 2380943 h 2380943"/>
                  <a:gd name="connsiteX5" fmla="*/ 0 w 4186936"/>
                  <a:gd name="connsiteY5" fmla="*/ 154236 h 2380943"/>
                  <a:gd name="connsiteX0-61" fmla="*/ 0 w 4126322"/>
                  <a:gd name="connsiteY0-62" fmla="*/ 154236 h 2380943"/>
                  <a:gd name="connsiteX1-63" fmla="*/ 3743459 w 4126322"/>
                  <a:gd name="connsiteY1-64" fmla="*/ 0 h 2380943"/>
                  <a:gd name="connsiteX2-65" fmla="*/ 3375894 w 4126322"/>
                  <a:gd name="connsiteY2-66" fmla="*/ 1116933 h 2380943"/>
                  <a:gd name="connsiteX3-67" fmla="*/ 3985830 w 4126322"/>
                  <a:gd name="connsiteY3-68" fmla="*/ 2050437 h 2380943"/>
                  <a:gd name="connsiteX4-69" fmla="*/ 694063 w 4126322"/>
                  <a:gd name="connsiteY4-70" fmla="*/ 2380943 h 2380943"/>
                  <a:gd name="connsiteX5-71" fmla="*/ 0 w 4126322"/>
                  <a:gd name="connsiteY5-72" fmla="*/ 154236 h 2380943"/>
                  <a:gd name="connsiteX0-73" fmla="*/ 0 w 3985830"/>
                  <a:gd name="connsiteY0-74" fmla="*/ 154236 h 2380943"/>
                  <a:gd name="connsiteX1-75" fmla="*/ 3743459 w 3985830"/>
                  <a:gd name="connsiteY1-76" fmla="*/ 0 h 2380943"/>
                  <a:gd name="connsiteX2-77" fmla="*/ 3375894 w 3985830"/>
                  <a:gd name="connsiteY2-78" fmla="*/ 1116933 h 2380943"/>
                  <a:gd name="connsiteX3-79" fmla="*/ 3985830 w 3985830"/>
                  <a:gd name="connsiteY3-80" fmla="*/ 2050437 h 2380943"/>
                  <a:gd name="connsiteX4-81" fmla="*/ 694063 w 3985830"/>
                  <a:gd name="connsiteY4-82" fmla="*/ 2380943 h 2380943"/>
                  <a:gd name="connsiteX5-83" fmla="*/ 0 w 3985830"/>
                  <a:gd name="connsiteY5-84" fmla="*/ 154236 h 2380943"/>
                  <a:gd name="connsiteX0-85" fmla="*/ 0 w 3985830"/>
                  <a:gd name="connsiteY0-86" fmla="*/ 154236 h 2380943"/>
                  <a:gd name="connsiteX1-87" fmla="*/ 3743459 w 3985830"/>
                  <a:gd name="connsiteY1-88" fmla="*/ 0 h 2380943"/>
                  <a:gd name="connsiteX2-89" fmla="*/ 3375894 w 3985830"/>
                  <a:gd name="connsiteY2-90" fmla="*/ 1116933 h 2380943"/>
                  <a:gd name="connsiteX3-91" fmla="*/ 3985830 w 3985830"/>
                  <a:gd name="connsiteY3-92" fmla="*/ 2050437 h 2380943"/>
                  <a:gd name="connsiteX4-93" fmla="*/ 694063 w 3985830"/>
                  <a:gd name="connsiteY4-94" fmla="*/ 2380943 h 2380943"/>
                  <a:gd name="connsiteX5-95" fmla="*/ 0 w 3985830"/>
                  <a:gd name="connsiteY5-96" fmla="*/ 154236 h 2380943"/>
                  <a:gd name="connsiteX0-97" fmla="*/ 0 w 3985830"/>
                  <a:gd name="connsiteY0-98" fmla="*/ 154236 h 2380943"/>
                  <a:gd name="connsiteX1-99" fmla="*/ 3743459 w 3985830"/>
                  <a:gd name="connsiteY1-100" fmla="*/ 0 h 2380943"/>
                  <a:gd name="connsiteX2-101" fmla="*/ 3375894 w 3985830"/>
                  <a:gd name="connsiteY2-102" fmla="*/ 1116933 h 2380943"/>
                  <a:gd name="connsiteX3-103" fmla="*/ 3985830 w 3985830"/>
                  <a:gd name="connsiteY3-104" fmla="*/ 2050437 h 2380943"/>
                  <a:gd name="connsiteX4-105" fmla="*/ 694063 w 3985830"/>
                  <a:gd name="connsiteY4-106" fmla="*/ 2380943 h 2380943"/>
                  <a:gd name="connsiteX5-107" fmla="*/ 0 w 3985830"/>
                  <a:gd name="connsiteY5-108" fmla="*/ 154236 h 2380943"/>
                  <a:gd name="connsiteX0-109" fmla="*/ 0 w 3985830"/>
                  <a:gd name="connsiteY0-110" fmla="*/ 154236 h 2380943"/>
                  <a:gd name="connsiteX1-111" fmla="*/ 3743459 w 3985830"/>
                  <a:gd name="connsiteY1-112" fmla="*/ 0 h 2380943"/>
                  <a:gd name="connsiteX2-113" fmla="*/ 3375894 w 3985830"/>
                  <a:gd name="connsiteY2-114" fmla="*/ 1116933 h 2380943"/>
                  <a:gd name="connsiteX3-115" fmla="*/ 3985830 w 3985830"/>
                  <a:gd name="connsiteY3-116" fmla="*/ 2050437 h 2380943"/>
                  <a:gd name="connsiteX4-117" fmla="*/ 694063 w 3985830"/>
                  <a:gd name="connsiteY4-118" fmla="*/ 2380943 h 2380943"/>
                  <a:gd name="connsiteX5-119" fmla="*/ 0 w 3985830"/>
                  <a:gd name="connsiteY5-120" fmla="*/ 154236 h 2380943"/>
                  <a:gd name="connsiteX0-121" fmla="*/ 0 w 3985830"/>
                  <a:gd name="connsiteY0-122" fmla="*/ 154236 h 2380943"/>
                  <a:gd name="connsiteX1-123" fmla="*/ 3743459 w 3985830"/>
                  <a:gd name="connsiteY1-124" fmla="*/ 0 h 2380943"/>
                  <a:gd name="connsiteX2-125" fmla="*/ 3375894 w 3985830"/>
                  <a:gd name="connsiteY2-126" fmla="*/ 1116933 h 2380943"/>
                  <a:gd name="connsiteX3-127" fmla="*/ 3985830 w 3985830"/>
                  <a:gd name="connsiteY3-128" fmla="*/ 2050437 h 2380943"/>
                  <a:gd name="connsiteX4-129" fmla="*/ 694063 w 3985830"/>
                  <a:gd name="connsiteY4-130" fmla="*/ 2380943 h 2380943"/>
                  <a:gd name="connsiteX5-131" fmla="*/ 0 w 3985830"/>
                  <a:gd name="connsiteY5-132" fmla="*/ 154236 h 2380943"/>
                  <a:gd name="connsiteX0-133" fmla="*/ 0 w 3985830"/>
                  <a:gd name="connsiteY0-134" fmla="*/ 154236 h 2733482"/>
                  <a:gd name="connsiteX1-135" fmla="*/ 3743459 w 3985830"/>
                  <a:gd name="connsiteY1-136" fmla="*/ 0 h 2733482"/>
                  <a:gd name="connsiteX2-137" fmla="*/ 3375894 w 3985830"/>
                  <a:gd name="connsiteY2-138" fmla="*/ 1116933 h 2733482"/>
                  <a:gd name="connsiteX3-139" fmla="*/ 3985830 w 3985830"/>
                  <a:gd name="connsiteY3-140" fmla="*/ 2050437 h 2733482"/>
                  <a:gd name="connsiteX4-141" fmla="*/ 589566 w 3985830"/>
                  <a:gd name="connsiteY4-142" fmla="*/ 2733482 h 2733482"/>
                  <a:gd name="connsiteX5-143" fmla="*/ 0 w 3985830"/>
                  <a:gd name="connsiteY5-144" fmla="*/ 154236 h 2733482"/>
                  <a:gd name="connsiteX0-145" fmla="*/ 0 w 3985830"/>
                  <a:gd name="connsiteY0-146" fmla="*/ 154236 h 2733482"/>
                  <a:gd name="connsiteX1-147" fmla="*/ 3743459 w 3985830"/>
                  <a:gd name="connsiteY1-148" fmla="*/ 0 h 2733482"/>
                  <a:gd name="connsiteX2-149" fmla="*/ 3375894 w 3985830"/>
                  <a:gd name="connsiteY2-150" fmla="*/ 1116933 h 2733482"/>
                  <a:gd name="connsiteX3-151" fmla="*/ 3985830 w 3985830"/>
                  <a:gd name="connsiteY3-152" fmla="*/ 2050437 h 2733482"/>
                  <a:gd name="connsiteX4-153" fmla="*/ 589566 w 3985830"/>
                  <a:gd name="connsiteY4-154" fmla="*/ 2733482 h 2733482"/>
                  <a:gd name="connsiteX5-155" fmla="*/ 0 w 3985830"/>
                  <a:gd name="connsiteY5-156" fmla="*/ 154236 h 2733482"/>
                  <a:gd name="connsiteX0-157" fmla="*/ 0 w 3985830"/>
                  <a:gd name="connsiteY0-158" fmla="*/ 154236 h 2733482"/>
                  <a:gd name="connsiteX1-159" fmla="*/ 3743459 w 3985830"/>
                  <a:gd name="connsiteY1-160" fmla="*/ 0 h 2733482"/>
                  <a:gd name="connsiteX2-161" fmla="*/ 3375894 w 3985830"/>
                  <a:gd name="connsiteY2-162" fmla="*/ 1116933 h 2733482"/>
                  <a:gd name="connsiteX3-163" fmla="*/ 3985830 w 3985830"/>
                  <a:gd name="connsiteY3-164" fmla="*/ 2050437 h 2733482"/>
                  <a:gd name="connsiteX4-165" fmla="*/ 2282527 w 3985830"/>
                  <a:gd name="connsiteY4-166" fmla="*/ 2383872 h 2733482"/>
                  <a:gd name="connsiteX5-167" fmla="*/ 589566 w 3985830"/>
                  <a:gd name="connsiteY5-168" fmla="*/ 2733482 h 2733482"/>
                  <a:gd name="connsiteX6" fmla="*/ 0 w 3985830"/>
                  <a:gd name="connsiteY6" fmla="*/ 154236 h 2733482"/>
                  <a:gd name="connsiteX0-169" fmla="*/ 0 w 3985830"/>
                  <a:gd name="connsiteY0-170" fmla="*/ 154236 h 2733482"/>
                  <a:gd name="connsiteX1-171" fmla="*/ 3743459 w 3985830"/>
                  <a:gd name="connsiteY1-172" fmla="*/ 0 h 2733482"/>
                  <a:gd name="connsiteX2-173" fmla="*/ 3375894 w 3985830"/>
                  <a:gd name="connsiteY2-174" fmla="*/ 1116933 h 2733482"/>
                  <a:gd name="connsiteX3-175" fmla="*/ 3985830 w 3985830"/>
                  <a:gd name="connsiteY3-176" fmla="*/ 2050437 h 2733482"/>
                  <a:gd name="connsiteX4-177" fmla="*/ 2198930 w 3985830"/>
                  <a:gd name="connsiteY4-178" fmla="*/ 2108450 h 2733482"/>
                  <a:gd name="connsiteX5-179" fmla="*/ 589566 w 3985830"/>
                  <a:gd name="connsiteY5-180" fmla="*/ 2733482 h 2733482"/>
                  <a:gd name="connsiteX6-181" fmla="*/ 0 w 3985830"/>
                  <a:gd name="connsiteY6-182" fmla="*/ 154236 h 2733482"/>
                  <a:gd name="connsiteX0-183" fmla="*/ 0 w 3985830"/>
                  <a:gd name="connsiteY0-184" fmla="*/ 572877 h 3152123"/>
                  <a:gd name="connsiteX1-185" fmla="*/ 3398620 w 3985830"/>
                  <a:gd name="connsiteY1-186" fmla="*/ 0 h 3152123"/>
                  <a:gd name="connsiteX2-187" fmla="*/ 3375894 w 3985830"/>
                  <a:gd name="connsiteY2-188" fmla="*/ 1535574 h 3152123"/>
                  <a:gd name="connsiteX3-189" fmla="*/ 3985830 w 3985830"/>
                  <a:gd name="connsiteY3-190" fmla="*/ 2469078 h 3152123"/>
                  <a:gd name="connsiteX4-191" fmla="*/ 2198930 w 3985830"/>
                  <a:gd name="connsiteY4-192" fmla="*/ 2527091 h 3152123"/>
                  <a:gd name="connsiteX5-193" fmla="*/ 589566 w 3985830"/>
                  <a:gd name="connsiteY5-194" fmla="*/ 3152123 h 3152123"/>
                  <a:gd name="connsiteX6-195" fmla="*/ 0 w 3985830"/>
                  <a:gd name="connsiteY6-196" fmla="*/ 572877 h 3152123"/>
                  <a:gd name="connsiteX0-197" fmla="*/ 0 w 3985830"/>
                  <a:gd name="connsiteY0-198" fmla="*/ 572877 h 3152123"/>
                  <a:gd name="connsiteX1-199" fmla="*/ 3398620 w 3985830"/>
                  <a:gd name="connsiteY1-200" fmla="*/ 0 h 3152123"/>
                  <a:gd name="connsiteX2-201" fmla="*/ 3375894 w 3985830"/>
                  <a:gd name="connsiteY2-202" fmla="*/ 1535574 h 3152123"/>
                  <a:gd name="connsiteX3-203" fmla="*/ 3985830 w 3985830"/>
                  <a:gd name="connsiteY3-204" fmla="*/ 2469078 h 3152123"/>
                  <a:gd name="connsiteX4-205" fmla="*/ 2198930 w 3985830"/>
                  <a:gd name="connsiteY4-206" fmla="*/ 2527091 h 3152123"/>
                  <a:gd name="connsiteX5-207" fmla="*/ 589566 w 3985830"/>
                  <a:gd name="connsiteY5-208" fmla="*/ 3152123 h 3152123"/>
                  <a:gd name="connsiteX6-209" fmla="*/ 0 w 3985830"/>
                  <a:gd name="connsiteY6-210" fmla="*/ 572877 h 31521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81" y="connsiteY6-182"/>
                  </a:cxn>
                </a:cxnLst>
                <a:rect l="l" t="t" r="r" b="b"/>
                <a:pathLst>
                  <a:path w="3985830" h="3152123">
                    <a:moveTo>
                      <a:pt x="0" y="572877"/>
                    </a:moveTo>
                    <a:cubicBezTo>
                      <a:pt x="1132873" y="381918"/>
                      <a:pt x="2150799" y="543499"/>
                      <a:pt x="3398620" y="0"/>
                    </a:cubicBezTo>
                    <a:cubicBezTo>
                      <a:pt x="3241500" y="355082"/>
                      <a:pt x="3412617" y="1127734"/>
                      <a:pt x="3375894" y="1535574"/>
                    </a:cubicBezTo>
                    <a:cubicBezTo>
                      <a:pt x="3735778" y="2163752"/>
                      <a:pt x="3635915" y="1979316"/>
                      <a:pt x="3985830" y="2469078"/>
                    </a:cubicBezTo>
                    <a:lnTo>
                      <a:pt x="2198930" y="2527091"/>
                    </a:lnTo>
                    <a:lnTo>
                      <a:pt x="589566" y="3152123"/>
                    </a:lnTo>
                    <a:cubicBezTo>
                      <a:pt x="591588" y="2248306"/>
                      <a:pt x="196522" y="1432626"/>
                      <a:pt x="0" y="572877"/>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b="18091"/>
              <a:stretch/>
            </p:blipFill>
            <p:spPr>
              <a:xfrm>
                <a:off x="1083933" y="1785658"/>
                <a:ext cx="2997209" cy="2466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3" name="TextBox 12"/>
            <p:cNvSpPr txBox="1"/>
            <p:nvPr/>
          </p:nvSpPr>
          <p:spPr>
            <a:xfrm>
              <a:off x="993398" y="3784535"/>
              <a:ext cx="1837854" cy="469889"/>
            </a:xfrm>
            <a:prstGeom prst="rect">
              <a:avLst/>
            </a:prstGeom>
            <a:noFill/>
          </p:spPr>
          <p:txBody>
            <a:bodyPr wrap="square" rtlCol="0">
              <a:spAutoFit/>
            </a:bodyPr>
            <a:lstStyle/>
            <a:p>
              <a:r>
                <a:rPr lang="vi-VN" sz="2000" b="1" dirty="0">
                  <a:highlight>
                    <a:srgbClr val="FFFF00"/>
                  </a:highlight>
                  <a:latin typeface="Times New Roman" panose="02020603050405020304" pitchFamily="18" charset="0"/>
                  <a:cs typeface="Times New Roman" panose="02020603050405020304" pitchFamily="18" charset="0"/>
                </a:rPr>
                <a:t>Ngủ mùng</a:t>
              </a:r>
            </a:p>
          </p:txBody>
        </p:sp>
      </p:grpSp>
      <p:grpSp>
        <p:nvGrpSpPr>
          <p:cNvPr id="18" name="Group 17"/>
          <p:cNvGrpSpPr/>
          <p:nvPr/>
        </p:nvGrpSpPr>
        <p:grpSpPr>
          <a:xfrm>
            <a:off x="4520815" y="987729"/>
            <a:ext cx="3150367" cy="2602677"/>
            <a:chOff x="4758936" y="1036889"/>
            <a:chExt cx="5272715" cy="3448402"/>
          </a:xfrm>
        </p:grpSpPr>
        <p:grpSp>
          <p:nvGrpSpPr>
            <p:cNvPr id="7" name="Group 6"/>
            <p:cNvGrpSpPr/>
            <p:nvPr/>
          </p:nvGrpSpPr>
          <p:grpSpPr>
            <a:xfrm>
              <a:off x="5285966" y="1036889"/>
              <a:ext cx="3507470" cy="3448402"/>
              <a:chOff x="5812376" y="1766448"/>
              <a:chExt cx="3507470" cy="3448402"/>
            </a:xfrm>
          </p:grpSpPr>
          <p:sp>
            <p:nvSpPr>
              <p:cNvPr id="6" name="矩形 3"/>
              <p:cNvSpPr/>
              <p:nvPr/>
            </p:nvSpPr>
            <p:spPr>
              <a:xfrm rot="424988">
                <a:off x="5812376" y="1766448"/>
                <a:ext cx="3507470" cy="344840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rot="504518">
                <a:off x="6152914" y="2045965"/>
                <a:ext cx="2752983" cy="2752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5" name="TextBox 14"/>
            <p:cNvSpPr txBox="1"/>
            <p:nvPr/>
          </p:nvSpPr>
          <p:spPr>
            <a:xfrm>
              <a:off x="4758936" y="3885760"/>
              <a:ext cx="5272715" cy="530123"/>
            </a:xfrm>
            <a:prstGeom prst="rect">
              <a:avLst/>
            </a:prstGeom>
            <a:noFill/>
          </p:spPr>
          <p:txBody>
            <a:bodyPr wrap="square" rtlCol="0">
              <a:spAutoFit/>
            </a:bodyPr>
            <a:lstStyle/>
            <a:p>
              <a:r>
                <a:rPr lang="vi-VN" sz="2000" b="1" dirty="0">
                  <a:highlight>
                    <a:srgbClr val="FFFF00"/>
                  </a:highlight>
                  <a:latin typeface="Times New Roman" panose="02020603050405020304" pitchFamily="18" charset="0"/>
                  <a:cs typeface="Times New Roman" panose="02020603050405020304" pitchFamily="18" charset="0"/>
                </a:rPr>
                <a:t>Vệ sinh an toàn thực phẩm</a:t>
              </a:r>
            </a:p>
          </p:txBody>
        </p:sp>
      </p:grpSp>
      <p:grpSp>
        <p:nvGrpSpPr>
          <p:cNvPr id="14" name="Group 13">
            <a:extLst>
              <a:ext uri="{FF2B5EF4-FFF2-40B4-BE49-F238E27FC236}">
                <a16:creationId xmlns:a16="http://schemas.microsoft.com/office/drawing/2014/main" id="{4BFBE1B3-39B6-4D5D-8554-205D37C738F8}"/>
              </a:ext>
            </a:extLst>
          </p:cNvPr>
          <p:cNvGrpSpPr/>
          <p:nvPr/>
        </p:nvGrpSpPr>
        <p:grpSpPr>
          <a:xfrm>
            <a:off x="8037258" y="1178947"/>
            <a:ext cx="3883417" cy="2856836"/>
            <a:chOff x="8037258" y="1178947"/>
            <a:chExt cx="3883417" cy="2856836"/>
          </a:xfrm>
        </p:grpSpPr>
        <p:pic>
          <p:nvPicPr>
            <p:cNvPr id="16386" name="Picture 2" descr="PHÒNG CHỐNG BỆNH SỐT RÉT – BV HUYỆN CỦ CHI"/>
            <p:cNvPicPr>
              <a:picLocks noChangeAspect="1" noChangeArrowheads="1"/>
            </p:cNvPicPr>
            <p:nvPr/>
          </p:nvPicPr>
          <p:blipFill rotWithShape="1">
            <a:blip r:embed="rId5">
              <a:extLst>
                <a:ext uri="{28A0092B-C50C-407E-A947-70E740481C1C}">
                  <a14:useLocalDpi xmlns:a14="http://schemas.microsoft.com/office/drawing/2010/main" val="0"/>
                </a:ext>
              </a:extLst>
            </a:blip>
            <a:srcRect l="16145" r="12542"/>
            <a:stretch/>
          </p:blipFill>
          <p:spPr bwMode="auto">
            <a:xfrm>
              <a:off x="8037258" y="1178947"/>
              <a:ext cx="1849023" cy="172679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8961769" y="1507778"/>
              <a:ext cx="2958906" cy="2528005"/>
              <a:chOff x="8063589" y="2884017"/>
              <a:chExt cx="3743235" cy="3158847"/>
            </a:xfrm>
          </p:grpSpPr>
          <p:sp>
            <p:nvSpPr>
              <p:cNvPr id="11" name="矩形 3"/>
              <p:cNvSpPr/>
              <p:nvPr/>
            </p:nvSpPr>
            <p:spPr>
              <a:xfrm rot="720541">
                <a:off x="8643134" y="2884017"/>
                <a:ext cx="3163690" cy="3158847"/>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rot="1025808">
                <a:off x="9006953" y="3196802"/>
                <a:ext cx="2517537" cy="2451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8063589" y="5340366"/>
                <a:ext cx="2896560" cy="499954"/>
              </a:xfrm>
              <a:prstGeom prst="rect">
                <a:avLst/>
              </a:prstGeom>
              <a:noFill/>
            </p:spPr>
            <p:txBody>
              <a:bodyPr wrap="square" rtlCol="0">
                <a:spAutoFit/>
              </a:bodyPr>
              <a:lstStyle/>
              <a:p>
                <a:pPr algn="ctr"/>
                <a:r>
                  <a:rPr lang="vi-VN" sz="2000" b="1" dirty="0">
                    <a:highlight>
                      <a:srgbClr val="FFFF00"/>
                    </a:highlight>
                    <a:latin typeface="Times New Roman" panose="02020603050405020304" pitchFamily="18" charset="0"/>
                    <a:cs typeface="Times New Roman" panose="02020603050405020304" pitchFamily="18" charset="0"/>
                  </a:rPr>
                  <a:t>Diệt ruồi, muỗi</a:t>
                </a:r>
              </a:p>
            </p:txBody>
          </p:sp>
        </p:grpSp>
      </p:grpSp>
      <p:grpSp>
        <p:nvGrpSpPr>
          <p:cNvPr id="22" name="Group 21">
            <a:extLst>
              <a:ext uri="{FF2B5EF4-FFF2-40B4-BE49-F238E27FC236}">
                <a16:creationId xmlns:a16="http://schemas.microsoft.com/office/drawing/2014/main" id="{70649978-6320-47C8-A3AA-46CE3DC167C5}"/>
              </a:ext>
            </a:extLst>
          </p:cNvPr>
          <p:cNvGrpSpPr/>
          <p:nvPr/>
        </p:nvGrpSpPr>
        <p:grpSpPr>
          <a:xfrm>
            <a:off x="735643" y="3429000"/>
            <a:ext cx="2302789" cy="2241597"/>
            <a:chOff x="754227" y="2059784"/>
            <a:chExt cx="4034103" cy="4210188"/>
          </a:xfrm>
        </p:grpSpPr>
        <p:grpSp>
          <p:nvGrpSpPr>
            <p:cNvPr id="23" name="Group 22">
              <a:extLst>
                <a:ext uri="{FF2B5EF4-FFF2-40B4-BE49-F238E27FC236}">
                  <a16:creationId xmlns:a16="http://schemas.microsoft.com/office/drawing/2014/main" id="{4238B2A2-B9ED-45F7-AD6B-072E1024A443}"/>
                </a:ext>
              </a:extLst>
            </p:cNvPr>
            <p:cNvGrpSpPr/>
            <p:nvPr/>
          </p:nvGrpSpPr>
          <p:grpSpPr>
            <a:xfrm>
              <a:off x="754227" y="2059784"/>
              <a:ext cx="4034103" cy="4210188"/>
              <a:chOff x="754227" y="2059784"/>
              <a:chExt cx="4034103" cy="4210188"/>
            </a:xfrm>
          </p:grpSpPr>
          <p:sp>
            <p:nvSpPr>
              <p:cNvPr id="25" name="矩形 8">
                <a:extLst>
                  <a:ext uri="{FF2B5EF4-FFF2-40B4-BE49-F238E27FC236}">
                    <a16:creationId xmlns:a16="http://schemas.microsoft.com/office/drawing/2014/main" id="{D42C6781-A448-4D60-9622-2CAE729883AC}"/>
                  </a:ext>
                </a:extLst>
              </p:cNvPr>
              <p:cNvSpPr/>
              <p:nvPr/>
            </p:nvSpPr>
            <p:spPr>
              <a:xfrm rot="21317543">
                <a:off x="754227" y="2059784"/>
                <a:ext cx="4034103" cy="3855441"/>
              </a:xfrm>
              <a:custGeom>
                <a:avLst/>
                <a:gdLst>
                  <a:gd name="connsiteX0" fmla="*/ 0 w 3457020"/>
                  <a:gd name="connsiteY0" fmla="*/ 0 h 2138572"/>
                  <a:gd name="connsiteX1" fmla="*/ 3457020 w 3457020"/>
                  <a:gd name="connsiteY1" fmla="*/ 0 h 2138572"/>
                  <a:gd name="connsiteX2" fmla="*/ 3457020 w 3457020"/>
                  <a:gd name="connsiteY2" fmla="*/ 2138572 h 2138572"/>
                  <a:gd name="connsiteX3" fmla="*/ 0 w 3457020"/>
                  <a:gd name="connsiteY3" fmla="*/ 2138572 h 2138572"/>
                  <a:gd name="connsiteX4" fmla="*/ 0 w 3457020"/>
                  <a:gd name="connsiteY4" fmla="*/ 0 h 2138572"/>
                  <a:gd name="connsiteX0-1" fmla="*/ 0 w 3754476"/>
                  <a:gd name="connsiteY0-2" fmla="*/ 66101 h 2138572"/>
                  <a:gd name="connsiteX1-3" fmla="*/ 3754476 w 3754476"/>
                  <a:gd name="connsiteY1-4" fmla="*/ 0 h 2138572"/>
                  <a:gd name="connsiteX2-5" fmla="*/ 3754476 w 3754476"/>
                  <a:gd name="connsiteY2-6" fmla="*/ 2138572 h 2138572"/>
                  <a:gd name="connsiteX3-7" fmla="*/ 297456 w 3754476"/>
                  <a:gd name="connsiteY3-8" fmla="*/ 2138572 h 2138572"/>
                  <a:gd name="connsiteX4-9" fmla="*/ 0 w 3754476"/>
                  <a:gd name="connsiteY4-10" fmla="*/ 66101 h 2138572"/>
                  <a:gd name="connsiteX0-11" fmla="*/ 0 w 3754476"/>
                  <a:gd name="connsiteY0-12" fmla="*/ 66101 h 2292808"/>
                  <a:gd name="connsiteX1-13" fmla="*/ 3754476 w 3754476"/>
                  <a:gd name="connsiteY1-14" fmla="*/ 0 h 2292808"/>
                  <a:gd name="connsiteX2-15" fmla="*/ 3754476 w 3754476"/>
                  <a:gd name="connsiteY2-16" fmla="*/ 2138572 h 2292808"/>
                  <a:gd name="connsiteX3-17" fmla="*/ 694063 w 3754476"/>
                  <a:gd name="connsiteY3-18" fmla="*/ 2292808 h 2292808"/>
                  <a:gd name="connsiteX4-19" fmla="*/ 0 w 3754476"/>
                  <a:gd name="connsiteY4-20" fmla="*/ 66101 h 2292808"/>
                  <a:gd name="connsiteX0-21" fmla="*/ 0 w 3754476"/>
                  <a:gd name="connsiteY0-22" fmla="*/ 154236 h 2380943"/>
                  <a:gd name="connsiteX1-23" fmla="*/ 3743459 w 3754476"/>
                  <a:gd name="connsiteY1-24" fmla="*/ 0 h 2380943"/>
                  <a:gd name="connsiteX2-25" fmla="*/ 3754476 w 3754476"/>
                  <a:gd name="connsiteY2-26" fmla="*/ 2226707 h 2380943"/>
                  <a:gd name="connsiteX3-27" fmla="*/ 694063 w 3754476"/>
                  <a:gd name="connsiteY3-28" fmla="*/ 2380943 h 2380943"/>
                  <a:gd name="connsiteX4-29" fmla="*/ 0 w 3754476"/>
                  <a:gd name="connsiteY4-30" fmla="*/ 154236 h 2380943"/>
                  <a:gd name="connsiteX0-31" fmla="*/ 0 w 3985830"/>
                  <a:gd name="connsiteY0-32" fmla="*/ 154236 h 2380943"/>
                  <a:gd name="connsiteX1-33" fmla="*/ 3743459 w 3985830"/>
                  <a:gd name="connsiteY1-34" fmla="*/ 0 h 2380943"/>
                  <a:gd name="connsiteX2-35" fmla="*/ 3985830 w 3985830"/>
                  <a:gd name="connsiteY2-36" fmla="*/ 2050437 h 2380943"/>
                  <a:gd name="connsiteX3-37" fmla="*/ 694063 w 3985830"/>
                  <a:gd name="connsiteY3-38" fmla="*/ 2380943 h 2380943"/>
                  <a:gd name="connsiteX4-39" fmla="*/ 0 w 3985830"/>
                  <a:gd name="connsiteY4-40" fmla="*/ 154236 h 2380943"/>
                  <a:gd name="connsiteX0-41" fmla="*/ 0 w 3985830"/>
                  <a:gd name="connsiteY0-42" fmla="*/ 154236 h 2380943"/>
                  <a:gd name="connsiteX1-43" fmla="*/ 3743459 w 3985830"/>
                  <a:gd name="connsiteY1-44" fmla="*/ 0 h 2380943"/>
                  <a:gd name="connsiteX2-45" fmla="*/ 3985830 w 3985830"/>
                  <a:gd name="connsiteY2-46" fmla="*/ 2050437 h 2380943"/>
                  <a:gd name="connsiteX3-47" fmla="*/ 694063 w 3985830"/>
                  <a:gd name="connsiteY3-48" fmla="*/ 2380943 h 2380943"/>
                  <a:gd name="connsiteX4-49" fmla="*/ 0 w 3985830"/>
                  <a:gd name="connsiteY4-50" fmla="*/ 154236 h 2380943"/>
                  <a:gd name="connsiteX0-51" fmla="*/ 0 w 4186936"/>
                  <a:gd name="connsiteY0-52" fmla="*/ 154236 h 2380943"/>
                  <a:gd name="connsiteX1-53" fmla="*/ 3743459 w 4186936"/>
                  <a:gd name="connsiteY1-54" fmla="*/ 0 h 2380943"/>
                  <a:gd name="connsiteX2-55" fmla="*/ 3816569 w 4186936"/>
                  <a:gd name="connsiteY2-56" fmla="*/ 896596 h 2380943"/>
                  <a:gd name="connsiteX3-57" fmla="*/ 3985830 w 4186936"/>
                  <a:gd name="connsiteY3-58" fmla="*/ 2050437 h 2380943"/>
                  <a:gd name="connsiteX4-59" fmla="*/ 694063 w 4186936"/>
                  <a:gd name="connsiteY4-60" fmla="*/ 2380943 h 2380943"/>
                  <a:gd name="connsiteX5" fmla="*/ 0 w 4186936"/>
                  <a:gd name="connsiteY5" fmla="*/ 154236 h 2380943"/>
                  <a:gd name="connsiteX0-61" fmla="*/ 0 w 4126322"/>
                  <a:gd name="connsiteY0-62" fmla="*/ 154236 h 2380943"/>
                  <a:gd name="connsiteX1-63" fmla="*/ 3743459 w 4126322"/>
                  <a:gd name="connsiteY1-64" fmla="*/ 0 h 2380943"/>
                  <a:gd name="connsiteX2-65" fmla="*/ 3375894 w 4126322"/>
                  <a:gd name="connsiteY2-66" fmla="*/ 1116933 h 2380943"/>
                  <a:gd name="connsiteX3-67" fmla="*/ 3985830 w 4126322"/>
                  <a:gd name="connsiteY3-68" fmla="*/ 2050437 h 2380943"/>
                  <a:gd name="connsiteX4-69" fmla="*/ 694063 w 4126322"/>
                  <a:gd name="connsiteY4-70" fmla="*/ 2380943 h 2380943"/>
                  <a:gd name="connsiteX5-71" fmla="*/ 0 w 4126322"/>
                  <a:gd name="connsiteY5-72" fmla="*/ 154236 h 2380943"/>
                  <a:gd name="connsiteX0-73" fmla="*/ 0 w 3985830"/>
                  <a:gd name="connsiteY0-74" fmla="*/ 154236 h 2380943"/>
                  <a:gd name="connsiteX1-75" fmla="*/ 3743459 w 3985830"/>
                  <a:gd name="connsiteY1-76" fmla="*/ 0 h 2380943"/>
                  <a:gd name="connsiteX2-77" fmla="*/ 3375894 w 3985830"/>
                  <a:gd name="connsiteY2-78" fmla="*/ 1116933 h 2380943"/>
                  <a:gd name="connsiteX3-79" fmla="*/ 3985830 w 3985830"/>
                  <a:gd name="connsiteY3-80" fmla="*/ 2050437 h 2380943"/>
                  <a:gd name="connsiteX4-81" fmla="*/ 694063 w 3985830"/>
                  <a:gd name="connsiteY4-82" fmla="*/ 2380943 h 2380943"/>
                  <a:gd name="connsiteX5-83" fmla="*/ 0 w 3985830"/>
                  <a:gd name="connsiteY5-84" fmla="*/ 154236 h 2380943"/>
                  <a:gd name="connsiteX0-85" fmla="*/ 0 w 3985830"/>
                  <a:gd name="connsiteY0-86" fmla="*/ 154236 h 2380943"/>
                  <a:gd name="connsiteX1-87" fmla="*/ 3743459 w 3985830"/>
                  <a:gd name="connsiteY1-88" fmla="*/ 0 h 2380943"/>
                  <a:gd name="connsiteX2-89" fmla="*/ 3375894 w 3985830"/>
                  <a:gd name="connsiteY2-90" fmla="*/ 1116933 h 2380943"/>
                  <a:gd name="connsiteX3-91" fmla="*/ 3985830 w 3985830"/>
                  <a:gd name="connsiteY3-92" fmla="*/ 2050437 h 2380943"/>
                  <a:gd name="connsiteX4-93" fmla="*/ 694063 w 3985830"/>
                  <a:gd name="connsiteY4-94" fmla="*/ 2380943 h 2380943"/>
                  <a:gd name="connsiteX5-95" fmla="*/ 0 w 3985830"/>
                  <a:gd name="connsiteY5-96" fmla="*/ 154236 h 2380943"/>
                  <a:gd name="connsiteX0-97" fmla="*/ 0 w 3985830"/>
                  <a:gd name="connsiteY0-98" fmla="*/ 154236 h 2380943"/>
                  <a:gd name="connsiteX1-99" fmla="*/ 3743459 w 3985830"/>
                  <a:gd name="connsiteY1-100" fmla="*/ 0 h 2380943"/>
                  <a:gd name="connsiteX2-101" fmla="*/ 3375894 w 3985830"/>
                  <a:gd name="connsiteY2-102" fmla="*/ 1116933 h 2380943"/>
                  <a:gd name="connsiteX3-103" fmla="*/ 3985830 w 3985830"/>
                  <a:gd name="connsiteY3-104" fmla="*/ 2050437 h 2380943"/>
                  <a:gd name="connsiteX4-105" fmla="*/ 694063 w 3985830"/>
                  <a:gd name="connsiteY4-106" fmla="*/ 2380943 h 2380943"/>
                  <a:gd name="connsiteX5-107" fmla="*/ 0 w 3985830"/>
                  <a:gd name="connsiteY5-108" fmla="*/ 154236 h 2380943"/>
                  <a:gd name="connsiteX0-109" fmla="*/ 0 w 3985830"/>
                  <a:gd name="connsiteY0-110" fmla="*/ 154236 h 2380943"/>
                  <a:gd name="connsiteX1-111" fmla="*/ 3743459 w 3985830"/>
                  <a:gd name="connsiteY1-112" fmla="*/ 0 h 2380943"/>
                  <a:gd name="connsiteX2-113" fmla="*/ 3375894 w 3985830"/>
                  <a:gd name="connsiteY2-114" fmla="*/ 1116933 h 2380943"/>
                  <a:gd name="connsiteX3-115" fmla="*/ 3985830 w 3985830"/>
                  <a:gd name="connsiteY3-116" fmla="*/ 2050437 h 2380943"/>
                  <a:gd name="connsiteX4-117" fmla="*/ 694063 w 3985830"/>
                  <a:gd name="connsiteY4-118" fmla="*/ 2380943 h 2380943"/>
                  <a:gd name="connsiteX5-119" fmla="*/ 0 w 3985830"/>
                  <a:gd name="connsiteY5-120" fmla="*/ 154236 h 2380943"/>
                  <a:gd name="connsiteX0-121" fmla="*/ 0 w 3985830"/>
                  <a:gd name="connsiteY0-122" fmla="*/ 154236 h 2380943"/>
                  <a:gd name="connsiteX1-123" fmla="*/ 3743459 w 3985830"/>
                  <a:gd name="connsiteY1-124" fmla="*/ 0 h 2380943"/>
                  <a:gd name="connsiteX2-125" fmla="*/ 3375894 w 3985830"/>
                  <a:gd name="connsiteY2-126" fmla="*/ 1116933 h 2380943"/>
                  <a:gd name="connsiteX3-127" fmla="*/ 3985830 w 3985830"/>
                  <a:gd name="connsiteY3-128" fmla="*/ 2050437 h 2380943"/>
                  <a:gd name="connsiteX4-129" fmla="*/ 694063 w 3985830"/>
                  <a:gd name="connsiteY4-130" fmla="*/ 2380943 h 2380943"/>
                  <a:gd name="connsiteX5-131" fmla="*/ 0 w 3985830"/>
                  <a:gd name="connsiteY5-132" fmla="*/ 154236 h 2380943"/>
                  <a:gd name="connsiteX0-133" fmla="*/ 0 w 3985830"/>
                  <a:gd name="connsiteY0-134" fmla="*/ 154236 h 2733482"/>
                  <a:gd name="connsiteX1-135" fmla="*/ 3743459 w 3985830"/>
                  <a:gd name="connsiteY1-136" fmla="*/ 0 h 2733482"/>
                  <a:gd name="connsiteX2-137" fmla="*/ 3375894 w 3985830"/>
                  <a:gd name="connsiteY2-138" fmla="*/ 1116933 h 2733482"/>
                  <a:gd name="connsiteX3-139" fmla="*/ 3985830 w 3985830"/>
                  <a:gd name="connsiteY3-140" fmla="*/ 2050437 h 2733482"/>
                  <a:gd name="connsiteX4-141" fmla="*/ 589566 w 3985830"/>
                  <a:gd name="connsiteY4-142" fmla="*/ 2733482 h 2733482"/>
                  <a:gd name="connsiteX5-143" fmla="*/ 0 w 3985830"/>
                  <a:gd name="connsiteY5-144" fmla="*/ 154236 h 2733482"/>
                  <a:gd name="connsiteX0-145" fmla="*/ 0 w 3985830"/>
                  <a:gd name="connsiteY0-146" fmla="*/ 154236 h 2733482"/>
                  <a:gd name="connsiteX1-147" fmla="*/ 3743459 w 3985830"/>
                  <a:gd name="connsiteY1-148" fmla="*/ 0 h 2733482"/>
                  <a:gd name="connsiteX2-149" fmla="*/ 3375894 w 3985830"/>
                  <a:gd name="connsiteY2-150" fmla="*/ 1116933 h 2733482"/>
                  <a:gd name="connsiteX3-151" fmla="*/ 3985830 w 3985830"/>
                  <a:gd name="connsiteY3-152" fmla="*/ 2050437 h 2733482"/>
                  <a:gd name="connsiteX4-153" fmla="*/ 589566 w 3985830"/>
                  <a:gd name="connsiteY4-154" fmla="*/ 2733482 h 2733482"/>
                  <a:gd name="connsiteX5-155" fmla="*/ 0 w 3985830"/>
                  <a:gd name="connsiteY5-156" fmla="*/ 154236 h 2733482"/>
                  <a:gd name="connsiteX0-157" fmla="*/ 0 w 3985830"/>
                  <a:gd name="connsiteY0-158" fmla="*/ 154236 h 2733482"/>
                  <a:gd name="connsiteX1-159" fmla="*/ 3743459 w 3985830"/>
                  <a:gd name="connsiteY1-160" fmla="*/ 0 h 2733482"/>
                  <a:gd name="connsiteX2-161" fmla="*/ 3375894 w 3985830"/>
                  <a:gd name="connsiteY2-162" fmla="*/ 1116933 h 2733482"/>
                  <a:gd name="connsiteX3-163" fmla="*/ 3985830 w 3985830"/>
                  <a:gd name="connsiteY3-164" fmla="*/ 2050437 h 2733482"/>
                  <a:gd name="connsiteX4-165" fmla="*/ 2282527 w 3985830"/>
                  <a:gd name="connsiteY4-166" fmla="*/ 2383872 h 2733482"/>
                  <a:gd name="connsiteX5-167" fmla="*/ 589566 w 3985830"/>
                  <a:gd name="connsiteY5-168" fmla="*/ 2733482 h 2733482"/>
                  <a:gd name="connsiteX6" fmla="*/ 0 w 3985830"/>
                  <a:gd name="connsiteY6" fmla="*/ 154236 h 2733482"/>
                  <a:gd name="connsiteX0-169" fmla="*/ 0 w 3985830"/>
                  <a:gd name="connsiteY0-170" fmla="*/ 154236 h 2733482"/>
                  <a:gd name="connsiteX1-171" fmla="*/ 3743459 w 3985830"/>
                  <a:gd name="connsiteY1-172" fmla="*/ 0 h 2733482"/>
                  <a:gd name="connsiteX2-173" fmla="*/ 3375894 w 3985830"/>
                  <a:gd name="connsiteY2-174" fmla="*/ 1116933 h 2733482"/>
                  <a:gd name="connsiteX3-175" fmla="*/ 3985830 w 3985830"/>
                  <a:gd name="connsiteY3-176" fmla="*/ 2050437 h 2733482"/>
                  <a:gd name="connsiteX4-177" fmla="*/ 2198930 w 3985830"/>
                  <a:gd name="connsiteY4-178" fmla="*/ 2108450 h 2733482"/>
                  <a:gd name="connsiteX5-179" fmla="*/ 589566 w 3985830"/>
                  <a:gd name="connsiteY5-180" fmla="*/ 2733482 h 2733482"/>
                  <a:gd name="connsiteX6-181" fmla="*/ 0 w 3985830"/>
                  <a:gd name="connsiteY6-182" fmla="*/ 154236 h 2733482"/>
                  <a:gd name="connsiteX0-183" fmla="*/ 0 w 3985830"/>
                  <a:gd name="connsiteY0-184" fmla="*/ 572877 h 3152123"/>
                  <a:gd name="connsiteX1-185" fmla="*/ 3398620 w 3985830"/>
                  <a:gd name="connsiteY1-186" fmla="*/ 0 h 3152123"/>
                  <a:gd name="connsiteX2-187" fmla="*/ 3375894 w 3985830"/>
                  <a:gd name="connsiteY2-188" fmla="*/ 1535574 h 3152123"/>
                  <a:gd name="connsiteX3-189" fmla="*/ 3985830 w 3985830"/>
                  <a:gd name="connsiteY3-190" fmla="*/ 2469078 h 3152123"/>
                  <a:gd name="connsiteX4-191" fmla="*/ 2198930 w 3985830"/>
                  <a:gd name="connsiteY4-192" fmla="*/ 2527091 h 3152123"/>
                  <a:gd name="connsiteX5-193" fmla="*/ 589566 w 3985830"/>
                  <a:gd name="connsiteY5-194" fmla="*/ 3152123 h 3152123"/>
                  <a:gd name="connsiteX6-195" fmla="*/ 0 w 3985830"/>
                  <a:gd name="connsiteY6-196" fmla="*/ 572877 h 3152123"/>
                  <a:gd name="connsiteX0-197" fmla="*/ 0 w 3985830"/>
                  <a:gd name="connsiteY0-198" fmla="*/ 572877 h 3152123"/>
                  <a:gd name="connsiteX1-199" fmla="*/ 3398620 w 3985830"/>
                  <a:gd name="connsiteY1-200" fmla="*/ 0 h 3152123"/>
                  <a:gd name="connsiteX2-201" fmla="*/ 3375894 w 3985830"/>
                  <a:gd name="connsiteY2-202" fmla="*/ 1535574 h 3152123"/>
                  <a:gd name="connsiteX3-203" fmla="*/ 3985830 w 3985830"/>
                  <a:gd name="connsiteY3-204" fmla="*/ 2469078 h 3152123"/>
                  <a:gd name="connsiteX4-205" fmla="*/ 2198930 w 3985830"/>
                  <a:gd name="connsiteY4-206" fmla="*/ 2527091 h 3152123"/>
                  <a:gd name="connsiteX5-207" fmla="*/ 589566 w 3985830"/>
                  <a:gd name="connsiteY5-208" fmla="*/ 3152123 h 3152123"/>
                  <a:gd name="connsiteX6-209" fmla="*/ 0 w 3985830"/>
                  <a:gd name="connsiteY6-210" fmla="*/ 572877 h 31521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81" y="connsiteY6-182"/>
                  </a:cxn>
                </a:cxnLst>
                <a:rect l="l" t="t" r="r" b="b"/>
                <a:pathLst>
                  <a:path w="3985830" h="3152123">
                    <a:moveTo>
                      <a:pt x="0" y="572877"/>
                    </a:moveTo>
                    <a:cubicBezTo>
                      <a:pt x="1132873" y="381918"/>
                      <a:pt x="2150799" y="543499"/>
                      <a:pt x="3398620" y="0"/>
                    </a:cubicBezTo>
                    <a:cubicBezTo>
                      <a:pt x="3241500" y="355082"/>
                      <a:pt x="3412617" y="1127734"/>
                      <a:pt x="3375894" y="1535574"/>
                    </a:cubicBezTo>
                    <a:cubicBezTo>
                      <a:pt x="3735778" y="2163752"/>
                      <a:pt x="3635915" y="1979316"/>
                      <a:pt x="3985830" y="2469078"/>
                    </a:cubicBezTo>
                    <a:lnTo>
                      <a:pt x="2198930" y="2527091"/>
                    </a:lnTo>
                    <a:lnTo>
                      <a:pt x="589566" y="3152123"/>
                    </a:lnTo>
                    <a:cubicBezTo>
                      <a:pt x="591588" y="2248306"/>
                      <a:pt x="196522" y="1432626"/>
                      <a:pt x="0" y="572877"/>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sp>
            <p:nvSpPr>
              <p:cNvPr id="26" name="TextBox 25">
                <a:extLst>
                  <a:ext uri="{FF2B5EF4-FFF2-40B4-BE49-F238E27FC236}">
                    <a16:creationId xmlns:a16="http://schemas.microsoft.com/office/drawing/2014/main" id="{C535F4E1-66DC-4B3C-A3E7-A1E8DEB0964A}"/>
                  </a:ext>
                </a:extLst>
              </p:cNvPr>
              <p:cNvSpPr txBox="1"/>
              <p:nvPr/>
            </p:nvSpPr>
            <p:spPr>
              <a:xfrm>
                <a:off x="759234" y="5518482"/>
                <a:ext cx="3534450" cy="751490"/>
              </a:xfrm>
              <a:prstGeom prst="rect">
                <a:avLst/>
              </a:prstGeom>
              <a:noFill/>
            </p:spPr>
            <p:txBody>
              <a:bodyPr wrap="square" rtlCol="0">
                <a:spAutoFit/>
              </a:bodyPr>
              <a:lstStyle/>
              <a:p>
                <a:r>
                  <a:rPr lang="vi-VN" sz="2000" b="1" dirty="0">
                    <a:highlight>
                      <a:srgbClr val="FFFF00"/>
                    </a:highlight>
                    <a:latin typeface="Times New Roman" panose="02020603050405020304" pitchFamily="18" charset="0"/>
                    <a:cs typeface="Times New Roman" panose="02020603050405020304" pitchFamily="18" charset="0"/>
                  </a:rPr>
                  <a:t>Vệ sinh cá nhân</a:t>
                </a:r>
              </a:p>
            </p:txBody>
          </p:sp>
        </p:grpSp>
        <p:pic>
          <p:nvPicPr>
            <p:cNvPr id="24" name="Picture 23">
              <a:extLst>
                <a:ext uri="{FF2B5EF4-FFF2-40B4-BE49-F238E27FC236}">
                  <a16:creationId xmlns:a16="http://schemas.microsoft.com/office/drawing/2014/main" id="{E4FC4B4A-F59E-442C-8E79-B16431AA3A03}"/>
                </a:ext>
              </a:extLst>
            </p:cNvPr>
            <p:cNvPicPr>
              <a:picLocks noChangeAspect="1"/>
            </p:cNvPicPr>
            <p:nvPr/>
          </p:nvPicPr>
          <p:blipFill>
            <a:blip r:embed="rId7"/>
            <a:stretch>
              <a:fillRect/>
            </a:stretch>
          </p:blipFill>
          <p:spPr>
            <a:xfrm rot="20660473">
              <a:off x="1191609" y="2675801"/>
              <a:ext cx="2669696" cy="2536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27" name="Group 26">
            <a:extLst>
              <a:ext uri="{FF2B5EF4-FFF2-40B4-BE49-F238E27FC236}">
                <a16:creationId xmlns:a16="http://schemas.microsoft.com/office/drawing/2014/main" id="{753E5A91-569A-4156-9595-3D8912FFED00}"/>
              </a:ext>
            </a:extLst>
          </p:cNvPr>
          <p:cNvGrpSpPr/>
          <p:nvPr/>
        </p:nvGrpSpPr>
        <p:grpSpPr>
          <a:xfrm>
            <a:off x="3539039" y="4348687"/>
            <a:ext cx="2556960" cy="2114082"/>
            <a:chOff x="4318835" y="1100263"/>
            <a:chExt cx="4116647" cy="3647030"/>
          </a:xfrm>
        </p:grpSpPr>
        <p:sp>
          <p:nvSpPr>
            <p:cNvPr id="28" name="矩形 3">
              <a:extLst>
                <a:ext uri="{FF2B5EF4-FFF2-40B4-BE49-F238E27FC236}">
                  <a16:creationId xmlns:a16="http://schemas.microsoft.com/office/drawing/2014/main" id="{C42CAA49-DF1D-4C0C-B870-39F75F54281D}"/>
                </a:ext>
              </a:extLst>
            </p:cNvPr>
            <p:cNvSpPr/>
            <p:nvPr/>
          </p:nvSpPr>
          <p:spPr>
            <a:xfrm rot="21427638">
              <a:off x="4318835" y="1100263"/>
              <a:ext cx="3507470" cy="3448402"/>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29" name="Picture 28">
              <a:extLst>
                <a:ext uri="{FF2B5EF4-FFF2-40B4-BE49-F238E27FC236}">
                  <a16:creationId xmlns:a16="http://schemas.microsoft.com/office/drawing/2014/main" id="{8F283B14-6527-412D-89EF-063E362C9E31}"/>
                </a:ext>
              </a:extLst>
            </p:cNvPr>
            <p:cNvPicPr>
              <a:picLocks noChangeAspect="1"/>
            </p:cNvPicPr>
            <p:nvPr/>
          </p:nvPicPr>
          <p:blipFill>
            <a:blip r:embed="rId8"/>
            <a:stretch>
              <a:fillRect/>
            </a:stretch>
          </p:blipFill>
          <p:spPr>
            <a:xfrm>
              <a:off x="4837339" y="1344956"/>
              <a:ext cx="2879172" cy="2818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a:extLst>
                <a:ext uri="{FF2B5EF4-FFF2-40B4-BE49-F238E27FC236}">
                  <a16:creationId xmlns:a16="http://schemas.microsoft.com/office/drawing/2014/main" id="{FC0500A5-D425-40D5-9988-B29F3B026AA7}"/>
                </a:ext>
              </a:extLst>
            </p:cNvPr>
            <p:cNvSpPr txBox="1"/>
            <p:nvPr/>
          </p:nvSpPr>
          <p:spPr>
            <a:xfrm>
              <a:off x="4435768" y="4057058"/>
              <a:ext cx="3999714" cy="690235"/>
            </a:xfrm>
            <a:prstGeom prst="rect">
              <a:avLst/>
            </a:prstGeom>
            <a:noFill/>
          </p:spPr>
          <p:txBody>
            <a:bodyPr wrap="square" rtlCol="0">
              <a:spAutoFit/>
            </a:bodyPr>
            <a:lstStyle/>
            <a:p>
              <a:r>
                <a:rPr lang="vi-VN" sz="2000" b="1" dirty="0">
                  <a:highlight>
                    <a:srgbClr val="FFFF00"/>
                  </a:highlight>
                  <a:latin typeface="Times New Roman" panose="02020603050405020304" pitchFamily="18" charset="0"/>
                  <a:cs typeface="Times New Roman" panose="02020603050405020304" pitchFamily="18" charset="0"/>
                </a:rPr>
                <a:t>Vệ sinh môi trường</a:t>
              </a:r>
            </a:p>
          </p:txBody>
        </p:sp>
      </p:grpSp>
      <p:grpSp>
        <p:nvGrpSpPr>
          <p:cNvPr id="31" name="Group 30">
            <a:extLst>
              <a:ext uri="{FF2B5EF4-FFF2-40B4-BE49-F238E27FC236}">
                <a16:creationId xmlns:a16="http://schemas.microsoft.com/office/drawing/2014/main" id="{01441069-3454-49E6-AAF2-BF7AE26D673C}"/>
              </a:ext>
            </a:extLst>
          </p:cNvPr>
          <p:cNvGrpSpPr/>
          <p:nvPr/>
        </p:nvGrpSpPr>
        <p:grpSpPr>
          <a:xfrm>
            <a:off x="7458166" y="3744800"/>
            <a:ext cx="3850654" cy="3086242"/>
            <a:chOff x="7677855" y="2264964"/>
            <a:chExt cx="4984162" cy="3773892"/>
          </a:xfrm>
        </p:grpSpPr>
        <p:sp>
          <p:nvSpPr>
            <p:cNvPr id="32" name="矩形 3">
              <a:extLst>
                <a:ext uri="{FF2B5EF4-FFF2-40B4-BE49-F238E27FC236}">
                  <a16:creationId xmlns:a16="http://schemas.microsoft.com/office/drawing/2014/main" id="{98D14FB6-791F-4F77-AC35-B98FFAAA5D86}"/>
                </a:ext>
              </a:extLst>
            </p:cNvPr>
            <p:cNvSpPr/>
            <p:nvPr/>
          </p:nvSpPr>
          <p:spPr>
            <a:xfrm rot="720541">
              <a:off x="8161762" y="2264964"/>
              <a:ext cx="3734247" cy="3237946"/>
            </a:xfrm>
            <a:custGeom>
              <a:avLst/>
              <a:gdLst>
                <a:gd name="connsiteX0" fmla="*/ 0 w 4131325"/>
                <a:gd name="connsiteY0" fmla="*/ 0 h 2856512"/>
                <a:gd name="connsiteX1" fmla="*/ 4131325 w 4131325"/>
                <a:gd name="connsiteY1" fmla="*/ 0 h 2856512"/>
                <a:gd name="connsiteX2" fmla="*/ 4131325 w 4131325"/>
                <a:gd name="connsiteY2" fmla="*/ 2856512 h 2856512"/>
                <a:gd name="connsiteX3" fmla="*/ 0 w 4131325"/>
                <a:gd name="connsiteY3" fmla="*/ 2856512 h 2856512"/>
                <a:gd name="connsiteX4" fmla="*/ 0 w 4131325"/>
                <a:gd name="connsiteY4" fmla="*/ 0 h 2856512"/>
                <a:gd name="connsiteX0-1" fmla="*/ 0 w 4131325"/>
                <a:gd name="connsiteY0-2" fmla="*/ 7875 h 2864387"/>
                <a:gd name="connsiteX1-3" fmla="*/ 1994054 w 4131325"/>
                <a:gd name="connsiteY1-4" fmla="*/ 0 h 2864387"/>
                <a:gd name="connsiteX2-5" fmla="*/ 4131325 w 4131325"/>
                <a:gd name="connsiteY2-6" fmla="*/ 7875 h 2864387"/>
                <a:gd name="connsiteX3-7" fmla="*/ 4131325 w 4131325"/>
                <a:gd name="connsiteY3-8" fmla="*/ 2864387 h 2864387"/>
                <a:gd name="connsiteX4-9" fmla="*/ 0 w 4131325"/>
                <a:gd name="connsiteY4-10" fmla="*/ 2864387 h 2864387"/>
                <a:gd name="connsiteX5" fmla="*/ 0 w 4131325"/>
                <a:gd name="connsiteY5" fmla="*/ 7875 h 2864387"/>
                <a:gd name="connsiteX0-11" fmla="*/ 0 w 4131325"/>
                <a:gd name="connsiteY0-12" fmla="*/ 0 h 2856512"/>
                <a:gd name="connsiteX1-13" fmla="*/ 1938970 w 4131325"/>
                <a:gd name="connsiteY1-14" fmla="*/ 366699 h 2856512"/>
                <a:gd name="connsiteX2-15" fmla="*/ 4131325 w 4131325"/>
                <a:gd name="connsiteY2-16" fmla="*/ 0 h 2856512"/>
                <a:gd name="connsiteX3-17" fmla="*/ 4131325 w 4131325"/>
                <a:gd name="connsiteY3-18" fmla="*/ 2856512 h 2856512"/>
                <a:gd name="connsiteX4-19" fmla="*/ 0 w 4131325"/>
                <a:gd name="connsiteY4-20" fmla="*/ 2856512 h 2856512"/>
                <a:gd name="connsiteX5-21" fmla="*/ 0 w 4131325"/>
                <a:gd name="connsiteY5-22" fmla="*/ 0 h 2856512"/>
                <a:gd name="connsiteX0-23" fmla="*/ 0 w 4131325"/>
                <a:gd name="connsiteY0-24" fmla="*/ 0 h 2856512"/>
                <a:gd name="connsiteX1-25" fmla="*/ 1938970 w 4131325"/>
                <a:gd name="connsiteY1-26" fmla="*/ 366699 h 2856512"/>
                <a:gd name="connsiteX2-27" fmla="*/ 4131325 w 4131325"/>
                <a:gd name="connsiteY2-28" fmla="*/ 0 h 2856512"/>
                <a:gd name="connsiteX3-29" fmla="*/ 4131325 w 4131325"/>
                <a:gd name="connsiteY3-30" fmla="*/ 2856512 h 2856512"/>
                <a:gd name="connsiteX4-31" fmla="*/ 2787268 w 4131325"/>
                <a:gd name="connsiteY4-32" fmla="*/ 2856511 h 2856512"/>
                <a:gd name="connsiteX5-33" fmla="*/ 0 w 4131325"/>
                <a:gd name="connsiteY5-34" fmla="*/ 2856512 h 2856512"/>
                <a:gd name="connsiteX6" fmla="*/ 0 w 4131325"/>
                <a:gd name="connsiteY6" fmla="*/ 0 h 2856512"/>
                <a:gd name="connsiteX0-35" fmla="*/ 0 w 4131325"/>
                <a:gd name="connsiteY0-36" fmla="*/ 0 h 2856512"/>
                <a:gd name="connsiteX1-37" fmla="*/ 1938970 w 4131325"/>
                <a:gd name="connsiteY1-38" fmla="*/ 366699 h 2856512"/>
                <a:gd name="connsiteX2-39" fmla="*/ 4131325 w 4131325"/>
                <a:gd name="connsiteY2-40" fmla="*/ 0 h 2856512"/>
                <a:gd name="connsiteX3-41" fmla="*/ 4131325 w 4131325"/>
                <a:gd name="connsiteY3-42" fmla="*/ 2856512 h 2856512"/>
                <a:gd name="connsiteX4-43" fmla="*/ 2787268 w 4131325"/>
                <a:gd name="connsiteY4-44" fmla="*/ 2625157 h 2856512"/>
                <a:gd name="connsiteX5-45" fmla="*/ 0 w 4131325"/>
                <a:gd name="connsiteY5-46" fmla="*/ 2856512 h 2856512"/>
                <a:gd name="connsiteX6-47" fmla="*/ 0 w 4131325"/>
                <a:gd name="connsiteY6-48" fmla="*/ 0 h 2856512"/>
                <a:gd name="connsiteX0-49" fmla="*/ 11016 w 4142341"/>
                <a:gd name="connsiteY0-50" fmla="*/ 0 h 2856512"/>
                <a:gd name="connsiteX1-51" fmla="*/ 1949986 w 4142341"/>
                <a:gd name="connsiteY1-52" fmla="*/ 366699 h 2856512"/>
                <a:gd name="connsiteX2-53" fmla="*/ 4142341 w 4142341"/>
                <a:gd name="connsiteY2-54" fmla="*/ 0 h 2856512"/>
                <a:gd name="connsiteX3-55" fmla="*/ 4142341 w 4142341"/>
                <a:gd name="connsiteY3-56" fmla="*/ 2856512 h 2856512"/>
                <a:gd name="connsiteX4-57" fmla="*/ 2798284 w 4142341"/>
                <a:gd name="connsiteY4-58" fmla="*/ 2625157 h 2856512"/>
                <a:gd name="connsiteX5-59" fmla="*/ 11016 w 4142341"/>
                <a:gd name="connsiteY5-60" fmla="*/ 2856512 h 2856512"/>
                <a:gd name="connsiteX6-61" fmla="*/ 0 w 4142341"/>
                <a:gd name="connsiteY6-62" fmla="*/ 1501436 h 2856512"/>
                <a:gd name="connsiteX7" fmla="*/ 11016 w 4142341"/>
                <a:gd name="connsiteY7" fmla="*/ 0 h 2856512"/>
                <a:gd name="connsiteX0-63" fmla="*/ 0 w 4131325"/>
                <a:gd name="connsiteY0-64" fmla="*/ 0 h 2856512"/>
                <a:gd name="connsiteX1-65" fmla="*/ 1938970 w 4131325"/>
                <a:gd name="connsiteY1-66" fmla="*/ 366699 h 2856512"/>
                <a:gd name="connsiteX2-67" fmla="*/ 4131325 w 4131325"/>
                <a:gd name="connsiteY2-68" fmla="*/ 0 h 2856512"/>
                <a:gd name="connsiteX3-69" fmla="*/ 4131325 w 4131325"/>
                <a:gd name="connsiteY3-70" fmla="*/ 2856512 h 2856512"/>
                <a:gd name="connsiteX4-71" fmla="*/ 2787268 w 4131325"/>
                <a:gd name="connsiteY4-72" fmla="*/ 2625157 h 2856512"/>
                <a:gd name="connsiteX5-73" fmla="*/ 0 w 4131325"/>
                <a:gd name="connsiteY5-74" fmla="*/ 2856512 h 2856512"/>
                <a:gd name="connsiteX6-75" fmla="*/ 264406 w 4131325"/>
                <a:gd name="connsiteY6-76" fmla="*/ 1501436 h 2856512"/>
                <a:gd name="connsiteX7-77" fmla="*/ 0 w 4131325"/>
                <a:gd name="connsiteY7-78" fmla="*/ 0 h 2856512"/>
                <a:gd name="connsiteX0-79" fmla="*/ 0 w 4131326"/>
                <a:gd name="connsiteY0-80" fmla="*/ 0 h 2856512"/>
                <a:gd name="connsiteX1-81" fmla="*/ 1938970 w 4131326"/>
                <a:gd name="connsiteY1-82" fmla="*/ 366699 h 2856512"/>
                <a:gd name="connsiteX2-83" fmla="*/ 4131325 w 4131326"/>
                <a:gd name="connsiteY2-84" fmla="*/ 0 h 2856512"/>
                <a:gd name="connsiteX3-85" fmla="*/ 4131326 w 4131326"/>
                <a:gd name="connsiteY3-86" fmla="*/ 1501436 h 2856512"/>
                <a:gd name="connsiteX4-87" fmla="*/ 4131325 w 4131326"/>
                <a:gd name="connsiteY4-88" fmla="*/ 2856512 h 2856512"/>
                <a:gd name="connsiteX5-89" fmla="*/ 2787268 w 4131326"/>
                <a:gd name="connsiteY5-90" fmla="*/ 2625157 h 2856512"/>
                <a:gd name="connsiteX6-91" fmla="*/ 0 w 4131326"/>
                <a:gd name="connsiteY6-92" fmla="*/ 2856512 h 2856512"/>
                <a:gd name="connsiteX7-93" fmla="*/ 264406 w 4131326"/>
                <a:gd name="connsiteY7-94" fmla="*/ 1501436 h 2856512"/>
                <a:gd name="connsiteX8" fmla="*/ 0 w 4131326"/>
                <a:gd name="connsiteY8" fmla="*/ 0 h 2856512"/>
                <a:gd name="connsiteX0-95" fmla="*/ 0 w 4131325"/>
                <a:gd name="connsiteY0-96" fmla="*/ 0 h 2856512"/>
                <a:gd name="connsiteX1-97" fmla="*/ 1938970 w 4131325"/>
                <a:gd name="connsiteY1-98" fmla="*/ 366699 h 2856512"/>
                <a:gd name="connsiteX2-99" fmla="*/ 4131325 w 4131325"/>
                <a:gd name="connsiteY2-100" fmla="*/ 0 h 2856512"/>
                <a:gd name="connsiteX3-101" fmla="*/ 3800820 w 4131325"/>
                <a:gd name="connsiteY3-102" fmla="*/ 1512452 h 2856512"/>
                <a:gd name="connsiteX4-103" fmla="*/ 4131325 w 4131325"/>
                <a:gd name="connsiteY4-104" fmla="*/ 2856512 h 2856512"/>
                <a:gd name="connsiteX5-105" fmla="*/ 2787268 w 4131325"/>
                <a:gd name="connsiteY5-106" fmla="*/ 2625157 h 2856512"/>
                <a:gd name="connsiteX6-107" fmla="*/ 0 w 4131325"/>
                <a:gd name="connsiteY6-108" fmla="*/ 2856512 h 2856512"/>
                <a:gd name="connsiteX7-109" fmla="*/ 264406 w 4131325"/>
                <a:gd name="connsiteY7-110" fmla="*/ 1501436 h 2856512"/>
                <a:gd name="connsiteX8-111" fmla="*/ 0 w 4131325"/>
                <a:gd name="connsiteY8-112" fmla="*/ 0 h 28565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Lst>
              <a:rect l="l" t="t" r="r" b="b"/>
              <a:pathLst>
                <a:path w="4131325" h="2856512">
                  <a:moveTo>
                    <a:pt x="0" y="0"/>
                  </a:moveTo>
                  <a:lnTo>
                    <a:pt x="1938970" y="366699"/>
                  </a:lnTo>
                  <a:lnTo>
                    <a:pt x="4131325" y="0"/>
                  </a:lnTo>
                  <a:cubicBezTo>
                    <a:pt x="4131325" y="500479"/>
                    <a:pt x="3800820" y="1011973"/>
                    <a:pt x="3800820" y="1512452"/>
                  </a:cubicBezTo>
                  <a:cubicBezTo>
                    <a:pt x="3800820" y="1964144"/>
                    <a:pt x="4131325" y="2404820"/>
                    <a:pt x="4131325" y="2856512"/>
                  </a:cubicBezTo>
                  <a:lnTo>
                    <a:pt x="2787268" y="2625157"/>
                  </a:lnTo>
                  <a:lnTo>
                    <a:pt x="0" y="2856512"/>
                  </a:lnTo>
                  <a:lnTo>
                    <a:pt x="264406" y="15014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33" name="Picture 32">
              <a:extLst>
                <a:ext uri="{FF2B5EF4-FFF2-40B4-BE49-F238E27FC236}">
                  <a16:creationId xmlns:a16="http://schemas.microsoft.com/office/drawing/2014/main" id="{6CE458CD-D8FC-4BBD-9C6B-2897038B582F}"/>
                </a:ext>
              </a:extLst>
            </p:cNvPr>
            <p:cNvPicPr>
              <a:picLocks noChangeAspect="1"/>
            </p:cNvPicPr>
            <p:nvPr/>
          </p:nvPicPr>
          <p:blipFill>
            <a:blip r:embed="rId9"/>
            <a:stretch>
              <a:fillRect/>
            </a:stretch>
          </p:blipFill>
          <p:spPr>
            <a:xfrm rot="827384">
              <a:off x="8477004" y="2599788"/>
              <a:ext cx="2926213" cy="2786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TextBox 33">
              <a:extLst>
                <a:ext uri="{FF2B5EF4-FFF2-40B4-BE49-F238E27FC236}">
                  <a16:creationId xmlns:a16="http://schemas.microsoft.com/office/drawing/2014/main" id="{494BFBCB-6FA2-47CF-B472-B65DB27576D7}"/>
                </a:ext>
              </a:extLst>
            </p:cNvPr>
            <p:cNvSpPr txBox="1"/>
            <p:nvPr/>
          </p:nvSpPr>
          <p:spPr>
            <a:xfrm>
              <a:off x="7677855" y="5549597"/>
              <a:ext cx="4984162" cy="489259"/>
            </a:xfrm>
            <a:prstGeom prst="rect">
              <a:avLst/>
            </a:prstGeom>
            <a:noFill/>
          </p:spPr>
          <p:txBody>
            <a:bodyPr wrap="square" rtlCol="0">
              <a:spAutoFit/>
            </a:bodyPr>
            <a:lstStyle/>
            <a:p>
              <a:r>
                <a:rPr lang="vi-VN" sz="2000" b="1" dirty="0">
                  <a:highlight>
                    <a:srgbClr val="FFFF00"/>
                  </a:highlight>
                  <a:latin typeface="Times New Roman" panose="02020603050405020304" pitchFamily="18" charset="0"/>
                  <a:cs typeface="Times New Roman" panose="02020603050405020304" pitchFamily="18" charset="0"/>
                </a:rPr>
                <a:t>Tuyên truyền vệ sinh môi trường</a:t>
              </a:r>
            </a:p>
          </p:txBody>
        </p:sp>
      </p:grpSp>
    </p:spTree>
    <p:extLst>
      <p:ext uri="{BB962C8B-B14F-4D97-AF65-F5344CB8AC3E}">
        <p14:creationId xmlns:p14="http://schemas.microsoft.com/office/powerpoint/2010/main" val="3460746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so sánh trùng kiết lị và trùng sốt rét câu hỏi 71644 - hoidap247.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 name="TextBox 6">
            <a:extLst>
              <a:ext uri="{FF2B5EF4-FFF2-40B4-BE49-F238E27FC236}">
                <a16:creationId xmlns:a16="http://schemas.microsoft.com/office/drawing/2014/main" id="{37D6FE0F-EDCF-4D69-B0CF-5E35DA1F473B}"/>
              </a:ext>
            </a:extLst>
          </p:cNvPr>
          <p:cNvSpPr txBox="1"/>
          <p:nvPr/>
        </p:nvSpPr>
        <p:spPr>
          <a:xfrm>
            <a:off x="155575" y="160338"/>
            <a:ext cx="11880849" cy="1443344"/>
          </a:xfrm>
          <a:prstGeom prst="rect">
            <a:avLst/>
          </a:prstGeom>
          <a:solidFill>
            <a:srgbClr val="92D050"/>
          </a:solidFill>
        </p:spPr>
        <p:txBody>
          <a:bodyPr wrap="square">
            <a:spAutoFit/>
          </a:bodyPr>
          <a:lstStyle/>
          <a:p>
            <a:pPr algn="just">
              <a:lnSpc>
                <a:spcPct val="150000"/>
              </a:lnSpc>
            </a:pPr>
            <a:r>
              <a:rPr lang="vi-VN" sz="2900" b="1" kern="1200" dirty="0">
                <a:solidFill>
                  <a:schemeClr val="dk1"/>
                </a:solidFill>
                <a:effectLst/>
                <a:latin typeface="Times New Roman" panose="02020603050405020304" pitchFamily="18" charset="0"/>
                <a:cs typeface="Times New Roman" panose="02020603050405020304" pitchFamily="18" charset="0"/>
              </a:rPr>
              <a:t>Diệt</a:t>
            </a:r>
            <a:r>
              <a:rPr lang="en-US" sz="2900" b="1" kern="1200" dirty="0">
                <a:solidFill>
                  <a:schemeClr val="dk1"/>
                </a:solidFill>
                <a:effectLst/>
                <a:latin typeface="Times New Roman" panose="02020603050405020304" pitchFamily="18" charset="0"/>
                <a:cs typeface="Times New Roman" panose="02020603050405020304" pitchFamily="18" charset="0"/>
              </a:rPr>
              <a:t> </a:t>
            </a:r>
            <a:r>
              <a:rPr lang="vi-VN" sz="3300" b="1" kern="1200" dirty="0">
                <a:solidFill>
                  <a:schemeClr val="dk1"/>
                </a:solidFill>
                <a:effectLst/>
                <a:latin typeface="Times New Roman" panose="02020603050405020304" pitchFamily="18" charset="0"/>
                <a:cs typeface="Times New Roman" panose="02020603050405020304" pitchFamily="18" charset="0"/>
              </a:rPr>
              <a:t>muỗi có phải là </a:t>
            </a:r>
            <a:r>
              <a:rPr lang="vi-VN" sz="2900" b="1" kern="1200" dirty="0">
                <a:solidFill>
                  <a:schemeClr val="dk1"/>
                </a:solidFill>
                <a:effectLst/>
                <a:latin typeface="Times New Roman" panose="02020603050405020304" pitchFamily="18" charset="0"/>
                <a:cs typeface="Times New Roman" panose="02020603050405020304" pitchFamily="18" charset="0"/>
              </a:rPr>
              <a:t>biện pháp duy nhất phòng chống bệnh sốt rét không? Vì sao?</a:t>
            </a:r>
            <a:endParaRPr lang="en-US" sz="2900" b="1" kern="1200" dirty="0">
              <a:solidFill>
                <a:schemeClr val="dk1"/>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27C3B4F-4543-4981-B8D1-73B4ED3C0F4D}"/>
              </a:ext>
            </a:extLst>
          </p:cNvPr>
          <p:cNvSpPr txBox="1"/>
          <p:nvPr/>
        </p:nvSpPr>
        <p:spPr>
          <a:xfrm>
            <a:off x="231773" y="1849977"/>
            <a:ext cx="11880849" cy="1569660"/>
          </a:xfrm>
          <a:prstGeom prst="rect">
            <a:avLst/>
          </a:prstGeom>
          <a:solidFill>
            <a:schemeClr val="bg1"/>
          </a:solidFill>
        </p:spPr>
        <p:txBody>
          <a:bodyPr wrap="square">
            <a:spAutoFit/>
          </a:bodyPr>
          <a:lstStyle/>
          <a:p>
            <a:r>
              <a:rPr lang="vi-VN" sz="2900" b="1">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b="1">
                <a:solidFill>
                  <a:srgbClr val="3333FF"/>
                </a:solidFill>
                <a:latin typeface="Times New Roman" panose="02020603050405020304" pitchFamily="18" charset="0"/>
                <a:cs typeface="Times New Roman" panose="02020603050405020304" pitchFamily="18" charset="0"/>
              </a:rPr>
              <a:t>Không</a:t>
            </a:r>
            <a:r>
              <a:rPr lang="vi-VN" sz="3200" b="1" dirty="0">
                <a:solidFill>
                  <a:srgbClr val="3333FF"/>
                </a:solidFill>
                <a:latin typeface="Times New Roman" panose="02020603050405020304" pitchFamily="18" charset="0"/>
                <a:cs typeface="Times New Roman" panose="02020603050405020304" pitchFamily="18" charset="0"/>
              </a:rPr>
              <a:t>, vì ngoài biện pháp diệt muỗi để phòng chống bệnh sốt rét chúng ta còn có thể thực hiện một số biện pháp: ngủ màn, vệ sinh môi trường xung quanh nhà ở, diệt lăng </a:t>
            </a:r>
            <a:r>
              <a:rPr lang="vi-VN" sz="3200" b="1">
                <a:solidFill>
                  <a:srgbClr val="3333FF"/>
                </a:solidFill>
                <a:latin typeface="Times New Roman" panose="02020603050405020304" pitchFamily="18" charset="0"/>
                <a:cs typeface="Times New Roman" panose="02020603050405020304" pitchFamily="18" charset="0"/>
              </a:rPr>
              <a:t>quăng,…</a:t>
            </a:r>
            <a:endParaRPr lang="en-US" sz="3600" b="1" dirty="0">
              <a:solidFill>
                <a:schemeClr val="dk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D28E3A0-9466-4815-B603-BE53132A47C6}"/>
              </a:ext>
            </a:extLst>
          </p:cNvPr>
          <p:cNvSpPr txBox="1"/>
          <p:nvPr/>
        </p:nvSpPr>
        <p:spPr>
          <a:xfrm>
            <a:off x="155574" y="3966391"/>
            <a:ext cx="11728449" cy="1077218"/>
          </a:xfrm>
          <a:prstGeom prst="rect">
            <a:avLst/>
          </a:prstGeom>
          <a:solidFill>
            <a:srgbClr val="00B050"/>
          </a:solidFill>
        </p:spPr>
        <p:txBody>
          <a:bodyPr wrap="square">
            <a:spAutoFit/>
          </a:bodyPr>
          <a:lstStyle/>
          <a:p>
            <a:pPr indent="306070" algn="just"/>
            <a:r>
              <a:rPr lang="vi-VN" sz="3200" b="1" dirty="0">
                <a:effectLst/>
                <a:latin typeface="Times New Roman" panose="02020603050405020304" pitchFamily="18" charset="0"/>
                <a:ea typeface="Times New Roman" panose="02020603050405020304" pitchFamily="18" charset="0"/>
              </a:rPr>
              <a:t>Tại sao chúng ta cần nấu chín thức ăn, đun sôi nước uống, rửa sạch các loại thực phẩm trước khi sử dụng?</a:t>
            </a:r>
            <a:endParaRPr lang="en-US" sz="32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96C32D2-DF7B-42B2-9A2A-D78FFA1EB123}"/>
              </a:ext>
            </a:extLst>
          </p:cNvPr>
          <p:cNvSpPr txBox="1"/>
          <p:nvPr/>
        </p:nvSpPr>
        <p:spPr>
          <a:xfrm>
            <a:off x="155574" y="5254318"/>
            <a:ext cx="11880849" cy="1569660"/>
          </a:xfrm>
          <a:prstGeom prst="rect">
            <a:avLst/>
          </a:prstGeom>
          <a:solidFill>
            <a:schemeClr val="accent1">
              <a:lumMod val="20000"/>
              <a:lumOff val="80000"/>
            </a:schemeClr>
          </a:solidFill>
        </p:spPr>
        <p:txBody>
          <a:bodyPr wrap="square">
            <a:spAutoFit/>
          </a:bodyPr>
          <a:lstStyle/>
          <a:p>
            <a:pPr indent="306070" algn="just"/>
            <a:r>
              <a:rPr lang="vi-VN" sz="3200" b="1">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3200" b="1">
                <a:effectLst/>
                <a:latin typeface="Times New Roman" panose="02020603050405020304" pitchFamily="18" charset="0"/>
                <a:ea typeface="Times New Roman" panose="02020603050405020304" pitchFamily="18" charset="0"/>
              </a:rPr>
              <a:t> </a:t>
            </a:r>
            <a:r>
              <a:rPr lang="vi-VN" sz="3200" b="1" dirty="0">
                <a:solidFill>
                  <a:srgbClr val="0000FF"/>
                </a:solidFill>
                <a:effectLst/>
                <a:latin typeface="Times New Roman" panose="02020603050405020304" pitchFamily="18" charset="0"/>
                <a:ea typeface="Times New Roman" panose="02020603050405020304" pitchFamily="18" charset="0"/>
              </a:rPr>
              <a:t>Nấu chín thức ăn, đun sôi nước uống, rửa sạch các loại thực phẩm trước khi sử dụng nhằm tiêu diệt các loại nguyên sinh vật và vi khuẩn gây bệnh.</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1128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1882" y="1217678"/>
            <a:ext cx="2824564" cy="2227152"/>
          </a:xfrm>
          <a:prstGeom prst="rect">
            <a:avLst/>
          </a:prstGeom>
        </p:spPr>
      </p:pic>
      <p:pic>
        <p:nvPicPr>
          <p:cNvPr id="6" name="Picture 5"/>
          <p:cNvPicPr>
            <a:picLocks noChangeAspect="1"/>
          </p:cNvPicPr>
          <p:nvPr/>
        </p:nvPicPr>
        <p:blipFill>
          <a:blip r:embed="rId3"/>
          <a:stretch>
            <a:fillRect/>
          </a:stretch>
        </p:blipFill>
        <p:spPr>
          <a:xfrm>
            <a:off x="3638195" y="1217678"/>
            <a:ext cx="3162944" cy="2211322"/>
          </a:xfrm>
          <a:prstGeom prst="rect">
            <a:avLst/>
          </a:prstGeom>
        </p:spPr>
      </p:pic>
      <p:pic>
        <p:nvPicPr>
          <p:cNvPr id="1026" name="Picture 2" descr="Phát hiện thuốc mới điều trị ký sinh trùng sốt rét “thể ngủ”"/>
          <p:cNvPicPr>
            <a:picLocks noChangeAspect="1" noChangeArrowheads="1"/>
          </p:cNvPicPr>
          <p:nvPr/>
        </p:nvPicPr>
        <p:blipFill rotWithShape="1">
          <a:blip r:embed="rId4">
            <a:extLst>
              <a:ext uri="{28A0092B-C50C-407E-A947-70E740481C1C}">
                <a14:useLocalDpi xmlns:a14="http://schemas.microsoft.com/office/drawing/2010/main" val="0"/>
              </a:ext>
            </a:extLst>
          </a:blip>
          <a:srcRect r="18009"/>
          <a:stretch/>
        </p:blipFill>
        <p:spPr bwMode="auto">
          <a:xfrm>
            <a:off x="481882" y="3928056"/>
            <a:ext cx="2651364" cy="2188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3411858" y="3896133"/>
            <a:ext cx="2165076" cy="2220062"/>
          </a:xfrm>
          <a:prstGeom prst="rect">
            <a:avLst/>
          </a:prstGeom>
        </p:spPr>
      </p:pic>
      <p:sp>
        <p:nvSpPr>
          <p:cNvPr id="8" name="TextBox 7"/>
          <p:cNvSpPr txBox="1"/>
          <p:nvPr/>
        </p:nvSpPr>
        <p:spPr>
          <a:xfrm>
            <a:off x="905346" y="3496023"/>
            <a:ext cx="1575303" cy="400110"/>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Trùng roi</a:t>
            </a:r>
          </a:p>
        </p:txBody>
      </p:sp>
      <p:sp>
        <p:nvSpPr>
          <p:cNvPr id="10" name="TextBox 9"/>
          <p:cNvSpPr txBox="1"/>
          <p:nvPr/>
        </p:nvSpPr>
        <p:spPr>
          <a:xfrm>
            <a:off x="4432015" y="3462511"/>
            <a:ext cx="1575303" cy="400110"/>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Trùng giày</a:t>
            </a:r>
          </a:p>
        </p:txBody>
      </p:sp>
      <p:sp>
        <p:nvSpPr>
          <p:cNvPr id="11" name="TextBox 10"/>
          <p:cNvSpPr txBox="1"/>
          <p:nvPr/>
        </p:nvSpPr>
        <p:spPr>
          <a:xfrm>
            <a:off x="1019912" y="6218582"/>
            <a:ext cx="1792114" cy="400110"/>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Trùng sốt rét</a:t>
            </a:r>
          </a:p>
        </p:txBody>
      </p:sp>
      <p:sp>
        <p:nvSpPr>
          <p:cNvPr id="12" name="TextBox 11"/>
          <p:cNvSpPr txBox="1"/>
          <p:nvPr/>
        </p:nvSpPr>
        <p:spPr>
          <a:xfrm>
            <a:off x="3485848" y="6211285"/>
            <a:ext cx="2017095" cy="400110"/>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Trùng biến hình</a:t>
            </a:r>
          </a:p>
        </p:txBody>
      </p:sp>
      <p:pic>
        <p:nvPicPr>
          <p:cNvPr id="9" name="Picture 8"/>
          <p:cNvPicPr>
            <a:picLocks noChangeAspect="1"/>
          </p:cNvPicPr>
          <p:nvPr/>
        </p:nvPicPr>
        <p:blipFill>
          <a:blip r:embed="rId6"/>
          <a:stretch>
            <a:fillRect/>
          </a:stretch>
        </p:blipFill>
        <p:spPr>
          <a:xfrm>
            <a:off x="5855546" y="3896133"/>
            <a:ext cx="2552364" cy="2220062"/>
          </a:xfrm>
          <a:prstGeom prst="rect">
            <a:avLst/>
          </a:prstGeom>
        </p:spPr>
      </p:pic>
      <p:sp>
        <p:nvSpPr>
          <p:cNvPr id="14" name="TextBox 13"/>
          <p:cNvSpPr txBox="1"/>
          <p:nvPr/>
        </p:nvSpPr>
        <p:spPr>
          <a:xfrm>
            <a:off x="6344076" y="6218582"/>
            <a:ext cx="1575303" cy="400110"/>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Tảo silic</a:t>
            </a:r>
          </a:p>
        </p:txBody>
      </p:sp>
      <p:pic>
        <p:nvPicPr>
          <p:cNvPr id="13" name="Picture 12"/>
          <p:cNvPicPr>
            <a:picLocks noChangeAspect="1"/>
          </p:cNvPicPr>
          <p:nvPr/>
        </p:nvPicPr>
        <p:blipFill>
          <a:blip r:embed="rId7"/>
          <a:stretch>
            <a:fillRect/>
          </a:stretch>
        </p:blipFill>
        <p:spPr>
          <a:xfrm>
            <a:off x="8760513" y="3896134"/>
            <a:ext cx="2306278" cy="2220062"/>
          </a:xfrm>
          <a:prstGeom prst="rect">
            <a:avLst/>
          </a:prstGeom>
        </p:spPr>
      </p:pic>
      <p:sp>
        <p:nvSpPr>
          <p:cNvPr id="16" name="TextBox 15"/>
          <p:cNvSpPr txBox="1"/>
          <p:nvPr/>
        </p:nvSpPr>
        <p:spPr>
          <a:xfrm>
            <a:off x="9126000" y="6218582"/>
            <a:ext cx="1575303" cy="400110"/>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Tảo lục</a:t>
            </a:r>
          </a:p>
        </p:txBody>
      </p:sp>
      <p:sp>
        <p:nvSpPr>
          <p:cNvPr id="18" name="Rectangle 17"/>
          <p:cNvSpPr/>
          <p:nvPr/>
        </p:nvSpPr>
        <p:spPr>
          <a:xfrm>
            <a:off x="7908626" y="1487209"/>
            <a:ext cx="3801492" cy="1594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ysClr val="windowText" lastClr="000000"/>
                </a:solidFill>
                <a:latin typeface="Times New Roman" panose="02020603050405020304" pitchFamily="18" charset="0"/>
                <a:cs typeface="Times New Roman" panose="02020603050405020304" pitchFamily="18" charset="0"/>
              </a:rPr>
              <a:t>Quan sát hình bên, em có nhận xét gì về hình dạng của nguyên sinh vật.</a:t>
            </a:r>
          </a:p>
        </p:txBody>
      </p:sp>
      <p:sp>
        <p:nvSpPr>
          <p:cNvPr id="19" name="文本框 7">
            <a:extLst>
              <a:ext uri="{FF2B5EF4-FFF2-40B4-BE49-F238E27FC236}">
                <a16:creationId xmlns:a16="http://schemas.microsoft.com/office/drawing/2014/main" id="{A99DBD59-BDC6-42E7-9563-9E90C2BC2D44}"/>
              </a:ext>
            </a:extLst>
          </p:cNvPr>
          <p:cNvSpPr txBox="1"/>
          <p:nvPr/>
        </p:nvSpPr>
        <p:spPr>
          <a:xfrm>
            <a:off x="1816733" y="121193"/>
            <a:ext cx="5531258" cy="553998"/>
          </a:xfrm>
          <a:prstGeom prst="rect">
            <a:avLst/>
          </a:prstGeom>
          <a:noFill/>
        </p:spPr>
        <p:txBody>
          <a:bodyPr wrap="none" rtlCol="0">
            <a:spAutoFit/>
          </a:bodyPr>
          <a:lstStyle/>
          <a:p>
            <a:pPr defTabSz="914377"/>
            <a:r>
              <a:rPr lang="en-US" altLang="zh-CN" sz="3000" b="1" dirty="0">
                <a:solidFill>
                  <a:prstClr val="white"/>
                </a:solidFill>
                <a:latin typeface="Times New Roman" panose="02020603050405020304" pitchFamily="18" charset="0"/>
                <a:cs typeface="Times New Roman" panose="02020603050405020304" pitchFamily="18" charset="0"/>
              </a:rPr>
              <a:t>1. NGUYÊN SINH VẬT LÀ GÌ?</a:t>
            </a:r>
            <a:endParaRPr lang="zh-CN" altLang="en-US" sz="3000" b="1" dirty="0">
              <a:solidFill>
                <a:prstClr val="white"/>
              </a:solidFill>
              <a:latin typeface="Times New Roman" panose="02020603050405020304" pitchFamily="18" charset="0"/>
              <a:cs typeface="Times New Roman" panose="02020603050405020304" pitchFamily="18" charset="0"/>
            </a:endParaRPr>
          </a:p>
        </p:txBody>
      </p:sp>
      <p:sp>
        <p:nvSpPr>
          <p:cNvPr id="20" name="矩形 1">
            <a:extLst>
              <a:ext uri="{FF2B5EF4-FFF2-40B4-BE49-F238E27FC236}">
                <a16:creationId xmlns:a16="http://schemas.microsoft.com/office/drawing/2014/main" id="{0744AEE8-C6A1-4FA0-8B33-C873838C6728}"/>
              </a:ext>
            </a:extLst>
          </p:cNvPr>
          <p:cNvSpPr/>
          <p:nvPr/>
        </p:nvSpPr>
        <p:spPr>
          <a:xfrm>
            <a:off x="1067503" y="613155"/>
            <a:ext cx="8138766" cy="461665"/>
          </a:xfrm>
          <a:prstGeom prst="rect">
            <a:avLst/>
          </a:prstGeom>
        </p:spPr>
        <p:txBody>
          <a:bodyPr wrap="none">
            <a:spAutoFit/>
          </a:bodyPr>
          <a:lstStyle/>
          <a:p>
            <a:pPr defTabSz="914377"/>
            <a:r>
              <a:rPr lang="en-US" altLang="zh-CN" sz="2400" b="1" dirty="0" err="1">
                <a:solidFill>
                  <a:srgbClr val="FFFF00"/>
                </a:solidFill>
                <a:latin typeface="Times New Roman" panose="02020603050405020304" pitchFamily="18" charset="0"/>
                <a:cs typeface="Times New Roman" panose="02020603050405020304" pitchFamily="18" charset="0"/>
              </a:rPr>
              <a:t>Tìm</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hiểu</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hình</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dạng</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và</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đặc</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điểm</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cấu</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tạo</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của</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nguyên</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sinh</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vật</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274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04" name="Picture 12" descr="Tái tạo rạn san hô: Hồi sinh hệ sinh thái ở đảo San Hô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7453">
            <a:off x="515645" y="1145836"/>
            <a:ext cx="5213253" cy="3228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6386731" y="2440639"/>
            <a:ext cx="5423659" cy="268983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vi-VN" sz="2900" b="1">
                <a:solidFill>
                  <a:srgbClr val="66FFFF"/>
                </a:solidFill>
                <a:latin typeface="Times New Roman" panose="02020603050405020304" pitchFamily="18" charset="0"/>
                <a:cs typeface="Times New Roman" panose="02020603050405020304" pitchFamily="18" charset="0"/>
              </a:rPr>
              <a:t> Nguyên </a:t>
            </a:r>
            <a:r>
              <a:rPr lang="vi-VN" sz="2900" b="1" dirty="0">
                <a:solidFill>
                  <a:srgbClr val="66FFFF"/>
                </a:solidFill>
                <a:latin typeface="Times New Roman" panose="02020603050405020304" pitchFamily="18" charset="0"/>
                <a:cs typeface="Times New Roman" panose="02020603050405020304" pitchFamily="18" charset="0"/>
              </a:rPr>
              <a:t>sinh vật còn là nguồn thức ăn cho các động vật lớn hơn.</a:t>
            </a:r>
          </a:p>
          <a:p>
            <a:pPr algn="just">
              <a:lnSpc>
                <a:spcPct val="150000"/>
              </a:lnSpc>
            </a:pPr>
            <a:endParaRPr lang="vi-VN" sz="2900" b="1" dirty="0">
              <a:solidFill>
                <a:srgbClr val="66FFFF"/>
              </a:solidFill>
              <a:latin typeface="Times New Roman" panose="02020603050405020304" pitchFamily="18" charset="0"/>
              <a:cs typeface="Times New Roman" panose="02020603050405020304" pitchFamily="18" charset="0"/>
            </a:endParaRPr>
          </a:p>
        </p:txBody>
      </p:sp>
      <p:sp>
        <p:nvSpPr>
          <p:cNvPr id="9" name="文本框 2"/>
          <p:cNvSpPr txBox="1"/>
          <p:nvPr/>
        </p:nvSpPr>
        <p:spPr>
          <a:xfrm>
            <a:off x="5702710" y="247432"/>
            <a:ext cx="6489291" cy="584775"/>
          </a:xfrm>
          <a:prstGeom prst="rect">
            <a:avLst/>
          </a:prstGeom>
          <a:solidFill>
            <a:srgbClr val="5DE2FD"/>
          </a:solidFill>
        </p:spPr>
        <p:txBody>
          <a:bodyPr wrap="square" rtlCol="0">
            <a:spAutoFit/>
          </a:bodyPr>
          <a:lstStyle/>
          <a:p>
            <a:pPr defTabSz="914377"/>
            <a:r>
              <a:rPr lang="zh-CN" altLang="en-US" sz="3200" b="1" dirty="0">
                <a:solidFill>
                  <a:schemeClr val="bg1"/>
                </a:solidFill>
                <a:latin typeface="Times New Roman" panose="02020603050405020304" pitchFamily="18" charset="0"/>
                <a:cs typeface="Times New Roman" panose="02020603050405020304" pitchFamily="18" charset="0"/>
              </a:rPr>
              <a:t>    </a:t>
            </a:r>
            <a:r>
              <a:rPr lang="en-US" altLang="zh-CN" sz="3200" b="1" dirty="0">
                <a:solidFill>
                  <a:schemeClr val="bg1"/>
                </a:solidFill>
                <a:latin typeface="Times New Roman" panose="02020603050405020304" pitchFamily="18" charset="0"/>
                <a:cs typeface="Times New Roman" panose="02020603050405020304" pitchFamily="18" charset="0"/>
              </a:rPr>
              <a:t>VAI TRÒ TRONG TỰ NHIÊN</a:t>
            </a:r>
            <a:endParaRPr lang="zh-CN" alt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C1FE17A-7B8B-4FD7-BF0F-563E38DA754E}"/>
              </a:ext>
            </a:extLst>
          </p:cNvPr>
          <p:cNvSpPr txBox="1"/>
          <p:nvPr/>
        </p:nvSpPr>
        <p:spPr>
          <a:xfrm>
            <a:off x="381610" y="4928552"/>
            <a:ext cx="5535903" cy="1383264"/>
          </a:xfrm>
          <a:prstGeom prst="rect">
            <a:avLst/>
          </a:prstGeom>
          <a:noFill/>
        </p:spPr>
        <p:txBody>
          <a:bodyPr wrap="square" rtlCol="0">
            <a:spAutoFit/>
          </a:bodyPr>
          <a:lstStyle/>
          <a:p>
            <a:pPr algn="ctr">
              <a:lnSpc>
                <a:spcPct val="120000"/>
              </a:lnSpc>
            </a:pPr>
            <a:r>
              <a:rPr lang="vi-VN" sz="2400" b="1" dirty="0">
                <a:solidFill>
                  <a:srgbClr val="FFFF00"/>
                </a:solidFill>
                <a:latin typeface="Times New Roman" panose="02020603050405020304" pitchFamily="18" charset="0"/>
                <a:cs typeface="Times New Roman" panose="02020603050405020304" pitchFamily="18" charset="0"/>
              </a:rPr>
              <a:t>Tảo có khả năng quang hợp có vai trò quang trọng trong việc cung cấp oxygen cho động vật dưới nước</a:t>
            </a:r>
            <a:r>
              <a:rPr lang="en-US" sz="2400" b="1" dirty="0">
                <a:solidFill>
                  <a:srgbClr val="FFFF00"/>
                </a:solidFill>
                <a:latin typeface="Times New Roman" panose="02020603050405020304" pitchFamily="18" charset="0"/>
                <a:cs typeface="Times New Roman" panose="02020603050405020304" pitchFamily="18" charset="0"/>
              </a:rPr>
              <a:t>.</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9570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E5AEB2-C520-4B8F-A34B-E0AED0DEE43F}"/>
              </a:ext>
            </a:extLst>
          </p:cNvPr>
          <p:cNvSpPr>
            <a:spLocks noGrp="1"/>
          </p:cNvSpPr>
          <p:nvPr>
            <p:ph type="sldNum" sz="quarter" idx="12"/>
          </p:nvPr>
        </p:nvSpPr>
        <p:spPr/>
        <p:txBody>
          <a:bodyPr/>
          <a:lstStyle/>
          <a:p>
            <a:fld id="{C263D6C4-4840-40CC-AC84-17E24B3B7BDE}" type="slidenum">
              <a:rPr lang="en-US" noProof="0" smtClean="0"/>
              <a:pPr/>
              <a:t>21</a:t>
            </a:fld>
            <a:endParaRPr lang="en-US" noProof="0" dirty="0"/>
          </a:p>
        </p:txBody>
      </p:sp>
      <p:sp>
        <p:nvSpPr>
          <p:cNvPr id="5" name="TextBox 4">
            <a:extLst>
              <a:ext uri="{FF2B5EF4-FFF2-40B4-BE49-F238E27FC236}">
                <a16:creationId xmlns:a16="http://schemas.microsoft.com/office/drawing/2014/main" id="{518A2813-55F7-4F18-8509-C2EF53950E95}"/>
              </a:ext>
            </a:extLst>
          </p:cNvPr>
          <p:cNvSpPr txBox="1"/>
          <p:nvPr/>
        </p:nvSpPr>
        <p:spPr>
          <a:xfrm>
            <a:off x="308610" y="2107331"/>
            <a:ext cx="11574779" cy="4524315"/>
          </a:xfrm>
          <a:prstGeom prst="rect">
            <a:avLst/>
          </a:prstGeom>
          <a:solidFill>
            <a:schemeClr val="bg1"/>
          </a:solidFill>
        </p:spPr>
        <p:txBody>
          <a:bodyPr wrap="square">
            <a:spAutoFit/>
          </a:bodyPr>
          <a:lstStyle/>
          <a:p>
            <a:pPr algn="just"/>
            <a:r>
              <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Nguyên sinh vật là nguyên nhân gây ra một số bệnh ở người và động vật.</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Một số biện pháp phòng chống các bệnh do nguyên sinh vật gây nên:</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Tiêu diệt côn trùng trung gian gây bệnh: muỗi, bọ gậy,...</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Vệ sinh an toàn thực phẩm: ăn chín, uống sôi; rửa tay sạch sẽ trước khi ăn và sau khi đi vệ sinh; bảo quản thức ăn đúng cách.</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vi-VN"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Vệ sinh môi trường xung quanh sạch sẽ, tuyên truyền nâng cao ý thức cộng đồng về bảo vệ môi trường và an toàn thực phẩm.</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文本框 42">
            <a:extLst>
              <a:ext uri="{FF2B5EF4-FFF2-40B4-BE49-F238E27FC236}">
                <a16:creationId xmlns:a16="http://schemas.microsoft.com/office/drawing/2014/main" id="{9B92652A-05E0-413B-833B-C3AFA006B739}"/>
              </a:ext>
            </a:extLst>
          </p:cNvPr>
          <p:cNvSpPr txBox="1"/>
          <p:nvPr/>
        </p:nvSpPr>
        <p:spPr>
          <a:xfrm>
            <a:off x="422787" y="226354"/>
            <a:ext cx="7102191" cy="646331"/>
          </a:xfrm>
          <a:prstGeom prst="rect">
            <a:avLst/>
          </a:prstGeom>
          <a:noFill/>
        </p:spPr>
        <p:txBody>
          <a:bodyPr wrap="square" rtlCol="0">
            <a:spAutoFit/>
          </a:bodyPr>
          <a:lstStyle/>
          <a:p>
            <a:pPr algn="ctr" defTabSz="914377"/>
            <a:r>
              <a:rPr lang="en-US" altLang="zh-CN" sz="36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rPr>
              <a:t>BÀI 27-NGUYÊN SINH VẬT</a:t>
            </a:r>
            <a:endParaRPr lang="zh-CN" altLang="en-US" sz="36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sp>
        <p:nvSpPr>
          <p:cNvPr id="7" name="文本框 11">
            <a:extLst>
              <a:ext uri="{FF2B5EF4-FFF2-40B4-BE49-F238E27FC236}">
                <a16:creationId xmlns:a16="http://schemas.microsoft.com/office/drawing/2014/main" id="{42EF2767-9550-48C6-B405-76E4A6CFBBB8}"/>
              </a:ext>
            </a:extLst>
          </p:cNvPr>
          <p:cNvSpPr txBox="1"/>
          <p:nvPr/>
        </p:nvSpPr>
        <p:spPr>
          <a:xfrm>
            <a:off x="95250" y="1254614"/>
            <a:ext cx="7866962" cy="553998"/>
          </a:xfrm>
          <a:prstGeom prst="rect">
            <a:avLst/>
          </a:prstGeom>
          <a:noFill/>
        </p:spPr>
        <p:txBody>
          <a:bodyPr wrap="none" rtlCol="0">
            <a:spAutoFit/>
          </a:bodyPr>
          <a:lstStyle/>
          <a:p>
            <a:pPr defTabSz="914377"/>
            <a:r>
              <a:rPr lang="en-US" altLang="zh-CN" sz="3000" b="1" dirty="0">
                <a:solidFill>
                  <a:prstClr val="white"/>
                </a:solidFill>
                <a:latin typeface="Times New Roman" panose="02020603050405020304" pitchFamily="18" charset="0"/>
                <a:cs typeface="Times New Roman" panose="02020603050405020304" pitchFamily="18" charset="0"/>
              </a:rPr>
              <a:t>2. BỆNH DO NGUYÊN SINH VẬT GÂY NÊN</a:t>
            </a:r>
            <a:endParaRPr lang="zh-CN" altLang="en-US" sz="30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8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760276" y="1512511"/>
            <a:ext cx="2824564" cy="2678455"/>
            <a:chOff x="481882" y="211358"/>
            <a:chExt cx="2824564" cy="2678455"/>
          </a:xfrm>
        </p:grpSpPr>
        <p:pic>
          <p:nvPicPr>
            <p:cNvPr id="2" name="Picture 1"/>
            <p:cNvPicPr>
              <a:picLocks noChangeAspect="1"/>
            </p:cNvPicPr>
            <p:nvPr/>
          </p:nvPicPr>
          <p:blipFill>
            <a:blip r:embed="rId2"/>
            <a:stretch>
              <a:fillRect/>
            </a:stretch>
          </p:blipFill>
          <p:spPr>
            <a:xfrm>
              <a:off x="481882" y="211358"/>
              <a:ext cx="2824564" cy="2227152"/>
            </a:xfrm>
            <a:prstGeom prst="rect">
              <a:avLst/>
            </a:prstGeom>
          </p:spPr>
        </p:pic>
        <p:sp>
          <p:nvSpPr>
            <p:cNvPr id="5" name="TextBox 4"/>
            <p:cNvSpPr txBox="1"/>
            <p:nvPr/>
          </p:nvSpPr>
          <p:spPr>
            <a:xfrm>
              <a:off x="905346" y="2489703"/>
              <a:ext cx="1575303" cy="400110"/>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Trùng roi</a:t>
              </a:r>
            </a:p>
          </p:txBody>
        </p:sp>
      </p:grpSp>
      <p:grpSp>
        <p:nvGrpSpPr>
          <p:cNvPr id="8" name="Group 7"/>
          <p:cNvGrpSpPr/>
          <p:nvPr/>
        </p:nvGrpSpPr>
        <p:grpSpPr>
          <a:xfrm>
            <a:off x="4314942" y="1512511"/>
            <a:ext cx="3162944" cy="2644943"/>
            <a:chOff x="3638195" y="211358"/>
            <a:chExt cx="3162944" cy="2644943"/>
          </a:xfrm>
        </p:grpSpPr>
        <p:pic>
          <p:nvPicPr>
            <p:cNvPr id="3" name="Picture 2"/>
            <p:cNvPicPr>
              <a:picLocks noChangeAspect="1"/>
            </p:cNvPicPr>
            <p:nvPr/>
          </p:nvPicPr>
          <p:blipFill>
            <a:blip r:embed="rId3"/>
            <a:stretch>
              <a:fillRect/>
            </a:stretch>
          </p:blipFill>
          <p:spPr>
            <a:xfrm>
              <a:off x="3638195" y="211358"/>
              <a:ext cx="3162944" cy="2211322"/>
            </a:xfrm>
            <a:prstGeom prst="rect">
              <a:avLst/>
            </a:prstGeom>
          </p:spPr>
        </p:pic>
        <p:sp>
          <p:nvSpPr>
            <p:cNvPr id="6" name="TextBox 5"/>
            <p:cNvSpPr txBox="1"/>
            <p:nvPr/>
          </p:nvSpPr>
          <p:spPr>
            <a:xfrm>
              <a:off x="4432015" y="2456191"/>
              <a:ext cx="1575303" cy="400110"/>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Trùng giày</a:t>
              </a:r>
            </a:p>
          </p:txBody>
        </p:sp>
      </p:grpSp>
      <p:grpSp>
        <p:nvGrpSpPr>
          <p:cNvPr id="10" name="Group 9"/>
          <p:cNvGrpSpPr/>
          <p:nvPr/>
        </p:nvGrpSpPr>
        <p:grpSpPr>
          <a:xfrm>
            <a:off x="8207988" y="1475704"/>
            <a:ext cx="2165076" cy="2715262"/>
            <a:chOff x="3411858" y="2889813"/>
            <a:chExt cx="2165076" cy="2715262"/>
          </a:xfrm>
        </p:grpSpPr>
        <p:pic>
          <p:nvPicPr>
            <p:cNvPr id="4" name="Picture 3"/>
            <p:cNvPicPr>
              <a:picLocks noChangeAspect="1"/>
            </p:cNvPicPr>
            <p:nvPr/>
          </p:nvPicPr>
          <p:blipFill>
            <a:blip r:embed="rId4"/>
            <a:stretch>
              <a:fillRect/>
            </a:stretch>
          </p:blipFill>
          <p:spPr>
            <a:xfrm>
              <a:off x="3411858" y="2889813"/>
              <a:ext cx="2165076" cy="2220062"/>
            </a:xfrm>
            <a:prstGeom prst="rect">
              <a:avLst/>
            </a:prstGeom>
          </p:spPr>
        </p:pic>
        <p:sp>
          <p:nvSpPr>
            <p:cNvPr id="7" name="TextBox 6"/>
            <p:cNvSpPr txBox="1"/>
            <p:nvPr/>
          </p:nvSpPr>
          <p:spPr>
            <a:xfrm>
              <a:off x="3485848" y="5204965"/>
              <a:ext cx="2017095" cy="400110"/>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Trùng biến hình</a:t>
              </a:r>
            </a:p>
          </p:txBody>
        </p:sp>
      </p:grpSp>
      <p:sp>
        <p:nvSpPr>
          <p:cNvPr id="13" name="TextBox 12"/>
          <p:cNvSpPr txBox="1"/>
          <p:nvPr/>
        </p:nvSpPr>
        <p:spPr>
          <a:xfrm>
            <a:off x="1133945" y="5022127"/>
            <a:ext cx="1674891" cy="400110"/>
          </a:xfrm>
          <a:prstGeom prst="rect">
            <a:avLst/>
          </a:prstGeom>
          <a:solidFill>
            <a:srgbClr val="3BEDD8"/>
          </a:solid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Hình thoi</a:t>
            </a:r>
          </a:p>
        </p:txBody>
      </p:sp>
      <p:sp>
        <p:nvSpPr>
          <p:cNvPr id="14" name="TextBox 13"/>
          <p:cNvSpPr txBox="1"/>
          <p:nvPr/>
        </p:nvSpPr>
        <p:spPr>
          <a:xfrm>
            <a:off x="4760374" y="5022127"/>
            <a:ext cx="2272077" cy="400110"/>
          </a:xfrm>
          <a:prstGeom prst="rect">
            <a:avLst/>
          </a:prstGeom>
          <a:solidFill>
            <a:srgbClr val="3BEDD8"/>
          </a:solid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Giống chiếc giày</a:t>
            </a:r>
          </a:p>
        </p:txBody>
      </p:sp>
      <p:sp>
        <p:nvSpPr>
          <p:cNvPr id="15" name="TextBox 14"/>
          <p:cNvSpPr txBox="1"/>
          <p:nvPr/>
        </p:nvSpPr>
        <p:spPr>
          <a:xfrm>
            <a:off x="7660690" y="5022127"/>
            <a:ext cx="3259670" cy="400110"/>
          </a:xfrm>
          <a:prstGeom prst="rect">
            <a:avLst/>
          </a:prstGeom>
          <a:solidFill>
            <a:srgbClr val="3BEDD8"/>
          </a:solidFill>
        </p:spPr>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Hình dạng không ổn định</a:t>
            </a:r>
          </a:p>
        </p:txBody>
      </p:sp>
      <p:sp>
        <p:nvSpPr>
          <p:cNvPr id="16" name="Down Arrow 15"/>
          <p:cNvSpPr/>
          <p:nvPr/>
        </p:nvSpPr>
        <p:spPr>
          <a:xfrm>
            <a:off x="1806165" y="4242159"/>
            <a:ext cx="330452" cy="65185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Down Arrow 16"/>
          <p:cNvSpPr/>
          <p:nvPr/>
        </p:nvSpPr>
        <p:spPr>
          <a:xfrm>
            <a:off x="5731186" y="4242159"/>
            <a:ext cx="330452" cy="65185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Down Arrow 17"/>
          <p:cNvSpPr/>
          <p:nvPr/>
        </p:nvSpPr>
        <p:spPr>
          <a:xfrm>
            <a:off x="9125299" y="4240789"/>
            <a:ext cx="330452" cy="651850"/>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Rectangle 20"/>
          <p:cNvSpPr/>
          <p:nvPr/>
        </p:nvSpPr>
        <p:spPr>
          <a:xfrm>
            <a:off x="1340633" y="5629275"/>
            <a:ext cx="9365467" cy="1075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FF0000"/>
                </a:solidFill>
                <a:latin typeface="Times New Roman" panose="02020603050405020304" pitchFamily="18" charset="0"/>
                <a:cs typeface="Times New Roman" panose="02020603050405020304" pitchFamily="18" charset="0"/>
              </a:rPr>
              <a:t>Nguyên sinh vật không có hình dạng cố định, chúng có nhiều kiểu hình dạng khác nhau như: hình cầu, hình giày, hình thoi,...</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20" name="文本框 7">
            <a:extLst>
              <a:ext uri="{FF2B5EF4-FFF2-40B4-BE49-F238E27FC236}">
                <a16:creationId xmlns:a16="http://schemas.microsoft.com/office/drawing/2014/main" id="{C0A885C2-211E-4F0C-8122-9EF180A5EDF1}"/>
              </a:ext>
            </a:extLst>
          </p:cNvPr>
          <p:cNvSpPr txBox="1"/>
          <p:nvPr/>
        </p:nvSpPr>
        <p:spPr>
          <a:xfrm>
            <a:off x="1133945" y="8386"/>
            <a:ext cx="8033418" cy="769441"/>
          </a:xfrm>
          <a:prstGeom prst="rect">
            <a:avLst/>
          </a:prstGeom>
          <a:noFill/>
        </p:spPr>
        <p:txBody>
          <a:bodyPr wrap="none" rtlCol="0">
            <a:spAutoFit/>
          </a:bodyPr>
          <a:lstStyle/>
          <a:p>
            <a:pPr defTabSz="914377"/>
            <a:r>
              <a:rPr lang="en-US" altLang="zh-CN" sz="4400" b="1" dirty="0">
                <a:solidFill>
                  <a:prstClr val="white"/>
                </a:solidFill>
                <a:latin typeface="Times New Roman" panose="02020603050405020304" pitchFamily="18" charset="0"/>
                <a:cs typeface="Times New Roman" panose="02020603050405020304" pitchFamily="18" charset="0"/>
              </a:rPr>
              <a:t>1. NGUYÊN SINH VẬT LÀ GÌ?</a:t>
            </a:r>
            <a:endParaRPr lang="zh-CN" altLang="en-US" sz="4400" b="1" dirty="0">
              <a:solidFill>
                <a:prstClr val="white"/>
              </a:solidFill>
              <a:latin typeface="Times New Roman" panose="02020603050405020304" pitchFamily="18" charset="0"/>
              <a:cs typeface="Times New Roman" panose="02020603050405020304" pitchFamily="18" charset="0"/>
            </a:endParaRPr>
          </a:p>
        </p:txBody>
      </p:sp>
      <p:sp>
        <p:nvSpPr>
          <p:cNvPr id="22" name="矩形 1">
            <a:extLst>
              <a:ext uri="{FF2B5EF4-FFF2-40B4-BE49-F238E27FC236}">
                <a16:creationId xmlns:a16="http://schemas.microsoft.com/office/drawing/2014/main" id="{556DF934-CDC2-48F4-A425-964F5114E2EE}"/>
              </a:ext>
            </a:extLst>
          </p:cNvPr>
          <p:cNvSpPr/>
          <p:nvPr/>
        </p:nvSpPr>
        <p:spPr>
          <a:xfrm>
            <a:off x="841897" y="766451"/>
            <a:ext cx="8805616" cy="492443"/>
          </a:xfrm>
          <a:prstGeom prst="rect">
            <a:avLst/>
          </a:prstGeom>
        </p:spPr>
        <p:txBody>
          <a:bodyPr wrap="none">
            <a:spAutoFit/>
          </a:bodyPr>
          <a:lstStyle/>
          <a:p>
            <a:pPr defTabSz="914377"/>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Tìm</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hiểu</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hình</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dạng</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và</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đặc</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điểm</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cấu</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tạo</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của</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nguyên</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sinh</a:t>
            </a:r>
            <a:r>
              <a:rPr lang="en-US" altLang="zh-CN" sz="2600" b="1" dirty="0">
                <a:solidFill>
                  <a:schemeClr val="accent3">
                    <a:lumMod val="60000"/>
                    <a:lumOff val="40000"/>
                  </a:schemeClr>
                </a:solidFill>
                <a:latin typeface="Times New Roman" panose="02020603050405020304" pitchFamily="18" charset="0"/>
                <a:cs typeface="Times New Roman" panose="02020603050405020304" pitchFamily="18" charset="0"/>
              </a:rPr>
              <a:t> </a:t>
            </a:r>
            <a:r>
              <a:rPr lang="en-US" altLang="zh-CN" sz="2600" b="1" dirty="0" err="1">
                <a:solidFill>
                  <a:schemeClr val="accent3">
                    <a:lumMod val="60000"/>
                    <a:lumOff val="40000"/>
                  </a:schemeClr>
                </a:solidFill>
                <a:latin typeface="Times New Roman" panose="02020603050405020304" pitchFamily="18" charset="0"/>
                <a:cs typeface="Times New Roman" panose="02020603050405020304" pitchFamily="18" charset="0"/>
              </a:rPr>
              <a:t>vật</a:t>
            </a:r>
            <a:endParaRPr lang="zh-CN" altLang="en-US" sz="26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329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3056" b="18375"/>
          <a:stretch/>
        </p:blipFill>
        <p:spPr>
          <a:xfrm>
            <a:off x="151777" y="5428118"/>
            <a:ext cx="2590941" cy="1326862"/>
          </a:xfrm>
          <a:prstGeom prst="rect">
            <a:avLst/>
          </a:prstGeom>
        </p:spPr>
      </p:pic>
      <p:pic>
        <p:nvPicPr>
          <p:cNvPr id="2" name="Picture 1"/>
          <p:cNvPicPr>
            <a:picLocks noChangeAspect="1"/>
          </p:cNvPicPr>
          <p:nvPr/>
        </p:nvPicPr>
        <p:blipFill>
          <a:blip r:embed="rId3"/>
          <a:stretch>
            <a:fillRect/>
          </a:stretch>
        </p:blipFill>
        <p:spPr>
          <a:xfrm>
            <a:off x="222500" y="2010258"/>
            <a:ext cx="2232695" cy="2017409"/>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2968529" y="2010257"/>
            <a:ext cx="2563952" cy="201740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6096000" y="2055152"/>
            <a:ext cx="2828013" cy="201740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1046" y="4044476"/>
            <a:ext cx="2038313" cy="1015663"/>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Trùng roi</a:t>
            </a:r>
            <a:r>
              <a:rPr lang="en-US" sz="2000" b="1" dirty="0">
                <a:solidFill>
                  <a:srgbClr val="FFFF00"/>
                </a:solidFill>
                <a:latin typeface="Times New Roman" panose="02020603050405020304" pitchFamily="18" charset="0"/>
                <a:cs typeface="Times New Roman" panose="02020603050405020304" pitchFamily="18" charset="0"/>
              </a:rPr>
              <a:t> </a:t>
            </a:r>
            <a:r>
              <a:rPr lang="vi-VN" sz="2000" b="1" dirty="0">
                <a:solidFill>
                  <a:srgbClr val="FFFF00"/>
                </a:solidFill>
                <a:latin typeface="Times New Roman" panose="02020603050405020304" pitchFamily="18" charset="0"/>
                <a:cs typeface="Times New Roman" panose="02020603050405020304" pitchFamily="18" charset="0"/>
              </a:rPr>
              <a:t>xanh</a:t>
            </a:r>
          </a:p>
          <a:p>
            <a:pPr algn="ctr"/>
            <a:r>
              <a:rPr lang="vi-VN" sz="2000" b="1" dirty="0">
                <a:solidFill>
                  <a:schemeClr val="bg1"/>
                </a:solidFill>
                <a:latin typeface="Times New Roman" panose="02020603050405020304" pitchFamily="18" charset="0"/>
                <a:cs typeface="Times New Roman" panose="02020603050405020304" pitchFamily="18" charset="0"/>
              </a:rPr>
              <a:t>Sống ở bề mặt ao, hồ</a:t>
            </a:r>
          </a:p>
        </p:txBody>
      </p:sp>
      <p:sp>
        <p:nvSpPr>
          <p:cNvPr id="7" name="TextBox 6"/>
          <p:cNvSpPr txBox="1"/>
          <p:nvPr/>
        </p:nvSpPr>
        <p:spPr>
          <a:xfrm>
            <a:off x="2905726" y="4157925"/>
            <a:ext cx="2836168" cy="707886"/>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Trùng biến hình</a:t>
            </a:r>
          </a:p>
          <a:p>
            <a:pPr algn="ctr"/>
            <a:r>
              <a:rPr lang="vi-VN" sz="2000" b="1" dirty="0">
                <a:solidFill>
                  <a:schemeClr val="bg1"/>
                </a:solidFill>
                <a:latin typeface="Times New Roman" panose="02020603050405020304" pitchFamily="18" charset="0"/>
                <a:cs typeface="Times New Roman" panose="02020603050405020304" pitchFamily="18" charset="0"/>
              </a:rPr>
              <a:t>Sống ở bề mặt ao, hồ</a:t>
            </a:r>
          </a:p>
        </p:txBody>
      </p:sp>
      <p:sp>
        <p:nvSpPr>
          <p:cNvPr id="8" name="TextBox 7"/>
          <p:cNvSpPr txBox="1"/>
          <p:nvPr/>
        </p:nvSpPr>
        <p:spPr>
          <a:xfrm>
            <a:off x="5749792" y="4070863"/>
            <a:ext cx="3308483" cy="1015663"/>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Trùng già</a:t>
            </a:r>
            <a:r>
              <a:rPr lang="en-US" sz="2000" b="1" dirty="0">
                <a:solidFill>
                  <a:srgbClr val="FFFF00"/>
                </a:solidFill>
                <a:latin typeface="Times New Roman" panose="02020603050405020304" pitchFamily="18" charset="0"/>
                <a:cs typeface="Times New Roman" panose="02020603050405020304" pitchFamily="18" charset="0"/>
              </a:rPr>
              <a:t>y</a:t>
            </a:r>
            <a:endParaRPr lang="vi-VN" sz="2000" b="1" dirty="0">
              <a:solidFill>
                <a:srgbClr val="FFFF00"/>
              </a:solidFill>
              <a:latin typeface="Times New Roman" panose="02020603050405020304" pitchFamily="18" charset="0"/>
              <a:cs typeface="Times New Roman" panose="02020603050405020304" pitchFamily="18" charset="0"/>
            </a:endParaRPr>
          </a:p>
          <a:p>
            <a:pPr algn="ctr"/>
            <a:r>
              <a:rPr lang="vi-VN" sz="2000" b="1" dirty="0">
                <a:solidFill>
                  <a:schemeClr val="bg1"/>
                </a:solidFill>
                <a:latin typeface="Times New Roman" panose="02020603050405020304" pitchFamily="18" charset="0"/>
                <a:cs typeface="Times New Roman" panose="02020603050405020304" pitchFamily="18" charset="0"/>
              </a:rPr>
              <a:t>Sống ở bề mặt nước cống, rãnh hoặc bề mặt nước đục</a:t>
            </a:r>
            <a:r>
              <a:rPr lang="en-US" sz="2000" b="1" dirty="0">
                <a:solidFill>
                  <a:schemeClr val="bg1"/>
                </a:solidFill>
                <a:latin typeface="Times New Roman" panose="02020603050405020304" pitchFamily="18" charset="0"/>
                <a:cs typeface="Times New Roman" panose="02020603050405020304" pitchFamily="18" charset="0"/>
              </a:rPr>
              <a:t>.</a:t>
            </a:r>
            <a:endParaRPr lang="vi-VN" sz="2000" b="1"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a:off x="9487532" y="2027000"/>
            <a:ext cx="2047831" cy="2017409"/>
          </a:xfrm>
          <a:prstGeom prst="rect">
            <a:avLst/>
          </a:prstGeom>
        </p:spPr>
      </p:pic>
      <p:sp>
        <p:nvSpPr>
          <p:cNvPr id="10" name="TextBox 9"/>
          <p:cNvSpPr txBox="1"/>
          <p:nvPr/>
        </p:nvSpPr>
        <p:spPr>
          <a:xfrm>
            <a:off x="9363075" y="4004036"/>
            <a:ext cx="2801283" cy="1015663"/>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Tảo s</a:t>
            </a:r>
            <a:r>
              <a:rPr lang="en-US" sz="2000" b="1" dirty="0" err="1">
                <a:solidFill>
                  <a:srgbClr val="FFFF00"/>
                </a:solidFill>
                <a:latin typeface="Times New Roman" panose="02020603050405020304" pitchFamily="18" charset="0"/>
                <a:cs typeface="Times New Roman" panose="02020603050405020304" pitchFamily="18" charset="0"/>
              </a:rPr>
              <a:t>i</a:t>
            </a:r>
            <a:r>
              <a:rPr lang="vi-VN" sz="2000" b="1" dirty="0">
                <a:solidFill>
                  <a:srgbClr val="FFFF00"/>
                </a:solidFill>
                <a:latin typeface="Times New Roman" panose="02020603050405020304" pitchFamily="18" charset="0"/>
                <a:cs typeface="Times New Roman" panose="02020603050405020304" pitchFamily="18" charset="0"/>
              </a:rPr>
              <a:t>li</a:t>
            </a:r>
            <a:r>
              <a:rPr lang="en-US" sz="2000" b="1" dirty="0">
                <a:solidFill>
                  <a:srgbClr val="FFFF00"/>
                </a:solidFill>
                <a:latin typeface="Times New Roman" panose="02020603050405020304" pitchFamily="18" charset="0"/>
                <a:cs typeface="Times New Roman" panose="02020603050405020304" pitchFamily="18" charset="0"/>
              </a:rPr>
              <a:t>c</a:t>
            </a:r>
            <a:endParaRPr lang="vi-VN" sz="2000" b="1" dirty="0">
              <a:solidFill>
                <a:srgbClr val="FFFF00"/>
              </a:solidFill>
              <a:latin typeface="Times New Roman" panose="02020603050405020304" pitchFamily="18" charset="0"/>
              <a:cs typeface="Times New Roman" panose="02020603050405020304" pitchFamily="18" charset="0"/>
            </a:endParaRPr>
          </a:p>
          <a:p>
            <a:pPr algn="ctr"/>
            <a:r>
              <a:rPr lang="vi-VN" sz="2000" b="1" dirty="0">
                <a:solidFill>
                  <a:schemeClr val="bg1"/>
                </a:solidFill>
                <a:latin typeface="Times New Roman" panose="02020603050405020304" pitchFamily="18" charset="0"/>
                <a:cs typeface="Times New Roman" panose="02020603050405020304" pitchFamily="18" charset="0"/>
              </a:rPr>
              <a:t>Sống trôi nổi hoặc sống bám dưới nước, </a:t>
            </a:r>
            <a:r>
              <a:rPr lang="en-US" sz="2000" b="1" dirty="0">
                <a:solidFill>
                  <a:schemeClr val="bg1"/>
                </a:solidFill>
                <a:latin typeface="Times New Roman" panose="02020603050405020304" pitchFamily="18" charset="0"/>
                <a:cs typeface="Times New Roman" panose="02020603050405020304" pitchFamily="18" charset="0"/>
              </a:rPr>
              <a:t>.</a:t>
            </a:r>
            <a:r>
              <a:rPr lang="vi-VN" sz="2000" b="1" dirty="0">
                <a:solidFill>
                  <a:schemeClr val="bg1"/>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2832421" y="5275940"/>
            <a:ext cx="3501704" cy="1631216"/>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Trùn</a:t>
            </a:r>
            <a:r>
              <a:rPr lang="en-US" sz="2000" b="1" dirty="0">
                <a:solidFill>
                  <a:srgbClr val="FFFF00"/>
                </a:solidFill>
                <a:latin typeface="Times New Roman" panose="02020603050405020304" pitchFamily="18" charset="0"/>
                <a:cs typeface="Times New Roman" panose="02020603050405020304" pitchFamily="18" charset="0"/>
              </a:rPr>
              <a:t>g </a:t>
            </a:r>
            <a:r>
              <a:rPr lang="vi-VN" sz="2000" b="1" dirty="0">
                <a:solidFill>
                  <a:srgbClr val="FFFF00"/>
                </a:solidFill>
                <a:latin typeface="Times New Roman" panose="02020603050405020304" pitchFamily="18" charset="0"/>
                <a:cs typeface="Times New Roman" panose="02020603050405020304" pitchFamily="18" charset="0"/>
              </a:rPr>
              <a:t>sốt rét</a:t>
            </a:r>
          </a:p>
          <a:p>
            <a:pPr algn="ctr"/>
            <a:r>
              <a:rPr lang="vi-VN" sz="2000" b="1" dirty="0">
                <a:solidFill>
                  <a:schemeClr val="bg1"/>
                </a:solidFill>
                <a:latin typeface="Times New Roman" panose="02020603050405020304" pitchFamily="18" charset="0"/>
                <a:cs typeface="Times New Roman" panose="02020603050405020304" pitchFamily="18" charset="0"/>
              </a:rPr>
              <a:t>Sống </a:t>
            </a:r>
            <a:r>
              <a:rPr lang="en-US" sz="2000" b="1" dirty="0" err="1">
                <a:solidFill>
                  <a:schemeClr val="bg1"/>
                </a:solidFill>
                <a:latin typeface="Times New Roman" panose="02020603050405020304" pitchFamily="18" charset="0"/>
                <a:cs typeface="Times New Roman" panose="02020603050405020304" pitchFamily="18" charset="0"/>
              </a:rPr>
              <a:t>kí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sinh</a:t>
            </a:r>
            <a:r>
              <a:rPr lang="en-US" sz="2000" b="1" dirty="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Times New Roman" panose="02020603050405020304" pitchFamily="18" charset="0"/>
                <a:cs typeface="Times New Roman" panose="02020603050405020304" pitchFamily="18" charset="0"/>
              </a:rPr>
              <a:t>trong tuyến nước bọt của muỗi Anophen và trong máu người gây bệnh sốt rét</a:t>
            </a:r>
            <a:r>
              <a:rPr lang="en-US" sz="2000" b="1" dirty="0">
                <a:solidFill>
                  <a:schemeClr val="bg1"/>
                </a:solidFill>
                <a:latin typeface="Times New Roman" panose="02020603050405020304" pitchFamily="18" charset="0"/>
                <a:cs typeface="Times New Roman" panose="02020603050405020304" pitchFamily="18" charset="0"/>
              </a:rPr>
              <a:t>.</a:t>
            </a:r>
            <a:endParaRPr lang="vi-VN" sz="20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487533" y="5237445"/>
            <a:ext cx="2543422" cy="1323439"/>
          </a:xfrm>
          <a:prstGeom prst="rect">
            <a:avLst/>
          </a:prstGeom>
          <a:noFill/>
        </p:spPr>
        <p:txBody>
          <a:bodyPr wrap="square" rtlCol="0">
            <a:spAutoFit/>
          </a:bodyPr>
          <a:lstStyle/>
          <a:p>
            <a:pPr algn="ctr"/>
            <a:r>
              <a:rPr lang="vi-VN" sz="2000" b="1" dirty="0">
                <a:solidFill>
                  <a:srgbClr val="FFFF00"/>
                </a:solidFill>
                <a:latin typeface="Times New Roman" panose="02020603050405020304" pitchFamily="18" charset="0"/>
                <a:cs typeface="Times New Roman" panose="02020603050405020304" pitchFamily="18" charset="0"/>
              </a:rPr>
              <a:t>Tảo lục đơn </a:t>
            </a:r>
            <a:r>
              <a:rPr lang="en-US" sz="2000" b="1" dirty="0">
                <a:solidFill>
                  <a:srgbClr val="FFFF00"/>
                </a:solidFill>
                <a:latin typeface="Times New Roman" panose="02020603050405020304" pitchFamily="18" charset="0"/>
                <a:cs typeface="Times New Roman" panose="02020603050405020304" pitchFamily="18" charset="0"/>
              </a:rPr>
              <a:t>b</a:t>
            </a:r>
            <a:r>
              <a:rPr lang="vi-VN" sz="2000" b="1" dirty="0">
                <a:solidFill>
                  <a:srgbClr val="FFFF00"/>
                </a:solidFill>
                <a:latin typeface="Times New Roman" panose="02020603050405020304" pitchFamily="18" charset="0"/>
                <a:cs typeface="Times New Roman" panose="02020603050405020304" pitchFamily="18" charset="0"/>
              </a:rPr>
              <a:t>à</a:t>
            </a:r>
            <a:r>
              <a:rPr lang="en-US" sz="2000" b="1" dirty="0">
                <a:solidFill>
                  <a:srgbClr val="FFFF00"/>
                </a:solidFill>
                <a:latin typeface="Times New Roman" panose="02020603050405020304" pitchFamily="18" charset="0"/>
                <a:cs typeface="Times New Roman" panose="02020603050405020304" pitchFamily="18" charset="0"/>
              </a:rPr>
              <a:t>o</a:t>
            </a:r>
            <a:endParaRPr lang="vi-VN" sz="2000" b="1" dirty="0">
              <a:solidFill>
                <a:srgbClr val="FFFF00"/>
              </a:solidFill>
              <a:latin typeface="Times New Roman" panose="02020603050405020304" pitchFamily="18" charset="0"/>
              <a:cs typeface="Times New Roman" panose="02020603050405020304" pitchFamily="18" charset="0"/>
            </a:endParaRPr>
          </a:p>
          <a:p>
            <a:pPr algn="ctr"/>
            <a:r>
              <a:rPr lang="vi-VN" sz="2000" b="1" dirty="0">
                <a:solidFill>
                  <a:schemeClr val="bg1"/>
                </a:solidFill>
                <a:latin typeface="Times New Roman" panose="02020603050405020304" pitchFamily="18" charset="0"/>
                <a:cs typeface="Times New Roman" panose="02020603050405020304" pitchFamily="18" charset="0"/>
              </a:rPr>
              <a:t>Sống ở các ao, hồ, mương, rãnh và nơi đất ẩm</a:t>
            </a:r>
            <a:r>
              <a:rPr lang="en-US" sz="2000" b="1" dirty="0">
                <a:solidFill>
                  <a:schemeClr val="bg1"/>
                </a:solidFill>
                <a:latin typeface="Times New Roman" panose="02020603050405020304" pitchFamily="18" charset="0"/>
                <a:cs typeface="Times New Roman" panose="02020603050405020304" pitchFamily="18" charset="0"/>
              </a:rPr>
              <a:t>.</a:t>
            </a:r>
            <a:endParaRPr lang="vi-VN" sz="2000" b="1" dirty="0">
              <a:solidFill>
                <a:schemeClr val="bg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7"/>
          <a:stretch>
            <a:fillRect/>
          </a:stretch>
        </p:blipFill>
        <p:spPr>
          <a:xfrm>
            <a:off x="7039089" y="5153252"/>
            <a:ext cx="2320490" cy="1736385"/>
          </a:xfrm>
          <a:prstGeom prst="rect">
            <a:avLst/>
          </a:prstGeom>
        </p:spPr>
      </p:pic>
      <p:sp>
        <p:nvSpPr>
          <p:cNvPr id="15" name="文本框 7">
            <a:extLst>
              <a:ext uri="{FF2B5EF4-FFF2-40B4-BE49-F238E27FC236}">
                <a16:creationId xmlns:a16="http://schemas.microsoft.com/office/drawing/2014/main" id="{74212025-4C15-40AB-A8BB-BCE58D87FB16}"/>
              </a:ext>
            </a:extLst>
          </p:cNvPr>
          <p:cNvSpPr txBox="1"/>
          <p:nvPr/>
        </p:nvSpPr>
        <p:spPr>
          <a:xfrm>
            <a:off x="1133945" y="8386"/>
            <a:ext cx="6605654" cy="646331"/>
          </a:xfrm>
          <a:prstGeom prst="rect">
            <a:avLst/>
          </a:prstGeom>
          <a:noFill/>
        </p:spPr>
        <p:txBody>
          <a:bodyPr wrap="none" rtlCol="0">
            <a:spAutoFit/>
          </a:bodyPr>
          <a:lstStyle/>
          <a:p>
            <a:pPr defTabSz="914377"/>
            <a:r>
              <a:rPr lang="en-US" altLang="zh-CN" sz="3600" b="1" dirty="0">
                <a:solidFill>
                  <a:prstClr val="white"/>
                </a:solidFill>
                <a:latin typeface="Times New Roman" panose="02020603050405020304" pitchFamily="18" charset="0"/>
                <a:cs typeface="Times New Roman" panose="02020603050405020304" pitchFamily="18" charset="0"/>
              </a:rPr>
              <a:t>1. NGUYÊN SINH VẬT LÀ GÌ?</a:t>
            </a:r>
            <a:endParaRPr lang="zh-CN" altLang="en-US" sz="3600" b="1" dirty="0">
              <a:solidFill>
                <a:prstClr val="white"/>
              </a:solidFill>
              <a:latin typeface="Times New Roman" panose="02020603050405020304" pitchFamily="18" charset="0"/>
              <a:cs typeface="Times New Roman" panose="02020603050405020304" pitchFamily="18" charset="0"/>
            </a:endParaRPr>
          </a:p>
        </p:txBody>
      </p:sp>
      <p:sp>
        <p:nvSpPr>
          <p:cNvPr id="16" name="矩形 1">
            <a:extLst>
              <a:ext uri="{FF2B5EF4-FFF2-40B4-BE49-F238E27FC236}">
                <a16:creationId xmlns:a16="http://schemas.microsoft.com/office/drawing/2014/main" id="{4C23B422-4DD1-47A2-9279-C7F48D614E7B}"/>
              </a:ext>
            </a:extLst>
          </p:cNvPr>
          <p:cNvSpPr/>
          <p:nvPr/>
        </p:nvSpPr>
        <p:spPr>
          <a:xfrm>
            <a:off x="765697" y="613297"/>
            <a:ext cx="10120078" cy="553998"/>
          </a:xfrm>
          <a:prstGeom prst="rect">
            <a:avLst/>
          </a:prstGeom>
        </p:spPr>
        <p:txBody>
          <a:bodyPr wrap="none">
            <a:spAutoFit/>
          </a:bodyPr>
          <a:lstStyle/>
          <a:p>
            <a:pPr defTabSz="914377"/>
            <a:r>
              <a:rPr lang="en-US" altLang="zh-CN" sz="3000" b="1" dirty="0" err="1">
                <a:solidFill>
                  <a:srgbClr val="FFFF00"/>
                </a:solidFill>
                <a:latin typeface="Times New Roman" panose="02020603050405020304" pitchFamily="18" charset="0"/>
                <a:cs typeface="Times New Roman" panose="02020603050405020304" pitchFamily="18" charset="0"/>
              </a:rPr>
              <a:t>Tìm</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hiểu</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hình</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dạng</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và</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đặc</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điểm</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cấu</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tạo</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của</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nguyên</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sinh</a:t>
            </a:r>
            <a:r>
              <a:rPr lang="en-US" altLang="zh-CN" sz="3000" b="1" dirty="0">
                <a:solidFill>
                  <a:srgbClr val="FFFF00"/>
                </a:solidFill>
                <a:latin typeface="Times New Roman" panose="02020603050405020304" pitchFamily="18" charset="0"/>
                <a:cs typeface="Times New Roman" panose="02020603050405020304" pitchFamily="18" charset="0"/>
              </a:rPr>
              <a:t> </a:t>
            </a:r>
            <a:r>
              <a:rPr lang="en-US" altLang="zh-CN" sz="3000" b="1" dirty="0" err="1">
                <a:solidFill>
                  <a:srgbClr val="FFFF00"/>
                </a:solidFill>
                <a:latin typeface="Times New Roman" panose="02020603050405020304" pitchFamily="18" charset="0"/>
                <a:cs typeface="Times New Roman" panose="02020603050405020304" pitchFamily="18" charset="0"/>
              </a:rPr>
              <a:t>vật</a:t>
            </a:r>
            <a:endParaRPr lang="zh-CN" altLang="en-US" sz="3000" b="1" dirty="0">
              <a:solidFill>
                <a:srgbClr val="FFFF0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E64657C3-E0C7-444F-B606-439C032CC1A5}"/>
              </a:ext>
            </a:extLst>
          </p:cNvPr>
          <p:cNvSpPr/>
          <p:nvPr/>
        </p:nvSpPr>
        <p:spPr>
          <a:xfrm>
            <a:off x="483383" y="1228116"/>
            <a:ext cx="9680132" cy="71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FF0000"/>
                </a:solidFill>
                <a:latin typeface="Times New Roman" panose="02020603050405020304" pitchFamily="18" charset="0"/>
                <a:cs typeface="Times New Roman" panose="02020603050405020304" pitchFamily="18" charset="0"/>
              </a:rPr>
              <a:t>Nguyên</a:t>
            </a:r>
            <a:r>
              <a:rPr lang="en-US" sz="3000" b="1" dirty="0">
                <a:solidFill>
                  <a:srgbClr val="FF0000"/>
                </a:solidFill>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sinh vật </a:t>
            </a:r>
            <a:r>
              <a:rPr lang="en-US" sz="3000" b="1" dirty="0" err="1">
                <a:solidFill>
                  <a:srgbClr val="FF0000"/>
                </a:solidFill>
                <a:latin typeface="Times New Roman" panose="02020603050405020304" pitchFamily="18" charset="0"/>
                <a:cs typeface="Times New Roman" panose="02020603050405020304" pitchFamily="18" charset="0"/>
              </a:rPr>
              <a:t>thường</a:t>
            </a:r>
            <a:r>
              <a:rPr lang="vi-VN" sz="3000" b="1" dirty="0">
                <a:solidFill>
                  <a:srgbClr val="FF0000"/>
                </a:solidFill>
                <a:latin typeface="Times New Roman" panose="02020603050405020304" pitchFamily="18" charset="0"/>
                <a:cs typeface="Times New Roman" panose="02020603050405020304" pitchFamily="18" charset="0"/>
              </a:rPr>
              <a:t> sống ở những môi trường nào?</a:t>
            </a:r>
          </a:p>
        </p:txBody>
      </p:sp>
    </p:spTree>
    <p:extLst>
      <p:ext uri="{BB962C8B-B14F-4D97-AF65-F5344CB8AC3E}">
        <p14:creationId xmlns:p14="http://schemas.microsoft.com/office/powerpoint/2010/main" val="1377395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par>
                                <p:cTn id="27" presetID="14"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par>
                                <p:cTn id="33" presetID="14"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3" grpId="0"/>
      <p:bldP spid="14" grpId="0"/>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885338" y="928393"/>
            <a:ext cx="9680132" cy="748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FF0000"/>
                </a:solidFill>
                <a:latin typeface="Times New Roman" panose="02020603050405020304" pitchFamily="18" charset="0"/>
                <a:cs typeface="Times New Roman" panose="02020603050405020304" pitchFamily="18" charset="0"/>
              </a:rPr>
              <a:t>N</a:t>
            </a:r>
            <a:r>
              <a:rPr lang="vi-VN" sz="2600" b="1" dirty="0">
                <a:solidFill>
                  <a:srgbClr val="FF0000"/>
                </a:solidFill>
                <a:latin typeface="Times New Roman" panose="02020603050405020304" pitchFamily="18" charset="0"/>
                <a:cs typeface="Times New Roman" panose="02020603050405020304" pitchFamily="18" charset="0"/>
              </a:rPr>
              <a:t>guyên sinh vật </a:t>
            </a:r>
            <a:r>
              <a:rPr lang="en-US" sz="2600" b="1" dirty="0" err="1">
                <a:solidFill>
                  <a:srgbClr val="FF0000"/>
                </a:solidFill>
                <a:latin typeface="Times New Roman" panose="02020603050405020304" pitchFamily="18" charset="0"/>
                <a:cs typeface="Times New Roman" panose="02020603050405020304" pitchFamily="18" charset="0"/>
              </a:rPr>
              <a:t>thường</a:t>
            </a:r>
            <a:r>
              <a:rPr lang="vi-VN" sz="2600" b="1" dirty="0">
                <a:solidFill>
                  <a:srgbClr val="FF0000"/>
                </a:solidFill>
                <a:latin typeface="Times New Roman" panose="02020603050405020304" pitchFamily="18" charset="0"/>
                <a:cs typeface="Times New Roman" panose="02020603050405020304" pitchFamily="18" charset="0"/>
              </a:rPr>
              <a:t> sống ở những môi trường nào?</a:t>
            </a:r>
          </a:p>
        </p:txBody>
      </p:sp>
      <p:sp>
        <p:nvSpPr>
          <p:cNvPr id="20" name="TextBox 19">
            <a:extLst>
              <a:ext uri="{FF2B5EF4-FFF2-40B4-BE49-F238E27FC236}">
                <a16:creationId xmlns:a16="http://schemas.microsoft.com/office/drawing/2014/main" id="{18E6F985-A021-4C24-A779-56D3CDEB81B8}"/>
              </a:ext>
            </a:extLst>
          </p:cNvPr>
          <p:cNvSpPr txBox="1"/>
          <p:nvPr/>
        </p:nvSpPr>
        <p:spPr>
          <a:xfrm>
            <a:off x="885338" y="2038646"/>
            <a:ext cx="9680132" cy="1292662"/>
          </a:xfrm>
          <a:prstGeom prst="rect">
            <a:avLst/>
          </a:prstGeom>
          <a:solidFill>
            <a:schemeClr val="accent3">
              <a:lumMod val="60000"/>
              <a:lumOff val="40000"/>
            </a:schemeClr>
          </a:solidFill>
        </p:spPr>
        <p:txBody>
          <a:bodyPr wrap="square">
            <a:spAutoFit/>
          </a:bodyPr>
          <a:lstStyle/>
          <a:p>
            <a:pPr indent="540385"/>
            <a:r>
              <a:rPr lang="vi-VN"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 số nguyên sinh vật sống trong môi trường nước: trùng giày, trùng biến hình, tảo lục, tảo silic</a:t>
            </a:r>
            <a:r>
              <a:rPr lang="en-US" sz="2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indent="540385"/>
            <a:r>
              <a:rPr lang="en-US" sz="2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ột số loài sống kí sinh trên sinh vật khác như trùng </a:t>
            </a:r>
            <a:r>
              <a:rPr lang="en-US" sz="2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sốt</a:t>
            </a:r>
            <a:r>
              <a:rPr lang="en-US" sz="2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rét</a:t>
            </a:r>
            <a:r>
              <a:rPr lang="vi-VN"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文本框 7">
            <a:extLst>
              <a:ext uri="{FF2B5EF4-FFF2-40B4-BE49-F238E27FC236}">
                <a16:creationId xmlns:a16="http://schemas.microsoft.com/office/drawing/2014/main" id="{D738D624-0C80-4D2C-8C43-FB9282944D7A}"/>
              </a:ext>
            </a:extLst>
          </p:cNvPr>
          <p:cNvSpPr txBox="1"/>
          <p:nvPr/>
        </p:nvSpPr>
        <p:spPr>
          <a:xfrm>
            <a:off x="1803641" y="214670"/>
            <a:ext cx="5153847" cy="523220"/>
          </a:xfrm>
          <a:prstGeom prst="rect">
            <a:avLst/>
          </a:prstGeom>
          <a:noFill/>
        </p:spPr>
        <p:txBody>
          <a:bodyPr wrap="none" rtlCol="0">
            <a:spAutoFit/>
          </a:bodyPr>
          <a:lstStyle/>
          <a:p>
            <a:pPr defTabSz="914377"/>
            <a:r>
              <a:rPr lang="en-US" altLang="zh-CN" sz="2600" b="1" dirty="0">
                <a:solidFill>
                  <a:prstClr val="white"/>
                </a:solidFill>
                <a:latin typeface="Times New Roman" panose="02020603050405020304" pitchFamily="18" charset="0"/>
                <a:cs typeface="Times New Roman" panose="02020603050405020304" pitchFamily="18" charset="0"/>
              </a:rPr>
              <a:t>1. </a:t>
            </a:r>
            <a:r>
              <a:rPr lang="en-US" altLang="zh-CN" sz="2800" b="1" dirty="0">
                <a:solidFill>
                  <a:prstClr val="white"/>
                </a:solidFill>
                <a:latin typeface="Times New Roman" panose="02020603050405020304" pitchFamily="18" charset="0"/>
                <a:cs typeface="Times New Roman" panose="02020603050405020304" pitchFamily="18" charset="0"/>
              </a:rPr>
              <a:t>NGUYÊN SINH VẬT LÀ GÌ?</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037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05E-179E-4674-81E6-53E58F24EFDA}"/>
              </a:ext>
            </a:extLst>
          </p:cNvPr>
          <p:cNvSpPr>
            <a:spLocks noGrp="1"/>
          </p:cNvSpPr>
          <p:nvPr>
            <p:ph type="title"/>
          </p:nvPr>
        </p:nvSpPr>
        <p:spPr>
          <a:xfrm>
            <a:off x="237858" y="1659298"/>
            <a:ext cx="7836954" cy="853675"/>
          </a:xfrm>
          <a:solidFill>
            <a:srgbClr val="FF0000"/>
          </a:solidFill>
        </p:spPr>
        <p:txBody>
          <a:bodyPr>
            <a:normAutofit fontScale="90000"/>
          </a:bodyPr>
          <a:lstStyle/>
          <a:p>
            <a:pPr algn="ctr">
              <a:lnSpc>
                <a:spcPct val="110000"/>
              </a:lnSpc>
            </a:pPr>
            <a:r>
              <a:rPr lang="vi-VN" sz="2400" dirty="0">
                <a:latin typeface="Times New Roman" panose="02020603050405020304" pitchFamily="18" charset="0"/>
                <a:cs typeface="Times New Roman" panose="02020603050405020304" pitchFamily="18" charset="0"/>
              </a:rPr>
              <a:t>Hãy gọi tên các thành phần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được đánh số từ (1) đến (4).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Từ đó, nhận xét về tổ chức cơ thể (đơn/đa bào) của nguyên sinh vật.</a:t>
            </a:r>
          </a:p>
        </p:txBody>
      </p:sp>
      <p:grpSp>
        <p:nvGrpSpPr>
          <p:cNvPr id="9" name="Group 8"/>
          <p:cNvGrpSpPr/>
          <p:nvPr/>
        </p:nvGrpSpPr>
        <p:grpSpPr>
          <a:xfrm>
            <a:off x="273374" y="3051693"/>
            <a:ext cx="3165152" cy="3334279"/>
            <a:chOff x="771315" y="2080010"/>
            <a:chExt cx="3322357" cy="4094454"/>
          </a:xfrm>
        </p:grpSpPr>
        <p:pic>
          <p:nvPicPr>
            <p:cNvPr id="4" name="Picture 3"/>
            <p:cNvPicPr>
              <a:picLocks noChangeAspect="1"/>
            </p:cNvPicPr>
            <p:nvPr/>
          </p:nvPicPr>
          <p:blipFill>
            <a:blip r:embed="rId3"/>
            <a:stretch>
              <a:fillRect/>
            </a:stretch>
          </p:blipFill>
          <p:spPr>
            <a:xfrm>
              <a:off x="771315" y="2080010"/>
              <a:ext cx="3322357" cy="409445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485584" y="2395481"/>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(1)</a:t>
              </a:r>
            </a:p>
          </p:txBody>
        </p:sp>
        <p:sp>
          <p:nvSpPr>
            <p:cNvPr id="7" name="Rectangle 6"/>
            <p:cNvSpPr/>
            <p:nvPr/>
          </p:nvSpPr>
          <p:spPr>
            <a:xfrm>
              <a:off x="1204111" y="3286408"/>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(2)</a:t>
              </a:r>
            </a:p>
          </p:txBody>
        </p:sp>
        <p:sp>
          <p:nvSpPr>
            <p:cNvPr id="8" name="Rectangle 7"/>
            <p:cNvSpPr/>
            <p:nvPr/>
          </p:nvSpPr>
          <p:spPr>
            <a:xfrm>
              <a:off x="3595731" y="3802455"/>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(3)</a:t>
              </a:r>
            </a:p>
          </p:txBody>
        </p:sp>
      </p:grpSp>
      <p:grpSp>
        <p:nvGrpSpPr>
          <p:cNvPr id="20" name="Group 19"/>
          <p:cNvGrpSpPr/>
          <p:nvPr/>
        </p:nvGrpSpPr>
        <p:grpSpPr>
          <a:xfrm>
            <a:off x="3910134" y="3040618"/>
            <a:ext cx="3957516" cy="3400525"/>
            <a:chOff x="5680491" y="2395481"/>
            <a:chExt cx="3790950" cy="3143250"/>
          </a:xfrm>
        </p:grpSpPr>
        <p:pic>
          <p:nvPicPr>
            <p:cNvPr id="12" name="Picture 11"/>
            <p:cNvPicPr>
              <a:picLocks noChangeAspect="1"/>
            </p:cNvPicPr>
            <p:nvPr/>
          </p:nvPicPr>
          <p:blipFill>
            <a:blip r:embed="rId4"/>
            <a:stretch>
              <a:fillRect/>
            </a:stretch>
          </p:blipFill>
          <p:spPr>
            <a:xfrm>
              <a:off x="5680491" y="2395481"/>
              <a:ext cx="3790950" cy="314325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8809021" y="4876299"/>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(1)</a:t>
              </a:r>
            </a:p>
          </p:txBody>
        </p:sp>
        <p:sp>
          <p:nvSpPr>
            <p:cNvPr id="17" name="Rectangle 16"/>
            <p:cNvSpPr/>
            <p:nvPr/>
          </p:nvSpPr>
          <p:spPr>
            <a:xfrm>
              <a:off x="8809021" y="3802455"/>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(4)</a:t>
              </a:r>
            </a:p>
          </p:txBody>
        </p:sp>
        <p:sp>
          <p:nvSpPr>
            <p:cNvPr id="18" name="Rectangle 17"/>
            <p:cNvSpPr/>
            <p:nvPr/>
          </p:nvSpPr>
          <p:spPr>
            <a:xfrm>
              <a:off x="8809021" y="3171396"/>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(2)</a:t>
              </a:r>
            </a:p>
          </p:txBody>
        </p:sp>
        <p:sp>
          <p:nvSpPr>
            <p:cNvPr id="19" name="Rectangle 18"/>
            <p:cNvSpPr/>
            <p:nvPr/>
          </p:nvSpPr>
          <p:spPr>
            <a:xfrm>
              <a:off x="8891260" y="2710087"/>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(3)</a:t>
              </a:r>
            </a:p>
          </p:txBody>
        </p:sp>
      </p:grpSp>
      <p:sp>
        <p:nvSpPr>
          <p:cNvPr id="21" name="TextBox 20"/>
          <p:cNvSpPr txBox="1"/>
          <p:nvPr/>
        </p:nvSpPr>
        <p:spPr>
          <a:xfrm>
            <a:off x="1065286" y="6381870"/>
            <a:ext cx="2032503" cy="400110"/>
          </a:xfrm>
          <a:prstGeom prst="rect">
            <a:avLst/>
          </a:prstGeom>
          <a:noFill/>
        </p:spPr>
        <p:txBody>
          <a:bodyPr wrap="square" rtlCol="0">
            <a:spAutoFit/>
          </a:bodyPr>
          <a:lstStyle/>
          <a:p>
            <a:pPr algn="ctr"/>
            <a:r>
              <a:rPr lang="vi-VN" sz="2000" b="1" dirty="0">
                <a:solidFill>
                  <a:srgbClr val="3399FF"/>
                </a:solidFill>
                <a:latin typeface="Times New Roman" panose="02020603050405020304" pitchFamily="18" charset="0"/>
                <a:cs typeface="Times New Roman" panose="02020603050405020304" pitchFamily="18" charset="0"/>
              </a:rPr>
              <a:t>a. Trùng giày</a:t>
            </a:r>
          </a:p>
        </p:txBody>
      </p:sp>
      <p:sp>
        <p:nvSpPr>
          <p:cNvPr id="22" name="TextBox 21"/>
          <p:cNvSpPr txBox="1"/>
          <p:nvPr/>
        </p:nvSpPr>
        <p:spPr>
          <a:xfrm>
            <a:off x="4673823" y="6441144"/>
            <a:ext cx="2447080" cy="400110"/>
          </a:xfrm>
          <a:prstGeom prst="rect">
            <a:avLst/>
          </a:prstGeom>
          <a:noFill/>
        </p:spPr>
        <p:txBody>
          <a:bodyPr wrap="square" rtlCol="0">
            <a:spAutoFit/>
          </a:bodyPr>
          <a:lstStyle/>
          <a:p>
            <a:pPr algn="ctr"/>
            <a:r>
              <a:rPr lang="en-US" sz="2000" b="1" dirty="0">
                <a:solidFill>
                  <a:srgbClr val="3399FF"/>
                </a:solidFill>
                <a:latin typeface="Times New Roman" panose="02020603050405020304" pitchFamily="18" charset="0"/>
                <a:cs typeface="Times New Roman" panose="02020603050405020304" pitchFamily="18" charset="0"/>
              </a:rPr>
              <a:t>b</a:t>
            </a:r>
            <a:r>
              <a:rPr lang="vi-VN" sz="2000" b="1" dirty="0">
                <a:solidFill>
                  <a:srgbClr val="3399FF"/>
                </a:solidFill>
                <a:latin typeface="Times New Roman" panose="02020603050405020304" pitchFamily="18" charset="0"/>
                <a:cs typeface="Times New Roman" panose="02020603050405020304" pitchFamily="18" charset="0"/>
              </a:rPr>
              <a:t>. Tảo lục đơn bào</a:t>
            </a:r>
          </a:p>
        </p:txBody>
      </p:sp>
      <p:graphicFrame>
        <p:nvGraphicFramePr>
          <p:cNvPr id="23" name="Table 22"/>
          <p:cNvGraphicFramePr>
            <a:graphicFrameLocks noGrp="1"/>
          </p:cNvGraphicFramePr>
          <p:nvPr>
            <p:extLst>
              <p:ext uri="{D42A27DB-BD31-4B8C-83A1-F6EECF244321}">
                <p14:modId xmlns:p14="http://schemas.microsoft.com/office/powerpoint/2010/main" val="3754679116"/>
              </p:ext>
            </p:extLst>
          </p:nvPr>
        </p:nvGraphicFramePr>
        <p:xfrm>
          <a:off x="8613429" y="2599977"/>
          <a:ext cx="3467478" cy="2122758"/>
        </p:xfrm>
        <a:graphic>
          <a:graphicData uri="http://schemas.openxmlformats.org/drawingml/2006/table">
            <a:tbl>
              <a:tblPr firstRow="1" bandRow="1">
                <a:tableStyleId>{7DF18680-E054-41AD-8BC1-D1AEF772440D}</a:tableStyleId>
              </a:tblPr>
              <a:tblGrid>
                <a:gridCol w="1140171">
                  <a:extLst>
                    <a:ext uri="{9D8B030D-6E8A-4147-A177-3AD203B41FA5}">
                      <a16:colId xmlns:a16="http://schemas.microsoft.com/office/drawing/2014/main" val="20000"/>
                    </a:ext>
                  </a:extLst>
                </a:gridCol>
                <a:gridCol w="2327307">
                  <a:extLst>
                    <a:ext uri="{9D8B030D-6E8A-4147-A177-3AD203B41FA5}">
                      <a16:colId xmlns:a16="http://schemas.microsoft.com/office/drawing/2014/main" val="20001"/>
                    </a:ext>
                  </a:extLst>
                </a:gridCol>
              </a:tblGrid>
              <a:tr h="522998">
                <a:tc gridSpan="2">
                  <a:txBody>
                    <a:bodyPr/>
                    <a:lstStyle/>
                    <a:p>
                      <a:pPr algn="ctr"/>
                      <a:r>
                        <a:rPr lang="en-US" sz="2800" dirty="0">
                          <a:latin typeface="Times New Roman" panose="02020603050405020304" pitchFamily="18" charset="0"/>
                          <a:cs typeface="Times New Roman" panose="02020603050405020304" pitchFamily="18" charset="0"/>
                        </a:rPr>
                        <a:t>ĐÁP</a:t>
                      </a:r>
                      <a:r>
                        <a:rPr lang="en-US" sz="2800" baseline="0" dirty="0">
                          <a:latin typeface="Times New Roman" panose="02020603050405020304" pitchFamily="18" charset="0"/>
                          <a:cs typeface="Times New Roman" panose="02020603050405020304" pitchFamily="18" charset="0"/>
                        </a:rPr>
                        <a:t> ÁN</a:t>
                      </a:r>
                      <a:endParaRPr lang="en-US" sz="28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0000"/>
                  </a:ext>
                </a:extLst>
              </a:tr>
              <a:tr h="399940">
                <a:tc>
                  <a:txBody>
                    <a:bodyPr/>
                    <a:lstStyle/>
                    <a:p>
                      <a:pPr algn="ctr"/>
                      <a:r>
                        <a:rPr lang="vi-VN" sz="2000" noProof="0" dirty="0">
                          <a:latin typeface="Times New Roman" panose="02020603050405020304" pitchFamily="18" charset="0"/>
                          <a:cs typeface="Times New Roman" panose="02020603050405020304" pitchFamily="18" charset="0"/>
                        </a:rPr>
                        <a:t>1</a:t>
                      </a:r>
                    </a:p>
                  </a:txBody>
                  <a:tcPr anchor="ctr"/>
                </a:tc>
                <a:tc>
                  <a:txBody>
                    <a:bodyPr/>
                    <a:lstStyle/>
                    <a:p>
                      <a:pPr algn="ctr"/>
                      <a:r>
                        <a:rPr lang="vi-VN" sz="2000" noProof="0" dirty="0">
                          <a:latin typeface="Times New Roman" panose="02020603050405020304" pitchFamily="18" charset="0"/>
                          <a:cs typeface="Times New Roman" panose="02020603050405020304" pitchFamily="18" charset="0"/>
                        </a:rPr>
                        <a:t>Màng</a:t>
                      </a:r>
                      <a:r>
                        <a:rPr lang="vi-VN" sz="2000" baseline="0" noProof="0" dirty="0">
                          <a:latin typeface="Times New Roman" panose="02020603050405020304" pitchFamily="18" charset="0"/>
                          <a:cs typeface="Times New Roman" panose="02020603050405020304" pitchFamily="18" charset="0"/>
                        </a:rPr>
                        <a:t> </a:t>
                      </a:r>
                      <a:r>
                        <a:rPr lang="en-US" sz="2000" baseline="0" noProof="0" dirty="0" err="1">
                          <a:latin typeface="Times New Roman" panose="02020603050405020304" pitchFamily="18" charset="0"/>
                          <a:cs typeface="Times New Roman" panose="02020603050405020304" pitchFamily="18" charset="0"/>
                        </a:rPr>
                        <a:t>tế</a:t>
                      </a:r>
                      <a:r>
                        <a:rPr lang="en-US" sz="2000" baseline="0" noProof="0" dirty="0">
                          <a:latin typeface="Times New Roman" panose="02020603050405020304" pitchFamily="18" charset="0"/>
                          <a:cs typeface="Times New Roman" panose="02020603050405020304" pitchFamily="18" charset="0"/>
                        </a:rPr>
                        <a:t> </a:t>
                      </a:r>
                      <a:r>
                        <a:rPr lang="en-US" sz="2000" baseline="0" noProof="0" dirty="0" err="1">
                          <a:latin typeface="Times New Roman" panose="02020603050405020304" pitchFamily="18" charset="0"/>
                          <a:cs typeface="Times New Roman" panose="02020603050405020304" pitchFamily="18" charset="0"/>
                        </a:rPr>
                        <a:t>bào</a:t>
                      </a:r>
                      <a:endParaRPr lang="vi-VN" sz="2000" noProof="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99940">
                <a:tc>
                  <a:txBody>
                    <a:bodyPr/>
                    <a:lstStyle/>
                    <a:p>
                      <a:pPr algn="ctr"/>
                      <a:r>
                        <a:rPr lang="vi-VN" sz="2000" noProof="0" dirty="0">
                          <a:latin typeface="Times New Roman" panose="02020603050405020304" pitchFamily="18" charset="0"/>
                          <a:cs typeface="Times New Roman" panose="02020603050405020304" pitchFamily="18" charset="0"/>
                        </a:rPr>
                        <a:t>2</a:t>
                      </a:r>
                    </a:p>
                  </a:txBody>
                  <a:tcPr anchor="ctr"/>
                </a:tc>
                <a:tc>
                  <a:txBody>
                    <a:bodyPr/>
                    <a:lstStyle/>
                    <a:p>
                      <a:pPr algn="ctr"/>
                      <a:r>
                        <a:rPr lang="vi-VN" sz="2000" noProof="0" dirty="0">
                          <a:latin typeface="Times New Roman" panose="02020603050405020304" pitchFamily="18" charset="0"/>
                          <a:cs typeface="Times New Roman" panose="02020603050405020304" pitchFamily="18" charset="0"/>
                        </a:rPr>
                        <a:t>Chất tế</a:t>
                      </a:r>
                      <a:r>
                        <a:rPr lang="vi-VN" sz="2000" baseline="0" noProof="0" dirty="0">
                          <a:latin typeface="Times New Roman" panose="02020603050405020304" pitchFamily="18" charset="0"/>
                          <a:cs typeface="Times New Roman" panose="02020603050405020304" pitchFamily="18" charset="0"/>
                        </a:rPr>
                        <a:t> bào</a:t>
                      </a:r>
                      <a:endParaRPr lang="vi-VN" sz="2000" noProof="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99940">
                <a:tc>
                  <a:txBody>
                    <a:bodyPr/>
                    <a:lstStyle/>
                    <a:p>
                      <a:pPr algn="ctr"/>
                      <a:r>
                        <a:rPr lang="vi-VN" sz="2000" noProof="0" dirty="0">
                          <a:latin typeface="Times New Roman" panose="02020603050405020304" pitchFamily="18" charset="0"/>
                          <a:cs typeface="Times New Roman" panose="02020603050405020304" pitchFamily="18" charset="0"/>
                        </a:rPr>
                        <a:t>3</a:t>
                      </a:r>
                    </a:p>
                  </a:txBody>
                  <a:tcPr anchor="ctr"/>
                </a:tc>
                <a:tc>
                  <a:txBody>
                    <a:bodyPr/>
                    <a:lstStyle/>
                    <a:p>
                      <a:pPr algn="ctr"/>
                      <a:r>
                        <a:rPr lang="vi-VN" sz="2000" noProof="0" dirty="0">
                          <a:latin typeface="Times New Roman" panose="02020603050405020304" pitchFamily="18" charset="0"/>
                          <a:cs typeface="Times New Roman" panose="02020603050405020304" pitchFamily="18" charset="0"/>
                        </a:rPr>
                        <a:t>Nhân</a:t>
                      </a:r>
                      <a:r>
                        <a:rPr lang="vi-VN" sz="2000" baseline="0" noProof="0" dirty="0">
                          <a:latin typeface="Times New Roman" panose="02020603050405020304" pitchFamily="18" charset="0"/>
                          <a:cs typeface="Times New Roman" panose="02020603050405020304" pitchFamily="18" charset="0"/>
                        </a:rPr>
                        <a:t> </a:t>
                      </a:r>
                      <a:endParaRPr lang="vi-VN" sz="2000" noProof="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399940">
                <a:tc>
                  <a:txBody>
                    <a:bodyPr/>
                    <a:lstStyle/>
                    <a:p>
                      <a:pPr algn="ctr"/>
                      <a:r>
                        <a:rPr lang="vi-VN" sz="2000" noProof="0" dirty="0">
                          <a:latin typeface="Times New Roman" panose="02020603050405020304" pitchFamily="18" charset="0"/>
                          <a:cs typeface="Times New Roman" panose="02020603050405020304" pitchFamily="18" charset="0"/>
                        </a:rPr>
                        <a:t>4</a:t>
                      </a:r>
                    </a:p>
                  </a:txBody>
                  <a:tcPr anchor="ctr"/>
                </a:tc>
                <a:tc>
                  <a:txBody>
                    <a:bodyPr/>
                    <a:lstStyle/>
                    <a:p>
                      <a:pPr algn="ctr"/>
                      <a:r>
                        <a:rPr lang="vi-VN" sz="2000" noProof="0" dirty="0">
                          <a:latin typeface="Times New Roman" panose="02020603050405020304" pitchFamily="18" charset="0"/>
                          <a:cs typeface="Times New Roman" panose="02020603050405020304" pitchFamily="18" charset="0"/>
                        </a:rPr>
                        <a:t>Lục lạp</a:t>
                      </a:r>
                    </a:p>
                  </a:txBody>
                  <a:tcPr anchor="ctr"/>
                </a:tc>
                <a:extLst>
                  <a:ext uri="{0D108BD9-81ED-4DB2-BD59-A6C34878D82A}">
                    <a16:rowId xmlns:a16="http://schemas.microsoft.com/office/drawing/2014/main" val="10004"/>
                  </a:ext>
                </a:extLst>
              </a:tr>
            </a:tbl>
          </a:graphicData>
        </a:graphic>
      </p:graphicFrame>
      <p:sp>
        <p:nvSpPr>
          <p:cNvPr id="24" name="Rounded Rectangle 23"/>
          <p:cNvSpPr/>
          <p:nvPr/>
        </p:nvSpPr>
        <p:spPr>
          <a:xfrm>
            <a:off x="8631339" y="4962468"/>
            <a:ext cx="3477477" cy="1619457"/>
          </a:xfrm>
          <a:prstGeom prst="roundRect">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à"/>
            </a:pPr>
            <a:r>
              <a:rPr lang="vi-VN" sz="2400" b="1" dirty="0">
                <a:latin typeface="Times New Roman" panose="02020603050405020304" pitchFamily="18" charset="0"/>
                <a:cs typeface="Times New Roman" panose="02020603050405020304" pitchFamily="18" charset="0"/>
              </a:rPr>
              <a:t>Nhận xét: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b="1" dirty="0" err="1">
                <a:solidFill>
                  <a:srgbClr val="FF0000"/>
                </a:solidFill>
                <a:latin typeface="Times New Roman" panose="02020603050405020304" pitchFamily="18" charset="0"/>
                <a:cs typeface="Times New Roman" panose="02020603050405020304" pitchFamily="18" charset="0"/>
              </a:rPr>
              <a:t>Đa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cấu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bào</a:t>
            </a:r>
            <a:r>
              <a:rPr lang="vi-VN"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effectLst/>
              <a:latin typeface="Times New Roman" panose="02020603050405020304" pitchFamily="18" charset="0"/>
              <a:cs typeface="Times New Roman" panose="02020603050405020304" pitchFamily="18" charset="0"/>
            </a:endParaRPr>
          </a:p>
        </p:txBody>
      </p:sp>
      <p:sp>
        <p:nvSpPr>
          <p:cNvPr id="25" name="矩形 1">
            <a:extLst>
              <a:ext uri="{FF2B5EF4-FFF2-40B4-BE49-F238E27FC236}">
                <a16:creationId xmlns:a16="http://schemas.microsoft.com/office/drawing/2014/main" id="{BB66A45A-BB22-4AD8-9A1F-F0163A7008F8}"/>
              </a:ext>
            </a:extLst>
          </p:cNvPr>
          <p:cNvSpPr/>
          <p:nvPr/>
        </p:nvSpPr>
        <p:spPr>
          <a:xfrm>
            <a:off x="755346" y="794325"/>
            <a:ext cx="8138766" cy="461665"/>
          </a:xfrm>
          <a:prstGeom prst="rect">
            <a:avLst/>
          </a:prstGeom>
        </p:spPr>
        <p:txBody>
          <a:bodyPr wrap="none">
            <a:spAutoFit/>
          </a:bodyPr>
          <a:lstStyle/>
          <a:p>
            <a:pPr defTabSz="914377"/>
            <a:r>
              <a:rPr lang="en-US" altLang="zh-CN" sz="2400" b="1" dirty="0" err="1">
                <a:solidFill>
                  <a:srgbClr val="FFFF00"/>
                </a:solidFill>
                <a:latin typeface="Times New Roman" panose="02020603050405020304" pitchFamily="18" charset="0"/>
                <a:cs typeface="Times New Roman" panose="02020603050405020304" pitchFamily="18" charset="0"/>
              </a:rPr>
              <a:t>Tìm</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hiểu</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hình</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dạng</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và</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đặc</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điểm</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cấu</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tạo</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của</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nguyên</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sinh</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vật</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26" name="文本框 7">
            <a:extLst>
              <a:ext uri="{FF2B5EF4-FFF2-40B4-BE49-F238E27FC236}">
                <a16:creationId xmlns:a16="http://schemas.microsoft.com/office/drawing/2014/main" id="{D6878025-EE95-4F45-BD47-A400119536F9}"/>
              </a:ext>
            </a:extLst>
          </p:cNvPr>
          <p:cNvSpPr txBox="1"/>
          <p:nvPr/>
        </p:nvSpPr>
        <p:spPr>
          <a:xfrm>
            <a:off x="922881" y="63092"/>
            <a:ext cx="8033418" cy="769441"/>
          </a:xfrm>
          <a:prstGeom prst="rect">
            <a:avLst/>
          </a:prstGeom>
          <a:noFill/>
        </p:spPr>
        <p:txBody>
          <a:bodyPr wrap="none" rtlCol="0">
            <a:spAutoFit/>
          </a:bodyPr>
          <a:lstStyle/>
          <a:p>
            <a:pPr defTabSz="914377"/>
            <a:r>
              <a:rPr lang="en-US" altLang="zh-CN" sz="4400" b="1" dirty="0">
                <a:solidFill>
                  <a:prstClr val="white"/>
                </a:solidFill>
                <a:latin typeface="Times New Roman" panose="02020603050405020304" pitchFamily="18" charset="0"/>
                <a:cs typeface="Times New Roman" panose="02020603050405020304" pitchFamily="18" charset="0"/>
              </a:rPr>
              <a:t>1. NGUYÊN SINH VẬT LÀ GÌ?</a:t>
            </a:r>
            <a:endParaRPr lang="zh-CN" altLang="en-US" sz="4400" b="1" dirty="0">
              <a:solidFill>
                <a:prstClr val="white"/>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6B00714-68BB-4FFF-9313-172FF81B7EC2}"/>
              </a:ext>
            </a:extLst>
          </p:cNvPr>
          <p:cNvSpPr/>
          <p:nvPr/>
        </p:nvSpPr>
        <p:spPr>
          <a:xfrm>
            <a:off x="10129520" y="3146034"/>
            <a:ext cx="1493520" cy="325120"/>
          </a:xfrm>
          <a:prstGeom prst="roundRect">
            <a:avLst/>
          </a:prstGeom>
          <a:solidFill>
            <a:srgbClr val="CCC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DC314DD9-9F25-481F-A23B-C3478769AB59}"/>
              </a:ext>
            </a:extLst>
          </p:cNvPr>
          <p:cNvSpPr/>
          <p:nvPr/>
        </p:nvSpPr>
        <p:spPr>
          <a:xfrm>
            <a:off x="10129520" y="3554922"/>
            <a:ext cx="1493520" cy="325120"/>
          </a:xfrm>
          <a:prstGeom prst="roundRect">
            <a:avLst/>
          </a:prstGeom>
          <a:solidFill>
            <a:srgbClr val="CCC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Rounded Corners 27">
            <a:extLst>
              <a:ext uri="{FF2B5EF4-FFF2-40B4-BE49-F238E27FC236}">
                <a16:creationId xmlns:a16="http://schemas.microsoft.com/office/drawing/2014/main" id="{5E3F7843-E4CF-4645-A998-0796DE3F7C1B}"/>
              </a:ext>
            </a:extLst>
          </p:cNvPr>
          <p:cNvSpPr/>
          <p:nvPr/>
        </p:nvSpPr>
        <p:spPr>
          <a:xfrm>
            <a:off x="10129520" y="3942412"/>
            <a:ext cx="1493520" cy="325120"/>
          </a:xfrm>
          <a:prstGeom prst="roundRect">
            <a:avLst/>
          </a:prstGeom>
          <a:solidFill>
            <a:srgbClr val="CCC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Rounded Corners 28">
            <a:extLst>
              <a:ext uri="{FF2B5EF4-FFF2-40B4-BE49-F238E27FC236}">
                <a16:creationId xmlns:a16="http://schemas.microsoft.com/office/drawing/2014/main" id="{FD559AB6-114B-48B4-AEBE-C1838210E105}"/>
              </a:ext>
            </a:extLst>
          </p:cNvPr>
          <p:cNvSpPr/>
          <p:nvPr/>
        </p:nvSpPr>
        <p:spPr>
          <a:xfrm>
            <a:off x="10129520" y="4345094"/>
            <a:ext cx="1493520" cy="325120"/>
          </a:xfrm>
          <a:prstGeom prst="roundRect">
            <a:avLst/>
          </a:prstGeom>
          <a:solidFill>
            <a:srgbClr val="CCCF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89885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1882" y="1217678"/>
            <a:ext cx="2824564" cy="2227152"/>
          </a:xfrm>
          <a:prstGeom prst="rect">
            <a:avLst/>
          </a:prstGeom>
        </p:spPr>
      </p:pic>
      <p:pic>
        <p:nvPicPr>
          <p:cNvPr id="6" name="Picture 5"/>
          <p:cNvPicPr>
            <a:picLocks noChangeAspect="1"/>
          </p:cNvPicPr>
          <p:nvPr/>
        </p:nvPicPr>
        <p:blipFill>
          <a:blip r:embed="rId3"/>
          <a:stretch>
            <a:fillRect/>
          </a:stretch>
        </p:blipFill>
        <p:spPr>
          <a:xfrm>
            <a:off x="3638195" y="1217678"/>
            <a:ext cx="3162944" cy="2211322"/>
          </a:xfrm>
          <a:prstGeom prst="rect">
            <a:avLst/>
          </a:prstGeom>
        </p:spPr>
      </p:pic>
      <p:pic>
        <p:nvPicPr>
          <p:cNvPr id="1026" name="Picture 2" descr="Phát hiện thuốc mới điều trị ký sinh trùng sốt rét “thể ngủ”"/>
          <p:cNvPicPr>
            <a:picLocks noChangeAspect="1" noChangeArrowheads="1"/>
          </p:cNvPicPr>
          <p:nvPr/>
        </p:nvPicPr>
        <p:blipFill rotWithShape="1">
          <a:blip r:embed="rId4">
            <a:extLst>
              <a:ext uri="{28A0092B-C50C-407E-A947-70E740481C1C}">
                <a14:useLocalDpi xmlns:a14="http://schemas.microsoft.com/office/drawing/2010/main" val="0"/>
              </a:ext>
            </a:extLst>
          </a:blip>
          <a:srcRect r="18009"/>
          <a:stretch/>
        </p:blipFill>
        <p:spPr bwMode="auto">
          <a:xfrm>
            <a:off x="481882" y="3928056"/>
            <a:ext cx="2651364" cy="2188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3411858" y="3896133"/>
            <a:ext cx="2165076" cy="2220062"/>
          </a:xfrm>
          <a:prstGeom prst="rect">
            <a:avLst/>
          </a:prstGeom>
        </p:spPr>
      </p:pic>
      <p:sp>
        <p:nvSpPr>
          <p:cNvPr id="8" name="TextBox 7"/>
          <p:cNvSpPr txBox="1"/>
          <p:nvPr/>
        </p:nvSpPr>
        <p:spPr>
          <a:xfrm>
            <a:off x="905346" y="3496023"/>
            <a:ext cx="1575303" cy="400110"/>
          </a:xfrm>
          <a:prstGeom prst="rect">
            <a:avLst/>
          </a:prstGeom>
          <a:noFill/>
        </p:spPr>
        <p:txBody>
          <a:bodyPr wrap="square" rtlCol="0">
            <a:spAutoFit/>
          </a:bodyPr>
          <a:lstStyle/>
          <a:p>
            <a:pPr algn="ctr"/>
            <a:r>
              <a:rPr lang="vi-VN" sz="2000" b="1" dirty="0">
                <a:solidFill>
                  <a:srgbClr val="66FFFF"/>
                </a:solidFill>
                <a:latin typeface="Times New Roman" panose="02020603050405020304" pitchFamily="18" charset="0"/>
                <a:cs typeface="Times New Roman" panose="02020603050405020304" pitchFamily="18" charset="0"/>
              </a:rPr>
              <a:t>Trùng roi</a:t>
            </a:r>
          </a:p>
        </p:txBody>
      </p:sp>
      <p:sp>
        <p:nvSpPr>
          <p:cNvPr id="10" name="TextBox 9"/>
          <p:cNvSpPr txBox="1"/>
          <p:nvPr/>
        </p:nvSpPr>
        <p:spPr>
          <a:xfrm>
            <a:off x="4432015" y="3462511"/>
            <a:ext cx="1575303" cy="400110"/>
          </a:xfrm>
          <a:prstGeom prst="rect">
            <a:avLst/>
          </a:prstGeom>
          <a:noFill/>
        </p:spPr>
        <p:txBody>
          <a:bodyPr wrap="square" rtlCol="0">
            <a:spAutoFit/>
          </a:bodyPr>
          <a:lstStyle/>
          <a:p>
            <a:pPr algn="ctr"/>
            <a:r>
              <a:rPr lang="vi-VN" sz="2000" b="1" dirty="0">
                <a:solidFill>
                  <a:srgbClr val="66FFFF"/>
                </a:solidFill>
                <a:latin typeface="Times New Roman" panose="02020603050405020304" pitchFamily="18" charset="0"/>
                <a:cs typeface="Times New Roman" panose="02020603050405020304" pitchFamily="18" charset="0"/>
              </a:rPr>
              <a:t>Trùng giày</a:t>
            </a:r>
          </a:p>
        </p:txBody>
      </p:sp>
      <p:sp>
        <p:nvSpPr>
          <p:cNvPr id="11" name="TextBox 10"/>
          <p:cNvSpPr txBox="1"/>
          <p:nvPr/>
        </p:nvSpPr>
        <p:spPr>
          <a:xfrm>
            <a:off x="905346" y="6218582"/>
            <a:ext cx="1689869" cy="400110"/>
          </a:xfrm>
          <a:prstGeom prst="rect">
            <a:avLst/>
          </a:prstGeom>
          <a:noFill/>
        </p:spPr>
        <p:txBody>
          <a:bodyPr wrap="square" rtlCol="0">
            <a:spAutoFit/>
          </a:bodyPr>
          <a:lstStyle/>
          <a:p>
            <a:pPr algn="ctr"/>
            <a:r>
              <a:rPr lang="vi-VN" sz="2000" b="1" dirty="0">
                <a:solidFill>
                  <a:srgbClr val="66FFFF"/>
                </a:solidFill>
                <a:latin typeface="Times New Roman" panose="02020603050405020304" pitchFamily="18" charset="0"/>
                <a:cs typeface="Times New Roman" panose="02020603050405020304" pitchFamily="18" charset="0"/>
              </a:rPr>
              <a:t>Trùng sốt rét</a:t>
            </a:r>
          </a:p>
        </p:txBody>
      </p:sp>
      <p:sp>
        <p:nvSpPr>
          <p:cNvPr id="12" name="TextBox 11"/>
          <p:cNvSpPr txBox="1"/>
          <p:nvPr/>
        </p:nvSpPr>
        <p:spPr>
          <a:xfrm>
            <a:off x="3485848" y="6211285"/>
            <a:ext cx="2017095" cy="400110"/>
          </a:xfrm>
          <a:prstGeom prst="rect">
            <a:avLst/>
          </a:prstGeom>
          <a:noFill/>
        </p:spPr>
        <p:txBody>
          <a:bodyPr wrap="square" rtlCol="0">
            <a:spAutoFit/>
          </a:bodyPr>
          <a:lstStyle/>
          <a:p>
            <a:pPr algn="ctr"/>
            <a:r>
              <a:rPr lang="vi-VN" sz="2000" b="1" dirty="0">
                <a:solidFill>
                  <a:srgbClr val="66FFFF"/>
                </a:solidFill>
                <a:latin typeface="Times New Roman" panose="02020603050405020304" pitchFamily="18" charset="0"/>
                <a:cs typeface="Times New Roman" panose="02020603050405020304" pitchFamily="18" charset="0"/>
              </a:rPr>
              <a:t>Trùng biến hình</a:t>
            </a:r>
          </a:p>
        </p:txBody>
      </p:sp>
      <p:pic>
        <p:nvPicPr>
          <p:cNvPr id="9" name="Picture 8"/>
          <p:cNvPicPr>
            <a:picLocks noChangeAspect="1"/>
          </p:cNvPicPr>
          <p:nvPr/>
        </p:nvPicPr>
        <p:blipFill>
          <a:blip r:embed="rId6"/>
          <a:stretch>
            <a:fillRect/>
          </a:stretch>
        </p:blipFill>
        <p:spPr>
          <a:xfrm>
            <a:off x="5855546" y="3896133"/>
            <a:ext cx="2552364" cy="2220062"/>
          </a:xfrm>
          <a:prstGeom prst="rect">
            <a:avLst/>
          </a:prstGeom>
        </p:spPr>
      </p:pic>
      <p:sp>
        <p:nvSpPr>
          <p:cNvPr id="14" name="TextBox 13"/>
          <p:cNvSpPr txBox="1"/>
          <p:nvPr/>
        </p:nvSpPr>
        <p:spPr>
          <a:xfrm>
            <a:off x="6344076" y="6218582"/>
            <a:ext cx="1575303" cy="400110"/>
          </a:xfrm>
          <a:prstGeom prst="rect">
            <a:avLst/>
          </a:prstGeom>
          <a:noFill/>
        </p:spPr>
        <p:txBody>
          <a:bodyPr wrap="square" rtlCol="0">
            <a:spAutoFit/>
          </a:bodyPr>
          <a:lstStyle/>
          <a:p>
            <a:pPr algn="ctr"/>
            <a:r>
              <a:rPr lang="vi-VN" sz="2000" b="1" dirty="0">
                <a:solidFill>
                  <a:srgbClr val="66FFFF"/>
                </a:solidFill>
                <a:latin typeface="Times New Roman" panose="02020603050405020304" pitchFamily="18" charset="0"/>
                <a:cs typeface="Times New Roman" panose="02020603050405020304" pitchFamily="18" charset="0"/>
              </a:rPr>
              <a:t>Tảo silic</a:t>
            </a:r>
          </a:p>
        </p:txBody>
      </p:sp>
      <p:pic>
        <p:nvPicPr>
          <p:cNvPr id="13" name="Picture 12"/>
          <p:cNvPicPr>
            <a:picLocks noChangeAspect="1"/>
          </p:cNvPicPr>
          <p:nvPr/>
        </p:nvPicPr>
        <p:blipFill>
          <a:blip r:embed="rId7"/>
          <a:stretch>
            <a:fillRect/>
          </a:stretch>
        </p:blipFill>
        <p:spPr>
          <a:xfrm>
            <a:off x="8760513" y="3896134"/>
            <a:ext cx="2306278" cy="2220062"/>
          </a:xfrm>
          <a:prstGeom prst="rect">
            <a:avLst/>
          </a:prstGeom>
        </p:spPr>
      </p:pic>
      <p:sp>
        <p:nvSpPr>
          <p:cNvPr id="16" name="TextBox 15"/>
          <p:cNvSpPr txBox="1"/>
          <p:nvPr/>
        </p:nvSpPr>
        <p:spPr>
          <a:xfrm>
            <a:off x="9126000" y="6218582"/>
            <a:ext cx="1575303" cy="400110"/>
          </a:xfrm>
          <a:prstGeom prst="rect">
            <a:avLst/>
          </a:prstGeom>
          <a:noFill/>
        </p:spPr>
        <p:txBody>
          <a:bodyPr wrap="square" rtlCol="0">
            <a:spAutoFit/>
          </a:bodyPr>
          <a:lstStyle/>
          <a:p>
            <a:pPr algn="ctr"/>
            <a:r>
              <a:rPr lang="vi-VN" sz="2000" b="1" dirty="0">
                <a:solidFill>
                  <a:srgbClr val="66FFFF"/>
                </a:solidFill>
                <a:latin typeface="Times New Roman" panose="02020603050405020304" pitchFamily="18" charset="0"/>
                <a:cs typeface="Times New Roman" panose="02020603050405020304" pitchFamily="18" charset="0"/>
              </a:rPr>
              <a:t>Tảo lục</a:t>
            </a:r>
          </a:p>
        </p:txBody>
      </p:sp>
      <p:sp>
        <p:nvSpPr>
          <p:cNvPr id="18" name="Rectangle 17"/>
          <p:cNvSpPr/>
          <p:nvPr/>
        </p:nvSpPr>
        <p:spPr>
          <a:xfrm>
            <a:off x="7958684" y="1111436"/>
            <a:ext cx="4040276" cy="26319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latin typeface="Times New Roman" panose="02020603050405020304" pitchFamily="18" charset="0"/>
                <a:cs typeface="Times New Roman" panose="02020603050405020304" pitchFamily="18" charset="0"/>
              </a:rPr>
              <a:t>Quan sát cấu tạo của một số đại diện nguyên sinh vật trong hình, em hãy cho biết những nguyên sinh vật nào có khả năng quang hợp? Giải thích.</a:t>
            </a:r>
            <a:endParaRPr lang="en-US" sz="2600" b="1" dirty="0">
              <a:latin typeface="Times New Roman" panose="02020603050405020304" pitchFamily="18" charset="0"/>
              <a:cs typeface="Times New Roman" panose="02020603050405020304" pitchFamily="18" charset="0"/>
            </a:endParaRPr>
          </a:p>
        </p:txBody>
      </p:sp>
      <p:sp>
        <p:nvSpPr>
          <p:cNvPr id="19" name="文本框 7">
            <a:extLst>
              <a:ext uri="{FF2B5EF4-FFF2-40B4-BE49-F238E27FC236}">
                <a16:creationId xmlns:a16="http://schemas.microsoft.com/office/drawing/2014/main" id="{A99DBD59-BDC6-42E7-9563-9E90C2BC2D44}"/>
              </a:ext>
            </a:extLst>
          </p:cNvPr>
          <p:cNvSpPr txBox="1"/>
          <p:nvPr/>
        </p:nvSpPr>
        <p:spPr>
          <a:xfrm>
            <a:off x="1816733" y="121193"/>
            <a:ext cx="5531258" cy="553998"/>
          </a:xfrm>
          <a:prstGeom prst="rect">
            <a:avLst/>
          </a:prstGeom>
          <a:noFill/>
        </p:spPr>
        <p:txBody>
          <a:bodyPr wrap="none" rtlCol="0">
            <a:spAutoFit/>
          </a:bodyPr>
          <a:lstStyle/>
          <a:p>
            <a:pPr defTabSz="914377"/>
            <a:r>
              <a:rPr lang="en-US" altLang="zh-CN" sz="3000" b="1" dirty="0">
                <a:solidFill>
                  <a:prstClr val="white"/>
                </a:solidFill>
                <a:latin typeface="Times New Roman" panose="02020603050405020304" pitchFamily="18" charset="0"/>
                <a:cs typeface="Times New Roman" panose="02020603050405020304" pitchFamily="18" charset="0"/>
              </a:rPr>
              <a:t>1. NGUYÊN SINH VẬT LÀ GÌ?</a:t>
            </a:r>
            <a:endParaRPr lang="zh-CN" altLang="en-US" sz="3000" b="1" dirty="0">
              <a:solidFill>
                <a:prstClr val="white"/>
              </a:solidFill>
              <a:latin typeface="Times New Roman" panose="02020603050405020304" pitchFamily="18" charset="0"/>
              <a:cs typeface="Times New Roman" panose="02020603050405020304" pitchFamily="18" charset="0"/>
            </a:endParaRPr>
          </a:p>
        </p:txBody>
      </p:sp>
      <p:sp>
        <p:nvSpPr>
          <p:cNvPr id="20" name="矩形 1">
            <a:extLst>
              <a:ext uri="{FF2B5EF4-FFF2-40B4-BE49-F238E27FC236}">
                <a16:creationId xmlns:a16="http://schemas.microsoft.com/office/drawing/2014/main" id="{0744AEE8-C6A1-4FA0-8B33-C873838C6728}"/>
              </a:ext>
            </a:extLst>
          </p:cNvPr>
          <p:cNvSpPr/>
          <p:nvPr/>
        </p:nvSpPr>
        <p:spPr>
          <a:xfrm>
            <a:off x="1067503" y="613155"/>
            <a:ext cx="8138766" cy="461665"/>
          </a:xfrm>
          <a:prstGeom prst="rect">
            <a:avLst/>
          </a:prstGeom>
        </p:spPr>
        <p:txBody>
          <a:bodyPr wrap="none">
            <a:spAutoFit/>
          </a:bodyPr>
          <a:lstStyle/>
          <a:p>
            <a:pPr defTabSz="914377"/>
            <a:r>
              <a:rPr lang="en-US" altLang="zh-CN" sz="2400" b="1" dirty="0" err="1">
                <a:solidFill>
                  <a:srgbClr val="FFFF00"/>
                </a:solidFill>
                <a:latin typeface="Times New Roman" panose="02020603050405020304" pitchFamily="18" charset="0"/>
                <a:cs typeface="Times New Roman" panose="02020603050405020304" pitchFamily="18" charset="0"/>
              </a:rPr>
              <a:t>Tìm</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hiểu</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hình</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dạng</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và</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đặc</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điểm</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cấu</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tạo</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của</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nguyên</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sinh</a:t>
            </a:r>
            <a:r>
              <a:rPr lang="en-US" altLang="zh-CN" sz="2400" b="1" dirty="0">
                <a:solidFill>
                  <a:srgbClr val="FFFF00"/>
                </a:solidFill>
                <a:latin typeface="Times New Roman" panose="02020603050405020304" pitchFamily="18" charset="0"/>
                <a:cs typeface="Times New Roman" panose="02020603050405020304" pitchFamily="18" charset="0"/>
              </a:rPr>
              <a:t> </a:t>
            </a:r>
            <a:r>
              <a:rPr lang="en-US" altLang="zh-CN" sz="2400" b="1" dirty="0" err="1">
                <a:solidFill>
                  <a:srgbClr val="FFFF00"/>
                </a:solidFill>
                <a:latin typeface="Times New Roman" panose="02020603050405020304" pitchFamily="18" charset="0"/>
                <a:cs typeface="Times New Roman" panose="02020603050405020304" pitchFamily="18" charset="0"/>
              </a:rPr>
              <a:t>vật</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F16C49B-1D49-4A1A-905C-1AEF512F9DA8}"/>
              </a:ext>
            </a:extLst>
          </p:cNvPr>
          <p:cNvSpPr txBox="1"/>
          <p:nvPr/>
        </p:nvSpPr>
        <p:spPr>
          <a:xfrm>
            <a:off x="8020848" y="1566782"/>
            <a:ext cx="3876512" cy="1929241"/>
          </a:xfrm>
          <a:prstGeom prst="rect">
            <a:avLst/>
          </a:prstGeom>
          <a:solidFill>
            <a:srgbClr val="FFFF00"/>
          </a:solidFill>
        </p:spPr>
        <p:txBody>
          <a:bodyPr wrap="square">
            <a:spAutoFit/>
          </a:bodyPr>
          <a:lstStyle/>
          <a:p>
            <a:pPr indent="306070" algn="just"/>
            <a:r>
              <a:rPr lang="en-US" sz="3000" b="1" dirty="0" err="1">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en-US"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effectLst/>
                <a:latin typeface="Times New Roman" panose="02020603050405020304" pitchFamily="18" charset="0"/>
                <a:ea typeface="Times New Roman" panose="02020603050405020304" pitchFamily="18" charset="0"/>
                <a:cs typeface="Times New Roman" panose="02020603050405020304" pitchFamily="18" charset="0"/>
              </a:rPr>
              <a:t>roi</a:t>
            </a:r>
            <a:r>
              <a:rPr lang="en-US" sz="3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t</a:t>
            </a:r>
            <a:r>
              <a:rPr lang="vi-VN" sz="3000" b="1" dirty="0">
                <a:effectLst/>
                <a:latin typeface="Times New Roman" panose="02020603050405020304" pitchFamily="18" charset="0"/>
                <a:ea typeface="Times New Roman" panose="02020603050405020304" pitchFamily="18" charset="0"/>
                <a:cs typeface="Times New Roman" panose="02020603050405020304" pitchFamily="18" charset="0"/>
              </a:rPr>
              <a:t>ảo lục có khả năng tự tổng hợp chất hữu cơ vì tế bào chứa lục lạp.</a:t>
            </a:r>
            <a:endParaRPr lang="en-US" sz="3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069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481780" y="1506690"/>
            <a:ext cx="10994995" cy="1107996"/>
          </a:xfrm>
          <a:prstGeom prst="rect">
            <a:avLst/>
          </a:prstGeom>
          <a:noFill/>
        </p:spPr>
        <p:txBody>
          <a:bodyPr wrap="square" rtlCol="0">
            <a:spAutoFit/>
          </a:bodyPr>
          <a:lstStyle/>
          <a:p>
            <a:pPr algn="just" defTabSz="914377">
              <a:lnSpc>
                <a:spcPct val="110000"/>
              </a:lnSpc>
            </a:pPr>
            <a:r>
              <a:rPr lang="en-US" altLang="zh-CN" sz="3000" b="1" dirty="0">
                <a:solidFill>
                  <a:prstClr val="white"/>
                </a:solidFill>
                <a:latin typeface="Times New Roman" panose="02020603050405020304" pitchFamily="18" charset="0"/>
                <a:cs typeface="Times New Roman" panose="02020603050405020304" pitchFamily="18" charset="0"/>
              </a:rPr>
              <a:t>	- </a:t>
            </a:r>
            <a:r>
              <a:rPr lang="vi-VN" altLang="zh-CN" sz="3000" b="1" dirty="0">
                <a:solidFill>
                  <a:prstClr val="white"/>
                </a:solidFill>
                <a:latin typeface="Times New Roman" panose="02020603050405020304" pitchFamily="18" charset="0"/>
                <a:cs typeface="Times New Roman" panose="02020603050405020304" pitchFamily="18" charset="0"/>
              </a:rPr>
              <a:t>Nguyên sinh vật là nhóm sinh vật có cấu tạo tế bào nhân thực, kích thích hiển vi. </a:t>
            </a:r>
          </a:p>
        </p:txBody>
      </p:sp>
      <p:sp>
        <p:nvSpPr>
          <p:cNvPr id="7" name="文本框 6"/>
          <p:cNvSpPr txBox="1"/>
          <p:nvPr/>
        </p:nvSpPr>
        <p:spPr>
          <a:xfrm>
            <a:off x="481780" y="2533849"/>
            <a:ext cx="11053988" cy="600164"/>
          </a:xfrm>
          <a:prstGeom prst="rect">
            <a:avLst/>
          </a:prstGeom>
          <a:noFill/>
        </p:spPr>
        <p:txBody>
          <a:bodyPr wrap="square" rtlCol="0">
            <a:spAutoFit/>
          </a:bodyPr>
          <a:lstStyle/>
          <a:p>
            <a:pPr algn="just" defTabSz="914377">
              <a:lnSpc>
                <a:spcPct val="110000"/>
              </a:lnSpc>
            </a:pPr>
            <a:r>
              <a:rPr lang="zh-CN" altLang="en-US" sz="3000" b="1" dirty="0">
                <a:solidFill>
                  <a:prstClr val="white"/>
                </a:solidFill>
                <a:latin typeface="Times New Roman" panose="02020603050405020304" pitchFamily="18" charset="0"/>
                <a:cs typeface="Times New Roman" panose="02020603050405020304" pitchFamily="18" charset="0"/>
              </a:rPr>
              <a:t>    </a:t>
            </a:r>
            <a:r>
              <a:rPr lang="en-US" altLang="zh-CN" sz="3000" b="1" dirty="0">
                <a:solidFill>
                  <a:prstClr val="white"/>
                </a:solidFill>
                <a:latin typeface="Times New Roman" panose="02020603050405020304" pitchFamily="18" charset="0"/>
                <a:cs typeface="Times New Roman" panose="02020603050405020304" pitchFamily="18" charset="0"/>
              </a:rPr>
              <a:t>- </a:t>
            </a:r>
            <a:r>
              <a:rPr lang="vi-VN" altLang="zh-CN" sz="3000" b="1" dirty="0">
                <a:solidFill>
                  <a:prstClr val="white"/>
                </a:solidFill>
                <a:latin typeface="Times New Roman" panose="02020603050405020304" pitchFamily="18" charset="0"/>
                <a:cs typeface="Times New Roman" panose="02020603050405020304" pitchFamily="18" charset="0"/>
              </a:rPr>
              <a:t>Một số </a:t>
            </a:r>
            <a:r>
              <a:rPr lang="vi-VN" altLang="zh-CN" sz="3000" b="1" dirty="0" smtClean="0">
                <a:solidFill>
                  <a:prstClr val="white"/>
                </a:solidFill>
                <a:latin typeface="Times New Roman" panose="02020603050405020304" pitchFamily="18" charset="0"/>
                <a:cs typeface="Times New Roman" panose="02020603050405020304" pitchFamily="18" charset="0"/>
              </a:rPr>
              <a:t>có </a:t>
            </a:r>
            <a:r>
              <a:rPr lang="vi-VN" altLang="zh-CN" sz="3000" b="1" dirty="0">
                <a:solidFill>
                  <a:prstClr val="white"/>
                </a:solidFill>
                <a:latin typeface="Times New Roman" panose="02020603050405020304" pitchFamily="18" charset="0"/>
                <a:cs typeface="Times New Roman" panose="02020603050405020304" pitchFamily="18" charset="0"/>
              </a:rPr>
              <a:t>khả năng quang hợp như tảo lục, trùng roi,….</a:t>
            </a:r>
          </a:p>
        </p:txBody>
      </p:sp>
      <p:sp>
        <p:nvSpPr>
          <p:cNvPr id="8" name="文本框 7"/>
          <p:cNvSpPr txBox="1"/>
          <p:nvPr/>
        </p:nvSpPr>
        <p:spPr>
          <a:xfrm>
            <a:off x="625987" y="3234965"/>
            <a:ext cx="11053988" cy="2631490"/>
          </a:xfrm>
          <a:prstGeom prst="rect">
            <a:avLst/>
          </a:prstGeom>
          <a:noFill/>
        </p:spPr>
        <p:txBody>
          <a:bodyPr wrap="square" rtlCol="0">
            <a:spAutoFit/>
          </a:bodyPr>
          <a:lstStyle/>
          <a:p>
            <a:pPr algn="just" defTabSz="914377">
              <a:lnSpc>
                <a:spcPct val="110000"/>
              </a:lnSpc>
            </a:pPr>
            <a:r>
              <a:rPr lang="zh-CN" altLang="en-US" sz="3000" b="1" dirty="0">
                <a:solidFill>
                  <a:prstClr val="white"/>
                </a:solidFill>
                <a:latin typeface="Times New Roman" panose="02020603050405020304" pitchFamily="18" charset="0"/>
                <a:cs typeface="Times New Roman" panose="02020603050405020304" pitchFamily="18" charset="0"/>
              </a:rPr>
              <a:t>    </a:t>
            </a:r>
            <a:r>
              <a:rPr lang="en-US" altLang="zh-CN" sz="3000" b="1" dirty="0">
                <a:solidFill>
                  <a:prstClr val="white"/>
                </a:solidFill>
                <a:latin typeface="Times New Roman" panose="02020603050405020304" pitchFamily="18" charset="0"/>
                <a:cs typeface="Times New Roman" panose="02020603050405020304" pitchFamily="18" charset="0"/>
              </a:rPr>
              <a:t>- </a:t>
            </a:r>
            <a:r>
              <a:rPr lang="vi-VN" altLang="zh-CN" sz="3000" b="1" dirty="0">
                <a:solidFill>
                  <a:prstClr val="white"/>
                </a:solidFill>
                <a:latin typeface="Times New Roman" panose="02020603050405020304" pitchFamily="18" charset="0"/>
                <a:cs typeface="Times New Roman" panose="02020603050405020304" pitchFamily="18" charset="0"/>
              </a:rPr>
              <a:t>Nguyên sinh vật đa dạng về hình dạng </a:t>
            </a:r>
            <a:endParaRPr lang="vi-VN" altLang="zh-CN" sz="3000" b="1" dirty="0" smtClean="0">
              <a:solidFill>
                <a:prstClr val="white"/>
              </a:solidFill>
              <a:latin typeface="Times New Roman" panose="02020603050405020304" pitchFamily="18" charset="0"/>
              <a:cs typeface="Times New Roman" panose="02020603050405020304" pitchFamily="18" charset="0"/>
            </a:endParaRPr>
          </a:p>
          <a:p>
            <a:pPr algn="just" defTabSz="914377">
              <a:lnSpc>
                <a:spcPct val="110000"/>
              </a:lnSpc>
            </a:pPr>
            <a:r>
              <a:rPr lang="vi-VN" altLang="zh-CN" sz="3000" b="1" dirty="0">
                <a:solidFill>
                  <a:prstClr val="white"/>
                </a:solidFill>
                <a:latin typeface="Times New Roman" panose="02020603050405020304" pitchFamily="18" charset="0"/>
                <a:cs typeface="Times New Roman" panose="02020603050405020304" pitchFamily="18" charset="0"/>
              </a:rPr>
              <a:t>	</a:t>
            </a:r>
            <a:r>
              <a:rPr lang="vi-VN" altLang="zh-CN" sz="3000" b="1" dirty="0" smtClean="0">
                <a:solidFill>
                  <a:prstClr val="white"/>
                </a:solidFill>
                <a:latin typeface="Times New Roman" panose="02020603050405020304" pitchFamily="18" charset="0"/>
                <a:cs typeface="Times New Roman" panose="02020603050405020304" pitchFamily="18" charset="0"/>
              </a:rPr>
              <a:t>+</a:t>
            </a:r>
            <a:r>
              <a:rPr lang="vi-VN" altLang="zh-CN" sz="3000" b="1" dirty="0">
                <a:solidFill>
                  <a:prstClr val="white"/>
                </a:solidFill>
                <a:latin typeface="Times New Roman" panose="02020603050405020304" pitchFamily="18" charset="0"/>
                <a:cs typeface="Times New Roman" panose="02020603050405020304" pitchFamily="18" charset="0"/>
              </a:rPr>
              <a:t> H</a:t>
            </a:r>
            <a:r>
              <a:rPr lang="vi-VN" altLang="zh-CN" sz="3000" b="1" dirty="0" smtClean="0">
                <a:solidFill>
                  <a:prstClr val="white"/>
                </a:solidFill>
                <a:latin typeface="Times New Roman" panose="02020603050405020304" pitchFamily="18" charset="0"/>
                <a:cs typeface="Times New Roman" panose="02020603050405020304" pitchFamily="18" charset="0"/>
              </a:rPr>
              <a:t>ình cầu: tảo lục, …</a:t>
            </a:r>
          </a:p>
          <a:p>
            <a:pPr algn="just" defTabSz="914377">
              <a:lnSpc>
                <a:spcPct val="110000"/>
              </a:lnSpc>
            </a:pPr>
            <a:r>
              <a:rPr lang="vi-VN" altLang="zh-CN" sz="3000" b="1" dirty="0">
                <a:solidFill>
                  <a:prstClr val="white"/>
                </a:solidFill>
                <a:latin typeface="Times New Roman" panose="02020603050405020304" pitchFamily="18" charset="0"/>
                <a:cs typeface="Times New Roman" panose="02020603050405020304" pitchFamily="18" charset="0"/>
              </a:rPr>
              <a:t>	</a:t>
            </a:r>
            <a:r>
              <a:rPr lang="vi-VN" altLang="zh-CN" sz="3000" b="1" dirty="0" smtClean="0">
                <a:solidFill>
                  <a:prstClr val="white"/>
                </a:solidFill>
                <a:latin typeface="Times New Roman" panose="02020603050405020304" pitchFamily="18" charset="0"/>
                <a:cs typeface="Times New Roman" panose="02020603050405020304" pitchFamily="18" charset="0"/>
              </a:rPr>
              <a:t>+</a:t>
            </a:r>
            <a:r>
              <a:rPr lang="vi-VN" altLang="zh-CN" sz="3000" b="1" dirty="0">
                <a:solidFill>
                  <a:prstClr val="white"/>
                </a:solidFill>
                <a:latin typeface="Times New Roman" panose="02020603050405020304" pitchFamily="18" charset="0"/>
                <a:cs typeface="Times New Roman" panose="02020603050405020304" pitchFamily="18" charset="0"/>
              </a:rPr>
              <a:t> </a:t>
            </a:r>
            <a:r>
              <a:rPr lang="vi-VN" altLang="zh-CN" sz="3000" b="1" dirty="0" smtClean="0">
                <a:solidFill>
                  <a:prstClr val="white"/>
                </a:solidFill>
                <a:latin typeface="Times New Roman" panose="02020603050405020304" pitchFamily="18" charset="0"/>
                <a:cs typeface="Times New Roman" panose="02020603050405020304" pitchFamily="18" charset="0"/>
              </a:rPr>
              <a:t>Hình thoi: trùng roi,…</a:t>
            </a:r>
          </a:p>
          <a:p>
            <a:pPr algn="just" defTabSz="914377">
              <a:lnSpc>
                <a:spcPct val="110000"/>
              </a:lnSpc>
            </a:pPr>
            <a:r>
              <a:rPr lang="vi-VN" altLang="zh-CN" sz="3000" b="1" dirty="0">
                <a:solidFill>
                  <a:prstClr val="white"/>
                </a:solidFill>
                <a:latin typeface="Times New Roman" panose="02020603050405020304" pitchFamily="18" charset="0"/>
                <a:cs typeface="Times New Roman" panose="02020603050405020304" pitchFamily="18" charset="0"/>
              </a:rPr>
              <a:t>	</a:t>
            </a:r>
            <a:r>
              <a:rPr lang="vi-VN" altLang="zh-CN" sz="3000" b="1" dirty="0" smtClean="0">
                <a:solidFill>
                  <a:prstClr val="white"/>
                </a:solidFill>
                <a:latin typeface="Times New Roman" panose="02020603050405020304" pitchFamily="18" charset="0"/>
                <a:cs typeface="Times New Roman" panose="02020603050405020304" pitchFamily="18" charset="0"/>
              </a:rPr>
              <a:t>+ </a:t>
            </a:r>
            <a:r>
              <a:rPr lang="vi-VN" altLang="zh-CN" sz="3000" b="1" dirty="0">
                <a:solidFill>
                  <a:prstClr val="white"/>
                </a:solidFill>
                <a:latin typeface="Times New Roman" panose="02020603050405020304" pitchFamily="18" charset="0"/>
                <a:cs typeface="Times New Roman" panose="02020603050405020304" pitchFamily="18" charset="0"/>
              </a:rPr>
              <a:t>H</a:t>
            </a:r>
            <a:r>
              <a:rPr lang="vi-VN" altLang="zh-CN" sz="3000" b="1" dirty="0" smtClean="0">
                <a:solidFill>
                  <a:prstClr val="white"/>
                </a:solidFill>
                <a:latin typeface="Times New Roman" panose="02020603050405020304" pitchFamily="18" charset="0"/>
                <a:cs typeface="Times New Roman" panose="02020603050405020304" pitchFamily="18" charset="0"/>
              </a:rPr>
              <a:t>ình giày: trùng giày,… </a:t>
            </a:r>
          </a:p>
          <a:p>
            <a:pPr algn="just" defTabSz="914377">
              <a:lnSpc>
                <a:spcPct val="110000"/>
              </a:lnSpc>
            </a:pPr>
            <a:r>
              <a:rPr lang="vi-VN" altLang="zh-CN" sz="3000" b="1" dirty="0">
                <a:solidFill>
                  <a:prstClr val="white"/>
                </a:solidFill>
                <a:latin typeface="Times New Roman" panose="02020603050405020304" pitchFamily="18" charset="0"/>
                <a:cs typeface="Times New Roman" panose="02020603050405020304" pitchFamily="18" charset="0"/>
              </a:rPr>
              <a:t>	</a:t>
            </a:r>
            <a:r>
              <a:rPr lang="vi-VN" altLang="zh-CN" sz="3000" b="1" dirty="0" smtClean="0">
                <a:solidFill>
                  <a:prstClr val="white"/>
                </a:solidFill>
                <a:latin typeface="Times New Roman" panose="02020603050405020304" pitchFamily="18" charset="0"/>
                <a:cs typeface="Times New Roman" panose="02020603050405020304" pitchFamily="18" charset="0"/>
              </a:rPr>
              <a:t>+ Một </a:t>
            </a:r>
            <a:r>
              <a:rPr lang="vi-VN" altLang="zh-CN" sz="3000" b="1" dirty="0">
                <a:solidFill>
                  <a:prstClr val="white"/>
                </a:solidFill>
                <a:latin typeface="Times New Roman" panose="02020603050405020304" pitchFamily="18" charset="0"/>
                <a:cs typeface="Times New Roman" panose="02020603050405020304" pitchFamily="18" charset="0"/>
              </a:rPr>
              <a:t>số có hình dạng không ổn </a:t>
            </a:r>
            <a:r>
              <a:rPr lang="vi-VN" altLang="zh-CN" sz="3000" b="1" dirty="0" smtClean="0">
                <a:solidFill>
                  <a:prstClr val="white"/>
                </a:solidFill>
                <a:latin typeface="Times New Roman" panose="02020603050405020304" pitchFamily="18" charset="0"/>
                <a:cs typeface="Times New Roman" panose="02020603050405020304" pitchFamily="18" charset="0"/>
              </a:rPr>
              <a:t>định: trùng </a:t>
            </a:r>
            <a:r>
              <a:rPr lang="vi-VN" altLang="zh-CN" sz="3000" b="1" dirty="0">
                <a:solidFill>
                  <a:prstClr val="white"/>
                </a:solidFill>
                <a:latin typeface="Times New Roman" panose="02020603050405020304" pitchFamily="18" charset="0"/>
                <a:cs typeface="Times New Roman" panose="02020603050405020304" pitchFamily="18" charset="0"/>
              </a:rPr>
              <a:t>biến </a:t>
            </a:r>
            <a:r>
              <a:rPr lang="vi-VN" altLang="zh-CN" sz="3000" b="1" dirty="0" smtClean="0">
                <a:solidFill>
                  <a:prstClr val="white"/>
                </a:solidFill>
                <a:latin typeface="Times New Roman" panose="02020603050405020304" pitchFamily="18" charset="0"/>
                <a:cs typeface="Times New Roman" panose="02020603050405020304" pitchFamily="18" charset="0"/>
              </a:rPr>
              <a:t>hình.</a:t>
            </a:r>
            <a:endParaRPr lang="vi-VN" altLang="zh-CN" sz="3000" b="1" dirty="0">
              <a:solidFill>
                <a:prstClr val="white"/>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201007" y="635293"/>
            <a:ext cx="3990993" cy="553998"/>
          </a:xfrm>
          <a:prstGeom prst="rect">
            <a:avLst/>
          </a:prstGeom>
          <a:solidFill>
            <a:schemeClr val="tx1"/>
          </a:solidFill>
          <a:ln>
            <a:solidFill>
              <a:srgbClr val="E64A7E"/>
            </a:solidFill>
          </a:ln>
        </p:spPr>
        <p:txBody>
          <a:bodyPr wrap="square" rtlCol="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NỘI DUNG GHI BÀI</a:t>
            </a:r>
          </a:p>
        </p:txBody>
      </p:sp>
      <p:sp>
        <p:nvSpPr>
          <p:cNvPr id="14" name="文本框 7">
            <a:extLst>
              <a:ext uri="{FF2B5EF4-FFF2-40B4-BE49-F238E27FC236}">
                <a16:creationId xmlns:a16="http://schemas.microsoft.com/office/drawing/2014/main" id="{97D728E9-58C8-4F23-9D7B-2C7A596890A5}"/>
              </a:ext>
            </a:extLst>
          </p:cNvPr>
          <p:cNvSpPr txBox="1"/>
          <p:nvPr/>
        </p:nvSpPr>
        <p:spPr>
          <a:xfrm>
            <a:off x="878428" y="886411"/>
            <a:ext cx="6428235" cy="630942"/>
          </a:xfrm>
          <a:prstGeom prst="rect">
            <a:avLst/>
          </a:prstGeom>
          <a:noFill/>
        </p:spPr>
        <p:txBody>
          <a:bodyPr wrap="none" rtlCol="0">
            <a:spAutoFit/>
          </a:bodyPr>
          <a:lstStyle/>
          <a:p>
            <a:pPr defTabSz="914377"/>
            <a:r>
              <a:rPr lang="en-US" altLang="zh-CN" sz="3500" b="1" dirty="0">
                <a:solidFill>
                  <a:prstClr val="white"/>
                </a:solidFill>
                <a:latin typeface="Times New Roman" panose="02020603050405020304" pitchFamily="18" charset="0"/>
                <a:cs typeface="Times New Roman" panose="02020603050405020304" pitchFamily="18" charset="0"/>
              </a:rPr>
              <a:t>1. NGUYÊN SINH VẬT LÀ GÌ?</a:t>
            </a:r>
            <a:endParaRPr lang="zh-CN" altLang="en-US" sz="3500" b="1" dirty="0">
              <a:solidFill>
                <a:prstClr val="white"/>
              </a:solidFill>
              <a:latin typeface="Times New Roman" panose="02020603050405020304" pitchFamily="18" charset="0"/>
              <a:cs typeface="Times New Roman" panose="02020603050405020304" pitchFamily="18" charset="0"/>
            </a:endParaRPr>
          </a:p>
        </p:txBody>
      </p:sp>
      <p:sp>
        <p:nvSpPr>
          <p:cNvPr id="16" name="文本框 42">
            <a:extLst>
              <a:ext uri="{FF2B5EF4-FFF2-40B4-BE49-F238E27FC236}">
                <a16:creationId xmlns:a16="http://schemas.microsoft.com/office/drawing/2014/main" id="{769FB0C8-1D11-4067-9885-AF86A80C2743}"/>
              </a:ext>
            </a:extLst>
          </p:cNvPr>
          <p:cNvSpPr txBox="1"/>
          <p:nvPr/>
        </p:nvSpPr>
        <p:spPr>
          <a:xfrm>
            <a:off x="422787" y="226354"/>
            <a:ext cx="7102191" cy="646331"/>
          </a:xfrm>
          <a:prstGeom prst="rect">
            <a:avLst/>
          </a:prstGeom>
          <a:noFill/>
        </p:spPr>
        <p:txBody>
          <a:bodyPr wrap="square" rtlCol="0">
            <a:spAutoFit/>
          </a:bodyPr>
          <a:lstStyle/>
          <a:p>
            <a:pPr algn="ctr" defTabSz="914377"/>
            <a:r>
              <a:rPr lang="en-US" altLang="zh-CN" sz="36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rPr>
              <a:t>BÀI 27-NGUYÊN SINH VẬT</a:t>
            </a:r>
            <a:endParaRPr lang="zh-CN" altLang="en-US" sz="3600" b="1" spc="50" dirty="0">
              <a:ln w="0"/>
              <a:solidFill>
                <a:srgbClr val="FFFF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218768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Nấm Nhầy - Loài Sinh Vật Kỳ Lạ Có Nhận Thức Sơ Khai? - Trải Nghiệm Sống"/>
          <p:cNvPicPr>
            <a:picLocks noChangeAspect="1" noChangeArrowheads="1"/>
          </p:cNvPicPr>
          <p:nvPr/>
        </p:nvPicPr>
        <p:blipFill rotWithShape="1">
          <a:blip r:embed="rId2">
            <a:extLst>
              <a:ext uri="{28A0092B-C50C-407E-A947-70E740481C1C}">
                <a14:useLocalDpi xmlns:a14="http://schemas.microsoft.com/office/drawing/2010/main" val="0"/>
              </a:ext>
            </a:extLst>
          </a:blip>
          <a:srcRect l="11535" r="11792"/>
          <a:stretch/>
        </p:blipFill>
        <p:spPr bwMode="auto">
          <a:xfrm>
            <a:off x="307036" y="151316"/>
            <a:ext cx="438188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ấm nhầy và khả năng học tập vô thức - IBSG"/>
          <p:cNvPicPr>
            <a:picLocks noChangeAspect="1" noChangeArrowheads="1"/>
          </p:cNvPicPr>
          <p:nvPr/>
        </p:nvPicPr>
        <p:blipFill rotWithShape="1">
          <a:blip r:embed="rId3">
            <a:extLst>
              <a:ext uri="{28A0092B-C50C-407E-A947-70E740481C1C}">
                <a14:useLocalDpi xmlns:a14="http://schemas.microsoft.com/office/drawing/2010/main" val="0"/>
              </a:ext>
            </a:extLst>
          </a:blip>
          <a:srcRect l="27272" t="13095" r="27245" b="9953"/>
          <a:stretch/>
        </p:blipFill>
        <p:spPr bwMode="auto">
          <a:xfrm>
            <a:off x="1139786" y="3367889"/>
            <a:ext cx="2716379" cy="261659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895520" y="2600324"/>
            <a:ext cx="7123760" cy="3759835"/>
          </a:xfrm>
          <a:prstGeom prst="roundRect">
            <a:avLst/>
          </a:prstGeom>
          <a:solidFill>
            <a:schemeClr val="bg1"/>
          </a:solidFill>
          <a:ln>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FFC000"/>
                </a:solidFill>
                <a:latin typeface="Times New Roman" panose="02020603050405020304" pitchFamily="18" charset="0"/>
                <a:cs typeface="Times New Roman" panose="02020603050405020304" pitchFamily="18" charset="0"/>
              </a:rPr>
              <a:t>Đây là sinh vật đơn bào, thuộc nhóm nguyên sinh vật, nó trông giống như nấm như</a:t>
            </a:r>
            <a:r>
              <a:rPr lang="en-US" sz="2600" b="1" dirty="0">
                <a:solidFill>
                  <a:srgbClr val="FFC000"/>
                </a:solidFill>
                <a:latin typeface="Times New Roman" panose="02020603050405020304" pitchFamily="18" charset="0"/>
                <a:cs typeface="Times New Roman" panose="02020603050405020304" pitchFamily="18" charset="0"/>
              </a:rPr>
              <a:t>ng</a:t>
            </a:r>
            <a:r>
              <a:rPr lang="vi-VN" sz="2600" b="1" dirty="0">
                <a:solidFill>
                  <a:srgbClr val="FFC000"/>
                </a:solidFill>
                <a:latin typeface="Times New Roman" panose="02020603050405020304" pitchFamily="18" charset="0"/>
                <a:cs typeface="Times New Roman" panose="02020603050405020304" pitchFamily="18" charset="0"/>
              </a:rPr>
              <a:t> lại hoạt động như động vật. Loài sinh vật này giống như một đống dây nhớp nháp màu vàng, khả năng phát triển kích thước lên tới vài mét vuông. Nấm nhày được tìm thấy khắp thế giới, chúng thường ở phần mặt dưới của lá và khúc gỗ.</a:t>
            </a:r>
          </a:p>
        </p:txBody>
      </p:sp>
      <p:sp>
        <p:nvSpPr>
          <p:cNvPr id="4" name="Round Same Side Corner Rectangle 3"/>
          <p:cNvSpPr/>
          <p:nvPr/>
        </p:nvSpPr>
        <p:spPr>
          <a:xfrm>
            <a:off x="5185964" y="1384921"/>
            <a:ext cx="2317122" cy="1073709"/>
          </a:xfrm>
          <a:prstGeom prst="round2Same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NẤM NHẦY</a:t>
            </a:r>
          </a:p>
          <a:p>
            <a:pPr algn="ctr"/>
            <a:r>
              <a:rPr lang="en-US" sz="2800" b="1">
                <a:latin typeface="Times New Roman" panose="02020603050405020304" pitchFamily="18" charset="0"/>
                <a:cs typeface="Times New Roman" panose="02020603050405020304" pitchFamily="18" charset="0"/>
              </a:rPr>
              <a:t>(Amip nhầy)</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7230700" y="1951022"/>
            <a:ext cx="4237304" cy="407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i="1" dirty="0">
                <a:latin typeface="Times New Roman" panose="02020603050405020304" pitchFamily="18" charset="0"/>
                <a:cs typeface="Times New Roman" panose="02020603050405020304" pitchFamily="18" charset="0"/>
              </a:rPr>
              <a:t>Physarum</a:t>
            </a:r>
            <a:r>
              <a:rPr lang="vi-VN" sz="2500" i="1" dirty="0">
                <a:latin typeface="Palatino Linotype" panose="02040502050505030304" pitchFamily="18" charset="0"/>
              </a:rPr>
              <a:t> polycephalum</a:t>
            </a:r>
          </a:p>
        </p:txBody>
      </p:sp>
      <p:sp>
        <p:nvSpPr>
          <p:cNvPr id="9" name="Rectangle 8"/>
          <p:cNvSpPr/>
          <p:nvPr/>
        </p:nvSpPr>
        <p:spPr>
          <a:xfrm>
            <a:off x="8972165" y="5780780"/>
            <a:ext cx="2688879" cy="407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latin typeface="#9Slide03 Cabin Condensed Mediu" panose="00000606000000000000" pitchFamily="2" charset="0"/>
              </a:rPr>
              <a:t>(</a:t>
            </a:r>
            <a:r>
              <a:rPr lang="vi-VN" b="1" i="1" dirty="0">
                <a:latin typeface="Palatino Linotype" panose="02040502050505030304" pitchFamily="18" charset="0"/>
              </a:rPr>
              <a:t>Theo </a:t>
            </a:r>
            <a:r>
              <a:rPr lang="vi-VN" b="1" i="1" dirty="0">
                <a:latin typeface="Times New Roman" panose="02020603050405020304" pitchFamily="18" charset="0"/>
                <a:cs typeface="Times New Roman" panose="02020603050405020304" pitchFamily="18" charset="0"/>
              </a:rPr>
              <a:t>LiveScience</a:t>
            </a:r>
            <a:r>
              <a:rPr lang="vi-VN" b="1" i="1" dirty="0">
                <a:latin typeface="Palatino Linotype" panose="02040502050505030304" pitchFamily="18" charset="0"/>
              </a:rPr>
              <a:t>, CNN)</a:t>
            </a:r>
          </a:p>
        </p:txBody>
      </p:sp>
    </p:spTree>
    <p:extLst>
      <p:ext uri="{BB962C8B-B14F-4D97-AF65-F5344CB8AC3E}">
        <p14:creationId xmlns:p14="http://schemas.microsoft.com/office/powerpoint/2010/main" val="22156814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57914-1161-4661-9696-421FD6935CDD}">
  <ds:schemaRefs>
    <ds:schemaRef ds:uri="http://purl.org/dc/elements/1.1/"/>
    <ds:schemaRef ds:uri="71af3243-3dd4-4a8d-8c0d-dd76da1f02a5"/>
    <ds:schemaRef ds:uri="http://schemas.microsoft.com/office/infopath/2007/PartnerControls"/>
    <ds:schemaRef ds:uri="16c05727-aa75-4e4a-9b5f-8a80a116589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 ds:uri="http://www.w3.org/XML/1998/namespace"/>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400</TotalTime>
  <Words>1530</Words>
  <Application>Microsoft Office PowerPoint</Application>
  <PresentationFormat>Widescreen</PresentationFormat>
  <Paragraphs>173</Paragraphs>
  <Slides>21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#9Slide03 Cabin Condensed Mediu</vt:lpstr>
      <vt:lpstr>Arial</vt:lpstr>
      <vt:lpstr>Calibri</vt:lpstr>
      <vt:lpstr>等线</vt:lpstr>
      <vt:lpstr>Palatino Linotype</vt:lpstr>
      <vt:lpstr>Tahoma</vt:lpstr>
      <vt:lpstr>Times New Roman</vt:lpstr>
      <vt:lpstr>Trade Gothic LT Pro</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Hãy gọi tên các thành phần cấu tạo được đánh số từ (1) đến (4).  Từ đó, nhận xét về tổ chức cơ thể (đơn/đa bào) của nguyên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Nguyen Thuy Duong</dc:creator>
  <cp:lastModifiedBy>Nguyen Thuy Duong</cp:lastModifiedBy>
  <cp:revision>154</cp:revision>
  <dcterms:created xsi:type="dcterms:W3CDTF">2022-01-02T09:37:06Z</dcterms:created>
  <dcterms:modified xsi:type="dcterms:W3CDTF">2024-02-21T14:48:04Z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