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283B7-6B81-4B83-A1E7-AA878A3DC9E6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D07FD49-BECB-465B-B802-8EFB1A2600CB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347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7CEEE-ADEA-4944-A3B7-C77E3804BA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7763BFD-72F4-417A-BA67-54E98A2EEE0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188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F1C6A-57FE-4412-AF66-DD05529DB73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90BDA12-1063-438C-B77B-944E1CB74B6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992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704850"/>
            <a:ext cx="10972800" cy="5619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41A4B-2DFA-42D1-A1D3-12F304179D9C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E436411-5577-4FAA-B235-CF23FE7DD95E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582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3682B-EF2C-4799-828B-5418F58EB49D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88EB425-6C02-491F-8D3A-7A679911B130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60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 rtlCol="0">
            <a:normAutofit/>
          </a:bodyPr>
          <a:lstStyle/>
          <a:p>
            <a:pPr lvl="0"/>
            <a:endParaRPr lang="vi-VN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506AF-6304-4837-AEB8-CBC21B9CE527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FAE8A2-85A6-4935-969D-5425AB6A016F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9646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024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1533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040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5980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082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EE02E-9688-48F4-A9C9-85BF1A56FA7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F67654-8E01-42EC-B039-8A64728FCD1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221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9899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503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91028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52097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8139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12177184" cy="2320925"/>
          </a:xfrm>
          <a:prstGeom prst="rect">
            <a:avLst/>
          </a:prstGeom>
          <a:solidFill>
            <a:srgbClr val="6600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33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1" y="3081338"/>
            <a:ext cx="6007100" cy="1676400"/>
            <a:chOff x="211015" y="2712911"/>
            <a:chExt cx="5542673" cy="1676208"/>
          </a:xfrm>
        </p:grpSpPr>
        <p:grpSp>
          <p:nvGrpSpPr>
            <p:cNvPr id="4" name="Group 8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-1003" y="2730371"/>
                <a:ext cx="5023170" cy="1531763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" name="Right Triangle 6"/>
              <p:cNvSpPr/>
              <p:nvPr/>
            </p:nvSpPr>
            <p:spPr>
              <a:xfrm rot="10800000" flipH="1">
                <a:off x="-28345" y="2712911"/>
                <a:ext cx="433571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Right Triangle 7"/>
              <p:cNvSpPr/>
              <p:nvPr/>
            </p:nvSpPr>
            <p:spPr>
              <a:xfrm rot="5400000" flipH="1">
                <a:off x="-66146" y="3917749"/>
                <a:ext cx="536514" cy="406228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" name="Oval 4"/>
            <p:cNvSpPr/>
            <p:nvPr/>
          </p:nvSpPr>
          <p:spPr>
            <a:xfrm>
              <a:off x="211015" y="3122439"/>
              <a:ext cx="9257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</a:t>
              </a:r>
            </a:p>
          </p:txBody>
        </p:sp>
      </p:grpSp>
      <p:sp>
        <p:nvSpPr>
          <p:cNvPr id="9" name="Rectangle 8"/>
          <p:cNvSpPr/>
          <p:nvPr userDrawn="1"/>
        </p:nvSpPr>
        <p:spPr>
          <a:xfrm>
            <a:off x="1032934" y="3111500"/>
            <a:ext cx="5126567" cy="1531938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0" name="Group 14"/>
          <p:cNvGrpSpPr>
            <a:grpSpLocks/>
          </p:cNvGrpSpPr>
          <p:nvPr userDrawn="1"/>
        </p:nvGrpSpPr>
        <p:grpSpPr bwMode="auto">
          <a:xfrm>
            <a:off x="6248401" y="3082925"/>
            <a:ext cx="5905500" cy="1676400"/>
            <a:chOff x="211015" y="2712911"/>
            <a:chExt cx="5542673" cy="1676208"/>
          </a:xfrm>
        </p:grpSpPr>
        <p:grpSp>
          <p:nvGrpSpPr>
            <p:cNvPr id="11" name="Group 15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-11" y="2730372"/>
                <a:ext cx="5022178" cy="1531762"/>
              </a:xfrm>
              <a:prstGeom prst="rect">
                <a:avLst/>
              </a:prstGeom>
              <a:solidFill>
                <a:srgbClr val="FF99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" name="Right Triangle 13"/>
              <p:cNvSpPr/>
              <p:nvPr/>
            </p:nvSpPr>
            <p:spPr>
              <a:xfrm rot="10800000" flipH="1">
                <a:off x="-27824" y="2712911"/>
                <a:ext cx="43308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" name="Right Triangle 14"/>
              <p:cNvSpPr/>
              <p:nvPr/>
            </p:nvSpPr>
            <p:spPr>
              <a:xfrm rot="5400000" flipH="1">
                <a:off x="-66626" y="3917234"/>
                <a:ext cx="536514" cy="407257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" name="Oval 11"/>
            <p:cNvSpPr/>
            <p:nvPr/>
          </p:nvSpPr>
          <p:spPr>
            <a:xfrm>
              <a:off x="211015" y="3122439"/>
              <a:ext cx="925765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</a:t>
              </a:r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7234768" y="3100389"/>
            <a:ext cx="4906433" cy="153352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7" name="Group 21"/>
          <p:cNvGrpSpPr>
            <a:grpSpLocks/>
          </p:cNvGrpSpPr>
          <p:nvPr userDrawn="1"/>
        </p:nvGrpSpPr>
        <p:grpSpPr bwMode="auto">
          <a:xfrm>
            <a:off x="12700" y="5172075"/>
            <a:ext cx="6004984" cy="1676400"/>
            <a:chOff x="211015" y="2712911"/>
            <a:chExt cx="5542673" cy="1676208"/>
          </a:xfrm>
        </p:grpSpPr>
        <p:grpSp>
          <p:nvGrpSpPr>
            <p:cNvPr id="18" name="Group 22"/>
            <p:cNvGrpSpPr>
              <a:grpSpLocks/>
            </p:cNvGrpSpPr>
            <p:nvPr/>
          </p:nvGrpSpPr>
          <p:grpSpPr bwMode="auto">
            <a:xfrm>
              <a:off x="703384" y="2712911"/>
              <a:ext cx="5050304" cy="1676208"/>
              <a:chOff x="-28137" y="2712911"/>
              <a:chExt cx="5050304" cy="167620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-820" y="2730372"/>
                <a:ext cx="5022987" cy="1531762"/>
              </a:xfrm>
              <a:prstGeom prst="rect">
                <a:avLst/>
              </a:prstGeom>
              <a:solidFill>
                <a:srgbClr val="9966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1" name="Right Triangle 20"/>
              <p:cNvSpPr/>
              <p:nvPr/>
            </p:nvSpPr>
            <p:spPr>
              <a:xfrm rot="10800000" flipH="1">
                <a:off x="-28171" y="2712911"/>
                <a:ext cx="433723" cy="423814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2" name="Right Triangle 21"/>
              <p:cNvSpPr/>
              <p:nvPr/>
            </p:nvSpPr>
            <p:spPr>
              <a:xfrm rot="5400000" flipH="1">
                <a:off x="-65891" y="3917677"/>
                <a:ext cx="536514" cy="406371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211015" y="3122439"/>
              <a:ext cx="926058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</a:t>
              </a:r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1013884" y="5189539"/>
            <a:ext cx="5120216" cy="1533525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4" name="Group 28"/>
          <p:cNvGrpSpPr>
            <a:grpSpLocks/>
          </p:cNvGrpSpPr>
          <p:nvPr userDrawn="1"/>
        </p:nvGrpSpPr>
        <p:grpSpPr bwMode="auto">
          <a:xfrm>
            <a:off x="6170085" y="5170488"/>
            <a:ext cx="1003300" cy="1676400"/>
            <a:chOff x="211015" y="2712911"/>
            <a:chExt cx="925532" cy="1676208"/>
          </a:xfrm>
        </p:grpSpPr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703384" y="2712911"/>
              <a:ext cx="433163" cy="1676208"/>
              <a:chOff x="-28137" y="2712911"/>
              <a:chExt cx="433163" cy="1676208"/>
            </a:xfrm>
          </p:grpSpPr>
          <p:sp>
            <p:nvSpPr>
              <p:cNvPr id="27" name="Right Triangle 26"/>
              <p:cNvSpPr/>
              <p:nvPr/>
            </p:nvSpPr>
            <p:spPr>
              <a:xfrm rot="10800000" flipH="1">
                <a:off x="-28451" y="2712911"/>
                <a:ext cx="433477" cy="42381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Right Triangle 27"/>
              <p:cNvSpPr/>
              <p:nvPr/>
            </p:nvSpPr>
            <p:spPr>
              <a:xfrm rot="5400000" flipH="1">
                <a:off x="-66302" y="3917793"/>
                <a:ext cx="536514" cy="406140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35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6" name="Oval 25"/>
            <p:cNvSpPr/>
            <p:nvPr/>
          </p:nvSpPr>
          <p:spPr>
            <a:xfrm>
              <a:off x="211015" y="3122439"/>
              <a:ext cx="925532" cy="73016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36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</a:t>
              </a:r>
            </a:p>
          </p:txBody>
        </p:sp>
      </p:grpSp>
      <p:sp>
        <p:nvSpPr>
          <p:cNvPr id="29" name="Rectangle 28"/>
          <p:cNvSpPr/>
          <p:nvPr userDrawn="1"/>
        </p:nvSpPr>
        <p:spPr>
          <a:xfrm>
            <a:off x="7272868" y="5195889"/>
            <a:ext cx="4906433" cy="1533525"/>
          </a:xfrm>
          <a:prstGeom prst="rect">
            <a:avLst/>
          </a:prstGeom>
          <a:solidFill>
            <a:srgbClr val="99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2472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496F8-9EC3-45D1-9A32-2051617640CB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BE3D1E-AE24-41A6-ABDA-374A3475393C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077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E164C-898E-46EB-AAC3-FB7B6A0E758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DBED6B3-D48C-47C1-8D73-1DB417A49A5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80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3FA16-80DE-4B52-B292-1DD264C0A224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66DAAA8-58C8-4ED8-A860-6084418EDB8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153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125A2-7E73-43A6-84C2-CBFF16FFD756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26CB4D-C632-4BA0-B0C5-A7BE27C4B8C1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62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4835E-BECD-4331-84D1-8E9A8A3C2CC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4FCA32D-3314-448C-A22A-20826B488A38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73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45748-9977-426C-9377-EEE1819767E7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AB0D98-245F-4F4F-BB5B-E9B4F6DF4905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205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23F92-6185-4132-860F-EFF0B5EA864D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C41FCA-D125-45BE-8A50-648CC2850A86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430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999">
              <a:srgbClr val="21D6E0"/>
            </a:gs>
            <a:gs pos="2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AE43C0-4FBE-41CC-8A93-DD87CBE48651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28/02/2024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6FBBDFC-82D2-4934-B22F-6163FAE03174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8248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l9.glitter-graphics.net/pub/440/440729zwjlrfs491.gif" TargetMode="External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Users\Administrator\Desktop\VI%20DU.pptx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68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314" y="546101"/>
            <a:ext cx="3938587" cy="387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968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638" y="542925"/>
            <a:ext cx="4329112" cy="387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Box 7"/>
          <p:cNvSpPr txBox="1">
            <a:spLocks noChangeArrowheads="1"/>
          </p:cNvSpPr>
          <p:nvPr/>
        </p:nvSpPr>
        <p:spPr bwMode="auto">
          <a:xfrm>
            <a:off x="2390776" y="5238750"/>
            <a:ext cx="82772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A06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em, cách trình bày nào sinh động và hấp dẫn người đọc hơn 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200" b="1">
              <a:solidFill>
                <a:srgbClr val="FA061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9685" name="TextBox 9"/>
          <p:cNvSpPr txBox="1">
            <a:spLocks noChangeArrowheads="1"/>
          </p:cNvSpPr>
          <p:nvPr/>
        </p:nvSpPr>
        <p:spPr bwMode="auto">
          <a:xfrm>
            <a:off x="5646738" y="4695825"/>
            <a:ext cx="21701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i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3.13</a:t>
            </a:r>
          </a:p>
        </p:txBody>
      </p:sp>
      <p:sp>
        <p:nvSpPr>
          <p:cNvPr id="8" name="Flowchart: Connector 7"/>
          <p:cNvSpPr/>
          <p:nvPr/>
        </p:nvSpPr>
        <p:spPr>
          <a:xfrm>
            <a:off x="1787526" y="5114926"/>
            <a:ext cx="557213" cy="557213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rgbClr val="993300"/>
                </a:solidFill>
                <a:latin typeface="Calibri"/>
              </a:rPr>
              <a:t>?</a:t>
            </a:r>
          </a:p>
        </p:txBody>
      </p:sp>
      <p:sp>
        <p:nvSpPr>
          <p:cNvPr id="199687" name="TextBox 6"/>
          <p:cNvSpPr txBox="1">
            <a:spLocks noChangeArrowheads="1"/>
          </p:cNvSpPr>
          <p:nvPr/>
        </p:nvSpPr>
        <p:spPr bwMode="auto">
          <a:xfrm>
            <a:off x="3733800" y="4495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white"/>
                </a:solidFill>
              </a:rPr>
              <a:t>a)</a:t>
            </a:r>
          </a:p>
        </p:txBody>
      </p:sp>
      <p:sp>
        <p:nvSpPr>
          <p:cNvPr id="199688" name="TextBox 8"/>
          <p:cNvSpPr txBox="1">
            <a:spLocks noChangeArrowheads="1"/>
          </p:cNvSpPr>
          <p:nvPr/>
        </p:nvSpPr>
        <p:spPr bwMode="auto">
          <a:xfrm>
            <a:off x="8153400" y="4572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white"/>
                </a:solidFill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238593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1" name="Rectangle 26"/>
          <p:cNvSpPr>
            <a:spLocks noChangeArrowheads="1"/>
          </p:cNvSpPr>
          <p:nvPr/>
        </p:nvSpPr>
        <p:spPr bwMode="auto">
          <a:xfrm>
            <a:off x="1524001" y="1084263"/>
            <a:ext cx="63214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>
                <a:solidFill>
                  <a:srgbClr val="FF3300"/>
                </a:solidFill>
              </a:rPr>
              <a:t> </a:t>
            </a:r>
            <a:r>
              <a:rPr lang="en-US" altLang="en-US" sz="2600" b="1">
                <a:solidFill>
                  <a:srgbClr val="FF3300"/>
                </a:solidFill>
              </a:rPr>
              <a:t>2. </a:t>
            </a:r>
            <a:r>
              <a:rPr lang="en-US" altLang="en-US" sz="2600" b="1" u="sng">
                <a:solidFill>
                  <a:srgbClr val="FF3300"/>
                </a:solidFill>
              </a:rPr>
              <a:t>Định dạng nội dung văn bản:</a:t>
            </a:r>
            <a:r>
              <a:rPr lang="en-US" altLang="en-US" sz="2600">
                <a:solidFill>
                  <a:srgbClr val="FF3300"/>
                </a:solidFill>
              </a:rPr>
              <a:t> </a:t>
            </a:r>
          </a:p>
        </p:txBody>
      </p:sp>
      <p:pic>
        <p:nvPicPr>
          <p:cNvPr id="38940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1905000"/>
            <a:ext cx="8659813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03" name="Rectangle 32"/>
          <p:cNvSpPr>
            <a:spLocks noChangeArrowheads="1"/>
          </p:cNvSpPr>
          <p:nvPr/>
        </p:nvSpPr>
        <p:spPr bwMode="auto">
          <a:xfrm>
            <a:off x="1574800" y="727076"/>
            <a:ext cx="347794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FF3300"/>
                </a:solidFill>
              </a:rPr>
              <a:t>1. </a:t>
            </a:r>
            <a:r>
              <a:rPr lang="en-US" altLang="en-US" sz="2600" b="1" u="sng">
                <a:solidFill>
                  <a:srgbClr val="FF3300"/>
                </a:solidFill>
              </a:rPr>
              <a:t>Màu nền trang chiếu:</a:t>
            </a:r>
          </a:p>
        </p:txBody>
      </p:sp>
      <p:sp>
        <p:nvSpPr>
          <p:cNvPr id="208906" name="TextBox 11"/>
          <p:cNvSpPr txBox="1">
            <a:spLocks noChangeArrowheads="1"/>
          </p:cNvSpPr>
          <p:nvPr/>
        </p:nvSpPr>
        <p:spPr bwMode="auto">
          <a:xfrm>
            <a:off x="4284663" y="6326188"/>
            <a:ext cx="4419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white"/>
                </a:solidFill>
              </a:rPr>
              <a:t>Hình 3.16. Định dạng văn bản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2935972" y="128588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mtClean="0">
                <a:solidFill>
                  <a:srgbClr val="FF0000"/>
                </a:solidFill>
                <a:latin typeface="Calibri"/>
              </a:rPr>
              <a:t>BÀI 9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.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ĐỊNH DẠNG TRANG CHIẾU</a:t>
            </a:r>
            <a:endParaRPr lang="en-US" sz="3200" b="1" dirty="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125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6" name="Rectangle 23"/>
          <p:cNvSpPr>
            <a:spLocks noChangeArrowheads="1"/>
          </p:cNvSpPr>
          <p:nvPr/>
        </p:nvSpPr>
        <p:spPr bwMode="auto">
          <a:xfrm>
            <a:off x="1524001" y="1230313"/>
            <a:ext cx="63214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>
                <a:solidFill>
                  <a:prstClr val="white"/>
                </a:solidFill>
              </a:rPr>
              <a:t> </a:t>
            </a:r>
            <a:r>
              <a:rPr lang="en-US" altLang="en-US" sz="2600" b="1">
                <a:solidFill>
                  <a:srgbClr val="FF3300"/>
                </a:solidFill>
              </a:rPr>
              <a:t>2. </a:t>
            </a:r>
            <a:r>
              <a:rPr lang="en-US" altLang="en-US" sz="2600" b="1" u="sng">
                <a:solidFill>
                  <a:srgbClr val="FF3300"/>
                </a:solidFill>
              </a:rPr>
              <a:t>Định dạng nội dung văn bản:</a:t>
            </a:r>
            <a:r>
              <a:rPr lang="en-US" altLang="en-US" sz="2600">
                <a:solidFill>
                  <a:prstClr val="white"/>
                </a:solidFill>
              </a:rPr>
              <a:t> </a:t>
            </a:r>
          </a:p>
        </p:txBody>
      </p:sp>
      <p:sp>
        <p:nvSpPr>
          <p:cNvPr id="40986" name="Rectangle 26"/>
          <p:cNvSpPr>
            <a:spLocks noGrp="1" noChangeArrowheads="1"/>
          </p:cNvSpPr>
          <p:nvPr>
            <p:ph idx="1"/>
          </p:nvPr>
        </p:nvSpPr>
        <p:spPr>
          <a:xfrm>
            <a:off x="1692276" y="1797051"/>
            <a:ext cx="8975725" cy="19669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</a:rPr>
              <a:t>- </a:t>
            </a:r>
            <a:r>
              <a:rPr lang="en-US" altLang="en-US" sz="2400" b="1" dirty="0" err="1">
                <a:solidFill>
                  <a:schemeClr val="bg1"/>
                </a:solidFill>
              </a:rPr>
              <a:t>Một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số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khả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năng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định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dạng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văn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bản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gồm</a:t>
            </a:r>
            <a:r>
              <a:rPr lang="en-US" altLang="en-US" sz="2400" b="1" dirty="0">
                <a:solidFill>
                  <a:schemeClr val="bg1"/>
                </a:solidFill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</a:rPr>
              <a:t>   + </a:t>
            </a:r>
            <a:r>
              <a:rPr lang="en-US" altLang="en-US" sz="2400" b="1" dirty="0" err="1">
                <a:solidFill>
                  <a:schemeClr val="bg1"/>
                </a:solidFill>
              </a:rPr>
              <a:t>Chọn</a:t>
            </a:r>
            <a:r>
              <a:rPr lang="en-US" altLang="en-US" sz="2400" b="1" dirty="0">
                <a:solidFill>
                  <a:schemeClr val="bg1"/>
                </a:solidFill>
              </a:rPr>
              <a:t> Font </a:t>
            </a:r>
            <a:r>
              <a:rPr lang="en-US" altLang="en-US" sz="2400" b="1" dirty="0" err="1">
                <a:solidFill>
                  <a:schemeClr val="bg1"/>
                </a:solidFill>
              </a:rPr>
              <a:t>chữ</a:t>
            </a:r>
            <a:r>
              <a:rPr lang="en-US" altLang="en-US" sz="2400" b="1" dirty="0">
                <a:solidFill>
                  <a:schemeClr val="bg1"/>
                </a:solidFill>
              </a:rPr>
              <a:t>, </a:t>
            </a:r>
            <a:r>
              <a:rPr lang="en-US" altLang="en-US" sz="2400" b="1" dirty="0" err="1">
                <a:solidFill>
                  <a:schemeClr val="bg1"/>
                </a:solidFill>
              </a:rPr>
              <a:t>cỡ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chữ</a:t>
            </a:r>
            <a:r>
              <a:rPr lang="en-US" altLang="en-US" sz="2400" b="1" dirty="0">
                <a:solidFill>
                  <a:schemeClr val="bg1"/>
                </a:solidFill>
              </a:rPr>
              <a:t>, </a:t>
            </a:r>
            <a:r>
              <a:rPr lang="en-US" altLang="en-US" sz="2400" b="1" dirty="0" err="1">
                <a:solidFill>
                  <a:schemeClr val="bg1"/>
                </a:solidFill>
              </a:rPr>
              <a:t>kiểu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chữ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và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màu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chữ</a:t>
            </a:r>
            <a:r>
              <a:rPr lang="en-US" altLang="en-US" sz="2400" b="1" dirty="0">
                <a:solidFill>
                  <a:schemeClr val="bg1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</a:rPr>
              <a:t>   + </a:t>
            </a:r>
            <a:r>
              <a:rPr lang="en-US" altLang="en-US" sz="2400" b="1" dirty="0" err="1">
                <a:solidFill>
                  <a:schemeClr val="bg1"/>
                </a:solidFill>
              </a:rPr>
              <a:t>Căn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lề</a:t>
            </a:r>
            <a:r>
              <a:rPr lang="en-US" altLang="en-US" sz="2400" b="1" dirty="0">
                <a:solidFill>
                  <a:schemeClr val="bg1"/>
                </a:solidFill>
              </a:rPr>
              <a:t> (</a:t>
            </a:r>
            <a:r>
              <a:rPr lang="en-US" altLang="en-US" sz="2400" b="1" dirty="0" err="1">
                <a:solidFill>
                  <a:schemeClr val="bg1"/>
                </a:solidFill>
              </a:rPr>
              <a:t>căn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trái</a:t>
            </a:r>
            <a:r>
              <a:rPr lang="en-US" altLang="en-US" sz="2400" b="1" dirty="0">
                <a:solidFill>
                  <a:schemeClr val="bg1"/>
                </a:solidFill>
              </a:rPr>
              <a:t>, </a:t>
            </a:r>
            <a:r>
              <a:rPr lang="en-US" altLang="en-US" sz="2400" b="1" dirty="0" err="1">
                <a:solidFill>
                  <a:schemeClr val="bg1"/>
                </a:solidFill>
              </a:rPr>
              <a:t>căn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phải</a:t>
            </a:r>
            <a:r>
              <a:rPr lang="en-US" altLang="en-US" sz="2400" b="1" dirty="0">
                <a:solidFill>
                  <a:schemeClr val="bg1"/>
                </a:solidFill>
              </a:rPr>
              <a:t>, </a:t>
            </a:r>
            <a:r>
              <a:rPr lang="en-US" altLang="en-US" sz="2400" b="1" dirty="0" err="1">
                <a:solidFill>
                  <a:schemeClr val="bg1"/>
                </a:solidFill>
              </a:rPr>
              <a:t>căn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giữa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trong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khung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văn</a:t>
            </a:r>
            <a:r>
              <a:rPr lang="en-US" altLang="en-US" sz="2400" b="1" dirty="0">
                <a:solidFill>
                  <a:schemeClr val="bg1"/>
                </a:solidFill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</a:rPr>
              <a:t>bản</a:t>
            </a:r>
            <a:r>
              <a:rPr lang="en-US" altLang="en-US" sz="2400" b="1" dirty="0">
                <a:solidFill>
                  <a:schemeClr val="bg1"/>
                </a:solidFill>
              </a:rPr>
              <a:t>).</a:t>
            </a:r>
          </a:p>
          <a:p>
            <a:pPr eaLnBrk="1" hangingPunct="1">
              <a:buFontTx/>
              <a:buNone/>
            </a:pPr>
            <a:r>
              <a:rPr lang="en-US" altLang="en-US" sz="2400" b="1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0988" name="AutoShape 28"/>
          <p:cNvSpPr>
            <a:spLocks noChangeArrowheads="1"/>
          </p:cNvSpPr>
          <p:nvPr/>
        </p:nvSpPr>
        <p:spPr bwMode="auto">
          <a:xfrm>
            <a:off x="2895600" y="1676400"/>
            <a:ext cx="6858000" cy="1600200"/>
          </a:xfrm>
          <a:prstGeom prst="cloudCallout">
            <a:avLst>
              <a:gd name="adj1" fmla="val -81222"/>
              <a:gd name="adj2" fmla="val 186745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pPr algn="just">
              <a:buFontTx/>
              <a:buChar char="-"/>
              <a:defRPr/>
            </a:pPr>
            <a:r>
              <a:rPr lang="en-US" sz="2800" dirty="0">
                <a:solidFill>
                  <a:srgbClr val="7030A0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7030A0"/>
                </a:solidFill>
                <a:latin typeface="Times New Roman" panose="02020603050405020304" pitchFamily="18" charset="0"/>
              </a:rPr>
              <a:t>một số khả năng định dạng mà em biết?</a:t>
            </a:r>
            <a:endParaRPr lang="en-US" sz="2800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209930" name="Rectangle 32"/>
          <p:cNvSpPr>
            <a:spLocks noChangeArrowheads="1"/>
          </p:cNvSpPr>
          <p:nvPr/>
        </p:nvSpPr>
        <p:spPr bwMode="auto">
          <a:xfrm>
            <a:off x="1587500" y="781051"/>
            <a:ext cx="3477940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FF3300"/>
                </a:solidFill>
              </a:rPr>
              <a:t>1. </a:t>
            </a:r>
            <a:r>
              <a:rPr lang="en-US" altLang="en-US" sz="2600" b="1" u="sng">
                <a:solidFill>
                  <a:srgbClr val="FF3300"/>
                </a:solidFill>
              </a:rPr>
              <a:t>Màu nền trang chiếu: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352800" y="4603750"/>
            <a:ext cx="5486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3.17. Các lệnh định dạng trên dải lệnh home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438" y="5181600"/>
            <a:ext cx="8382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352800"/>
            <a:ext cx="85804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ction Button: End 16">
            <a:hlinkClick r:id="" action="ppaction://hlinkshowjump?jump=lastslide" highlightClick="1"/>
          </p:cNvPr>
          <p:cNvSpPr/>
          <p:nvPr/>
        </p:nvSpPr>
        <p:spPr>
          <a:xfrm>
            <a:off x="10363200" y="6553200"/>
            <a:ext cx="304800" cy="304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935972" y="128588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</a:rPr>
              <a:t>BÀI 9.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ĐỊNH DẠNG TRANG CHIẾU</a:t>
            </a:r>
            <a:endParaRPr lang="en-US" sz="3200" b="1" dirty="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879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0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0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0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0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6" grpId="0" build="p"/>
      <p:bldP spid="40988" grpId="0" animBg="1"/>
      <p:bldP spid="40988" grpId="1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5" name="Rectangle 23"/>
          <p:cNvSpPr>
            <a:spLocks noGrp="1" noChangeArrowheads="1"/>
          </p:cNvSpPr>
          <p:nvPr>
            <p:ph type="title"/>
          </p:nvPr>
        </p:nvSpPr>
        <p:spPr>
          <a:xfrm>
            <a:off x="4724400" y="1371600"/>
            <a:ext cx="2763838" cy="452438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b="1" u="sng" dirty="0" err="1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u="sng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u="sng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0950" name="Rectangle 28"/>
          <p:cNvSpPr>
            <a:spLocks noGrp="1" noChangeArrowheads="1"/>
          </p:cNvSpPr>
          <p:nvPr>
            <p:ph idx="1"/>
          </p:nvPr>
        </p:nvSpPr>
        <p:spPr>
          <a:xfrm>
            <a:off x="1981200" y="1905001"/>
            <a:ext cx="8229600" cy="4525963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alt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 eaLnBrk="1" hangingPunct="1">
              <a:buNone/>
            </a:pP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Slide Design</a:t>
            </a:r>
          </a:p>
          <a:p>
            <a:pPr marL="609600" indent="-609600" eaLnBrk="1" hangingPunct="1">
              <a:buNone/>
            </a:pP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B.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Vào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bảng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\         Background</a:t>
            </a:r>
          </a:p>
          <a:p>
            <a:pPr marL="609600" indent="-609600" eaLnBrk="1" hangingPunct="1">
              <a:buNone/>
            </a:pP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C.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Vào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bảng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chọn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\ Slide Layout</a:t>
            </a:r>
          </a:p>
        </p:txBody>
      </p:sp>
      <p:pic>
        <p:nvPicPr>
          <p:cNvPr id="210953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652838"/>
            <a:ext cx="452438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Donut 13"/>
          <p:cNvSpPr/>
          <p:nvPr/>
        </p:nvSpPr>
        <p:spPr>
          <a:xfrm>
            <a:off x="1828800" y="3581400"/>
            <a:ext cx="609600" cy="609600"/>
          </a:xfrm>
          <a:prstGeom prst="donut">
            <a:avLst>
              <a:gd name="adj" fmla="val 1221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2935972" y="128588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</a:rPr>
              <a:t>BÀI 9.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ĐỊNH DẠNG TRANG CHIẾU</a:t>
            </a:r>
            <a:endParaRPr lang="en-US" sz="3200" b="1" dirty="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85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306513"/>
            <a:ext cx="28575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087563"/>
            <a:ext cx="2662238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289" y="1066801"/>
            <a:ext cx="260032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733800"/>
            <a:ext cx="3905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3810000"/>
            <a:ext cx="25050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412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994" name="Picture 11" descr="weatherwoman_without_map_hg_cl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2971800"/>
            <a:ext cx="233362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2995" name="Rectangle 4"/>
          <p:cNvSpPr>
            <a:spLocks noChangeArrowheads="1"/>
          </p:cNvSpPr>
          <p:nvPr/>
        </p:nvSpPr>
        <p:spPr bwMode="auto">
          <a:xfrm>
            <a:off x="3276600" y="993775"/>
            <a:ext cx="5943600" cy="533400"/>
          </a:xfrm>
          <a:prstGeom prst="rect">
            <a:avLst/>
          </a:prstGeom>
          <a:solidFill>
            <a:srgbClr val="00FFCC"/>
          </a:solidFill>
          <a:ln w="76200" cmpd="tri">
            <a:solidFill>
              <a:srgbClr val="00CC00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A0617"/>
                </a:solidFill>
              </a:rPr>
              <a:t>HƯỚNG DẪN VỀ NHÀ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2971800" y="2438401"/>
            <a:ext cx="92202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nay.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1, 2, 3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80,81.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12997" name="Picture 6" descr="440729zwjlrfs49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70664"/>
            <a:ext cx="9144000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82512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2600" y="3124200"/>
            <a:ext cx="8382000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BÀI 9: ĐỊNH DẠNG TRANG CHIẾU</a:t>
            </a:r>
          </a:p>
        </p:txBody>
      </p:sp>
    </p:spTree>
    <p:extLst>
      <p:ext uri="{BB962C8B-B14F-4D97-AF65-F5344CB8AC3E}">
        <p14:creationId xmlns:p14="http://schemas.microsoft.com/office/powerpoint/2010/main" val="113229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73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314" y="546100"/>
            <a:ext cx="3938587" cy="334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1731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638" y="542926"/>
            <a:ext cx="4329112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1732" name="TextBox 9"/>
          <p:cNvSpPr txBox="1">
            <a:spLocks noChangeArrowheads="1"/>
          </p:cNvSpPr>
          <p:nvPr/>
        </p:nvSpPr>
        <p:spPr bwMode="auto">
          <a:xfrm>
            <a:off x="5754688" y="4114800"/>
            <a:ext cx="21701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i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3.13</a:t>
            </a:r>
          </a:p>
        </p:txBody>
      </p:sp>
      <p:sp>
        <p:nvSpPr>
          <p:cNvPr id="201733" name="TextBox 6"/>
          <p:cNvSpPr txBox="1">
            <a:spLocks noChangeArrowheads="1"/>
          </p:cNvSpPr>
          <p:nvPr/>
        </p:nvSpPr>
        <p:spPr bwMode="auto">
          <a:xfrm>
            <a:off x="3733800" y="3962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white"/>
                </a:solidFill>
              </a:rPr>
              <a:t>a)</a:t>
            </a:r>
          </a:p>
        </p:txBody>
      </p:sp>
      <p:sp>
        <p:nvSpPr>
          <p:cNvPr id="201734" name="TextBox 8"/>
          <p:cNvSpPr txBox="1">
            <a:spLocks noChangeArrowheads="1"/>
          </p:cNvSpPr>
          <p:nvPr/>
        </p:nvSpPr>
        <p:spPr bwMode="auto">
          <a:xfrm>
            <a:off x="8305800" y="39624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white"/>
                </a:solidFill>
              </a:rPr>
              <a:t>b)</a:t>
            </a:r>
          </a:p>
        </p:txBody>
      </p:sp>
      <p:sp>
        <p:nvSpPr>
          <p:cNvPr id="11" name="Cloud Callout 10"/>
          <p:cNvSpPr/>
          <p:nvPr/>
        </p:nvSpPr>
        <p:spPr>
          <a:xfrm>
            <a:off x="3962400" y="4495800"/>
            <a:ext cx="5373688" cy="1976438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Em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hãy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so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sánh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hai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cách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trình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bày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trên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khác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nhau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ở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diểm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Calibri"/>
              </a:rPr>
              <a:t>nào</a:t>
            </a:r>
            <a:r>
              <a:rPr lang="en-US" sz="2400" b="1" dirty="0">
                <a:solidFill>
                  <a:srgbClr val="0000FF"/>
                </a:solidFill>
                <a:latin typeface="Calibri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00489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75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762000"/>
            <a:ext cx="7315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2755" name="TextBox 2"/>
          <p:cNvSpPr txBox="1">
            <a:spLocks noChangeArrowheads="1"/>
          </p:cNvSpPr>
          <p:nvPr/>
        </p:nvSpPr>
        <p:spPr bwMode="auto">
          <a:xfrm>
            <a:off x="5410200" y="55626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prstClr val="white"/>
                </a:solidFill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421141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ChangeArrowheads="1"/>
          </p:cNvSpPr>
          <p:nvPr/>
        </p:nvSpPr>
        <p:spPr bwMode="auto">
          <a:xfrm>
            <a:off x="1752601" y="762001"/>
            <a:ext cx="4138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</a:rPr>
              <a:t>1. </a:t>
            </a:r>
            <a:r>
              <a:rPr lang="en-US" altLang="en-US" sz="2400" b="1" u="sng">
                <a:solidFill>
                  <a:srgbClr val="FF3300"/>
                </a:solidFill>
              </a:rPr>
              <a:t>Màu nền trang chiếu:</a:t>
            </a:r>
          </a:p>
        </p:txBody>
      </p:sp>
      <p:sp>
        <p:nvSpPr>
          <p:cNvPr id="3" name="Text Box 7" descr="Canvas"/>
          <p:cNvSpPr txBox="1">
            <a:spLocks noChangeArrowheads="1"/>
          </p:cNvSpPr>
          <p:nvPr/>
        </p:nvSpPr>
        <p:spPr bwMode="auto">
          <a:xfrm>
            <a:off x="1752600" y="1231901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bg1"/>
                </a:solidFill>
                <a:sym typeface="Wingdings" panose="05000000000000000000" pitchFamily="2" charset="2"/>
              </a:rPr>
              <a:t>- 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altLang="en-US" sz="2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altLang="en-US" sz="2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2935972" y="128588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</a:rPr>
              <a:t>BÀI 9.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ĐỊNH DẠNG TRANG CHIẾU</a:t>
            </a:r>
            <a:endParaRPr lang="en-US" sz="3200" b="1" dirty="0">
              <a:solidFill>
                <a:srgbClr val="FF0000"/>
              </a:solidFill>
              <a:latin typeface="Calibri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057400"/>
            <a:ext cx="7315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7297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5" name="Rectangle 23"/>
          <p:cNvSpPr>
            <a:spLocks noChangeArrowheads="1"/>
          </p:cNvSpPr>
          <p:nvPr/>
        </p:nvSpPr>
        <p:spPr bwMode="auto">
          <a:xfrm>
            <a:off x="1524001" y="749301"/>
            <a:ext cx="4138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</a:rPr>
              <a:t>1. </a:t>
            </a:r>
            <a:r>
              <a:rPr lang="en-US" altLang="en-US" sz="2400" b="1" u="sng">
                <a:solidFill>
                  <a:srgbClr val="FF3300"/>
                </a:solidFill>
              </a:rPr>
              <a:t>Màu nền trang chiếu:</a:t>
            </a:r>
          </a:p>
        </p:txBody>
      </p:sp>
      <p:sp>
        <p:nvSpPr>
          <p:cNvPr id="28713" name="AutoShape 41"/>
          <p:cNvSpPr>
            <a:spLocks noChangeArrowheads="1"/>
          </p:cNvSpPr>
          <p:nvPr/>
        </p:nvSpPr>
        <p:spPr bwMode="auto">
          <a:xfrm>
            <a:off x="2286000" y="2122715"/>
            <a:ext cx="7467600" cy="2819400"/>
          </a:xfrm>
          <a:prstGeom prst="cloudCallout">
            <a:avLst>
              <a:gd name="adj1" fmla="val -52995"/>
              <a:gd name="adj2" fmla="val 99042"/>
            </a:avLst>
          </a:prstGeom>
          <a:gradFill rotWithShape="1">
            <a:gsLst>
              <a:gs pos="0">
                <a:schemeClr val="bg1"/>
              </a:gs>
              <a:gs pos="100000">
                <a:srgbClr val="FF99FF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Quan sát các kiểu màu nền trang chiếu sau và vận dụng kiến thức môn Mỹ thuật cho biết có những loại màu sắc nào?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8718" name="Picture 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1" y="2065565"/>
            <a:ext cx="3406775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19" name="Picture 4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970315"/>
            <a:ext cx="3544888" cy="187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20" name="Picture 4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270603"/>
            <a:ext cx="3409950" cy="199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21" name="Picture 4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4321403"/>
            <a:ext cx="3573463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22" name="Text Box 50"/>
          <p:cNvSpPr txBox="1">
            <a:spLocks noChangeArrowheads="1"/>
          </p:cNvSpPr>
          <p:nvPr/>
        </p:nvSpPr>
        <p:spPr bwMode="auto">
          <a:xfrm>
            <a:off x="2514600" y="3875316"/>
            <a:ext cx="186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</a:rPr>
              <a:t>HÌNH A</a:t>
            </a:r>
          </a:p>
        </p:txBody>
      </p:sp>
      <p:sp>
        <p:nvSpPr>
          <p:cNvPr id="28723" name="Text Box 51"/>
          <p:cNvSpPr txBox="1">
            <a:spLocks noChangeArrowheads="1"/>
          </p:cNvSpPr>
          <p:nvPr/>
        </p:nvSpPr>
        <p:spPr bwMode="auto">
          <a:xfrm>
            <a:off x="7315200" y="3875316"/>
            <a:ext cx="186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chemeClr val="bg1"/>
                </a:solidFill>
              </a:rPr>
              <a:t>HÌNH B</a:t>
            </a:r>
          </a:p>
        </p:txBody>
      </p:sp>
      <p:sp>
        <p:nvSpPr>
          <p:cNvPr id="28724" name="Text Box 52"/>
          <p:cNvSpPr txBox="1">
            <a:spLocks noChangeArrowheads="1"/>
          </p:cNvSpPr>
          <p:nvPr/>
        </p:nvSpPr>
        <p:spPr bwMode="auto">
          <a:xfrm>
            <a:off x="2757488" y="6404203"/>
            <a:ext cx="186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chemeClr val="bg1"/>
                </a:solidFill>
              </a:rPr>
              <a:t>HÌNH C</a:t>
            </a:r>
          </a:p>
        </p:txBody>
      </p:sp>
      <p:sp>
        <p:nvSpPr>
          <p:cNvPr id="28725" name="Text Box 53"/>
          <p:cNvSpPr txBox="1">
            <a:spLocks noChangeArrowheads="1"/>
          </p:cNvSpPr>
          <p:nvPr/>
        </p:nvSpPr>
        <p:spPr bwMode="auto">
          <a:xfrm>
            <a:off x="7454900" y="6369278"/>
            <a:ext cx="186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chemeClr val="bg1"/>
                </a:solidFill>
              </a:rPr>
              <a:t>HÌNH D</a:t>
            </a:r>
          </a:p>
        </p:txBody>
      </p:sp>
      <p:sp>
        <p:nvSpPr>
          <p:cNvPr id="28728" name="Text Box 56"/>
          <p:cNvSpPr txBox="1">
            <a:spLocks noChangeArrowheads="1"/>
          </p:cNvSpPr>
          <p:nvPr/>
        </p:nvSpPr>
        <p:spPr bwMode="auto">
          <a:xfrm>
            <a:off x="2895601" y="2579916"/>
            <a:ext cx="1844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chemeClr val="bg1"/>
                </a:solidFill>
              </a:rPr>
              <a:t>- </a:t>
            </a:r>
            <a:r>
              <a:rPr lang="en-US" altLang="en-US" b="1" dirty="0" err="1">
                <a:solidFill>
                  <a:schemeClr val="bg1"/>
                </a:solidFill>
              </a:rPr>
              <a:t>Màu</a:t>
            </a:r>
            <a:r>
              <a:rPr lang="en-US" altLang="en-US" b="1" dirty="0">
                <a:solidFill>
                  <a:schemeClr val="bg1"/>
                </a:solidFill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</a:rPr>
              <a:t>đơn</a:t>
            </a:r>
            <a:r>
              <a:rPr lang="en-US" altLang="en-US" b="1" dirty="0">
                <a:solidFill>
                  <a:schemeClr val="bg1"/>
                </a:solidFill>
              </a:rPr>
              <a:t> </a:t>
            </a:r>
            <a:r>
              <a:rPr lang="en-US" altLang="en-US" b="1" dirty="0" err="1">
                <a:solidFill>
                  <a:schemeClr val="bg1"/>
                </a:solidFill>
              </a:rPr>
              <a:t>sắc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8729" name="Text Box 57"/>
          <p:cNvSpPr txBox="1">
            <a:spLocks noChangeArrowheads="1"/>
          </p:cNvSpPr>
          <p:nvPr/>
        </p:nvSpPr>
        <p:spPr bwMode="auto">
          <a:xfrm>
            <a:off x="7315201" y="2351315"/>
            <a:ext cx="18446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chemeClr val="bg1"/>
                </a:solidFill>
              </a:rPr>
              <a:t>- Hiệu ứng chuyển của hai hoặc ba màu</a:t>
            </a:r>
          </a:p>
        </p:txBody>
      </p:sp>
      <p:sp>
        <p:nvSpPr>
          <p:cNvPr id="28730" name="Text Box 58"/>
          <p:cNvSpPr txBox="1">
            <a:spLocks noChangeArrowheads="1"/>
          </p:cNvSpPr>
          <p:nvPr/>
        </p:nvSpPr>
        <p:spPr bwMode="auto">
          <a:xfrm>
            <a:off x="2663826" y="5123090"/>
            <a:ext cx="1844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>
                <a:solidFill>
                  <a:schemeClr val="bg1"/>
                </a:solidFill>
              </a:rPr>
              <a:t>-Mẫu có sẵn</a:t>
            </a:r>
          </a:p>
        </p:txBody>
      </p:sp>
      <p:sp>
        <p:nvSpPr>
          <p:cNvPr id="28732" name="AutoShape 60"/>
          <p:cNvSpPr>
            <a:spLocks noChangeArrowheads="1"/>
          </p:cNvSpPr>
          <p:nvPr/>
        </p:nvSpPr>
        <p:spPr bwMode="auto">
          <a:xfrm>
            <a:off x="7877175" y="4567465"/>
            <a:ext cx="2427288" cy="685800"/>
          </a:xfrm>
          <a:prstGeom prst="wedgeEllipseCallout">
            <a:avLst>
              <a:gd name="adj1" fmla="val -25343"/>
              <a:gd name="adj2" fmla="val 186574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b="1">
                <a:solidFill>
                  <a:schemeClr val="bg1"/>
                </a:solidFill>
                <a:latin typeface="Calibri"/>
              </a:rPr>
              <a:t>Hình ảnh</a:t>
            </a:r>
          </a:p>
        </p:txBody>
      </p:sp>
      <p:sp>
        <p:nvSpPr>
          <p:cNvPr id="23" name="AutoShape 36"/>
          <p:cNvSpPr>
            <a:spLocks noChangeArrowheads="1"/>
          </p:cNvSpPr>
          <p:nvPr/>
        </p:nvSpPr>
        <p:spPr bwMode="auto">
          <a:xfrm>
            <a:off x="3962400" y="2579915"/>
            <a:ext cx="3657600" cy="2667000"/>
          </a:xfrm>
          <a:prstGeom prst="cloudCallout">
            <a:avLst>
              <a:gd name="adj1" fmla="val -83486"/>
              <a:gd name="adj2" fmla="val 142509"/>
            </a:avLst>
          </a:prstGeom>
          <a:gradFill rotWithShape="1">
            <a:gsLst>
              <a:gs pos="0">
                <a:schemeClr val="bg1"/>
              </a:gs>
              <a:gs pos="100000">
                <a:srgbClr val="FBA3DC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2400">
                <a:solidFill>
                  <a:schemeClr val="bg1"/>
                </a:solidFill>
                <a:latin typeface="Arial" panose="020B0604020202020204" pitchFamily="34" charset="0"/>
              </a:rPr>
              <a:t>Theo em ta cần chọn màu nền như thế nào là hợp lý cho một  bài trình chiếu ?</a:t>
            </a:r>
          </a:p>
        </p:txBody>
      </p:sp>
      <p:sp>
        <p:nvSpPr>
          <p:cNvPr id="24" name="Action Button: End 23">
            <a:hlinkClick r:id="" action="ppaction://hlinkshowjump?jump=lastslide" highlightClick="1"/>
          </p:cNvPr>
          <p:cNvSpPr/>
          <p:nvPr/>
        </p:nvSpPr>
        <p:spPr>
          <a:xfrm>
            <a:off x="10287000" y="6618515"/>
            <a:ext cx="381000" cy="304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  <a:latin typeface="Calibri"/>
            </a:endParaRP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2935972" y="128588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</a:rPr>
              <a:t>BÀI 9.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ĐỊNH DẠNG TRANG CHIẾU</a:t>
            </a:r>
            <a:endParaRPr lang="en-US" sz="3200" b="1" dirty="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062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90" accel="50000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9">
                                          <p:stCondLst>
                                            <p:cond delay="911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" accel="50000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1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23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2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87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287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722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8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28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72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8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28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72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8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725"/>
                  </p:tgtEl>
                </p:cond>
              </p:nextCondLst>
            </p:seq>
          </p:childTnLst>
        </p:cTn>
      </p:par>
    </p:tnLst>
    <p:bldLst>
      <p:bldP spid="28713" grpId="0" animBg="1" autoUpdateAnimBg="0"/>
      <p:bldP spid="28713" grpId="1" animBg="1"/>
      <p:bldP spid="28722" grpId="0"/>
      <p:bldP spid="28723" grpId="0"/>
      <p:bldP spid="28724" grpId="0"/>
      <p:bldP spid="28725" grpId="0"/>
      <p:bldP spid="28732" grpId="0" animBg="1"/>
      <p:bldP spid="23" grpId="0" animBg="1"/>
      <p:bldP spid="2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30" name="Rectangle 23"/>
          <p:cNvSpPr>
            <a:spLocks noChangeArrowheads="1"/>
          </p:cNvSpPr>
          <p:nvPr/>
        </p:nvSpPr>
        <p:spPr bwMode="auto">
          <a:xfrm>
            <a:off x="1631950" y="793751"/>
            <a:ext cx="32861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</a:rPr>
              <a:t>1.  </a:t>
            </a:r>
            <a:r>
              <a:rPr lang="en-US" altLang="en-US" sz="2400" b="1" u="sng">
                <a:solidFill>
                  <a:srgbClr val="FF3300"/>
                </a:solidFill>
              </a:rPr>
              <a:t>Màu nền trang chiếu:</a:t>
            </a:r>
          </a:p>
        </p:txBody>
      </p:sp>
      <p:sp>
        <p:nvSpPr>
          <p:cNvPr id="29748" name="AutoShape 52"/>
          <p:cNvSpPr>
            <a:spLocks noChangeArrowheads="1"/>
          </p:cNvSpPr>
          <p:nvPr/>
        </p:nvSpPr>
        <p:spPr bwMode="auto">
          <a:xfrm>
            <a:off x="3200400" y="1752600"/>
            <a:ext cx="5462588" cy="3505200"/>
          </a:xfrm>
          <a:prstGeom prst="cloudCallout">
            <a:avLst>
              <a:gd name="adj1" fmla="val -55118"/>
              <a:gd name="adj2" fmla="val 189661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pPr algn="just">
              <a:defRPr/>
            </a:pPr>
            <a:endParaRPr lang="en-US" sz="2400" b="1" dirty="0">
              <a:solidFill>
                <a:schemeClr val="bg1"/>
              </a:solidFill>
              <a:latin typeface="Calibri"/>
            </a:endParaRPr>
          </a:p>
          <a:p>
            <a:pPr algn="ctr">
              <a:defRPr/>
            </a:pPr>
            <a:r>
              <a:rPr lang="vi-VN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Để tạo màu nền cho trang chiếu</a:t>
            </a:r>
            <a:r>
              <a:rPr lang="en-US" sz="2400" b="1" dirty="0">
                <a:solidFill>
                  <a:schemeClr val="bg1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/>
              </a:rPr>
              <a:t>các</a:t>
            </a:r>
            <a:r>
              <a:rPr lang="en-US" sz="2400" b="1" dirty="0">
                <a:solidFill>
                  <a:schemeClr val="bg1"/>
                </a:solidFill>
                <a:latin typeface="Calibri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libri"/>
              </a:rPr>
              <a:t>bước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thực hiện như thế nào</a:t>
            </a:r>
            <a:r>
              <a:rPr lang="en-US" sz="2400" b="1" dirty="0">
                <a:solidFill>
                  <a:schemeClr val="bg1"/>
                </a:solidFill>
                <a:latin typeface="Calibri"/>
              </a:rPr>
              <a:t>?</a:t>
            </a:r>
          </a:p>
        </p:txBody>
      </p:sp>
      <p:sp>
        <p:nvSpPr>
          <p:cNvPr id="205832" name="Text Box 53"/>
          <p:cNvSpPr txBox="1">
            <a:spLocks noChangeArrowheads="1"/>
          </p:cNvSpPr>
          <p:nvPr/>
        </p:nvSpPr>
        <p:spPr bwMode="auto">
          <a:xfrm>
            <a:off x="6000751" y="4210051"/>
            <a:ext cx="4130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9751" name="Text Box 55"/>
          <p:cNvSpPr txBox="1">
            <a:spLocks noChangeArrowheads="1"/>
          </p:cNvSpPr>
          <p:nvPr/>
        </p:nvSpPr>
        <p:spPr bwMode="auto">
          <a:xfrm>
            <a:off x="1766889" y="1824038"/>
            <a:ext cx="7469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chemeClr val="bg1"/>
                </a:solidFill>
                <a:sym typeface="Wingdings" panose="05000000000000000000" pitchFamily="2" charset="2"/>
              </a:rPr>
              <a:t></a:t>
            </a: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Để tạo màu nền cho 1 trang chiếu, ta thực hiện:</a:t>
            </a:r>
          </a:p>
        </p:txBody>
      </p:sp>
      <p:sp>
        <p:nvSpPr>
          <p:cNvPr id="29752" name="Text Box 56"/>
          <p:cNvSpPr txBox="1">
            <a:spLocks noChangeArrowheads="1"/>
          </p:cNvSpPr>
          <p:nvPr/>
        </p:nvSpPr>
        <p:spPr bwMode="auto">
          <a:xfrm>
            <a:off x="1905000" y="2286001"/>
            <a:ext cx="9086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Chọn trang chiếu  trong ngăn bên trái (ngăn Slide)</a:t>
            </a:r>
          </a:p>
        </p:txBody>
      </p:sp>
      <p:sp>
        <p:nvSpPr>
          <p:cNvPr id="29753" name="Text Box 57"/>
          <p:cNvSpPr txBox="1">
            <a:spLocks noChangeArrowheads="1"/>
          </p:cNvSpPr>
          <p:nvPr/>
        </p:nvSpPr>
        <p:spPr bwMode="auto">
          <a:xfrm>
            <a:off x="1905000" y="2895601"/>
            <a:ext cx="9304338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dải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Design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Background</a:t>
            </a:r>
          </a:p>
        </p:txBody>
      </p:sp>
      <p:sp>
        <p:nvSpPr>
          <p:cNvPr id="29755" name="Text Box 59"/>
          <p:cNvSpPr txBox="1">
            <a:spLocks noChangeArrowheads="1"/>
          </p:cNvSpPr>
          <p:nvPr/>
        </p:nvSpPr>
        <p:spPr bwMode="auto">
          <a:xfrm>
            <a:off x="1905000" y="3886201"/>
            <a:ext cx="84963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Nháy chuột  chọn Solid fill để chọn màu đơn sắc</a:t>
            </a:r>
          </a:p>
        </p:txBody>
      </p:sp>
      <p:sp>
        <p:nvSpPr>
          <p:cNvPr id="29758" name="Text Box 62"/>
          <p:cNvSpPr txBox="1">
            <a:spLocks noChangeArrowheads="1"/>
          </p:cNvSpPr>
          <p:nvPr/>
        </p:nvSpPr>
        <p:spPr bwMode="auto">
          <a:xfrm>
            <a:off x="1828800" y="4495800"/>
            <a:ext cx="86629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Bước 4: Nháy chuột vào mũi tên            bên phải mục Color và chọn màu thích hợp</a:t>
            </a:r>
          </a:p>
        </p:txBody>
      </p:sp>
      <p:pic>
        <p:nvPicPr>
          <p:cNvPr id="24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2925763"/>
            <a:ext cx="452438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0" name="Picture 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64" y="4495800"/>
            <a:ext cx="744537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 Box 59"/>
          <p:cNvSpPr txBox="1">
            <a:spLocks noChangeArrowheads="1"/>
          </p:cNvSpPr>
          <p:nvPr/>
        </p:nvSpPr>
        <p:spPr bwMode="auto">
          <a:xfrm>
            <a:off x="1905000" y="5486401"/>
            <a:ext cx="8497888" cy="89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5: Nháy chuột  vào nút Apply to All trên hộp thoại để áp dụng màu nền cho mọi trang chiếu</a:t>
            </a:r>
          </a:p>
        </p:txBody>
      </p:sp>
      <p:sp>
        <p:nvSpPr>
          <p:cNvPr id="23" name="Action Button: End 22">
            <a:hlinkClick r:id="rId4" action="ppaction://program" highlightClick="1"/>
          </p:cNvPr>
          <p:cNvSpPr/>
          <p:nvPr/>
        </p:nvSpPr>
        <p:spPr>
          <a:xfrm>
            <a:off x="9525000" y="6248400"/>
            <a:ext cx="5334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  <a:latin typeface="Calibri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2935972" y="128588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</a:rPr>
              <a:t>BÀI 9.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ĐỊNH DẠNG TRANG CHIẾU</a:t>
            </a:r>
            <a:endParaRPr lang="en-US" sz="3200" b="1" dirty="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23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/>
                                        <p:tgtEl>
                                          <p:spTgt spid="29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48" grpId="0" animBg="1"/>
      <p:bldP spid="29748" grpId="1" animBg="1"/>
      <p:bldP spid="29751" grpId="0"/>
      <p:bldP spid="29752" grpId="0"/>
      <p:bldP spid="29753" grpId="0"/>
      <p:bldP spid="29755" grpId="0"/>
      <p:bldP spid="29758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3" name="Rectangle 23"/>
          <p:cNvSpPr>
            <a:spLocks noChangeArrowheads="1"/>
          </p:cNvSpPr>
          <p:nvPr/>
        </p:nvSpPr>
        <p:spPr bwMode="auto">
          <a:xfrm>
            <a:off x="1524000" y="765175"/>
            <a:ext cx="3098862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300" b="1">
                <a:solidFill>
                  <a:srgbClr val="FF3300"/>
                </a:solidFill>
              </a:rPr>
              <a:t>1. </a:t>
            </a:r>
            <a:r>
              <a:rPr lang="en-US" altLang="en-US" sz="2300" b="1" u="sng">
                <a:solidFill>
                  <a:srgbClr val="FF3300"/>
                </a:solidFill>
              </a:rPr>
              <a:t>Màu nền trang chiếu:</a:t>
            </a:r>
          </a:p>
        </p:txBody>
      </p:sp>
      <p:sp>
        <p:nvSpPr>
          <p:cNvPr id="32801" name="AutoShape 33"/>
          <p:cNvSpPr>
            <a:spLocks noChangeArrowheads="1"/>
          </p:cNvSpPr>
          <p:nvPr/>
        </p:nvSpPr>
        <p:spPr bwMode="auto">
          <a:xfrm>
            <a:off x="2841626" y="1984375"/>
            <a:ext cx="6259513" cy="4008438"/>
          </a:xfrm>
          <a:prstGeom prst="cloudCallout">
            <a:avLst>
              <a:gd name="adj1" fmla="val -16838"/>
              <a:gd name="adj2" fmla="val 79380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pPr algn="just">
              <a:defRPr/>
            </a:pPr>
            <a:r>
              <a:rPr lang="vi-VN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defRPr/>
            </a:pPr>
            <a:r>
              <a:rPr lang="vi-VN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 có thể đặt nhiều kiểu màu sắc trên một bài trình chiếu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không? </a:t>
            </a:r>
          </a:p>
        </p:txBody>
      </p:sp>
      <p:sp>
        <p:nvSpPr>
          <p:cNvPr id="40967" name="Text Box 7" descr="Canvas"/>
          <p:cNvSpPr txBox="1">
            <a:spLocks noChangeArrowheads="1"/>
          </p:cNvSpPr>
          <p:nvPr/>
        </p:nvSpPr>
        <p:spPr bwMode="auto">
          <a:xfrm>
            <a:off x="1762125" y="1652588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u="sng">
                <a:solidFill>
                  <a:srgbClr val="FF3300"/>
                </a:solidFill>
                <a:latin typeface=".VnTime" panose="020B7200000000000000" pitchFamily="34" charset="0"/>
              </a:rPr>
              <a:t>L­u ý</a:t>
            </a:r>
            <a:r>
              <a:rPr lang="en-US" altLang="en-US" sz="2400" b="1" u="sng">
                <a:solidFill>
                  <a:srgbClr val="FF3300"/>
                </a:solidFill>
                <a:latin typeface=".VnTime" panose="020B7200000000000000" pitchFamily="34" charset="0"/>
              </a:rPr>
              <a:t>:</a:t>
            </a:r>
            <a:r>
              <a:rPr lang="en-US" altLang="en-US" sz="2400" b="1">
                <a:solidFill>
                  <a:srgbClr val="3333FF"/>
                </a:solidFill>
                <a:latin typeface=".VnTime" panose="020B7200000000000000" pitchFamily="34" charset="0"/>
              </a:rPr>
              <a:t>  </a:t>
            </a:r>
            <a:r>
              <a:rPr lang="vi-VN" altLang="en-US" sz="2400" b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 dù có thể đặt nền khác nhau cho từng trang chiếu, nhưng để có một bài trình chiếu nhất quán, ta chỉ nên đặt </a:t>
            </a:r>
            <a:r>
              <a:rPr lang="vi-VN" altLang="en-US" sz="2400" b="1" i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màu nền cho </a:t>
            </a:r>
            <a:r>
              <a:rPr lang="en-US" altLang="en-US" sz="2400" b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 bộ bài trình chiếu.</a:t>
            </a:r>
          </a:p>
        </p:txBody>
      </p:sp>
      <p:sp>
        <p:nvSpPr>
          <p:cNvPr id="13" name="Action Button: End 12">
            <a:hlinkClick r:id="" action="ppaction://hlinkshowjump?jump=lastslide" highlightClick="1"/>
          </p:cNvPr>
          <p:cNvSpPr/>
          <p:nvPr/>
        </p:nvSpPr>
        <p:spPr>
          <a:xfrm>
            <a:off x="9525000" y="6248400"/>
            <a:ext cx="609600" cy="381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2935972" y="128588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</a:rPr>
              <a:t>BÀI 9.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ĐỊNH DẠNG TRANG CHIẾU</a:t>
            </a:r>
            <a:endParaRPr lang="en-US" sz="3200" b="1" dirty="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653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01" grpId="0" animBg="1"/>
      <p:bldP spid="32801" grpId="1" animBg="1"/>
      <p:bldP spid="409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7" name="Rectangle 26"/>
          <p:cNvSpPr>
            <a:spLocks noChangeArrowheads="1"/>
          </p:cNvSpPr>
          <p:nvPr/>
        </p:nvSpPr>
        <p:spPr bwMode="auto">
          <a:xfrm>
            <a:off x="1524001" y="1084263"/>
            <a:ext cx="63214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>
                <a:solidFill>
                  <a:srgbClr val="FF0000"/>
                </a:solidFill>
              </a:rPr>
              <a:t> </a:t>
            </a:r>
            <a:r>
              <a:rPr lang="en-US" altLang="en-US" sz="2600" b="1">
                <a:solidFill>
                  <a:srgbClr val="FF0000"/>
                </a:solidFill>
              </a:rPr>
              <a:t>2. </a:t>
            </a:r>
            <a:r>
              <a:rPr lang="en-US" altLang="en-US" sz="2600" b="1" u="sng">
                <a:solidFill>
                  <a:srgbClr val="FF0000"/>
                </a:solidFill>
              </a:rPr>
              <a:t>Định dạng nội dung văn bản:</a:t>
            </a:r>
            <a:r>
              <a:rPr lang="en-US" altLang="en-US" sz="260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057400" y="2667001"/>
          <a:ext cx="8305800" cy="1782763"/>
        </p:xfrm>
        <a:graphic>
          <a:graphicData uri="http://schemas.openxmlformats.org/drawingml/2006/table">
            <a:tbl>
              <a:tblPr/>
              <a:tblGrid>
                <a:gridCol w="830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82763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Phông chữ:      Hà Nội    Hà Nội    Hà Nội </a:t>
                      </a: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Cỡ chữ:           Hà Nội  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 Nội    Hà Nội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 chữ:        Hà Nội  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 Nội   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 Nộ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   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 Nội    </a:t>
                      </a:r>
                      <a:r>
                        <a:rPr kumimoji="0" lang="en-US" sz="2400" b="0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 Nội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Màu sắc:        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 Nội   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Nội    Hà Nội   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Hà Nội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Oval 21"/>
          <p:cNvSpPr/>
          <p:nvPr/>
        </p:nvSpPr>
        <p:spPr>
          <a:xfrm>
            <a:off x="1828800" y="1676400"/>
            <a:ext cx="685800" cy="533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993300"/>
                </a:solidFill>
                <a:latin typeface="Calibri"/>
              </a:rPr>
              <a:t>?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667000" y="1752601"/>
            <a:ext cx="777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nhớ lại cách định dạng để có các phần văn bản như mẫu dưới đây.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2243138" y="4572001"/>
            <a:ext cx="75866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prstClr val="white"/>
                </a:solidFill>
                <a:latin typeface="Times New Roman" panose="02020603050405020304" pitchFamily="18" charset="0"/>
              </a:rPr>
              <a:t>    Cách thực hiện</a:t>
            </a:r>
            <a:r>
              <a:rPr lang="en-US" altLang="en-US" sz="240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định dạng các phần văn bản </a:t>
            </a:r>
            <a:r>
              <a:rPr lang="en-US" altLang="en-US" sz="2400">
                <a:solidFill>
                  <a:prstClr val="white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2070100" y="5043488"/>
            <a:ext cx="7162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prstClr val="white"/>
                </a:solidFill>
                <a:latin typeface="Times New Roman" panose="02020603050405020304" pitchFamily="18" charset="0"/>
              </a:rPr>
              <a:t>       - Chọn phần văn bản cần định dạng</a:t>
            </a:r>
          </a:p>
        </p:txBody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2133600" y="5562601"/>
            <a:ext cx="8166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>
                <a:solidFill>
                  <a:prstClr val="white"/>
                </a:solidFill>
                <a:latin typeface="Times New Roman" panose="02020603050405020304" pitchFamily="18" charset="0"/>
              </a:rPr>
              <a:t>      - Sử dụng các nút lệnh trên dải lệnh Home</a:t>
            </a:r>
          </a:p>
        </p:txBody>
      </p:sp>
      <p:sp>
        <p:nvSpPr>
          <p:cNvPr id="17" name="Action Button: End 16">
            <a:hlinkClick r:id="" action="ppaction://hlinkshowjump?jump=lastslide" highlightClick="1"/>
          </p:cNvPr>
          <p:cNvSpPr/>
          <p:nvPr/>
        </p:nvSpPr>
        <p:spPr>
          <a:xfrm>
            <a:off x="10287000" y="6553200"/>
            <a:ext cx="381000" cy="3048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935972" y="128588"/>
            <a:ext cx="655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Calibri"/>
              </a:rPr>
              <a:t>BÀI 9.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ĐỊNH DẠNG TRANG CHIẾU</a:t>
            </a:r>
            <a:endParaRPr lang="en-US" sz="3200" b="1" dirty="0">
              <a:solidFill>
                <a:srgbClr val="FF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4003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701</Words>
  <Application>Microsoft Office PowerPoint</Application>
  <PresentationFormat>Widescreen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.VnTime</vt:lpstr>
      <vt:lpstr>Arial</vt:lpstr>
      <vt:lpstr>Calibri</vt:lpstr>
      <vt:lpstr>Times New Roman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Câu hỏi :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5</cp:revision>
  <dcterms:created xsi:type="dcterms:W3CDTF">2024-02-27T11:11:41Z</dcterms:created>
  <dcterms:modified xsi:type="dcterms:W3CDTF">2024-02-28T09:17:37Z</dcterms:modified>
</cp:coreProperties>
</file>