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6"/>
  </p:notesMasterIdLst>
  <p:sldIdLst>
    <p:sldId id="520" r:id="rId3"/>
    <p:sldId id="256" r:id="rId4"/>
    <p:sldId id="257" r:id="rId5"/>
    <p:sldId id="258" r:id="rId6"/>
    <p:sldId id="259" r:id="rId7"/>
    <p:sldId id="260" r:id="rId8"/>
    <p:sldId id="261" r:id="rId9"/>
    <p:sldId id="262" r:id="rId10"/>
    <p:sldId id="549" r:id="rId11"/>
    <p:sldId id="277" r:id="rId12"/>
    <p:sldId id="521" r:id="rId13"/>
    <p:sldId id="526" r:id="rId14"/>
    <p:sldId id="522" r:id="rId15"/>
    <p:sldId id="528" r:id="rId16"/>
    <p:sldId id="530" r:id="rId17"/>
    <p:sldId id="527" r:id="rId18"/>
    <p:sldId id="531" r:id="rId19"/>
    <p:sldId id="532" r:id="rId20"/>
    <p:sldId id="533" r:id="rId21"/>
    <p:sldId id="534" r:id="rId22"/>
    <p:sldId id="544" r:id="rId23"/>
    <p:sldId id="547" r:id="rId24"/>
    <p:sldId id="548" r:id="rId25"/>
    <p:sldId id="535" r:id="rId26"/>
    <p:sldId id="536" r:id="rId27"/>
    <p:sldId id="551" r:id="rId28"/>
    <p:sldId id="279" r:id="rId29"/>
    <p:sldId id="280" r:id="rId30"/>
    <p:sldId id="282" r:id="rId31"/>
    <p:sldId id="283" r:id="rId32"/>
    <p:sldId id="265" r:id="rId33"/>
    <p:sldId id="539" r:id="rId34"/>
    <p:sldId id="284" r:id="rId35"/>
    <p:sldId id="296" r:id="rId36"/>
    <p:sldId id="287" r:id="rId37"/>
    <p:sldId id="541" r:id="rId38"/>
    <p:sldId id="291" r:id="rId39"/>
    <p:sldId id="293" r:id="rId40"/>
    <p:sldId id="540" r:id="rId41"/>
    <p:sldId id="552" r:id="rId42"/>
    <p:sldId id="542" r:id="rId43"/>
    <p:sldId id="543" r:id="rId44"/>
    <p:sldId id="27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681519-743C-403F-9208-3F4A2BCC8073}">
          <p14:sldIdLst>
            <p14:sldId id="520"/>
            <p14:sldId id="256"/>
            <p14:sldId id="257"/>
            <p14:sldId id="258"/>
            <p14:sldId id="259"/>
            <p14:sldId id="260"/>
            <p14:sldId id="261"/>
            <p14:sldId id="262"/>
            <p14:sldId id="549"/>
            <p14:sldId id="277"/>
          </p14:sldIdLst>
        </p14:section>
        <p14:section name="Untitled Section" id="{C6DFBC97-D9D5-4F3D-AB8B-E80BCD2ACDDA}">
          <p14:sldIdLst>
            <p14:sldId id="521"/>
            <p14:sldId id="526"/>
            <p14:sldId id="522"/>
            <p14:sldId id="528"/>
            <p14:sldId id="530"/>
            <p14:sldId id="527"/>
            <p14:sldId id="531"/>
            <p14:sldId id="532"/>
            <p14:sldId id="533"/>
            <p14:sldId id="534"/>
            <p14:sldId id="544"/>
            <p14:sldId id="547"/>
            <p14:sldId id="548"/>
            <p14:sldId id="535"/>
            <p14:sldId id="536"/>
            <p14:sldId id="551"/>
            <p14:sldId id="279"/>
            <p14:sldId id="280"/>
            <p14:sldId id="282"/>
            <p14:sldId id="283"/>
            <p14:sldId id="265"/>
            <p14:sldId id="539"/>
            <p14:sldId id="284"/>
            <p14:sldId id="296"/>
            <p14:sldId id="287"/>
            <p14:sldId id="541"/>
            <p14:sldId id="291"/>
            <p14:sldId id="293"/>
            <p14:sldId id="540"/>
            <p14:sldId id="552"/>
            <p14:sldId id="542"/>
            <p14:sldId id="543"/>
            <p14:sldId id="2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AE71"/>
    <a:srgbClr val="FF6600"/>
    <a:srgbClr val="333399"/>
    <a:srgbClr val="008080"/>
    <a:srgbClr val="009999"/>
    <a:srgbClr val="57D3FF"/>
    <a:srgbClr val="800080"/>
    <a:srgbClr val="FF0066"/>
    <a:srgbClr val="9900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A5E568-DBFB-494B-B9E0-2F535B3DF34A}" v="7" dt="2021-08-10T02:16:45.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7T13:46:49.566"/>
    </inkml:context>
    <inkml:brush xml:id="br0">
      <inkml:brushProperty name="width" value="0.35" units="cm"/>
      <inkml:brushProperty name="height" value="0.35" units="cm"/>
      <inkml:brushProperty name="color" value="#E71224"/>
    </inkml:brush>
  </inkml:definitions>
  <inkml:trace contextRef="#ctx0" brushRef="#br0">6716 289 24575,'-11'-2'0,"0"0"0,0-1 0,0 0 0,1-1 0,-1 0 0,1 0 0,0-2 0,0 1 0,-15-12 0,17 12 0,-18-10 0,-2 1 0,0 1 0,0 1 0,-1 1 0,0 2 0,-1 1 0,-57-8 0,-523-55-672,0 31-157,-414 15 726,1001 27 309,0 1 0,0 1 1,0 1-1,-24 8 0,-19 5 264,-120 18-419,-273 17 1,434-51-52,-93 10 0,101-9 0,1 0 0,1 2 0,-1 0 0,1 1 0,-19 9 0,14-6 0,-2 0 0,-28 7 0,-22 8 0,-141 82 0,32-14 0,151-79 0,-414 214 0,364-172 0,-86 76 0,-11 9 0,119-99 0,-54 37 0,-154 140 0,218-171 0,-14 10 0,3 3 0,3 2 0,-58 83 0,-95 181 0,175-263 0,3 1 0,2 2 0,-31 106 0,-10 90 0,59-217 0,1 1 0,-3 58 0,9-60 0,-20 85 0,-53 112 0,-10 39 0,67-193 0,4 0 0,-9 164 0,23 181 0,5-212 0,-5-52 0,8 226 0,-3-362 0,2 0 0,1-1 0,1 0 0,2 0 0,1 0 0,15 33 0,42 77 0,89 139 0,59 99 0,-190-340 0,1-1 0,1-1 0,3-1 0,40 38 0,-43-45 0,110 112 0,145 165 0,-241-263 0,1-1 0,2-2 0,63 44 0,-17-14 0,517 431 0,-561-467 0,2-1 0,1-2 0,2-3 0,0-1 0,2-3 0,77 23 0,342 69 0,-70-22 0,-271-49 0,45 12 0,-113-45-622,0-2 1,74 1-1,-67-7-412,95 18 1,-46-3-1440,156-10 7976,-250-9-5322,1-2-1,0 0 0,-1-2 1,44-11-1,575-127-180,-541 127 0,-41 7 0,-1-2 0,0-3 0,62-22 0,205-104 0,-231 84 0,-64 34 0,72-32 0,-67 39 0,-1-2 0,-1-2 0,0-2 0,-1-1 0,-2-1 0,0-2 0,32-30 0,-27 15 0,3 3 0,80-58 0,53-9 0,-146 87 0,-1-1 0,-1-1 0,-1-1 0,0-2 0,22-23 0,97-124 0,-119 136 0,4 0 0,37-33 0,4-5 0,-57 54 0,-1-1 0,-1 0 0,0 0 0,9-23 0,5-7 0,27-42 0,74-142 0,9-114 0,-100 269 0,-20 45 0,-1 0 0,-1-1 0,9-38 0,19-87 0,19-95 0,-38 132 0,17-115 0,-31 167 0,11-160 0,-20-1249 0,-1 1437 0,-1 0 0,-2 0 0,-15-56 0,-42-114 0,60 203 0,-20-60 0,-2 0 0,-54-101 0,-98-180 0,107 212-491,-102-150-1,148 246-1141,2-1 0,-24-63 0,23 40 861,16 43 1477,-1 0 0,-1 1 0,-13-22-1,-75-107 2689,-65-64-6691,106 143 2123,33 44 289,-46-41-1,5 6 1774,-128-143 1828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8877B-1CCB-48FD-AE8A-A5BB9C006EDA}"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A2597-C9D4-400B-AD40-EBFAB8E70FD0}" type="slidenum">
              <a:rPr lang="en-US" smtClean="0"/>
              <a:t>‹#›</a:t>
            </a:fld>
            <a:endParaRPr lang="en-US"/>
          </a:p>
        </p:txBody>
      </p:sp>
    </p:spTree>
    <p:extLst>
      <p:ext uri="{BB962C8B-B14F-4D97-AF65-F5344CB8AC3E}">
        <p14:creationId xmlns:p14="http://schemas.microsoft.com/office/powerpoint/2010/main" val="79754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5697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Rounded Corners 2">
            <a:extLst>
              <a:ext uri="{FF2B5EF4-FFF2-40B4-BE49-F238E27FC236}">
                <a16:creationId xmlns:a16="http://schemas.microsoft.com/office/drawing/2014/main" id="{2DC4D3E3-CA7E-4E70-9736-8ABB338D9562}"/>
              </a:ext>
            </a:extLst>
          </p:cNvPr>
          <p:cNvSpPr/>
          <p:nvPr userDrawn="1"/>
        </p:nvSpPr>
        <p:spPr>
          <a:xfrm>
            <a:off x="173046" y="285186"/>
            <a:ext cx="11809593" cy="6535271"/>
          </a:xfrm>
          <a:prstGeom prst="roundRect">
            <a:avLst>
              <a:gd name="adj" fmla="val 5967"/>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Right Triangle 3">
            <a:extLst>
              <a:ext uri="{FF2B5EF4-FFF2-40B4-BE49-F238E27FC236}">
                <a16:creationId xmlns:a16="http://schemas.microsoft.com/office/drawing/2014/main" id="{0B42DAB7-6142-42A6-8E7F-3D7E68A363AA}"/>
              </a:ext>
            </a:extLst>
          </p:cNvPr>
          <p:cNvSpPr/>
          <p:nvPr userDrawn="1"/>
        </p:nvSpPr>
        <p:spPr>
          <a:xfrm>
            <a:off x="0" y="5150224"/>
            <a:ext cx="2024310" cy="170777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5" name="Right Triangle 4">
            <a:extLst>
              <a:ext uri="{FF2B5EF4-FFF2-40B4-BE49-F238E27FC236}">
                <a16:creationId xmlns:a16="http://schemas.microsoft.com/office/drawing/2014/main" id="{DB9EA634-0F9F-494B-B73F-484148581D91}"/>
              </a:ext>
            </a:extLst>
          </p:cNvPr>
          <p:cNvSpPr/>
          <p:nvPr userDrawn="1"/>
        </p:nvSpPr>
        <p:spPr>
          <a:xfrm>
            <a:off x="395859" y="4625788"/>
            <a:ext cx="2415309"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Right Triangle 5">
            <a:extLst>
              <a:ext uri="{FF2B5EF4-FFF2-40B4-BE49-F238E27FC236}">
                <a16:creationId xmlns:a16="http://schemas.microsoft.com/office/drawing/2014/main" id="{0D1DD2F0-1E09-4BE6-A7DE-8C06ACE2AA75}"/>
              </a:ext>
            </a:extLst>
          </p:cNvPr>
          <p:cNvSpPr/>
          <p:nvPr userDrawn="1"/>
        </p:nvSpPr>
        <p:spPr>
          <a:xfrm rot="10800000">
            <a:off x="10394481" y="0"/>
            <a:ext cx="1863838" cy="1838047"/>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ight Triangle 6">
            <a:extLst>
              <a:ext uri="{FF2B5EF4-FFF2-40B4-BE49-F238E27FC236}">
                <a16:creationId xmlns:a16="http://schemas.microsoft.com/office/drawing/2014/main" id="{217B321F-A2C8-4C10-87B8-FF197474F4A6}"/>
              </a:ext>
            </a:extLst>
          </p:cNvPr>
          <p:cNvSpPr/>
          <p:nvPr userDrawn="1"/>
        </p:nvSpPr>
        <p:spPr>
          <a:xfrm rot="10800000">
            <a:off x="9376350" y="0"/>
            <a:ext cx="2415309" cy="2283478"/>
          </a:xfrm>
          <a:prstGeom prst="rtTriangle">
            <a:avLst/>
          </a:prstGeom>
          <a:solidFill>
            <a:srgbClr val="009A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8" name="Rectangle: Rounded Corners 7">
            <a:extLst>
              <a:ext uri="{FF2B5EF4-FFF2-40B4-BE49-F238E27FC236}">
                <a16:creationId xmlns:a16="http://schemas.microsoft.com/office/drawing/2014/main" id="{CCDCFD63-96BE-4F5B-A298-6F406CE8C82C}"/>
              </a:ext>
            </a:extLst>
          </p:cNvPr>
          <p:cNvSpPr/>
          <p:nvPr userDrawn="1"/>
        </p:nvSpPr>
        <p:spPr>
          <a:xfrm>
            <a:off x="5836515" y="3083197"/>
            <a:ext cx="5730968" cy="1145523"/>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 name="Rectangle: Rounded Corners 8">
            <a:extLst>
              <a:ext uri="{FF2B5EF4-FFF2-40B4-BE49-F238E27FC236}">
                <a16:creationId xmlns:a16="http://schemas.microsoft.com/office/drawing/2014/main" id="{03D88355-306A-48E2-A92E-1D1AB947B522}"/>
              </a:ext>
            </a:extLst>
          </p:cNvPr>
          <p:cNvSpPr/>
          <p:nvPr userDrawn="1"/>
        </p:nvSpPr>
        <p:spPr>
          <a:xfrm>
            <a:off x="6913589" y="4453499"/>
            <a:ext cx="4653894" cy="508466"/>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12" name="Picture 11" descr="Graphical user interface, text&#10;&#10;Description automatically generated">
            <a:extLst>
              <a:ext uri="{FF2B5EF4-FFF2-40B4-BE49-F238E27FC236}">
                <a16:creationId xmlns:a16="http://schemas.microsoft.com/office/drawing/2014/main" id="{7D6C553E-C677-42B6-AF1C-DEF080012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986" y="285186"/>
            <a:ext cx="3701426" cy="4943475"/>
          </a:xfrm>
          <a:prstGeom prst="rect">
            <a:avLst/>
          </a:prstGeom>
        </p:spPr>
      </p:pic>
      <p:sp>
        <p:nvSpPr>
          <p:cNvPr id="13" name="Rectangle: Rounded Corners 12">
            <a:extLst>
              <a:ext uri="{FF2B5EF4-FFF2-40B4-BE49-F238E27FC236}">
                <a16:creationId xmlns:a16="http://schemas.microsoft.com/office/drawing/2014/main" id="{130396EC-0661-4642-8DEC-905FB0398A2A}"/>
              </a:ext>
            </a:extLst>
          </p:cNvPr>
          <p:cNvSpPr/>
          <p:nvPr userDrawn="1"/>
        </p:nvSpPr>
        <p:spPr>
          <a:xfrm>
            <a:off x="3350498" y="5390026"/>
            <a:ext cx="1927914" cy="778400"/>
          </a:xfrm>
          <a:prstGeom prst="roundRect">
            <a:avLst>
              <a:gd name="adj" fmla="val 50000"/>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14" name="Picture 13" descr="Text&#10;&#10;Description automatically generated">
            <a:extLst>
              <a:ext uri="{FF2B5EF4-FFF2-40B4-BE49-F238E27FC236}">
                <a16:creationId xmlns:a16="http://schemas.microsoft.com/office/drawing/2014/main" id="{422DC164-04A5-480D-8BBA-B760A3C9F80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689886" y="5397903"/>
            <a:ext cx="1249138" cy="780293"/>
          </a:xfrm>
          <a:prstGeom prst="rect">
            <a:avLst/>
          </a:prstGeom>
        </p:spPr>
      </p:pic>
      <p:sp>
        <p:nvSpPr>
          <p:cNvPr id="15" name="Rectangle: Rounded Corners 14">
            <a:extLst>
              <a:ext uri="{FF2B5EF4-FFF2-40B4-BE49-F238E27FC236}">
                <a16:creationId xmlns:a16="http://schemas.microsoft.com/office/drawing/2014/main" id="{B2AD1FF5-FFA6-4658-82FB-D9879361A57B}"/>
              </a:ext>
            </a:extLst>
          </p:cNvPr>
          <p:cNvSpPr/>
          <p:nvPr userDrawn="1"/>
        </p:nvSpPr>
        <p:spPr>
          <a:xfrm>
            <a:off x="5836515" y="1865128"/>
            <a:ext cx="5730968" cy="1145523"/>
          </a:xfrm>
          <a:prstGeom prst="roundRect">
            <a:avLst>
              <a:gd name="adj" fmla="val 50000"/>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9" name="Title 1">
            <a:extLst>
              <a:ext uri="{FF2B5EF4-FFF2-40B4-BE49-F238E27FC236}">
                <a16:creationId xmlns:a16="http://schemas.microsoft.com/office/drawing/2014/main" id="{1713510F-2914-431A-AA06-486B596737CC}"/>
              </a:ext>
            </a:extLst>
          </p:cNvPr>
          <p:cNvSpPr txBox="1">
            <a:spLocks/>
          </p:cNvSpPr>
          <p:nvPr userDrawn="1"/>
        </p:nvSpPr>
        <p:spPr>
          <a:xfrm>
            <a:off x="6203750" y="2097408"/>
            <a:ext cx="5007944" cy="65993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dirty="0" err="1"/>
              <a:t>Bài</a:t>
            </a:r>
            <a:r>
              <a:rPr lang="en-US" dirty="0"/>
              <a:t> </a:t>
            </a:r>
            <a:r>
              <a:rPr lang="en-US" dirty="0" err="1"/>
              <a:t>giảng</a:t>
            </a:r>
            <a:r>
              <a:rPr lang="en-US" dirty="0"/>
              <a:t> </a:t>
            </a:r>
            <a:r>
              <a:rPr lang="en-US" dirty="0" err="1"/>
              <a:t>điện</a:t>
            </a:r>
            <a:r>
              <a:rPr lang="en-US" dirty="0"/>
              <a:t> </a:t>
            </a:r>
            <a:r>
              <a:rPr lang="en-US" dirty="0" err="1"/>
              <a:t>tử</a:t>
            </a:r>
            <a:endParaRPr lang="en-US" dirty="0"/>
          </a:p>
        </p:txBody>
      </p:sp>
      <p:sp>
        <p:nvSpPr>
          <p:cNvPr id="20" name="Title 1">
            <a:extLst>
              <a:ext uri="{FF2B5EF4-FFF2-40B4-BE49-F238E27FC236}">
                <a16:creationId xmlns:a16="http://schemas.microsoft.com/office/drawing/2014/main" id="{4031702D-1C58-49CA-A7CB-B4EF0021C8A3}"/>
              </a:ext>
            </a:extLst>
          </p:cNvPr>
          <p:cNvSpPr txBox="1">
            <a:spLocks/>
          </p:cNvSpPr>
          <p:nvPr userDrawn="1"/>
        </p:nvSpPr>
        <p:spPr>
          <a:xfrm>
            <a:off x="6198027" y="3364611"/>
            <a:ext cx="5007944" cy="65993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dirty="0"/>
              <a:t>Unit 3: Wild life</a:t>
            </a:r>
          </a:p>
        </p:txBody>
      </p:sp>
      <p:sp>
        <p:nvSpPr>
          <p:cNvPr id="21" name="Title 1">
            <a:extLst>
              <a:ext uri="{FF2B5EF4-FFF2-40B4-BE49-F238E27FC236}">
                <a16:creationId xmlns:a16="http://schemas.microsoft.com/office/drawing/2014/main" id="{7906B193-ED6B-4AA8-AC54-DB2A501FADDA}"/>
              </a:ext>
            </a:extLst>
          </p:cNvPr>
          <p:cNvSpPr txBox="1">
            <a:spLocks/>
          </p:cNvSpPr>
          <p:nvPr userDrawn="1"/>
        </p:nvSpPr>
        <p:spPr>
          <a:xfrm>
            <a:off x="7197508" y="4377765"/>
            <a:ext cx="5007944" cy="6599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a:t>Lesson 1: Vocabulary</a:t>
            </a:r>
          </a:p>
        </p:txBody>
      </p:sp>
    </p:spTree>
    <p:extLst>
      <p:ext uri="{BB962C8B-B14F-4D97-AF65-F5344CB8AC3E}">
        <p14:creationId xmlns:p14="http://schemas.microsoft.com/office/powerpoint/2010/main" val="50828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35CA-EAD2-4B6B-8520-3DED95D2E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BC6DF-2F55-49B4-A181-6372F98CE1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A967C-F7C9-4153-8CFD-A50796C53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B5547-CB7B-42E1-96DB-63A5E0193112}"/>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6" name="Footer Placeholder 5">
            <a:extLst>
              <a:ext uri="{FF2B5EF4-FFF2-40B4-BE49-F238E27FC236}">
                <a16:creationId xmlns:a16="http://schemas.microsoft.com/office/drawing/2014/main" id="{5F5DEAE5-A856-4111-A10B-ED5D8F1FA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40920-8C20-4A1B-B2F6-473DD3CFF2A7}"/>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161851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A4F2-6E6C-4720-A5F9-0C39B53170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B4AE33-2A41-453B-B722-D61FD5A316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C83BA-1B7A-4C81-A74F-68D092536078}"/>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5" name="Footer Placeholder 4">
            <a:extLst>
              <a:ext uri="{FF2B5EF4-FFF2-40B4-BE49-F238E27FC236}">
                <a16:creationId xmlns:a16="http://schemas.microsoft.com/office/drawing/2014/main" id="{00A03186-1869-4BE6-A225-50A21139B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3DDAB-B754-4C59-946C-E033FE80DF7C}"/>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2685180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2D945E-046C-466A-9D31-16F1AC6D49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15890A-EAFF-4418-85C6-23B50F772D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FEFC-D4A9-43AD-AF90-FCBA765727F6}"/>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5" name="Footer Placeholder 4">
            <a:extLst>
              <a:ext uri="{FF2B5EF4-FFF2-40B4-BE49-F238E27FC236}">
                <a16:creationId xmlns:a16="http://schemas.microsoft.com/office/drawing/2014/main" id="{8756BB8A-8262-41E4-8E72-D89530501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DA741-A809-43C8-AADC-B2F313FF88A6}"/>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50784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68557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Freeform 189">
            <a:extLst>
              <a:ext uri="{FF2B5EF4-FFF2-40B4-BE49-F238E27FC236}">
                <a16:creationId xmlns:a16="http://schemas.microsoft.com/office/drawing/2014/main" id="{6F61F351-24F8-498C-9FA8-84D971F1CA1E}"/>
              </a:ext>
            </a:extLst>
          </p:cNvPr>
          <p:cNvSpPr/>
          <p:nvPr userDrawn="1"/>
        </p:nvSpPr>
        <p:spPr>
          <a:xfrm>
            <a:off x="4929161" y="-9526"/>
            <a:ext cx="7284371" cy="6859691"/>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009A4E">
              <a:alpha val="7882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6" name="Straight Connector 5">
            <a:extLst>
              <a:ext uri="{FF2B5EF4-FFF2-40B4-BE49-F238E27FC236}">
                <a16:creationId xmlns:a16="http://schemas.microsoft.com/office/drawing/2014/main" id="{4593B40A-628B-46CA-8D14-462832F631E1}"/>
              </a:ext>
            </a:extLst>
          </p:cNvPr>
          <p:cNvCxnSpPr/>
          <p:nvPr userDrawn="1"/>
        </p:nvCxnSpPr>
        <p:spPr>
          <a:xfrm>
            <a:off x="8849294" y="5716347"/>
            <a:ext cx="3364239"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D391D82-AF92-4636-BFFA-41B71BA637A6}"/>
              </a:ext>
            </a:extLst>
          </p:cNvPr>
          <p:cNvCxnSpPr/>
          <p:nvPr userDrawn="1"/>
        </p:nvCxnSpPr>
        <p:spPr>
          <a:xfrm>
            <a:off x="6643045" y="4193695"/>
            <a:ext cx="5548956"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Placeholder 1">
            <a:extLst>
              <a:ext uri="{FF2B5EF4-FFF2-40B4-BE49-F238E27FC236}">
                <a16:creationId xmlns:a16="http://schemas.microsoft.com/office/drawing/2014/main" id="{D97431BD-DFB1-4455-B940-DE3740827E88}"/>
              </a:ext>
            </a:extLst>
          </p:cNvPr>
          <p:cNvSpPr>
            <a:spLocks noGrp="1"/>
          </p:cNvSpPr>
          <p:nvPr>
            <p:ph type="title"/>
          </p:nvPr>
        </p:nvSpPr>
        <p:spPr>
          <a:xfrm>
            <a:off x="5857814" y="4332011"/>
            <a:ext cx="6556495" cy="805416"/>
          </a:xfrm>
          <a:prstGeom prst="rect">
            <a:avLst/>
          </a:prstGeom>
        </p:spPr>
        <p:txBody>
          <a:bodyPr vert="horz" lIns="182843" tIns="91422" rIns="182843" bIns="91422" rtlCol="0" anchor="ctr">
            <a:noAutofit/>
          </a:bodyPr>
          <a:lstStyle>
            <a:lvl1pPr algn="ctr">
              <a:defRPr sz="6900">
                <a:solidFill>
                  <a:schemeClr val="bg1"/>
                </a:solidFill>
              </a:defRPr>
            </a:lvl1pPr>
          </a:lstStyle>
          <a:p>
            <a:endParaRPr lang="en-US" dirty="0"/>
          </a:p>
        </p:txBody>
      </p:sp>
      <p:sp>
        <p:nvSpPr>
          <p:cNvPr id="10" name="Subtitle 2">
            <a:extLst>
              <a:ext uri="{FF2B5EF4-FFF2-40B4-BE49-F238E27FC236}">
                <a16:creationId xmlns:a16="http://schemas.microsoft.com/office/drawing/2014/main" id="{01FC36A6-19D6-4BCA-AC85-BC522A4DE565}"/>
              </a:ext>
            </a:extLst>
          </p:cNvPr>
          <p:cNvSpPr>
            <a:spLocks noGrp="1"/>
          </p:cNvSpPr>
          <p:nvPr>
            <p:ph type="subTitle" idx="1"/>
          </p:nvPr>
        </p:nvSpPr>
        <p:spPr>
          <a:xfrm>
            <a:off x="7002700" y="5200652"/>
            <a:ext cx="4754213" cy="428625"/>
          </a:xfrm>
        </p:spPr>
        <p:txBody>
          <a:bodyPr>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a:p>
        </p:txBody>
      </p:sp>
    </p:spTree>
    <p:extLst>
      <p:ext uri="{BB962C8B-B14F-4D97-AF65-F5344CB8AC3E}">
        <p14:creationId xmlns:p14="http://schemas.microsoft.com/office/powerpoint/2010/main" val="151763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nvGrpSpPr>
          <p:cNvPr id="5" name="Group 4">
            <a:extLst>
              <a:ext uri="{FF2B5EF4-FFF2-40B4-BE49-F238E27FC236}">
                <a16:creationId xmlns:a16="http://schemas.microsoft.com/office/drawing/2014/main" id="{073DDB73-79F1-4490-96CD-D858241EE790}"/>
              </a:ext>
            </a:extLst>
          </p:cNvPr>
          <p:cNvGrpSpPr>
            <a:grpSpLocks noChangeAspect="1"/>
          </p:cNvGrpSpPr>
          <p:nvPr userDrawn="1"/>
        </p:nvGrpSpPr>
        <p:grpSpPr bwMode="auto">
          <a:xfrm>
            <a:off x="5840563" y="624717"/>
            <a:ext cx="5740592" cy="5063543"/>
            <a:chOff x="1044" y="1"/>
            <a:chExt cx="3670" cy="3238"/>
          </a:xfrm>
          <a:solidFill>
            <a:schemeClr val="bg1">
              <a:lumMod val="85000"/>
              <a:alpha val="61000"/>
            </a:schemeClr>
          </a:solidFill>
        </p:grpSpPr>
        <p:sp>
          <p:nvSpPr>
            <p:cNvPr id="6" name="Freeform 5">
              <a:extLst>
                <a:ext uri="{FF2B5EF4-FFF2-40B4-BE49-F238E27FC236}">
                  <a16:creationId xmlns:a16="http://schemas.microsoft.com/office/drawing/2014/main" id="{4A4F6F7A-21A0-40C7-8827-8FC574A9E32F}"/>
                </a:ext>
              </a:extLst>
            </p:cNvPr>
            <p:cNvSpPr>
              <a:spLocks noEditPoints="1"/>
            </p:cNvSpPr>
            <p:nvPr/>
          </p:nvSpPr>
          <p:spPr bwMode="auto">
            <a:xfrm>
              <a:off x="4579" y="2187"/>
              <a:ext cx="131" cy="123"/>
            </a:xfrm>
            <a:custGeom>
              <a:avLst/>
              <a:gdLst>
                <a:gd name="T0" fmla="*/ 53 w 107"/>
                <a:gd name="T1" fmla="*/ 13 h 100"/>
                <a:gd name="T2" fmla="*/ 37 w 107"/>
                <a:gd name="T3" fmla="*/ 16 h 100"/>
                <a:gd name="T4" fmla="*/ 24 w 107"/>
                <a:gd name="T5" fmla="*/ 23 h 100"/>
                <a:gd name="T6" fmla="*/ 13 w 107"/>
                <a:gd name="T7" fmla="*/ 43 h 100"/>
                <a:gd name="T8" fmla="*/ 17 w 107"/>
                <a:gd name="T9" fmla="*/ 55 h 100"/>
                <a:gd name="T10" fmla="*/ 27 w 107"/>
                <a:gd name="T11" fmla="*/ 66 h 100"/>
                <a:gd name="T12" fmla="*/ 33 w 107"/>
                <a:gd name="T13" fmla="*/ 75 h 100"/>
                <a:gd name="T14" fmla="*/ 33 w 107"/>
                <a:gd name="T15" fmla="*/ 79 h 100"/>
                <a:gd name="T16" fmla="*/ 36 w 107"/>
                <a:gd name="T17" fmla="*/ 77 h 100"/>
                <a:gd name="T18" fmla="*/ 45 w 107"/>
                <a:gd name="T19" fmla="*/ 73 h 100"/>
                <a:gd name="T20" fmla="*/ 47 w 107"/>
                <a:gd name="T21" fmla="*/ 73 h 100"/>
                <a:gd name="T22" fmla="*/ 53 w 107"/>
                <a:gd name="T23" fmla="*/ 73 h 100"/>
                <a:gd name="T24" fmla="*/ 70 w 107"/>
                <a:gd name="T25" fmla="*/ 71 h 100"/>
                <a:gd name="T26" fmla="*/ 83 w 107"/>
                <a:gd name="T27" fmla="*/ 64 h 100"/>
                <a:gd name="T28" fmla="*/ 93 w 107"/>
                <a:gd name="T29" fmla="*/ 43 h 100"/>
                <a:gd name="T30" fmla="*/ 83 w 107"/>
                <a:gd name="T31" fmla="*/ 23 h 100"/>
                <a:gd name="T32" fmla="*/ 70 w 107"/>
                <a:gd name="T33" fmla="*/ 16 h 100"/>
                <a:gd name="T34" fmla="*/ 53 w 107"/>
                <a:gd name="T35" fmla="*/ 13 h 100"/>
                <a:gd name="T36" fmla="*/ 53 w 107"/>
                <a:gd name="T37" fmla="*/ 0 h 100"/>
                <a:gd name="T38" fmla="*/ 53 w 107"/>
                <a:gd name="T39" fmla="*/ 0 h 100"/>
                <a:gd name="T40" fmla="*/ 107 w 107"/>
                <a:gd name="T41" fmla="*/ 43 h 100"/>
                <a:gd name="T42" fmla="*/ 53 w 107"/>
                <a:gd name="T43" fmla="*/ 87 h 100"/>
                <a:gd name="T44" fmla="*/ 45 w 107"/>
                <a:gd name="T45" fmla="*/ 86 h 100"/>
                <a:gd name="T46" fmla="*/ 7 w 107"/>
                <a:gd name="T47" fmla="*/ 100 h 100"/>
                <a:gd name="T48" fmla="*/ 7 w 107"/>
                <a:gd name="T49" fmla="*/ 97 h 100"/>
                <a:gd name="T50" fmla="*/ 20 w 107"/>
                <a:gd name="T51" fmla="*/ 80 h 100"/>
                <a:gd name="T52" fmla="*/ 20 w 107"/>
                <a:gd name="T53" fmla="*/ 77 h 100"/>
                <a:gd name="T54" fmla="*/ 0 w 107"/>
                <a:gd name="T55" fmla="*/ 43 h 100"/>
                <a:gd name="T56" fmla="*/ 53 w 107"/>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00">
                  <a:moveTo>
                    <a:pt x="53" y="13"/>
                  </a:moveTo>
                  <a:cubicBezTo>
                    <a:pt x="48" y="13"/>
                    <a:pt x="42" y="14"/>
                    <a:pt x="37" y="16"/>
                  </a:cubicBezTo>
                  <a:cubicBezTo>
                    <a:pt x="32" y="18"/>
                    <a:pt x="28" y="20"/>
                    <a:pt x="24" y="23"/>
                  </a:cubicBezTo>
                  <a:cubicBezTo>
                    <a:pt x="17" y="29"/>
                    <a:pt x="13" y="36"/>
                    <a:pt x="13" y="43"/>
                  </a:cubicBezTo>
                  <a:cubicBezTo>
                    <a:pt x="13" y="47"/>
                    <a:pt x="14" y="52"/>
                    <a:pt x="17" y="55"/>
                  </a:cubicBezTo>
                  <a:cubicBezTo>
                    <a:pt x="19" y="59"/>
                    <a:pt x="23" y="63"/>
                    <a:pt x="27" y="66"/>
                  </a:cubicBezTo>
                  <a:cubicBezTo>
                    <a:pt x="30" y="68"/>
                    <a:pt x="32" y="71"/>
                    <a:pt x="33" y="75"/>
                  </a:cubicBezTo>
                  <a:cubicBezTo>
                    <a:pt x="33" y="76"/>
                    <a:pt x="33" y="78"/>
                    <a:pt x="33" y="79"/>
                  </a:cubicBezTo>
                  <a:cubicBezTo>
                    <a:pt x="34" y="78"/>
                    <a:pt x="35" y="77"/>
                    <a:pt x="36" y="77"/>
                  </a:cubicBezTo>
                  <a:cubicBezTo>
                    <a:pt x="38" y="74"/>
                    <a:pt x="42" y="73"/>
                    <a:pt x="45" y="73"/>
                  </a:cubicBezTo>
                  <a:cubicBezTo>
                    <a:pt x="46" y="73"/>
                    <a:pt x="46" y="73"/>
                    <a:pt x="47" y="73"/>
                  </a:cubicBezTo>
                  <a:cubicBezTo>
                    <a:pt x="49" y="73"/>
                    <a:pt x="51" y="73"/>
                    <a:pt x="53" y="73"/>
                  </a:cubicBezTo>
                  <a:cubicBezTo>
                    <a:pt x="59" y="73"/>
                    <a:pt x="65" y="72"/>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6"/>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 name="Freeform 6">
              <a:extLst>
                <a:ext uri="{FF2B5EF4-FFF2-40B4-BE49-F238E27FC236}">
                  <a16:creationId xmlns:a16="http://schemas.microsoft.com/office/drawing/2014/main" id="{6CA6FFA5-9245-4A1C-B593-4AC13E5871D6}"/>
                </a:ext>
              </a:extLst>
            </p:cNvPr>
            <p:cNvSpPr>
              <a:spLocks noEditPoints="1"/>
            </p:cNvSpPr>
            <p:nvPr/>
          </p:nvSpPr>
          <p:spPr bwMode="auto">
            <a:xfrm>
              <a:off x="4488" y="2255"/>
              <a:ext cx="82" cy="82"/>
            </a:xfrm>
            <a:custGeom>
              <a:avLst/>
              <a:gdLst>
                <a:gd name="T0" fmla="*/ 62 w 67"/>
                <a:gd name="T1" fmla="*/ 17 h 67"/>
                <a:gd name="T2" fmla="*/ 67 w 67"/>
                <a:gd name="T3" fmla="*/ 13 h 67"/>
                <a:gd name="T4" fmla="*/ 67 w 67"/>
                <a:gd name="T5" fmla="*/ 4 h 67"/>
                <a:gd name="T6" fmla="*/ 58 w 67"/>
                <a:gd name="T7" fmla="*/ 4 h 67"/>
                <a:gd name="T8" fmla="*/ 58 w 67"/>
                <a:gd name="T9" fmla="*/ 0 h 67"/>
                <a:gd name="T10" fmla="*/ 4 w 67"/>
                <a:gd name="T11" fmla="*/ 0 h 67"/>
                <a:gd name="T12" fmla="*/ 0 w 67"/>
                <a:gd name="T13" fmla="*/ 4 h 67"/>
                <a:gd name="T14" fmla="*/ 0 w 67"/>
                <a:gd name="T15" fmla="*/ 63 h 67"/>
                <a:gd name="T16" fmla="*/ 4 w 67"/>
                <a:gd name="T17" fmla="*/ 67 h 67"/>
                <a:gd name="T18" fmla="*/ 58 w 67"/>
                <a:gd name="T19" fmla="*/ 67 h 67"/>
                <a:gd name="T20" fmla="*/ 58 w 67"/>
                <a:gd name="T21" fmla="*/ 50 h 67"/>
                <a:gd name="T22" fmla="*/ 62 w 67"/>
                <a:gd name="T23" fmla="*/ 50 h 67"/>
                <a:gd name="T24" fmla="*/ 67 w 67"/>
                <a:gd name="T25" fmla="*/ 46 h 67"/>
                <a:gd name="T26" fmla="*/ 67 w 67"/>
                <a:gd name="T27" fmla="*/ 38 h 67"/>
                <a:gd name="T28" fmla="*/ 58 w 67"/>
                <a:gd name="T29" fmla="*/ 38 h 67"/>
                <a:gd name="T30" fmla="*/ 58 w 67"/>
                <a:gd name="T31" fmla="*/ 34 h 67"/>
                <a:gd name="T32" fmla="*/ 62 w 67"/>
                <a:gd name="T33" fmla="*/ 34 h 67"/>
                <a:gd name="T34" fmla="*/ 67 w 67"/>
                <a:gd name="T35" fmla="*/ 29 h 67"/>
                <a:gd name="T36" fmla="*/ 67 w 67"/>
                <a:gd name="T37" fmla="*/ 21 h 67"/>
                <a:gd name="T38" fmla="*/ 58 w 67"/>
                <a:gd name="T39" fmla="*/ 21 h 67"/>
                <a:gd name="T40" fmla="*/ 58 w 67"/>
                <a:gd name="T41" fmla="*/ 17 h 67"/>
                <a:gd name="T42" fmla="*/ 62 w 67"/>
                <a:gd name="T43" fmla="*/ 17 h 67"/>
                <a:gd name="T44" fmla="*/ 37 w 67"/>
                <a:gd name="T45" fmla="*/ 17 h 67"/>
                <a:gd name="T46" fmla="*/ 46 w 67"/>
                <a:gd name="T47" fmla="*/ 25 h 67"/>
                <a:gd name="T48" fmla="*/ 37 w 67"/>
                <a:gd name="T49" fmla="*/ 34 h 67"/>
                <a:gd name="T50" fmla="*/ 29 w 67"/>
                <a:gd name="T51" fmla="*/ 25 h 67"/>
                <a:gd name="T52" fmla="*/ 37 w 67"/>
                <a:gd name="T53" fmla="*/ 17 h 67"/>
                <a:gd name="T54" fmla="*/ 16 w 67"/>
                <a:gd name="T55" fmla="*/ 63 h 67"/>
                <a:gd name="T56" fmla="*/ 12 w 67"/>
                <a:gd name="T57" fmla="*/ 63 h 67"/>
                <a:gd name="T58" fmla="*/ 12 w 67"/>
                <a:gd name="T59" fmla="*/ 4 h 67"/>
                <a:gd name="T60" fmla="*/ 16 w 67"/>
                <a:gd name="T61" fmla="*/ 4 h 67"/>
                <a:gd name="T62" fmla="*/ 16 w 67"/>
                <a:gd name="T63" fmla="*/ 63 h 67"/>
                <a:gd name="T64" fmla="*/ 50 w 67"/>
                <a:gd name="T65" fmla="*/ 50 h 67"/>
                <a:gd name="T66" fmla="*/ 25 w 67"/>
                <a:gd name="T67" fmla="*/ 50 h 67"/>
                <a:gd name="T68" fmla="*/ 25 w 67"/>
                <a:gd name="T69" fmla="*/ 46 h 67"/>
                <a:gd name="T70" fmla="*/ 33 w 67"/>
                <a:gd name="T71" fmla="*/ 38 h 67"/>
                <a:gd name="T72" fmla="*/ 33 w 67"/>
                <a:gd name="T73" fmla="*/ 38 h 67"/>
                <a:gd name="T74" fmla="*/ 41 w 67"/>
                <a:gd name="T75" fmla="*/ 38 h 67"/>
                <a:gd name="T76" fmla="*/ 50 w 67"/>
                <a:gd name="T77" fmla="*/ 46 h 67"/>
                <a:gd name="T78" fmla="*/ 50 w 67"/>
                <a:gd name="T7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7">
                  <a:moveTo>
                    <a:pt x="62" y="17"/>
                  </a:moveTo>
                  <a:cubicBezTo>
                    <a:pt x="65" y="17"/>
                    <a:pt x="67" y="15"/>
                    <a:pt x="67" y="13"/>
                  </a:cubicBezTo>
                  <a:cubicBezTo>
                    <a:pt x="67" y="4"/>
                    <a:pt x="67" y="4"/>
                    <a:pt x="67" y="4"/>
                  </a:cubicBezTo>
                  <a:cubicBezTo>
                    <a:pt x="58" y="4"/>
                    <a:pt x="58" y="4"/>
                    <a:pt x="58" y="4"/>
                  </a:cubicBezTo>
                  <a:cubicBezTo>
                    <a:pt x="58" y="0"/>
                    <a:pt x="58" y="0"/>
                    <a:pt x="58" y="0"/>
                  </a:cubicBezTo>
                  <a:cubicBezTo>
                    <a:pt x="4" y="0"/>
                    <a:pt x="4" y="0"/>
                    <a:pt x="4" y="0"/>
                  </a:cubicBezTo>
                  <a:cubicBezTo>
                    <a:pt x="2" y="0"/>
                    <a:pt x="0" y="2"/>
                    <a:pt x="0" y="4"/>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8"/>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29"/>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4"/>
                    <a:pt x="12" y="4"/>
                    <a:pt x="12" y="4"/>
                  </a:cubicBezTo>
                  <a:cubicBezTo>
                    <a:pt x="16" y="4"/>
                    <a:pt x="16" y="4"/>
                    <a:pt x="16" y="4"/>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 name="Freeform 7">
              <a:extLst>
                <a:ext uri="{FF2B5EF4-FFF2-40B4-BE49-F238E27FC236}">
                  <a16:creationId xmlns:a16="http://schemas.microsoft.com/office/drawing/2014/main" id="{39395D76-0980-4615-9954-C24B8CC57FA9}"/>
                </a:ext>
              </a:extLst>
            </p:cNvPr>
            <p:cNvSpPr>
              <a:spLocks noEditPoints="1"/>
            </p:cNvSpPr>
            <p:nvPr/>
          </p:nvSpPr>
          <p:spPr bwMode="auto">
            <a:xfrm>
              <a:off x="4629" y="2028"/>
              <a:ext cx="71" cy="71"/>
            </a:xfrm>
            <a:custGeom>
              <a:avLst/>
              <a:gdLst>
                <a:gd name="T0" fmla="*/ 58 w 58"/>
                <a:gd name="T1" fmla="*/ 29 h 57"/>
                <a:gd name="T2" fmla="*/ 29 w 58"/>
                <a:gd name="T3" fmla="*/ 57 h 57"/>
                <a:gd name="T4" fmla="*/ 0 w 58"/>
                <a:gd name="T5" fmla="*/ 29 h 57"/>
                <a:gd name="T6" fmla="*/ 29 w 58"/>
                <a:gd name="T7" fmla="*/ 0 h 57"/>
                <a:gd name="T8" fmla="*/ 58 w 58"/>
                <a:gd name="T9" fmla="*/ 29 h 57"/>
                <a:gd name="T10" fmla="*/ 6 w 58"/>
                <a:gd name="T11" fmla="*/ 29 h 57"/>
                <a:gd name="T12" fmla="*/ 29 w 58"/>
                <a:gd name="T13" fmla="*/ 52 h 57"/>
                <a:gd name="T14" fmla="*/ 52 w 58"/>
                <a:gd name="T15" fmla="*/ 29 h 57"/>
                <a:gd name="T16" fmla="*/ 29 w 58"/>
                <a:gd name="T17" fmla="*/ 5 h 57"/>
                <a:gd name="T18" fmla="*/ 6 w 58"/>
                <a:gd name="T19" fmla="*/ 29 h 57"/>
                <a:gd name="T20" fmla="*/ 32 w 58"/>
                <a:gd name="T21" fmla="*/ 12 h 57"/>
                <a:gd name="T22" fmla="*/ 46 w 58"/>
                <a:gd name="T23" fmla="*/ 26 h 57"/>
                <a:gd name="T24" fmla="*/ 46 w 58"/>
                <a:gd name="T25" fmla="*/ 31 h 57"/>
                <a:gd name="T26" fmla="*/ 41 w 58"/>
                <a:gd name="T27" fmla="*/ 31 h 57"/>
                <a:gd name="T28" fmla="*/ 33 w 58"/>
                <a:gd name="T29" fmla="*/ 23 h 57"/>
                <a:gd name="T30" fmla="*/ 33 w 58"/>
                <a:gd name="T31" fmla="*/ 43 h 57"/>
                <a:gd name="T32" fmla="*/ 29 w 58"/>
                <a:gd name="T33" fmla="*/ 47 h 57"/>
                <a:gd name="T34" fmla="*/ 25 w 58"/>
                <a:gd name="T35" fmla="*/ 43 h 57"/>
                <a:gd name="T36" fmla="*/ 25 w 58"/>
                <a:gd name="T37" fmla="*/ 23 h 57"/>
                <a:gd name="T38" fmla="*/ 17 w 58"/>
                <a:gd name="T39" fmla="*/ 31 h 57"/>
                <a:gd name="T40" fmla="*/ 12 w 58"/>
                <a:gd name="T41" fmla="*/ 31 h 57"/>
                <a:gd name="T42" fmla="*/ 11 w 58"/>
                <a:gd name="T43" fmla="*/ 29 h 57"/>
                <a:gd name="T44" fmla="*/ 12 w 58"/>
                <a:gd name="T45" fmla="*/ 26 h 57"/>
                <a:gd name="T46" fmla="*/ 27 w 58"/>
                <a:gd name="T47" fmla="*/ 12 h 57"/>
                <a:gd name="T48" fmla="*/ 32 w 58"/>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5"/>
                    <a:pt x="29" y="5"/>
                  </a:cubicBezTo>
                  <a:cubicBezTo>
                    <a:pt x="16" y="5"/>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0"/>
                    <a:pt x="30" y="10"/>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 name="Freeform 8">
              <a:extLst>
                <a:ext uri="{FF2B5EF4-FFF2-40B4-BE49-F238E27FC236}">
                  <a16:creationId xmlns:a16="http://schemas.microsoft.com/office/drawing/2014/main" id="{F408EB9C-9D1A-49B4-95C9-CC4CC77715B2}"/>
                </a:ext>
              </a:extLst>
            </p:cNvPr>
            <p:cNvSpPr>
              <a:spLocks noEditPoints="1"/>
            </p:cNvSpPr>
            <p:nvPr/>
          </p:nvSpPr>
          <p:spPr bwMode="auto">
            <a:xfrm>
              <a:off x="4617" y="2116"/>
              <a:ext cx="56" cy="56"/>
            </a:xfrm>
            <a:custGeom>
              <a:avLst/>
              <a:gdLst>
                <a:gd name="T0" fmla="*/ 3 w 46"/>
                <a:gd name="T1" fmla="*/ 0 h 46"/>
                <a:gd name="T2" fmla="*/ 20 w 46"/>
                <a:gd name="T3" fmla="*/ 0 h 46"/>
                <a:gd name="T4" fmla="*/ 20 w 46"/>
                <a:gd name="T5" fmla="*/ 3 h 46"/>
                <a:gd name="T6" fmla="*/ 3 w 46"/>
                <a:gd name="T7" fmla="*/ 3 h 46"/>
                <a:gd name="T8" fmla="*/ 3 w 46"/>
                <a:gd name="T9" fmla="*/ 0 h 46"/>
                <a:gd name="T10" fmla="*/ 26 w 46"/>
                <a:gd name="T11" fmla="*/ 0 h 46"/>
                <a:gd name="T12" fmla="*/ 43 w 46"/>
                <a:gd name="T13" fmla="*/ 0 h 46"/>
                <a:gd name="T14" fmla="*/ 43 w 46"/>
                <a:gd name="T15" fmla="*/ 3 h 46"/>
                <a:gd name="T16" fmla="*/ 26 w 46"/>
                <a:gd name="T17" fmla="*/ 3 h 46"/>
                <a:gd name="T18" fmla="*/ 26 w 46"/>
                <a:gd name="T19" fmla="*/ 0 h 46"/>
                <a:gd name="T20" fmla="*/ 43 w 46"/>
                <a:gd name="T21" fmla="*/ 14 h 46"/>
                <a:gd name="T22" fmla="*/ 41 w 46"/>
                <a:gd name="T23" fmla="*/ 14 h 46"/>
                <a:gd name="T24" fmla="*/ 41 w 46"/>
                <a:gd name="T25" fmla="*/ 3 h 46"/>
                <a:gd name="T26" fmla="*/ 29 w 46"/>
                <a:gd name="T27" fmla="*/ 3 h 46"/>
                <a:gd name="T28" fmla="*/ 29 w 46"/>
                <a:gd name="T29" fmla="*/ 14 h 46"/>
                <a:gd name="T30" fmla="*/ 17 w 46"/>
                <a:gd name="T31" fmla="*/ 14 h 46"/>
                <a:gd name="T32" fmla="*/ 17 w 46"/>
                <a:gd name="T33" fmla="*/ 3 h 46"/>
                <a:gd name="T34" fmla="*/ 6 w 46"/>
                <a:gd name="T35" fmla="*/ 3 h 46"/>
                <a:gd name="T36" fmla="*/ 6 w 46"/>
                <a:gd name="T37" fmla="*/ 14 h 46"/>
                <a:gd name="T38" fmla="*/ 3 w 46"/>
                <a:gd name="T39" fmla="*/ 14 h 46"/>
                <a:gd name="T40" fmla="*/ 0 w 46"/>
                <a:gd name="T41" fmla="*/ 17 h 46"/>
                <a:gd name="T42" fmla="*/ 0 w 46"/>
                <a:gd name="T43" fmla="*/ 43 h 46"/>
                <a:gd name="T44" fmla="*/ 3 w 46"/>
                <a:gd name="T45" fmla="*/ 46 h 46"/>
                <a:gd name="T46" fmla="*/ 17 w 46"/>
                <a:gd name="T47" fmla="*/ 46 h 46"/>
                <a:gd name="T48" fmla="*/ 20 w 46"/>
                <a:gd name="T49" fmla="*/ 43 h 46"/>
                <a:gd name="T50" fmla="*/ 20 w 46"/>
                <a:gd name="T51" fmla="*/ 26 h 46"/>
                <a:gd name="T52" fmla="*/ 26 w 46"/>
                <a:gd name="T53" fmla="*/ 26 h 46"/>
                <a:gd name="T54" fmla="*/ 26 w 46"/>
                <a:gd name="T55" fmla="*/ 43 h 46"/>
                <a:gd name="T56" fmla="*/ 29 w 46"/>
                <a:gd name="T57" fmla="*/ 46 h 46"/>
                <a:gd name="T58" fmla="*/ 43 w 46"/>
                <a:gd name="T59" fmla="*/ 46 h 46"/>
                <a:gd name="T60" fmla="*/ 46 w 46"/>
                <a:gd name="T61" fmla="*/ 43 h 46"/>
                <a:gd name="T62" fmla="*/ 46 w 46"/>
                <a:gd name="T63" fmla="*/ 17 h 46"/>
                <a:gd name="T64" fmla="*/ 43 w 46"/>
                <a:gd name="T65" fmla="*/ 14 h 46"/>
                <a:gd name="T66" fmla="*/ 16 w 46"/>
                <a:gd name="T67" fmla="*/ 43 h 46"/>
                <a:gd name="T68" fmla="*/ 5 w 46"/>
                <a:gd name="T69" fmla="*/ 43 h 46"/>
                <a:gd name="T70" fmla="*/ 3 w 46"/>
                <a:gd name="T71" fmla="*/ 42 h 46"/>
                <a:gd name="T72" fmla="*/ 5 w 46"/>
                <a:gd name="T73" fmla="*/ 40 h 46"/>
                <a:gd name="T74" fmla="*/ 16 w 46"/>
                <a:gd name="T75" fmla="*/ 40 h 46"/>
                <a:gd name="T76" fmla="*/ 17 w 46"/>
                <a:gd name="T77" fmla="*/ 42 h 46"/>
                <a:gd name="T78" fmla="*/ 16 w 46"/>
                <a:gd name="T79" fmla="*/ 43 h 46"/>
                <a:gd name="T80" fmla="*/ 25 w 46"/>
                <a:gd name="T81" fmla="*/ 23 h 46"/>
                <a:gd name="T82" fmla="*/ 22 w 46"/>
                <a:gd name="T83" fmla="*/ 23 h 46"/>
                <a:gd name="T84" fmla="*/ 20 w 46"/>
                <a:gd name="T85" fmla="*/ 21 h 46"/>
                <a:gd name="T86" fmla="*/ 22 w 46"/>
                <a:gd name="T87" fmla="*/ 20 h 46"/>
                <a:gd name="T88" fmla="*/ 25 w 46"/>
                <a:gd name="T89" fmla="*/ 20 h 46"/>
                <a:gd name="T90" fmla="*/ 26 w 46"/>
                <a:gd name="T91" fmla="*/ 21 h 46"/>
                <a:gd name="T92" fmla="*/ 25 w 46"/>
                <a:gd name="T93" fmla="*/ 23 h 46"/>
                <a:gd name="T94" fmla="*/ 42 w 46"/>
                <a:gd name="T95" fmla="*/ 43 h 46"/>
                <a:gd name="T96" fmla="*/ 31 w 46"/>
                <a:gd name="T97" fmla="*/ 43 h 46"/>
                <a:gd name="T98" fmla="*/ 29 w 46"/>
                <a:gd name="T99" fmla="*/ 42 h 46"/>
                <a:gd name="T100" fmla="*/ 31 w 46"/>
                <a:gd name="T101" fmla="*/ 40 h 46"/>
                <a:gd name="T102" fmla="*/ 42 w 46"/>
                <a:gd name="T103" fmla="*/ 40 h 46"/>
                <a:gd name="T104" fmla="*/ 43 w 46"/>
                <a:gd name="T105" fmla="*/ 42 h 46"/>
                <a:gd name="T106" fmla="*/ 42 w 46"/>
                <a:gd name="T10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7"/>
                  </a:cubicBezTo>
                  <a:cubicBezTo>
                    <a:pt x="0" y="43"/>
                    <a:pt x="0" y="43"/>
                    <a:pt x="0" y="43"/>
                  </a:cubicBezTo>
                  <a:cubicBezTo>
                    <a:pt x="0" y="44"/>
                    <a:pt x="2" y="46"/>
                    <a:pt x="3" y="46"/>
                  </a:cubicBezTo>
                  <a:cubicBezTo>
                    <a:pt x="17" y="46"/>
                    <a:pt x="17" y="46"/>
                    <a:pt x="17" y="46"/>
                  </a:cubicBezTo>
                  <a:cubicBezTo>
                    <a:pt x="19" y="46"/>
                    <a:pt x="20" y="44"/>
                    <a:pt x="20" y="43"/>
                  </a:cubicBezTo>
                  <a:cubicBezTo>
                    <a:pt x="20" y="26"/>
                    <a:pt x="20" y="26"/>
                    <a:pt x="20" y="26"/>
                  </a:cubicBezTo>
                  <a:cubicBezTo>
                    <a:pt x="26" y="26"/>
                    <a:pt x="26" y="26"/>
                    <a:pt x="26" y="26"/>
                  </a:cubicBezTo>
                  <a:cubicBezTo>
                    <a:pt x="26" y="43"/>
                    <a:pt x="26" y="43"/>
                    <a:pt x="26" y="43"/>
                  </a:cubicBezTo>
                  <a:cubicBezTo>
                    <a:pt x="26" y="44"/>
                    <a:pt x="28" y="46"/>
                    <a:pt x="29" y="46"/>
                  </a:cubicBezTo>
                  <a:cubicBezTo>
                    <a:pt x="43" y="46"/>
                    <a:pt x="43" y="46"/>
                    <a:pt x="43" y="46"/>
                  </a:cubicBezTo>
                  <a:cubicBezTo>
                    <a:pt x="45" y="46"/>
                    <a:pt x="46" y="44"/>
                    <a:pt x="46" y="43"/>
                  </a:cubicBezTo>
                  <a:cubicBezTo>
                    <a:pt x="46" y="17"/>
                    <a:pt x="46" y="17"/>
                    <a:pt x="46" y="17"/>
                  </a:cubicBezTo>
                  <a:cubicBezTo>
                    <a:pt x="46" y="16"/>
                    <a:pt x="45" y="14"/>
                    <a:pt x="43" y="14"/>
                  </a:cubicBezTo>
                  <a:close/>
                  <a:moveTo>
                    <a:pt x="16" y="43"/>
                  </a:moveTo>
                  <a:cubicBezTo>
                    <a:pt x="5" y="43"/>
                    <a:pt x="5" y="43"/>
                    <a:pt x="5" y="43"/>
                  </a:cubicBezTo>
                  <a:cubicBezTo>
                    <a:pt x="4" y="43"/>
                    <a:pt x="3" y="42"/>
                    <a:pt x="3" y="42"/>
                  </a:cubicBezTo>
                  <a:cubicBezTo>
                    <a:pt x="3" y="41"/>
                    <a:pt x="4" y="40"/>
                    <a:pt x="5" y="40"/>
                  </a:cubicBezTo>
                  <a:cubicBezTo>
                    <a:pt x="16" y="40"/>
                    <a:pt x="16" y="40"/>
                    <a:pt x="16" y="40"/>
                  </a:cubicBezTo>
                  <a:cubicBezTo>
                    <a:pt x="17" y="40"/>
                    <a:pt x="17" y="41"/>
                    <a:pt x="17" y="42"/>
                  </a:cubicBezTo>
                  <a:cubicBezTo>
                    <a:pt x="17" y="42"/>
                    <a:pt x="17" y="43"/>
                    <a:pt x="16" y="43"/>
                  </a:cubicBezTo>
                  <a:close/>
                  <a:moveTo>
                    <a:pt x="25" y="23"/>
                  </a:moveTo>
                  <a:cubicBezTo>
                    <a:pt x="22" y="23"/>
                    <a:pt x="22" y="23"/>
                    <a:pt x="22" y="23"/>
                  </a:cubicBezTo>
                  <a:cubicBezTo>
                    <a:pt x="21" y="23"/>
                    <a:pt x="20" y="22"/>
                    <a:pt x="20" y="21"/>
                  </a:cubicBezTo>
                  <a:cubicBezTo>
                    <a:pt x="20" y="21"/>
                    <a:pt x="21" y="20"/>
                    <a:pt x="22" y="20"/>
                  </a:cubicBezTo>
                  <a:cubicBezTo>
                    <a:pt x="25" y="20"/>
                    <a:pt x="25" y="20"/>
                    <a:pt x="25" y="20"/>
                  </a:cubicBezTo>
                  <a:cubicBezTo>
                    <a:pt x="25" y="20"/>
                    <a:pt x="26" y="21"/>
                    <a:pt x="26" y="21"/>
                  </a:cubicBezTo>
                  <a:cubicBezTo>
                    <a:pt x="26" y="22"/>
                    <a:pt x="25" y="23"/>
                    <a:pt x="25" y="23"/>
                  </a:cubicBezTo>
                  <a:close/>
                  <a:moveTo>
                    <a:pt x="42" y="43"/>
                  </a:moveTo>
                  <a:cubicBezTo>
                    <a:pt x="31" y="43"/>
                    <a:pt x="31" y="43"/>
                    <a:pt x="31" y="43"/>
                  </a:cubicBezTo>
                  <a:cubicBezTo>
                    <a:pt x="30" y="43"/>
                    <a:pt x="29" y="42"/>
                    <a:pt x="29" y="42"/>
                  </a:cubicBezTo>
                  <a:cubicBezTo>
                    <a:pt x="29" y="41"/>
                    <a:pt x="30" y="40"/>
                    <a:pt x="31" y="40"/>
                  </a:cubicBezTo>
                  <a:cubicBezTo>
                    <a:pt x="42" y="40"/>
                    <a:pt x="42" y="40"/>
                    <a:pt x="42" y="40"/>
                  </a:cubicBezTo>
                  <a:cubicBezTo>
                    <a:pt x="43" y="40"/>
                    <a:pt x="43" y="41"/>
                    <a:pt x="43" y="42"/>
                  </a:cubicBezTo>
                  <a:cubicBezTo>
                    <a:pt x="43" y="42"/>
                    <a:pt x="43" y="43"/>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 name="Freeform 9">
              <a:extLst>
                <a:ext uri="{FF2B5EF4-FFF2-40B4-BE49-F238E27FC236}">
                  <a16:creationId xmlns:a16="http://schemas.microsoft.com/office/drawing/2014/main" id="{C49BE605-038D-4212-981F-F631AC3EEE61}"/>
                </a:ext>
              </a:extLst>
            </p:cNvPr>
            <p:cNvSpPr>
              <a:spLocks/>
            </p:cNvSpPr>
            <p:nvPr/>
          </p:nvSpPr>
          <p:spPr bwMode="auto">
            <a:xfrm>
              <a:off x="4515" y="2127"/>
              <a:ext cx="91" cy="91"/>
            </a:xfrm>
            <a:custGeom>
              <a:avLst/>
              <a:gdLst>
                <a:gd name="T0" fmla="*/ 45 w 91"/>
                <a:gd name="T1" fmla="*/ 91 h 91"/>
                <a:gd name="T2" fmla="*/ 91 w 91"/>
                <a:gd name="T3" fmla="*/ 45 h 91"/>
                <a:gd name="T4" fmla="*/ 62 w 91"/>
                <a:gd name="T5" fmla="*/ 45 h 91"/>
                <a:gd name="T6" fmla="*/ 62 w 91"/>
                <a:gd name="T7" fmla="*/ 0 h 91"/>
                <a:gd name="T8" fmla="*/ 28 w 91"/>
                <a:gd name="T9" fmla="*/ 0 h 91"/>
                <a:gd name="T10" fmla="*/ 28 w 91"/>
                <a:gd name="T11" fmla="*/ 45 h 91"/>
                <a:gd name="T12" fmla="*/ 0 w 91"/>
                <a:gd name="T13" fmla="*/ 45 h 91"/>
                <a:gd name="T14" fmla="*/ 45 w 91"/>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1">
                  <a:moveTo>
                    <a:pt x="45" y="91"/>
                  </a:moveTo>
                  <a:lnTo>
                    <a:pt x="91" y="45"/>
                  </a:lnTo>
                  <a:lnTo>
                    <a:pt x="62" y="45"/>
                  </a:lnTo>
                  <a:lnTo>
                    <a:pt x="62" y="0"/>
                  </a:lnTo>
                  <a:lnTo>
                    <a:pt x="28" y="0"/>
                  </a:lnTo>
                  <a:lnTo>
                    <a:pt x="28" y="45"/>
                  </a:lnTo>
                  <a:lnTo>
                    <a:pt x="0" y="45"/>
                  </a:lnTo>
                  <a:lnTo>
                    <a:pt x="45"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 name="Freeform 10">
              <a:extLst>
                <a:ext uri="{FF2B5EF4-FFF2-40B4-BE49-F238E27FC236}">
                  <a16:creationId xmlns:a16="http://schemas.microsoft.com/office/drawing/2014/main" id="{A99797D2-4933-4A3B-9C77-3C3CE100ACF6}"/>
                </a:ext>
              </a:extLst>
            </p:cNvPr>
            <p:cNvSpPr>
              <a:spLocks noEditPoints="1"/>
            </p:cNvSpPr>
            <p:nvPr/>
          </p:nvSpPr>
          <p:spPr bwMode="auto">
            <a:xfrm>
              <a:off x="4620" y="1923"/>
              <a:ext cx="77" cy="77"/>
            </a:xfrm>
            <a:custGeom>
              <a:avLst/>
              <a:gdLst>
                <a:gd name="T0" fmla="*/ 31 w 62"/>
                <a:gd name="T1" fmla="*/ 63 h 63"/>
                <a:gd name="T2" fmla="*/ 0 w 62"/>
                <a:gd name="T3" fmla="*/ 32 h 63"/>
                <a:gd name="T4" fmla="*/ 31 w 62"/>
                <a:gd name="T5" fmla="*/ 0 h 63"/>
                <a:gd name="T6" fmla="*/ 62 w 62"/>
                <a:gd name="T7" fmla="*/ 32 h 63"/>
                <a:gd name="T8" fmla="*/ 31 w 62"/>
                <a:gd name="T9" fmla="*/ 63 h 63"/>
                <a:gd name="T10" fmla="*/ 57 w 62"/>
                <a:gd name="T11" fmla="*/ 36 h 63"/>
                <a:gd name="T12" fmla="*/ 41 w 62"/>
                <a:gd name="T13" fmla="*/ 35 h 63"/>
                <a:gd name="T14" fmla="*/ 46 w 62"/>
                <a:gd name="T15" fmla="*/ 54 h 63"/>
                <a:gd name="T16" fmla="*/ 57 w 62"/>
                <a:gd name="T17" fmla="*/ 36 h 63"/>
                <a:gd name="T18" fmla="*/ 41 w 62"/>
                <a:gd name="T19" fmla="*/ 56 h 63"/>
                <a:gd name="T20" fmla="*/ 36 w 62"/>
                <a:gd name="T21" fmla="*/ 36 h 63"/>
                <a:gd name="T22" fmla="*/ 35 w 62"/>
                <a:gd name="T23" fmla="*/ 36 h 63"/>
                <a:gd name="T24" fmla="*/ 15 w 62"/>
                <a:gd name="T25" fmla="*/ 53 h 63"/>
                <a:gd name="T26" fmla="*/ 31 w 62"/>
                <a:gd name="T27" fmla="*/ 58 h 63"/>
                <a:gd name="T28" fmla="*/ 41 w 62"/>
                <a:gd name="T29" fmla="*/ 56 h 63"/>
                <a:gd name="T30" fmla="*/ 11 w 62"/>
                <a:gd name="T31" fmla="*/ 49 h 63"/>
                <a:gd name="T32" fmla="*/ 33 w 62"/>
                <a:gd name="T33" fmla="*/ 32 h 63"/>
                <a:gd name="T34" fmla="*/ 34 w 62"/>
                <a:gd name="T35" fmla="*/ 31 h 63"/>
                <a:gd name="T36" fmla="*/ 32 w 62"/>
                <a:gd name="T37" fmla="*/ 27 h 63"/>
                <a:gd name="T38" fmla="*/ 4 w 62"/>
                <a:gd name="T39" fmla="*/ 31 h 63"/>
                <a:gd name="T40" fmla="*/ 4 w 62"/>
                <a:gd name="T41" fmla="*/ 32 h 63"/>
                <a:gd name="T42" fmla="*/ 11 w 62"/>
                <a:gd name="T43" fmla="*/ 49 h 63"/>
                <a:gd name="T44" fmla="*/ 5 w 62"/>
                <a:gd name="T45" fmla="*/ 26 h 63"/>
                <a:gd name="T46" fmla="*/ 29 w 62"/>
                <a:gd name="T47" fmla="*/ 23 h 63"/>
                <a:gd name="T48" fmla="*/ 20 w 62"/>
                <a:gd name="T49" fmla="*/ 8 h 63"/>
                <a:gd name="T50" fmla="*/ 5 w 62"/>
                <a:gd name="T51" fmla="*/ 26 h 63"/>
                <a:gd name="T52" fmla="*/ 25 w 62"/>
                <a:gd name="T53" fmla="*/ 6 h 63"/>
                <a:gd name="T54" fmla="*/ 35 w 62"/>
                <a:gd name="T55" fmla="*/ 21 h 63"/>
                <a:gd name="T56" fmla="*/ 49 w 62"/>
                <a:gd name="T57" fmla="*/ 12 h 63"/>
                <a:gd name="T58" fmla="*/ 31 w 62"/>
                <a:gd name="T59" fmla="*/ 5 h 63"/>
                <a:gd name="T60" fmla="*/ 25 w 62"/>
                <a:gd name="T61" fmla="*/ 6 h 63"/>
                <a:gd name="T62" fmla="*/ 51 w 62"/>
                <a:gd name="T63" fmla="*/ 15 h 63"/>
                <a:gd name="T64" fmla="*/ 37 w 62"/>
                <a:gd name="T65" fmla="*/ 25 h 63"/>
                <a:gd name="T66" fmla="*/ 38 w 62"/>
                <a:gd name="T67" fmla="*/ 29 h 63"/>
                <a:gd name="T68" fmla="*/ 39 w 62"/>
                <a:gd name="T69" fmla="*/ 30 h 63"/>
                <a:gd name="T70" fmla="*/ 57 w 62"/>
                <a:gd name="T71" fmla="*/ 31 h 63"/>
                <a:gd name="T72" fmla="*/ 51 w 62"/>
                <a:gd name="T73"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3">
                  <a:moveTo>
                    <a:pt x="31" y="63"/>
                  </a:moveTo>
                  <a:cubicBezTo>
                    <a:pt x="14" y="63"/>
                    <a:pt x="0" y="49"/>
                    <a:pt x="0" y="32"/>
                  </a:cubicBezTo>
                  <a:cubicBezTo>
                    <a:pt x="0" y="14"/>
                    <a:pt x="14" y="0"/>
                    <a:pt x="31" y="0"/>
                  </a:cubicBezTo>
                  <a:cubicBezTo>
                    <a:pt x="48" y="0"/>
                    <a:pt x="62" y="14"/>
                    <a:pt x="62" y="32"/>
                  </a:cubicBezTo>
                  <a:cubicBezTo>
                    <a:pt x="62" y="49"/>
                    <a:pt x="48" y="63"/>
                    <a:pt x="31" y="63"/>
                  </a:cubicBezTo>
                  <a:close/>
                  <a:moveTo>
                    <a:pt x="57" y="36"/>
                  </a:moveTo>
                  <a:cubicBezTo>
                    <a:pt x="56" y="36"/>
                    <a:pt x="49" y="33"/>
                    <a:pt x="41" y="35"/>
                  </a:cubicBezTo>
                  <a:cubicBezTo>
                    <a:pt x="44" y="44"/>
                    <a:pt x="45" y="52"/>
                    <a:pt x="46" y="54"/>
                  </a:cubicBezTo>
                  <a:cubicBezTo>
                    <a:pt x="52" y="50"/>
                    <a:pt x="56" y="43"/>
                    <a:pt x="57" y="36"/>
                  </a:cubicBezTo>
                  <a:close/>
                  <a:moveTo>
                    <a:pt x="41" y="56"/>
                  </a:moveTo>
                  <a:cubicBezTo>
                    <a:pt x="41" y="54"/>
                    <a:pt x="39" y="46"/>
                    <a:pt x="36" y="36"/>
                  </a:cubicBezTo>
                  <a:cubicBezTo>
                    <a:pt x="36" y="36"/>
                    <a:pt x="36" y="36"/>
                    <a:pt x="35" y="36"/>
                  </a:cubicBezTo>
                  <a:cubicBezTo>
                    <a:pt x="20" y="41"/>
                    <a:pt x="15" y="52"/>
                    <a:pt x="15" y="53"/>
                  </a:cubicBezTo>
                  <a:cubicBezTo>
                    <a:pt x="19" y="56"/>
                    <a:pt x="25" y="58"/>
                    <a:pt x="31" y="58"/>
                  </a:cubicBezTo>
                  <a:cubicBezTo>
                    <a:pt x="35" y="58"/>
                    <a:pt x="38" y="57"/>
                    <a:pt x="41" y="56"/>
                  </a:cubicBezTo>
                  <a:close/>
                  <a:moveTo>
                    <a:pt x="11" y="49"/>
                  </a:moveTo>
                  <a:cubicBezTo>
                    <a:pt x="12" y="48"/>
                    <a:pt x="19" y="36"/>
                    <a:pt x="33" y="32"/>
                  </a:cubicBezTo>
                  <a:cubicBezTo>
                    <a:pt x="33" y="32"/>
                    <a:pt x="33" y="32"/>
                    <a:pt x="34" y="31"/>
                  </a:cubicBezTo>
                  <a:cubicBezTo>
                    <a:pt x="33" y="30"/>
                    <a:pt x="32" y="28"/>
                    <a:pt x="32" y="27"/>
                  </a:cubicBezTo>
                  <a:cubicBezTo>
                    <a:pt x="18" y="31"/>
                    <a:pt x="6" y="31"/>
                    <a:pt x="4" y="31"/>
                  </a:cubicBezTo>
                  <a:cubicBezTo>
                    <a:pt x="4" y="31"/>
                    <a:pt x="4" y="31"/>
                    <a:pt x="4" y="32"/>
                  </a:cubicBezTo>
                  <a:cubicBezTo>
                    <a:pt x="4" y="38"/>
                    <a:pt x="7" y="45"/>
                    <a:pt x="11" y="49"/>
                  </a:cubicBezTo>
                  <a:close/>
                  <a:moveTo>
                    <a:pt x="5" y="26"/>
                  </a:moveTo>
                  <a:cubicBezTo>
                    <a:pt x="6" y="26"/>
                    <a:pt x="17" y="26"/>
                    <a:pt x="29" y="23"/>
                  </a:cubicBezTo>
                  <a:cubicBezTo>
                    <a:pt x="25" y="15"/>
                    <a:pt x="20" y="8"/>
                    <a:pt x="20" y="8"/>
                  </a:cubicBezTo>
                  <a:cubicBezTo>
                    <a:pt x="12" y="11"/>
                    <a:pt x="7" y="18"/>
                    <a:pt x="5" y="26"/>
                  </a:cubicBezTo>
                  <a:close/>
                  <a:moveTo>
                    <a:pt x="25" y="6"/>
                  </a:moveTo>
                  <a:cubicBezTo>
                    <a:pt x="25" y="7"/>
                    <a:pt x="30" y="13"/>
                    <a:pt x="35" y="21"/>
                  </a:cubicBezTo>
                  <a:cubicBezTo>
                    <a:pt x="44" y="18"/>
                    <a:pt x="48" y="12"/>
                    <a:pt x="49" y="12"/>
                  </a:cubicBezTo>
                  <a:cubicBezTo>
                    <a:pt x="44" y="8"/>
                    <a:pt x="38" y="5"/>
                    <a:pt x="31" y="5"/>
                  </a:cubicBezTo>
                  <a:cubicBezTo>
                    <a:pt x="29" y="5"/>
                    <a:pt x="27" y="5"/>
                    <a:pt x="25" y="6"/>
                  </a:cubicBezTo>
                  <a:close/>
                  <a:moveTo>
                    <a:pt x="51" y="15"/>
                  </a:moveTo>
                  <a:cubicBezTo>
                    <a:pt x="51" y="16"/>
                    <a:pt x="46" y="21"/>
                    <a:pt x="37" y="25"/>
                  </a:cubicBezTo>
                  <a:cubicBezTo>
                    <a:pt x="37" y="27"/>
                    <a:pt x="38" y="28"/>
                    <a:pt x="38" y="29"/>
                  </a:cubicBezTo>
                  <a:cubicBezTo>
                    <a:pt x="39" y="30"/>
                    <a:pt x="39" y="30"/>
                    <a:pt x="39" y="30"/>
                  </a:cubicBezTo>
                  <a:cubicBezTo>
                    <a:pt x="48" y="29"/>
                    <a:pt x="57" y="31"/>
                    <a:pt x="57" y="31"/>
                  </a:cubicBezTo>
                  <a:cubicBezTo>
                    <a:pt x="57" y="25"/>
                    <a:pt x="55" y="19"/>
                    <a:pt x="5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 name="Freeform 11">
              <a:extLst>
                <a:ext uri="{FF2B5EF4-FFF2-40B4-BE49-F238E27FC236}">
                  <a16:creationId xmlns:a16="http://schemas.microsoft.com/office/drawing/2014/main" id="{14462B0B-A2A7-4033-9253-8648E87FB053}"/>
                </a:ext>
              </a:extLst>
            </p:cNvPr>
            <p:cNvSpPr>
              <a:spLocks noEditPoints="1"/>
            </p:cNvSpPr>
            <p:nvPr/>
          </p:nvSpPr>
          <p:spPr bwMode="auto">
            <a:xfrm>
              <a:off x="4544" y="2038"/>
              <a:ext cx="73" cy="64"/>
            </a:xfrm>
            <a:custGeom>
              <a:avLst/>
              <a:gdLst>
                <a:gd name="T0" fmla="*/ 48 w 59"/>
                <a:gd name="T1" fmla="*/ 0 h 52"/>
                <a:gd name="T2" fmla="*/ 11 w 59"/>
                <a:gd name="T3" fmla="*/ 0 h 52"/>
                <a:gd name="T4" fmla="*/ 0 w 59"/>
                <a:gd name="T5" fmla="*/ 11 h 52"/>
                <a:gd name="T6" fmla="*/ 0 w 59"/>
                <a:gd name="T7" fmla="*/ 50 h 52"/>
                <a:gd name="T8" fmla="*/ 2 w 59"/>
                <a:gd name="T9" fmla="*/ 52 h 52"/>
                <a:gd name="T10" fmla="*/ 57 w 59"/>
                <a:gd name="T11" fmla="*/ 52 h 52"/>
                <a:gd name="T12" fmla="*/ 59 w 59"/>
                <a:gd name="T13" fmla="*/ 50 h 52"/>
                <a:gd name="T14" fmla="*/ 59 w 59"/>
                <a:gd name="T15" fmla="*/ 11 h 52"/>
                <a:gd name="T16" fmla="*/ 48 w 59"/>
                <a:gd name="T17" fmla="*/ 0 h 52"/>
                <a:gd name="T18" fmla="*/ 37 w 59"/>
                <a:gd name="T19" fmla="*/ 34 h 52"/>
                <a:gd name="T20" fmla="*/ 37 w 59"/>
                <a:gd name="T21" fmla="*/ 45 h 52"/>
                <a:gd name="T22" fmla="*/ 22 w 59"/>
                <a:gd name="T23" fmla="*/ 45 h 52"/>
                <a:gd name="T24" fmla="*/ 22 w 59"/>
                <a:gd name="T25" fmla="*/ 34 h 52"/>
                <a:gd name="T26" fmla="*/ 11 w 59"/>
                <a:gd name="T27" fmla="*/ 34 h 52"/>
                <a:gd name="T28" fmla="*/ 29 w 59"/>
                <a:gd name="T29" fmla="*/ 19 h 52"/>
                <a:gd name="T30" fmla="*/ 48 w 59"/>
                <a:gd name="T31" fmla="*/ 34 h 52"/>
                <a:gd name="T32" fmla="*/ 37 w 59"/>
                <a:gd name="T33" fmla="*/ 34 h 52"/>
                <a:gd name="T34" fmla="*/ 9 w 59"/>
                <a:gd name="T35" fmla="*/ 8 h 52"/>
                <a:gd name="T36" fmla="*/ 12 w 59"/>
                <a:gd name="T37" fmla="*/ 4 h 52"/>
                <a:gd name="T38" fmla="*/ 46 w 59"/>
                <a:gd name="T39" fmla="*/ 4 h 52"/>
                <a:gd name="T40" fmla="*/ 50 w 59"/>
                <a:gd name="T41" fmla="*/ 8 h 52"/>
                <a:gd name="T42" fmla="*/ 9 w 5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2">
                  <a:moveTo>
                    <a:pt x="48" y="0"/>
                  </a:moveTo>
                  <a:cubicBezTo>
                    <a:pt x="11" y="0"/>
                    <a:pt x="11" y="0"/>
                    <a:pt x="11" y="0"/>
                  </a:cubicBezTo>
                  <a:cubicBezTo>
                    <a:pt x="0" y="11"/>
                    <a:pt x="0" y="11"/>
                    <a:pt x="0" y="11"/>
                  </a:cubicBezTo>
                  <a:cubicBezTo>
                    <a:pt x="0" y="50"/>
                    <a:pt x="0" y="50"/>
                    <a:pt x="0" y="50"/>
                  </a:cubicBezTo>
                  <a:cubicBezTo>
                    <a:pt x="0" y="51"/>
                    <a:pt x="1" y="52"/>
                    <a:pt x="2" y="52"/>
                  </a:cubicBezTo>
                  <a:cubicBezTo>
                    <a:pt x="57" y="52"/>
                    <a:pt x="57" y="52"/>
                    <a:pt x="57" y="52"/>
                  </a:cubicBezTo>
                  <a:cubicBezTo>
                    <a:pt x="58" y="52"/>
                    <a:pt x="59" y="51"/>
                    <a:pt x="59" y="50"/>
                  </a:cubicBezTo>
                  <a:cubicBezTo>
                    <a:pt x="59" y="11"/>
                    <a:pt x="59" y="11"/>
                    <a:pt x="59" y="11"/>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 name="Freeform 12">
              <a:extLst>
                <a:ext uri="{FF2B5EF4-FFF2-40B4-BE49-F238E27FC236}">
                  <a16:creationId xmlns:a16="http://schemas.microsoft.com/office/drawing/2014/main" id="{F8CCE9A7-3943-479C-BAB7-4AC1C223BBA2}"/>
                </a:ext>
              </a:extLst>
            </p:cNvPr>
            <p:cNvSpPr>
              <a:spLocks noEditPoints="1"/>
            </p:cNvSpPr>
            <p:nvPr/>
          </p:nvSpPr>
          <p:spPr bwMode="auto">
            <a:xfrm>
              <a:off x="4388" y="2162"/>
              <a:ext cx="117" cy="102"/>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8 h 83"/>
                <a:gd name="T14" fmla="*/ 75 w 95"/>
                <a:gd name="T15" fmla="*/ 67 h 83"/>
                <a:gd name="T16" fmla="*/ 83 w 95"/>
                <a:gd name="T17" fmla="*/ 67 h 83"/>
                <a:gd name="T18" fmla="*/ 83 w 95"/>
                <a:gd name="T19" fmla="*/ 67 h 83"/>
                <a:gd name="T20" fmla="*/ 95 w 95"/>
                <a:gd name="T21" fmla="*/ 34 h 83"/>
                <a:gd name="T22" fmla="*/ 80 w 95"/>
                <a:gd name="T23" fmla="*/ 62 h 83"/>
                <a:gd name="T24" fmla="*/ 78 w 95"/>
                <a:gd name="T25" fmla="*/ 61 h 83"/>
                <a:gd name="T26" fmla="*/ 75 w 95"/>
                <a:gd name="T27" fmla="*/ 55 h 83"/>
                <a:gd name="T28" fmla="*/ 71 w 95"/>
                <a:gd name="T29" fmla="*/ 34 h 83"/>
                <a:gd name="T30" fmla="*/ 75 w 95"/>
                <a:gd name="T31" fmla="*/ 12 h 83"/>
                <a:gd name="T32" fmla="*/ 78 w 95"/>
                <a:gd name="T33" fmla="*/ 6 h 83"/>
                <a:gd name="T34" fmla="*/ 80 w 95"/>
                <a:gd name="T35" fmla="*/ 5 h 83"/>
                <a:gd name="T36" fmla="*/ 82 w 95"/>
                <a:gd name="T37" fmla="*/ 6 h 83"/>
                <a:gd name="T38" fmla="*/ 86 w 95"/>
                <a:gd name="T39" fmla="*/ 12 h 83"/>
                <a:gd name="T40" fmla="*/ 89 w 95"/>
                <a:gd name="T41" fmla="*/ 34 h 83"/>
                <a:gd name="T42" fmla="*/ 86 w 95"/>
                <a:gd name="T43" fmla="*/ 55 h 83"/>
                <a:gd name="T44" fmla="*/ 82 w 95"/>
                <a:gd name="T45" fmla="*/ 61 h 83"/>
                <a:gd name="T46" fmla="*/ 80 w 95"/>
                <a:gd name="T47" fmla="*/ 62 h 83"/>
                <a:gd name="T48" fmla="*/ 23 w 95"/>
                <a:gd name="T49" fmla="*/ 34 h 83"/>
                <a:gd name="T50" fmla="*/ 24 w 95"/>
                <a:gd name="T51" fmla="*/ 20 h 83"/>
                <a:gd name="T52" fmla="*/ 12 w 95"/>
                <a:gd name="T53" fmla="*/ 21 h 83"/>
                <a:gd name="T54" fmla="*/ 5 w 95"/>
                <a:gd name="T55" fmla="*/ 21 h 83"/>
                <a:gd name="T56" fmla="*/ 0 w 95"/>
                <a:gd name="T57" fmla="*/ 29 h 83"/>
                <a:gd name="T58" fmla="*/ 0 w 95"/>
                <a:gd name="T59" fmla="*/ 38 h 83"/>
                <a:gd name="T60" fmla="*/ 5 w 95"/>
                <a:gd name="T61" fmla="*/ 46 h 83"/>
                <a:gd name="T62" fmla="*/ 12 w 95"/>
                <a:gd name="T63" fmla="*/ 46 h 83"/>
                <a:gd name="T64" fmla="*/ 24 w 95"/>
                <a:gd name="T65" fmla="*/ 47 h 83"/>
                <a:gd name="T66" fmla="*/ 23 w 95"/>
                <a:gd name="T67" fmla="*/ 34 h 83"/>
                <a:gd name="T68" fmla="*/ 34 w 95"/>
                <a:gd name="T69" fmla="*/ 53 h 83"/>
                <a:gd name="T70" fmla="*/ 22 w 95"/>
                <a:gd name="T71" fmla="*/ 51 h 83"/>
                <a:gd name="T72" fmla="*/ 30 w 95"/>
                <a:gd name="T73" fmla="*/ 81 h 83"/>
                <a:gd name="T74" fmla="*/ 33 w 95"/>
                <a:gd name="T75" fmla="*/ 82 h 83"/>
                <a:gd name="T76" fmla="*/ 44 w 95"/>
                <a:gd name="T77" fmla="*/ 78 h 83"/>
                <a:gd name="T78" fmla="*/ 46 w 95"/>
                <a:gd name="T79" fmla="*/ 74 h 83"/>
                <a:gd name="T80" fmla="*/ 34 w 95"/>
                <a:gd name="T81" fmla="*/ 53 h 83"/>
                <a:gd name="T82" fmla="*/ 80 w 95"/>
                <a:gd name="T83" fmla="*/ 45 h 83"/>
                <a:gd name="T84" fmla="*/ 79 w 95"/>
                <a:gd name="T85" fmla="*/ 44 h 83"/>
                <a:gd name="T86" fmla="*/ 78 w 95"/>
                <a:gd name="T87" fmla="*/ 42 h 83"/>
                <a:gd name="T88" fmla="*/ 77 w 95"/>
                <a:gd name="T89" fmla="*/ 34 h 83"/>
                <a:gd name="T90" fmla="*/ 78 w 95"/>
                <a:gd name="T91" fmla="*/ 25 h 83"/>
                <a:gd name="T92" fmla="*/ 79 w 95"/>
                <a:gd name="T93" fmla="*/ 23 h 83"/>
                <a:gd name="T94" fmla="*/ 80 w 95"/>
                <a:gd name="T95" fmla="*/ 23 h 83"/>
                <a:gd name="T96" fmla="*/ 81 w 95"/>
                <a:gd name="T97" fmla="*/ 23 h 83"/>
                <a:gd name="T98" fmla="*/ 82 w 95"/>
                <a:gd name="T99" fmla="*/ 25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8"/>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59"/>
                    <a:pt x="76" y="57"/>
                    <a:pt x="75" y="55"/>
                  </a:cubicBezTo>
                  <a:cubicBezTo>
                    <a:pt x="72" y="49"/>
                    <a:pt x="71" y="42"/>
                    <a:pt x="71" y="34"/>
                  </a:cubicBezTo>
                  <a:cubicBezTo>
                    <a:pt x="71" y="25"/>
                    <a:pt x="72" y="18"/>
                    <a:pt x="75" y="12"/>
                  </a:cubicBezTo>
                  <a:cubicBezTo>
                    <a:pt x="76" y="10"/>
                    <a:pt x="77" y="8"/>
                    <a:pt x="78" y="6"/>
                  </a:cubicBezTo>
                  <a:cubicBezTo>
                    <a:pt x="78" y="6"/>
                    <a:pt x="79" y="5"/>
                    <a:pt x="80" y="5"/>
                  </a:cubicBezTo>
                  <a:cubicBezTo>
                    <a:pt x="81" y="5"/>
                    <a:pt x="82" y="6"/>
                    <a:pt x="82" y="6"/>
                  </a:cubicBezTo>
                  <a:cubicBezTo>
                    <a:pt x="84" y="8"/>
                    <a:pt x="85" y="10"/>
                    <a:pt x="86" y="12"/>
                  </a:cubicBezTo>
                  <a:cubicBezTo>
                    <a:pt x="88" y="18"/>
                    <a:pt x="89" y="25"/>
                    <a:pt x="89" y="34"/>
                  </a:cubicBezTo>
                  <a:cubicBezTo>
                    <a:pt x="89" y="42"/>
                    <a:pt x="88" y="49"/>
                    <a:pt x="86" y="55"/>
                  </a:cubicBezTo>
                  <a:cubicBezTo>
                    <a:pt x="85" y="57"/>
                    <a:pt x="84" y="59"/>
                    <a:pt x="82" y="61"/>
                  </a:cubicBezTo>
                  <a:cubicBezTo>
                    <a:pt x="82" y="61"/>
                    <a:pt x="81" y="62"/>
                    <a:pt x="80" y="62"/>
                  </a:cubicBezTo>
                  <a:close/>
                  <a:moveTo>
                    <a:pt x="23" y="34"/>
                  </a:moveTo>
                  <a:cubicBezTo>
                    <a:pt x="23" y="29"/>
                    <a:pt x="24" y="24"/>
                    <a:pt x="24" y="20"/>
                  </a:cubicBezTo>
                  <a:cubicBezTo>
                    <a:pt x="20" y="20"/>
                    <a:pt x="16" y="21"/>
                    <a:pt x="12" y="21"/>
                  </a:cubicBezTo>
                  <a:cubicBezTo>
                    <a:pt x="5" y="21"/>
                    <a:pt x="5" y="21"/>
                    <a:pt x="5" y="21"/>
                  </a:cubicBezTo>
                  <a:cubicBezTo>
                    <a:pt x="0" y="29"/>
                    <a:pt x="0" y="29"/>
                    <a:pt x="0" y="29"/>
                  </a:cubicBezTo>
                  <a:cubicBezTo>
                    <a:pt x="0" y="38"/>
                    <a:pt x="0" y="38"/>
                    <a:pt x="0" y="38"/>
                  </a:cubicBezTo>
                  <a:cubicBezTo>
                    <a:pt x="5" y="46"/>
                    <a:pt x="5" y="46"/>
                    <a:pt x="5" y="46"/>
                  </a:cubicBezTo>
                  <a:cubicBezTo>
                    <a:pt x="5" y="46"/>
                    <a:pt x="5" y="46"/>
                    <a:pt x="12" y="46"/>
                  </a:cubicBezTo>
                  <a:cubicBezTo>
                    <a:pt x="16" y="46"/>
                    <a:pt x="20" y="47"/>
                    <a:pt x="24" y="47"/>
                  </a:cubicBezTo>
                  <a:cubicBezTo>
                    <a:pt x="24" y="43"/>
                    <a:pt x="23" y="38"/>
                    <a:pt x="23" y="34"/>
                  </a:cubicBezTo>
                  <a:close/>
                  <a:moveTo>
                    <a:pt x="34" y="53"/>
                  </a:moveTo>
                  <a:cubicBezTo>
                    <a:pt x="22" y="51"/>
                    <a:pt x="22" y="51"/>
                    <a:pt x="22" y="51"/>
                  </a:cubicBezTo>
                  <a:cubicBezTo>
                    <a:pt x="30" y="81"/>
                    <a:pt x="30" y="81"/>
                    <a:pt x="30" y="81"/>
                  </a:cubicBezTo>
                  <a:cubicBezTo>
                    <a:pt x="30" y="82"/>
                    <a:pt x="32" y="83"/>
                    <a:pt x="33" y="82"/>
                  </a:cubicBezTo>
                  <a:cubicBezTo>
                    <a:pt x="44" y="78"/>
                    <a:pt x="44" y="78"/>
                    <a:pt x="44" y="78"/>
                  </a:cubicBezTo>
                  <a:cubicBezTo>
                    <a:pt x="46" y="77"/>
                    <a:pt x="46" y="76"/>
                    <a:pt x="46" y="74"/>
                  </a:cubicBezTo>
                  <a:lnTo>
                    <a:pt x="34" y="53"/>
                  </a:lnTo>
                  <a:close/>
                  <a:moveTo>
                    <a:pt x="80" y="45"/>
                  </a:moveTo>
                  <a:cubicBezTo>
                    <a:pt x="80" y="45"/>
                    <a:pt x="79" y="44"/>
                    <a:pt x="79" y="44"/>
                  </a:cubicBezTo>
                  <a:cubicBezTo>
                    <a:pt x="79" y="44"/>
                    <a:pt x="78" y="43"/>
                    <a:pt x="78" y="42"/>
                  </a:cubicBezTo>
                  <a:cubicBezTo>
                    <a:pt x="77" y="40"/>
                    <a:pt x="77" y="37"/>
                    <a:pt x="77" y="34"/>
                  </a:cubicBezTo>
                  <a:cubicBezTo>
                    <a:pt x="77" y="30"/>
                    <a:pt x="77" y="28"/>
                    <a:pt x="78" y="25"/>
                  </a:cubicBezTo>
                  <a:cubicBezTo>
                    <a:pt x="78" y="24"/>
                    <a:pt x="79" y="24"/>
                    <a:pt x="79" y="23"/>
                  </a:cubicBezTo>
                  <a:cubicBezTo>
                    <a:pt x="79" y="23"/>
                    <a:pt x="80" y="23"/>
                    <a:pt x="80" y="23"/>
                  </a:cubicBezTo>
                  <a:cubicBezTo>
                    <a:pt x="80" y="23"/>
                    <a:pt x="81" y="23"/>
                    <a:pt x="81" y="23"/>
                  </a:cubicBezTo>
                  <a:cubicBezTo>
                    <a:pt x="81" y="24"/>
                    <a:pt x="82" y="24"/>
                    <a:pt x="82" y="25"/>
                  </a:cubicBezTo>
                  <a:cubicBezTo>
                    <a:pt x="83" y="28"/>
                    <a:pt x="84" y="30"/>
                    <a:pt x="84" y="34"/>
                  </a:cubicBezTo>
                  <a:cubicBezTo>
                    <a:pt x="84" y="37"/>
                    <a:pt x="83" y="40"/>
                    <a:pt x="82" y="42"/>
                  </a:cubicBezTo>
                  <a:cubicBezTo>
                    <a:pt x="82" y="43"/>
                    <a:pt x="81" y="44"/>
                    <a:pt x="81" y="44"/>
                  </a:cubicBezTo>
                  <a:cubicBezTo>
                    <a:pt x="81" y="44"/>
                    <a:pt x="80" y="45"/>
                    <a:pt x="8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 name="Freeform 13">
              <a:extLst>
                <a:ext uri="{FF2B5EF4-FFF2-40B4-BE49-F238E27FC236}">
                  <a16:creationId xmlns:a16="http://schemas.microsoft.com/office/drawing/2014/main" id="{D650485D-B8DC-49AA-8DE5-3EF22EDB61D9}"/>
                </a:ext>
              </a:extLst>
            </p:cNvPr>
            <p:cNvSpPr>
              <a:spLocks noEditPoints="1"/>
            </p:cNvSpPr>
            <p:nvPr/>
          </p:nvSpPr>
          <p:spPr bwMode="auto">
            <a:xfrm>
              <a:off x="4590" y="2004"/>
              <a:ext cx="61" cy="24"/>
            </a:xfrm>
            <a:custGeom>
              <a:avLst/>
              <a:gdLst>
                <a:gd name="T0" fmla="*/ 50 w 50"/>
                <a:gd name="T1" fmla="*/ 10 h 20"/>
                <a:gd name="T2" fmla="*/ 50 w 50"/>
                <a:gd name="T3" fmla="*/ 10 h 20"/>
                <a:gd name="T4" fmla="*/ 40 w 50"/>
                <a:gd name="T5" fmla="*/ 0 h 20"/>
                <a:gd name="T6" fmla="*/ 28 w 50"/>
                <a:gd name="T7" fmla="*/ 0 h 20"/>
                <a:gd name="T8" fmla="*/ 18 w 50"/>
                <a:gd name="T9" fmla="*/ 10 h 20"/>
                <a:gd name="T10" fmla="*/ 18 w 50"/>
                <a:gd name="T11" fmla="*/ 10 h 20"/>
                <a:gd name="T12" fmla="*/ 18 w 50"/>
                <a:gd name="T13" fmla="*/ 11 h 20"/>
                <a:gd name="T14" fmla="*/ 23 w 50"/>
                <a:gd name="T15" fmla="*/ 11 h 20"/>
                <a:gd name="T16" fmla="*/ 23 w 50"/>
                <a:gd name="T17" fmla="*/ 10 h 20"/>
                <a:gd name="T18" fmla="*/ 23 w 50"/>
                <a:gd name="T19" fmla="*/ 10 h 20"/>
                <a:gd name="T20" fmla="*/ 28 w 50"/>
                <a:gd name="T21" fmla="*/ 4 h 20"/>
                <a:gd name="T22" fmla="*/ 40 w 50"/>
                <a:gd name="T23" fmla="*/ 4 h 20"/>
                <a:gd name="T24" fmla="*/ 45 w 50"/>
                <a:gd name="T25" fmla="*/ 10 h 20"/>
                <a:gd name="T26" fmla="*/ 45 w 50"/>
                <a:gd name="T27" fmla="*/ 10 h 20"/>
                <a:gd name="T28" fmla="*/ 40 w 50"/>
                <a:gd name="T29" fmla="*/ 15 h 20"/>
                <a:gd name="T30" fmla="*/ 35 w 50"/>
                <a:gd name="T31" fmla="*/ 15 h 20"/>
                <a:gd name="T32" fmla="*/ 32 w 50"/>
                <a:gd name="T33" fmla="*/ 20 h 20"/>
                <a:gd name="T34" fmla="*/ 40 w 50"/>
                <a:gd name="T35" fmla="*/ 20 h 20"/>
                <a:gd name="T36" fmla="*/ 50 w 50"/>
                <a:gd name="T37" fmla="*/ 10 h 20"/>
                <a:gd name="T38" fmla="*/ 32 w 50"/>
                <a:gd name="T39" fmla="*/ 10 h 20"/>
                <a:gd name="T40" fmla="*/ 32 w 50"/>
                <a:gd name="T41" fmla="*/ 8 h 20"/>
                <a:gd name="T42" fmla="*/ 27 w 50"/>
                <a:gd name="T43" fmla="*/ 8 h 20"/>
                <a:gd name="T44" fmla="*/ 28 w 50"/>
                <a:gd name="T45" fmla="*/ 10 h 20"/>
                <a:gd name="T46" fmla="*/ 28 w 50"/>
                <a:gd name="T47" fmla="*/ 10 h 20"/>
                <a:gd name="T48" fmla="*/ 22 w 50"/>
                <a:gd name="T49" fmla="*/ 15 h 20"/>
                <a:gd name="T50" fmla="*/ 10 w 50"/>
                <a:gd name="T51" fmla="*/ 15 h 20"/>
                <a:gd name="T52" fmla="*/ 5 w 50"/>
                <a:gd name="T53" fmla="*/ 10 h 20"/>
                <a:gd name="T54" fmla="*/ 5 w 50"/>
                <a:gd name="T55" fmla="*/ 10 h 20"/>
                <a:gd name="T56" fmla="*/ 10 w 50"/>
                <a:gd name="T57" fmla="*/ 4 h 20"/>
                <a:gd name="T58" fmla="*/ 16 w 50"/>
                <a:gd name="T59" fmla="*/ 4 h 20"/>
                <a:gd name="T60" fmla="*/ 19 w 50"/>
                <a:gd name="T61" fmla="*/ 0 h 20"/>
                <a:gd name="T62" fmla="*/ 10 w 50"/>
                <a:gd name="T63" fmla="*/ 0 h 20"/>
                <a:gd name="T64" fmla="*/ 0 w 50"/>
                <a:gd name="T65" fmla="*/ 10 h 20"/>
                <a:gd name="T66" fmla="*/ 0 w 50"/>
                <a:gd name="T67" fmla="*/ 10 h 20"/>
                <a:gd name="T68" fmla="*/ 10 w 50"/>
                <a:gd name="T69" fmla="*/ 20 h 20"/>
                <a:gd name="T70" fmla="*/ 22 w 50"/>
                <a:gd name="T71" fmla="*/ 20 h 20"/>
                <a:gd name="T72" fmla="*/ 32 w 50"/>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0">
                  <a:moveTo>
                    <a:pt x="50" y="10"/>
                  </a:moveTo>
                  <a:cubicBezTo>
                    <a:pt x="50" y="10"/>
                    <a:pt x="50" y="10"/>
                    <a:pt x="50" y="10"/>
                  </a:cubicBezTo>
                  <a:cubicBezTo>
                    <a:pt x="50" y="4"/>
                    <a:pt x="46" y="0"/>
                    <a:pt x="40" y="0"/>
                  </a:cubicBezTo>
                  <a:cubicBezTo>
                    <a:pt x="28" y="0"/>
                    <a:pt x="28" y="0"/>
                    <a:pt x="28" y="0"/>
                  </a:cubicBezTo>
                  <a:cubicBezTo>
                    <a:pt x="23" y="0"/>
                    <a:pt x="18" y="4"/>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4"/>
                    <a:pt x="28" y="4"/>
                  </a:cubicBezTo>
                  <a:cubicBezTo>
                    <a:pt x="40" y="4"/>
                    <a:pt x="40" y="4"/>
                    <a:pt x="40" y="4"/>
                  </a:cubicBezTo>
                  <a:cubicBezTo>
                    <a:pt x="43" y="4"/>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8"/>
                  </a:cubicBezTo>
                  <a:cubicBezTo>
                    <a:pt x="27" y="8"/>
                    <a:pt x="27" y="8"/>
                    <a:pt x="27" y="8"/>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4"/>
                    <a:pt x="10" y="4"/>
                  </a:cubicBezTo>
                  <a:cubicBezTo>
                    <a:pt x="16" y="4"/>
                    <a:pt x="16" y="4"/>
                    <a:pt x="16" y="4"/>
                  </a:cubicBezTo>
                  <a:cubicBezTo>
                    <a:pt x="16" y="3"/>
                    <a:pt x="17" y="1"/>
                    <a:pt x="19" y="0"/>
                  </a:cubicBezTo>
                  <a:cubicBezTo>
                    <a:pt x="10" y="0"/>
                    <a:pt x="10" y="0"/>
                    <a:pt x="10" y="0"/>
                  </a:cubicBezTo>
                  <a:cubicBezTo>
                    <a:pt x="5" y="0"/>
                    <a:pt x="0" y="4"/>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 name="Freeform 14">
              <a:extLst>
                <a:ext uri="{FF2B5EF4-FFF2-40B4-BE49-F238E27FC236}">
                  <a16:creationId xmlns:a16="http://schemas.microsoft.com/office/drawing/2014/main" id="{A69A00DA-BA46-4953-ADC0-A67319B86325}"/>
                </a:ext>
              </a:extLst>
            </p:cNvPr>
            <p:cNvSpPr>
              <a:spLocks noEditPoints="1"/>
            </p:cNvSpPr>
            <p:nvPr/>
          </p:nvSpPr>
          <p:spPr bwMode="auto">
            <a:xfrm>
              <a:off x="4647" y="1740"/>
              <a:ext cx="67" cy="65"/>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9 w 54"/>
                <a:gd name="T39" fmla="*/ 40 h 53"/>
                <a:gd name="T40" fmla="*/ 25 w 54"/>
                <a:gd name="T41" fmla="*/ 40 h 53"/>
                <a:gd name="T42" fmla="*/ 24 w 54"/>
                <a:gd name="T43" fmla="*/ 38 h 53"/>
                <a:gd name="T44" fmla="*/ 24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7" y="42"/>
                    <a:pt x="17" y="40"/>
                    <a:pt x="17" y="38"/>
                  </a:cubicBezTo>
                  <a:cubicBezTo>
                    <a:pt x="17" y="32"/>
                    <a:pt x="13" y="26"/>
                    <a:pt x="7" y="24"/>
                  </a:cubicBezTo>
                  <a:cubicBezTo>
                    <a:pt x="8" y="20"/>
                    <a:pt x="10" y="15"/>
                    <a:pt x="13" y="12"/>
                  </a:cubicBezTo>
                  <a:cubicBezTo>
                    <a:pt x="17" y="8"/>
                    <a:pt x="22"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 name="Freeform 15">
              <a:extLst>
                <a:ext uri="{FF2B5EF4-FFF2-40B4-BE49-F238E27FC236}">
                  <a16:creationId xmlns:a16="http://schemas.microsoft.com/office/drawing/2014/main" id="{F1E745FC-5924-41CC-83CF-1DF98C93C7B3}"/>
                </a:ext>
              </a:extLst>
            </p:cNvPr>
            <p:cNvSpPr>
              <a:spLocks noEditPoints="1"/>
            </p:cNvSpPr>
            <p:nvPr/>
          </p:nvSpPr>
          <p:spPr bwMode="auto">
            <a:xfrm>
              <a:off x="4639" y="1812"/>
              <a:ext cx="58" cy="46"/>
            </a:xfrm>
            <a:custGeom>
              <a:avLst/>
              <a:gdLst>
                <a:gd name="T0" fmla="*/ 22 w 58"/>
                <a:gd name="T1" fmla="*/ 46 h 46"/>
                <a:gd name="T2" fmla="*/ 0 w 58"/>
                <a:gd name="T3" fmla="*/ 24 h 46"/>
                <a:gd name="T4" fmla="*/ 11 w 58"/>
                <a:gd name="T5" fmla="*/ 13 h 46"/>
                <a:gd name="T6" fmla="*/ 22 w 58"/>
                <a:gd name="T7" fmla="*/ 24 h 46"/>
                <a:gd name="T8" fmla="*/ 47 w 58"/>
                <a:gd name="T9" fmla="*/ 0 h 46"/>
                <a:gd name="T10" fmla="*/ 58 w 58"/>
                <a:gd name="T11" fmla="*/ 11 h 46"/>
                <a:gd name="T12" fmla="*/ 22 w 58"/>
                <a:gd name="T13" fmla="*/ 46 h 46"/>
                <a:gd name="T14" fmla="*/ 6 w 58"/>
                <a:gd name="T15" fmla="*/ 24 h 46"/>
                <a:gd name="T16" fmla="*/ 22 w 58"/>
                <a:gd name="T17" fmla="*/ 40 h 46"/>
                <a:gd name="T18" fmla="*/ 51 w 58"/>
                <a:gd name="T19" fmla="*/ 11 h 46"/>
                <a:gd name="T20" fmla="*/ 47 w 58"/>
                <a:gd name="T21" fmla="*/ 6 h 46"/>
                <a:gd name="T22" fmla="*/ 22 w 58"/>
                <a:gd name="T23" fmla="*/ 30 h 46"/>
                <a:gd name="T24" fmla="*/ 11 w 58"/>
                <a:gd name="T25" fmla="*/ 19 h 46"/>
                <a:gd name="T26" fmla="*/ 6 w 58"/>
                <a:gd name="T2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6">
                  <a:moveTo>
                    <a:pt x="22" y="46"/>
                  </a:moveTo>
                  <a:lnTo>
                    <a:pt x="0" y="24"/>
                  </a:lnTo>
                  <a:lnTo>
                    <a:pt x="11" y="13"/>
                  </a:lnTo>
                  <a:lnTo>
                    <a:pt x="22" y="24"/>
                  </a:lnTo>
                  <a:lnTo>
                    <a:pt x="47" y="0"/>
                  </a:lnTo>
                  <a:lnTo>
                    <a:pt x="58" y="11"/>
                  </a:lnTo>
                  <a:lnTo>
                    <a:pt x="22" y="46"/>
                  </a:lnTo>
                  <a:close/>
                  <a:moveTo>
                    <a:pt x="6" y="24"/>
                  </a:moveTo>
                  <a:lnTo>
                    <a:pt x="22" y="40"/>
                  </a:lnTo>
                  <a:lnTo>
                    <a:pt x="51" y="11"/>
                  </a:lnTo>
                  <a:lnTo>
                    <a:pt x="47" y="6"/>
                  </a:lnTo>
                  <a:lnTo>
                    <a:pt x="22" y="30"/>
                  </a:lnTo>
                  <a:lnTo>
                    <a:pt x="11" y="19"/>
                  </a:lnTo>
                  <a:lnTo>
                    <a:pt x="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 name="Freeform 16">
              <a:extLst>
                <a:ext uri="{FF2B5EF4-FFF2-40B4-BE49-F238E27FC236}">
                  <a16:creationId xmlns:a16="http://schemas.microsoft.com/office/drawing/2014/main" id="{A6854B51-7D5B-4AD9-AECC-5CEBE34781F7}"/>
                </a:ext>
              </a:extLst>
            </p:cNvPr>
            <p:cNvSpPr>
              <a:spLocks noEditPoints="1"/>
            </p:cNvSpPr>
            <p:nvPr/>
          </p:nvSpPr>
          <p:spPr bwMode="auto">
            <a:xfrm>
              <a:off x="4541" y="1903"/>
              <a:ext cx="68" cy="91"/>
            </a:xfrm>
            <a:custGeom>
              <a:avLst/>
              <a:gdLst>
                <a:gd name="T0" fmla="*/ 53 w 56"/>
                <a:gd name="T1" fmla="*/ 9 h 74"/>
                <a:gd name="T2" fmla="*/ 49 w 56"/>
                <a:gd name="T3" fmla="*/ 9 h 74"/>
                <a:gd name="T4" fmla="*/ 49 w 56"/>
                <a:gd name="T5" fmla="*/ 14 h 74"/>
                <a:gd name="T6" fmla="*/ 51 w 56"/>
                <a:gd name="T7" fmla="*/ 14 h 74"/>
                <a:gd name="T8" fmla="*/ 51 w 56"/>
                <a:gd name="T9" fmla="*/ 51 h 74"/>
                <a:gd name="T10" fmla="*/ 32 w 56"/>
                <a:gd name="T11" fmla="*/ 51 h 74"/>
                <a:gd name="T12" fmla="*/ 32 w 56"/>
                <a:gd name="T13" fmla="*/ 70 h 74"/>
                <a:gd name="T14" fmla="*/ 5 w 56"/>
                <a:gd name="T15" fmla="*/ 70 h 74"/>
                <a:gd name="T16" fmla="*/ 5 w 56"/>
                <a:gd name="T17" fmla="*/ 14 h 74"/>
                <a:gd name="T18" fmla="*/ 7 w 56"/>
                <a:gd name="T19" fmla="*/ 14 h 74"/>
                <a:gd name="T20" fmla="*/ 7 w 56"/>
                <a:gd name="T21" fmla="*/ 9 h 74"/>
                <a:gd name="T22" fmla="*/ 2 w 56"/>
                <a:gd name="T23" fmla="*/ 9 h 74"/>
                <a:gd name="T24" fmla="*/ 0 w 56"/>
                <a:gd name="T25" fmla="*/ 12 h 74"/>
                <a:gd name="T26" fmla="*/ 0 w 56"/>
                <a:gd name="T27" fmla="*/ 72 h 74"/>
                <a:gd name="T28" fmla="*/ 2 w 56"/>
                <a:gd name="T29" fmla="*/ 74 h 74"/>
                <a:gd name="T30" fmla="*/ 39 w 56"/>
                <a:gd name="T31" fmla="*/ 74 h 74"/>
                <a:gd name="T32" fmla="*/ 56 w 56"/>
                <a:gd name="T33" fmla="*/ 57 h 74"/>
                <a:gd name="T34" fmla="*/ 56 w 56"/>
                <a:gd name="T35" fmla="*/ 12 h 74"/>
                <a:gd name="T36" fmla="*/ 53 w 56"/>
                <a:gd name="T37" fmla="*/ 9 h 74"/>
                <a:gd name="T38" fmla="*/ 37 w 56"/>
                <a:gd name="T39" fmla="*/ 70 h 74"/>
                <a:gd name="T40" fmla="*/ 37 w 56"/>
                <a:gd name="T41" fmla="*/ 56 h 74"/>
                <a:gd name="T42" fmla="*/ 51 w 56"/>
                <a:gd name="T43" fmla="*/ 56 h 74"/>
                <a:gd name="T44" fmla="*/ 37 w 56"/>
                <a:gd name="T45" fmla="*/ 70 h 74"/>
                <a:gd name="T46" fmla="*/ 46 w 56"/>
                <a:gd name="T47" fmla="*/ 9 h 74"/>
                <a:gd name="T48" fmla="*/ 37 w 56"/>
                <a:gd name="T49" fmla="*/ 9 h 74"/>
                <a:gd name="T50" fmla="*/ 37 w 56"/>
                <a:gd name="T51" fmla="*/ 5 h 74"/>
                <a:gd name="T52" fmla="*/ 32 w 56"/>
                <a:gd name="T53" fmla="*/ 0 h 74"/>
                <a:gd name="T54" fmla="*/ 23 w 56"/>
                <a:gd name="T55" fmla="*/ 0 h 74"/>
                <a:gd name="T56" fmla="*/ 19 w 56"/>
                <a:gd name="T57" fmla="*/ 5 h 74"/>
                <a:gd name="T58" fmla="*/ 19 w 56"/>
                <a:gd name="T59" fmla="*/ 9 h 74"/>
                <a:gd name="T60" fmla="*/ 9 w 56"/>
                <a:gd name="T61" fmla="*/ 9 h 74"/>
                <a:gd name="T62" fmla="*/ 9 w 56"/>
                <a:gd name="T63" fmla="*/ 19 h 74"/>
                <a:gd name="T64" fmla="*/ 46 w 56"/>
                <a:gd name="T65" fmla="*/ 19 h 74"/>
                <a:gd name="T66" fmla="*/ 46 w 56"/>
                <a:gd name="T67" fmla="*/ 9 h 74"/>
                <a:gd name="T68" fmla="*/ 32 w 56"/>
                <a:gd name="T69" fmla="*/ 9 h 74"/>
                <a:gd name="T70" fmla="*/ 23 w 56"/>
                <a:gd name="T71" fmla="*/ 9 h 74"/>
                <a:gd name="T72" fmla="*/ 23 w 56"/>
                <a:gd name="T73" fmla="*/ 5 h 74"/>
                <a:gd name="T74" fmla="*/ 23 w 56"/>
                <a:gd name="T75" fmla="*/ 5 h 74"/>
                <a:gd name="T76" fmla="*/ 32 w 56"/>
                <a:gd name="T77" fmla="*/ 5 h 74"/>
                <a:gd name="T78" fmla="*/ 32 w 56"/>
                <a:gd name="T79" fmla="*/ 5 h 74"/>
                <a:gd name="T80" fmla="*/ 32 w 56"/>
                <a:gd name="T81"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4">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7"/>
                    <a:pt x="56" y="57"/>
                    <a:pt x="56" y="57"/>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 name="Freeform 17">
              <a:extLst>
                <a:ext uri="{FF2B5EF4-FFF2-40B4-BE49-F238E27FC236}">
                  <a16:creationId xmlns:a16="http://schemas.microsoft.com/office/drawing/2014/main" id="{03B08690-76A2-46A9-81FD-F59E63C299AF}"/>
                </a:ext>
              </a:extLst>
            </p:cNvPr>
            <p:cNvSpPr>
              <a:spLocks/>
            </p:cNvSpPr>
            <p:nvPr/>
          </p:nvSpPr>
          <p:spPr bwMode="auto">
            <a:xfrm>
              <a:off x="4290" y="2011"/>
              <a:ext cx="233" cy="131"/>
            </a:xfrm>
            <a:custGeom>
              <a:avLst/>
              <a:gdLst>
                <a:gd name="T0" fmla="*/ 190 w 190"/>
                <a:gd name="T1" fmla="*/ 74 h 106"/>
                <a:gd name="T2" fmla="*/ 166 w 190"/>
                <a:gd name="T3" fmla="*/ 43 h 106"/>
                <a:gd name="T4" fmla="*/ 122 w 190"/>
                <a:gd name="T5" fmla="*/ 0 h 106"/>
                <a:gd name="T6" fmla="*/ 87 w 190"/>
                <a:gd name="T7" fmla="*/ 16 h 106"/>
                <a:gd name="T8" fmla="*/ 67 w 190"/>
                <a:gd name="T9" fmla="*/ 7 h 106"/>
                <a:gd name="T10" fmla="*/ 42 w 190"/>
                <a:gd name="T11" fmla="*/ 32 h 106"/>
                <a:gd name="T12" fmla="*/ 43 w 190"/>
                <a:gd name="T13" fmla="*/ 35 h 106"/>
                <a:gd name="T14" fmla="*/ 36 w 190"/>
                <a:gd name="T15" fmla="*/ 35 h 106"/>
                <a:gd name="T16" fmla="*/ 0 w 190"/>
                <a:gd name="T17" fmla="*/ 70 h 106"/>
                <a:gd name="T18" fmla="*/ 36 w 190"/>
                <a:gd name="T19" fmla="*/ 106 h 106"/>
                <a:gd name="T20" fmla="*/ 158 w 190"/>
                <a:gd name="T21" fmla="*/ 106 h 106"/>
                <a:gd name="T22" fmla="*/ 158 w 190"/>
                <a:gd name="T23" fmla="*/ 106 h 106"/>
                <a:gd name="T24" fmla="*/ 190 w 190"/>
                <a:gd name="T25" fmla="*/ 7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06">
                  <a:moveTo>
                    <a:pt x="190" y="74"/>
                  </a:moveTo>
                  <a:cubicBezTo>
                    <a:pt x="190" y="59"/>
                    <a:pt x="180" y="46"/>
                    <a:pt x="166" y="43"/>
                  </a:cubicBezTo>
                  <a:cubicBezTo>
                    <a:pt x="165" y="19"/>
                    <a:pt x="146" y="0"/>
                    <a:pt x="122" y="0"/>
                  </a:cubicBezTo>
                  <a:cubicBezTo>
                    <a:pt x="107" y="0"/>
                    <a:pt x="95" y="6"/>
                    <a:pt x="87" y="16"/>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0"/>
                  </a:cubicBezTo>
                  <a:cubicBezTo>
                    <a:pt x="0" y="90"/>
                    <a:pt x="16" y="106"/>
                    <a:pt x="36" y="106"/>
                  </a:cubicBezTo>
                  <a:cubicBezTo>
                    <a:pt x="158" y="106"/>
                    <a:pt x="158" y="106"/>
                    <a:pt x="158" y="106"/>
                  </a:cubicBezTo>
                  <a:cubicBezTo>
                    <a:pt x="158" y="106"/>
                    <a:pt x="158" y="106"/>
                    <a:pt x="158" y="106"/>
                  </a:cubicBezTo>
                  <a:cubicBezTo>
                    <a:pt x="176" y="106"/>
                    <a:pt x="190" y="92"/>
                    <a:pt x="19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9" name="Freeform 18">
              <a:extLst>
                <a:ext uri="{FF2B5EF4-FFF2-40B4-BE49-F238E27FC236}">
                  <a16:creationId xmlns:a16="http://schemas.microsoft.com/office/drawing/2014/main" id="{73E77F03-1B8F-4C40-A316-A06D3CD57128}"/>
                </a:ext>
              </a:extLst>
            </p:cNvPr>
            <p:cNvSpPr>
              <a:spLocks/>
            </p:cNvSpPr>
            <p:nvPr/>
          </p:nvSpPr>
          <p:spPr bwMode="auto">
            <a:xfrm>
              <a:off x="4538" y="1666"/>
              <a:ext cx="112" cy="123"/>
            </a:xfrm>
            <a:custGeom>
              <a:avLst/>
              <a:gdLst>
                <a:gd name="T0" fmla="*/ 61 w 91"/>
                <a:gd name="T1" fmla="*/ 28 h 100"/>
                <a:gd name="T2" fmla="*/ 51 w 91"/>
                <a:gd name="T3" fmla="*/ 39 h 100"/>
                <a:gd name="T4" fmla="*/ 46 w 91"/>
                <a:gd name="T5" fmla="*/ 47 h 100"/>
                <a:gd name="T6" fmla="*/ 48 w 91"/>
                <a:gd name="T7" fmla="*/ 30 h 100"/>
                <a:gd name="T8" fmla="*/ 48 w 91"/>
                <a:gd name="T9" fmla="*/ 15 h 100"/>
                <a:gd name="T10" fmla="*/ 23 w 91"/>
                <a:gd name="T11" fmla="*/ 5 h 100"/>
                <a:gd name="T12" fmla="*/ 13 w 91"/>
                <a:gd name="T13" fmla="*/ 30 h 100"/>
                <a:gd name="T14" fmla="*/ 24 w 91"/>
                <a:gd name="T15" fmla="*/ 41 h 100"/>
                <a:gd name="T16" fmla="*/ 38 w 91"/>
                <a:gd name="T17" fmla="*/ 51 h 100"/>
                <a:gd name="T18" fmla="*/ 29 w 91"/>
                <a:gd name="T19" fmla="*/ 49 h 100"/>
                <a:gd name="T20" fmla="*/ 14 w 91"/>
                <a:gd name="T21" fmla="*/ 49 h 100"/>
                <a:gd name="T22" fmla="*/ 4 w 91"/>
                <a:gd name="T23" fmla="*/ 74 h 100"/>
                <a:gd name="T24" fmla="*/ 30 w 91"/>
                <a:gd name="T25" fmla="*/ 85 h 100"/>
                <a:gd name="T26" fmla="*/ 40 w 91"/>
                <a:gd name="T27" fmla="*/ 73 h 100"/>
                <a:gd name="T28" fmla="*/ 45 w 91"/>
                <a:gd name="T29" fmla="*/ 65 h 100"/>
                <a:gd name="T30" fmla="*/ 43 w 91"/>
                <a:gd name="T31" fmla="*/ 97 h 100"/>
                <a:gd name="T32" fmla="*/ 45 w 91"/>
                <a:gd name="T33" fmla="*/ 100 h 100"/>
                <a:gd name="T34" fmla="*/ 61 w 91"/>
                <a:gd name="T35" fmla="*/ 93 h 100"/>
                <a:gd name="T36" fmla="*/ 78 w 91"/>
                <a:gd name="T37" fmla="*/ 85 h 100"/>
                <a:gd name="T38" fmla="*/ 76 w 91"/>
                <a:gd name="T39" fmla="*/ 82 h 100"/>
                <a:gd name="T40" fmla="*/ 53 w 91"/>
                <a:gd name="T41" fmla="*/ 62 h 100"/>
                <a:gd name="T42" fmla="*/ 61 w 91"/>
                <a:gd name="T43" fmla="*/ 64 h 100"/>
                <a:gd name="T44" fmla="*/ 77 w 91"/>
                <a:gd name="T45" fmla="*/ 64 h 100"/>
                <a:gd name="T46" fmla="*/ 87 w 91"/>
                <a:gd name="T47" fmla="*/ 38 h 100"/>
                <a:gd name="T48" fmla="*/ 61 w 91"/>
                <a:gd name="T49"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100">
                  <a:moveTo>
                    <a:pt x="61" y="28"/>
                  </a:moveTo>
                  <a:cubicBezTo>
                    <a:pt x="56" y="30"/>
                    <a:pt x="52" y="34"/>
                    <a:pt x="51" y="39"/>
                  </a:cubicBezTo>
                  <a:cubicBezTo>
                    <a:pt x="50" y="41"/>
                    <a:pt x="48" y="44"/>
                    <a:pt x="46" y="47"/>
                  </a:cubicBezTo>
                  <a:cubicBezTo>
                    <a:pt x="46" y="42"/>
                    <a:pt x="47" y="34"/>
                    <a:pt x="48" y="30"/>
                  </a:cubicBezTo>
                  <a:cubicBezTo>
                    <a:pt x="50" y="26"/>
                    <a:pt x="50" y="20"/>
                    <a:pt x="48" y="15"/>
                  </a:cubicBezTo>
                  <a:cubicBezTo>
                    <a:pt x="44" y="5"/>
                    <a:pt x="32" y="0"/>
                    <a:pt x="23" y="5"/>
                  </a:cubicBezTo>
                  <a:cubicBezTo>
                    <a:pt x="13" y="9"/>
                    <a:pt x="9" y="20"/>
                    <a:pt x="13" y="30"/>
                  </a:cubicBezTo>
                  <a:cubicBezTo>
                    <a:pt x="15" y="35"/>
                    <a:pt x="19" y="39"/>
                    <a:pt x="24" y="41"/>
                  </a:cubicBezTo>
                  <a:cubicBezTo>
                    <a:pt x="28" y="42"/>
                    <a:pt x="34" y="46"/>
                    <a:pt x="38" y="51"/>
                  </a:cubicBezTo>
                  <a:cubicBezTo>
                    <a:pt x="34" y="50"/>
                    <a:pt x="31" y="49"/>
                    <a:pt x="29" y="49"/>
                  </a:cubicBezTo>
                  <a:cubicBezTo>
                    <a:pt x="24" y="47"/>
                    <a:pt x="19" y="46"/>
                    <a:pt x="14" y="49"/>
                  </a:cubicBezTo>
                  <a:cubicBezTo>
                    <a:pt x="4" y="53"/>
                    <a:pt x="0" y="65"/>
                    <a:pt x="4" y="74"/>
                  </a:cubicBezTo>
                  <a:cubicBezTo>
                    <a:pt x="8" y="84"/>
                    <a:pt x="20" y="89"/>
                    <a:pt x="30" y="85"/>
                  </a:cubicBezTo>
                  <a:cubicBezTo>
                    <a:pt x="35" y="82"/>
                    <a:pt x="38" y="78"/>
                    <a:pt x="40" y="73"/>
                  </a:cubicBezTo>
                  <a:cubicBezTo>
                    <a:pt x="41" y="71"/>
                    <a:pt x="42" y="68"/>
                    <a:pt x="45" y="65"/>
                  </a:cubicBezTo>
                  <a:cubicBezTo>
                    <a:pt x="50" y="78"/>
                    <a:pt x="48" y="90"/>
                    <a:pt x="43" y="97"/>
                  </a:cubicBezTo>
                  <a:cubicBezTo>
                    <a:pt x="45" y="100"/>
                    <a:pt x="45" y="100"/>
                    <a:pt x="45" y="100"/>
                  </a:cubicBezTo>
                  <a:cubicBezTo>
                    <a:pt x="61" y="93"/>
                    <a:pt x="61" y="93"/>
                    <a:pt x="61" y="93"/>
                  </a:cubicBezTo>
                  <a:cubicBezTo>
                    <a:pt x="78" y="85"/>
                    <a:pt x="78" y="85"/>
                    <a:pt x="78" y="85"/>
                  </a:cubicBezTo>
                  <a:cubicBezTo>
                    <a:pt x="76" y="82"/>
                    <a:pt x="76" y="82"/>
                    <a:pt x="76" y="82"/>
                  </a:cubicBezTo>
                  <a:cubicBezTo>
                    <a:pt x="68" y="81"/>
                    <a:pt x="58" y="74"/>
                    <a:pt x="53" y="62"/>
                  </a:cubicBezTo>
                  <a:cubicBezTo>
                    <a:pt x="56" y="62"/>
                    <a:pt x="59" y="63"/>
                    <a:pt x="61" y="64"/>
                  </a:cubicBezTo>
                  <a:cubicBezTo>
                    <a:pt x="66" y="66"/>
                    <a:pt x="72" y="66"/>
                    <a:pt x="77" y="64"/>
                  </a:cubicBezTo>
                  <a:cubicBezTo>
                    <a:pt x="87" y="60"/>
                    <a:pt x="91" y="48"/>
                    <a:pt x="87" y="38"/>
                  </a:cubicBezTo>
                  <a:cubicBezTo>
                    <a:pt x="82" y="28"/>
                    <a:pt x="71" y="24"/>
                    <a:pt x="6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0" name="Freeform 19">
              <a:extLst>
                <a:ext uri="{FF2B5EF4-FFF2-40B4-BE49-F238E27FC236}">
                  <a16:creationId xmlns:a16="http://schemas.microsoft.com/office/drawing/2014/main" id="{6A690A76-1815-4679-9877-006A92B99A10}"/>
                </a:ext>
              </a:extLst>
            </p:cNvPr>
            <p:cNvSpPr>
              <a:spLocks noEditPoints="1"/>
            </p:cNvSpPr>
            <p:nvPr/>
          </p:nvSpPr>
          <p:spPr bwMode="auto">
            <a:xfrm>
              <a:off x="4472" y="1960"/>
              <a:ext cx="56" cy="59"/>
            </a:xfrm>
            <a:custGeom>
              <a:avLst/>
              <a:gdLst>
                <a:gd name="T0" fmla="*/ 43 w 46"/>
                <a:gd name="T1" fmla="*/ 28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3 h 48"/>
                <a:gd name="T32" fmla="*/ 41 w 46"/>
                <a:gd name="T33" fmla="*/ 40 h 48"/>
                <a:gd name="T34" fmla="*/ 46 w 46"/>
                <a:gd name="T35" fmla="*/ 32 h 48"/>
                <a:gd name="T36" fmla="*/ 43 w 46"/>
                <a:gd name="T37" fmla="*/ 28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8"/>
                  </a:moveTo>
                  <a:cubicBezTo>
                    <a:pt x="40" y="24"/>
                    <a:pt x="42" y="18"/>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6"/>
                    <a:pt x="28" y="45"/>
                    <a:pt x="29" y="43"/>
                  </a:cubicBezTo>
                  <a:cubicBezTo>
                    <a:pt x="31" y="39"/>
                    <a:pt x="37" y="38"/>
                    <a:pt x="41" y="40"/>
                  </a:cubicBezTo>
                  <a:cubicBezTo>
                    <a:pt x="46" y="32"/>
                    <a:pt x="46" y="32"/>
                    <a:pt x="46" y="32"/>
                  </a:cubicBezTo>
                  <a:cubicBezTo>
                    <a:pt x="45" y="31"/>
                    <a:pt x="44" y="30"/>
                    <a:pt x="43" y="28"/>
                  </a:cubicBezTo>
                  <a:close/>
                  <a:moveTo>
                    <a:pt x="23" y="34"/>
                  </a:moveTo>
                  <a:cubicBezTo>
                    <a:pt x="17" y="34"/>
                    <a:pt x="13" y="29"/>
                    <a:pt x="13" y="24"/>
                  </a:cubicBezTo>
                  <a:cubicBezTo>
                    <a:pt x="13" y="18"/>
                    <a:pt x="17" y="14"/>
                    <a:pt x="23" y="14"/>
                  </a:cubicBezTo>
                  <a:cubicBezTo>
                    <a:pt x="28" y="14"/>
                    <a:pt x="33" y="18"/>
                    <a:pt x="33" y="24"/>
                  </a:cubicBezTo>
                  <a:cubicBezTo>
                    <a:pt x="33" y="29"/>
                    <a:pt x="28"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1" name="Freeform 20">
              <a:extLst>
                <a:ext uri="{FF2B5EF4-FFF2-40B4-BE49-F238E27FC236}">
                  <a16:creationId xmlns:a16="http://schemas.microsoft.com/office/drawing/2014/main" id="{A33B8940-C998-447F-B62A-C9C30BF32616}"/>
                </a:ext>
              </a:extLst>
            </p:cNvPr>
            <p:cNvSpPr>
              <a:spLocks/>
            </p:cNvSpPr>
            <p:nvPr/>
          </p:nvSpPr>
          <p:spPr bwMode="auto">
            <a:xfrm>
              <a:off x="4520" y="1804"/>
              <a:ext cx="86" cy="87"/>
            </a:xfrm>
            <a:custGeom>
              <a:avLst/>
              <a:gdLst>
                <a:gd name="T0" fmla="*/ 53 w 70"/>
                <a:gd name="T1" fmla="*/ 45 h 71"/>
                <a:gd name="T2" fmla="*/ 41 w 70"/>
                <a:gd name="T3" fmla="*/ 32 h 71"/>
                <a:gd name="T4" fmla="*/ 70 w 70"/>
                <a:gd name="T5" fmla="*/ 10 h 71"/>
                <a:gd name="T6" fmla="*/ 62 w 70"/>
                <a:gd name="T7" fmla="*/ 1 h 71"/>
                <a:gd name="T8" fmla="*/ 25 w 70"/>
                <a:gd name="T9" fmla="*/ 16 h 71"/>
                <a:gd name="T10" fmla="*/ 13 w 70"/>
                <a:gd name="T11" fmla="*/ 4 h 71"/>
                <a:gd name="T12" fmla="*/ 2 w 70"/>
                <a:gd name="T13" fmla="*/ 3 h 71"/>
                <a:gd name="T14" fmla="*/ 4 w 70"/>
                <a:gd name="T15" fmla="*/ 13 h 71"/>
                <a:gd name="T16" fmla="*/ 16 w 70"/>
                <a:gd name="T17" fmla="*/ 25 h 71"/>
                <a:gd name="T18" fmla="*/ 1 w 70"/>
                <a:gd name="T19" fmla="*/ 62 h 71"/>
                <a:gd name="T20" fmla="*/ 10 w 70"/>
                <a:gd name="T21" fmla="*/ 71 h 71"/>
                <a:gd name="T22" fmla="*/ 32 w 70"/>
                <a:gd name="T23" fmla="*/ 41 h 71"/>
                <a:gd name="T24" fmla="*/ 44 w 70"/>
                <a:gd name="T25" fmla="*/ 53 h 71"/>
                <a:gd name="T26" fmla="*/ 44 w 70"/>
                <a:gd name="T27" fmla="*/ 71 h 71"/>
                <a:gd name="T28" fmla="*/ 53 w 70"/>
                <a:gd name="T29" fmla="*/ 71 h 71"/>
                <a:gd name="T30" fmla="*/ 57 w 70"/>
                <a:gd name="T31" fmla="*/ 58 h 71"/>
                <a:gd name="T32" fmla="*/ 70 w 70"/>
                <a:gd name="T33" fmla="*/ 53 h 71"/>
                <a:gd name="T34" fmla="*/ 70 w 70"/>
                <a:gd name="T35" fmla="*/ 45 h 71"/>
                <a:gd name="T36" fmla="*/ 53 w 70"/>
                <a:gd name="T37"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1">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4"/>
                    <a:pt x="13" y="4"/>
                    <a:pt x="13" y="4"/>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2" name="Freeform 21">
              <a:extLst>
                <a:ext uri="{FF2B5EF4-FFF2-40B4-BE49-F238E27FC236}">
                  <a16:creationId xmlns:a16="http://schemas.microsoft.com/office/drawing/2014/main" id="{62D576BA-7BF5-4ECD-A32E-8D91B408AC84}"/>
                </a:ext>
              </a:extLst>
            </p:cNvPr>
            <p:cNvSpPr>
              <a:spLocks noEditPoints="1"/>
            </p:cNvSpPr>
            <p:nvPr/>
          </p:nvSpPr>
          <p:spPr bwMode="auto">
            <a:xfrm>
              <a:off x="4625" y="1859"/>
              <a:ext cx="30" cy="56"/>
            </a:xfrm>
            <a:custGeom>
              <a:avLst/>
              <a:gdLst>
                <a:gd name="T0" fmla="*/ 16 w 24"/>
                <a:gd name="T1" fmla="*/ 45 h 46"/>
                <a:gd name="T2" fmla="*/ 16 w 24"/>
                <a:gd name="T3" fmla="*/ 45 h 46"/>
                <a:gd name="T4" fmla="*/ 23 w 24"/>
                <a:gd name="T5" fmla="*/ 35 h 46"/>
                <a:gd name="T6" fmla="*/ 21 w 24"/>
                <a:gd name="T7" fmla="*/ 24 h 46"/>
                <a:gd name="T8" fmla="*/ 11 w 24"/>
                <a:gd name="T9" fmla="*/ 17 h 46"/>
                <a:gd name="T10" fmla="*/ 11 w 24"/>
                <a:gd name="T11" fmla="*/ 17 h 46"/>
                <a:gd name="T12" fmla="*/ 10 w 24"/>
                <a:gd name="T13" fmla="*/ 17 h 46"/>
                <a:gd name="T14" fmla="*/ 11 w 24"/>
                <a:gd name="T15" fmla="*/ 21 h 46"/>
                <a:gd name="T16" fmla="*/ 12 w 24"/>
                <a:gd name="T17" fmla="*/ 21 h 46"/>
                <a:gd name="T18" fmla="*/ 12 w 24"/>
                <a:gd name="T19" fmla="*/ 21 h 46"/>
                <a:gd name="T20" fmla="*/ 17 w 24"/>
                <a:gd name="T21" fmla="*/ 25 h 46"/>
                <a:gd name="T22" fmla="*/ 19 w 24"/>
                <a:gd name="T23" fmla="*/ 35 h 46"/>
                <a:gd name="T24" fmla="*/ 16 w 24"/>
                <a:gd name="T25" fmla="*/ 41 h 46"/>
                <a:gd name="T26" fmla="*/ 16 w 24"/>
                <a:gd name="T27" fmla="*/ 41 h 46"/>
                <a:gd name="T28" fmla="*/ 10 w 24"/>
                <a:gd name="T29" fmla="*/ 37 h 46"/>
                <a:gd name="T30" fmla="*/ 9 w 24"/>
                <a:gd name="T31" fmla="*/ 32 h 46"/>
                <a:gd name="T32" fmla="*/ 5 w 24"/>
                <a:gd name="T33" fmla="*/ 30 h 46"/>
                <a:gd name="T34" fmla="*/ 6 w 24"/>
                <a:gd name="T35" fmla="*/ 38 h 46"/>
                <a:gd name="T36" fmla="*/ 16 w 24"/>
                <a:gd name="T37" fmla="*/ 45 h 46"/>
                <a:gd name="T38" fmla="*/ 13 w 24"/>
                <a:gd name="T39" fmla="*/ 29 h 46"/>
                <a:gd name="T40" fmla="*/ 15 w 24"/>
                <a:gd name="T41" fmla="*/ 29 h 46"/>
                <a:gd name="T42" fmla="*/ 14 w 24"/>
                <a:gd name="T43" fmla="*/ 25 h 46"/>
                <a:gd name="T44" fmla="*/ 13 w 24"/>
                <a:gd name="T45" fmla="*/ 25 h 46"/>
                <a:gd name="T46" fmla="*/ 12 w 24"/>
                <a:gd name="T47" fmla="*/ 25 h 46"/>
                <a:gd name="T48" fmla="*/ 7 w 24"/>
                <a:gd name="T49" fmla="*/ 21 h 46"/>
                <a:gd name="T50" fmla="*/ 5 w 24"/>
                <a:gd name="T51" fmla="*/ 11 h 46"/>
                <a:gd name="T52" fmla="*/ 9 w 24"/>
                <a:gd name="T53" fmla="*/ 5 h 46"/>
                <a:gd name="T54" fmla="*/ 9 w 24"/>
                <a:gd name="T55" fmla="*/ 5 h 46"/>
                <a:gd name="T56" fmla="*/ 14 w 24"/>
                <a:gd name="T57" fmla="*/ 9 h 46"/>
                <a:gd name="T58" fmla="*/ 15 w 24"/>
                <a:gd name="T59" fmla="*/ 14 h 46"/>
                <a:gd name="T60" fmla="*/ 20 w 24"/>
                <a:gd name="T61" fmla="*/ 16 h 46"/>
                <a:gd name="T62" fmla="*/ 18 w 24"/>
                <a:gd name="T63" fmla="*/ 8 h 46"/>
                <a:gd name="T64" fmla="*/ 8 w 24"/>
                <a:gd name="T65" fmla="*/ 1 h 46"/>
                <a:gd name="T66" fmla="*/ 8 w 24"/>
                <a:gd name="T67" fmla="*/ 1 h 46"/>
                <a:gd name="T68" fmla="*/ 1 w 24"/>
                <a:gd name="T69" fmla="*/ 11 h 46"/>
                <a:gd name="T70" fmla="*/ 3 w 24"/>
                <a:gd name="T71" fmla="*/ 22 h 46"/>
                <a:gd name="T72" fmla="*/ 13 w 2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6">
                  <a:moveTo>
                    <a:pt x="16" y="45"/>
                  </a:moveTo>
                  <a:cubicBezTo>
                    <a:pt x="16" y="45"/>
                    <a:pt x="16" y="45"/>
                    <a:pt x="16" y="45"/>
                  </a:cubicBezTo>
                  <a:cubicBezTo>
                    <a:pt x="21" y="44"/>
                    <a:pt x="24" y="39"/>
                    <a:pt x="23" y="35"/>
                  </a:cubicBezTo>
                  <a:cubicBezTo>
                    <a:pt x="21" y="24"/>
                    <a:pt x="21" y="24"/>
                    <a:pt x="21" y="24"/>
                  </a:cubicBezTo>
                  <a:cubicBezTo>
                    <a:pt x="20" y="19"/>
                    <a:pt x="16" y="16"/>
                    <a:pt x="11" y="17"/>
                  </a:cubicBezTo>
                  <a:cubicBezTo>
                    <a:pt x="11" y="17"/>
                    <a:pt x="11" y="17"/>
                    <a:pt x="11" y="17"/>
                  </a:cubicBezTo>
                  <a:cubicBezTo>
                    <a:pt x="11" y="17"/>
                    <a:pt x="10" y="17"/>
                    <a:pt x="10" y="17"/>
                  </a:cubicBezTo>
                  <a:cubicBezTo>
                    <a:pt x="11" y="21"/>
                    <a:pt x="11" y="21"/>
                    <a:pt x="11" y="21"/>
                  </a:cubicBezTo>
                  <a:cubicBezTo>
                    <a:pt x="11" y="21"/>
                    <a:pt x="11" y="21"/>
                    <a:pt x="12" y="21"/>
                  </a:cubicBezTo>
                  <a:cubicBezTo>
                    <a:pt x="12" y="21"/>
                    <a:pt x="12" y="21"/>
                    <a:pt x="12" y="21"/>
                  </a:cubicBezTo>
                  <a:cubicBezTo>
                    <a:pt x="14" y="20"/>
                    <a:pt x="17" y="22"/>
                    <a:pt x="17" y="25"/>
                  </a:cubicBezTo>
                  <a:cubicBezTo>
                    <a:pt x="19" y="35"/>
                    <a:pt x="19" y="35"/>
                    <a:pt x="19" y="35"/>
                  </a:cubicBezTo>
                  <a:cubicBezTo>
                    <a:pt x="20" y="38"/>
                    <a:pt x="18" y="40"/>
                    <a:pt x="16" y="41"/>
                  </a:cubicBezTo>
                  <a:cubicBezTo>
                    <a:pt x="16" y="41"/>
                    <a:pt x="16" y="41"/>
                    <a:pt x="16" y="41"/>
                  </a:cubicBezTo>
                  <a:cubicBezTo>
                    <a:pt x="13" y="41"/>
                    <a:pt x="11" y="40"/>
                    <a:pt x="10" y="37"/>
                  </a:cubicBezTo>
                  <a:cubicBezTo>
                    <a:pt x="9" y="32"/>
                    <a:pt x="9" y="32"/>
                    <a:pt x="9" y="32"/>
                  </a:cubicBezTo>
                  <a:cubicBezTo>
                    <a:pt x="8" y="32"/>
                    <a:pt x="6" y="31"/>
                    <a:pt x="5" y="30"/>
                  </a:cubicBezTo>
                  <a:cubicBezTo>
                    <a:pt x="6" y="38"/>
                    <a:pt x="6" y="38"/>
                    <a:pt x="6" y="38"/>
                  </a:cubicBezTo>
                  <a:cubicBezTo>
                    <a:pt x="7" y="43"/>
                    <a:pt x="12" y="46"/>
                    <a:pt x="16" y="45"/>
                  </a:cubicBezTo>
                  <a:close/>
                  <a:moveTo>
                    <a:pt x="13" y="29"/>
                  </a:moveTo>
                  <a:cubicBezTo>
                    <a:pt x="14" y="29"/>
                    <a:pt x="14" y="29"/>
                    <a:pt x="15" y="29"/>
                  </a:cubicBezTo>
                  <a:cubicBezTo>
                    <a:pt x="14" y="25"/>
                    <a:pt x="14" y="25"/>
                    <a:pt x="14" y="25"/>
                  </a:cubicBezTo>
                  <a:cubicBezTo>
                    <a:pt x="13" y="25"/>
                    <a:pt x="13" y="25"/>
                    <a:pt x="13" y="25"/>
                  </a:cubicBezTo>
                  <a:cubicBezTo>
                    <a:pt x="12" y="25"/>
                    <a:pt x="12" y="25"/>
                    <a:pt x="12" y="25"/>
                  </a:cubicBezTo>
                  <a:cubicBezTo>
                    <a:pt x="10" y="26"/>
                    <a:pt x="8" y="24"/>
                    <a:pt x="7" y="21"/>
                  </a:cubicBezTo>
                  <a:cubicBezTo>
                    <a:pt x="5" y="11"/>
                    <a:pt x="5" y="11"/>
                    <a:pt x="5" y="11"/>
                  </a:cubicBezTo>
                  <a:cubicBezTo>
                    <a:pt x="4" y="8"/>
                    <a:pt x="6" y="6"/>
                    <a:pt x="9" y="5"/>
                  </a:cubicBezTo>
                  <a:cubicBezTo>
                    <a:pt x="9" y="5"/>
                    <a:pt x="9" y="5"/>
                    <a:pt x="9" y="5"/>
                  </a:cubicBezTo>
                  <a:cubicBezTo>
                    <a:pt x="11" y="5"/>
                    <a:pt x="14" y="6"/>
                    <a:pt x="14" y="9"/>
                  </a:cubicBezTo>
                  <a:cubicBezTo>
                    <a:pt x="15" y="14"/>
                    <a:pt x="15" y="14"/>
                    <a:pt x="15" y="14"/>
                  </a:cubicBezTo>
                  <a:cubicBezTo>
                    <a:pt x="17" y="14"/>
                    <a:pt x="18" y="15"/>
                    <a:pt x="20" y="16"/>
                  </a:cubicBezTo>
                  <a:cubicBezTo>
                    <a:pt x="18" y="8"/>
                    <a:pt x="18" y="8"/>
                    <a:pt x="18" y="8"/>
                  </a:cubicBezTo>
                  <a:cubicBezTo>
                    <a:pt x="17" y="4"/>
                    <a:pt x="13" y="0"/>
                    <a:pt x="8" y="1"/>
                  </a:cubicBezTo>
                  <a:cubicBezTo>
                    <a:pt x="8" y="1"/>
                    <a:pt x="8" y="1"/>
                    <a:pt x="8" y="1"/>
                  </a:cubicBezTo>
                  <a:cubicBezTo>
                    <a:pt x="3" y="2"/>
                    <a:pt x="0" y="7"/>
                    <a:pt x="1" y="11"/>
                  </a:cubicBezTo>
                  <a:cubicBezTo>
                    <a:pt x="3" y="22"/>
                    <a:pt x="3" y="22"/>
                    <a:pt x="3" y="22"/>
                  </a:cubicBezTo>
                  <a:cubicBezTo>
                    <a:pt x="4" y="27"/>
                    <a:pt x="9" y="30"/>
                    <a:pt x="1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3" name="Freeform 22">
              <a:extLst>
                <a:ext uri="{FF2B5EF4-FFF2-40B4-BE49-F238E27FC236}">
                  <a16:creationId xmlns:a16="http://schemas.microsoft.com/office/drawing/2014/main" id="{93204677-F03A-4724-8BE0-E29D4A6DA9A8}"/>
                </a:ext>
              </a:extLst>
            </p:cNvPr>
            <p:cNvSpPr>
              <a:spLocks/>
            </p:cNvSpPr>
            <p:nvPr/>
          </p:nvSpPr>
          <p:spPr bwMode="auto">
            <a:xfrm>
              <a:off x="4392" y="1845"/>
              <a:ext cx="113" cy="113"/>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1 h 92"/>
                <a:gd name="T12" fmla="*/ 52 w 92"/>
                <a:gd name="T13" fmla="*/ 66 h 92"/>
                <a:gd name="T14" fmla="*/ 72 w 92"/>
                <a:gd name="T15" fmla="*/ 52 h 92"/>
                <a:gd name="T16" fmla="*/ 80 w 92"/>
                <a:gd name="T17" fmla="*/ 53 h 92"/>
                <a:gd name="T18" fmla="*/ 80 w 92"/>
                <a:gd name="T19" fmla="*/ 24 h 92"/>
                <a:gd name="T20" fmla="*/ 40 w 92"/>
                <a:gd name="T21" fmla="*/ 35 h 92"/>
                <a:gd name="T22" fmla="*/ 40 w 92"/>
                <a:gd name="T23" fmla="*/ 78 h 92"/>
                <a:gd name="T24" fmla="*/ 20 w 92"/>
                <a:gd name="T25" fmla="*/ 92 h 92"/>
                <a:gd name="T26" fmla="*/ 0 w 92"/>
                <a:gd name="T27" fmla="*/ 78 h 92"/>
                <a:gd name="T28" fmla="*/ 20 w 92"/>
                <a:gd name="T29" fmla="*/ 63 h 92"/>
                <a:gd name="T30" fmla="*/ 29 w 92"/>
                <a:gd name="T31" fmla="*/ 65 h 92"/>
                <a:gd name="T32" fmla="*/ 29 w 92"/>
                <a:gd name="T33" fmla="*/ 35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1"/>
                    <a:pt x="72" y="81"/>
                  </a:cubicBezTo>
                  <a:cubicBezTo>
                    <a:pt x="61" y="81"/>
                    <a:pt x="52" y="74"/>
                    <a:pt x="52" y="66"/>
                  </a:cubicBezTo>
                  <a:cubicBezTo>
                    <a:pt x="52" y="58"/>
                    <a:pt x="61" y="52"/>
                    <a:pt x="72" y="52"/>
                  </a:cubicBezTo>
                  <a:cubicBezTo>
                    <a:pt x="75" y="52"/>
                    <a:pt x="78" y="52"/>
                    <a:pt x="80" y="53"/>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3"/>
                    <a:pt x="20" y="63"/>
                  </a:cubicBezTo>
                  <a:cubicBezTo>
                    <a:pt x="23" y="63"/>
                    <a:pt x="26" y="64"/>
                    <a:pt x="29" y="65"/>
                  </a:cubicBezTo>
                  <a:cubicBezTo>
                    <a:pt x="29" y="35"/>
                    <a:pt x="29" y="35"/>
                    <a:pt x="29" y="35"/>
                  </a:cubicBezTo>
                  <a:lnTo>
                    <a:pt x="2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4" name="Freeform 23">
              <a:extLst>
                <a:ext uri="{FF2B5EF4-FFF2-40B4-BE49-F238E27FC236}">
                  <a16:creationId xmlns:a16="http://schemas.microsoft.com/office/drawing/2014/main" id="{D3B02771-B8BA-4D5E-90D4-F3E17E90C655}"/>
                </a:ext>
              </a:extLst>
            </p:cNvPr>
            <p:cNvSpPr>
              <a:spLocks noEditPoints="1"/>
            </p:cNvSpPr>
            <p:nvPr/>
          </p:nvSpPr>
          <p:spPr bwMode="auto">
            <a:xfrm>
              <a:off x="4483" y="1597"/>
              <a:ext cx="80" cy="112"/>
            </a:xfrm>
            <a:custGeom>
              <a:avLst/>
              <a:gdLst>
                <a:gd name="T0" fmla="*/ 38 w 65"/>
                <a:gd name="T1" fmla="*/ 46 h 91"/>
                <a:gd name="T2" fmla="*/ 46 w 65"/>
                <a:gd name="T3" fmla="*/ 26 h 91"/>
                <a:gd name="T4" fmla="*/ 52 w 65"/>
                <a:gd name="T5" fmla="*/ 33 h 91"/>
                <a:gd name="T6" fmla="*/ 47 w 65"/>
                <a:gd name="T7" fmla="*/ 46 h 91"/>
                <a:gd name="T8" fmla="*/ 52 w 65"/>
                <a:gd name="T9" fmla="*/ 59 h 91"/>
                <a:gd name="T10" fmla="*/ 45 w 65"/>
                <a:gd name="T11" fmla="*/ 65 h 91"/>
                <a:gd name="T12" fmla="*/ 38 w 65"/>
                <a:gd name="T13" fmla="*/ 46 h 91"/>
                <a:gd name="T14" fmla="*/ 32 w 65"/>
                <a:gd name="T15" fmla="*/ 78 h 91"/>
                <a:gd name="T16" fmla="*/ 19 w 65"/>
                <a:gd name="T17" fmla="*/ 45 h 91"/>
                <a:gd name="T18" fmla="*/ 33 w 65"/>
                <a:gd name="T19" fmla="*/ 13 h 91"/>
                <a:gd name="T20" fmla="*/ 39 w 65"/>
                <a:gd name="T21" fmla="*/ 20 h 91"/>
                <a:gd name="T22" fmla="*/ 39 w 65"/>
                <a:gd name="T23" fmla="*/ 20 h 91"/>
                <a:gd name="T24" fmla="*/ 28 w 65"/>
                <a:gd name="T25" fmla="*/ 45 h 91"/>
                <a:gd name="T26" fmla="*/ 39 w 65"/>
                <a:gd name="T27" fmla="*/ 72 h 91"/>
                <a:gd name="T28" fmla="*/ 32 w 65"/>
                <a:gd name="T29" fmla="*/ 78 h 91"/>
                <a:gd name="T30" fmla="*/ 6 w 65"/>
                <a:gd name="T31" fmla="*/ 20 h 91"/>
                <a:gd name="T32" fmla="*/ 20 w 65"/>
                <a:gd name="T33" fmla="*/ 0 h 91"/>
                <a:gd name="T34" fmla="*/ 20 w 65"/>
                <a:gd name="T35" fmla="*/ 0 h 91"/>
                <a:gd name="T36" fmla="*/ 27 w 65"/>
                <a:gd name="T37" fmla="*/ 6 h 91"/>
                <a:gd name="T38" fmla="*/ 10 w 65"/>
                <a:gd name="T39" fmla="*/ 45 h 91"/>
                <a:gd name="T40" fmla="*/ 26 w 65"/>
                <a:gd name="T41" fmla="*/ 85 h 91"/>
                <a:gd name="T42" fmla="*/ 19 w 65"/>
                <a:gd name="T43" fmla="*/ 91 h 91"/>
                <a:gd name="T44" fmla="*/ 5 w 65"/>
                <a:gd name="T45" fmla="*/ 70 h 91"/>
                <a:gd name="T46" fmla="*/ 1 w 65"/>
                <a:gd name="T47" fmla="*/ 45 h 91"/>
                <a:gd name="T48" fmla="*/ 6 w 65"/>
                <a:gd name="T49" fmla="*/ 20 h 91"/>
                <a:gd name="T50" fmla="*/ 61 w 65"/>
                <a:gd name="T51" fmla="*/ 50 h 91"/>
                <a:gd name="T52" fmla="*/ 65 w 65"/>
                <a:gd name="T53" fmla="*/ 46 h 91"/>
                <a:gd name="T54" fmla="*/ 61 w 65"/>
                <a:gd name="T55" fmla="*/ 41 h 91"/>
                <a:gd name="T56" fmla="*/ 56 w 65"/>
                <a:gd name="T57" fmla="*/ 46 h 91"/>
                <a:gd name="T58" fmla="*/ 61 w 65"/>
                <a:gd name="T59"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91">
                  <a:moveTo>
                    <a:pt x="38" y="46"/>
                  </a:moveTo>
                  <a:cubicBezTo>
                    <a:pt x="38" y="38"/>
                    <a:pt x="41" y="31"/>
                    <a:pt x="46" y="26"/>
                  </a:cubicBezTo>
                  <a:cubicBezTo>
                    <a:pt x="52" y="33"/>
                    <a:pt x="52" y="33"/>
                    <a:pt x="52" y="33"/>
                  </a:cubicBezTo>
                  <a:cubicBezTo>
                    <a:pt x="49" y="36"/>
                    <a:pt x="47" y="41"/>
                    <a:pt x="47" y="46"/>
                  </a:cubicBezTo>
                  <a:cubicBezTo>
                    <a:pt x="47" y="51"/>
                    <a:pt x="49" y="55"/>
                    <a:pt x="52" y="59"/>
                  </a:cubicBezTo>
                  <a:cubicBezTo>
                    <a:pt x="45" y="65"/>
                    <a:pt x="45" y="65"/>
                    <a:pt x="45" y="65"/>
                  </a:cubicBezTo>
                  <a:cubicBezTo>
                    <a:pt x="40" y="60"/>
                    <a:pt x="37" y="53"/>
                    <a:pt x="38" y="46"/>
                  </a:cubicBezTo>
                  <a:close/>
                  <a:moveTo>
                    <a:pt x="32" y="78"/>
                  </a:moveTo>
                  <a:cubicBezTo>
                    <a:pt x="24" y="69"/>
                    <a:pt x="19" y="58"/>
                    <a:pt x="19" y="45"/>
                  </a:cubicBezTo>
                  <a:cubicBezTo>
                    <a:pt x="19" y="33"/>
                    <a:pt x="24" y="22"/>
                    <a:pt x="33" y="13"/>
                  </a:cubicBezTo>
                  <a:cubicBezTo>
                    <a:pt x="39" y="20"/>
                    <a:pt x="39" y="20"/>
                    <a:pt x="39" y="20"/>
                  </a:cubicBezTo>
                  <a:cubicBezTo>
                    <a:pt x="39" y="20"/>
                    <a:pt x="39" y="20"/>
                    <a:pt x="39" y="20"/>
                  </a:cubicBezTo>
                  <a:cubicBezTo>
                    <a:pt x="32" y="26"/>
                    <a:pt x="28" y="36"/>
                    <a:pt x="28" y="45"/>
                  </a:cubicBezTo>
                  <a:cubicBezTo>
                    <a:pt x="28" y="55"/>
                    <a:pt x="32" y="65"/>
                    <a:pt x="39" y="72"/>
                  </a:cubicBezTo>
                  <a:lnTo>
                    <a:pt x="32" y="78"/>
                  </a:lnTo>
                  <a:close/>
                  <a:moveTo>
                    <a:pt x="6" y="20"/>
                  </a:moveTo>
                  <a:cubicBezTo>
                    <a:pt x="9" y="12"/>
                    <a:pt x="14" y="6"/>
                    <a:pt x="20" y="0"/>
                  </a:cubicBezTo>
                  <a:cubicBezTo>
                    <a:pt x="20" y="0"/>
                    <a:pt x="20" y="0"/>
                    <a:pt x="20" y="0"/>
                  </a:cubicBezTo>
                  <a:cubicBezTo>
                    <a:pt x="27" y="6"/>
                    <a:pt x="27" y="6"/>
                    <a:pt x="27" y="6"/>
                  </a:cubicBezTo>
                  <a:cubicBezTo>
                    <a:pt x="16" y="17"/>
                    <a:pt x="10" y="30"/>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6"/>
                    <a:pt x="3" y="28"/>
                    <a:pt x="6" y="20"/>
                  </a:cubicBezTo>
                  <a:close/>
                  <a:moveTo>
                    <a:pt x="61" y="50"/>
                  </a:moveTo>
                  <a:cubicBezTo>
                    <a:pt x="63" y="51"/>
                    <a:pt x="65" y="48"/>
                    <a:pt x="65" y="46"/>
                  </a:cubicBezTo>
                  <a:cubicBezTo>
                    <a:pt x="65" y="43"/>
                    <a:pt x="63" y="41"/>
                    <a:pt x="61" y="41"/>
                  </a:cubicBezTo>
                  <a:cubicBezTo>
                    <a:pt x="58" y="41"/>
                    <a:pt x="56" y="43"/>
                    <a:pt x="56" y="46"/>
                  </a:cubicBezTo>
                  <a:cubicBezTo>
                    <a:pt x="56" y="48"/>
                    <a:pt x="58" y="50"/>
                    <a:pt x="61"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5" name="Freeform 24">
              <a:extLst>
                <a:ext uri="{FF2B5EF4-FFF2-40B4-BE49-F238E27FC236}">
                  <a16:creationId xmlns:a16="http://schemas.microsoft.com/office/drawing/2014/main" id="{BC845B2C-E453-4190-A3EC-6E17088B13CC}"/>
                </a:ext>
              </a:extLst>
            </p:cNvPr>
            <p:cNvSpPr>
              <a:spLocks noEditPoints="1"/>
            </p:cNvSpPr>
            <p:nvPr/>
          </p:nvSpPr>
          <p:spPr bwMode="auto">
            <a:xfrm>
              <a:off x="4453" y="1718"/>
              <a:ext cx="78" cy="77"/>
            </a:xfrm>
            <a:custGeom>
              <a:avLst/>
              <a:gdLst>
                <a:gd name="T0" fmla="*/ 48 w 78"/>
                <a:gd name="T1" fmla="*/ 19 h 77"/>
                <a:gd name="T2" fmla="*/ 50 w 78"/>
                <a:gd name="T3" fmla="*/ 0 h 77"/>
                <a:gd name="T4" fmla="*/ 15 w 78"/>
                <a:gd name="T5" fmla="*/ 0 h 77"/>
                <a:gd name="T6" fmla="*/ 2 w 78"/>
                <a:gd name="T7" fmla="*/ 14 h 77"/>
                <a:gd name="T8" fmla="*/ 0 w 78"/>
                <a:gd name="T9" fmla="*/ 57 h 77"/>
                <a:gd name="T10" fmla="*/ 30 w 78"/>
                <a:gd name="T11" fmla="*/ 57 h 77"/>
                <a:gd name="T12" fmla="*/ 29 w 78"/>
                <a:gd name="T13" fmla="*/ 76 h 77"/>
                <a:gd name="T14" fmla="*/ 77 w 78"/>
                <a:gd name="T15" fmla="*/ 77 h 77"/>
                <a:gd name="T16" fmla="*/ 78 w 78"/>
                <a:gd name="T17" fmla="*/ 19 h 77"/>
                <a:gd name="T18" fmla="*/ 48 w 78"/>
                <a:gd name="T19" fmla="*/ 19 h 77"/>
                <a:gd name="T20" fmla="*/ 15 w 78"/>
                <a:gd name="T21" fmla="*/ 7 h 77"/>
                <a:gd name="T22" fmla="*/ 15 w 78"/>
                <a:gd name="T23" fmla="*/ 14 h 77"/>
                <a:gd name="T24" fmla="*/ 8 w 78"/>
                <a:gd name="T25" fmla="*/ 14 h 77"/>
                <a:gd name="T26" fmla="*/ 15 w 78"/>
                <a:gd name="T27" fmla="*/ 7 h 77"/>
                <a:gd name="T28" fmla="*/ 5 w 78"/>
                <a:gd name="T29" fmla="*/ 52 h 77"/>
                <a:gd name="T30" fmla="*/ 5 w 78"/>
                <a:gd name="T31" fmla="*/ 19 h 77"/>
                <a:gd name="T32" fmla="*/ 20 w 78"/>
                <a:gd name="T33" fmla="*/ 19 h 77"/>
                <a:gd name="T34" fmla="*/ 20 w 78"/>
                <a:gd name="T35" fmla="*/ 5 h 77"/>
                <a:gd name="T36" fmla="*/ 45 w 78"/>
                <a:gd name="T37" fmla="*/ 5 h 77"/>
                <a:gd name="T38" fmla="*/ 45 w 78"/>
                <a:gd name="T39" fmla="*/ 19 h 77"/>
                <a:gd name="T40" fmla="*/ 30 w 78"/>
                <a:gd name="T41" fmla="*/ 33 h 77"/>
                <a:gd name="T42" fmla="*/ 30 w 78"/>
                <a:gd name="T43" fmla="*/ 52 h 77"/>
                <a:gd name="T44" fmla="*/ 5 w 78"/>
                <a:gd name="T45" fmla="*/ 52 h 77"/>
                <a:gd name="T46" fmla="*/ 43 w 78"/>
                <a:gd name="T47" fmla="*/ 25 h 77"/>
                <a:gd name="T48" fmla="*/ 43 w 78"/>
                <a:gd name="T49" fmla="*/ 34 h 77"/>
                <a:gd name="T50" fmla="*/ 36 w 78"/>
                <a:gd name="T51" fmla="*/ 33 h 77"/>
                <a:gd name="T52" fmla="*/ 43 w 78"/>
                <a:gd name="T53" fmla="*/ 25 h 77"/>
                <a:gd name="T54" fmla="*/ 72 w 78"/>
                <a:gd name="T55" fmla="*/ 72 h 77"/>
                <a:gd name="T56" fmla="*/ 34 w 78"/>
                <a:gd name="T57" fmla="*/ 71 h 77"/>
                <a:gd name="T58" fmla="*/ 35 w 78"/>
                <a:gd name="T59" fmla="*/ 38 h 77"/>
                <a:gd name="T60" fmla="*/ 48 w 78"/>
                <a:gd name="T61" fmla="*/ 38 h 77"/>
                <a:gd name="T62" fmla="*/ 48 w 78"/>
                <a:gd name="T63" fmla="*/ 24 h 77"/>
                <a:gd name="T64" fmla="*/ 73 w 78"/>
                <a:gd name="T65" fmla="*/ 24 h 77"/>
                <a:gd name="T66" fmla="*/ 72 w 78"/>
                <a:gd name="T6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7">
                  <a:moveTo>
                    <a:pt x="48" y="19"/>
                  </a:moveTo>
                  <a:lnTo>
                    <a:pt x="50" y="0"/>
                  </a:lnTo>
                  <a:lnTo>
                    <a:pt x="15" y="0"/>
                  </a:lnTo>
                  <a:lnTo>
                    <a:pt x="2" y="14"/>
                  </a:lnTo>
                  <a:lnTo>
                    <a:pt x="0" y="57"/>
                  </a:lnTo>
                  <a:lnTo>
                    <a:pt x="30" y="57"/>
                  </a:lnTo>
                  <a:lnTo>
                    <a:pt x="29" y="76"/>
                  </a:lnTo>
                  <a:lnTo>
                    <a:pt x="77" y="77"/>
                  </a:lnTo>
                  <a:lnTo>
                    <a:pt x="78" y="19"/>
                  </a:lnTo>
                  <a:lnTo>
                    <a:pt x="48" y="19"/>
                  </a:lnTo>
                  <a:close/>
                  <a:moveTo>
                    <a:pt x="15" y="7"/>
                  </a:moveTo>
                  <a:lnTo>
                    <a:pt x="15" y="14"/>
                  </a:lnTo>
                  <a:lnTo>
                    <a:pt x="8" y="14"/>
                  </a:lnTo>
                  <a:lnTo>
                    <a:pt x="15" y="7"/>
                  </a:lnTo>
                  <a:close/>
                  <a:moveTo>
                    <a:pt x="5" y="52"/>
                  </a:moveTo>
                  <a:lnTo>
                    <a:pt x="5" y="19"/>
                  </a:lnTo>
                  <a:lnTo>
                    <a:pt x="20" y="19"/>
                  </a:lnTo>
                  <a:lnTo>
                    <a:pt x="20" y="5"/>
                  </a:lnTo>
                  <a:lnTo>
                    <a:pt x="45" y="5"/>
                  </a:lnTo>
                  <a:lnTo>
                    <a:pt x="45" y="19"/>
                  </a:lnTo>
                  <a:lnTo>
                    <a:pt x="30" y="33"/>
                  </a:lnTo>
                  <a:lnTo>
                    <a:pt x="30" y="52"/>
                  </a:lnTo>
                  <a:lnTo>
                    <a:pt x="5" y="52"/>
                  </a:lnTo>
                  <a:close/>
                  <a:moveTo>
                    <a:pt x="43" y="25"/>
                  </a:moveTo>
                  <a:lnTo>
                    <a:pt x="43" y="34"/>
                  </a:lnTo>
                  <a:lnTo>
                    <a:pt x="36" y="33"/>
                  </a:lnTo>
                  <a:lnTo>
                    <a:pt x="43" y="25"/>
                  </a:lnTo>
                  <a:close/>
                  <a:moveTo>
                    <a:pt x="72" y="72"/>
                  </a:moveTo>
                  <a:lnTo>
                    <a:pt x="34" y="71"/>
                  </a:lnTo>
                  <a:lnTo>
                    <a:pt x="35" y="38"/>
                  </a:lnTo>
                  <a:lnTo>
                    <a:pt x="48" y="38"/>
                  </a:lnTo>
                  <a:lnTo>
                    <a:pt x="48" y="24"/>
                  </a:lnTo>
                  <a:lnTo>
                    <a:pt x="73" y="24"/>
                  </a:lnTo>
                  <a:lnTo>
                    <a:pt x="7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6" name="Freeform 25">
              <a:extLst>
                <a:ext uri="{FF2B5EF4-FFF2-40B4-BE49-F238E27FC236}">
                  <a16:creationId xmlns:a16="http://schemas.microsoft.com/office/drawing/2014/main" id="{F4209E4C-2D20-40D0-BA0C-49A3171D4AE3}"/>
                </a:ext>
              </a:extLst>
            </p:cNvPr>
            <p:cNvSpPr>
              <a:spLocks noEditPoints="1"/>
            </p:cNvSpPr>
            <p:nvPr/>
          </p:nvSpPr>
          <p:spPr bwMode="auto">
            <a:xfrm>
              <a:off x="4354" y="2273"/>
              <a:ext cx="125" cy="107"/>
            </a:xfrm>
            <a:custGeom>
              <a:avLst/>
              <a:gdLst>
                <a:gd name="T0" fmla="*/ 76 w 102"/>
                <a:gd name="T1" fmla="*/ 1 h 87"/>
                <a:gd name="T2" fmla="*/ 7 w 102"/>
                <a:gd name="T3" fmla="*/ 21 h 87"/>
                <a:gd name="T4" fmla="*/ 1 w 102"/>
                <a:gd name="T5" fmla="*/ 32 h 87"/>
                <a:gd name="T6" fmla="*/ 15 w 102"/>
                <a:gd name="T7" fmla="*/ 80 h 87"/>
                <a:gd name="T8" fmla="*/ 26 w 102"/>
                <a:gd name="T9" fmla="*/ 86 h 87"/>
                <a:gd name="T10" fmla="*/ 95 w 102"/>
                <a:gd name="T11" fmla="*/ 65 h 87"/>
                <a:gd name="T12" fmla="*/ 101 w 102"/>
                <a:gd name="T13" fmla="*/ 55 h 87"/>
                <a:gd name="T14" fmla="*/ 87 w 102"/>
                <a:gd name="T15" fmla="*/ 7 h 87"/>
                <a:gd name="T16" fmla="*/ 76 w 102"/>
                <a:gd name="T17" fmla="*/ 1 h 87"/>
                <a:gd name="T18" fmla="*/ 8 w 102"/>
                <a:gd name="T19" fmla="*/ 27 h 87"/>
                <a:gd name="T20" fmla="*/ 78 w 102"/>
                <a:gd name="T21" fmla="*/ 6 h 87"/>
                <a:gd name="T22" fmla="*/ 81 w 102"/>
                <a:gd name="T23" fmla="*/ 8 h 87"/>
                <a:gd name="T24" fmla="*/ 84 w 102"/>
                <a:gd name="T25" fmla="*/ 16 h 87"/>
                <a:gd name="T26" fmla="*/ 9 w 102"/>
                <a:gd name="T27" fmla="*/ 38 h 87"/>
                <a:gd name="T28" fmla="*/ 7 w 102"/>
                <a:gd name="T29" fmla="*/ 30 h 87"/>
                <a:gd name="T30" fmla="*/ 8 w 102"/>
                <a:gd name="T31" fmla="*/ 27 h 87"/>
                <a:gd name="T32" fmla="*/ 94 w 102"/>
                <a:gd name="T33" fmla="*/ 60 h 87"/>
                <a:gd name="T34" fmla="*/ 24 w 102"/>
                <a:gd name="T35" fmla="*/ 80 h 87"/>
                <a:gd name="T36" fmla="*/ 21 w 102"/>
                <a:gd name="T37" fmla="*/ 78 h 87"/>
                <a:gd name="T38" fmla="*/ 14 w 102"/>
                <a:gd name="T39" fmla="*/ 54 h 87"/>
                <a:gd name="T40" fmla="*/ 88 w 102"/>
                <a:gd name="T41" fmla="*/ 32 h 87"/>
                <a:gd name="T42" fmla="*/ 95 w 102"/>
                <a:gd name="T43" fmla="*/ 56 h 87"/>
                <a:gd name="T44" fmla="*/ 94 w 102"/>
                <a:gd name="T45" fmla="*/ 60 h 87"/>
                <a:gd name="T46" fmla="*/ 22 w 102"/>
                <a:gd name="T47" fmla="*/ 63 h 87"/>
                <a:gd name="T48" fmla="*/ 27 w 102"/>
                <a:gd name="T49" fmla="*/ 62 h 87"/>
                <a:gd name="T50" fmla="*/ 31 w 102"/>
                <a:gd name="T51" fmla="*/ 73 h 87"/>
                <a:gd name="T52" fmla="*/ 25 w 102"/>
                <a:gd name="T53" fmla="*/ 74 h 87"/>
                <a:gd name="T54" fmla="*/ 22 w 102"/>
                <a:gd name="T55" fmla="*/ 63 h 87"/>
                <a:gd name="T56" fmla="*/ 33 w 102"/>
                <a:gd name="T57" fmla="*/ 60 h 87"/>
                <a:gd name="T58" fmla="*/ 38 w 102"/>
                <a:gd name="T59" fmla="*/ 59 h 87"/>
                <a:gd name="T60" fmla="*/ 41 w 102"/>
                <a:gd name="T61" fmla="*/ 69 h 87"/>
                <a:gd name="T62" fmla="*/ 36 w 102"/>
                <a:gd name="T63" fmla="*/ 71 h 87"/>
                <a:gd name="T64" fmla="*/ 33 w 102"/>
                <a:gd name="T65" fmla="*/ 60 h 87"/>
                <a:gd name="T66" fmla="*/ 43 w 102"/>
                <a:gd name="T67" fmla="*/ 57 h 87"/>
                <a:gd name="T68" fmla="*/ 49 w 102"/>
                <a:gd name="T69" fmla="*/ 56 h 87"/>
                <a:gd name="T70" fmla="*/ 52 w 102"/>
                <a:gd name="T71" fmla="*/ 66 h 87"/>
                <a:gd name="T72" fmla="*/ 47 w 102"/>
                <a:gd name="T73" fmla="*/ 68 h 87"/>
                <a:gd name="T74" fmla="*/ 43 w 102"/>
                <a:gd name="T7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7">
                  <a:moveTo>
                    <a:pt x="76" y="1"/>
                  </a:moveTo>
                  <a:cubicBezTo>
                    <a:pt x="7" y="21"/>
                    <a:pt x="7" y="21"/>
                    <a:pt x="7" y="21"/>
                  </a:cubicBezTo>
                  <a:cubicBezTo>
                    <a:pt x="2" y="23"/>
                    <a:pt x="0" y="27"/>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2"/>
                    <a:pt x="81" y="0"/>
                    <a:pt x="76" y="1"/>
                  </a:cubicBezTo>
                  <a:close/>
                  <a:moveTo>
                    <a:pt x="8" y="27"/>
                  </a:moveTo>
                  <a:cubicBezTo>
                    <a:pt x="78" y="6"/>
                    <a:pt x="78" y="6"/>
                    <a:pt x="78" y="6"/>
                  </a:cubicBezTo>
                  <a:cubicBezTo>
                    <a:pt x="79" y="6"/>
                    <a:pt x="81" y="7"/>
                    <a:pt x="81" y="8"/>
                  </a:cubicBezTo>
                  <a:cubicBezTo>
                    <a:pt x="84" y="16"/>
                    <a:pt x="84" y="16"/>
                    <a:pt x="84" y="16"/>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2"/>
                    <a:pt x="88" y="32"/>
                    <a:pt x="88" y="32"/>
                  </a:cubicBezTo>
                  <a:cubicBezTo>
                    <a:pt x="95" y="56"/>
                    <a:pt x="95" y="56"/>
                    <a:pt x="95" y="56"/>
                  </a:cubicBezTo>
                  <a:cubicBezTo>
                    <a:pt x="96" y="58"/>
                    <a:pt x="95" y="59"/>
                    <a:pt x="94" y="60"/>
                  </a:cubicBezTo>
                  <a:close/>
                  <a:moveTo>
                    <a:pt x="22" y="63"/>
                  </a:moveTo>
                  <a:cubicBezTo>
                    <a:pt x="27" y="62"/>
                    <a:pt x="27" y="62"/>
                    <a:pt x="27" y="62"/>
                  </a:cubicBezTo>
                  <a:cubicBezTo>
                    <a:pt x="31" y="73"/>
                    <a:pt x="31" y="73"/>
                    <a:pt x="31" y="73"/>
                  </a:cubicBezTo>
                  <a:cubicBezTo>
                    <a:pt x="25" y="74"/>
                    <a:pt x="25" y="74"/>
                    <a:pt x="25" y="74"/>
                  </a:cubicBezTo>
                  <a:lnTo>
                    <a:pt x="22" y="63"/>
                  </a:lnTo>
                  <a:close/>
                  <a:moveTo>
                    <a:pt x="33" y="60"/>
                  </a:moveTo>
                  <a:cubicBezTo>
                    <a:pt x="38" y="59"/>
                    <a:pt x="38" y="59"/>
                    <a:pt x="38" y="59"/>
                  </a:cubicBezTo>
                  <a:cubicBezTo>
                    <a:pt x="41" y="69"/>
                    <a:pt x="41" y="69"/>
                    <a:pt x="41" y="69"/>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7" name="Freeform 26">
              <a:extLst>
                <a:ext uri="{FF2B5EF4-FFF2-40B4-BE49-F238E27FC236}">
                  <a16:creationId xmlns:a16="http://schemas.microsoft.com/office/drawing/2014/main" id="{7BC75D90-B076-46D3-A1B9-D19EAC93709E}"/>
                </a:ext>
              </a:extLst>
            </p:cNvPr>
            <p:cNvSpPr>
              <a:spLocks/>
            </p:cNvSpPr>
            <p:nvPr/>
          </p:nvSpPr>
          <p:spPr bwMode="auto">
            <a:xfrm>
              <a:off x="4401" y="1495"/>
              <a:ext cx="113" cy="118"/>
            </a:xfrm>
            <a:custGeom>
              <a:avLst/>
              <a:gdLst>
                <a:gd name="T0" fmla="*/ 65 w 92"/>
                <a:gd name="T1" fmla="*/ 96 h 96"/>
                <a:gd name="T2" fmla="*/ 36 w 92"/>
                <a:gd name="T3" fmla="*/ 49 h 96"/>
                <a:gd name="T4" fmla="*/ 36 w 92"/>
                <a:gd name="T5" fmla="*/ 72 h 96"/>
                <a:gd name="T6" fmla="*/ 0 w 92"/>
                <a:gd name="T7" fmla="*/ 36 h 96"/>
                <a:gd name="T8" fmla="*/ 36 w 92"/>
                <a:gd name="T9" fmla="*/ 0 h 96"/>
                <a:gd name="T10" fmla="*/ 36 w 92"/>
                <a:gd name="T11" fmla="*/ 24 h 96"/>
                <a:gd name="T12" fmla="*/ 65 w 92"/>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92" h="96">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8" name="Freeform 27">
              <a:extLst>
                <a:ext uri="{FF2B5EF4-FFF2-40B4-BE49-F238E27FC236}">
                  <a16:creationId xmlns:a16="http://schemas.microsoft.com/office/drawing/2014/main" id="{EF866FCE-9FF1-4EC6-A72D-6523C330030E}"/>
                </a:ext>
              </a:extLst>
            </p:cNvPr>
            <p:cNvSpPr>
              <a:spLocks noEditPoints="1"/>
            </p:cNvSpPr>
            <p:nvPr/>
          </p:nvSpPr>
          <p:spPr bwMode="auto">
            <a:xfrm>
              <a:off x="4367" y="1585"/>
              <a:ext cx="106" cy="75"/>
            </a:xfrm>
            <a:custGeom>
              <a:avLst/>
              <a:gdLst>
                <a:gd name="T0" fmla="*/ 70 w 86"/>
                <a:gd name="T1" fmla="*/ 58 h 61"/>
                <a:gd name="T2" fmla="*/ 75 w 86"/>
                <a:gd name="T3" fmla="*/ 49 h 61"/>
                <a:gd name="T4" fmla="*/ 80 w 86"/>
                <a:gd name="T5" fmla="*/ 41 h 61"/>
                <a:gd name="T6" fmla="*/ 85 w 86"/>
                <a:gd name="T7" fmla="*/ 31 h 61"/>
                <a:gd name="T8" fmla="*/ 83 w 86"/>
                <a:gd name="T9" fmla="*/ 24 h 61"/>
                <a:gd name="T10" fmla="*/ 65 w 86"/>
                <a:gd name="T11" fmla="*/ 9 h 61"/>
                <a:gd name="T12" fmla="*/ 58 w 86"/>
                <a:gd name="T13" fmla="*/ 9 h 61"/>
                <a:gd name="T14" fmla="*/ 50 w 86"/>
                <a:gd name="T15" fmla="*/ 17 h 61"/>
                <a:gd name="T16" fmla="*/ 49 w 86"/>
                <a:gd name="T17" fmla="*/ 18 h 61"/>
                <a:gd name="T18" fmla="*/ 17 w 86"/>
                <a:gd name="T19" fmla="*/ 0 h 61"/>
                <a:gd name="T20" fmla="*/ 0 w 86"/>
                <a:gd name="T21" fmla="*/ 3 h 61"/>
                <a:gd name="T22" fmla="*/ 4 w 86"/>
                <a:gd name="T23" fmla="*/ 16 h 61"/>
                <a:gd name="T24" fmla="*/ 9 w 86"/>
                <a:gd name="T25" fmla="*/ 15 h 61"/>
                <a:gd name="T26" fmla="*/ 11 w 86"/>
                <a:gd name="T27" fmla="*/ 24 h 61"/>
                <a:gd name="T28" fmla="*/ 20 w 86"/>
                <a:gd name="T29" fmla="*/ 21 h 61"/>
                <a:gd name="T30" fmla="*/ 23 w 86"/>
                <a:gd name="T31" fmla="*/ 30 h 61"/>
                <a:gd name="T32" fmla="*/ 32 w 86"/>
                <a:gd name="T33" fmla="*/ 27 h 61"/>
                <a:gd name="T34" fmla="*/ 35 w 86"/>
                <a:gd name="T35" fmla="*/ 36 h 61"/>
                <a:gd name="T36" fmla="*/ 39 w 86"/>
                <a:gd name="T37" fmla="*/ 35 h 61"/>
                <a:gd name="T38" fmla="*/ 39 w 86"/>
                <a:gd name="T39" fmla="*/ 36 h 61"/>
                <a:gd name="T40" fmla="*/ 37 w 86"/>
                <a:gd name="T41" fmla="*/ 47 h 61"/>
                <a:gd name="T42" fmla="*/ 41 w 86"/>
                <a:gd name="T43" fmla="*/ 53 h 61"/>
                <a:gd name="T44" fmla="*/ 64 w 86"/>
                <a:gd name="T45" fmla="*/ 60 h 61"/>
                <a:gd name="T46" fmla="*/ 70 w 86"/>
                <a:gd name="T47" fmla="*/ 58 h 61"/>
                <a:gd name="T48" fmla="*/ 15 w 86"/>
                <a:gd name="T49" fmla="*/ 10 h 61"/>
                <a:gd name="T50" fmla="*/ 18 w 86"/>
                <a:gd name="T51" fmla="*/ 6 h 61"/>
                <a:gd name="T52" fmla="*/ 46 w 86"/>
                <a:gd name="T53" fmla="*/ 21 h 61"/>
                <a:gd name="T54" fmla="*/ 43 w 86"/>
                <a:gd name="T55" fmla="*/ 25 h 61"/>
                <a:gd name="T56" fmla="*/ 15 w 86"/>
                <a:gd name="T57" fmla="*/ 10 h 61"/>
                <a:gd name="T58" fmla="*/ 61 w 86"/>
                <a:gd name="T59" fmla="*/ 54 h 61"/>
                <a:gd name="T60" fmla="*/ 57 w 86"/>
                <a:gd name="T61" fmla="*/ 52 h 61"/>
                <a:gd name="T62" fmla="*/ 56 w 86"/>
                <a:gd name="T63" fmla="*/ 49 h 61"/>
                <a:gd name="T64" fmla="*/ 69 w 86"/>
                <a:gd name="T65" fmla="*/ 24 h 61"/>
                <a:gd name="T66" fmla="*/ 72 w 86"/>
                <a:gd name="T67" fmla="*/ 23 h 61"/>
                <a:gd name="T68" fmla="*/ 77 w 86"/>
                <a:gd name="T69" fmla="*/ 26 h 61"/>
                <a:gd name="T70" fmla="*/ 77 w 86"/>
                <a:gd name="T71" fmla="*/ 29 h 61"/>
                <a:gd name="T72" fmla="*/ 64 w 86"/>
                <a:gd name="T73" fmla="*/ 53 h 61"/>
                <a:gd name="T74" fmla="*/ 61 w 86"/>
                <a:gd name="T75"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61">
                  <a:moveTo>
                    <a:pt x="70" y="58"/>
                  </a:moveTo>
                  <a:cubicBezTo>
                    <a:pt x="75" y="49"/>
                    <a:pt x="75" y="49"/>
                    <a:pt x="75" y="49"/>
                  </a:cubicBezTo>
                  <a:cubicBezTo>
                    <a:pt x="77" y="46"/>
                    <a:pt x="79" y="43"/>
                    <a:pt x="80" y="41"/>
                  </a:cubicBezTo>
                  <a:cubicBezTo>
                    <a:pt x="85" y="31"/>
                    <a:pt x="85" y="31"/>
                    <a:pt x="85" y="31"/>
                  </a:cubicBezTo>
                  <a:cubicBezTo>
                    <a:pt x="86" y="29"/>
                    <a:pt x="85" y="26"/>
                    <a:pt x="83" y="24"/>
                  </a:cubicBezTo>
                  <a:cubicBezTo>
                    <a:pt x="65" y="9"/>
                    <a:pt x="65" y="9"/>
                    <a:pt x="65" y="9"/>
                  </a:cubicBezTo>
                  <a:cubicBezTo>
                    <a:pt x="63" y="7"/>
                    <a:pt x="60" y="7"/>
                    <a:pt x="58" y="9"/>
                  </a:cubicBezTo>
                  <a:cubicBezTo>
                    <a:pt x="50" y="17"/>
                    <a:pt x="50" y="17"/>
                    <a:pt x="50" y="17"/>
                  </a:cubicBezTo>
                  <a:cubicBezTo>
                    <a:pt x="49" y="17"/>
                    <a:pt x="49" y="17"/>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0"/>
                    <a:pt x="64" y="60"/>
                    <a:pt x="64" y="60"/>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29" name="Freeform 28">
              <a:extLst>
                <a:ext uri="{FF2B5EF4-FFF2-40B4-BE49-F238E27FC236}">
                  <a16:creationId xmlns:a16="http://schemas.microsoft.com/office/drawing/2014/main" id="{F034F962-7D50-489F-A756-C6F215B1B7AC}"/>
                </a:ext>
              </a:extLst>
            </p:cNvPr>
            <p:cNvSpPr>
              <a:spLocks noEditPoints="1"/>
            </p:cNvSpPr>
            <p:nvPr/>
          </p:nvSpPr>
          <p:spPr bwMode="auto">
            <a:xfrm>
              <a:off x="4294" y="2208"/>
              <a:ext cx="84" cy="74"/>
            </a:xfrm>
            <a:custGeom>
              <a:avLst/>
              <a:gdLst>
                <a:gd name="T0" fmla="*/ 56 w 69"/>
                <a:gd name="T1" fmla="*/ 0 h 60"/>
                <a:gd name="T2" fmla="*/ 13 w 69"/>
                <a:gd name="T3" fmla="*/ 0 h 60"/>
                <a:gd name="T4" fmla="*/ 0 w 69"/>
                <a:gd name="T5" fmla="*/ 13 h 60"/>
                <a:gd name="T6" fmla="*/ 0 w 69"/>
                <a:gd name="T7" fmla="*/ 58 h 60"/>
                <a:gd name="T8" fmla="*/ 2 w 69"/>
                <a:gd name="T9" fmla="*/ 60 h 60"/>
                <a:gd name="T10" fmla="*/ 66 w 69"/>
                <a:gd name="T11" fmla="*/ 60 h 60"/>
                <a:gd name="T12" fmla="*/ 69 w 69"/>
                <a:gd name="T13" fmla="*/ 58 h 60"/>
                <a:gd name="T14" fmla="*/ 69 w 69"/>
                <a:gd name="T15" fmla="*/ 13 h 60"/>
                <a:gd name="T16" fmla="*/ 56 w 69"/>
                <a:gd name="T17" fmla="*/ 0 h 60"/>
                <a:gd name="T18" fmla="*/ 34 w 69"/>
                <a:gd name="T19" fmla="*/ 51 h 60"/>
                <a:gd name="T20" fmla="*/ 13 w 69"/>
                <a:gd name="T21" fmla="*/ 34 h 60"/>
                <a:gd name="T22" fmla="*/ 26 w 69"/>
                <a:gd name="T23" fmla="*/ 34 h 60"/>
                <a:gd name="T24" fmla="*/ 26 w 69"/>
                <a:gd name="T25" fmla="*/ 21 h 60"/>
                <a:gd name="T26" fmla="*/ 43 w 69"/>
                <a:gd name="T27" fmla="*/ 21 h 60"/>
                <a:gd name="T28" fmla="*/ 43 w 69"/>
                <a:gd name="T29" fmla="*/ 34 h 60"/>
                <a:gd name="T30" fmla="*/ 56 w 69"/>
                <a:gd name="T31" fmla="*/ 34 h 60"/>
                <a:gd name="T32" fmla="*/ 34 w 69"/>
                <a:gd name="T33" fmla="*/ 51 h 60"/>
                <a:gd name="T34" fmla="*/ 10 w 69"/>
                <a:gd name="T35" fmla="*/ 8 h 60"/>
                <a:gd name="T36" fmla="*/ 15 w 69"/>
                <a:gd name="T37" fmla="*/ 4 h 60"/>
                <a:gd name="T38" fmla="*/ 54 w 69"/>
                <a:gd name="T39" fmla="*/ 4 h 60"/>
                <a:gd name="T40" fmla="*/ 58 w 69"/>
                <a:gd name="T41" fmla="*/ 8 h 60"/>
                <a:gd name="T42" fmla="*/ 10 w 69"/>
                <a:gd name="T43"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8"/>
                  </a:moveTo>
                  <a:cubicBezTo>
                    <a:pt x="15" y="4"/>
                    <a:pt x="15" y="4"/>
                    <a:pt x="15" y="4"/>
                  </a:cubicBezTo>
                  <a:cubicBezTo>
                    <a:pt x="54" y="4"/>
                    <a:pt x="54" y="4"/>
                    <a:pt x="54" y="4"/>
                  </a:cubicBezTo>
                  <a:cubicBezTo>
                    <a:pt x="58" y="8"/>
                    <a:pt x="58" y="8"/>
                    <a:pt x="58" y="8"/>
                  </a:cubicBezTo>
                  <a:lnTo>
                    <a:pt x="1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0" name="Freeform 29">
              <a:extLst>
                <a:ext uri="{FF2B5EF4-FFF2-40B4-BE49-F238E27FC236}">
                  <a16:creationId xmlns:a16="http://schemas.microsoft.com/office/drawing/2014/main" id="{7767D3E2-C963-48D1-9CF9-0C16A18C8641}"/>
                </a:ext>
              </a:extLst>
            </p:cNvPr>
            <p:cNvSpPr>
              <a:spLocks noEditPoints="1"/>
            </p:cNvSpPr>
            <p:nvPr/>
          </p:nvSpPr>
          <p:spPr bwMode="auto">
            <a:xfrm>
              <a:off x="4412" y="1391"/>
              <a:ext cx="70" cy="94"/>
            </a:xfrm>
            <a:custGeom>
              <a:avLst/>
              <a:gdLst>
                <a:gd name="T0" fmla="*/ 57 w 57"/>
                <a:gd name="T1" fmla="*/ 48 h 77"/>
                <a:gd name="T2" fmla="*/ 57 w 57"/>
                <a:gd name="T3" fmla="*/ 48 h 77"/>
                <a:gd name="T4" fmla="*/ 57 w 57"/>
                <a:gd name="T5" fmla="*/ 47 h 77"/>
                <a:gd name="T6" fmla="*/ 28 w 57"/>
                <a:gd name="T7" fmla="*/ 0 h 77"/>
                <a:gd name="T8" fmla="*/ 0 w 57"/>
                <a:gd name="T9" fmla="*/ 47 h 77"/>
                <a:gd name="T10" fmla="*/ 0 w 57"/>
                <a:gd name="T11" fmla="*/ 48 h 77"/>
                <a:gd name="T12" fmla="*/ 0 w 57"/>
                <a:gd name="T13" fmla="*/ 48 h 77"/>
                <a:gd name="T14" fmla="*/ 0 w 57"/>
                <a:gd name="T15" fmla="*/ 48 h 77"/>
                <a:gd name="T16" fmla="*/ 0 w 57"/>
                <a:gd name="T17" fmla="*/ 49 h 77"/>
                <a:gd name="T18" fmla="*/ 0 w 57"/>
                <a:gd name="T19" fmla="*/ 49 h 77"/>
                <a:gd name="T20" fmla="*/ 28 w 57"/>
                <a:gd name="T21" fmla="*/ 77 h 77"/>
                <a:gd name="T22" fmla="*/ 57 w 57"/>
                <a:gd name="T23" fmla="*/ 49 h 77"/>
                <a:gd name="T24" fmla="*/ 57 w 57"/>
                <a:gd name="T25" fmla="*/ 49 h 77"/>
                <a:gd name="T26" fmla="*/ 57 w 57"/>
                <a:gd name="T27" fmla="*/ 48 h 77"/>
                <a:gd name="T28" fmla="*/ 57 w 57"/>
                <a:gd name="T29" fmla="*/ 48 h 77"/>
                <a:gd name="T30" fmla="*/ 48 w 57"/>
                <a:gd name="T31" fmla="*/ 49 h 77"/>
                <a:gd name="T32" fmla="*/ 48 w 57"/>
                <a:gd name="T33" fmla="*/ 49 h 77"/>
                <a:gd name="T34" fmla="*/ 42 w 57"/>
                <a:gd name="T35" fmla="*/ 62 h 77"/>
                <a:gd name="T36" fmla="*/ 28 w 57"/>
                <a:gd name="T37" fmla="*/ 68 h 77"/>
                <a:gd name="T38" fmla="*/ 26 w 57"/>
                <a:gd name="T39" fmla="*/ 68 h 77"/>
                <a:gd name="T40" fmla="*/ 43 w 57"/>
                <a:gd name="T41" fmla="*/ 37 h 77"/>
                <a:gd name="T42" fmla="*/ 43 w 57"/>
                <a:gd name="T43" fmla="*/ 32 h 77"/>
                <a:gd name="T44" fmla="*/ 48 w 57"/>
                <a:gd name="T45" fmla="*/ 48 h 77"/>
                <a:gd name="T46" fmla="*/ 48 w 57"/>
                <a:gd name="T47" fmla="*/ 48 h 77"/>
                <a:gd name="T48" fmla="*/ 48 w 57"/>
                <a:gd name="T49" fmla="*/ 48 h 77"/>
                <a:gd name="T50" fmla="*/ 48 w 57"/>
                <a:gd name="T51" fmla="*/ 48 h 77"/>
                <a:gd name="T52" fmla="*/ 48 w 57"/>
                <a:gd name="T53" fmla="*/ 48 h 77"/>
                <a:gd name="T54" fmla="*/ 48 w 57"/>
                <a:gd name="T55" fmla="*/ 4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77">
                  <a:moveTo>
                    <a:pt x="57" y="48"/>
                  </a:moveTo>
                  <a:cubicBezTo>
                    <a:pt x="57" y="48"/>
                    <a:pt x="57" y="48"/>
                    <a:pt x="57" y="48"/>
                  </a:cubicBezTo>
                  <a:cubicBezTo>
                    <a:pt x="57" y="48"/>
                    <a:pt x="57" y="48"/>
                    <a:pt x="57" y="47"/>
                  </a:cubicBezTo>
                  <a:cubicBezTo>
                    <a:pt x="57" y="24"/>
                    <a:pt x="28" y="0"/>
                    <a:pt x="28" y="0"/>
                  </a:cubicBezTo>
                  <a:cubicBezTo>
                    <a:pt x="28" y="0"/>
                    <a:pt x="0" y="24"/>
                    <a:pt x="0" y="47"/>
                  </a:cubicBezTo>
                  <a:cubicBezTo>
                    <a:pt x="0" y="48"/>
                    <a:pt x="0" y="48"/>
                    <a:pt x="0" y="48"/>
                  </a:cubicBezTo>
                  <a:cubicBezTo>
                    <a:pt x="0" y="48"/>
                    <a:pt x="0" y="48"/>
                    <a:pt x="0" y="48"/>
                  </a:cubicBezTo>
                  <a:cubicBezTo>
                    <a:pt x="0" y="48"/>
                    <a:pt x="0" y="48"/>
                    <a:pt x="0" y="48"/>
                  </a:cubicBezTo>
                  <a:cubicBezTo>
                    <a:pt x="0" y="49"/>
                    <a:pt x="0" y="49"/>
                    <a:pt x="0" y="49"/>
                  </a:cubicBezTo>
                  <a:cubicBezTo>
                    <a:pt x="0" y="49"/>
                    <a:pt x="0" y="49"/>
                    <a:pt x="0" y="49"/>
                  </a:cubicBezTo>
                  <a:cubicBezTo>
                    <a:pt x="0" y="65"/>
                    <a:pt x="13" y="77"/>
                    <a:pt x="28" y="77"/>
                  </a:cubicBezTo>
                  <a:cubicBezTo>
                    <a:pt x="44" y="77"/>
                    <a:pt x="57" y="65"/>
                    <a:pt x="57" y="49"/>
                  </a:cubicBezTo>
                  <a:cubicBezTo>
                    <a:pt x="57" y="49"/>
                    <a:pt x="57" y="49"/>
                    <a:pt x="57" y="49"/>
                  </a:cubicBezTo>
                  <a:cubicBezTo>
                    <a:pt x="57" y="49"/>
                    <a:pt x="57" y="49"/>
                    <a:pt x="57" y="48"/>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2"/>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8"/>
                  </a:cubicBezTo>
                  <a:cubicBezTo>
                    <a:pt x="48" y="49"/>
                    <a:pt x="48" y="49"/>
                    <a:pt x="4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1" name="Freeform 30">
              <a:extLst>
                <a:ext uri="{FF2B5EF4-FFF2-40B4-BE49-F238E27FC236}">
                  <a16:creationId xmlns:a16="http://schemas.microsoft.com/office/drawing/2014/main" id="{822A3408-0C3F-43B6-8014-C43B9A603D6B}"/>
                </a:ext>
              </a:extLst>
            </p:cNvPr>
            <p:cNvSpPr>
              <a:spLocks noEditPoints="1"/>
            </p:cNvSpPr>
            <p:nvPr/>
          </p:nvSpPr>
          <p:spPr bwMode="auto">
            <a:xfrm>
              <a:off x="4337" y="1322"/>
              <a:ext cx="109" cy="104"/>
            </a:xfrm>
            <a:custGeom>
              <a:avLst/>
              <a:gdLst>
                <a:gd name="T0" fmla="*/ 52 w 89"/>
                <a:gd name="T1" fmla="*/ 2 h 85"/>
                <a:gd name="T2" fmla="*/ 4 w 89"/>
                <a:gd name="T3" fmla="*/ 35 h 85"/>
                <a:gd name="T4" fmla="*/ 3 w 89"/>
                <a:gd name="T5" fmla="*/ 45 h 85"/>
                <a:gd name="T6" fmla="*/ 28 w 89"/>
                <a:gd name="T7" fmla="*/ 81 h 85"/>
                <a:gd name="T8" fmla="*/ 37 w 89"/>
                <a:gd name="T9" fmla="*/ 83 h 85"/>
                <a:gd name="T10" fmla="*/ 85 w 89"/>
                <a:gd name="T11" fmla="*/ 50 h 85"/>
                <a:gd name="T12" fmla="*/ 87 w 89"/>
                <a:gd name="T13" fmla="*/ 41 h 85"/>
                <a:gd name="T14" fmla="*/ 61 w 89"/>
                <a:gd name="T15" fmla="*/ 4 h 85"/>
                <a:gd name="T16" fmla="*/ 52 w 89"/>
                <a:gd name="T17" fmla="*/ 2 h 85"/>
                <a:gd name="T18" fmla="*/ 38 w 89"/>
                <a:gd name="T19" fmla="*/ 48 h 85"/>
                <a:gd name="T20" fmla="*/ 31 w 89"/>
                <a:gd name="T21" fmla="*/ 70 h 85"/>
                <a:gd name="T22" fmla="*/ 11 w 89"/>
                <a:gd name="T23" fmla="*/ 42 h 85"/>
                <a:gd name="T24" fmla="*/ 38 w 89"/>
                <a:gd name="T25" fmla="*/ 48 h 85"/>
                <a:gd name="T26" fmla="*/ 14 w 89"/>
                <a:gd name="T27" fmla="*/ 40 h 85"/>
                <a:gd name="T28" fmla="*/ 52 w 89"/>
                <a:gd name="T29" fmla="*/ 13 h 85"/>
                <a:gd name="T30" fmla="*/ 43 w 89"/>
                <a:gd name="T31" fmla="*/ 41 h 85"/>
                <a:gd name="T32" fmla="*/ 14 w 89"/>
                <a:gd name="T33" fmla="*/ 40 h 85"/>
                <a:gd name="T34" fmla="*/ 39 w 89"/>
                <a:gd name="T35" fmla="*/ 48 h 85"/>
                <a:gd name="T36" fmla="*/ 50 w 89"/>
                <a:gd name="T37" fmla="*/ 50 h 85"/>
                <a:gd name="T38" fmla="*/ 51 w 89"/>
                <a:gd name="T39" fmla="*/ 40 h 85"/>
                <a:gd name="T40" fmla="*/ 74 w 89"/>
                <a:gd name="T41" fmla="*/ 47 h 85"/>
                <a:gd name="T42" fmla="*/ 38 w 89"/>
                <a:gd name="T43" fmla="*/ 72 h 85"/>
                <a:gd name="T44" fmla="*/ 39 w 89"/>
                <a:gd name="T45" fmla="*/ 48 h 85"/>
                <a:gd name="T46" fmla="*/ 51 w 89"/>
                <a:gd name="T47" fmla="*/ 39 h 85"/>
                <a:gd name="T48" fmla="*/ 55 w 89"/>
                <a:gd name="T49" fmla="*/ 11 h 85"/>
                <a:gd name="T50" fmla="*/ 75 w 89"/>
                <a:gd name="T51" fmla="*/ 40 h 85"/>
                <a:gd name="T52" fmla="*/ 51 w 89"/>
                <a:gd name="T53"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5">
                  <a:moveTo>
                    <a:pt x="52" y="2"/>
                  </a:moveTo>
                  <a:cubicBezTo>
                    <a:pt x="4" y="35"/>
                    <a:pt x="4" y="35"/>
                    <a:pt x="4" y="35"/>
                  </a:cubicBezTo>
                  <a:cubicBezTo>
                    <a:pt x="1" y="38"/>
                    <a:pt x="0" y="42"/>
                    <a:pt x="3" y="45"/>
                  </a:cubicBezTo>
                  <a:cubicBezTo>
                    <a:pt x="28" y="81"/>
                    <a:pt x="28" y="81"/>
                    <a:pt x="28" y="81"/>
                  </a:cubicBezTo>
                  <a:cubicBezTo>
                    <a:pt x="30" y="84"/>
                    <a:pt x="34" y="85"/>
                    <a:pt x="37" y="83"/>
                  </a:cubicBezTo>
                  <a:cubicBezTo>
                    <a:pt x="85" y="50"/>
                    <a:pt x="85" y="50"/>
                    <a:pt x="85" y="50"/>
                  </a:cubicBezTo>
                  <a:cubicBezTo>
                    <a:pt x="88" y="48"/>
                    <a:pt x="89" y="44"/>
                    <a:pt x="87" y="41"/>
                  </a:cubicBezTo>
                  <a:cubicBezTo>
                    <a:pt x="61" y="4"/>
                    <a:pt x="61" y="4"/>
                    <a:pt x="61" y="4"/>
                  </a:cubicBezTo>
                  <a:cubicBezTo>
                    <a:pt x="59" y="1"/>
                    <a:pt x="55" y="0"/>
                    <a:pt x="52" y="2"/>
                  </a:cubicBezTo>
                  <a:close/>
                  <a:moveTo>
                    <a:pt x="38" y="48"/>
                  </a:moveTo>
                  <a:cubicBezTo>
                    <a:pt x="31" y="70"/>
                    <a:pt x="31" y="70"/>
                    <a:pt x="31" y="70"/>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2" name="Freeform 31">
              <a:extLst>
                <a:ext uri="{FF2B5EF4-FFF2-40B4-BE49-F238E27FC236}">
                  <a16:creationId xmlns:a16="http://schemas.microsoft.com/office/drawing/2014/main" id="{403AE366-08CF-4CEE-840E-67DF2FBB20ED}"/>
                </a:ext>
              </a:extLst>
            </p:cNvPr>
            <p:cNvSpPr>
              <a:spLocks noEditPoints="1"/>
            </p:cNvSpPr>
            <p:nvPr/>
          </p:nvSpPr>
          <p:spPr bwMode="auto">
            <a:xfrm>
              <a:off x="4294" y="1262"/>
              <a:ext cx="83" cy="85"/>
            </a:xfrm>
            <a:custGeom>
              <a:avLst/>
              <a:gdLst>
                <a:gd name="T0" fmla="*/ 34 w 68"/>
                <a:gd name="T1" fmla="*/ 0 h 69"/>
                <a:gd name="T2" fmla="*/ 0 w 68"/>
                <a:gd name="T3" fmla="*/ 34 h 69"/>
                <a:gd name="T4" fmla="*/ 34 w 68"/>
                <a:gd name="T5" fmla="*/ 69 h 69"/>
                <a:gd name="T6" fmla="*/ 68 w 68"/>
                <a:gd name="T7" fmla="*/ 34 h 69"/>
                <a:gd name="T8" fmla="*/ 34 w 68"/>
                <a:gd name="T9" fmla="*/ 0 h 69"/>
                <a:gd name="T10" fmla="*/ 34 w 68"/>
                <a:gd name="T11" fmla="*/ 62 h 69"/>
                <a:gd name="T12" fmla="*/ 7 w 68"/>
                <a:gd name="T13" fmla="*/ 34 h 69"/>
                <a:gd name="T14" fmla="*/ 34 w 68"/>
                <a:gd name="T15" fmla="*/ 7 h 69"/>
                <a:gd name="T16" fmla="*/ 62 w 68"/>
                <a:gd name="T17" fmla="*/ 34 h 69"/>
                <a:gd name="T18" fmla="*/ 34 w 68"/>
                <a:gd name="T19" fmla="*/ 62 h 69"/>
                <a:gd name="T20" fmla="*/ 22 w 68"/>
                <a:gd name="T21" fmla="*/ 24 h 69"/>
                <a:gd name="T22" fmla="*/ 36 w 68"/>
                <a:gd name="T23" fmla="*/ 34 h 69"/>
                <a:gd name="T24" fmla="*/ 22 w 68"/>
                <a:gd name="T25" fmla="*/ 45 h 69"/>
                <a:gd name="T26" fmla="*/ 22 w 68"/>
                <a:gd name="T27" fmla="*/ 24 h 69"/>
                <a:gd name="T28" fmla="*/ 39 w 68"/>
                <a:gd name="T29" fmla="*/ 24 h 69"/>
                <a:gd name="T30" fmla="*/ 54 w 68"/>
                <a:gd name="T31" fmla="*/ 34 h 69"/>
                <a:gd name="T32" fmla="*/ 39 w 68"/>
                <a:gd name="T33" fmla="*/ 45 h 69"/>
                <a:gd name="T34" fmla="*/ 39 w 68"/>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9">
                  <a:moveTo>
                    <a:pt x="34" y="0"/>
                  </a:moveTo>
                  <a:cubicBezTo>
                    <a:pt x="15" y="0"/>
                    <a:pt x="0" y="16"/>
                    <a:pt x="0" y="34"/>
                  </a:cubicBezTo>
                  <a:cubicBezTo>
                    <a:pt x="0" y="53"/>
                    <a:pt x="15" y="69"/>
                    <a:pt x="34" y="69"/>
                  </a:cubicBezTo>
                  <a:cubicBezTo>
                    <a:pt x="53" y="69"/>
                    <a:pt x="68" y="53"/>
                    <a:pt x="68" y="34"/>
                  </a:cubicBezTo>
                  <a:cubicBezTo>
                    <a:pt x="68" y="16"/>
                    <a:pt x="53" y="0"/>
                    <a:pt x="34" y="0"/>
                  </a:cubicBezTo>
                  <a:close/>
                  <a:moveTo>
                    <a:pt x="34" y="62"/>
                  </a:moveTo>
                  <a:cubicBezTo>
                    <a:pt x="19" y="62"/>
                    <a:pt x="7" y="50"/>
                    <a:pt x="7" y="34"/>
                  </a:cubicBezTo>
                  <a:cubicBezTo>
                    <a:pt x="7" y="19"/>
                    <a:pt x="19" y="7"/>
                    <a:pt x="34" y="7"/>
                  </a:cubicBezTo>
                  <a:cubicBezTo>
                    <a:pt x="50" y="7"/>
                    <a:pt x="62" y="19"/>
                    <a:pt x="62" y="34"/>
                  </a:cubicBezTo>
                  <a:cubicBezTo>
                    <a:pt x="62" y="50"/>
                    <a:pt x="50" y="62"/>
                    <a:pt x="34" y="62"/>
                  </a:cubicBezTo>
                  <a:close/>
                  <a:moveTo>
                    <a:pt x="22" y="24"/>
                  </a:moveTo>
                  <a:cubicBezTo>
                    <a:pt x="36" y="34"/>
                    <a:pt x="36" y="34"/>
                    <a:pt x="36" y="34"/>
                  </a:cubicBezTo>
                  <a:cubicBezTo>
                    <a:pt x="22" y="45"/>
                    <a:pt x="22" y="45"/>
                    <a:pt x="22" y="45"/>
                  </a:cubicBezTo>
                  <a:lnTo>
                    <a:pt x="22" y="24"/>
                  </a:lnTo>
                  <a:close/>
                  <a:moveTo>
                    <a:pt x="39" y="24"/>
                  </a:moveTo>
                  <a:cubicBezTo>
                    <a:pt x="54" y="34"/>
                    <a:pt x="54" y="34"/>
                    <a:pt x="54" y="34"/>
                  </a:cubicBezTo>
                  <a:cubicBezTo>
                    <a:pt x="39" y="45"/>
                    <a:pt x="39" y="45"/>
                    <a:pt x="39" y="45"/>
                  </a:cubicBezTo>
                  <a:lnTo>
                    <a:pt x="3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3" name="Freeform 32">
              <a:extLst>
                <a:ext uri="{FF2B5EF4-FFF2-40B4-BE49-F238E27FC236}">
                  <a16:creationId xmlns:a16="http://schemas.microsoft.com/office/drawing/2014/main" id="{7155CD77-6F33-4DEA-800C-2A45EC2A594E}"/>
                </a:ext>
              </a:extLst>
            </p:cNvPr>
            <p:cNvSpPr>
              <a:spLocks noEditPoints="1"/>
            </p:cNvSpPr>
            <p:nvPr/>
          </p:nvSpPr>
          <p:spPr bwMode="auto">
            <a:xfrm>
              <a:off x="4332" y="1441"/>
              <a:ext cx="66" cy="76"/>
            </a:xfrm>
            <a:custGeom>
              <a:avLst/>
              <a:gdLst>
                <a:gd name="T0" fmla="*/ 50 w 54"/>
                <a:gd name="T1" fmla="*/ 12 h 62"/>
                <a:gd name="T2" fmla="*/ 42 w 54"/>
                <a:gd name="T3" fmla="*/ 4 h 62"/>
                <a:gd name="T4" fmla="*/ 33 w 54"/>
                <a:gd name="T5" fmla="*/ 0 h 62"/>
                <a:gd name="T6" fmla="*/ 6 w 54"/>
                <a:gd name="T7" fmla="*/ 0 h 62"/>
                <a:gd name="T8" fmla="*/ 0 w 54"/>
                <a:gd name="T9" fmla="*/ 6 h 62"/>
                <a:gd name="T10" fmla="*/ 0 w 54"/>
                <a:gd name="T11" fmla="*/ 56 h 62"/>
                <a:gd name="T12" fmla="*/ 6 w 54"/>
                <a:gd name="T13" fmla="*/ 62 h 62"/>
                <a:gd name="T14" fmla="*/ 48 w 54"/>
                <a:gd name="T15" fmla="*/ 62 h 62"/>
                <a:gd name="T16" fmla="*/ 54 w 54"/>
                <a:gd name="T17" fmla="*/ 56 h 62"/>
                <a:gd name="T18" fmla="*/ 54 w 54"/>
                <a:gd name="T19" fmla="*/ 21 h 62"/>
                <a:gd name="T20" fmla="*/ 50 w 54"/>
                <a:gd name="T21" fmla="*/ 12 h 62"/>
                <a:gd name="T22" fmla="*/ 35 w 54"/>
                <a:gd name="T23" fmla="*/ 8 h 62"/>
                <a:gd name="T24" fmla="*/ 35 w 54"/>
                <a:gd name="T25" fmla="*/ 9 h 62"/>
                <a:gd name="T26" fmla="*/ 37 w 54"/>
                <a:gd name="T27" fmla="*/ 10 h 62"/>
                <a:gd name="T28" fmla="*/ 44 w 54"/>
                <a:gd name="T29" fmla="*/ 17 h 62"/>
                <a:gd name="T30" fmla="*/ 45 w 54"/>
                <a:gd name="T31" fmla="*/ 19 h 62"/>
                <a:gd name="T32" fmla="*/ 46 w 54"/>
                <a:gd name="T33" fmla="*/ 19 h 62"/>
                <a:gd name="T34" fmla="*/ 35 w 54"/>
                <a:gd name="T35" fmla="*/ 19 h 62"/>
                <a:gd name="T36" fmla="*/ 35 w 54"/>
                <a:gd name="T37" fmla="*/ 8 h 62"/>
                <a:gd name="T38" fmla="*/ 46 w 54"/>
                <a:gd name="T39" fmla="*/ 54 h 62"/>
                <a:gd name="T40" fmla="*/ 8 w 54"/>
                <a:gd name="T41" fmla="*/ 54 h 62"/>
                <a:gd name="T42" fmla="*/ 8 w 54"/>
                <a:gd name="T43" fmla="*/ 8 h 62"/>
                <a:gd name="T44" fmla="*/ 31 w 54"/>
                <a:gd name="T45" fmla="*/ 8 h 62"/>
                <a:gd name="T46" fmla="*/ 31 w 54"/>
                <a:gd name="T47" fmla="*/ 23 h 62"/>
                <a:gd name="T48" fmla="*/ 46 w 54"/>
                <a:gd name="T49" fmla="*/ 23 h 62"/>
                <a:gd name="T50" fmla="*/ 46 w 54"/>
                <a:gd name="T51"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62">
                  <a:moveTo>
                    <a:pt x="50" y="12"/>
                  </a:moveTo>
                  <a:cubicBezTo>
                    <a:pt x="42" y="4"/>
                    <a:pt x="42" y="4"/>
                    <a:pt x="42" y="4"/>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8"/>
                  </a:moveTo>
                  <a:cubicBezTo>
                    <a:pt x="35" y="8"/>
                    <a:pt x="35" y="9"/>
                    <a:pt x="35" y="9"/>
                  </a:cubicBezTo>
                  <a:cubicBezTo>
                    <a:pt x="36" y="9"/>
                    <a:pt x="37" y="10"/>
                    <a:pt x="37" y="10"/>
                  </a:cubicBezTo>
                  <a:cubicBezTo>
                    <a:pt x="44" y="17"/>
                    <a:pt x="44" y="17"/>
                    <a:pt x="44" y="17"/>
                  </a:cubicBezTo>
                  <a:cubicBezTo>
                    <a:pt x="45" y="17"/>
                    <a:pt x="45" y="18"/>
                    <a:pt x="45" y="19"/>
                  </a:cubicBezTo>
                  <a:cubicBezTo>
                    <a:pt x="46" y="19"/>
                    <a:pt x="46" y="19"/>
                    <a:pt x="46" y="19"/>
                  </a:cubicBezTo>
                  <a:cubicBezTo>
                    <a:pt x="35" y="19"/>
                    <a:pt x="35" y="19"/>
                    <a:pt x="35" y="19"/>
                  </a:cubicBezTo>
                  <a:lnTo>
                    <a:pt x="35" y="8"/>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4" name="Freeform 33">
              <a:extLst>
                <a:ext uri="{FF2B5EF4-FFF2-40B4-BE49-F238E27FC236}">
                  <a16:creationId xmlns:a16="http://schemas.microsoft.com/office/drawing/2014/main" id="{F432EE60-83F7-43C0-B307-08EC11A6C384}"/>
                </a:ext>
              </a:extLst>
            </p:cNvPr>
            <p:cNvSpPr>
              <a:spLocks noEditPoints="1"/>
            </p:cNvSpPr>
            <p:nvPr/>
          </p:nvSpPr>
          <p:spPr bwMode="auto">
            <a:xfrm>
              <a:off x="4327" y="1670"/>
              <a:ext cx="107" cy="114"/>
            </a:xfrm>
            <a:custGeom>
              <a:avLst/>
              <a:gdLst>
                <a:gd name="T0" fmla="*/ 78 w 87"/>
                <a:gd name="T1" fmla="*/ 0 h 93"/>
                <a:gd name="T2" fmla="*/ 9 w 87"/>
                <a:gd name="T3" fmla="*/ 0 h 93"/>
                <a:gd name="T4" fmla="*/ 0 w 87"/>
                <a:gd name="T5" fmla="*/ 9 h 93"/>
                <a:gd name="T6" fmla="*/ 0 w 87"/>
                <a:gd name="T7" fmla="*/ 84 h 93"/>
                <a:gd name="T8" fmla="*/ 9 w 87"/>
                <a:gd name="T9" fmla="*/ 93 h 93"/>
                <a:gd name="T10" fmla="*/ 78 w 87"/>
                <a:gd name="T11" fmla="*/ 93 h 93"/>
                <a:gd name="T12" fmla="*/ 87 w 87"/>
                <a:gd name="T13" fmla="*/ 84 h 93"/>
                <a:gd name="T14" fmla="*/ 87 w 87"/>
                <a:gd name="T15" fmla="*/ 9 h 93"/>
                <a:gd name="T16" fmla="*/ 78 w 87"/>
                <a:gd name="T17" fmla="*/ 0 h 93"/>
                <a:gd name="T18" fmla="*/ 75 w 87"/>
                <a:gd name="T19" fmla="*/ 81 h 93"/>
                <a:gd name="T20" fmla="*/ 12 w 87"/>
                <a:gd name="T21" fmla="*/ 81 h 93"/>
                <a:gd name="T22" fmla="*/ 12 w 87"/>
                <a:gd name="T23" fmla="*/ 11 h 93"/>
                <a:gd name="T24" fmla="*/ 75 w 87"/>
                <a:gd name="T25" fmla="*/ 11 h 93"/>
                <a:gd name="T26" fmla="*/ 75 w 87"/>
                <a:gd name="T27" fmla="*/ 81 h 93"/>
                <a:gd name="T28" fmla="*/ 23 w 87"/>
                <a:gd name="T29" fmla="*/ 40 h 93"/>
                <a:gd name="T30" fmla="*/ 64 w 87"/>
                <a:gd name="T31" fmla="*/ 40 h 93"/>
                <a:gd name="T32" fmla="*/ 64 w 87"/>
                <a:gd name="T33" fmla="*/ 46 h 93"/>
                <a:gd name="T34" fmla="*/ 23 w 87"/>
                <a:gd name="T35" fmla="*/ 46 h 93"/>
                <a:gd name="T36" fmla="*/ 23 w 87"/>
                <a:gd name="T37" fmla="*/ 40 h 93"/>
                <a:gd name="T38" fmla="*/ 23 w 87"/>
                <a:gd name="T39" fmla="*/ 52 h 93"/>
                <a:gd name="T40" fmla="*/ 64 w 87"/>
                <a:gd name="T41" fmla="*/ 52 h 93"/>
                <a:gd name="T42" fmla="*/ 64 w 87"/>
                <a:gd name="T43" fmla="*/ 58 h 93"/>
                <a:gd name="T44" fmla="*/ 23 w 87"/>
                <a:gd name="T45" fmla="*/ 58 h 93"/>
                <a:gd name="T46" fmla="*/ 23 w 87"/>
                <a:gd name="T47" fmla="*/ 52 h 93"/>
                <a:gd name="T48" fmla="*/ 23 w 87"/>
                <a:gd name="T49" fmla="*/ 64 h 93"/>
                <a:gd name="T50" fmla="*/ 64 w 87"/>
                <a:gd name="T51" fmla="*/ 64 h 93"/>
                <a:gd name="T52" fmla="*/ 64 w 87"/>
                <a:gd name="T53" fmla="*/ 69 h 93"/>
                <a:gd name="T54" fmla="*/ 23 w 87"/>
                <a:gd name="T55" fmla="*/ 69 h 93"/>
                <a:gd name="T56" fmla="*/ 23 w 87"/>
                <a:gd name="T57" fmla="*/ 64 h 93"/>
                <a:gd name="T58" fmla="*/ 23 w 87"/>
                <a:gd name="T59" fmla="*/ 29 h 93"/>
                <a:gd name="T60" fmla="*/ 64 w 87"/>
                <a:gd name="T61" fmla="*/ 29 h 93"/>
                <a:gd name="T62" fmla="*/ 64 w 87"/>
                <a:gd name="T63" fmla="*/ 35 h 93"/>
                <a:gd name="T64" fmla="*/ 23 w 87"/>
                <a:gd name="T65" fmla="*/ 35 h 93"/>
                <a:gd name="T66" fmla="*/ 23 w 87"/>
                <a:gd name="T6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93">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1"/>
                    <a:pt x="12" y="11"/>
                    <a:pt x="12" y="11"/>
                  </a:cubicBezTo>
                  <a:cubicBezTo>
                    <a:pt x="75" y="11"/>
                    <a:pt x="75" y="11"/>
                    <a:pt x="75" y="11"/>
                  </a:cubicBezTo>
                  <a:lnTo>
                    <a:pt x="75" y="81"/>
                  </a:lnTo>
                  <a:close/>
                  <a:moveTo>
                    <a:pt x="23" y="40"/>
                  </a:moveTo>
                  <a:cubicBezTo>
                    <a:pt x="64" y="40"/>
                    <a:pt x="64" y="40"/>
                    <a:pt x="64" y="40"/>
                  </a:cubicBezTo>
                  <a:cubicBezTo>
                    <a:pt x="64" y="46"/>
                    <a:pt x="64" y="46"/>
                    <a:pt x="64" y="46"/>
                  </a:cubicBezTo>
                  <a:cubicBezTo>
                    <a:pt x="23" y="46"/>
                    <a:pt x="23" y="46"/>
                    <a:pt x="23" y="46"/>
                  </a:cubicBezTo>
                  <a:lnTo>
                    <a:pt x="23" y="40"/>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5" name="Freeform 34">
              <a:extLst>
                <a:ext uri="{FF2B5EF4-FFF2-40B4-BE49-F238E27FC236}">
                  <a16:creationId xmlns:a16="http://schemas.microsoft.com/office/drawing/2014/main" id="{2E3F5A78-04DC-43A9-8F0F-B2E95D6F8F07}"/>
                </a:ext>
              </a:extLst>
            </p:cNvPr>
            <p:cNvSpPr>
              <a:spLocks noEditPoints="1"/>
            </p:cNvSpPr>
            <p:nvPr/>
          </p:nvSpPr>
          <p:spPr bwMode="auto">
            <a:xfrm>
              <a:off x="4307" y="1806"/>
              <a:ext cx="101" cy="76"/>
            </a:xfrm>
            <a:custGeom>
              <a:avLst/>
              <a:gdLst>
                <a:gd name="T0" fmla="*/ 0 w 101"/>
                <a:gd name="T1" fmla="*/ 0 h 76"/>
                <a:gd name="T2" fmla="*/ 0 w 101"/>
                <a:gd name="T3" fmla="*/ 76 h 76"/>
                <a:gd name="T4" fmla="*/ 101 w 101"/>
                <a:gd name="T5" fmla="*/ 76 h 76"/>
                <a:gd name="T6" fmla="*/ 101 w 101"/>
                <a:gd name="T7" fmla="*/ 0 h 76"/>
                <a:gd name="T8" fmla="*/ 0 w 101"/>
                <a:gd name="T9" fmla="*/ 0 h 76"/>
                <a:gd name="T10" fmla="*/ 19 w 101"/>
                <a:gd name="T11" fmla="*/ 70 h 76"/>
                <a:gd name="T12" fmla="*/ 6 w 101"/>
                <a:gd name="T13" fmla="*/ 70 h 76"/>
                <a:gd name="T14" fmla="*/ 6 w 101"/>
                <a:gd name="T15" fmla="*/ 57 h 76"/>
                <a:gd name="T16" fmla="*/ 19 w 101"/>
                <a:gd name="T17" fmla="*/ 57 h 76"/>
                <a:gd name="T18" fmla="*/ 19 w 101"/>
                <a:gd name="T19" fmla="*/ 70 h 76"/>
                <a:gd name="T20" fmla="*/ 19 w 101"/>
                <a:gd name="T21" fmla="*/ 44 h 76"/>
                <a:gd name="T22" fmla="*/ 6 w 101"/>
                <a:gd name="T23" fmla="*/ 44 h 76"/>
                <a:gd name="T24" fmla="*/ 6 w 101"/>
                <a:gd name="T25" fmla="*/ 32 h 76"/>
                <a:gd name="T26" fmla="*/ 19 w 101"/>
                <a:gd name="T27" fmla="*/ 32 h 76"/>
                <a:gd name="T28" fmla="*/ 19 w 101"/>
                <a:gd name="T29" fmla="*/ 44 h 76"/>
                <a:gd name="T30" fmla="*/ 19 w 101"/>
                <a:gd name="T31" fmla="*/ 20 h 76"/>
                <a:gd name="T32" fmla="*/ 6 w 101"/>
                <a:gd name="T33" fmla="*/ 20 h 76"/>
                <a:gd name="T34" fmla="*/ 6 w 101"/>
                <a:gd name="T35" fmla="*/ 6 h 76"/>
                <a:gd name="T36" fmla="*/ 19 w 101"/>
                <a:gd name="T37" fmla="*/ 6 h 76"/>
                <a:gd name="T38" fmla="*/ 19 w 101"/>
                <a:gd name="T39" fmla="*/ 20 h 76"/>
                <a:gd name="T40" fmla="*/ 76 w 101"/>
                <a:gd name="T41" fmla="*/ 70 h 76"/>
                <a:gd name="T42" fmla="*/ 26 w 101"/>
                <a:gd name="T43" fmla="*/ 70 h 76"/>
                <a:gd name="T44" fmla="*/ 26 w 101"/>
                <a:gd name="T45" fmla="*/ 6 h 76"/>
                <a:gd name="T46" fmla="*/ 76 w 101"/>
                <a:gd name="T47" fmla="*/ 6 h 76"/>
                <a:gd name="T48" fmla="*/ 76 w 101"/>
                <a:gd name="T49" fmla="*/ 70 h 76"/>
                <a:gd name="T50" fmla="*/ 95 w 101"/>
                <a:gd name="T51" fmla="*/ 70 h 76"/>
                <a:gd name="T52" fmla="*/ 83 w 101"/>
                <a:gd name="T53" fmla="*/ 70 h 76"/>
                <a:gd name="T54" fmla="*/ 83 w 101"/>
                <a:gd name="T55" fmla="*/ 57 h 76"/>
                <a:gd name="T56" fmla="*/ 95 w 101"/>
                <a:gd name="T57" fmla="*/ 57 h 76"/>
                <a:gd name="T58" fmla="*/ 95 w 101"/>
                <a:gd name="T59" fmla="*/ 70 h 76"/>
                <a:gd name="T60" fmla="*/ 95 w 101"/>
                <a:gd name="T61" fmla="*/ 44 h 76"/>
                <a:gd name="T62" fmla="*/ 83 w 101"/>
                <a:gd name="T63" fmla="*/ 44 h 76"/>
                <a:gd name="T64" fmla="*/ 83 w 101"/>
                <a:gd name="T65" fmla="*/ 32 h 76"/>
                <a:gd name="T66" fmla="*/ 95 w 101"/>
                <a:gd name="T67" fmla="*/ 32 h 76"/>
                <a:gd name="T68" fmla="*/ 95 w 101"/>
                <a:gd name="T69" fmla="*/ 44 h 76"/>
                <a:gd name="T70" fmla="*/ 95 w 101"/>
                <a:gd name="T71" fmla="*/ 20 h 76"/>
                <a:gd name="T72" fmla="*/ 83 w 101"/>
                <a:gd name="T73" fmla="*/ 20 h 76"/>
                <a:gd name="T74" fmla="*/ 83 w 101"/>
                <a:gd name="T75" fmla="*/ 6 h 76"/>
                <a:gd name="T76" fmla="*/ 95 w 101"/>
                <a:gd name="T77" fmla="*/ 6 h 76"/>
                <a:gd name="T78" fmla="*/ 95 w 101"/>
                <a:gd name="T79" fmla="*/ 20 h 76"/>
                <a:gd name="T80" fmla="*/ 38 w 101"/>
                <a:gd name="T81" fmla="*/ 20 h 76"/>
                <a:gd name="T82" fmla="*/ 38 w 101"/>
                <a:gd name="T83" fmla="*/ 57 h 76"/>
                <a:gd name="T84" fmla="*/ 63 w 101"/>
                <a:gd name="T85" fmla="*/ 38 h 76"/>
                <a:gd name="T86" fmla="*/ 38 w 101"/>
                <a:gd name="T87"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76">
                  <a:moveTo>
                    <a:pt x="0" y="0"/>
                  </a:moveTo>
                  <a:lnTo>
                    <a:pt x="0" y="76"/>
                  </a:lnTo>
                  <a:lnTo>
                    <a:pt x="101" y="76"/>
                  </a:lnTo>
                  <a:lnTo>
                    <a:pt x="101" y="0"/>
                  </a:lnTo>
                  <a:lnTo>
                    <a:pt x="0" y="0"/>
                  </a:lnTo>
                  <a:close/>
                  <a:moveTo>
                    <a:pt x="19" y="70"/>
                  </a:moveTo>
                  <a:lnTo>
                    <a:pt x="6" y="70"/>
                  </a:lnTo>
                  <a:lnTo>
                    <a:pt x="6" y="57"/>
                  </a:lnTo>
                  <a:lnTo>
                    <a:pt x="19" y="57"/>
                  </a:lnTo>
                  <a:lnTo>
                    <a:pt x="19" y="70"/>
                  </a:lnTo>
                  <a:close/>
                  <a:moveTo>
                    <a:pt x="19" y="44"/>
                  </a:moveTo>
                  <a:lnTo>
                    <a:pt x="6" y="44"/>
                  </a:lnTo>
                  <a:lnTo>
                    <a:pt x="6" y="32"/>
                  </a:lnTo>
                  <a:lnTo>
                    <a:pt x="19" y="32"/>
                  </a:lnTo>
                  <a:lnTo>
                    <a:pt x="19" y="44"/>
                  </a:lnTo>
                  <a:close/>
                  <a:moveTo>
                    <a:pt x="19" y="20"/>
                  </a:moveTo>
                  <a:lnTo>
                    <a:pt x="6" y="20"/>
                  </a:lnTo>
                  <a:lnTo>
                    <a:pt x="6" y="6"/>
                  </a:lnTo>
                  <a:lnTo>
                    <a:pt x="19" y="6"/>
                  </a:lnTo>
                  <a:lnTo>
                    <a:pt x="19" y="20"/>
                  </a:lnTo>
                  <a:close/>
                  <a:moveTo>
                    <a:pt x="76" y="70"/>
                  </a:moveTo>
                  <a:lnTo>
                    <a:pt x="26" y="70"/>
                  </a:lnTo>
                  <a:lnTo>
                    <a:pt x="26" y="6"/>
                  </a:lnTo>
                  <a:lnTo>
                    <a:pt x="76" y="6"/>
                  </a:lnTo>
                  <a:lnTo>
                    <a:pt x="76" y="70"/>
                  </a:lnTo>
                  <a:close/>
                  <a:moveTo>
                    <a:pt x="95" y="70"/>
                  </a:moveTo>
                  <a:lnTo>
                    <a:pt x="83" y="70"/>
                  </a:lnTo>
                  <a:lnTo>
                    <a:pt x="83" y="57"/>
                  </a:lnTo>
                  <a:lnTo>
                    <a:pt x="95" y="57"/>
                  </a:lnTo>
                  <a:lnTo>
                    <a:pt x="95" y="70"/>
                  </a:lnTo>
                  <a:close/>
                  <a:moveTo>
                    <a:pt x="95" y="44"/>
                  </a:moveTo>
                  <a:lnTo>
                    <a:pt x="83" y="44"/>
                  </a:lnTo>
                  <a:lnTo>
                    <a:pt x="83" y="32"/>
                  </a:lnTo>
                  <a:lnTo>
                    <a:pt x="95" y="32"/>
                  </a:lnTo>
                  <a:lnTo>
                    <a:pt x="95" y="44"/>
                  </a:lnTo>
                  <a:close/>
                  <a:moveTo>
                    <a:pt x="95" y="20"/>
                  </a:moveTo>
                  <a:lnTo>
                    <a:pt x="83" y="20"/>
                  </a:lnTo>
                  <a:lnTo>
                    <a:pt x="83" y="6"/>
                  </a:lnTo>
                  <a:lnTo>
                    <a:pt x="95" y="6"/>
                  </a:lnTo>
                  <a:lnTo>
                    <a:pt x="95" y="20"/>
                  </a:lnTo>
                  <a:close/>
                  <a:moveTo>
                    <a:pt x="38" y="20"/>
                  </a:moveTo>
                  <a:lnTo>
                    <a:pt x="38" y="57"/>
                  </a:lnTo>
                  <a:lnTo>
                    <a:pt x="63" y="38"/>
                  </a:lnTo>
                  <a:lnTo>
                    <a:pt x="3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6" name="Freeform 35">
              <a:extLst>
                <a:ext uri="{FF2B5EF4-FFF2-40B4-BE49-F238E27FC236}">
                  <a16:creationId xmlns:a16="http://schemas.microsoft.com/office/drawing/2014/main" id="{898664FE-5BCC-4D95-AB1A-4580F4E6ABFC}"/>
                </a:ext>
              </a:extLst>
            </p:cNvPr>
            <p:cNvSpPr>
              <a:spLocks noEditPoints="1"/>
            </p:cNvSpPr>
            <p:nvPr/>
          </p:nvSpPr>
          <p:spPr bwMode="auto">
            <a:xfrm>
              <a:off x="4423" y="1784"/>
              <a:ext cx="60" cy="57"/>
            </a:xfrm>
            <a:custGeom>
              <a:avLst/>
              <a:gdLst>
                <a:gd name="T0" fmla="*/ 60 w 60"/>
                <a:gd name="T1" fmla="*/ 21 h 57"/>
                <a:gd name="T2" fmla="*/ 39 w 60"/>
                <a:gd name="T3" fmla="*/ 18 h 57"/>
                <a:gd name="T4" fmla="*/ 30 w 60"/>
                <a:gd name="T5" fmla="*/ 0 h 57"/>
                <a:gd name="T6" fmla="*/ 21 w 60"/>
                <a:gd name="T7" fmla="*/ 18 h 57"/>
                <a:gd name="T8" fmla="*/ 0 w 60"/>
                <a:gd name="T9" fmla="*/ 21 h 57"/>
                <a:gd name="T10" fmla="*/ 14 w 60"/>
                <a:gd name="T11" fmla="*/ 36 h 57"/>
                <a:gd name="T12" fmla="*/ 11 w 60"/>
                <a:gd name="T13" fmla="*/ 57 h 57"/>
                <a:gd name="T14" fmla="*/ 30 w 60"/>
                <a:gd name="T15" fmla="*/ 47 h 57"/>
                <a:gd name="T16" fmla="*/ 49 w 60"/>
                <a:gd name="T17" fmla="*/ 57 h 57"/>
                <a:gd name="T18" fmla="*/ 45 w 60"/>
                <a:gd name="T19" fmla="*/ 36 h 57"/>
                <a:gd name="T20" fmla="*/ 60 w 60"/>
                <a:gd name="T21" fmla="*/ 21 h 57"/>
                <a:gd name="T22" fmla="*/ 30 w 60"/>
                <a:gd name="T23" fmla="*/ 42 h 57"/>
                <a:gd name="T24" fmla="*/ 17 w 60"/>
                <a:gd name="T25" fmla="*/ 49 h 57"/>
                <a:gd name="T26" fmla="*/ 19 w 60"/>
                <a:gd name="T27" fmla="*/ 34 h 57"/>
                <a:gd name="T28" fmla="*/ 8 w 60"/>
                <a:gd name="T29" fmla="*/ 25 h 57"/>
                <a:gd name="T30" fmla="*/ 23 w 60"/>
                <a:gd name="T31" fmla="*/ 22 h 57"/>
                <a:gd name="T32" fmla="*/ 30 w 60"/>
                <a:gd name="T33" fmla="*/ 9 h 57"/>
                <a:gd name="T34" fmla="*/ 37 w 60"/>
                <a:gd name="T35" fmla="*/ 22 h 57"/>
                <a:gd name="T36" fmla="*/ 51 w 60"/>
                <a:gd name="T37" fmla="*/ 25 h 57"/>
                <a:gd name="T38" fmla="*/ 40 w 60"/>
                <a:gd name="T39" fmla="*/ 34 h 57"/>
                <a:gd name="T40" fmla="*/ 43 w 60"/>
                <a:gd name="T41" fmla="*/ 49 h 57"/>
                <a:gd name="T42" fmla="*/ 30 w 60"/>
                <a:gd name="T43" fmla="*/ 4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7">
                  <a:moveTo>
                    <a:pt x="60" y="21"/>
                  </a:moveTo>
                  <a:lnTo>
                    <a:pt x="39" y="18"/>
                  </a:lnTo>
                  <a:lnTo>
                    <a:pt x="30" y="0"/>
                  </a:lnTo>
                  <a:lnTo>
                    <a:pt x="21" y="18"/>
                  </a:lnTo>
                  <a:lnTo>
                    <a:pt x="0" y="21"/>
                  </a:lnTo>
                  <a:lnTo>
                    <a:pt x="14" y="36"/>
                  </a:lnTo>
                  <a:lnTo>
                    <a:pt x="11" y="57"/>
                  </a:lnTo>
                  <a:lnTo>
                    <a:pt x="30" y="47"/>
                  </a:lnTo>
                  <a:lnTo>
                    <a:pt x="49" y="57"/>
                  </a:lnTo>
                  <a:lnTo>
                    <a:pt x="45" y="36"/>
                  </a:lnTo>
                  <a:lnTo>
                    <a:pt x="60" y="21"/>
                  </a:lnTo>
                  <a:close/>
                  <a:moveTo>
                    <a:pt x="30" y="42"/>
                  </a:moveTo>
                  <a:lnTo>
                    <a:pt x="17" y="49"/>
                  </a:lnTo>
                  <a:lnTo>
                    <a:pt x="19" y="34"/>
                  </a:lnTo>
                  <a:lnTo>
                    <a:pt x="8" y="25"/>
                  </a:lnTo>
                  <a:lnTo>
                    <a:pt x="23" y="22"/>
                  </a:lnTo>
                  <a:lnTo>
                    <a:pt x="30" y="9"/>
                  </a:lnTo>
                  <a:lnTo>
                    <a:pt x="37" y="22"/>
                  </a:lnTo>
                  <a:lnTo>
                    <a:pt x="51" y="25"/>
                  </a:lnTo>
                  <a:lnTo>
                    <a:pt x="40" y="34"/>
                  </a:lnTo>
                  <a:lnTo>
                    <a:pt x="43" y="49"/>
                  </a:lnTo>
                  <a:lnTo>
                    <a:pt x="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7" name="Freeform 36">
              <a:extLst>
                <a:ext uri="{FF2B5EF4-FFF2-40B4-BE49-F238E27FC236}">
                  <a16:creationId xmlns:a16="http://schemas.microsoft.com/office/drawing/2014/main" id="{E370C90B-A518-47E1-8BE7-77F4FEEFF5DB}"/>
                </a:ext>
              </a:extLst>
            </p:cNvPr>
            <p:cNvSpPr>
              <a:spLocks noEditPoints="1"/>
            </p:cNvSpPr>
            <p:nvPr/>
          </p:nvSpPr>
          <p:spPr bwMode="auto">
            <a:xfrm>
              <a:off x="4225" y="1207"/>
              <a:ext cx="74" cy="79"/>
            </a:xfrm>
            <a:custGeom>
              <a:avLst/>
              <a:gdLst>
                <a:gd name="T0" fmla="*/ 48 w 60"/>
                <a:gd name="T1" fmla="*/ 11 h 65"/>
                <a:gd name="T2" fmla="*/ 60 w 60"/>
                <a:gd name="T3" fmla="*/ 7 h 65"/>
                <a:gd name="T4" fmla="*/ 60 w 60"/>
                <a:gd name="T5" fmla="*/ 45 h 65"/>
                <a:gd name="T6" fmla="*/ 48 w 60"/>
                <a:gd name="T7" fmla="*/ 49 h 65"/>
                <a:gd name="T8" fmla="*/ 36 w 60"/>
                <a:gd name="T9" fmla="*/ 46 h 65"/>
                <a:gd name="T10" fmla="*/ 24 w 60"/>
                <a:gd name="T11" fmla="*/ 42 h 65"/>
                <a:gd name="T12" fmla="*/ 12 w 60"/>
                <a:gd name="T13" fmla="*/ 47 h 65"/>
                <a:gd name="T14" fmla="*/ 12 w 60"/>
                <a:gd name="T15" fmla="*/ 9 h 65"/>
                <a:gd name="T16" fmla="*/ 24 w 60"/>
                <a:gd name="T17" fmla="*/ 5 h 65"/>
                <a:gd name="T18" fmla="*/ 36 w 60"/>
                <a:gd name="T19" fmla="*/ 8 h 65"/>
                <a:gd name="T20" fmla="*/ 48 w 60"/>
                <a:gd name="T21" fmla="*/ 11 h 65"/>
                <a:gd name="T22" fmla="*/ 4 w 60"/>
                <a:gd name="T23" fmla="*/ 0 h 65"/>
                <a:gd name="T24" fmla="*/ 8 w 60"/>
                <a:gd name="T25" fmla="*/ 5 h 65"/>
                <a:gd name="T26" fmla="*/ 8 w 60"/>
                <a:gd name="T27" fmla="*/ 65 h 65"/>
                <a:gd name="T28" fmla="*/ 0 w 60"/>
                <a:gd name="T29" fmla="*/ 65 h 65"/>
                <a:gd name="T30" fmla="*/ 0 w 60"/>
                <a:gd name="T31" fmla="*/ 5 h 65"/>
                <a:gd name="T32" fmla="*/ 4 w 60"/>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5">
                  <a:moveTo>
                    <a:pt x="48" y="11"/>
                  </a:moveTo>
                  <a:cubicBezTo>
                    <a:pt x="53" y="11"/>
                    <a:pt x="58" y="9"/>
                    <a:pt x="60" y="7"/>
                  </a:cubicBezTo>
                  <a:cubicBezTo>
                    <a:pt x="60" y="45"/>
                    <a:pt x="60" y="45"/>
                    <a:pt x="60" y="45"/>
                  </a:cubicBezTo>
                  <a:cubicBezTo>
                    <a:pt x="58" y="47"/>
                    <a:pt x="53" y="49"/>
                    <a:pt x="48" y="49"/>
                  </a:cubicBezTo>
                  <a:cubicBezTo>
                    <a:pt x="43" y="49"/>
                    <a:pt x="39" y="48"/>
                    <a:pt x="36" y="46"/>
                  </a:cubicBezTo>
                  <a:cubicBezTo>
                    <a:pt x="33" y="44"/>
                    <a:pt x="29" y="42"/>
                    <a:pt x="24" y="42"/>
                  </a:cubicBezTo>
                  <a:cubicBezTo>
                    <a:pt x="19" y="42"/>
                    <a:pt x="15" y="45"/>
                    <a:pt x="12" y="47"/>
                  </a:cubicBezTo>
                  <a:cubicBezTo>
                    <a:pt x="12" y="9"/>
                    <a:pt x="12" y="9"/>
                    <a:pt x="12" y="9"/>
                  </a:cubicBezTo>
                  <a:cubicBezTo>
                    <a:pt x="15" y="7"/>
                    <a:pt x="19" y="5"/>
                    <a:pt x="24" y="5"/>
                  </a:cubicBezTo>
                  <a:cubicBezTo>
                    <a:pt x="29" y="5"/>
                    <a:pt x="33" y="6"/>
                    <a:pt x="36" y="8"/>
                  </a:cubicBezTo>
                  <a:cubicBezTo>
                    <a:pt x="39" y="10"/>
                    <a:pt x="43" y="11"/>
                    <a:pt x="48" y="11"/>
                  </a:cubicBezTo>
                  <a:close/>
                  <a:moveTo>
                    <a:pt x="4" y="0"/>
                  </a:moveTo>
                  <a:cubicBezTo>
                    <a:pt x="6" y="0"/>
                    <a:pt x="8" y="2"/>
                    <a:pt x="8" y="5"/>
                  </a:cubicBezTo>
                  <a:cubicBezTo>
                    <a:pt x="8" y="65"/>
                    <a:pt x="8" y="65"/>
                    <a:pt x="8" y="65"/>
                  </a:cubicBezTo>
                  <a:cubicBezTo>
                    <a:pt x="0" y="65"/>
                    <a:pt x="0" y="65"/>
                    <a:pt x="0" y="65"/>
                  </a:cubicBezTo>
                  <a:cubicBezTo>
                    <a:pt x="0" y="5"/>
                    <a:pt x="0" y="5"/>
                    <a:pt x="0" y="5"/>
                  </a:cubicBezTo>
                  <a:cubicBezTo>
                    <a:pt x="0" y="2"/>
                    <a:pt x="1"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8" name="Freeform 37">
              <a:extLst>
                <a:ext uri="{FF2B5EF4-FFF2-40B4-BE49-F238E27FC236}">
                  <a16:creationId xmlns:a16="http://schemas.microsoft.com/office/drawing/2014/main" id="{D5ED40AC-24C7-46B3-9087-1B7D22F6F4CF}"/>
                </a:ext>
              </a:extLst>
            </p:cNvPr>
            <p:cNvSpPr>
              <a:spLocks noEditPoints="1"/>
            </p:cNvSpPr>
            <p:nvPr/>
          </p:nvSpPr>
          <p:spPr bwMode="auto">
            <a:xfrm>
              <a:off x="4132" y="1168"/>
              <a:ext cx="78" cy="80"/>
            </a:xfrm>
            <a:custGeom>
              <a:avLst/>
              <a:gdLst>
                <a:gd name="T0" fmla="*/ 54 w 64"/>
                <a:gd name="T1" fmla="*/ 0 h 65"/>
                <a:gd name="T2" fmla="*/ 44 w 64"/>
                <a:gd name="T3" fmla="*/ 10 h 65"/>
                <a:gd name="T4" fmla="*/ 44 w 64"/>
                <a:gd name="T5" fmla="*/ 41 h 65"/>
                <a:gd name="T6" fmla="*/ 52 w 64"/>
                <a:gd name="T7" fmla="*/ 41 h 65"/>
                <a:gd name="T8" fmla="*/ 52 w 64"/>
                <a:gd name="T9" fmla="*/ 65 h 65"/>
                <a:gd name="T10" fmla="*/ 64 w 64"/>
                <a:gd name="T11" fmla="*/ 65 h 65"/>
                <a:gd name="T12" fmla="*/ 64 w 64"/>
                <a:gd name="T13" fmla="*/ 10 h 65"/>
                <a:gd name="T14" fmla="*/ 54 w 64"/>
                <a:gd name="T15" fmla="*/ 0 h 65"/>
                <a:gd name="T16" fmla="*/ 26 w 64"/>
                <a:gd name="T17" fmla="*/ 0 h 65"/>
                <a:gd name="T18" fmla="*/ 24 w 64"/>
                <a:gd name="T19" fmla="*/ 2 h 65"/>
                <a:gd name="T20" fmla="*/ 24 w 64"/>
                <a:gd name="T21" fmla="*/ 16 h 65"/>
                <a:gd name="T22" fmla="*/ 22 w 64"/>
                <a:gd name="T23" fmla="*/ 17 h 65"/>
                <a:gd name="T24" fmla="*/ 20 w 64"/>
                <a:gd name="T25" fmla="*/ 16 h 65"/>
                <a:gd name="T26" fmla="*/ 20 w 64"/>
                <a:gd name="T27" fmla="*/ 2 h 65"/>
                <a:gd name="T28" fmla="*/ 18 w 64"/>
                <a:gd name="T29" fmla="*/ 0 h 65"/>
                <a:gd name="T30" fmla="*/ 16 w 64"/>
                <a:gd name="T31" fmla="*/ 2 h 65"/>
                <a:gd name="T32" fmla="*/ 16 w 64"/>
                <a:gd name="T33" fmla="*/ 16 h 65"/>
                <a:gd name="T34" fmla="*/ 14 w 64"/>
                <a:gd name="T35" fmla="*/ 17 h 65"/>
                <a:gd name="T36" fmla="*/ 12 w 64"/>
                <a:gd name="T37" fmla="*/ 16 h 65"/>
                <a:gd name="T38" fmla="*/ 12 w 64"/>
                <a:gd name="T39" fmla="*/ 2 h 65"/>
                <a:gd name="T40" fmla="*/ 10 w 64"/>
                <a:gd name="T41" fmla="*/ 0 h 65"/>
                <a:gd name="T42" fmla="*/ 8 w 64"/>
                <a:gd name="T43" fmla="*/ 2 h 65"/>
                <a:gd name="T44" fmla="*/ 8 w 64"/>
                <a:gd name="T45" fmla="*/ 16 h 65"/>
                <a:gd name="T46" fmla="*/ 6 w 64"/>
                <a:gd name="T47" fmla="*/ 17 h 65"/>
                <a:gd name="T48" fmla="*/ 4 w 64"/>
                <a:gd name="T49" fmla="*/ 16 h 65"/>
                <a:gd name="T50" fmla="*/ 4 w 64"/>
                <a:gd name="T51" fmla="*/ 2 h 65"/>
                <a:gd name="T52" fmla="*/ 2 w 64"/>
                <a:gd name="T53" fmla="*/ 0 h 65"/>
                <a:gd name="T54" fmla="*/ 0 w 64"/>
                <a:gd name="T55" fmla="*/ 2 h 65"/>
                <a:gd name="T56" fmla="*/ 0 w 64"/>
                <a:gd name="T57" fmla="*/ 16 h 65"/>
                <a:gd name="T58" fmla="*/ 0 w 64"/>
                <a:gd name="T59" fmla="*/ 21 h 65"/>
                <a:gd name="T60" fmla="*/ 3 w 64"/>
                <a:gd name="T61" fmla="*/ 25 h 65"/>
                <a:gd name="T62" fmla="*/ 8 w 64"/>
                <a:gd name="T63" fmla="*/ 33 h 65"/>
                <a:gd name="T64" fmla="*/ 8 w 64"/>
                <a:gd name="T65" fmla="*/ 65 h 65"/>
                <a:gd name="T66" fmla="*/ 20 w 64"/>
                <a:gd name="T67" fmla="*/ 65 h 65"/>
                <a:gd name="T68" fmla="*/ 20 w 64"/>
                <a:gd name="T69" fmla="*/ 33 h 65"/>
                <a:gd name="T70" fmla="*/ 25 w 64"/>
                <a:gd name="T71" fmla="*/ 25 h 65"/>
                <a:gd name="T72" fmla="*/ 28 w 64"/>
                <a:gd name="T73" fmla="*/ 21 h 65"/>
                <a:gd name="T74" fmla="*/ 28 w 64"/>
                <a:gd name="T75" fmla="*/ 16 h 65"/>
                <a:gd name="T76" fmla="*/ 28 w 64"/>
                <a:gd name="T77" fmla="*/ 2 h 65"/>
                <a:gd name="T78" fmla="*/ 26 w 64"/>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5">
                  <a:moveTo>
                    <a:pt x="54" y="0"/>
                  </a:moveTo>
                  <a:cubicBezTo>
                    <a:pt x="49" y="0"/>
                    <a:pt x="44" y="5"/>
                    <a:pt x="44" y="10"/>
                  </a:cubicBezTo>
                  <a:cubicBezTo>
                    <a:pt x="44" y="41"/>
                    <a:pt x="44" y="41"/>
                    <a:pt x="44" y="41"/>
                  </a:cubicBezTo>
                  <a:cubicBezTo>
                    <a:pt x="52" y="41"/>
                    <a:pt x="52" y="41"/>
                    <a:pt x="52" y="41"/>
                  </a:cubicBezTo>
                  <a:cubicBezTo>
                    <a:pt x="52" y="65"/>
                    <a:pt x="52" y="65"/>
                    <a:pt x="52" y="65"/>
                  </a:cubicBezTo>
                  <a:cubicBezTo>
                    <a:pt x="64" y="65"/>
                    <a:pt x="64" y="65"/>
                    <a:pt x="64" y="65"/>
                  </a:cubicBezTo>
                  <a:cubicBezTo>
                    <a:pt x="64" y="10"/>
                    <a:pt x="64" y="10"/>
                    <a:pt x="64" y="10"/>
                  </a:cubicBezTo>
                  <a:cubicBezTo>
                    <a:pt x="64" y="5"/>
                    <a:pt x="60" y="0"/>
                    <a:pt x="54" y="0"/>
                  </a:cubicBezTo>
                  <a:close/>
                  <a:moveTo>
                    <a:pt x="26" y="0"/>
                  </a:moveTo>
                  <a:cubicBezTo>
                    <a:pt x="25" y="0"/>
                    <a:pt x="24" y="1"/>
                    <a:pt x="24" y="2"/>
                  </a:cubicBezTo>
                  <a:cubicBezTo>
                    <a:pt x="24" y="16"/>
                    <a:pt x="24" y="16"/>
                    <a:pt x="24" y="16"/>
                  </a:cubicBezTo>
                  <a:cubicBezTo>
                    <a:pt x="24" y="17"/>
                    <a:pt x="23" y="17"/>
                    <a:pt x="22" y="17"/>
                  </a:cubicBezTo>
                  <a:cubicBezTo>
                    <a:pt x="21" y="17"/>
                    <a:pt x="20" y="17"/>
                    <a:pt x="20" y="16"/>
                  </a:cubicBezTo>
                  <a:cubicBezTo>
                    <a:pt x="20" y="2"/>
                    <a:pt x="20" y="2"/>
                    <a:pt x="20" y="2"/>
                  </a:cubicBezTo>
                  <a:cubicBezTo>
                    <a:pt x="20" y="1"/>
                    <a:pt x="19" y="0"/>
                    <a:pt x="18" y="0"/>
                  </a:cubicBezTo>
                  <a:cubicBezTo>
                    <a:pt x="17" y="0"/>
                    <a:pt x="16" y="1"/>
                    <a:pt x="16" y="2"/>
                  </a:cubicBezTo>
                  <a:cubicBezTo>
                    <a:pt x="16" y="16"/>
                    <a:pt x="16" y="16"/>
                    <a:pt x="16" y="16"/>
                  </a:cubicBezTo>
                  <a:cubicBezTo>
                    <a:pt x="16" y="17"/>
                    <a:pt x="15" y="17"/>
                    <a:pt x="14" y="17"/>
                  </a:cubicBezTo>
                  <a:cubicBezTo>
                    <a:pt x="13" y="17"/>
                    <a:pt x="12" y="17"/>
                    <a:pt x="12" y="16"/>
                  </a:cubicBezTo>
                  <a:cubicBezTo>
                    <a:pt x="12" y="2"/>
                    <a:pt x="12" y="2"/>
                    <a:pt x="12" y="2"/>
                  </a:cubicBezTo>
                  <a:cubicBezTo>
                    <a:pt x="12" y="1"/>
                    <a:pt x="11" y="0"/>
                    <a:pt x="10" y="0"/>
                  </a:cubicBezTo>
                  <a:cubicBezTo>
                    <a:pt x="9" y="0"/>
                    <a:pt x="8" y="1"/>
                    <a:pt x="8" y="2"/>
                  </a:cubicBezTo>
                  <a:cubicBezTo>
                    <a:pt x="8" y="16"/>
                    <a:pt x="8" y="16"/>
                    <a:pt x="8" y="16"/>
                  </a:cubicBezTo>
                  <a:cubicBezTo>
                    <a:pt x="8" y="17"/>
                    <a:pt x="7" y="17"/>
                    <a:pt x="6" y="17"/>
                  </a:cubicBezTo>
                  <a:cubicBezTo>
                    <a:pt x="5" y="17"/>
                    <a:pt x="4" y="17"/>
                    <a:pt x="4" y="16"/>
                  </a:cubicBezTo>
                  <a:cubicBezTo>
                    <a:pt x="4" y="2"/>
                    <a:pt x="4" y="2"/>
                    <a:pt x="4" y="2"/>
                  </a:cubicBezTo>
                  <a:cubicBezTo>
                    <a:pt x="4" y="1"/>
                    <a:pt x="3" y="0"/>
                    <a:pt x="2" y="0"/>
                  </a:cubicBezTo>
                  <a:cubicBezTo>
                    <a:pt x="0" y="0"/>
                    <a:pt x="0" y="1"/>
                    <a:pt x="0" y="2"/>
                  </a:cubicBezTo>
                  <a:cubicBezTo>
                    <a:pt x="0" y="16"/>
                    <a:pt x="0" y="16"/>
                    <a:pt x="0" y="16"/>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6"/>
                    <a:pt x="28" y="16"/>
                    <a:pt x="28" y="16"/>
                  </a:cubicBezTo>
                  <a:cubicBezTo>
                    <a:pt x="28" y="2"/>
                    <a:pt x="28" y="2"/>
                    <a:pt x="28" y="2"/>
                  </a:cubicBezTo>
                  <a:cubicBezTo>
                    <a:pt x="28" y="1"/>
                    <a:pt x="27"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39" name="Freeform 38">
              <a:extLst>
                <a:ext uri="{FF2B5EF4-FFF2-40B4-BE49-F238E27FC236}">
                  <a16:creationId xmlns:a16="http://schemas.microsoft.com/office/drawing/2014/main" id="{3CDB9E7C-248F-4ED8-B066-0E0DDD8EC388}"/>
                </a:ext>
              </a:extLst>
            </p:cNvPr>
            <p:cNvSpPr>
              <a:spLocks noEditPoints="1"/>
            </p:cNvSpPr>
            <p:nvPr/>
          </p:nvSpPr>
          <p:spPr bwMode="auto">
            <a:xfrm>
              <a:off x="4286" y="1899"/>
              <a:ext cx="91" cy="102"/>
            </a:xfrm>
            <a:custGeom>
              <a:avLst/>
              <a:gdLst>
                <a:gd name="T0" fmla="*/ 58 w 74"/>
                <a:gd name="T1" fmla="*/ 25 h 83"/>
                <a:gd name="T2" fmla="*/ 63 w 74"/>
                <a:gd name="T3" fmla="*/ 22 h 83"/>
                <a:gd name="T4" fmla="*/ 68 w 74"/>
                <a:gd name="T5" fmla="*/ 12 h 83"/>
                <a:gd name="T6" fmla="*/ 65 w 74"/>
                <a:gd name="T7" fmla="*/ 3 h 83"/>
                <a:gd name="T8" fmla="*/ 58 w 74"/>
                <a:gd name="T9" fmla="*/ 0 h 83"/>
                <a:gd name="T10" fmla="*/ 46 w 74"/>
                <a:gd name="T11" fmla="*/ 5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6 w 74"/>
                <a:gd name="T29" fmla="*/ 46 h 83"/>
                <a:gd name="T30" fmla="*/ 6 w 74"/>
                <a:gd name="T31" fmla="*/ 83 h 83"/>
                <a:gd name="T32" fmla="*/ 69 w 74"/>
                <a:gd name="T33" fmla="*/ 83 h 83"/>
                <a:gd name="T34" fmla="*/ 69 w 74"/>
                <a:gd name="T35" fmla="*/ 46 h 83"/>
                <a:gd name="T36" fmla="*/ 74 w 74"/>
                <a:gd name="T37" fmla="*/ 46 h 83"/>
                <a:gd name="T38" fmla="*/ 74 w 74"/>
                <a:gd name="T39" fmla="*/ 25 h 83"/>
                <a:gd name="T40" fmla="*/ 58 w 74"/>
                <a:gd name="T41" fmla="*/ 25 h 83"/>
                <a:gd name="T42" fmla="*/ 50 w 74"/>
                <a:gd name="T43" fmla="*/ 10 h 83"/>
                <a:gd name="T44" fmla="*/ 58 w 74"/>
                <a:gd name="T45" fmla="*/ 6 h 83"/>
                <a:gd name="T46" fmla="*/ 61 w 74"/>
                <a:gd name="T47" fmla="*/ 7 h 83"/>
                <a:gd name="T48" fmla="*/ 59 w 74"/>
                <a:gd name="T49" fmla="*/ 18 h 83"/>
                <a:gd name="T50" fmla="*/ 46 w 74"/>
                <a:gd name="T51" fmla="*/ 25 h 83"/>
                <a:gd name="T52" fmla="*/ 42 w 74"/>
                <a:gd name="T53" fmla="*/ 25 h 83"/>
                <a:gd name="T54" fmla="*/ 50 w 74"/>
                <a:gd name="T55" fmla="*/ 10 h 83"/>
                <a:gd name="T56" fmla="*/ 14 w 74"/>
                <a:gd name="T57" fmla="*/ 12 h 83"/>
                <a:gd name="T58" fmla="*/ 15 w 74"/>
                <a:gd name="T59" fmla="*/ 9 h 83"/>
                <a:gd name="T60" fmla="*/ 18 w 74"/>
                <a:gd name="T61" fmla="*/ 8 h 83"/>
                <a:gd name="T62" fmla="*/ 18 w 74"/>
                <a:gd name="T63" fmla="*/ 8 h 83"/>
                <a:gd name="T64" fmla="*/ 23 w 74"/>
                <a:gd name="T65" fmla="*/ 10 h 83"/>
                <a:gd name="T66" fmla="*/ 30 w 74"/>
                <a:gd name="T67" fmla="*/ 23 h 83"/>
                <a:gd name="T68" fmla="*/ 30 w 74"/>
                <a:gd name="T69" fmla="*/ 24 h 83"/>
                <a:gd name="T70" fmla="*/ 29 w 74"/>
                <a:gd name="T71" fmla="*/ 23 h 83"/>
                <a:gd name="T72" fmla="*/ 17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6 w 74"/>
                <a:gd name="T89" fmla="*/ 41 h 83"/>
                <a:gd name="T90" fmla="*/ 6 w 74"/>
                <a:gd name="T91" fmla="*/ 31 h 83"/>
                <a:gd name="T92" fmla="*/ 32 w 74"/>
                <a:gd name="T93" fmla="*/ 31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9 w 74"/>
                <a:gd name="T107" fmla="*/ 41 h 83"/>
                <a:gd name="T108" fmla="*/ 42 w 74"/>
                <a:gd name="T109" fmla="*/ 41 h 83"/>
                <a:gd name="T110" fmla="*/ 42 w 74"/>
                <a:gd name="T111" fmla="*/ 31 h 83"/>
                <a:gd name="T112" fmla="*/ 69 w 74"/>
                <a:gd name="T113" fmla="*/ 31 h 83"/>
                <a:gd name="T114" fmla="*/ 69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5"/>
                  </a:cubicBezTo>
                  <a:cubicBezTo>
                    <a:pt x="41" y="11"/>
                    <a:pt x="38" y="18"/>
                    <a:pt x="36" y="24"/>
                  </a:cubicBezTo>
                  <a:cubicBezTo>
                    <a:pt x="35" y="18"/>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6"/>
                    <a:pt x="0" y="46"/>
                    <a:pt x="0" y="46"/>
                  </a:cubicBezTo>
                  <a:cubicBezTo>
                    <a:pt x="6" y="46"/>
                    <a:pt x="6" y="46"/>
                    <a:pt x="6" y="46"/>
                  </a:cubicBezTo>
                  <a:cubicBezTo>
                    <a:pt x="6" y="83"/>
                    <a:pt x="6" y="83"/>
                    <a:pt x="6" y="83"/>
                  </a:cubicBezTo>
                  <a:cubicBezTo>
                    <a:pt x="69" y="83"/>
                    <a:pt x="69" y="83"/>
                    <a:pt x="69" y="83"/>
                  </a:cubicBezTo>
                  <a:cubicBezTo>
                    <a:pt x="69" y="46"/>
                    <a:pt x="69" y="46"/>
                    <a:pt x="69" y="46"/>
                  </a:cubicBezTo>
                  <a:cubicBezTo>
                    <a:pt x="74" y="46"/>
                    <a:pt x="74" y="46"/>
                    <a:pt x="74" y="46"/>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3"/>
                    <a:pt x="30" y="24"/>
                  </a:cubicBezTo>
                  <a:cubicBezTo>
                    <a:pt x="30" y="24"/>
                    <a:pt x="29" y="24"/>
                    <a:pt x="29" y="23"/>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0" name="Freeform 39">
              <a:extLst>
                <a:ext uri="{FF2B5EF4-FFF2-40B4-BE49-F238E27FC236}">
                  <a16:creationId xmlns:a16="http://schemas.microsoft.com/office/drawing/2014/main" id="{06491838-3473-4248-8870-C03B6A9CF770}"/>
                </a:ext>
              </a:extLst>
            </p:cNvPr>
            <p:cNvSpPr>
              <a:spLocks noEditPoints="1"/>
            </p:cNvSpPr>
            <p:nvPr/>
          </p:nvSpPr>
          <p:spPr bwMode="auto">
            <a:xfrm>
              <a:off x="4259" y="2360"/>
              <a:ext cx="95" cy="78"/>
            </a:xfrm>
            <a:custGeom>
              <a:avLst/>
              <a:gdLst>
                <a:gd name="T0" fmla="*/ 1 w 77"/>
                <a:gd name="T1" fmla="*/ 42 h 63"/>
                <a:gd name="T2" fmla="*/ 8 w 77"/>
                <a:gd name="T3" fmla="*/ 55 h 63"/>
                <a:gd name="T4" fmla="*/ 21 w 77"/>
                <a:gd name="T5" fmla="*/ 61 h 63"/>
                <a:gd name="T6" fmla="*/ 38 w 77"/>
                <a:gd name="T7" fmla="*/ 63 h 63"/>
                <a:gd name="T8" fmla="*/ 56 w 77"/>
                <a:gd name="T9" fmla="*/ 61 h 63"/>
                <a:gd name="T10" fmla="*/ 69 w 77"/>
                <a:gd name="T11" fmla="*/ 55 h 63"/>
                <a:gd name="T12" fmla="*/ 76 w 77"/>
                <a:gd name="T13" fmla="*/ 42 h 63"/>
                <a:gd name="T14" fmla="*/ 71 w 77"/>
                <a:gd name="T15" fmla="*/ 16 h 63"/>
                <a:gd name="T16" fmla="*/ 72 w 77"/>
                <a:gd name="T17" fmla="*/ 11 h 63"/>
                <a:gd name="T18" fmla="*/ 70 w 77"/>
                <a:gd name="T19" fmla="*/ 0 h 63"/>
                <a:gd name="T20" fmla="*/ 67 w 77"/>
                <a:gd name="T21" fmla="*/ 0 h 63"/>
                <a:gd name="T22" fmla="*/ 60 w 77"/>
                <a:gd name="T23" fmla="*/ 3 h 63"/>
                <a:gd name="T24" fmla="*/ 38 w 77"/>
                <a:gd name="T25" fmla="*/ 5 h 63"/>
                <a:gd name="T26" fmla="*/ 17 w 77"/>
                <a:gd name="T27" fmla="*/ 3 h 63"/>
                <a:gd name="T28" fmla="*/ 9 w 77"/>
                <a:gd name="T29" fmla="*/ 0 h 63"/>
                <a:gd name="T30" fmla="*/ 7 w 77"/>
                <a:gd name="T31" fmla="*/ 0 h 63"/>
                <a:gd name="T32" fmla="*/ 5 w 77"/>
                <a:gd name="T33" fmla="*/ 11 h 63"/>
                <a:gd name="T34" fmla="*/ 6 w 77"/>
                <a:gd name="T35" fmla="*/ 16 h 63"/>
                <a:gd name="T36" fmla="*/ 9 w 77"/>
                <a:gd name="T37" fmla="*/ 42 h 63"/>
                <a:gd name="T38" fmla="*/ 18 w 77"/>
                <a:gd name="T39" fmla="*/ 30 h 63"/>
                <a:gd name="T40" fmla="*/ 27 w 77"/>
                <a:gd name="T41" fmla="*/ 29 h 63"/>
                <a:gd name="T42" fmla="*/ 38 w 77"/>
                <a:gd name="T43" fmla="*/ 30 h 63"/>
                <a:gd name="T44" fmla="*/ 49 w 77"/>
                <a:gd name="T45" fmla="*/ 29 h 63"/>
                <a:gd name="T46" fmla="*/ 59 w 77"/>
                <a:gd name="T47" fmla="*/ 30 h 63"/>
                <a:gd name="T48" fmla="*/ 67 w 77"/>
                <a:gd name="T49" fmla="*/ 42 h 63"/>
                <a:gd name="T50" fmla="*/ 64 w 77"/>
                <a:gd name="T51" fmla="*/ 52 h 63"/>
                <a:gd name="T52" fmla="*/ 56 w 77"/>
                <a:gd name="T53" fmla="*/ 57 h 63"/>
                <a:gd name="T54" fmla="*/ 45 w 77"/>
                <a:gd name="T55" fmla="*/ 58 h 63"/>
                <a:gd name="T56" fmla="*/ 31 w 77"/>
                <a:gd name="T57" fmla="*/ 58 h 63"/>
                <a:gd name="T58" fmla="*/ 20 w 77"/>
                <a:gd name="T59" fmla="*/ 57 h 63"/>
                <a:gd name="T60" fmla="*/ 12 w 77"/>
                <a:gd name="T61" fmla="*/ 52 h 63"/>
                <a:gd name="T62" fmla="*/ 9 w 77"/>
                <a:gd name="T63" fmla="*/ 42 h 63"/>
                <a:gd name="T64" fmla="*/ 53 w 77"/>
                <a:gd name="T65" fmla="*/ 48 h 63"/>
                <a:gd name="T66" fmla="*/ 53 w 77"/>
                <a:gd name="T67" fmla="*/ 34 h 63"/>
                <a:gd name="T68" fmla="*/ 19 w 77"/>
                <a:gd name="T69" fmla="*/ 41 h 63"/>
                <a:gd name="T70" fmla="*/ 29 w 77"/>
                <a:gd name="T71" fmla="*/ 41 h 63"/>
                <a:gd name="T72" fmla="*/ 19 w 77"/>
                <a:gd name="T7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63">
                  <a:moveTo>
                    <a:pt x="0" y="32"/>
                  </a:moveTo>
                  <a:cubicBezTo>
                    <a:pt x="0" y="36"/>
                    <a:pt x="0" y="39"/>
                    <a:pt x="1" y="42"/>
                  </a:cubicBezTo>
                  <a:cubicBezTo>
                    <a:pt x="1" y="45"/>
                    <a:pt x="2" y="47"/>
                    <a:pt x="3" y="49"/>
                  </a:cubicBezTo>
                  <a:cubicBezTo>
                    <a:pt x="5" y="51"/>
                    <a:pt x="6" y="53"/>
                    <a:pt x="8" y="55"/>
                  </a:cubicBezTo>
                  <a:cubicBezTo>
                    <a:pt x="10" y="56"/>
                    <a:pt x="12" y="58"/>
                    <a:pt x="14" y="59"/>
                  </a:cubicBezTo>
                  <a:cubicBezTo>
                    <a:pt x="16" y="60"/>
                    <a:pt x="18" y="60"/>
                    <a:pt x="21" y="61"/>
                  </a:cubicBezTo>
                  <a:cubicBezTo>
                    <a:pt x="23" y="62"/>
                    <a:pt x="26" y="62"/>
                    <a:pt x="29" y="62"/>
                  </a:cubicBezTo>
                  <a:cubicBezTo>
                    <a:pt x="32" y="63"/>
                    <a:pt x="35" y="63"/>
                    <a:pt x="38" y="63"/>
                  </a:cubicBezTo>
                  <a:cubicBezTo>
                    <a:pt x="42" y="63"/>
                    <a:pt x="45" y="63"/>
                    <a:pt x="47" y="62"/>
                  </a:cubicBezTo>
                  <a:cubicBezTo>
                    <a:pt x="50" y="62"/>
                    <a:pt x="53" y="62"/>
                    <a:pt x="56" y="61"/>
                  </a:cubicBezTo>
                  <a:cubicBezTo>
                    <a:pt x="58" y="60"/>
                    <a:pt x="61" y="60"/>
                    <a:pt x="63" y="59"/>
                  </a:cubicBezTo>
                  <a:cubicBezTo>
                    <a:pt x="65" y="58"/>
                    <a:pt x="67" y="56"/>
                    <a:pt x="69" y="55"/>
                  </a:cubicBezTo>
                  <a:cubicBezTo>
                    <a:pt x="71" y="53"/>
                    <a:pt x="72" y="51"/>
                    <a:pt x="73" y="49"/>
                  </a:cubicBezTo>
                  <a:cubicBezTo>
                    <a:pt x="74" y="47"/>
                    <a:pt x="75" y="45"/>
                    <a:pt x="76" y="42"/>
                  </a:cubicBezTo>
                  <a:cubicBezTo>
                    <a:pt x="77" y="39"/>
                    <a:pt x="77" y="36"/>
                    <a:pt x="77" y="32"/>
                  </a:cubicBezTo>
                  <a:cubicBezTo>
                    <a:pt x="77" y="26"/>
                    <a:pt x="75" y="21"/>
                    <a:pt x="71" y="16"/>
                  </a:cubicBezTo>
                  <a:cubicBezTo>
                    <a:pt x="71" y="16"/>
                    <a:pt x="71" y="15"/>
                    <a:pt x="71" y="14"/>
                  </a:cubicBezTo>
                  <a:cubicBezTo>
                    <a:pt x="71" y="13"/>
                    <a:pt x="72" y="12"/>
                    <a:pt x="72" y="11"/>
                  </a:cubicBezTo>
                  <a:cubicBezTo>
                    <a:pt x="72" y="9"/>
                    <a:pt x="72" y="8"/>
                    <a:pt x="72" y="6"/>
                  </a:cubicBezTo>
                  <a:cubicBezTo>
                    <a:pt x="71" y="4"/>
                    <a:pt x="71" y="2"/>
                    <a:pt x="70" y="0"/>
                  </a:cubicBezTo>
                  <a:cubicBezTo>
                    <a:pt x="69" y="0"/>
                    <a:pt x="69" y="0"/>
                    <a:pt x="69" y="0"/>
                  </a:cubicBezTo>
                  <a:cubicBezTo>
                    <a:pt x="69" y="0"/>
                    <a:pt x="68" y="0"/>
                    <a:pt x="67" y="0"/>
                  </a:cubicBezTo>
                  <a:cubicBezTo>
                    <a:pt x="67" y="0"/>
                    <a:pt x="65" y="0"/>
                    <a:pt x="64" y="1"/>
                  </a:cubicBezTo>
                  <a:cubicBezTo>
                    <a:pt x="63" y="1"/>
                    <a:pt x="61" y="2"/>
                    <a:pt x="60" y="3"/>
                  </a:cubicBezTo>
                  <a:cubicBezTo>
                    <a:pt x="58" y="4"/>
                    <a:pt x="56" y="5"/>
                    <a:pt x="53" y="6"/>
                  </a:cubicBezTo>
                  <a:cubicBezTo>
                    <a:pt x="50" y="5"/>
                    <a:pt x="45" y="5"/>
                    <a:pt x="38" y="5"/>
                  </a:cubicBezTo>
                  <a:cubicBezTo>
                    <a:pt x="32" y="5"/>
                    <a:pt x="27" y="5"/>
                    <a:pt x="23" y="6"/>
                  </a:cubicBezTo>
                  <a:cubicBezTo>
                    <a:pt x="21" y="5"/>
                    <a:pt x="19" y="4"/>
                    <a:pt x="17" y="3"/>
                  </a:cubicBezTo>
                  <a:cubicBezTo>
                    <a:pt x="15" y="2"/>
                    <a:pt x="14" y="1"/>
                    <a:pt x="12" y="1"/>
                  </a:cubicBezTo>
                  <a:cubicBezTo>
                    <a:pt x="11" y="0"/>
                    <a:pt x="10" y="0"/>
                    <a:pt x="9" y="0"/>
                  </a:cubicBezTo>
                  <a:cubicBezTo>
                    <a:pt x="8" y="0"/>
                    <a:pt x="8" y="0"/>
                    <a:pt x="7" y="0"/>
                  </a:cubicBezTo>
                  <a:cubicBezTo>
                    <a:pt x="7" y="0"/>
                    <a:pt x="7" y="0"/>
                    <a:pt x="7" y="0"/>
                  </a:cubicBezTo>
                  <a:cubicBezTo>
                    <a:pt x="6" y="2"/>
                    <a:pt x="5" y="4"/>
                    <a:pt x="5" y="6"/>
                  </a:cubicBezTo>
                  <a:cubicBezTo>
                    <a:pt x="5" y="8"/>
                    <a:pt x="5" y="9"/>
                    <a:pt x="5" y="11"/>
                  </a:cubicBezTo>
                  <a:cubicBezTo>
                    <a:pt x="5" y="12"/>
                    <a:pt x="5" y="13"/>
                    <a:pt x="5" y="14"/>
                  </a:cubicBezTo>
                  <a:cubicBezTo>
                    <a:pt x="6" y="15"/>
                    <a:pt x="6" y="16"/>
                    <a:pt x="6" y="16"/>
                  </a:cubicBezTo>
                  <a:cubicBezTo>
                    <a:pt x="2" y="21"/>
                    <a:pt x="0" y="26"/>
                    <a:pt x="0" y="32"/>
                  </a:cubicBezTo>
                  <a:close/>
                  <a:moveTo>
                    <a:pt x="9" y="42"/>
                  </a:moveTo>
                  <a:cubicBezTo>
                    <a:pt x="9" y="38"/>
                    <a:pt x="11" y="35"/>
                    <a:pt x="14" y="32"/>
                  </a:cubicBezTo>
                  <a:cubicBezTo>
                    <a:pt x="15" y="31"/>
                    <a:pt x="16" y="30"/>
                    <a:pt x="18" y="30"/>
                  </a:cubicBezTo>
                  <a:cubicBezTo>
                    <a:pt x="19" y="29"/>
                    <a:pt x="20" y="29"/>
                    <a:pt x="22" y="29"/>
                  </a:cubicBezTo>
                  <a:cubicBezTo>
                    <a:pt x="24" y="29"/>
                    <a:pt x="25" y="29"/>
                    <a:pt x="27" y="29"/>
                  </a:cubicBezTo>
                  <a:cubicBezTo>
                    <a:pt x="28" y="29"/>
                    <a:pt x="30" y="29"/>
                    <a:pt x="32" y="29"/>
                  </a:cubicBezTo>
                  <a:cubicBezTo>
                    <a:pt x="35" y="30"/>
                    <a:pt x="36" y="30"/>
                    <a:pt x="38" y="30"/>
                  </a:cubicBezTo>
                  <a:cubicBezTo>
                    <a:pt x="40" y="30"/>
                    <a:pt x="42" y="30"/>
                    <a:pt x="44" y="29"/>
                  </a:cubicBezTo>
                  <a:cubicBezTo>
                    <a:pt x="46" y="29"/>
                    <a:pt x="48" y="29"/>
                    <a:pt x="49" y="29"/>
                  </a:cubicBezTo>
                  <a:cubicBezTo>
                    <a:pt x="51" y="29"/>
                    <a:pt x="52" y="29"/>
                    <a:pt x="54" y="29"/>
                  </a:cubicBezTo>
                  <a:cubicBezTo>
                    <a:pt x="56" y="29"/>
                    <a:pt x="57" y="29"/>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5"/>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5"/>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1" name="Freeform 40">
              <a:extLst>
                <a:ext uri="{FF2B5EF4-FFF2-40B4-BE49-F238E27FC236}">
                  <a16:creationId xmlns:a16="http://schemas.microsoft.com/office/drawing/2014/main" id="{7286DAE3-B15F-49D9-8870-16F1F897D0FB}"/>
                </a:ext>
              </a:extLst>
            </p:cNvPr>
            <p:cNvSpPr>
              <a:spLocks noEditPoints="1"/>
            </p:cNvSpPr>
            <p:nvPr/>
          </p:nvSpPr>
          <p:spPr bwMode="auto">
            <a:xfrm>
              <a:off x="4162" y="1351"/>
              <a:ext cx="154" cy="154"/>
            </a:xfrm>
            <a:custGeom>
              <a:avLst/>
              <a:gdLst>
                <a:gd name="T0" fmla="*/ 0 w 125"/>
                <a:gd name="T1" fmla="*/ 63 h 125"/>
                <a:gd name="T2" fmla="*/ 125 w 125"/>
                <a:gd name="T3" fmla="*/ 63 h 125"/>
                <a:gd name="T4" fmla="*/ 98 w 125"/>
                <a:gd name="T5" fmla="*/ 83 h 125"/>
                <a:gd name="T6" fmla="*/ 117 w 125"/>
                <a:gd name="T7" fmla="*/ 67 h 125"/>
                <a:gd name="T8" fmla="*/ 98 w 125"/>
                <a:gd name="T9" fmla="*/ 83 h 125"/>
                <a:gd name="T10" fmla="*/ 25 w 125"/>
                <a:gd name="T11" fmla="*/ 58 h 125"/>
                <a:gd name="T12" fmla="*/ 13 w 125"/>
                <a:gd name="T13" fmla="*/ 42 h 125"/>
                <a:gd name="T14" fmla="*/ 90 w 125"/>
                <a:gd name="T15" fmla="*/ 42 h 125"/>
                <a:gd name="T16" fmla="*/ 67 w 125"/>
                <a:gd name="T17" fmla="*/ 58 h 125"/>
                <a:gd name="T18" fmla="*/ 90 w 125"/>
                <a:gd name="T19" fmla="*/ 42 h 125"/>
                <a:gd name="T20" fmla="*/ 67 w 125"/>
                <a:gd name="T21" fmla="*/ 9 h 125"/>
                <a:gd name="T22" fmla="*/ 82 w 125"/>
                <a:gd name="T23" fmla="*/ 23 h 125"/>
                <a:gd name="T24" fmla="*/ 67 w 125"/>
                <a:gd name="T25" fmla="*/ 33 h 125"/>
                <a:gd name="T26" fmla="*/ 53 w 125"/>
                <a:gd name="T27" fmla="*/ 12 h 125"/>
                <a:gd name="T28" fmla="*/ 59 w 125"/>
                <a:gd name="T29" fmla="*/ 33 h 125"/>
                <a:gd name="T30" fmla="*/ 43 w 125"/>
                <a:gd name="T31" fmla="*/ 23 h 125"/>
                <a:gd name="T32" fmla="*/ 59 w 125"/>
                <a:gd name="T33" fmla="*/ 58 h 125"/>
                <a:gd name="T34" fmla="*/ 36 w 125"/>
                <a:gd name="T35" fmla="*/ 42 h 125"/>
                <a:gd name="T36" fmla="*/ 13 w 125"/>
                <a:gd name="T37" fmla="*/ 83 h 125"/>
                <a:gd name="T38" fmla="*/ 25 w 125"/>
                <a:gd name="T39" fmla="*/ 67 h 125"/>
                <a:gd name="T40" fmla="*/ 13 w 125"/>
                <a:gd name="T41" fmla="*/ 83 h 125"/>
                <a:gd name="T42" fmla="*/ 59 w 125"/>
                <a:gd name="T43" fmla="*/ 67 h 125"/>
                <a:gd name="T44" fmla="*/ 36 w 125"/>
                <a:gd name="T45" fmla="*/ 83 h 125"/>
                <a:gd name="T46" fmla="*/ 59 w 125"/>
                <a:gd name="T47" fmla="*/ 92 h 125"/>
                <a:gd name="T48" fmla="*/ 53 w 125"/>
                <a:gd name="T49" fmla="*/ 113 h 125"/>
                <a:gd name="T50" fmla="*/ 38 w 125"/>
                <a:gd name="T51" fmla="*/ 92 h 125"/>
                <a:gd name="T52" fmla="*/ 82 w 125"/>
                <a:gd name="T53" fmla="*/ 102 h 125"/>
                <a:gd name="T54" fmla="*/ 67 w 125"/>
                <a:gd name="T55" fmla="*/ 116 h 125"/>
                <a:gd name="T56" fmla="*/ 87 w 125"/>
                <a:gd name="T57" fmla="*/ 92 h 125"/>
                <a:gd name="T58" fmla="*/ 67 w 125"/>
                <a:gd name="T59" fmla="*/ 83 h 125"/>
                <a:gd name="T60" fmla="*/ 92 w 125"/>
                <a:gd name="T61" fmla="*/ 67 h 125"/>
                <a:gd name="T62" fmla="*/ 67 w 125"/>
                <a:gd name="T63" fmla="*/ 83 h 125"/>
                <a:gd name="T64" fmla="*/ 98 w 125"/>
                <a:gd name="T65" fmla="*/ 42 h 125"/>
                <a:gd name="T66" fmla="*/ 117 w 125"/>
                <a:gd name="T67" fmla="*/ 58 h 125"/>
                <a:gd name="T68" fmla="*/ 108 w 125"/>
                <a:gd name="T69" fmla="*/ 33 h 125"/>
                <a:gd name="T70" fmla="*/ 86 w 125"/>
                <a:gd name="T71" fmla="*/ 14 h 125"/>
                <a:gd name="T72" fmla="*/ 108 w 125"/>
                <a:gd name="T73" fmla="*/ 33 h 125"/>
                <a:gd name="T74" fmla="*/ 39 w 125"/>
                <a:gd name="T75" fmla="*/ 14 h 125"/>
                <a:gd name="T76" fmla="*/ 17 w 125"/>
                <a:gd name="T77" fmla="*/ 33 h 125"/>
                <a:gd name="T78" fmla="*/ 17 w 125"/>
                <a:gd name="T79" fmla="*/ 92 h 125"/>
                <a:gd name="T80" fmla="*/ 39 w 125"/>
                <a:gd name="T81" fmla="*/ 111 h 125"/>
                <a:gd name="T82" fmla="*/ 17 w 125"/>
                <a:gd name="T83" fmla="*/ 92 h 125"/>
                <a:gd name="T84" fmla="*/ 86 w 125"/>
                <a:gd name="T85" fmla="*/ 111 h 125"/>
                <a:gd name="T86" fmla="*/ 108 w 125"/>
                <a:gd name="T87"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2"/>
                    <a:pt x="100" y="67"/>
                  </a:cubicBezTo>
                  <a:cubicBezTo>
                    <a:pt x="117" y="67"/>
                    <a:pt x="117" y="67"/>
                    <a:pt x="117" y="67"/>
                  </a:cubicBezTo>
                  <a:cubicBezTo>
                    <a:pt x="116" y="72"/>
                    <a:pt x="115" y="78"/>
                    <a:pt x="113" y="83"/>
                  </a:cubicBezTo>
                  <a:lnTo>
                    <a:pt x="98" y="83"/>
                  </a:lnTo>
                  <a:close/>
                  <a:moveTo>
                    <a:pt x="27" y="42"/>
                  </a:moveTo>
                  <a:cubicBezTo>
                    <a:pt x="26" y="47"/>
                    <a:pt x="26" y="53"/>
                    <a:pt x="25" y="58"/>
                  </a:cubicBezTo>
                  <a:cubicBezTo>
                    <a:pt x="9" y="58"/>
                    <a:pt x="9" y="58"/>
                    <a:pt x="9" y="58"/>
                  </a:cubicBezTo>
                  <a:cubicBezTo>
                    <a:pt x="9" y="53"/>
                    <a:pt x="11" y="47"/>
                    <a:pt x="13" y="42"/>
                  </a:cubicBezTo>
                  <a:lnTo>
                    <a:pt x="27" y="42"/>
                  </a:lnTo>
                  <a:close/>
                  <a:moveTo>
                    <a:pt x="90" y="42"/>
                  </a:moveTo>
                  <a:cubicBezTo>
                    <a:pt x="91" y="47"/>
                    <a:pt x="92" y="53"/>
                    <a:pt x="92" y="58"/>
                  </a:cubicBezTo>
                  <a:cubicBezTo>
                    <a:pt x="67" y="58"/>
                    <a:pt x="67" y="58"/>
                    <a:pt x="67" y="58"/>
                  </a:cubicBezTo>
                  <a:cubicBezTo>
                    <a:pt x="67" y="42"/>
                    <a:pt x="67" y="42"/>
                    <a:pt x="67" y="42"/>
                  </a:cubicBezTo>
                  <a:lnTo>
                    <a:pt x="90" y="42"/>
                  </a:lnTo>
                  <a:close/>
                  <a:moveTo>
                    <a:pt x="67" y="33"/>
                  </a:moveTo>
                  <a:cubicBezTo>
                    <a:pt x="67" y="9"/>
                    <a:pt x="67" y="9"/>
                    <a:pt x="67" y="9"/>
                  </a:cubicBezTo>
                  <a:cubicBezTo>
                    <a:pt x="69" y="10"/>
                    <a:pt x="71" y="11"/>
                    <a:pt x="73" y="12"/>
                  </a:cubicBezTo>
                  <a:cubicBezTo>
                    <a:pt x="76" y="14"/>
                    <a:pt x="79" y="18"/>
                    <a:pt x="82" y="23"/>
                  </a:cubicBezTo>
                  <a:cubicBezTo>
                    <a:pt x="84" y="26"/>
                    <a:pt x="86" y="30"/>
                    <a:pt x="87" y="33"/>
                  </a:cubicBezTo>
                  <a:cubicBezTo>
                    <a:pt x="67" y="33"/>
                    <a:pt x="67" y="33"/>
                    <a:pt x="67" y="33"/>
                  </a:cubicBezTo>
                  <a:close/>
                  <a:moveTo>
                    <a:pt x="43" y="23"/>
                  </a:moveTo>
                  <a:cubicBezTo>
                    <a:pt x="46" y="18"/>
                    <a:pt x="50" y="14"/>
                    <a:pt x="53" y="12"/>
                  </a:cubicBezTo>
                  <a:cubicBezTo>
                    <a:pt x="55" y="11"/>
                    <a:pt x="57" y="10"/>
                    <a:pt x="59" y="9"/>
                  </a:cubicBezTo>
                  <a:cubicBezTo>
                    <a:pt x="59" y="33"/>
                    <a:pt x="59" y="33"/>
                    <a:pt x="59" y="33"/>
                  </a:cubicBezTo>
                  <a:cubicBezTo>
                    <a:pt x="38" y="33"/>
                    <a:pt x="38" y="33"/>
                    <a:pt x="38" y="33"/>
                  </a:cubicBezTo>
                  <a:cubicBezTo>
                    <a:pt x="40" y="30"/>
                    <a:pt x="41" y="26"/>
                    <a:pt x="43" y="23"/>
                  </a:cubicBezTo>
                  <a:close/>
                  <a:moveTo>
                    <a:pt x="59" y="42"/>
                  </a:moveTo>
                  <a:cubicBezTo>
                    <a:pt x="59" y="58"/>
                    <a:pt x="59" y="58"/>
                    <a:pt x="59" y="58"/>
                  </a:cubicBezTo>
                  <a:cubicBezTo>
                    <a:pt x="34" y="58"/>
                    <a:pt x="34" y="58"/>
                    <a:pt x="34" y="58"/>
                  </a:cubicBezTo>
                  <a:cubicBezTo>
                    <a:pt x="34" y="53"/>
                    <a:pt x="35" y="47"/>
                    <a:pt x="36" y="42"/>
                  </a:cubicBezTo>
                  <a:lnTo>
                    <a:pt x="59" y="42"/>
                  </a:lnTo>
                  <a:close/>
                  <a:moveTo>
                    <a:pt x="13" y="83"/>
                  </a:moveTo>
                  <a:cubicBezTo>
                    <a:pt x="11" y="78"/>
                    <a:pt x="9" y="72"/>
                    <a:pt x="9" y="67"/>
                  </a:cubicBezTo>
                  <a:cubicBezTo>
                    <a:pt x="25" y="67"/>
                    <a:pt x="25" y="67"/>
                    <a:pt x="25" y="67"/>
                  </a:cubicBezTo>
                  <a:cubicBezTo>
                    <a:pt x="26" y="72"/>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2"/>
                    <a:pt x="34" y="67"/>
                  </a:cubicBezTo>
                  <a:close/>
                  <a:moveTo>
                    <a:pt x="59" y="92"/>
                  </a:moveTo>
                  <a:cubicBezTo>
                    <a:pt x="59" y="116"/>
                    <a:pt x="59" y="116"/>
                    <a:pt x="59" y="116"/>
                  </a:cubicBezTo>
                  <a:cubicBezTo>
                    <a:pt x="57" y="115"/>
                    <a:pt x="55" y="114"/>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4"/>
                    <a:pt x="69" y="115"/>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2"/>
                    <a:pt x="91" y="78"/>
                    <a:pt x="90" y="83"/>
                  </a:cubicBezTo>
                  <a:lnTo>
                    <a:pt x="67" y="83"/>
                  </a:lnTo>
                  <a:close/>
                  <a:moveTo>
                    <a:pt x="100" y="58"/>
                  </a:moveTo>
                  <a:cubicBezTo>
                    <a:pt x="100" y="53"/>
                    <a:pt x="99" y="47"/>
                    <a:pt x="98" y="42"/>
                  </a:cubicBezTo>
                  <a:cubicBezTo>
                    <a:pt x="113" y="42"/>
                    <a:pt x="113" y="42"/>
                    <a:pt x="113" y="42"/>
                  </a:cubicBezTo>
                  <a:cubicBezTo>
                    <a:pt x="115" y="47"/>
                    <a:pt x="116" y="53"/>
                    <a:pt x="117" y="58"/>
                  </a:cubicBezTo>
                  <a:lnTo>
                    <a:pt x="100" y="58"/>
                  </a:lnTo>
                  <a:close/>
                  <a:moveTo>
                    <a:pt x="108" y="33"/>
                  </a:moveTo>
                  <a:cubicBezTo>
                    <a:pt x="96" y="33"/>
                    <a:pt x="96" y="33"/>
                    <a:pt x="96" y="33"/>
                  </a:cubicBezTo>
                  <a:cubicBezTo>
                    <a:pt x="93" y="26"/>
                    <a:pt x="90" y="19"/>
                    <a:pt x="86" y="14"/>
                  </a:cubicBezTo>
                  <a:cubicBezTo>
                    <a:pt x="92" y="16"/>
                    <a:pt x="97" y="20"/>
                    <a:pt x="101" y="24"/>
                  </a:cubicBezTo>
                  <a:cubicBezTo>
                    <a:pt x="104" y="27"/>
                    <a:pt x="106" y="30"/>
                    <a:pt x="108" y="33"/>
                  </a:cubicBezTo>
                  <a:close/>
                  <a:moveTo>
                    <a:pt x="25" y="24"/>
                  </a:moveTo>
                  <a:cubicBezTo>
                    <a:pt x="29" y="20"/>
                    <a:pt x="34" y="16"/>
                    <a:pt x="39" y="14"/>
                  </a:cubicBezTo>
                  <a:cubicBezTo>
                    <a:pt x="35" y="19"/>
                    <a:pt x="32" y="26"/>
                    <a:pt x="30" y="33"/>
                  </a:cubicBezTo>
                  <a:cubicBezTo>
                    <a:pt x="17" y="33"/>
                    <a:pt x="17" y="33"/>
                    <a:pt x="17" y="33"/>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2" name="Freeform 41">
              <a:extLst>
                <a:ext uri="{FF2B5EF4-FFF2-40B4-BE49-F238E27FC236}">
                  <a16:creationId xmlns:a16="http://schemas.microsoft.com/office/drawing/2014/main" id="{25769E3F-76E8-4761-A4C0-76747A92F91A}"/>
                </a:ext>
              </a:extLst>
            </p:cNvPr>
            <p:cNvSpPr>
              <a:spLocks noEditPoints="1"/>
            </p:cNvSpPr>
            <p:nvPr/>
          </p:nvSpPr>
          <p:spPr bwMode="auto">
            <a:xfrm>
              <a:off x="4133" y="1270"/>
              <a:ext cx="72" cy="73"/>
            </a:xfrm>
            <a:custGeom>
              <a:avLst/>
              <a:gdLst>
                <a:gd name="T0" fmla="*/ 49 w 59"/>
                <a:gd name="T1" fmla="*/ 0 h 59"/>
                <a:gd name="T2" fmla="*/ 9 w 59"/>
                <a:gd name="T3" fmla="*/ 0 h 59"/>
                <a:gd name="T4" fmla="*/ 0 w 59"/>
                <a:gd name="T5" fmla="*/ 10 h 59"/>
                <a:gd name="T6" fmla="*/ 0 w 59"/>
                <a:gd name="T7" fmla="*/ 49 h 59"/>
                <a:gd name="T8" fmla="*/ 9 w 59"/>
                <a:gd name="T9" fmla="*/ 59 h 59"/>
                <a:gd name="T10" fmla="*/ 49 w 59"/>
                <a:gd name="T11" fmla="*/ 59 h 59"/>
                <a:gd name="T12" fmla="*/ 59 w 59"/>
                <a:gd name="T13" fmla="*/ 49 h 59"/>
                <a:gd name="T14" fmla="*/ 59 w 59"/>
                <a:gd name="T15" fmla="*/ 10 h 59"/>
                <a:gd name="T16" fmla="*/ 49 w 59"/>
                <a:gd name="T17" fmla="*/ 0 h 59"/>
                <a:gd name="T18" fmla="*/ 40 w 59"/>
                <a:gd name="T19" fmla="*/ 2 h 59"/>
                <a:gd name="T20" fmla="*/ 40 w 59"/>
                <a:gd name="T21" fmla="*/ 11 h 59"/>
                <a:gd name="T22" fmla="*/ 31 w 59"/>
                <a:gd name="T23" fmla="*/ 11 h 59"/>
                <a:gd name="T24" fmla="*/ 31 w 59"/>
                <a:gd name="T25" fmla="*/ 2 h 59"/>
                <a:gd name="T26" fmla="*/ 40 w 59"/>
                <a:gd name="T27" fmla="*/ 2 h 59"/>
                <a:gd name="T28" fmla="*/ 27 w 59"/>
                <a:gd name="T29" fmla="*/ 2 h 59"/>
                <a:gd name="T30" fmla="*/ 27 w 59"/>
                <a:gd name="T31" fmla="*/ 11 h 59"/>
                <a:gd name="T32" fmla="*/ 18 w 59"/>
                <a:gd name="T33" fmla="*/ 11 h 59"/>
                <a:gd name="T34" fmla="*/ 18 w 59"/>
                <a:gd name="T35" fmla="*/ 2 h 59"/>
                <a:gd name="T36" fmla="*/ 27 w 59"/>
                <a:gd name="T37" fmla="*/ 2 h 59"/>
                <a:gd name="T38" fmla="*/ 1 w 59"/>
                <a:gd name="T39" fmla="*/ 11 h 59"/>
                <a:gd name="T40" fmla="*/ 1 w 59"/>
                <a:gd name="T41" fmla="*/ 10 h 59"/>
                <a:gd name="T42" fmla="*/ 9 w 59"/>
                <a:gd name="T43" fmla="*/ 2 h 59"/>
                <a:gd name="T44" fmla="*/ 14 w 59"/>
                <a:gd name="T45" fmla="*/ 2 h 59"/>
                <a:gd name="T46" fmla="*/ 14 w 59"/>
                <a:gd name="T47" fmla="*/ 11 h 59"/>
                <a:gd name="T48" fmla="*/ 1 w 59"/>
                <a:gd name="T49" fmla="*/ 11 h 59"/>
                <a:gd name="T50" fmla="*/ 44 w 59"/>
                <a:gd name="T51" fmla="*/ 37 h 59"/>
                <a:gd name="T52" fmla="*/ 33 w 59"/>
                <a:gd name="T53" fmla="*/ 37 h 59"/>
                <a:gd name="T54" fmla="*/ 33 w 59"/>
                <a:gd name="T55" fmla="*/ 48 h 59"/>
                <a:gd name="T56" fmla="*/ 25 w 59"/>
                <a:gd name="T57" fmla="*/ 48 h 59"/>
                <a:gd name="T58" fmla="*/ 25 w 59"/>
                <a:gd name="T59" fmla="*/ 37 h 59"/>
                <a:gd name="T60" fmla="*/ 14 w 59"/>
                <a:gd name="T61" fmla="*/ 37 h 59"/>
                <a:gd name="T62" fmla="*/ 14 w 59"/>
                <a:gd name="T63" fmla="*/ 29 h 59"/>
                <a:gd name="T64" fmla="*/ 25 w 59"/>
                <a:gd name="T65" fmla="*/ 29 h 59"/>
                <a:gd name="T66" fmla="*/ 25 w 59"/>
                <a:gd name="T67" fmla="*/ 18 h 59"/>
                <a:gd name="T68" fmla="*/ 33 w 59"/>
                <a:gd name="T69" fmla="*/ 18 h 59"/>
                <a:gd name="T70" fmla="*/ 33 w 59"/>
                <a:gd name="T71" fmla="*/ 29 h 59"/>
                <a:gd name="T72" fmla="*/ 44 w 59"/>
                <a:gd name="T73" fmla="*/ 29 h 59"/>
                <a:gd name="T74" fmla="*/ 44 w 59"/>
                <a:gd name="T75" fmla="*/ 37 h 59"/>
                <a:gd name="T76" fmla="*/ 57 w 59"/>
                <a:gd name="T77" fmla="*/ 11 h 59"/>
                <a:gd name="T78" fmla="*/ 44 w 59"/>
                <a:gd name="T79" fmla="*/ 11 h 59"/>
                <a:gd name="T80" fmla="*/ 44 w 59"/>
                <a:gd name="T81" fmla="*/ 2 h 59"/>
                <a:gd name="T82" fmla="*/ 49 w 59"/>
                <a:gd name="T83" fmla="*/ 2 h 59"/>
                <a:gd name="T84" fmla="*/ 57 w 59"/>
                <a:gd name="T85" fmla="*/ 10 h 59"/>
                <a:gd name="T86" fmla="*/ 57 w 59"/>
                <a:gd name="T8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59">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29"/>
                    <a:pt x="14" y="29"/>
                    <a:pt x="14" y="29"/>
                  </a:cubicBezTo>
                  <a:cubicBezTo>
                    <a:pt x="25" y="29"/>
                    <a:pt x="25" y="29"/>
                    <a:pt x="25" y="29"/>
                  </a:cubicBezTo>
                  <a:cubicBezTo>
                    <a:pt x="25" y="18"/>
                    <a:pt x="25" y="18"/>
                    <a:pt x="25" y="18"/>
                  </a:cubicBezTo>
                  <a:cubicBezTo>
                    <a:pt x="33" y="18"/>
                    <a:pt x="33" y="18"/>
                    <a:pt x="33" y="18"/>
                  </a:cubicBezTo>
                  <a:cubicBezTo>
                    <a:pt x="33" y="29"/>
                    <a:pt x="33" y="29"/>
                    <a:pt x="33" y="29"/>
                  </a:cubicBezTo>
                  <a:cubicBezTo>
                    <a:pt x="44" y="29"/>
                    <a:pt x="44" y="29"/>
                    <a:pt x="44" y="29"/>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3" name="Freeform 42">
              <a:extLst>
                <a:ext uri="{FF2B5EF4-FFF2-40B4-BE49-F238E27FC236}">
                  <a16:creationId xmlns:a16="http://schemas.microsoft.com/office/drawing/2014/main" id="{EBBB38EB-3C6C-4CC4-9C07-FA1415C27EF0}"/>
                </a:ext>
              </a:extLst>
            </p:cNvPr>
            <p:cNvSpPr>
              <a:spLocks noEditPoints="1"/>
            </p:cNvSpPr>
            <p:nvPr/>
          </p:nvSpPr>
          <p:spPr bwMode="auto">
            <a:xfrm>
              <a:off x="4215" y="1285"/>
              <a:ext cx="68" cy="54"/>
            </a:xfrm>
            <a:custGeom>
              <a:avLst/>
              <a:gdLst>
                <a:gd name="T0" fmla="*/ 26 w 68"/>
                <a:gd name="T1" fmla="*/ 54 h 54"/>
                <a:gd name="T2" fmla="*/ 0 w 68"/>
                <a:gd name="T3" fmla="*/ 28 h 54"/>
                <a:gd name="T4" fmla="*/ 14 w 68"/>
                <a:gd name="T5" fmla="*/ 16 h 54"/>
                <a:gd name="T6" fmla="*/ 26 w 68"/>
                <a:gd name="T7" fmla="*/ 28 h 54"/>
                <a:gd name="T8" fmla="*/ 54 w 68"/>
                <a:gd name="T9" fmla="*/ 0 h 54"/>
                <a:gd name="T10" fmla="*/ 68 w 68"/>
                <a:gd name="T11" fmla="*/ 14 h 54"/>
                <a:gd name="T12" fmla="*/ 26 w 68"/>
                <a:gd name="T13" fmla="*/ 54 h 54"/>
                <a:gd name="T14" fmla="*/ 7 w 68"/>
                <a:gd name="T15" fmla="*/ 28 h 54"/>
                <a:gd name="T16" fmla="*/ 26 w 68"/>
                <a:gd name="T17" fmla="*/ 47 h 54"/>
                <a:gd name="T18" fmla="*/ 60 w 68"/>
                <a:gd name="T19" fmla="*/ 14 h 54"/>
                <a:gd name="T20" fmla="*/ 54 w 68"/>
                <a:gd name="T21" fmla="*/ 8 h 54"/>
                <a:gd name="T22" fmla="*/ 26 w 68"/>
                <a:gd name="T23" fmla="*/ 36 h 54"/>
                <a:gd name="T24" fmla="*/ 14 w 68"/>
                <a:gd name="T25" fmla="*/ 22 h 54"/>
                <a:gd name="T26" fmla="*/ 7 w 68"/>
                <a:gd name="T27" fmla="*/ 2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54">
                  <a:moveTo>
                    <a:pt x="26" y="54"/>
                  </a:moveTo>
                  <a:lnTo>
                    <a:pt x="0" y="28"/>
                  </a:lnTo>
                  <a:lnTo>
                    <a:pt x="14" y="16"/>
                  </a:lnTo>
                  <a:lnTo>
                    <a:pt x="26" y="28"/>
                  </a:lnTo>
                  <a:lnTo>
                    <a:pt x="54" y="0"/>
                  </a:lnTo>
                  <a:lnTo>
                    <a:pt x="68" y="14"/>
                  </a:lnTo>
                  <a:lnTo>
                    <a:pt x="26" y="54"/>
                  </a:lnTo>
                  <a:close/>
                  <a:moveTo>
                    <a:pt x="7" y="28"/>
                  </a:moveTo>
                  <a:lnTo>
                    <a:pt x="26" y="47"/>
                  </a:lnTo>
                  <a:lnTo>
                    <a:pt x="60" y="14"/>
                  </a:lnTo>
                  <a:lnTo>
                    <a:pt x="54" y="8"/>
                  </a:lnTo>
                  <a:lnTo>
                    <a:pt x="26" y="36"/>
                  </a:lnTo>
                  <a:lnTo>
                    <a:pt x="14" y="22"/>
                  </a:ln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4" name="Freeform 43">
              <a:extLst>
                <a:ext uri="{FF2B5EF4-FFF2-40B4-BE49-F238E27FC236}">
                  <a16:creationId xmlns:a16="http://schemas.microsoft.com/office/drawing/2014/main" id="{9F3E761A-6E4C-439F-B703-56174CC1AFEC}"/>
                </a:ext>
              </a:extLst>
            </p:cNvPr>
            <p:cNvSpPr>
              <a:spLocks noEditPoints="1"/>
            </p:cNvSpPr>
            <p:nvPr/>
          </p:nvSpPr>
          <p:spPr bwMode="auto">
            <a:xfrm>
              <a:off x="4214" y="2441"/>
              <a:ext cx="97" cy="100"/>
            </a:xfrm>
            <a:custGeom>
              <a:avLst/>
              <a:gdLst>
                <a:gd name="T0" fmla="*/ 69 w 79"/>
                <a:gd name="T1" fmla="*/ 22 h 81"/>
                <a:gd name="T2" fmla="*/ 22 w 79"/>
                <a:gd name="T3" fmla="*/ 14 h 81"/>
                <a:gd name="T4" fmla="*/ 19 w 79"/>
                <a:gd name="T5" fmla="*/ 3 h 81"/>
                <a:gd name="T6" fmla="*/ 0 w 79"/>
                <a:gd name="T7" fmla="*/ 5 h 81"/>
                <a:gd name="T8" fmla="*/ 12 w 79"/>
                <a:gd name="T9" fmla="*/ 12 h 81"/>
                <a:gd name="T10" fmla="*/ 14 w 79"/>
                <a:gd name="T11" fmla="*/ 54 h 81"/>
                <a:gd name="T12" fmla="*/ 61 w 79"/>
                <a:gd name="T13" fmla="*/ 59 h 81"/>
                <a:gd name="T14" fmla="*/ 76 w 79"/>
                <a:gd name="T15" fmla="*/ 20 h 81"/>
                <a:gd name="T16" fmla="*/ 36 w 79"/>
                <a:gd name="T17" fmla="*/ 32 h 81"/>
                <a:gd name="T18" fmla="*/ 45 w 79"/>
                <a:gd name="T19" fmla="*/ 39 h 81"/>
                <a:gd name="T20" fmla="*/ 44 w 79"/>
                <a:gd name="T21" fmla="*/ 44 h 81"/>
                <a:gd name="T22" fmla="*/ 33 w 79"/>
                <a:gd name="T23" fmla="*/ 47 h 81"/>
                <a:gd name="T24" fmla="*/ 44 w 79"/>
                <a:gd name="T25" fmla="*/ 44 h 81"/>
                <a:gd name="T26" fmla="*/ 38 w 79"/>
                <a:gd name="T27" fmla="*/ 22 h 81"/>
                <a:gd name="T28" fmla="*/ 47 w 79"/>
                <a:gd name="T29" fmla="*/ 29 h 81"/>
                <a:gd name="T30" fmla="*/ 22 w 79"/>
                <a:gd name="T31" fmla="*/ 19 h 81"/>
                <a:gd name="T32" fmla="*/ 32 w 79"/>
                <a:gd name="T33" fmla="*/ 26 h 81"/>
                <a:gd name="T34" fmla="*/ 22 w 79"/>
                <a:gd name="T35" fmla="*/ 19 h 81"/>
                <a:gd name="T36" fmla="*/ 31 w 79"/>
                <a:gd name="T37" fmla="*/ 31 h 81"/>
                <a:gd name="T38" fmla="*/ 21 w 79"/>
                <a:gd name="T39" fmla="*/ 35 h 81"/>
                <a:gd name="T40" fmla="*/ 20 w 79"/>
                <a:gd name="T41" fmla="*/ 40 h 81"/>
                <a:gd name="T42" fmla="*/ 28 w 79"/>
                <a:gd name="T43" fmla="*/ 46 h 81"/>
                <a:gd name="T44" fmla="*/ 20 w 79"/>
                <a:gd name="T45" fmla="*/ 40 h 81"/>
                <a:gd name="T46" fmla="*/ 48 w 79"/>
                <a:gd name="T47" fmla="*/ 50 h 81"/>
                <a:gd name="T48" fmla="*/ 57 w 79"/>
                <a:gd name="T49" fmla="*/ 47 h 81"/>
                <a:gd name="T50" fmla="*/ 59 w 79"/>
                <a:gd name="T51" fmla="*/ 42 h 81"/>
                <a:gd name="T52" fmla="*/ 51 w 79"/>
                <a:gd name="T53" fmla="*/ 35 h 81"/>
                <a:gd name="T54" fmla="*/ 59 w 79"/>
                <a:gd name="T55" fmla="*/ 42 h 81"/>
                <a:gd name="T56" fmla="*/ 52 w 79"/>
                <a:gd name="T57" fmla="*/ 30 h 81"/>
                <a:gd name="T58" fmla="*/ 66 w 79"/>
                <a:gd name="T59" fmla="*/ 28 h 81"/>
                <a:gd name="T60" fmla="*/ 9 w 79"/>
                <a:gd name="T61" fmla="*/ 66 h 81"/>
                <a:gd name="T62" fmla="*/ 24 w 79"/>
                <a:gd name="T63" fmla="*/ 69 h 81"/>
                <a:gd name="T64" fmla="*/ 18 w 79"/>
                <a:gd name="T65" fmla="*/ 60 h 81"/>
                <a:gd name="T66" fmla="*/ 39 w 79"/>
                <a:gd name="T67" fmla="*/ 72 h 81"/>
                <a:gd name="T68" fmla="*/ 54 w 79"/>
                <a:gd name="T69" fmla="*/ 74 h 81"/>
                <a:gd name="T70" fmla="*/ 48 w 79"/>
                <a:gd name="T71"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1">
                  <a:moveTo>
                    <a:pt x="76" y="20"/>
                  </a:moveTo>
                  <a:cubicBezTo>
                    <a:pt x="73" y="18"/>
                    <a:pt x="70" y="19"/>
                    <a:pt x="69" y="22"/>
                  </a:cubicBezTo>
                  <a:cubicBezTo>
                    <a:pt x="68" y="23"/>
                    <a:pt x="68" y="23"/>
                    <a:pt x="68" y="23"/>
                  </a:cubicBezTo>
                  <a:cubicBezTo>
                    <a:pt x="22" y="14"/>
                    <a:pt x="22" y="14"/>
                    <a:pt x="22" y="14"/>
                  </a:cubicBezTo>
                  <a:cubicBezTo>
                    <a:pt x="23" y="8"/>
                    <a:pt x="23" y="8"/>
                    <a:pt x="23" y="8"/>
                  </a:cubicBezTo>
                  <a:cubicBezTo>
                    <a:pt x="23" y="6"/>
                    <a:pt x="21" y="4"/>
                    <a:pt x="19" y="3"/>
                  </a:cubicBezTo>
                  <a:cubicBezTo>
                    <a:pt x="6" y="1"/>
                    <a:pt x="6" y="1"/>
                    <a:pt x="6" y="1"/>
                  </a:cubicBezTo>
                  <a:cubicBezTo>
                    <a:pt x="3" y="0"/>
                    <a:pt x="1" y="2"/>
                    <a:pt x="0" y="5"/>
                  </a:cubicBezTo>
                  <a:cubicBezTo>
                    <a:pt x="0" y="7"/>
                    <a:pt x="1" y="10"/>
                    <a:pt x="4" y="11"/>
                  </a:cubicBezTo>
                  <a:cubicBezTo>
                    <a:pt x="12" y="12"/>
                    <a:pt x="12" y="12"/>
                    <a:pt x="12" y="12"/>
                  </a:cubicBezTo>
                  <a:cubicBezTo>
                    <a:pt x="10" y="48"/>
                    <a:pt x="10" y="48"/>
                    <a:pt x="10" y="48"/>
                  </a:cubicBezTo>
                  <a:cubicBezTo>
                    <a:pt x="10" y="51"/>
                    <a:pt x="11" y="53"/>
                    <a:pt x="14" y="54"/>
                  </a:cubicBezTo>
                  <a:cubicBezTo>
                    <a:pt x="56" y="62"/>
                    <a:pt x="56" y="62"/>
                    <a:pt x="56" y="62"/>
                  </a:cubicBezTo>
                  <a:cubicBezTo>
                    <a:pt x="58" y="62"/>
                    <a:pt x="60" y="61"/>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7"/>
                  </a:moveTo>
                  <a:cubicBezTo>
                    <a:pt x="38" y="22"/>
                    <a:pt x="38" y="22"/>
                    <a:pt x="38" y="22"/>
                  </a:cubicBezTo>
                  <a:cubicBezTo>
                    <a:pt x="48" y="24"/>
                    <a:pt x="48" y="24"/>
                    <a:pt x="48" y="24"/>
                  </a:cubicBezTo>
                  <a:cubicBezTo>
                    <a:pt x="47" y="29"/>
                    <a:pt x="47" y="29"/>
                    <a:pt x="47" y="29"/>
                  </a:cubicBezTo>
                  <a:lnTo>
                    <a:pt x="37" y="27"/>
                  </a:lnTo>
                  <a:close/>
                  <a:moveTo>
                    <a:pt x="22" y="19"/>
                  </a:moveTo>
                  <a:cubicBezTo>
                    <a:pt x="33" y="21"/>
                    <a:pt x="33" y="21"/>
                    <a:pt x="33" y="21"/>
                  </a:cubicBezTo>
                  <a:cubicBezTo>
                    <a:pt x="32" y="26"/>
                    <a:pt x="32" y="26"/>
                    <a:pt x="32" y="26"/>
                  </a:cubicBezTo>
                  <a:cubicBezTo>
                    <a:pt x="21" y="24"/>
                    <a:pt x="21" y="24"/>
                    <a:pt x="21" y="24"/>
                  </a:cubicBezTo>
                  <a:lnTo>
                    <a:pt x="22" y="19"/>
                  </a:lnTo>
                  <a:close/>
                  <a:moveTo>
                    <a:pt x="21" y="29"/>
                  </a:moveTo>
                  <a:cubicBezTo>
                    <a:pt x="31" y="31"/>
                    <a:pt x="31" y="31"/>
                    <a:pt x="31" y="31"/>
                  </a:cubicBezTo>
                  <a:cubicBezTo>
                    <a:pt x="30" y="36"/>
                    <a:pt x="30" y="36"/>
                    <a:pt x="30" y="36"/>
                  </a:cubicBezTo>
                  <a:cubicBezTo>
                    <a:pt x="21" y="35"/>
                    <a:pt x="21" y="35"/>
                    <a:pt x="21" y="35"/>
                  </a:cubicBezTo>
                  <a:lnTo>
                    <a:pt x="21" y="29"/>
                  </a:lnTo>
                  <a:close/>
                  <a:moveTo>
                    <a:pt x="20" y="40"/>
                  </a:moveTo>
                  <a:cubicBezTo>
                    <a:pt x="29" y="41"/>
                    <a:pt x="29" y="41"/>
                    <a:pt x="29" y="41"/>
                  </a:cubicBezTo>
                  <a:cubicBezTo>
                    <a:pt x="28" y="46"/>
                    <a:pt x="28" y="46"/>
                    <a:pt x="28" y="46"/>
                  </a:cubicBezTo>
                  <a:cubicBezTo>
                    <a:pt x="20" y="45"/>
                    <a:pt x="20" y="45"/>
                    <a:pt x="20" y="45"/>
                  </a:cubicBezTo>
                  <a:lnTo>
                    <a:pt x="20" y="40"/>
                  </a:lnTo>
                  <a:close/>
                  <a:moveTo>
                    <a:pt x="54" y="51"/>
                  </a:moveTo>
                  <a:cubicBezTo>
                    <a:pt x="48" y="50"/>
                    <a:pt x="48" y="50"/>
                    <a:pt x="48" y="50"/>
                  </a:cubicBezTo>
                  <a:cubicBezTo>
                    <a:pt x="49" y="45"/>
                    <a:pt x="49" y="45"/>
                    <a:pt x="49" y="45"/>
                  </a:cubicBezTo>
                  <a:cubicBezTo>
                    <a:pt x="57" y="47"/>
                    <a:pt x="57" y="47"/>
                    <a:pt x="57" y="47"/>
                  </a:cubicBezTo>
                  <a:lnTo>
                    <a:pt x="54" y="51"/>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5"/>
                    <a:pt x="23" y="73"/>
                    <a:pt x="24" y="69"/>
                  </a:cubicBezTo>
                  <a:cubicBezTo>
                    <a:pt x="24" y="69"/>
                    <a:pt x="24" y="69"/>
                    <a:pt x="24" y="69"/>
                  </a:cubicBezTo>
                  <a:cubicBezTo>
                    <a:pt x="25" y="64"/>
                    <a:pt x="22" y="61"/>
                    <a:pt x="18" y="60"/>
                  </a:cubicBezTo>
                  <a:cubicBezTo>
                    <a:pt x="14" y="59"/>
                    <a:pt x="10" y="62"/>
                    <a:pt x="9" y="66"/>
                  </a:cubicBezTo>
                  <a:close/>
                  <a:moveTo>
                    <a:pt x="39" y="72"/>
                  </a:moveTo>
                  <a:cubicBezTo>
                    <a:pt x="38" y="76"/>
                    <a:pt x="41" y="80"/>
                    <a:pt x="45" y="80"/>
                  </a:cubicBezTo>
                  <a:cubicBezTo>
                    <a:pt x="49" y="81"/>
                    <a:pt x="53" y="79"/>
                    <a:pt x="54" y="74"/>
                  </a:cubicBezTo>
                  <a:cubicBezTo>
                    <a:pt x="54" y="74"/>
                    <a:pt x="54" y="74"/>
                    <a:pt x="54" y="74"/>
                  </a:cubicBezTo>
                  <a:cubicBezTo>
                    <a:pt x="54" y="70"/>
                    <a:pt x="52" y="66"/>
                    <a:pt x="48" y="66"/>
                  </a:cubicBezTo>
                  <a:cubicBezTo>
                    <a:pt x="43" y="65"/>
                    <a:pt x="39" y="67"/>
                    <a:pt x="39"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5" name="Freeform 44">
              <a:extLst>
                <a:ext uri="{FF2B5EF4-FFF2-40B4-BE49-F238E27FC236}">
                  <a16:creationId xmlns:a16="http://schemas.microsoft.com/office/drawing/2014/main" id="{E951CE62-096B-4B09-956D-C39830C50E79}"/>
                </a:ext>
              </a:extLst>
            </p:cNvPr>
            <p:cNvSpPr>
              <a:spLocks noEditPoints="1"/>
            </p:cNvSpPr>
            <p:nvPr/>
          </p:nvSpPr>
          <p:spPr bwMode="auto">
            <a:xfrm>
              <a:off x="4285" y="2294"/>
              <a:ext cx="58" cy="59"/>
            </a:xfrm>
            <a:custGeom>
              <a:avLst/>
              <a:gdLst>
                <a:gd name="T0" fmla="*/ 24 w 47"/>
                <a:gd name="T1" fmla="*/ 0 h 48"/>
                <a:gd name="T2" fmla="*/ 0 w 47"/>
                <a:gd name="T3" fmla="*/ 24 h 48"/>
                <a:gd name="T4" fmla="*/ 24 w 47"/>
                <a:gd name="T5" fmla="*/ 48 h 48"/>
                <a:gd name="T6" fmla="*/ 47 w 47"/>
                <a:gd name="T7" fmla="*/ 24 h 48"/>
                <a:gd name="T8" fmla="*/ 24 w 47"/>
                <a:gd name="T9" fmla="*/ 0 h 48"/>
                <a:gd name="T10" fmla="*/ 6 w 47"/>
                <a:gd name="T11" fmla="*/ 24 h 48"/>
                <a:gd name="T12" fmla="*/ 24 w 47"/>
                <a:gd name="T13" fmla="*/ 6 h 48"/>
                <a:gd name="T14" fmla="*/ 24 w 47"/>
                <a:gd name="T15" fmla="*/ 42 h 48"/>
                <a:gd name="T16" fmla="*/ 6 w 47"/>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6" name="Freeform 45">
              <a:extLst>
                <a:ext uri="{FF2B5EF4-FFF2-40B4-BE49-F238E27FC236}">
                  <a16:creationId xmlns:a16="http://schemas.microsoft.com/office/drawing/2014/main" id="{581F1AC7-308B-4764-9CCB-E72F69536508}"/>
                </a:ext>
              </a:extLst>
            </p:cNvPr>
            <p:cNvSpPr>
              <a:spLocks noEditPoints="1"/>
            </p:cNvSpPr>
            <p:nvPr/>
          </p:nvSpPr>
          <p:spPr bwMode="auto">
            <a:xfrm>
              <a:off x="4157" y="2096"/>
              <a:ext cx="147" cy="143"/>
            </a:xfrm>
            <a:custGeom>
              <a:avLst/>
              <a:gdLst>
                <a:gd name="T0" fmla="*/ 22 w 119"/>
                <a:gd name="T1" fmla="*/ 19 h 116"/>
                <a:gd name="T2" fmla="*/ 58 w 119"/>
                <a:gd name="T3" fmla="*/ 33 h 116"/>
                <a:gd name="T4" fmla="*/ 62 w 119"/>
                <a:gd name="T5" fmla="*/ 12 h 116"/>
                <a:gd name="T6" fmla="*/ 82 w 119"/>
                <a:gd name="T7" fmla="*/ 3 h 116"/>
                <a:gd name="T8" fmla="*/ 91 w 119"/>
                <a:gd name="T9" fmla="*/ 23 h 116"/>
                <a:gd name="T10" fmla="*/ 95 w 119"/>
                <a:gd name="T11" fmla="*/ 49 h 116"/>
                <a:gd name="T12" fmla="*/ 95 w 119"/>
                <a:gd name="T13" fmla="*/ 50 h 116"/>
                <a:gd name="T14" fmla="*/ 99 w 119"/>
                <a:gd name="T15" fmla="*/ 41 h 116"/>
                <a:gd name="T16" fmla="*/ 119 w 119"/>
                <a:gd name="T17" fmla="*/ 49 h 116"/>
                <a:gd name="T18" fmla="*/ 93 w 119"/>
                <a:gd name="T19" fmla="*/ 116 h 116"/>
                <a:gd name="T20" fmla="*/ 73 w 119"/>
                <a:gd name="T21" fmla="*/ 109 h 116"/>
                <a:gd name="T22" fmla="*/ 75 w 119"/>
                <a:gd name="T23" fmla="*/ 103 h 116"/>
                <a:gd name="T24" fmla="*/ 63 w 119"/>
                <a:gd name="T25" fmla="*/ 103 h 116"/>
                <a:gd name="T26" fmla="*/ 53 w 119"/>
                <a:gd name="T27" fmla="*/ 106 h 116"/>
                <a:gd name="T28" fmla="*/ 35 w 119"/>
                <a:gd name="T29" fmla="*/ 102 h 116"/>
                <a:gd name="T30" fmla="*/ 30 w 119"/>
                <a:gd name="T31" fmla="*/ 100 h 116"/>
                <a:gd name="T32" fmla="*/ 28 w 119"/>
                <a:gd name="T33" fmla="*/ 99 h 116"/>
                <a:gd name="T34" fmla="*/ 21 w 119"/>
                <a:gd name="T35" fmla="*/ 83 h 116"/>
                <a:gd name="T36" fmla="*/ 22 w 119"/>
                <a:gd name="T37" fmla="*/ 79 h 116"/>
                <a:gd name="T38" fmla="*/ 22 w 119"/>
                <a:gd name="T39" fmla="*/ 70 h 116"/>
                <a:gd name="T40" fmla="*/ 24 w 119"/>
                <a:gd name="T41" fmla="*/ 67 h 116"/>
                <a:gd name="T42" fmla="*/ 24 w 119"/>
                <a:gd name="T43" fmla="*/ 57 h 116"/>
                <a:gd name="T44" fmla="*/ 27 w 119"/>
                <a:gd name="T45" fmla="*/ 52 h 116"/>
                <a:gd name="T46" fmla="*/ 11 w 119"/>
                <a:gd name="T47" fmla="*/ 46 h 116"/>
                <a:gd name="T48" fmla="*/ 3 w 119"/>
                <a:gd name="T49" fmla="*/ 28 h 116"/>
                <a:gd name="T50" fmla="*/ 22 w 119"/>
                <a:gd name="T51" fmla="*/ 19 h 116"/>
                <a:gd name="T52" fmla="*/ 86 w 119"/>
                <a:gd name="T53" fmla="*/ 106 h 116"/>
                <a:gd name="T54" fmla="*/ 90 w 119"/>
                <a:gd name="T55" fmla="*/ 104 h 116"/>
                <a:gd name="T56" fmla="*/ 88 w 119"/>
                <a:gd name="T57" fmla="*/ 99 h 116"/>
                <a:gd name="T58" fmla="*/ 84 w 119"/>
                <a:gd name="T59" fmla="*/ 101 h 116"/>
                <a:gd name="T60" fmla="*/ 86 w 119"/>
                <a:gd name="T61" fmla="*/ 106 h 116"/>
                <a:gd name="T62" fmla="*/ 15 w 119"/>
                <a:gd name="T63" fmla="*/ 40 h 116"/>
                <a:gd name="T64" fmla="*/ 41 w 119"/>
                <a:gd name="T65" fmla="*/ 50 h 116"/>
                <a:gd name="T66" fmla="*/ 42 w 119"/>
                <a:gd name="T67" fmla="*/ 50 h 116"/>
                <a:gd name="T68" fmla="*/ 39 w 119"/>
                <a:gd name="T69" fmla="*/ 57 h 116"/>
                <a:gd name="T70" fmla="*/ 38 w 119"/>
                <a:gd name="T71" fmla="*/ 57 h 116"/>
                <a:gd name="T72" fmla="*/ 31 w 119"/>
                <a:gd name="T73" fmla="*/ 60 h 116"/>
                <a:gd name="T74" fmla="*/ 32 w 119"/>
                <a:gd name="T75" fmla="*/ 65 h 116"/>
                <a:gd name="T76" fmla="*/ 34 w 119"/>
                <a:gd name="T77" fmla="*/ 68 h 116"/>
                <a:gd name="T78" fmla="*/ 31 w 119"/>
                <a:gd name="T79" fmla="*/ 70 h 116"/>
                <a:gd name="T80" fmla="*/ 30 w 119"/>
                <a:gd name="T81" fmla="*/ 73 h 116"/>
                <a:gd name="T82" fmla="*/ 30 w 119"/>
                <a:gd name="T83" fmla="*/ 78 h 116"/>
                <a:gd name="T84" fmla="*/ 32 w 119"/>
                <a:gd name="T85" fmla="*/ 81 h 116"/>
                <a:gd name="T86" fmla="*/ 30 w 119"/>
                <a:gd name="T87" fmla="*/ 83 h 116"/>
                <a:gd name="T88" fmla="*/ 28 w 119"/>
                <a:gd name="T89" fmla="*/ 85 h 116"/>
                <a:gd name="T90" fmla="*/ 31 w 119"/>
                <a:gd name="T91" fmla="*/ 93 h 116"/>
                <a:gd name="T92" fmla="*/ 33 w 119"/>
                <a:gd name="T93" fmla="*/ 93 h 116"/>
                <a:gd name="T94" fmla="*/ 38 w 119"/>
                <a:gd name="T95" fmla="*/ 95 h 116"/>
                <a:gd name="T96" fmla="*/ 60 w 119"/>
                <a:gd name="T97" fmla="*/ 95 h 116"/>
                <a:gd name="T98" fmla="*/ 78 w 119"/>
                <a:gd name="T99" fmla="*/ 94 h 116"/>
                <a:gd name="T100" fmla="*/ 92 w 119"/>
                <a:gd name="T101" fmla="*/ 59 h 116"/>
                <a:gd name="T102" fmla="*/ 88 w 119"/>
                <a:gd name="T103" fmla="*/ 54 h 116"/>
                <a:gd name="T104" fmla="*/ 83 w 119"/>
                <a:gd name="T105" fmla="*/ 20 h 116"/>
                <a:gd name="T106" fmla="*/ 79 w 119"/>
                <a:gd name="T107" fmla="*/ 11 h 116"/>
                <a:gd name="T108" fmla="*/ 70 w 119"/>
                <a:gd name="T109" fmla="*/ 15 h 116"/>
                <a:gd name="T110" fmla="*/ 67 w 119"/>
                <a:gd name="T111" fmla="*/ 36 h 116"/>
                <a:gd name="T112" fmla="*/ 66 w 119"/>
                <a:gd name="T113" fmla="*/ 44 h 116"/>
                <a:gd name="T114" fmla="*/ 20 w 119"/>
                <a:gd name="T115" fmla="*/ 26 h 116"/>
                <a:gd name="T116" fmla="*/ 10 w 119"/>
                <a:gd name="T117" fmla="*/ 30 h 116"/>
                <a:gd name="T118" fmla="*/ 15 w 119"/>
                <a:gd name="T119"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116">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0"/>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1"/>
                    <a:pt x="22" y="80"/>
                    <a:pt x="22" y="79"/>
                  </a:cubicBezTo>
                  <a:cubicBezTo>
                    <a:pt x="21" y="76"/>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3"/>
                    <a:pt x="0" y="35"/>
                    <a:pt x="3" y="28"/>
                  </a:cubicBezTo>
                  <a:cubicBezTo>
                    <a:pt x="6" y="20"/>
                    <a:pt x="14" y="16"/>
                    <a:pt x="22" y="19"/>
                  </a:cubicBezTo>
                  <a:close/>
                  <a:moveTo>
                    <a:pt x="86" y="106"/>
                  </a:moveTo>
                  <a:cubicBezTo>
                    <a:pt x="88" y="106"/>
                    <a:pt x="90" y="105"/>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5"/>
                    <a:pt x="32" y="57"/>
                    <a:pt x="31" y="60"/>
                  </a:cubicBezTo>
                  <a:cubicBezTo>
                    <a:pt x="31" y="62"/>
                    <a:pt x="31" y="64"/>
                    <a:pt x="32" y="65"/>
                  </a:cubicBezTo>
                  <a:cubicBezTo>
                    <a:pt x="34" y="68"/>
                    <a:pt x="34" y="68"/>
                    <a:pt x="34" y="68"/>
                  </a:cubicBezTo>
                  <a:cubicBezTo>
                    <a:pt x="31" y="70"/>
                    <a:pt x="31" y="70"/>
                    <a:pt x="31" y="70"/>
                  </a:cubicBezTo>
                  <a:cubicBezTo>
                    <a:pt x="31" y="71"/>
                    <a:pt x="30" y="72"/>
                    <a:pt x="30" y="73"/>
                  </a:cubicBezTo>
                  <a:cubicBezTo>
                    <a:pt x="29" y="74"/>
                    <a:pt x="29" y="77"/>
                    <a:pt x="30" y="78"/>
                  </a:cubicBezTo>
                  <a:cubicBezTo>
                    <a:pt x="32" y="81"/>
                    <a:pt x="32" y="81"/>
                    <a:pt x="32" y="81"/>
                  </a:cubicBezTo>
                  <a:cubicBezTo>
                    <a:pt x="30" y="83"/>
                    <a:pt x="30" y="83"/>
                    <a:pt x="30" y="83"/>
                  </a:cubicBezTo>
                  <a:cubicBezTo>
                    <a:pt x="29" y="84"/>
                    <a:pt x="28" y="84"/>
                    <a:pt x="28" y="85"/>
                  </a:cubicBezTo>
                  <a:cubicBezTo>
                    <a:pt x="27" y="88"/>
                    <a:pt x="28" y="92"/>
                    <a:pt x="31" y="93"/>
                  </a:cubicBezTo>
                  <a:cubicBezTo>
                    <a:pt x="33" y="93"/>
                    <a:pt x="33" y="93"/>
                    <a:pt x="33" y="93"/>
                  </a:cubicBezTo>
                  <a:cubicBezTo>
                    <a:pt x="38" y="95"/>
                    <a:pt x="38" y="95"/>
                    <a:pt x="38" y="95"/>
                  </a:cubicBezTo>
                  <a:cubicBezTo>
                    <a:pt x="51" y="100"/>
                    <a:pt x="56" y="97"/>
                    <a:pt x="60" y="95"/>
                  </a:cubicBezTo>
                  <a:cubicBezTo>
                    <a:pt x="64" y="94"/>
                    <a:pt x="68" y="91"/>
                    <a:pt x="78" y="94"/>
                  </a:cubicBezTo>
                  <a:cubicBezTo>
                    <a:pt x="92" y="59"/>
                    <a:pt x="92" y="59"/>
                    <a:pt x="92" y="59"/>
                  </a:cubicBezTo>
                  <a:cubicBezTo>
                    <a:pt x="90" y="58"/>
                    <a:pt x="89" y="56"/>
                    <a:pt x="88" y="54"/>
                  </a:cubicBezTo>
                  <a:cubicBezTo>
                    <a:pt x="81" y="43"/>
                    <a:pt x="78" y="34"/>
                    <a:pt x="83" y="20"/>
                  </a:cubicBezTo>
                  <a:cubicBezTo>
                    <a:pt x="85" y="17"/>
                    <a:pt x="83" y="13"/>
                    <a:pt x="79" y="11"/>
                  </a:cubicBezTo>
                  <a:cubicBezTo>
                    <a:pt x="76" y="10"/>
                    <a:pt x="72" y="12"/>
                    <a:pt x="70" y="15"/>
                  </a:cubicBezTo>
                  <a:cubicBezTo>
                    <a:pt x="67" y="24"/>
                    <a:pt x="67" y="27"/>
                    <a:pt x="67" y="36"/>
                  </a:cubicBezTo>
                  <a:cubicBezTo>
                    <a:pt x="67" y="39"/>
                    <a:pt x="66" y="42"/>
                    <a:pt x="66" y="44"/>
                  </a:cubicBezTo>
                  <a:cubicBezTo>
                    <a:pt x="20" y="26"/>
                    <a:pt x="20" y="26"/>
                    <a:pt x="20" y="26"/>
                  </a:cubicBezTo>
                  <a:cubicBezTo>
                    <a:pt x="16" y="25"/>
                    <a:pt x="12" y="27"/>
                    <a:pt x="10" y="30"/>
                  </a:cubicBezTo>
                  <a:cubicBezTo>
                    <a:pt x="9" y="34"/>
                    <a:pt x="11" y="38"/>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7" name="Freeform 46">
              <a:extLst>
                <a:ext uri="{FF2B5EF4-FFF2-40B4-BE49-F238E27FC236}">
                  <a16:creationId xmlns:a16="http://schemas.microsoft.com/office/drawing/2014/main" id="{9A11B4CD-7E30-42EA-BF59-AC3CB4E53C10}"/>
                </a:ext>
              </a:extLst>
            </p:cNvPr>
            <p:cNvSpPr>
              <a:spLocks noEditPoints="1"/>
            </p:cNvSpPr>
            <p:nvPr/>
          </p:nvSpPr>
          <p:spPr bwMode="auto">
            <a:xfrm>
              <a:off x="4101" y="2246"/>
              <a:ext cx="177" cy="155"/>
            </a:xfrm>
            <a:custGeom>
              <a:avLst/>
              <a:gdLst>
                <a:gd name="T0" fmla="*/ 144 w 144"/>
                <a:gd name="T1" fmla="*/ 41 h 126"/>
                <a:gd name="T2" fmla="*/ 102 w 144"/>
                <a:gd name="T3" fmla="*/ 0 h 126"/>
                <a:gd name="T4" fmla="*/ 72 w 144"/>
                <a:gd name="T5" fmla="*/ 13 h 126"/>
                <a:gd name="T6" fmla="*/ 41 w 144"/>
                <a:gd name="T7" fmla="*/ 0 h 126"/>
                <a:gd name="T8" fmla="*/ 0 w 144"/>
                <a:gd name="T9" fmla="*/ 41 h 126"/>
                <a:gd name="T10" fmla="*/ 13 w 144"/>
                <a:gd name="T11" fmla="*/ 72 h 126"/>
                <a:gd name="T12" fmla="*/ 13 w 144"/>
                <a:gd name="T13" fmla="*/ 72 h 126"/>
                <a:gd name="T14" fmla="*/ 58 w 144"/>
                <a:gd name="T15" fmla="*/ 117 h 126"/>
                <a:gd name="T16" fmla="*/ 72 w 144"/>
                <a:gd name="T17" fmla="*/ 126 h 126"/>
                <a:gd name="T18" fmla="*/ 85 w 144"/>
                <a:gd name="T19" fmla="*/ 117 h 126"/>
                <a:gd name="T20" fmla="*/ 130 w 144"/>
                <a:gd name="T21" fmla="*/ 72 h 126"/>
                <a:gd name="T22" fmla="*/ 130 w 144"/>
                <a:gd name="T23" fmla="*/ 72 h 126"/>
                <a:gd name="T24" fmla="*/ 144 w 144"/>
                <a:gd name="T25" fmla="*/ 41 h 126"/>
                <a:gd name="T26" fmla="*/ 118 w 144"/>
                <a:gd name="T27" fmla="*/ 59 h 126"/>
                <a:gd name="T28" fmla="*/ 73 w 144"/>
                <a:gd name="T29" fmla="*/ 104 h 126"/>
                <a:gd name="T30" fmla="*/ 72 w 144"/>
                <a:gd name="T31" fmla="*/ 105 h 126"/>
                <a:gd name="T32" fmla="*/ 71 w 144"/>
                <a:gd name="T33" fmla="*/ 104 h 126"/>
                <a:gd name="T34" fmla="*/ 25 w 144"/>
                <a:gd name="T35" fmla="*/ 59 h 126"/>
                <a:gd name="T36" fmla="*/ 18 w 144"/>
                <a:gd name="T37" fmla="*/ 41 h 126"/>
                <a:gd name="T38" fmla="*/ 41 w 144"/>
                <a:gd name="T39" fmla="*/ 18 h 126"/>
                <a:gd name="T40" fmla="*/ 58 w 144"/>
                <a:gd name="T41" fmla="*/ 26 h 126"/>
                <a:gd name="T42" fmla="*/ 72 w 144"/>
                <a:gd name="T43" fmla="*/ 40 h 126"/>
                <a:gd name="T44" fmla="*/ 85 w 144"/>
                <a:gd name="T45" fmla="*/ 26 h 126"/>
                <a:gd name="T46" fmla="*/ 102 w 144"/>
                <a:gd name="T47" fmla="*/ 18 h 126"/>
                <a:gd name="T48" fmla="*/ 126 w 144"/>
                <a:gd name="T49" fmla="*/ 41 h 126"/>
                <a:gd name="T50" fmla="*/ 118 w 144"/>
                <a:gd name="T51"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6">
                  <a:moveTo>
                    <a:pt x="144" y="41"/>
                  </a:moveTo>
                  <a:cubicBezTo>
                    <a:pt x="144" y="18"/>
                    <a:pt x="125" y="0"/>
                    <a:pt x="102" y="0"/>
                  </a:cubicBezTo>
                  <a:cubicBezTo>
                    <a:pt x="90" y="0"/>
                    <a:pt x="79" y="5"/>
                    <a:pt x="72" y="13"/>
                  </a:cubicBezTo>
                  <a:cubicBezTo>
                    <a:pt x="64" y="5"/>
                    <a:pt x="53" y="0"/>
                    <a:pt x="41" y="0"/>
                  </a:cubicBezTo>
                  <a:cubicBezTo>
                    <a:pt x="18" y="0"/>
                    <a:pt x="0" y="18"/>
                    <a:pt x="0" y="41"/>
                  </a:cubicBezTo>
                  <a:cubicBezTo>
                    <a:pt x="0" y="53"/>
                    <a:pt x="5" y="64"/>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4"/>
                    <a:pt x="144" y="53"/>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8"/>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8"/>
                    <a:pt x="126" y="41"/>
                  </a:cubicBezTo>
                  <a:cubicBezTo>
                    <a:pt x="126" y="48"/>
                    <a:pt x="123" y="54"/>
                    <a:pt x="11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8" name="Freeform 47">
              <a:extLst>
                <a:ext uri="{FF2B5EF4-FFF2-40B4-BE49-F238E27FC236}">
                  <a16:creationId xmlns:a16="http://schemas.microsoft.com/office/drawing/2014/main" id="{4807BAA2-2407-45B7-93E9-654D857BDF26}"/>
                </a:ext>
              </a:extLst>
            </p:cNvPr>
            <p:cNvSpPr>
              <a:spLocks noEditPoints="1"/>
            </p:cNvSpPr>
            <p:nvPr/>
          </p:nvSpPr>
          <p:spPr bwMode="auto">
            <a:xfrm>
              <a:off x="4125" y="2413"/>
              <a:ext cx="75" cy="75"/>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5 h 61"/>
                <a:gd name="T12" fmla="*/ 6 w 61"/>
                <a:gd name="T13" fmla="*/ 30 h 61"/>
                <a:gd name="T14" fmla="*/ 31 w 61"/>
                <a:gd name="T15" fmla="*/ 5 h 61"/>
                <a:gd name="T16" fmla="*/ 55 w 61"/>
                <a:gd name="T17" fmla="*/ 30 h 61"/>
                <a:gd name="T18" fmla="*/ 31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5 h 61"/>
                <a:gd name="T32" fmla="*/ 23 w 61"/>
                <a:gd name="T33" fmla="*/ 45 h 61"/>
                <a:gd name="T34" fmla="*/ 23 w 61"/>
                <a:gd name="T35" fmla="*/ 42 h 61"/>
                <a:gd name="T36" fmla="*/ 27 w 61"/>
                <a:gd name="T37" fmla="*/ 42 h 61"/>
                <a:gd name="T38" fmla="*/ 27 w 61"/>
                <a:gd name="T39" fmla="*/ 30 h 61"/>
                <a:gd name="T40" fmla="*/ 23 w 61"/>
                <a:gd name="T41" fmla="*/ 30 h 61"/>
                <a:gd name="T42" fmla="*/ 23 w 61"/>
                <a:gd name="T43" fmla="*/ 26 h 61"/>
                <a:gd name="T44" fmla="*/ 34 w 61"/>
                <a:gd name="T45" fmla="*/ 26 h 61"/>
                <a:gd name="T46" fmla="*/ 34 w 61"/>
                <a:gd name="T47" fmla="*/ 42 h 61"/>
                <a:gd name="T48" fmla="*/ 38 w 61"/>
                <a:gd name="T49" fmla="*/ 42 h 61"/>
                <a:gd name="T50" fmla="*/ 38 w 61"/>
                <a:gd name="T51"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1" y="0"/>
                  </a:moveTo>
                  <a:cubicBezTo>
                    <a:pt x="14" y="0"/>
                    <a:pt x="0" y="13"/>
                    <a:pt x="0" y="30"/>
                  </a:cubicBezTo>
                  <a:cubicBezTo>
                    <a:pt x="0" y="47"/>
                    <a:pt x="14" y="61"/>
                    <a:pt x="31" y="61"/>
                  </a:cubicBezTo>
                  <a:cubicBezTo>
                    <a:pt x="47" y="61"/>
                    <a:pt x="61" y="47"/>
                    <a:pt x="61" y="30"/>
                  </a:cubicBezTo>
                  <a:cubicBezTo>
                    <a:pt x="61" y="13"/>
                    <a:pt x="47" y="0"/>
                    <a:pt x="31" y="0"/>
                  </a:cubicBezTo>
                  <a:close/>
                  <a:moveTo>
                    <a:pt x="31" y="55"/>
                  </a:moveTo>
                  <a:cubicBezTo>
                    <a:pt x="17" y="55"/>
                    <a:pt x="6" y="44"/>
                    <a:pt x="6" y="30"/>
                  </a:cubicBezTo>
                  <a:cubicBezTo>
                    <a:pt x="6" y="17"/>
                    <a:pt x="17" y="5"/>
                    <a:pt x="31" y="5"/>
                  </a:cubicBezTo>
                  <a:cubicBezTo>
                    <a:pt x="44" y="5"/>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5"/>
                  </a:moveTo>
                  <a:cubicBezTo>
                    <a:pt x="23" y="45"/>
                    <a:pt x="23" y="45"/>
                    <a:pt x="23" y="45"/>
                  </a:cubicBezTo>
                  <a:cubicBezTo>
                    <a:pt x="23" y="42"/>
                    <a:pt x="23" y="42"/>
                    <a:pt x="23" y="42"/>
                  </a:cubicBezTo>
                  <a:cubicBezTo>
                    <a:pt x="27" y="42"/>
                    <a:pt x="27" y="42"/>
                    <a:pt x="27" y="42"/>
                  </a:cubicBezTo>
                  <a:cubicBezTo>
                    <a:pt x="27" y="30"/>
                    <a:pt x="27" y="30"/>
                    <a:pt x="27" y="30"/>
                  </a:cubicBezTo>
                  <a:cubicBezTo>
                    <a:pt x="23" y="30"/>
                    <a:pt x="23" y="30"/>
                    <a:pt x="23" y="30"/>
                  </a:cubicBezTo>
                  <a:cubicBezTo>
                    <a:pt x="23" y="26"/>
                    <a:pt x="23" y="26"/>
                    <a:pt x="23" y="26"/>
                  </a:cubicBezTo>
                  <a:cubicBezTo>
                    <a:pt x="34" y="26"/>
                    <a:pt x="34" y="26"/>
                    <a:pt x="34" y="26"/>
                  </a:cubicBezTo>
                  <a:cubicBezTo>
                    <a:pt x="34" y="42"/>
                    <a:pt x="34" y="42"/>
                    <a:pt x="34" y="42"/>
                  </a:cubicBezTo>
                  <a:cubicBezTo>
                    <a:pt x="38" y="42"/>
                    <a:pt x="38" y="42"/>
                    <a:pt x="38" y="42"/>
                  </a:cubicBezTo>
                  <a:lnTo>
                    <a:pt x="3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49" name="Freeform 48">
              <a:extLst>
                <a:ext uri="{FF2B5EF4-FFF2-40B4-BE49-F238E27FC236}">
                  <a16:creationId xmlns:a16="http://schemas.microsoft.com/office/drawing/2014/main" id="{19BA4546-703A-4B7E-973D-D3F1CCCFC68F}"/>
                </a:ext>
              </a:extLst>
            </p:cNvPr>
            <p:cNvSpPr>
              <a:spLocks noEditPoints="1"/>
            </p:cNvSpPr>
            <p:nvPr/>
          </p:nvSpPr>
          <p:spPr bwMode="auto">
            <a:xfrm>
              <a:off x="4144" y="2538"/>
              <a:ext cx="115" cy="116"/>
            </a:xfrm>
            <a:custGeom>
              <a:avLst/>
              <a:gdLst>
                <a:gd name="T0" fmla="*/ 85 w 94"/>
                <a:gd name="T1" fmla="*/ 20 h 94"/>
                <a:gd name="T2" fmla="*/ 37 w 94"/>
                <a:gd name="T3" fmla="*/ 2 h 94"/>
                <a:gd name="T4" fmla="*/ 20 w 94"/>
                <a:gd name="T5" fmla="*/ 9 h 94"/>
                <a:gd name="T6" fmla="*/ 2 w 94"/>
                <a:gd name="T7" fmla="*/ 57 h 94"/>
                <a:gd name="T8" fmla="*/ 10 w 94"/>
                <a:gd name="T9" fmla="*/ 74 h 94"/>
                <a:gd name="T10" fmla="*/ 57 w 94"/>
                <a:gd name="T11" fmla="*/ 92 h 94"/>
                <a:gd name="T12" fmla="*/ 74 w 94"/>
                <a:gd name="T13" fmla="*/ 84 h 94"/>
                <a:gd name="T14" fmla="*/ 92 w 94"/>
                <a:gd name="T15" fmla="*/ 37 h 94"/>
                <a:gd name="T16" fmla="*/ 85 w 94"/>
                <a:gd name="T17" fmla="*/ 20 h 94"/>
                <a:gd name="T18" fmla="*/ 36 w 94"/>
                <a:gd name="T19" fmla="*/ 38 h 94"/>
                <a:gd name="T20" fmla="*/ 62 w 94"/>
                <a:gd name="T21" fmla="*/ 47 h 94"/>
                <a:gd name="T22" fmla="*/ 61 w 94"/>
                <a:gd name="T23" fmla="*/ 52 h 94"/>
                <a:gd name="T24" fmla="*/ 42 w 94"/>
                <a:gd name="T25" fmla="*/ 61 h 94"/>
                <a:gd name="T26" fmla="*/ 33 w 94"/>
                <a:gd name="T27" fmla="*/ 42 h 94"/>
                <a:gd name="T28" fmla="*/ 36 w 94"/>
                <a:gd name="T29" fmla="*/ 38 h 94"/>
                <a:gd name="T30" fmla="*/ 76 w 94"/>
                <a:gd name="T31" fmla="*/ 53 h 94"/>
                <a:gd name="T32" fmla="*/ 69 w 94"/>
                <a:gd name="T33" fmla="*/ 70 h 94"/>
                <a:gd name="T34" fmla="*/ 66 w 94"/>
                <a:gd name="T35" fmla="*/ 79 h 94"/>
                <a:gd name="T36" fmla="*/ 59 w 94"/>
                <a:gd name="T37" fmla="*/ 82 h 94"/>
                <a:gd name="T38" fmla="*/ 15 w 94"/>
                <a:gd name="T39" fmla="*/ 65 h 94"/>
                <a:gd name="T40" fmla="*/ 12 w 94"/>
                <a:gd name="T41" fmla="*/ 59 h 94"/>
                <a:gd name="T42" fmla="*/ 15 w 94"/>
                <a:gd name="T43" fmla="*/ 50 h 94"/>
                <a:gd name="T44" fmla="*/ 22 w 94"/>
                <a:gd name="T45" fmla="*/ 32 h 94"/>
                <a:gd name="T46" fmla="*/ 22 w 94"/>
                <a:gd name="T47" fmla="*/ 32 h 94"/>
                <a:gd name="T48" fmla="*/ 29 w 94"/>
                <a:gd name="T49" fmla="*/ 35 h 94"/>
                <a:gd name="T50" fmla="*/ 27 w 94"/>
                <a:gd name="T51" fmla="*/ 39 h 94"/>
                <a:gd name="T52" fmla="*/ 39 w 94"/>
                <a:gd name="T53" fmla="*/ 67 h 94"/>
                <a:gd name="T54" fmla="*/ 67 w 94"/>
                <a:gd name="T55" fmla="*/ 55 h 94"/>
                <a:gd name="T56" fmla="*/ 69 w 94"/>
                <a:gd name="T57" fmla="*/ 50 h 94"/>
                <a:gd name="T58" fmla="*/ 76 w 94"/>
                <a:gd name="T59" fmla="*/ 53 h 94"/>
                <a:gd name="T60" fmla="*/ 82 w 94"/>
                <a:gd name="T61" fmla="*/ 37 h 94"/>
                <a:gd name="T62" fmla="*/ 79 w 94"/>
                <a:gd name="T63" fmla="*/ 38 h 94"/>
                <a:gd name="T64" fmla="*/ 74 w 94"/>
                <a:gd name="T65" fmla="*/ 37 h 94"/>
                <a:gd name="T66" fmla="*/ 73 w 94"/>
                <a:gd name="T67" fmla="*/ 34 h 94"/>
                <a:gd name="T68" fmla="*/ 74 w 94"/>
                <a:gd name="T69" fmla="*/ 29 h 94"/>
                <a:gd name="T70" fmla="*/ 77 w 94"/>
                <a:gd name="T71" fmla="*/ 28 h 94"/>
                <a:gd name="T72" fmla="*/ 82 w 94"/>
                <a:gd name="T73" fmla="*/ 29 h 94"/>
                <a:gd name="T74" fmla="*/ 83 w 94"/>
                <a:gd name="T75" fmla="*/ 32 h 94"/>
                <a:gd name="T76" fmla="*/ 82 w 94"/>
                <a:gd name="T7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4">
                  <a:moveTo>
                    <a:pt x="85" y="20"/>
                  </a:moveTo>
                  <a:cubicBezTo>
                    <a:pt x="37" y="2"/>
                    <a:pt x="37" y="2"/>
                    <a:pt x="37" y="2"/>
                  </a:cubicBezTo>
                  <a:cubicBezTo>
                    <a:pt x="30" y="0"/>
                    <a:pt x="23" y="3"/>
                    <a:pt x="20" y="9"/>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0"/>
                    <a:pt x="61" y="52"/>
                  </a:cubicBezTo>
                  <a:cubicBezTo>
                    <a:pt x="58" y="60"/>
                    <a:pt x="49" y="63"/>
                    <a:pt x="42" y="61"/>
                  </a:cubicBezTo>
                  <a:cubicBezTo>
                    <a:pt x="34" y="58"/>
                    <a:pt x="31" y="49"/>
                    <a:pt x="33" y="42"/>
                  </a:cubicBezTo>
                  <a:cubicBezTo>
                    <a:pt x="34" y="40"/>
                    <a:pt x="35" y="39"/>
                    <a:pt x="36" y="38"/>
                  </a:cubicBezTo>
                  <a:close/>
                  <a:moveTo>
                    <a:pt x="76" y="53"/>
                  </a:moveTo>
                  <a:cubicBezTo>
                    <a:pt x="69" y="70"/>
                    <a:pt x="69" y="70"/>
                    <a:pt x="69" y="70"/>
                  </a:cubicBezTo>
                  <a:cubicBezTo>
                    <a:pt x="66" y="79"/>
                    <a:pt x="66" y="79"/>
                    <a:pt x="66" y="79"/>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0"/>
                    <a:pt x="28" y="63"/>
                    <a:pt x="39" y="67"/>
                  </a:cubicBezTo>
                  <a:cubicBezTo>
                    <a:pt x="51" y="71"/>
                    <a:pt x="63" y="66"/>
                    <a:pt x="67" y="55"/>
                  </a:cubicBezTo>
                  <a:cubicBezTo>
                    <a:pt x="68" y="53"/>
                    <a:pt x="68" y="51"/>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2"/>
                  </a:cubicBezTo>
                  <a:lnTo>
                    <a:pt x="8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0" name="Freeform 49">
              <a:extLst>
                <a:ext uri="{FF2B5EF4-FFF2-40B4-BE49-F238E27FC236}">
                  <a16:creationId xmlns:a16="http://schemas.microsoft.com/office/drawing/2014/main" id="{FF00C649-3B72-4638-8986-4AC7F3BC2BE7}"/>
                </a:ext>
              </a:extLst>
            </p:cNvPr>
            <p:cNvSpPr>
              <a:spLocks noEditPoints="1"/>
            </p:cNvSpPr>
            <p:nvPr/>
          </p:nvSpPr>
          <p:spPr bwMode="auto">
            <a:xfrm>
              <a:off x="4215" y="2015"/>
              <a:ext cx="65" cy="65"/>
            </a:xfrm>
            <a:custGeom>
              <a:avLst/>
              <a:gdLst>
                <a:gd name="T0" fmla="*/ 44 w 53"/>
                <a:gd name="T1" fmla="*/ 0 h 53"/>
                <a:gd name="T2" fmla="*/ 9 w 53"/>
                <a:gd name="T3" fmla="*/ 0 h 53"/>
                <a:gd name="T4" fmla="*/ 0 w 53"/>
                <a:gd name="T5" fmla="*/ 9 h 53"/>
                <a:gd name="T6" fmla="*/ 0 w 53"/>
                <a:gd name="T7" fmla="*/ 44 h 53"/>
                <a:gd name="T8" fmla="*/ 9 w 53"/>
                <a:gd name="T9" fmla="*/ 53 h 53"/>
                <a:gd name="T10" fmla="*/ 44 w 53"/>
                <a:gd name="T11" fmla="*/ 53 h 53"/>
                <a:gd name="T12" fmla="*/ 53 w 53"/>
                <a:gd name="T13" fmla="*/ 44 h 53"/>
                <a:gd name="T14" fmla="*/ 53 w 53"/>
                <a:gd name="T15" fmla="*/ 9 h 53"/>
                <a:gd name="T16" fmla="*/ 44 w 53"/>
                <a:gd name="T17" fmla="*/ 0 h 53"/>
                <a:gd name="T18" fmla="*/ 20 w 53"/>
                <a:gd name="T19" fmla="*/ 43 h 53"/>
                <a:gd name="T20" fmla="*/ 13 w 53"/>
                <a:gd name="T21" fmla="*/ 43 h 53"/>
                <a:gd name="T22" fmla="*/ 13 w 53"/>
                <a:gd name="T23" fmla="*/ 20 h 53"/>
                <a:gd name="T24" fmla="*/ 20 w 53"/>
                <a:gd name="T25" fmla="*/ 20 h 53"/>
                <a:gd name="T26" fmla="*/ 20 w 53"/>
                <a:gd name="T27" fmla="*/ 43 h 53"/>
                <a:gd name="T28" fmla="*/ 17 w 53"/>
                <a:gd name="T29" fmla="*/ 16 h 53"/>
                <a:gd name="T30" fmla="*/ 13 w 53"/>
                <a:gd name="T31" fmla="*/ 13 h 53"/>
                <a:gd name="T32" fmla="*/ 17 w 53"/>
                <a:gd name="T33" fmla="*/ 10 h 53"/>
                <a:gd name="T34" fmla="*/ 20 w 53"/>
                <a:gd name="T35" fmla="*/ 13 h 53"/>
                <a:gd name="T36" fmla="*/ 17 w 53"/>
                <a:gd name="T37" fmla="*/ 16 h 53"/>
                <a:gd name="T38" fmla="*/ 43 w 53"/>
                <a:gd name="T39" fmla="*/ 43 h 53"/>
                <a:gd name="T40" fmla="*/ 37 w 53"/>
                <a:gd name="T41" fmla="*/ 43 h 53"/>
                <a:gd name="T42" fmla="*/ 37 w 53"/>
                <a:gd name="T43" fmla="*/ 30 h 53"/>
                <a:gd name="T44" fmla="*/ 33 w 53"/>
                <a:gd name="T45" fmla="*/ 26 h 53"/>
                <a:gd name="T46" fmla="*/ 30 w 53"/>
                <a:gd name="T47" fmla="*/ 30 h 53"/>
                <a:gd name="T48" fmla="*/ 30 w 53"/>
                <a:gd name="T49" fmla="*/ 43 h 53"/>
                <a:gd name="T50" fmla="*/ 23 w 53"/>
                <a:gd name="T51" fmla="*/ 43 h 53"/>
                <a:gd name="T52" fmla="*/ 23 w 53"/>
                <a:gd name="T53" fmla="*/ 20 h 53"/>
                <a:gd name="T54" fmla="*/ 30 w 53"/>
                <a:gd name="T55" fmla="*/ 20 h 53"/>
                <a:gd name="T56" fmla="*/ 30 w 53"/>
                <a:gd name="T57" fmla="*/ 24 h 53"/>
                <a:gd name="T58" fmla="*/ 36 w 53"/>
                <a:gd name="T59" fmla="*/ 20 h 53"/>
                <a:gd name="T60" fmla="*/ 43 w 53"/>
                <a:gd name="T61" fmla="*/ 28 h 53"/>
                <a:gd name="T62" fmla="*/ 43 w 53"/>
                <a:gd name="T6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3">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1" name="Freeform 50">
              <a:extLst>
                <a:ext uri="{FF2B5EF4-FFF2-40B4-BE49-F238E27FC236}">
                  <a16:creationId xmlns:a16="http://schemas.microsoft.com/office/drawing/2014/main" id="{FD385646-864A-4571-B3D6-4B68E91107A6}"/>
                </a:ext>
              </a:extLst>
            </p:cNvPr>
            <p:cNvSpPr>
              <a:spLocks noEditPoints="1"/>
            </p:cNvSpPr>
            <p:nvPr/>
          </p:nvSpPr>
          <p:spPr bwMode="auto">
            <a:xfrm>
              <a:off x="4159" y="1925"/>
              <a:ext cx="119" cy="75"/>
            </a:xfrm>
            <a:custGeom>
              <a:avLst/>
              <a:gdLst>
                <a:gd name="T0" fmla="*/ 36 w 119"/>
                <a:gd name="T1" fmla="*/ 52 h 75"/>
                <a:gd name="T2" fmla="*/ 36 w 119"/>
                <a:gd name="T3" fmla="*/ 30 h 75"/>
                <a:gd name="T4" fmla="*/ 59 w 119"/>
                <a:gd name="T5" fmla="*/ 30 h 75"/>
                <a:gd name="T6" fmla="*/ 29 w 119"/>
                <a:gd name="T7" fmla="*/ 0 h 75"/>
                <a:gd name="T8" fmla="*/ 0 w 119"/>
                <a:gd name="T9" fmla="*/ 30 h 75"/>
                <a:gd name="T10" fmla="*/ 22 w 119"/>
                <a:gd name="T11" fmla="*/ 30 h 75"/>
                <a:gd name="T12" fmla="*/ 22 w 119"/>
                <a:gd name="T13" fmla="*/ 68 h 75"/>
                <a:gd name="T14" fmla="*/ 66 w 119"/>
                <a:gd name="T15" fmla="*/ 68 h 75"/>
                <a:gd name="T16" fmla="*/ 51 w 119"/>
                <a:gd name="T17" fmla="*/ 52 h 75"/>
                <a:gd name="T18" fmla="*/ 36 w 119"/>
                <a:gd name="T19" fmla="*/ 52 h 75"/>
                <a:gd name="T20" fmla="*/ 97 w 119"/>
                <a:gd name="T21" fmla="*/ 45 h 75"/>
                <a:gd name="T22" fmla="*/ 97 w 119"/>
                <a:gd name="T23" fmla="*/ 8 h 75"/>
                <a:gd name="T24" fmla="*/ 51 w 119"/>
                <a:gd name="T25" fmla="*/ 8 h 75"/>
                <a:gd name="T26" fmla="*/ 66 w 119"/>
                <a:gd name="T27" fmla="*/ 22 h 75"/>
                <a:gd name="T28" fmla="*/ 81 w 119"/>
                <a:gd name="T29" fmla="*/ 22 h 75"/>
                <a:gd name="T30" fmla="*/ 81 w 119"/>
                <a:gd name="T31" fmla="*/ 45 h 75"/>
                <a:gd name="T32" fmla="*/ 59 w 119"/>
                <a:gd name="T33" fmla="*/ 45 h 75"/>
                <a:gd name="T34" fmla="*/ 89 w 119"/>
                <a:gd name="T35" fmla="*/ 75 h 75"/>
                <a:gd name="T36" fmla="*/ 119 w 119"/>
                <a:gd name="T37" fmla="*/ 45 h 75"/>
                <a:gd name="T38" fmla="*/ 97 w 119"/>
                <a:gd name="T39"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75">
                  <a:moveTo>
                    <a:pt x="36" y="52"/>
                  </a:moveTo>
                  <a:lnTo>
                    <a:pt x="36" y="30"/>
                  </a:lnTo>
                  <a:lnTo>
                    <a:pt x="59" y="30"/>
                  </a:lnTo>
                  <a:lnTo>
                    <a:pt x="29" y="0"/>
                  </a:lnTo>
                  <a:lnTo>
                    <a:pt x="0" y="30"/>
                  </a:lnTo>
                  <a:lnTo>
                    <a:pt x="22" y="30"/>
                  </a:lnTo>
                  <a:lnTo>
                    <a:pt x="22" y="68"/>
                  </a:lnTo>
                  <a:lnTo>
                    <a:pt x="66" y="68"/>
                  </a:lnTo>
                  <a:lnTo>
                    <a:pt x="51" y="52"/>
                  </a:lnTo>
                  <a:lnTo>
                    <a:pt x="36" y="52"/>
                  </a:lnTo>
                  <a:close/>
                  <a:moveTo>
                    <a:pt x="97" y="45"/>
                  </a:moveTo>
                  <a:lnTo>
                    <a:pt x="97" y="8"/>
                  </a:lnTo>
                  <a:lnTo>
                    <a:pt x="51" y="8"/>
                  </a:lnTo>
                  <a:lnTo>
                    <a:pt x="66" y="22"/>
                  </a:lnTo>
                  <a:lnTo>
                    <a:pt x="81" y="22"/>
                  </a:lnTo>
                  <a:lnTo>
                    <a:pt x="81" y="45"/>
                  </a:lnTo>
                  <a:lnTo>
                    <a:pt x="59" y="45"/>
                  </a:lnTo>
                  <a:lnTo>
                    <a:pt x="89" y="75"/>
                  </a:lnTo>
                  <a:lnTo>
                    <a:pt x="119" y="45"/>
                  </a:lnTo>
                  <a:lnTo>
                    <a:pt x="97"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2" name="Freeform 51">
              <a:extLst>
                <a:ext uri="{FF2B5EF4-FFF2-40B4-BE49-F238E27FC236}">
                  <a16:creationId xmlns:a16="http://schemas.microsoft.com/office/drawing/2014/main" id="{07F6EF38-07F8-461C-961A-72C10C99086E}"/>
                </a:ext>
              </a:extLst>
            </p:cNvPr>
            <p:cNvSpPr>
              <a:spLocks noEditPoints="1"/>
            </p:cNvSpPr>
            <p:nvPr/>
          </p:nvSpPr>
          <p:spPr bwMode="auto">
            <a:xfrm>
              <a:off x="4261" y="1531"/>
              <a:ext cx="122" cy="123"/>
            </a:xfrm>
            <a:custGeom>
              <a:avLst/>
              <a:gdLst>
                <a:gd name="T0" fmla="*/ 96 w 100"/>
                <a:gd name="T1" fmla="*/ 85 h 100"/>
                <a:gd name="T2" fmla="*/ 73 w 100"/>
                <a:gd name="T3" fmla="*/ 65 h 100"/>
                <a:gd name="T4" fmla="*/ 66 w 100"/>
                <a:gd name="T5" fmla="*/ 61 h 100"/>
                <a:gd name="T6" fmla="*/ 74 w 100"/>
                <a:gd name="T7" fmla="*/ 37 h 100"/>
                <a:gd name="T8" fmla="*/ 37 w 100"/>
                <a:gd name="T9" fmla="*/ 0 h 100"/>
                <a:gd name="T10" fmla="*/ 0 w 100"/>
                <a:gd name="T11" fmla="*/ 37 h 100"/>
                <a:gd name="T12" fmla="*/ 37 w 100"/>
                <a:gd name="T13" fmla="*/ 75 h 100"/>
                <a:gd name="T14" fmla="*/ 61 w 100"/>
                <a:gd name="T15" fmla="*/ 66 h 100"/>
                <a:gd name="T16" fmla="*/ 64 w 100"/>
                <a:gd name="T17" fmla="*/ 73 h 100"/>
                <a:gd name="T18" fmla="*/ 84 w 100"/>
                <a:gd name="T19" fmla="*/ 96 h 100"/>
                <a:gd name="T20" fmla="*/ 97 w 100"/>
                <a:gd name="T21" fmla="*/ 97 h 100"/>
                <a:gd name="T22" fmla="*/ 96 w 100"/>
                <a:gd name="T23" fmla="*/ 85 h 100"/>
                <a:gd name="T24" fmla="*/ 37 w 100"/>
                <a:gd name="T25" fmla="*/ 62 h 100"/>
                <a:gd name="T26" fmla="*/ 12 w 100"/>
                <a:gd name="T27" fmla="*/ 37 h 100"/>
                <a:gd name="T28" fmla="*/ 37 w 100"/>
                <a:gd name="T29" fmla="*/ 12 h 100"/>
                <a:gd name="T30" fmla="*/ 62 w 100"/>
                <a:gd name="T31" fmla="*/ 37 h 100"/>
                <a:gd name="T32" fmla="*/ 37 w 100"/>
                <a:gd name="T33" fmla="*/ 6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0">
                  <a:moveTo>
                    <a:pt x="96" y="85"/>
                  </a:moveTo>
                  <a:cubicBezTo>
                    <a:pt x="73" y="65"/>
                    <a:pt x="73" y="65"/>
                    <a:pt x="73" y="65"/>
                  </a:cubicBezTo>
                  <a:cubicBezTo>
                    <a:pt x="70" y="62"/>
                    <a:pt x="68" y="61"/>
                    <a:pt x="66" y="61"/>
                  </a:cubicBezTo>
                  <a:cubicBezTo>
                    <a:pt x="71" y="55"/>
                    <a:pt x="74" y="46"/>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0"/>
                    <a:pt x="97" y="97"/>
                  </a:cubicBezTo>
                  <a:cubicBezTo>
                    <a:pt x="100" y="94"/>
                    <a:pt x="100" y="88"/>
                    <a:pt x="96" y="85"/>
                  </a:cubicBezTo>
                  <a:close/>
                  <a:moveTo>
                    <a:pt x="37" y="62"/>
                  </a:moveTo>
                  <a:cubicBezTo>
                    <a:pt x="23" y="62"/>
                    <a:pt x="12" y="51"/>
                    <a:pt x="12" y="37"/>
                  </a:cubicBezTo>
                  <a:cubicBezTo>
                    <a:pt x="12" y="23"/>
                    <a:pt x="23" y="12"/>
                    <a:pt x="37" y="12"/>
                  </a:cubicBezTo>
                  <a:cubicBezTo>
                    <a:pt x="51" y="12"/>
                    <a:pt x="62" y="23"/>
                    <a:pt x="62" y="37"/>
                  </a:cubicBezTo>
                  <a:cubicBezTo>
                    <a:pt x="62" y="51"/>
                    <a:pt x="51" y="62"/>
                    <a:pt x="3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3" name="Freeform 52">
              <a:extLst>
                <a:ext uri="{FF2B5EF4-FFF2-40B4-BE49-F238E27FC236}">
                  <a16:creationId xmlns:a16="http://schemas.microsoft.com/office/drawing/2014/main" id="{4AD30837-F741-4AA0-8676-6FC90195DCE9}"/>
                </a:ext>
              </a:extLst>
            </p:cNvPr>
            <p:cNvSpPr>
              <a:spLocks/>
            </p:cNvSpPr>
            <p:nvPr/>
          </p:nvSpPr>
          <p:spPr bwMode="auto">
            <a:xfrm>
              <a:off x="4134" y="1516"/>
              <a:ext cx="152" cy="148"/>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1"/>
                    <a:pt x="89" y="37"/>
                  </a:cubicBezTo>
                  <a:cubicBezTo>
                    <a:pt x="89" y="32"/>
                    <a:pt x="96" y="0"/>
                    <a:pt x="62" y="0"/>
                  </a:cubicBezTo>
                  <a:cubicBezTo>
                    <a:pt x="29" y="0"/>
                    <a:pt x="36" y="32"/>
                    <a:pt x="36" y="37"/>
                  </a:cubicBezTo>
                  <a:cubicBezTo>
                    <a:pt x="31" y="41"/>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4" name="Freeform 53">
              <a:extLst>
                <a:ext uri="{FF2B5EF4-FFF2-40B4-BE49-F238E27FC236}">
                  <a16:creationId xmlns:a16="http://schemas.microsoft.com/office/drawing/2014/main" id="{D1613499-D57A-46B8-88C2-14FDE6B5C32C}"/>
                </a:ext>
              </a:extLst>
            </p:cNvPr>
            <p:cNvSpPr>
              <a:spLocks noEditPoints="1"/>
            </p:cNvSpPr>
            <p:nvPr/>
          </p:nvSpPr>
          <p:spPr bwMode="auto">
            <a:xfrm>
              <a:off x="4164" y="2658"/>
              <a:ext cx="50" cy="81"/>
            </a:xfrm>
            <a:custGeom>
              <a:avLst/>
              <a:gdLst>
                <a:gd name="T0" fmla="*/ 21 w 41"/>
                <a:gd name="T1" fmla="*/ 0 h 66"/>
                <a:gd name="T2" fmla="*/ 0 w 41"/>
                <a:gd name="T3" fmla="*/ 21 h 66"/>
                <a:gd name="T4" fmla="*/ 21 w 41"/>
                <a:gd name="T5" fmla="*/ 66 h 66"/>
                <a:gd name="T6" fmla="*/ 41 w 41"/>
                <a:gd name="T7" fmla="*/ 21 h 66"/>
                <a:gd name="T8" fmla="*/ 21 w 41"/>
                <a:gd name="T9" fmla="*/ 0 h 66"/>
                <a:gd name="T10" fmla="*/ 21 w 41"/>
                <a:gd name="T11" fmla="*/ 34 h 66"/>
                <a:gd name="T12" fmla="*/ 8 w 41"/>
                <a:gd name="T13" fmla="*/ 21 h 66"/>
                <a:gd name="T14" fmla="*/ 21 w 41"/>
                <a:gd name="T15" fmla="*/ 8 h 66"/>
                <a:gd name="T16" fmla="*/ 33 w 41"/>
                <a:gd name="T17" fmla="*/ 21 h 66"/>
                <a:gd name="T18" fmla="*/ 21 w 41"/>
                <a:gd name="T19" fmla="*/ 34 h 66"/>
                <a:gd name="T20" fmla="*/ 13 w 41"/>
                <a:gd name="T21" fmla="*/ 21 h 66"/>
                <a:gd name="T22" fmla="*/ 21 w 41"/>
                <a:gd name="T23" fmla="*/ 29 h 66"/>
                <a:gd name="T24" fmla="*/ 29 w 41"/>
                <a:gd name="T25" fmla="*/ 21 h 66"/>
                <a:gd name="T26" fmla="*/ 21 w 41"/>
                <a:gd name="T27" fmla="*/ 13 h 66"/>
                <a:gd name="T28" fmla="*/ 13 w 41"/>
                <a:gd name="T29"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6">
                  <a:moveTo>
                    <a:pt x="21" y="0"/>
                  </a:moveTo>
                  <a:cubicBezTo>
                    <a:pt x="9" y="0"/>
                    <a:pt x="0" y="10"/>
                    <a:pt x="0" y="21"/>
                  </a:cubicBezTo>
                  <a:cubicBezTo>
                    <a:pt x="0" y="42"/>
                    <a:pt x="21" y="66"/>
                    <a:pt x="21" y="66"/>
                  </a:cubicBezTo>
                  <a:cubicBezTo>
                    <a:pt x="21" y="66"/>
                    <a:pt x="41" y="42"/>
                    <a:pt x="41" y="21"/>
                  </a:cubicBezTo>
                  <a:cubicBezTo>
                    <a:pt x="41" y="10"/>
                    <a:pt x="32" y="0"/>
                    <a:pt x="21" y="0"/>
                  </a:cubicBezTo>
                  <a:close/>
                  <a:moveTo>
                    <a:pt x="21" y="34"/>
                  </a:moveTo>
                  <a:cubicBezTo>
                    <a:pt x="14" y="34"/>
                    <a:pt x="8" y="28"/>
                    <a:pt x="8" y="21"/>
                  </a:cubicBezTo>
                  <a:cubicBezTo>
                    <a:pt x="8" y="14"/>
                    <a:pt x="14" y="8"/>
                    <a:pt x="21" y="8"/>
                  </a:cubicBezTo>
                  <a:cubicBezTo>
                    <a:pt x="28" y="8"/>
                    <a:pt x="33" y="14"/>
                    <a:pt x="33" y="21"/>
                  </a:cubicBezTo>
                  <a:cubicBezTo>
                    <a:pt x="33" y="28"/>
                    <a:pt x="28" y="34"/>
                    <a:pt x="21" y="34"/>
                  </a:cubicBezTo>
                  <a:close/>
                  <a:moveTo>
                    <a:pt x="13" y="21"/>
                  </a:moveTo>
                  <a:cubicBezTo>
                    <a:pt x="13" y="25"/>
                    <a:pt x="16" y="29"/>
                    <a:pt x="21" y="29"/>
                  </a:cubicBezTo>
                  <a:cubicBezTo>
                    <a:pt x="25" y="29"/>
                    <a:pt x="29" y="25"/>
                    <a:pt x="29" y="21"/>
                  </a:cubicBezTo>
                  <a:cubicBezTo>
                    <a:pt x="29" y="17"/>
                    <a:pt x="25" y="13"/>
                    <a:pt x="21" y="13"/>
                  </a:cubicBezTo>
                  <a:cubicBezTo>
                    <a:pt x="16" y="13"/>
                    <a:pt x="13" y="17"/>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5" name="Freeform 54">
              <a:extLst>
                <a:ext uri="{FF2B5EF4-FFF2-40B4-BE49-F238E27FC236}">
                  <a16:creationId xmlns:a16="http://schemas.microsoft.com/office/drawing/2014/main" id="{2B41D206-919E-48C0-A34B-3DB2F41A4D38}"/>
                </a:ext>
              </a:extLst>
            </p:cNvPr>
            <p:cNvSpPr>
              <a:spLocks noEditPoints="1"/>
            </p:cNvSpPr>
            <p:nvPr/>
          </p:nvSpPr>
          <p:spPr bwMode="auto">
            <a:xfrm>
              <a:off x="4108" y="2745"/>
              <a:ext cx="79" cy="105"/>
            </a:xfrm>
            <a:custGeom>
              <a:avLst/>
              <a:gdLst>
                <a:gd name="T0" fmla="*/ 58 w 64"/>
                <a:gd name="T1" fmla="*/ 9 h 86"/>
                <a:gd name="T2" fmla="*/ 24 w 64"/>
                <a:gd name="T3" fmla="*/ 1 h 86"/>
                <a:gd name="T4" fmla="*/ 16 w 64"/>
                <a:gd name="T5" fmla="*/ 7 h 86"/>
                <a:gd name="T6" fmla="*/ 1 w 64"/>
                <a:gd name="T7" fmla="*/ 68 h 86"/>
                <a:gd name="T8" fmla="*/ 6 w 64"/>
                <a:gd name="T9" fmla="*/ 77 h 86"/>
                <a:gd name="T10" fmla="*/ 39 w 64"/>
                <a:gd name="T11" fmla="*/ 85 h 86"/>
                <a:gd name="T12" fmla="*/ 48 w 64"/>
                <a:gd name="T13" fmla="*/ 80 h 86"/>
                <a:gd name="T14" fmla="*/ 63 w 64"/>
                <a:gd name="T15" fmla="*/ 18 h 86"/>
                <a:gd name="T16" fmla="*/ 58 w 64"/>
                <a:gd name="T17" fmla="*/ 9 h 86"/>
                <a:gd name="T18" fmla="*/ 31 w 64"/>
                <a:gd name="T19" fmla="*/ 7 h 86"/>
                <a:gd name="T20" fmla="*/ 50 w 64"/>
                <a:gd name="T21" fmla="*/ 11 h 86"/>
                <a:gd name="T22" fmla="*/ 49 w 64"/>
                <a:gd name="T23" fmla="*/ 13 h 86"/>
                <a:gd name="T24" fmla="*/ 30 w 64"/>
                <a:gd name="T25" fmla="*/ 9 h 86"/>
                <a:gd name="T26" fmla="*/ 31 w 64"/>
                <a:gd name="T27" fmla="*/ 7 h 86"/>
                <a:gd name="T28" fmla="*/ 24 w 64"/>
                <a:gd name="T29" fmla="*/ 76 h 86"/>
                <a:gd name="T30" fmla="*/ 20 w 64"/>
                <a:gd name="T31" fmla="*/ 70 h 86"/>
                <a:gd name="T32" fmla="*/ 26 w 64"/>
                <a:gd name="T33" fmla="*/ 67 h 86"/>
                <a:gd name="T34" fmla="*/ 30 w 64"/>
                <a:gd name="T35" fmla="*/ 73 h 86"/>
                <a:gd name="T36" fmla="*/ 24 w 64"/>
                <a:gd name="T37" fmla="*/ 76 h 86"/>
                <a:gd name="T38" fmla="*/ 46 w 64"/>
                <a:gd name="T39" fmla="*/ 67 h 86"/>
                <a:gd name="T40" fmla="*/ 8 w 64"/>
                <a:gd name="T41" fmla="*/ 57 h 86"/>
                <a:gd name="T42" fmla="*/ 20 w 64"/>
                <a:gd name="T43" fmla="*/ 10 h 86"/>
                <a:gd name="T44" fmla="*/ 58 w 64"/>
                <a:gd name="T45" fmla="*/ 19 h 86"/>
                <a:gd name="T46" fmla="*/ 46 w 64"/>
                <a:gd name="T4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6">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3"/>
                    <a:pt x="49" y="13"/>
                    <a:pt x="49" y="13"/>
                  </a:cubicBezTo>
                  <a:cubicBezTo>
                    <a:pt x="30" y="9"/>
                    <a:pt x="30" y="9"/>
                    <a:pt x="30" y="9"/>
                  </a:cubicBezTo>
                  <a:lnTo>
                    <a:pt x="31" y="7"/>
                  </a:lnTo>
                  <a:close/>
                  <a:moveTo>
                    <a:pt x="24" y="76"/>
                  </a:moveTo>
                  <a:cubicBezTo>
                    <a:pt x="21" y="76"/>
                    <a:pt x="19" y="73"/>
                    <a:pt x="20" y="70"/>
                  </a:cubicBezTo>
                  <a:cubicBezTo>
                    <a:pt x="21" y="68"/>
                    <a:pt x="23" y="66"/>
                    <a:pt x="26" y="67"/>
                  </a:cubicBezTo>
                  <a:cubicBezTo>
                    <a:pt x="29" y="67"/>
                    <a:pt x="30" y="70"/>
                    <a:pt x="30" y="73"/>
                  </a:cubicBezTo>
                  <a:cubicBezTo>
                    <a:pt x="29" y="75"/>
                    <a:pt x="26" y="77"/>
                    <a:pt x="24" y="76"/>
                  </a:cubicBezTo>
                  <a:close/>
                  <a:moveTo>
                    <a:pt x="46" y="67"/>
                  </a:moveTo>
                  <a:cubicBezTo>
                    <a:pt x="8" y="57"/>
                    <a:pt x="8" y="57"/>
                    <a:pt x="8" y="57"/>
                  </a:cubicBezTo>
                  <a:cubicBezTo>
                    <a:pt x="20" y="10"/>
                    <a:pt x="20" y="10"/>
                    <a:pt x="20" y="10"/>
                  </a:cubicBezTo>
                  <a:cubicBezTo>
                    <a:pt x="58" y="19"/>
                    <a:pt x="58" y="19"/>
                    <a:pt x="58" y="19"/>
                  </a:cubicBezTo>
                  <a:lnTo>
                    <a:pt x="4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6" name="Freeform 55">
              <a:extLst>
                <a:ext uri="{FF2B5EF4-FFF2-40B4-BE49-F238E27FC236}">
                  <a16:creationId xmlns:a16="http://schemas.microsoft.com/office/drawing/2014/main" id="{F9AAE70D-53B3-4B3A-8AC3-12A229E8DE5C}"/>
                </a:ext>
              </a:extLst>
            </p:cNvPr>
            <p:cNvSpPr>
              <a:spLocks noEditPoints="1"/>
            </p:cNvSpPr>
            <p:nvPr/>
          </p:nvSpPr>
          <p:spPr bwMode="auto">
            <a:xfrm>
              <a:off x="4091" y="2019"/>
              <a:ext cx="106" cy="80"/>
            </a:xfrm>
            <a:custGeom>
              <a:avLst/>
              <a:gdLst>
                <a:gd name="T0" fmla="*/ 75 w 86"/>
                <a:gd name="T1" fmla="*/ 11 h 65"/>
                <a:gd name="T2" fmla="*/ 75 w 86"/>
                <a:gd name="T3" fmla="*/ 0 h 65"/>
                <a:gd name="T4" fmla="*/ 0 w 86"/>
                <a:gd name="T5" fmla="*/ 0 h 65"/>
                <a:gd name="T6" fmla="*/ 0 w 86"/>
                <a:gd name="T7" fmla="*/ 59 h 65"/>
                <a:gd name="T8" fmla="*/ 5 w 86"/>
                <a:gd name="T9" fmla="*/ 65 h 65"/>
                <a:gd name="T10" fmla="*/ 78 w 86"/>
                <a:gd name="T11" fmla="*/ 65 h 65"/>
                <a:gd name="T12" fmla="*/ 86 w 86"/>
                <a:gd name="T13" fmla="*/ 57 h 65"/>
                <a:gd name="T14" fmla="*/ 86 w 86"/>
                <a:gd name="T15" fmla="*/ 11 h 65"/>
                <a:gd name="T16" fmla="*/ 75 w 86"/>
                <a:gd name="T17" fmla="*/ 11 h 65"/>
                <a:gd name="T18" fmla="*/ 70 w 86"/>
                <a:gd name="T19" fmla="*/ 59 h 65"/>
                <a:gd name="T20" fmla="*/ 5 w 86"/>
                <a:gd name="T21" fmla="*/ 59 h 65"/>
                <a:gd name="T22" fmla="*/ 5 w 86"/>
                <a:gd name="T23" fmla="*/ 5 h 65"/>
                <a:gd name="T24" fmla="*/ 70 w 86"/>
                <a:gd name="T25" fmla="*/ 5 h 65"/>
                <a:gd name="T26" fmla="*/ 70 w 86"/>
                <a:gd name="T27" fmla="*/ 59 h 65"/>
                <a:gd name="T28" fmla="*/ 10 w 86"/>
                <a:gd name="T29" fmla="*/ 16 h 65"/>
                <a:gd name="T30" fmla="*/ 64 w 86"/>
                <a:gd name="T31" fmla="*/ 16 h 65"/>
                <a:gd name="T32" fmla="*/ 64 w 86"/>
                <a:gd name="T33" fmla="*/ 22 h 65"/>
                <a:gd name="T34" fmla="*/ 10 w 86"/>
                <a:gd name="T35" fmla="*/ 22 h 65"/>
                <a:gd name="T36" fmla="*/ 10 w 86"/>
                <a:gd name="T37" fmla="*/ 16 h 65"/>
                <a:gd name="T38" fmla="*/ 43 w 86"/>
                <a:gd name="T39" fmla="*/ 27 h 65"/>
                <a:gd name="T40" fmla="*/ 64 w 86"/>
                <a:gd name="T41" fmla="*/ 27 h 65"/>
                <a:gd name="T42" fmla="*/ 64 w 86"/>
                <a:gd name="T43" fmla="*/ 32 h 65"/>
                <a:gd name="T44" fmla="*/ 43 w 86"/>
                <a:gd name="T45" fmla="*/ 32 h 65"/>
                <a:gd name="T46" fmla="*/ 43 w 86"/>
                <a:gd name="T47" fmla="*/ 27 h 65"/>
                <a:gd name="T48" fmla="*/ 43 w 86"/>
                <a:gd name="T49" fmla="*/ 38 h 65"/>
                <a:gd name="T50" fmla="*/ 64 w 86"/>
                <a:gd name="T51" fmla="*/ 38 h 65"/>
                <a:gd name="T52" fmla="*/ 64 w 86"/>
                <a:gd name="T53" fmla="*/ 43 h 65"/>
                <a:gd name="T54" fmla="*/ 43 w 86"/>
                <a:gd name="T55" fmla="*/ 43 h 65"/>
                <a:gd name="T56" fmla="*/ 43 w 86"/>
                <a:gd name="T57" fmla="*/ 38 h 65"/>
                <a:gd name="T58" fmla="*/ 43 w 86"/>
                <a:gd name="T59" fmla="*/ 49 h 65"/>
                <a:gd name="T60" fmla="*/ 59 w 86"/>
                <a:gd name="T61" fmla="*/ 49 h 65"/>
                <a:gd name="T62" fmla="*/ 59 w 86"/>
                <a:gd name="T63" fmla="*/ 54 h 65"/>
                <a:gd name="T64" fmla="*/ 43 w 86"/>
                <a:gd name="T65" fmla="*/ 54 h 65"/>
                <a:gd name="T66" fmla="*/ 43 w 86"/>
                <a:gd name="T67" fmla="*/ 49 h 65"/>
                <a:gd name="T68" fmla="*/ 10 w 86"/>
                <a:gd name="T69" fmla="*/ 27 h 65"/>
                <a:gd name="T70" fmla="*/ 37 w 86"/>
                <a:gd name="T71" fmla="*/ 27 h 65"/>
                <a:gd name="T72" fmla="*/ 37 w 86"/>
                <a:gd name="T73" fmla="*/ 54 h 65"/>
                <a:gd name="T74" fmla="*/ 10 w 86"/>
                <a:gd name="T75" fmla="*/ 54 h 65"/>
                <a:gd name="T76" fmla="*/ 10 w 86"/>
                <a:gd name="T77"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65">
                  <a:moveTo>
                    <a:pt x="75" y="11"/>
                  </a:moveTo>
                  <a:cubicBezTo>
                    <a:pt x="75" y="0"/>
                    <a:pt x="75" y="0"/>
                    <a:pt x="75" y="0"/>
                  </a:cubicBezTo>
                  <a:cubicBezTo>
                    <a:pt x="0" y="0"/>
                    <a:pt x="0" y="0"/>
                    <a:pt x="0" y="0"/>
                  </a:cubicBezTo>
                  <a:cubicBezTo>
                    <a:pt x="0" y="59"/>
                    <a:pt x="0" y="59"/>
                    <a:pt x="0" y="59"/>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59"/>
                  </a:moveTo>
                  <a:cubicBezTo>
                    <a:pt x="5" y="59"/>
                    <a:pt x="5" y="59"/>
                    <a:pt x="5" y="59"/>
                  </a:cubicBezTo>
                  <a:cubicBezTo>
                    <a:pt x="5" y="5"/>
                    <a:pt x="5" y="5"/>
                    <a:pt x="5" y="5"/>
                  </a:cubicBezTo>
                  <a:cubicBezTo>
                    <a:pt x="70" y="5"/>
                    <a:pt x="70" y="5"/>
                    <a:pt x="70" y="5"/>
                  </a:cubicBezTo>
                  <a:lnTo>
                    <a:pt x="70" y="59"/>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7" name="Freeform 56">
              <a:extLst>
                <a:ext uri="{FF2B5EF4-FFF2-40B4-BE49-F238E27FC236}">
                  <a16:creationId xmlns:a16="http://schemas.microsoft.com/office/drawing/2014/main" id="{24FD790E-6E6E-4898-8D62-155638D4C6ED}"/>
                </a:ext>
              </a:extLst>
            </p:cNvPr>
            <p:cNvSpPr>
              <a:spLocks noEditPoints="1"/>
            </p:cNvSpPr>
            <p:nvPr/>
          </p:nvSpPr>
          <p:spPr bwMode="auto">
            <a:xfrm>
              <a:off x="4204" y="1684"/>
              <a:ext cx="98" cy="99"/>
            </a:xfrm>
            <a:custGeom>
              <a:avLst/>
              <a:gdLst>
                <a:gd name="T0" fmla="*/ 0 w 98"/>
                <a:gd name="T1" fmla="*/ 99 h 99"/>
                <a:gd name="T2" fmla="*/ 49 w 98"/>
                <a:gd name="T3" fmla="*/ 99 h 99"/>
                <a:gd name="T4" fmla="*/ 49 w 98"/>
                <a:gd name="T5" fmla="*/ 0 h 99"/>
                <a:gd name="T6" fmla="*/ 0 w 98"/>
                <a:gd name="T7" fmla="*/ 0 h 99"/>
                <a:gd name="T8" fmla="*/ 0 w 98"/>
                <a:gd name="T9" fmla="*/ 99 h 99"/>
                <a:gd name="T10" fmla="*/ 31 w 98"/>
                <a:gd name="T11" fmla="*/ 13 h 99"/>
                <a:gd name="T12" fmla="*/ 43 w 98"/>
                <a:gd name="T13" fmla="*/ 13 h 99"/>
                <a:gd name="T14" fmla="*/ 43 w 98"/>
                <a:gd name="T15" fmla="*/ 25 h 99"/>
                <a:gd name="T16" fmla="*/ 31 w 98"/>
                <a:gd name="T17" fmla="*/ 25 h 99"/>
                <a:gd name="T18" fmla="*/ 31 w 98"/>
                <a:gd name="T19" fmla="*/ 13 h 99"/>
                <a:gd name="T20" fmla="*/ 31 w 98"/>
                <a:gd name="T21" fmla="*/ 37 h 99"/>
                <a:gd name="T22" fmla="*/ 43 w 98"/>
                <a:gd name="T23" fmla="*/ 37 h 99"/>
                <a:gd name="T24" fmla="*/ 43 w 98"/>
                <a:gd name="T25" fmla="*/ 50 h 99"/>
                <a:gd name="T26" fmla="*/ 31 w 98"/>
                <a:gd name="T27" fmla="*/ 50 h 99"/>
                <a:gd name="T28" fmla="*/ 31 w 98"/>
                <a:gd name="T29" fmla="*/ 37 h 99"/>
                <a:gd name="T30" fmla="*/ 31 w 98"/>
                <a:gd name="T31" fmla="*/ 62 h 99"/>
                <a:gd name="T32" fmla="*/ 43 w 98"/>
                <a:gd name="T33" fmla="*/ 62 h 99"/>
                <a:gd name="T34" fmla="*/ 43 w 98"/>
                <a:gd name="T35" fmla="*/ 74 h 99"/>
                <a:gd name="T36" fmla="*/ 31 w 98"/>
                <a:gd name="T37" fmla="*/ 74 h 99"/>
                <a:gd name="T38" fmla="*/ 31 w 98"/>
                <a:gd name="T39" fmla="*/ 62 h 99"/>
                <a:gd name="T40" fmla="*/ 6 w 98"/>
                <a:gd name="T41" fmla="*/ 13 h 99"/>
                <a:gd name="T42" fmla="*/ 18 w 98"/>
                <a:gd name="T43" fmla="*/ 13 h 99"/>
                <a:gd name="T44" fmla="*/ 18 w 98"/>
                <a:gd name="T45" fmla="*/ 25 h 99"/>
                <a:gd name="T46" fmla="*/ 6 w 98"/>
                <a:gd name="T47" fmla="*/ 25 h 99"/>
                <a:gd name="T48" fmla="*/ 6 w 98"/>
                <a:gd name="T49" fmla="*/ 13 h 99"/>
                <a:gd name="T50" fmla="*/ 6 w 98"/>
                <a:gd name="T51" fmla="*/ 37 h 99"/>
                <a:gd name="T52" fmla="*/ 18 w 98"/>
                <a:gd name="T53" fmla="*/ 37 h 99"/>
                <a:gd name="T54" fmla="*/ 18 w 98"/>
                <a:gd name="T55" fmla="*/ 50 h 99"/>
                <a:gd name="T56" fmla="*/ 6 w 98"/>
                <a:gd name="T57" fmla="*/ 50 h 99"/>
                <a:gd name="T58" fmla="*/ 6 w 98"/>
                <a:gd name="T59" fmla="*/ 37 h 99"/>
                <a:gd name="T60" fmla="*/ 6 w 98"/>
                <a:gd name="T61" fmla="*/ 62 h 99"/>
                <a:gd name="T62" fmla="*/ 18 w 98"/>
                <a:gd name="T63" fmla="*/ 62 h 99"/>
                <a:gd name="T64" fmla="*/ 18 w 98"/>
                <a:gd name="T65" fmla="*/ 74 h 99"/>
                <a:gd name="T66" fmla="*/ 6 w 98"/>
                <a:gd name="T67" fmla="*/ 74 h 99"/>
                <a:gd name="T68" fmla="*/ 6 w 98"/>
                <a:gd name="T69" fmla="*/ 62 h 99"/>
                <a:gd name="T70" fmla="*/ 55 w 98"/>
                <a:gd name="T71" fmla="*/ 31 h 99"/>
                <a:gd name="T72" fmla="*/ 98 w 98"/>
                <a:gd name="T73" fmla="*/ 31 h 99"/>
                <a:gd name="T74" fmla="*/ 98 w 98"/>
                <a:gd name="T75" fmla="*/ 37 h 99"/>
                <a:gd name="T76" fmla="*/ 55 w 98"/>
                <a:gd name="T77" fmla="*/ 37 h 99"/>
                <a:gd name="T78" fmla="*/ 55 w 98"/>
                <a:gd name="T79" fmla="*/ 31 h 99"/>
                <a:gd name="T80" fmla="*/ 55 w 98"/>
                <a:gd name="T81" fmla="*/ 99 h 99"/>
                <a:gd name="T82" fmla="*/ 68 w 98"/>
                <a:gd name="T83" fmla="*/ 99 h 99"/>
                <a:gd name="T84" fmla="*/ 68 w 98"/>
                <a:gd name="T85" fmla="*/ 74 h 99"/>
                <a:gd name="T86" fmla="*/ 86 w 98"/>
                <a:gd name="T87" fmla="*/ 74 h 99"/>
                <a:gd name="T88" fmla="*/ 86 w 98"/>
                <a:gd name="T89" fmla="*/ 99 h 99"/>
                <a:gd name="T90" fmla="*/ 98 w 98"/>
                <a:gd name="T91" fmla="*/ 99 h 99"/>
                <a:gd name="T92" fmla="*/ 98 w 98"/>
                <a:gd name="T93" fmla="*/ 43 h 99"/>
                <a:gd name="T94" fmla="*/ 55 w 98"/>
                <a:gd name="T95" fmla="*/ 43 h 99"/>
                <a:gd name="T96" fmla="*/ 55 w 98"/>
                <a:gd name="T9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99">
                  <a:moveTo>
                    <a:pt x="0" y="99"/>
                  </a:moveTo>
                  <a:lnTo>
                    <a:pt x="49" y="99"/>
                  </a:lnTo>
                  <a:lnTo>
                    <a:pt x="49" y="0"/>
                  </a:lnTo>
                  <a:lnTo>
                    <a:pt x="0" y="0"/>
                  </a:lnTo>
                  <a:lnTo>
                    <a:pt x="0" y="99"/>
                  </a:lnTo>
                  <a:close/>
                  <a:moveTo>
                    <a:pt x="31" y="13"/>
                  </a:moveTo>
                  <a:lnTo>
                    <a:pt x="43" y="13"/>
                  </a:lnTo>
                  <a:lnTo>
                    <a:pt x="43" y="25"/>
                  </a:lnTo>
                  <a:lnTo>
                    <a:pt x="31" y="25"/>
                  </a:lnTo>
                  <a:lnTo>
                    <a:pt x="31" y="13"/>
                  </a:lnTo>
                  <a:close/>
                  <a:moveTo>
                    <a:pt x="31" y="37"/>
                  </a:moveTo>
                  <a:lnTo>
                    <a:pt x="43" y="37"/>
                  </a:lnTo>
                  <a:lnTo>
                    <a:pt x="43" y="50"/>
                  </a:lnTo>
                  <a:lnTo>
                    <a:pt x="31" y="50"/>
                  </a:lnTo>
                  <a:lnTo>
                    <a:pt x="31" y="37"/>
                  </a:lnTo>
                  <a:close/>
                  <a:moveTo>
                    <a:pt x="31" y="62"/>
                  </a:moveTo>
                  <a:lnTo>
                    <a:pt x="43" y="62"/>
                  </a:lnTo>
                  <a:lnTo>
                    <a:pt x="43" y="74"/>
                  </a:lnTo>
                  <a:lnTo>
                    <a:pt x="31" y="74"/>
                  </a:lnTo>
                  <a:lnTo>
                    <a:pt x="31" y="62"/>
                  </a:lnTo>
                  <a:close/>
                  <a:moveTo>
                    <a:pt x="6" y="13"/>
                  </a:moveTo>
                  <a:lnTo>
                    <a:pt x="18" y="13"/>
                  </a:lnTo>
                  <a:lnTo>
                    <a:pt x="18" y="25"/>
                  </a:lnTo>
                  <a:lnTo>
                    <a:pt x="6" y="25"/>
                  </a:lnTo>
                  <a:lnTo>
                    <a:pt x="6" y="13"/>
                  </a:lnTo>
                  <a:close/>
                  <a:moveTo>
                    <a:pt x="6" y="37"/>
                  </a:moveTo>
                  <a:lnTo>
                    <a:pt x="18" y="37"/>
                  </a:lnTo>
                  <a:lnTo>
                    <a:pt x="18" y="50"/>
                  </a:lnTo>
                  <a:lnTo>
                    <a:pt x="6" y="50"/>
                  </a:lnTo>
                  <a:lnTo>
                    <a:pt x="6" y="37"/>
                  </a:lnTo>
                  <a:close/>
                  <a:moveTo>
                    <a:pt x="6" y="62"/>
                  </a:moveTo>
                  <a:lnTo>
                    <a:pt x="18" y="62"/>
                  </a:lnTo>
                  <a:lnTo>
                    <a:pt x="18" y="74"/>
                  </a:lnTo>
                  <a:lnTo>
                    <a:pt x="6" y="74"/>
                  </a:lnTo>
                  <a:lnTo>
                    <a:pt x="6" y="62"/>
                  </a:lnTo>
                  <a:close/>
                  <a:moveTo>
                    <a:pt x="55" y="31"/>
                  </a:moveTo>
                  <a:lnTo>
                    <a:pt x="98" y="31"/>
                  </a:lnTo>
                  <a:lnTo>
                    <a:pt x="98" y="37"/>
                  </a:lnTo>
                  <a:lnTo>
                    <a:pt x="55" y="37"/>
                  </a:lnTo>
                  <a:lnTo>
                    <a:pt x="55" y="31"/>
                  </a:lnTo>
                  <a:close/>
                  <a:moveTo>
                    <a:pt x="55" y="99"/>
                  </a:moveTo>
                  <a:lnTo>
                    <a:pt x="68" y="99"/>
                  </a:lnTo>
                  <a:lnTo>
                    <a:pt x="68" y="74"/>
                  </a:lnTo>
                  <a:lnTo>
                    <a:pt x="86" y="74"/>
                  </a:lnTo>
                  <a:lnTo>
                    <a:pt x="86" y="99"/>
                  </a:lnTo>
                  <a:lnTo>
                    <a:pt x="98" y="99"/>
                  </a:lnTo>
                  <a:lnTo>
                    <a:pt x="98" y="43"/>
                  </a:lnTo>
                  <a:lnTo>
                    <a:pt x="55" y="43"/>
                  </a:lnTo>
                  <a:lnTo>
                    <a:pt x="5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8" name="Freeform 57">
              <a:extLst>
                <a:ext uri="{FF2B5EF4-FFF2-40B4-BE49-F238E27FC236}">
                  <a16:creationId xmlns:a16="http://schemas.microsoft.com/office/drawing/2014/main" id="{E2668270-5537-49F4-BB8A-8463B823B1D0}"/>
                </a:ext>
              </a:extLst>
            </p:cNvPr>
            <p:cNvSpPr>
              <a:spLocks noEditPoints="1"/>
            </p:cNvSpPr>
            <p:nvPr/>
          </p:nvSpPr>
          <p:spPr bwMode="auto">
            <a:xfrm>
              <a:off x="4184" y="1805"/>
              <a:ext cx="105" cy="104"/>
            </a:xfrm>
            <a:custGeom>
              <a:avLst/>
              <a:gdLst>
                <a:gd name="T0" fmla="*/ 79 w 85"/>
                <a:gd name="T1" fmla="*/ 24 h 85"/>
                <a:gd name="T2" fmla="*/ 61 w 85"/>
                <a:gd name="T3" fmla="*/ 5 h 85"/>
                <a:gd name="T4" fmla="*/ 66 w 85"/>
                <a:gd name="T5" fmla="*/ 0 h 85"/>
                <a:gd name="T6" fmla="*/ 85 w 85"/>
                <a:gd name="T7" fmla="*/ 19 h 85"/>
                <a:gd name="T8" fmla="*/ 79 w 85"/>
                <a:gd name="T9" fmla="*/ 24 h 85"/>
                <a:gd name="T10" fmla="*/ 74 w 85"/>
                <a:gd name="T11" fmla="*/ 29 h 85"/>
                <a:gd name="T12" fmla="*/ 71 w 85"/>
                <a:gd name="T13" fmla="*/ 59 h 85"/>
                <a:gd name="T14" fmla="*/ 13 w 85"/>
                <a:gd name="T15" fmla="*/ 85 h 85"/>
                <a:gd name="T16" fmla="*/ 8 w 85"/>
                <a:gd name="T17" fmla="*/ 81 h 85"/>
                <a:gd name="T18" fmla="*/ 31 w 85"/>
                <a:gd name="T19" fmla="*/ 58 h 85"/>
                <a:gd name="T20" fmla="*/ 34 w 85"/>
                <a:gd name="T21" fmla="*/ 59 h 85"/>
                <a:gd name="T22" fmla="*/ 42 w 85"/>
                <a:gd name="T23" fmla="*/ 51 h 85"/>
                <a:gd name="T24" fmla="*/ 34 w 85"/>
                <a:gd name="T25" fmla="*/ 43 h 85"/>
                <a:gd name="T26" fmla="*/ 26 w 85"/>
                <a:gd name="T27" fmla="*/ 51 h 85"/>
                <a:gd name="T28" fmla="*/ 27 w 85"/>
                <a:gd name="T29" fmla="*/ 54 h 85"/>
                <a:gd name="T30" fmla="*/ 4 w 85"/>
                <a:gd name="T31" fmla="*/ 76 h 85"/>
                <a:gd name="T32" fmla="*/ 0 w 85"/>
                <a:gd name="T33" fmla="*/ 72 h 85"/>
                <a:gd name="T34" fmla="*/ 26 w 85"/>
                <a:gd name="T35" fmla="*/ 13 h 85"/>
                <a:gd name="T36" fmla="*/ 55 w 85"/>
                <a:gd name="T37" fmla="*/ 11 h 85"/>
                <a:gd name="T38" fmla="*/ 74 w 85"/>
                <a:gd name="T39"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5">
                  <a:moveTo>
                    <a:pt x="79" y="24"/>
                  </a:moveTo>
                  <a:cubicBezTo>
                    <a:pt x="61" y="5"/>
                    <a:pt x="61" y="5"/>
                    <a:pt x="61" y="5"/>
                  </a:cubicBezTo>
                  <a:cubicBezTo>
                    <a:pt x="66" y="0"/>
                    <a:pt x="66" y="0"/>
                    <a:pt x="66" y="0"/>
                  </a:cubicBezTo>
                  <a:cubicBezTo>
                    <a:pt x="85" y="19"/>
                    <a:pt x="85" y="19"/>
                    <a:pt x="85" y="19"/>
                  </a:cubicBezTo>
                  <a:lnTo>
                    <a:pt x="79" y="24"/>
                  </a:lnTo>
                  <a:close/>
                  <a:moveTo>
                    <a:pt x="74" y="29"/>
                  </a:moveTo>
                  <a:cubicBezTo>
                    <a:pt x="71" y="59"/>
                    <a:pt x="71" y="59"/>
                    <a:pt x="71" y="59"/>
                  </a:cubicBezTo>
                  <a:cubicBezTo>
                    <a:pt x="47" y="59"/>
                    <a:pt x="13" y="85"/>
                    <a:pt x="13" y="85"/>
                  </a:cubicBezTo>
                  <a:cubicBezTo>
                    <a:pt x="8" y="81"/>
                    <a:pt x="8" y="81"/>
                    <a:pt x="8" y="81"/>
                  </a:cubicBezTo>
                  <a:cubicBezTo>
                    <a:pt x="31" y="58"/>
                    <a:pt x="31" y="58"/>
                    <a:pt x="31" y="58"/>
                  </a:cubicBezTo>
                  <a:cubicBezTo>
                    <a:pt x="32" y="58"/>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3"/>
                  </a:cubicBezTo>
                  <a:cubicBezTo>
                    <a:pt x="55" y="11"/>
                    <a:pt x="55" y="11"/>
                    <a:pt x="55" y="11"/>
                  </a:cubicBezTo>
                  <a:lnTo>
                    <a:pt x="7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59" name="Freeform 58">
              <a:extLst>
                <a:ext uri="{FF2B5EF4-FFF2-40B4-BE49-F238E27FC236}">
                  <a16:creationId xmlns:a16="http://schemas.microsoft.com/office/drawing/2014/main" id="{FF1C9D06-3181-449A-85E0-4D3E7F2355D4}"/>
                </a:ext>
              </a:extLst>
            </p:cNvPr>
            <p:cNvSpPr>
              <a:spLocks noEditPoints="1"/>
            </p:cNvSpPr>
            <p:nvPr/>
          </p:nvSpPr>
          <p:spPr bwMode="auto">
            <a:xfrm>
              <a:off x="4090" y="1681"/>
              <a:ext cx="94" cy="94"/>
            </a:xfrm>
            <a:custGeom>
              <a:avLst/>
              <a:gdLst>
                <a:gd name="T0" fmla="*/ 53 w 77"/>
                <a:gd name="T1" fmla="*/ 29 h 77"/>
                <a:gd name="T2" fmla="*/ 26 w 77"/>
                <a:gd name="T3" fmla="*/ 2 h 77"/>
                <a:gd name="T4" fmla="*/ 39 w 77"/>
                <a:gd name="T5" fmla="*/ 0 h 77"/>
                <a:gd name="T6" fmla="*/ 53 w 77"/>
                <a:gd name="T7" fmla="*/ 3 h 77"/>
                <a:gd name="T8" fmla="*/ 53 w 77"/>
                <a:gd name="T9" fmla="*/ 29 h 77"/>
                <a:gd name="T10" fmla="*/ 58 w 77"/>
                <a:gd name="T11" fmla="*/ 53 h 77"/>
                <a:gd name="T12" fmla="*/ 58 w 77"/>
                <a:gd name="T13" fmla="*/ 5 h 77"/>
                <a:gd name="T14" fmla="*/ 77 w 77"/>
                <a:gd name="T15" fmla="*/ 38 h 77"/>
                <a:gd name="T16" fmla="*/ 74 w 77"/>
                <a:gd name="T17" fmla="*/ 53 h 77"/>
                <a:gd name="T18" fmla="*/ 58 w 77"/>
                <a:gd name="T19" fmla="*/ 53 h 77"/>
                <a:gd name="T20" fmla="*/ 24 w 77"/>
                <a:gd name="T21" fmla="*/ 57 h 77"/>
                <a:gd name="T22" fmla="*/ 72 w 77"/>
                <a:gd name="T23" fmla="*/ 57 h 77"/>
                <a:gd name="T24" fmla="*/ 39 w 77"/>
                <a:gd name="T25" fmla="*/ 77 h 77"/>
                <a:gd name="T26" fmla="*/ 24 w 77"/>
                <a:gd name="T27" fmla="*/ 74 h 77"/>
                <a:gd name="T28" fmla="*/ 24 w 77"/>
                <a:gd name="T29" fmla="*/ 57 h 77"/>
                <a:gd name="T30" fmla="*/ 32 w 77"/>
                <a:gd name="T31" fmla="*/ 17 h 77"/>
                <a:gd name="T32" fmla="*/ 1 w 77"/>
                <a:gd name="T33" fmla="*/ 47 h 77"/>
                <a:gd name="T34" fmla="*/ 0 w 77"/>
                <a:gd name="T35" fmla="*/ 38 h 77"/>
                <a:gd name="T36" fmla="*/ 20 w 77"/>
                <a:gd name="T37" fmla="*/ 5 h 77"/>
                <a:gd name="T38" fmla="*/ 32 w 77"/>
                <a:gd name="T39" fmla="*/ 17 h 77"/>
                <a:gd name="T40" fmla="*/ 20 w 77"/>
                <a:gd name="T41" fmla="*/ 37 h 77"/>
                <a:gd name="T42" fmla="*/ 20 w 77"/>
                <a:gd name="T43" fmla="*/ 72 h 77"/>
                <a:gd name="T44" fmla="*/ 4 w 77"/>
                <a:gd name="T45" fmla="*/ 54 h 77"/>
                <a:gd name="T46" fmla="*/ 20 w 77"/>
                <a:gd name="T47"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29"/>
                  </a:moveTo>
                  <a:cubicBezTo>
                    <a:pt x="26" y="2"/>
                    <a:pt x="26" y="2"/>
                    <a:pt x="26" y="2"/>
                  </a:cubicBezTo>
                  <a:cubicBezTo>
                    <a:pt x="30" y="1"/>
                    <a:pt x="34" y="0"/>
                    <a:pt x="39" y="0"/>
                  </a:cubicBezTo>
                  <a:cubicBezTo>
                    <a:pt x="44" y="0"/>
                    <a:pt x="49" y="1"/>
                    <a:pt x="53" y="3"/>
                  </a:cubicBezTo>
                  <a:lnTo>
                    <a:pt x="53" y="29"/>
                  </a:lnTo>
                  <a:close/>
                  <a:moveTo>
                    <a:pt x="58" y="53"/>
                  </a:moveTo>
                  <a:cubicBezTo>
                    <a:pt x="58" y="5"/>
                    <a:pt x="58" y="5"/>
                    <a:pt x="58" y="5"/>
                  </a:cubicBezTo>
                  <a:cubicBezTo>
                    <a:pt x="69" y="12"/>
                    <a:pt x="77" y="24"/>
                    <a:pt x="77" y="38"/>
                  </a:cubicBezTo>
                  <a:cubicBezTo>
                    <a:pt x="77" y="43"/>
                    <a:pt x="76" y="48"/>
                    <a:pt x="74" y="53"/>
                  </a:cubicBezTo>
                  <a:lnTo>
                    <a:pt x="58" y="53"/>
                  </a:lnTo>
                  <a:close/>
                  <a:moveTo>
                    <a:pt x="24" y="57"/>
                  </a:moveTo>
                  <a:cubicBezTo>
                    <a:pt x="72" y="57"/>
                    <a:pt x="72" y="57"/>
                    <a:pt x="72" y="57"/>
                  </a:cubicBezTo>
                  <a:cubicBezTo>
                    <a:pt x="65" y="69"/>
                    <a:pt x="53" y="77"/>
                    <a:pt x="39" y="77"/>
                  </a:cubicBezTo>
                  <a:cubicBezTo>
                    <a:pt x="34" y="77"/>
                    <a:pt x="29" y="76"/>
                    <a:pt x="24" y="74"/>
                  </a:cubicBezTo>
                  <a:lnTo>
                    <a:pt x="24" y="57"/>
                  </a:lnTo>
                  <a:close/>
                  <a:moveTo>
                    <a:pt x="32" y="17"/>
                  </a:moveTo>
                  <a:cubicBezTo>
                    <a:pt x="1" y="47"/>
                    <a:pt x="1" y="47"/>
                    <a:pt x="1" y="47"/>
                  </a:cubicBezTo>
                  <a:cubicBezTo>
                    <a:pt x="1" y="45"/>
                    <a:pt x="0" y="41"/>
                    <a:pt x="0" y="38"/>
                  </a:cubicBezTo>
                  <a:cubicBezTo>
                    <a:pt x="0" y="24"/>
                    <a:pt x="8" y="11"/>
                    <a:pt x="20" y="5"/>
                  </a:cubicBezTo>
                  <a:lnTo>
                    <a:pt x="32" y="17"/>
                  </a:lnTo>
                  <a:close/>
                  <a:moveTo>
                    <a:pt x="20" y="37"/>
                  </a:moveTo>
                  <a:cubicBezTo>
                    <a:pt x="20" y="72"/>
                    <a:pt x="20" y="72"/>
                    <a:pt x="20" y="72"/>
                  </a:cubicBezTo>
                  <a:cubicBezTo>
                    <a:pt x="12" y="67"/>
                    <a:pt x="7" y="61"/>
                    <a:pt x="4" y="54"/>
                  </a:cubicBez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0" name="Freeform 59">
              <a:extLst>
                <a:ext uri="{FF2B5EF4-FFF2-40B4-BE49-F238E27FC236}">
                  <a16:creationId xmlns:a16="http://schemas.microsoft.com/office/drawing/2014/main" id="{6481AD89-9AAF-44A2-B170-31F7329668CA}"/>
                </a:ext>
              </a:extLst>
            </p:cNvPr>
            <p:cNvSpPr>
              <a:spLocks noEditPoints="1"/>
            </p:cNvSpPr>
            <p:nvPr/>
          </p:nvSpPr>
          <p:spPr bwMode="auto">
            <a:xfrm>
              <a:off x="4089" y="1791"/>
              <a:ext cx="88" cy="73"/>
            </a:xfrm>
            <a:custGeom>
              <a:avLst/>
              <a:gdLst>
                <a:gd name="T0" fmla="*/ 0 w 72"/>
                <a:gd name="T1" fmla="*/ 0 h 59"/>
                <a:gd name="T2" fmla="*/ 0 w 72"/>
                <a:gd name="T3" fmla="*/ 59 h 59"/>
                <a:gd name="T4" fmla="*/ 72 w 72"/>
                <a:gd name="T5" fmla="*/ 59 h 59"/>
                <a:gd name="T6" fmla="*/ 72 w 72"/>
                <a:gd name="T7" fmla="*/ 0 h 59"/>
                <a:gd name="T8" fmla="*/ 0 w 72"/>
                <a:gd name="T9" fmla="*/ 0 h 59"/>
                <a:gd name="T10" fmla="*/ 67 w 72"/>
                <a:gd name="T11" fmla="*/ 54 h 59"/>
                <a:gd name="T12" fmla="*/ 4 w 72"/>
                <a:gd name="T13" fmla="*/ 54 h 59"/>
                <a:gd name="T14" fmla="*/ 4 w 72"/>
                <a:gd name="T15" fmla="*/ 5 h 59"/>
                <a:gd name="T16" fmla="*/ 67 w 72"/>
                <a:gd name="T17" fmla="*/ 5 h 59"/>
                <a:gd name="T18" fmla="*/ 67 w 72"/>
                <a:gd name="T19" fmla="*/ 54 h 59"/>
                <a:gd name="T20" fmla="*/ 49 w 72"/>
                <a:gd name="T21" fmla="*/ 16 h 59"/>
                <a:gd name="T22" fmla="*/ 56 w 72"/>
                <a:gd name="T23" fmla="*/ 23 h 59"/>
                <a:gd name="T24" fmla="*/ 63 w 72"/>
                <a:gd name="T25" fmla="*/ 16 h 59"/>
                <a:gd name="T26" fmla="*/ 56 w 72"/>
                <a:gd name="T27" fmla="*/ 9 h 59"/>
                <a:gd name="T28" fmla="*/ 49 w 72"/>
                <a:gd name="T29" fmla="*/ 16 h 59"/>
                <a:gd name="T30" fmla="*/ 63 w 72"/>
                <a:gd name="T31" fmla="*/ 50 h 59"/>
                <a:gd name="T32" fmla="*/ 9 w 72"/>
                <a:gd name="T33" fmla="*/ 50 h 59"/>
                <a:gd name="T34" fmla="*/ 22 w 72"/>
                <a:gd name="T35" fmla="*/ 14 h 59"/>
                <a:gd name="T36" fmla="*/ 40 w 72"/>
                <a:gd name="T37" fmla="*/ 36 h 59"/>
                <a:gd name="T38" fmla="*/ 49 w 72"/>
                <a:gd name="T39" fmla="*/ 30 h 59"/>
                <a:gd name="T40" fmla="*/ 63 w 72"/>
                <a:gd name="T41"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59">
                  <a:moveTo>
                    <a:pt x="0" y="0"/>
                  </a:moveTo>
                  <a:cubicBezTo>
                    <a:pt x="0" y="59"/>
                    <a:pt x="0" y="59"/>
                    <a:pt x="0" y="59"/>
                  </a:cubicBezTo>
                  <a:cubicBezTo>
                    <a:pt x="72" y="59"/>
                    <a:pt x="72" y="59"/>
                    <a:pt x="72" y="59"/>
                  </a:cubicBezTo>
                  <a:cubicBezTo>
                    <a:pt x="72" y="0"/>
                    <a:pt x="72" y="0"/>
                    <a:pt x="72" y="0"/>
                  </a:cubicBezTo>
                  <a:lnTo>
                    <a:pt x="0" y="0"/>
                  </a:lnTo>
                  <a:close/>
                  <a:moveTo>
                    <a:pt x="67" y="54"/>
                  </a:moveTo>
                  <a:cubicBezTo>
                    <a:pt x="4" y="54"/>
                    <a:pt x="4" y="54"/>
                    <a:pt x="4" y="54"/>
                  </a:cubicBezTo>
                  <a:cubicBezTo>
                    <a:pt x="4" y="5"/>
                    <a:pt x="4" y="5"/>
                    <a:pt x="4" y="5"/>
                  </a:cubicBezTo>
                  <a:cubicBezTo>
                    <a:pt x="67" y="5"/>
                    <a:pt x="67" y="5"/>
                    <a:pt x="67" y="5"/>
                  </a:cubicBezTo>
                  <a:lnTo>
                    <a:pt x="67" y="54"/>
                  </a:lnTo>
                  <a:close/>
                  <a:moveTo>
                    <a:pt x="49" y="16"/>
                  </a:moveTo>
                  <a:cubicBezTo>
                    <a:pt x="49" y="20"/>
                    <a:pt x="52" y="23"/>
                    <a:pt x="56" y="23"/>
                  </a:cubicBezTo>
                  <a:cubicBezTo>
                    <a:pt x="60" y="23"/>
                    <a:pt x="63" y="20"/>
                    <a:pt x="63" y="16"/>
                  </a:cubicBezTo>
                  <a:cubicBezTo>
                    <a:pt x="63" y="12"/>
                    <a:pt x="60" y="9"/>
                    <a:pt x="56" y="9"/>
                  </a:cubicBezTo>
                  <a:cubicBezTo>
                    <a:pt x="52" y="9"/>
                    <a:pt x="49" y="12"/>
                    <a:pt x="49" y="16"/>
                  </a:cubicBezTo>
                  <a:close/>
                  <a:moveTo>
                    <a:pt x="63" y="50"/>
                  </a:moveTo>
                  <a:cubicBezTo>
                    <a:pt x="9" y="50"/>
                    <a:pt x="9" y="50"/>
                    <a:pt x="9" y="50"/>
                  </a:cubicBezTo>
                  <a:cubicBezTo>
                    <a:pt x="22" y="14"/>
                    <a:pt x="22" y="14"/>
                    <a:pt x="22" y="14"/>
                  </a:cubicBezTo>
                  <a:cubicBezTo>
                    <a:pt x="40" y="36"/>
                    <a:pt x="40" y="36"/>
                    <a:pt x="40" y="36"/>
                  </a:cubicBezTo>
                  <a:cubicBezTo>
                    <a:pt x="49" y="30"/>
                    <a:pt x="49" y="30"/>
                    <a:pt x="49" y="30"/>
                  </a:cubicBezTo>
                  <a:lnTo>
                    <a:pt x="6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1" name="Freeform 60">
              <a:extLst>
                <a:ext uri="{FF2B5EF4-FFF2-40B4-BE49-F238E27FC236}">
                  <a16:creationId xmlns:a16="http://schemas.microsoft.com/office/drawing/2014/main" id="{12DA237A-C052-42AD-8E44-E0BCF462CBA2}"/>
                </a:ext>
              </a:extLst>
            </p:cNvPr>
            <p:cNvSpPr>
              <a:spLocks noEditPoints="1"/>
            </p:cNvSpPr>
            <p:nvPr/>
          </p:nvSpPr>
          <p:spPr bwMode="auto">
            <a:xfrm>
              <a:off x="4053" y="1891"/>
              <a:ext cx="93" cy="108"/>
            </a:xfrm>
            <a:custGeom>
              <a:avLst/>
              <a:gdLst>
                <a:gd name="T0" fmla="*/ 54 w 76"/>
                <a:gd name="T1" fmla="*/ 0 h 88"/>
                <a:gd name="T2" fmla="*/ 14 w 76"/>
                <a:gd name="T3" fmla="*/ 28 h 88"/>
                <a:gd name="T4" fmla="*/ 16 w 76"/>
                <a:gd name="T5" fmla="*/ 65 h 88"/>
                <a:gd name="T6" fmla="*/ 49 w 76"/>
                <a:gd name="T7" fmla="*/ 27 h 88"/>
                <a:gd name="T8" fmla="*/ 32 w 76"/>
                <a:gd name="T9" fmla="*/ 75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0" y="23"/>
                    <a:pt x="30" y="12"/>
                    <a:pt x="14" y="28"/>
                  </a:cubicBezTo>
                  <a:cubicBezTo>
                    <a:pt x="0" y="42"/>
                    <a:pt x="5" y="59"/>
                    <a:pt x="16" y="65"/>
                  </a:cubicBezTo>
                  <a:cubicBezTo>
                    <a:pt x="28" y="59"/>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0"/>
                    <a:pt x="6"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2" name="Freeform 61">
              <a:extLst>
                <a:ext uri="{FF2B5EF4-FFF2-40B4-BE49-F238E27FC236}">
                  <a16:creationId xmlns:a16="http://schemas.microsoft.com/office/drawing/2014/main" id="{F7D2CA9C-94C0-48F4-B509-F42044B1EF5C}"/>
                </a:ext>
              </a:extLst>
            </p:cNvPr>
            <p:cNvSpPr>
              <a:spLocks noEditPoints="1"/>
            </p:cNvSpPr>
            <p:nvPr/>
          </p:nvSpPr>
          <p:spPr bwMode="auto">
            <a:xfrm>
              <a:off x="4027" y="1521"/>
              <a:ext cx="127" cy="95"/>
            </a:xfrm>
            <a:custGeom>
              <a:avLst/>
              <a:gdLst>
                <a:gd name="T0" fmla="*/ 99 w 103"/>
                <a:gd name="T1" fmla="*/ 4 h 77"/>
                <a:gd name="T2" fmla="*/ 52 w 103"/>
                <a:gd name="T3" fmla="*/ 0 h 77"/>
                <a:gd name="T4" fmla="*/ 4 w 103"/>
                <a:gd name="T5" fmla="*/ 4 h 77"/>
                <a:gd name="T6" fmla="*/ 0 w 103"/>
                <a:gd name="T7" fmla="*/ 39 h 77"/>
                <a:gd name="T8" fmla="*/ 4 w 103"/>
                <a:gd name="T9" fmla="*/ 74 h 77"/>
                <a:gd name="T10" fmla="*/ 52 w 103"/>
                <a:gd name="T11" fmla="*/ 77 h 77"/>
                <a:gd name="T12" fmla="*/ 99 w 103"/>
                <a:gd name="T13" fmla="*/ 74 h 77"/>
                <a:gd name="T14" fmla="*/ 103 w 103"/>
                <a:gd name="T15" fmla="*/ 39 h 77"/>
                <a:gd name="T16" fmla="*/ 99 w 103"/>
                <a:gd name="T17" fmla="*/ 4 h 77"/>
                <a:gd name="T18" fmla="*/ 39 w 103"/>
                <a:gd name="T19" fmla="*/ 58 h 77"/>
                <a:gd name="T20" fmla="*/ 39 w 103"/>
                <a:gd name="T21" fmla="*/ 20 h 77"/>
                <a:gd name="T22" fmla="*/ 71 w 103"/>
                <a:gd name="T23" fmla="*/ 39 h 77"/>
                <a:gd name="T24" fmla="*/ 39 w 103"/>
                <a:gd name="T25" fmla="*/ 5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7">
                  <a:moveTo>
                    <a:pt x="99" y="4"/>
                  </a:moveTo>
                  <a:cubicBezTo>
                    <a:pt x="84" y="2"/>
                    <a:pt x="68" y="0"/>
                    <a:pt x="52" y="0"/>
                  </a:cubicBezTo>
                  <a:cubicBezTo>
                    <a:pt x="35" y="0"/>
                    <a:pt x="19" y="2"/>
                    <a:pt x="4" y="4"/>
                  </a:cubicBezTo>
                  <a:cubicBezTo>
                    <a:pt x="2" y="14"/>
                    <a:pt x="0" y="26"/>
                    <a:pt x="0" y="39"/>
                  </a:cubicBezTo>
                  <a:cubicBezTo>
                    <a:pt x="0" y="52"/>
                    <a:pt x="2" y="63"/>
                    <a:pt x="4" y="74"/>
                  </a:cubicBezTo>
                  <a:cubicBezTo>
                    <a:pt x="19" y="76"/>
                    <a:pt x="35" y="77"/>
                    <a:pt x="52" y="77"/>
                  </a:cubicBezTo>
                  <a:cubicBezTo>
                    <a:pt x="68" y="77"/>
                    <a:pt x="84" y="76"/>
                    <a:pt x="99" y="74"/>
                  </a:cubicBezTo>
                  <a:cubicBezTo>
                    <a:pt x="101" y="63"/>
                    <a:pt x="103" y="52"/>
                    <a:pt x="103" y="39"/>
                  </a:cubicBezTo>
                  <a:cubicBezTo>
                    <a:pt x="103" y="26"/>
                    <a:pt x="101" y="14"/>
                    <a:pt x="99" y="4"/>
                  </a:cubicBezTo>
                  <a:close/>
                  <a:moveTo>
                    <a:pt x="39" y="58"/>
                  </a:moveTo>
                  <a:cubicBezTo>
                    <a:pt x="39" y="20"/>
                    <a:pt x="39" y="20"/>
                    <a:pt x="39" y="20"/>
                  </a:cubicBezTo>
                  <a:cubicBezTo>
                    <a:pt x="71" y="39"/>
                    <a:pt x="71" y="39"/>
                    <a:pt x="71" y="39"/>
                  </a:cubicBezTo>
                  <a:lnTo>
                    <a:pt x="3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3" name="Freeform 62">
              <a:extLst>
                <a:ext uri="{FF2B5EF4-FFF2-40B4-BE49-F238E27FC236}">
                  <a16:creationId xmlns:a16="http://schemas.microsoft.com/office/drawing/2014/main" id="{8CA64EE7-AE7D-43D8-8F15-9A93092E5FCD}"/>
                </a:ext>
              </a:extLst>
            </p:cNvPr>
            <p:cNvSpPr>
              <a:spLocks noEditPoints="1"/>
            </p:cNvSpPr>
            <p:nvPr/>
          </p:nvSpPr>
          <p:spPr bwMode="auto">
            <a:xfrm>
              <a:off x="4017" y="2130"/>
              <a:ext cx="142" cy="142"/>
            </a:xfrm>
            <a:custGeom>
              <a:avLst/>
              <a:gdLst>
                <a:gd name="T0" fmla="*/ 115 w 115"/>
                <a:gd name="T1" fmla="*/ 32 h 115"/>
                <a:gd name="T2" fmla="*/ 104 w 115"/>
                <a:gd name="T3" fmla="*/ 22 h 115"/>
                <a:gd name="T4" fmla="*/ 84 w 115"/>
                <a:gd name="T5" fmla="*/ 42 h 115"/>
                <a:gd name="T6" fmla="*/ 73 w 115"/>
                <a:gd name="T7" fmla="*/ 30 h 115"/>
                <a:gd name="T8" fmla="*/ 93 w 115"/>
                <a:gd name="T9" fmla="*/ 10 h 115"/>
                <a:gd name="T10" fmla="*/ 83 w 115"/>
                <a:gd name="T11" fmla="*/ 0 h 115"/>
                <a:gd name="T12" fmla="*/ 63 w 115"/>
                <a:gd name="T13" fmla="*/ 20 h 115"/>
                <a:gd name="T14" fmla="*/ 50 w 115"/>
                <a:gd name="T15" fmla="*/ 7 h 115"/>
                <a:gd name="T16" fmla="*/ 40 w 115"/>
                <a:gd name="T17" fmla="*/ 17 h 115"/>
                <a:gd name="T18" fmla="*/ 98 w 115"/>
                <a:gd name="T19" fmla="*/ 74 h 115"/>
                <a:gd name="T20" fmla="*/ 107 w 115"/>
                <a:gd name="T21" fmla="*/ 65 h 115"/>
                <a:gd name="T22" fmla="*/ 95 w 115"/>
                <a:gd name="T23" fmla="*/ 52 h 115"/>
                <a:gd name="T24" fmla="*/ 115 w 115"/>
                <a:gd name="T25" fmla="*/ 32 h 115"/>
                <a:gd name="T26" fmla="*/ 31 w 115"/>
                <a:gd name="T27" fmla="*/ 84 h 115"/>
                <a:gd name="T28" fmla="*/ 89 w 115"/>
                <a:gd name="T29" fmla="*/ 75 h 115"/>
                <a:gd name="T30" fmla="*/ 39 w 115"/>
                <a:gd name="T31" fmla="*/ 26 h 115"/>
                <a:gd name="T32" fmla="*/ 31 w 115"/>
                <a:gd name="T33" fmla="*/ 84 h 115"/>
                <a:gd name="T34" fmla="*/ 21 w 115"/>
                <a:gd name="T35" fmla="*/ 79 h 115"/>
                <a:gd name="T36" fmla="*/ 36 w 115"/>
                <a:gd name="T37" fmla="*/ 93 h 115"/>
                <a:gd name="T38" fmla="*/ 14 w 115"/>
                <a:gd name="T39" fmla="*/ 115 h 115"/>
                <a:gd name="T40" fmla="*/ 0 w 115"/>
                <a:gd name="T41" fmla="*/ 100 h 115"/>
                <a:gd name="T42" fmla="*/ 21 w 115"/>
                <a:gd name="T43"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15">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2"/>
                    <a:pt x="74" y="88"/>
                    <a:pt x="89" y="75"/>
                  </a:cubicBezTo>
                  <a:cubicBezTo>
                    <a:pt x="39" y="26"/>
                    <a:pt x="39" y="26"/>
                    <a:pt x="39" y="26"/>
                  </a:cubicBezTo>
                  <a:cubicBezTo>
                    <a:pt x="27" y="41"/>
                    <a:pt x="12" y="65"/>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4" name="Freeform 63">
              <a:extLst>
                <a:ext uri="{FF2B5EF4-FFF2-40B4-BE49-F238E27FC236}">
                  <a16:creationId xmlns:a16="http://schemas.microsoft.com/office/drawing/2014/main" id="{6F889D81-E037-4F90-B84C-7463E31C3B12}"/>
                </a:ext>
              </a:extLst>
            </p:cNvPr>
            <p:cNvSpPr>
              <a:spLocks noEditPoints="1"/>
            </p:cNvSpPr>
            <p:nvPr/>
          </p:nvSpPr>
          <p:spPr bwMode="auto">
            <a:xfrm>
              <a:off x="3994" y="2302"/>
              <a:ext cx="104" cy="121"/>
            </a:xfrm>
            <a:custGeom>
              <a:avLst/>
              <a:gdLst>
                <a:gd name="T0" fmla="*/ 55 w 85"/>
                <a:gd name="T1" fmla="*/ 14 h 98"/>
                <a:gd name="T2" fmla="*/ 55 w 85"/>
                <a:gd name="T3" fmla="*/ 27 h 98"/>
                <a:gd name="T4" fmla="*/ 64 w 85"/>
                <a:gd name="T5" fmla="*/ 33 h 98"/>
                <a:gd name="T6" fmla="*/ 73 w 85"/>
                <a:gd name="T7" fmla="*/ 55 h 98"/>
                <a:gd name="T8" fmla="*/ 64 w 85"/>
                <a:gd name="T9" fmla="*/ 77 h 98"/>
                <a:gd name="T10" fmla="*/ 43 w 85"/>
                <a:gd name="T11" fmla="*/ 85 h 98"/>
                <a:gd name="T12" fmla="*/ 21 w 85"/>
                <a:gd name="T13" fmla="*/ 77 h 98"/>
                <a:gd name="T14" fmla="*/ 12 w 85"/>
                <a:gd name="T15" fmla="*/ 55 h 98"/>
                <a:gd name="T16" fmla="*/ 21 w 85"/>
                <a:gd name="T17" fmla="*/ 33 h 98"/>
                <a:gd name="T18" fmla="*/ 30 w 85"/>
                <a:gd name="T19" fmla="*/ 27 h 98"/>
                <a:gd name="T20" fmla="*/ 30 w 85"/>
                <a:gd name="T21" fmla="*/ 14 h 98"/>
                <a:gd name="T22" fmla="*/ 0 w 85"/>
                <a:gd name="T23" fmla="*/ 55 h 98"/>
                <a:gd name="T24" fmla="*/ 43 w 85"/>
                <a:gd name="T25" fmla="*/ 98 h 98"/>
                <a:gd name="T26" fmla="*/ 85 w 85"/>
                <a:gd name="T27" fmla="*/ 55 h 98"/>
                <a:gd name="T28" fmla="*/ 55 w 85"/>
                <a:gd name="T29" fmla="*/ 14 h 98"/>
                <a:gd name="T30" fmla="*/ 37 w 85"/>
                <a:gd name="T31" fmla="*/ 0 h 98"/>
                <a:gd name="T32" fmla="*/ 49 w 85"/>
                <a:gd name="T33" fmla="*/ 0 h 98"/>
                <a:gd name="T34" fmla="*/ 49 w 85"/>
                <a:gd name="T35" fmla="*/ 49 h 98"/>
                <a:gd name="T36" fmla="*/ 37 w 85"/>
                <a:gd name="T37" fmla="*/ 49 h 98"/>
                <a:gd name="T38" fmla="*/ 37 w 85"/>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8">
                  <a:moveTo>
                    <a:pt x="55" y="14"/>
                  </a:moveTo>
                  <a:cubicBezTo>
                    <a:pt x="55" y="27"/>
                    <a:pt x="55" y="27"/>
                    <a:pt x="55" y="27"/>
                  </a:cubicBezTo>
                  <a:cubicBezTo>
                    <a:pt x="58" y="28"/>
                    <a:pt x="62" y="31"/>
                    <a:pt x="64" y="33"/>
                  </a:cubicBezTo>
                  <a:cubicBezTo>
                    <a:pt x="70" y="39"/>
                    <a:pt x="73" y="47"/>
                    <a:pt x="73" y="55"/>
                  </a:cubicBezTo>
                  <a:cubicBezTo>
                    <a:pt x="73" y="63"/>
                    <a:pt x="70" y="71"/>
                    <a:pt x="64" y="77"/>
                  </a:cubicBezTo>
                  <a:cubicBezTo>
                    <a:pt x="58" y="82"/>
                    <a:pt x="51" y="85"/>
                    <a:pt x="43" y="85"/>
                  </a:cubicBezTo>
                  <a:cubicBezTo>
                    <a:pt x="34" y="85"/>
                    <a:pt x="27" y="82"/>
                    <a:pt x="21" y="77"/>
                  </a:cubicBezTo>
                  <a:cubicBezTo>
                    <a:pt x="15" y="71"/>
                    <a:pt x="12" y="63"/>
                    <a:pt x="12" y="55"/>
                  </a:cubicBezTo>
                  <a:cubicBezTo>
                    <a:pt x="12" y="47"/>
                    <a:pt x="15" y="39"/>
                    <a:pt x="21" y="33"/>
                  </a:cubicBezTo>
                  <a:cubicBezTo>
                    <a:pt x="24" y="31"/>
                    <a:pt x="27" y="28"/>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5" name="Freeform 64">
              <a:extLst>
                <a:ext uri="{FF2B5EF4-FFF2-40B4-BE49-F238E27FC236}">
                  <a16:creationId xmlns:a16="http://schemas.microsoft.com/office/drawing/2014/main" id="{EFE7A542-AB40-40B1-81F2-EB0B0F834401}"/>
                </a:ext>
              </a:extLst>
            </p:cNvPr>
            <p:cNvSpPr>
              <a:spLocks/>
            </p:cNvSpPr>
            <p:nvPr/>
          </p:nvSpPr>
          <p:spPr bwMode="auto">
            <a:xfrm>
              <a:off x="4006" y="2020"/>
              <a:ext cx="57" cy="98"/>
            </a:xfrm>
            <a:custGeom>
              <a:avLst/>
              <a:gdLst>
                <a:gd name="T0" fmla="*/ 0 w 57"/>
                <a:gd name="T1" fmla="*/ 98 h 98"/>
                <a:gd name="T2" fmla="*/ 0 w 57"/>
                <a:gd name="T3" fmla="*/ 0 h 98"/>
                <a:gd name="T4" fmla="*/ 16 w 57"/>
                <a:gd name="T5" fmla="*/ 0 h 98"/>
                <a:gd name="T6" fmla="*/ 16 w 57"/>
                <a:gd name="T7" fmla="*/ 44 h 98"/>
                <a:gd name="T8" fmla="*/ 57 w 57"/>
                <a:gd name="T9" fmla="*/ 4 h 98"/>
                <a:gd name="T10" fmla="*/ 57 w 57"/>
                <a:gd name="T11" fmla="*/ 93 h 98"/>
                <a:gd name="T12" fmla="*/ 16 w 57"/>
                <a:gd name="T13" fmla="*/ 53 h 98"/>
                <a:gd name="T14" fmla="*/ 16 w 57"/>
                <a:gd name="T15" fmla="*/ 98 h 98"/>
                <a:gd name="T16" fmla="*/ 0 w 5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98">
                  <a:moveTo>
                    <a:pt x="0" y="98"/>
                  </a:moveTo>
                  <a:lnTo>
                    <a:pt x="0" y="0"/>
                  </a:lnTo>
                  <a:lnTo>
                    <a:pt x="16" y="0"/>
                  </a:lnTo>
                  <a:lnTo>
                    <a:pt x="16" y="44"/>
                  </a:lnTo>
                  <a:lnTo>
                    <a:pt x="57" y="4"/>
                  </a:lnTo>
                  <a:lnTo>
                    <a:pt x="57" y="93"/>
                  </a:lnTo>
                  <a:lnTo>
                    <a:pt x="16" y="53"/>
                  </a:lnTo>
                  <a:lnTo>
                    <a:pt x="16" y="98"/>
                  </a:ln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6" name="Freeform 65">
              <a:extLst>
                <a:ext uri="{FF2B5EF4-FFF2-40B4-BE49-F238E27FC236}">
                  <a16:creationId xmlns:a16="http://schemas.microsoft.com/office/drawing/2014/main" id="{48A9B0BA-4220-421B-8AAB-0B2D41F0A178}"/>
                </a:ext>
              </a:extLst>
            </p:cNvPr>
            <p:cNvSpPr>
              <a:spLocks noEditPoints="1"/>
            </p:cNvSpPr>
            <p:nvPr/>
          </p:nvSpPr>
          <p:spPr bwMode="auto">
            <a:xfrm>
              <a:off x="3971" y="1640"/>
              <a:ext cx="108" cy="96"/>
            </a:xfrm>
            <a:custGeom>
              <a:avLst/>
              <a:gdLst>
                <a:gd name="T0" fmla="*/ 22 w 88"/>
                <a:gd name="T1" fmla="*/ 0 h 78"/>
                <a:gd name="T2" fmla="*/ 66 w 88"/>
                <a:gd name="T3" fmla="*/ 0 h 78"/>
                <a:gd name="T4" fmla="*/ 66 w 88"/>
                <a:gd name="T5" fmla="*/ 11 h 78"/>
                <a:gd name="T6" fmla="*/ 22 w 88"/>
                <a:gd name="T7" fmla="*/ 11 h 78"/>
                <a:gd name="T8" fmla="*/ 22 w 88"/>
                <a:gd name="T9" fmla="*/ 0 h 78"/>
                <a:gd name="T10" fmla="*/ 83 w 88"/>
                <a:gd name="T11" fmla="*/ 17 h 78"/>
                <a:gd name="T12" fmla="*/ 5 w 88"/>
                <a:gd name="T13" fmla="*/ 17 h 78"/>
                <a:gd name="T14" fmla="*/ 0 w 88"/>
                <a:gd name="T15" fmla="*/ 22 h 78"/>
                <a:gd name="T16" fmla="*/ 0 w 88"/>
                <a:gd name="T17" fmla="*/ 50 h 78"/>
                <a:gd name="T18" fmla="*/ 5 w 88"/>
                <a:gd name="T19" fmla="*/ 55 h 78"/>
                <a:gd name="T20" fmla="*/ 22 w 88"/>
                <a:gd name="T21" fmla="*/ 55 h 78"/>
                <a:gd name="T22" fmla="*/ 22 w 88"/>
                <a:gd name="T23" fmla="*/ 78 h 78"/>
                <a:gd name="T24" fmla="*/ 66 w 88"/>
                <a:gd name="T25" fmla="*/ 78 h 78"/>
                <a:gd name="T26" fmla="*/ 66 w 88"/>
                <a:gd name="T27" fmla="*/ 55 h 78"/>
                <a:gd name="T28" fmla="*/ 83 w 88"/>
                <a:gd name="T29" fmla="*/ 55 h 78"/>
                <a:gd name="T30" fmla="*/ 88 w 88"/>
                <a:gd name="T31" fmla="*/ 50 h 78"/>
                <a:gd name="T32" fmla="*/ 88 w 88"/>
                <a:gd name="T33" fmla="*/ 22 h 78"/>
                <a:gd name="T34" fmla="*/ 83 w 88"/>
                <a:gd name="T35" fmla="*/ 17 h 78"/>
                <a:gd name="T36" fmla="*/ 60 w 88"/>
                <a:gd name="T37" fmla="*/ 72 h 78"/>
                <a:gd name="T38" fmla="*/ 27 w 88"/>
                <a:gd name="T39" fmla="*/ 72 h 78"/>
                <a:gd name="T40" fmla="*/ 27 w 88"/>
                <a:gd name="T41" fmla="*/ 44 h 78"/>
                <a:gd name="T42" fmla="*/ 60 w 88"/>
                <a:gd name="T43" fmla="*/ 44 h 78"/>
                <a:gd name="T44" fmla="*/ 60 w 88"/>
                <a:gd name="T45" fmla="*/ 72 h 78"/>
                <a:gd name="T46" fmla="*/ 84 w 88"/>
                <a:gd name="T47" fmla="*/ 25 h 78"/>
                <a:gd name="T48" fmla="*/ 80 w 88"/>
                <a:gd name="T49" fmla="*/ 29 h 78"/>
                <a:gd name="T50" fmla="*/ 76 w 88"/>
                <a:gd name="T51" fmla="*/ 25 h 78"/>
                <a:gd name="T52" fmla="*/ 80 w 88"/>
                <a:gd name="T53" fmla="*/ 21 h 78"/>
                <a:gd name="T54" fmla="*/ 84 w 88"/>
                <a:gd name="T55"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78">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5"/>
                    <a:pt x="5" y="55"/>
                  </a:cubicBezTo>
                  <a:cubicBezTo>
                    <a:pt x="22" y="55"/>
                    <a:pt x="22" y="55"/>
                    <a:pt x="22" y="55"/>
                  </a:cubicBezTo>
                  <a:cubicBezTo>
                    <a:pt x="22" y="78"/>
                    <a:pt x="22" y="78"/>
                    <a:pt x="22" y="78"/>
                  </a:cubicBezTo>
                  <a:cubicBezTo>
                    <a:pt x="66" y="78"/>
                    <a:pt x="66" y="78"/>
                    <a:pt x="66" y="78"/>
                  </a:cubicBezTo>
                  <a:cubicBezTo>
                    <a:pt x="66" y="55"/>
                    <a:pt x="66" y="55"/>
                    <a:pt x="66" y="55"/>
                  </a:cubicBezTo>
                  <a:cubicBezTo>
                    <a:pt x="83" y="55"/>
                    <a:pt x="83" y="55"/>
                    <a:pt x="83" y="55"/>
                  </a:cubicBezTo>
                  <a:cubicBezTo>
                    <a:pt x="86" y="55"/>
                    <a:pt x="88" y="53"/>
                    <a:pt x="88" y="50"/>
                  </a:cubicBezTo>
                  <a:cubicBezTo>
                    <a:pt x="88" y="22"/>
                    <a:pt x="88" y="22"/>
                    <a:pt x="88" y="22"/>
                  </a:cubicBezTo>
                  <a:cubicBezTo>
                    <a:pt x="88" y="19"/>
                    <a:pt x="86" y="17"/>
                    <a:pt x="83" y="17"/>
                  </a:cubicBezTo>
                  <a:close/>
                  <a:moveTo>
                    <a:pt x="60" y="72"/>
                  </a:moveTo>
                  <a:cubicBezTo>
                    <a:pt x="27" y="72"/>
                    <a:pt x="27" y="72"/>
                    <a:pt x="27" y="72"/>
                  </a:cubicBezTo>
                  <a:cubicBezTo>
                    <a:pt x="27" y="44"/>
                    <a:pt x="27" y="44"/>
                    <a:pt x="27" y="44"/>
                  </a:cubicBezTo>
                  <a:cubicBezTo>
                    <a:pt x="60" y="44"/>
                    <a:pt x="60" y="44"/>
                    <a:pt x="60" y="44"/>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7" name="Freeform 66">
              <a:extLst>
                <a:ext uri="{FF2B5EF4-FFF2-40B4-BE49-F238E27FC236}">
                  <a16:creationId xmlns:a16="http://schemas.microsoft.com/office/drawing/2014/main" id="{B90E8363-144E-4EC6-A84A-21766D967856}"/>
                </a:ext>
              </a:extLst>
            </p:cNvPr>
            <p:cNvSpPr>
              <a:spLocks noEditPoints="1"/>
            </p:cNvSpPr>
            <p:nvPr/>
          </p:nvSpPr>
          <p:spPr bwMode="auto">
            <a:xfrm>
              <a:off x="3974" y="1756"/>
              <a:ext cx="94" cy="99"/>
            </a:xfrm>
            <a:custGeom>
              <a:avLst/>
              <a:gdLst>
                <a:gd name="T0" fmla="*/ 69 w 76"/>
                <a:gd name="T1" fmla="*/ 0 h 81"/>
                <a:gd name="T2" fmla="*/ 8 w 76"/>
                <a:gd name="T3" fmla="*/ 0 h 81"/>
                <a:gd name="T4" fmla="*/ 0 w 76"/>
                <a:gd name="T5" fmla="*/ 7 h 81"/>
                <a:gd name="T6" fmla="*/ 0 w 76"/>
                <a:gd name="T7" fmla="*/ 73 h 81"/>
                <a:gd name="T8" fmla="*/ 8 w 76"/>
                <a:gd name="T9" fmla="*/ 81 h 81"/>
                <a:gd name="T10" fmla="*/ 69 w 76"/>
                <a:gd name="T11" fmla="*/ 81 h 81"/>
                <a:gd name="T12" fmla="*/ 76 w 76"/>
                <a:gd name="T13" fmla="*/ 73 h 81"/>
                <a:gd name="T14" fmla="*/ 76 w 76"/>
                <a:gd name="T15" fmla="*/ 7 h 81"/>
                <a:gd name="T16" fmla="*/ 69 w 76"/>
                <a:gd name="T17" fmla="*/ 0 h 81"/>
                <a:gd name="T18" fmla="*/ 66 w 76"/>
                <a:gd name="T19" fmla="*/ 70 h 81"/>
                <a:gd name="T20" fmla="*/ 11 w 76"/>
                <a:gd name="T21" fmla="*/ 70 h 81"/>
                <a:gd name="T22" fmla="*/ 11 w 76"/>
                <a:gd name="T23" fmla="*/ 10 h 81"/>
                <a:gd name="T24" fmla="*/ 66 w 76"/>
                <a:gd name="T25" fmla="*/ 10 h 81"/>
                <a:gd name="T26" fmla="*/ 66 w 76"/>
                <a:gd name="T27" fmla="*/ 70 h 81"/>
                <a:gd name="T28" fmla="*/ 21 w 76"/>
                <a:gd name="T29" fmla="*/ 45 h 81"/>
                <a:gd name="T30" fmla="*/ 56 w 76"/>
                <a:gd name="T31" fmla="*/ 45 h 81"/>
                <a:gd name="T32" fmla="*/ 56 w 76"/>
                <a:gd name="T33" fmla="*/ 50 h 81"/>
                <a:gd name="T34" fmla="*/ 21 w 76"/>
                <a:gd name="T35" fmla="*/ 50 h 81"/>
                <a:gd name="T36" fmla="*/ 21 w 76"/>
                <a:gd name="T37" fmla="*/ 45 h 81"/>
                <a:gd name="T38" fmla="*/ 21 w 76"/>
                <a:gd name="T39" fmla="*/ 55 h 81"/>
                <a:gd name="T40" fmla="*/ 56 w 76"/>
                <a:gd name="T41" fmla="*/ 55 h 81"/>
                <a:gd name="T42" fmla="*/ 56 w 76"/>
                <a:gd name="T43" fmla="*/ 60 h 81"/>
                <a:gd name="T44" fmla="*/ 21 w 76"/>
                <a:gd name="T45" fmla="*/ 60 h 81"/>
                <a:gd name="T46" fmla="*/ 21 w 76"/>
                <a:gd name="T47" fmla="*/ 55 h 81"/>
                <a:gd name="T48" fmla="*/ 26 w 76"/>
                <a:gd name="T49" fmla="*/ 22 h 81"/>
                <a:gd name="T50" fmla="*/ 33 w 76"/>
                <a:gd name="T51" fmla="*/ 30 h 81"/>
                <a:gd name="T52" fmla="*/ 41 w 76"/>
                <a:gd name="T53" fmla="*/ 22 h 81"/>
                <a:gd name="T54" fmla="*/ 33 w 76"/>
                <a:gd name="T55" fmla="*/ 15 h 81"/>
                <a:gd name="T56" fmla="*/ 26 w 76"/>
                <a:gd name="T57" fmla="*/ 22 h 81"/>
                <a:gd name="T58" fmla="*/ 38 w 76"/>
                <a:gd name="T59" fmla="*/ 30 h 81"/>
                <a:gd name="T60" fmla="*/ 28 w 76"/>
                <a:gd name="T61" fmla="*/ 30 h 81"/>
                <a:gd name="T62" fmla="*/ 21 w 76"/>
                <a:gd name="T63" fmla="*/ 35 h 81"/>
                <a:gd name="T64" fmla="*/ 21 w 76"/>
                <a:gd name="T65" fmla="*/ 40 h 81"/>
                <a:gd name="T66" fmla="*/ 46 w 76"/>
                <a:gd name="T67" fmla="*/ 40 h 81"/>
                <a:gd name="T68" fmla="*/ 46 w 76"/>
                <a:gd name="T69" fmla="*/ 35 h 81"/>
                <a:gd name="T70" fmla="*/ 38 w 76"/>
                <a:gd name="T71"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1">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0"/>
                  </a:moveTo>
                  <a:cubicBezTo>
                    <a:pt x="11" y="70"/>
                    <a:pt x="11" y="70"/>
                    <a:pt x="11" y="70"/>
                  </a:cubicBezTo>
                  <a:cubicBezTo>
                    <a:pt x="11" y="10"/>
                    <a:pt x="11" y="10"/>
                    <a:pt x="11" y="10"/>
                  </a:cubicBezTo>
                  <a:cubicBezTo>
                    <a:pt x="66" y="10"/>
                    <a:pt x="66" y="10"/>
                    <a:pt x="66" y="10"/>
                  </a:cubicBezTo>
                  <a:lnTo>
                    <a:pt x="66" y="70"/>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2"/>
                  </a:moveTo>
                  <a:cubicBezTo>
                    <a:pt x="26" y="27"/>
                    <a:pt x="29" y="30"/>
                    <a:pt x="33" y="30"/>
                  </a:cubicBezTo>
                  <a:cubicBezTo>
                    <a:pt x="37" y="30"/>
                    <a:pt x="41" y="27"/>
                    <a:pt x="41" y="22"/>
                  </a:cubicBezTo>
                  <a:cubicBezTo>
                    <a:pt x="41" y="18"/>
                    <a:pt x="37" y="15"/>
                    <a:pt x="33" y="15"/>
                  </a:cubicBezTo>
                  <a:cubicBezTo>
                    <a:pt x="29" y="15"/>
                    <a:pt x="26" y="18"/>
                    <a:pt x="26" y="22"/>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8" name="Freeform 67">
              <a:extLst>
                <a:ext uri="{FF2B5EF4-FFF2-40B4-BE49-F238E27FC236}">
                  <a16:creationId xmlns:a16="http://schemas.microsoft.com/office/drawing/2014/main" id="{02E73032-1352-49C8-8A1B-61AB1AC0A6A8}"/>
                </a:ext>
              </a:extLst>
            </p:cNvPr>
            <p:cNvSpPr>
              <a:spLocks noEditPoints="1"/>
            </p:cNvSpPr>
            <p:nvPr/>
          </p:nvSpPr>
          <p:spPr bwMode="auto">
            <a:xfrm>
              <a:off x="4058" y="1410"/>
              <a:ext cx="96" cy="96"/>
            </a:xfrm>
            <a:custGeom>
              <a:avLst/>
              <a:gdLst>
                <a:gd name="T0" fmla="*/ 50 w 96"/>
                <a:gd name="T1" fmla="*/ 0 h 96"/>
                <a:gd name="T2" fmla="*/ 42 w 96"/>
                <a:gd name="T3" fmla="*/ 9 h 96"/>
                <a:gd name="T4" fmla="*/ 50 w 96"/>
                <a:gd name="T5" fmla="*/ 18 h 96"/>
                <a:gd name="T6" fmla="*/ 29 w 96"/>
                <a:gd name="T7" fmla="*/ 42 h 96"/>
                <a:gd name="T8" fmla="*/ 8 w 96"/>
                <a:gd name="T9" fmla="*/ 42 h 96"/>
                <a:gd name="T10" fmla="*/ 26 w 96"/>
                <a:gd name="T11" fmla="*/ 58 h 96"/>
                <a:gd name="T12" fmla="*/ 0 w 96"/>
                <a:gd name="T13" fmla="*/ 93 h 96"/>
                <a:gd name="T14" fmla="*/ 0 w 96"/>
                <a:gd name="T15" fmla="*/ 96 h 96"/>
                <a:gd name="T16" fmla="*/ 4 w 96"/>
                <a:gd name="T17" fmla="*/ 96 h 96"/>
                <a:gd name="T18" fmla="*/ 37 w 96"/>
                <a:gd name="T19" fmla="*/ 71 h 96"/>
                <a:gd name="T20" fmla="*/ 54 w 96"/>
                <a:gd name="T21" fmla="*/ 86 h 96"/>
                <a:gd name="T22" fmla="*/ 54 w 96"/>
                <a:gd name="T23" fmla="*/ 66 h 96"/>
                <a:gd name="T24" fmla="*/ 77 w 96"/>
                <a:gd name="T25" fmla="*/ 45 h 96"/>
                <a:gd name="T26" fmla="*/ 86 w 96"/>
                <a:gd name="T27" fmla="*/ 55 h 96"/>
                <a:gd name="T28" fmla="*/ 96 w 96"/>
                <a:gd name="T29" fmla="*/ 45 h 96"/>
                <a:gd name="T30" fmla="*/ 50 w 96"/>
                <a:gd name="T31" fmla="*/ 0 h 96"/>
                <a:gd name="T32" fmla="*/ 42 w 96"/>
                <a:gd name="T33" fmla="*/ 51 h 96"/>
                <a:gd name="T34" fmla="*/ 36 w 96"/>
                <a:gd name="T35" fmla="*/ 45 h 96"/>
                <a:gd name="T36" fmla="*/ 56 w 96"/>
                <a:gd name="T37" fmla="*/ 24 h 96"/>
                <a:gd name="T38" fmla="*/ 63 w 96"/>
                <a:gd name="T39" fmla="*/ 30 h 96"/>
                <a:gd name="T40" fmla="*/ 42 w 96"/>
                <a:gd name="T4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50" y="0"/>
                  </a:moveTo>
                  <a:lnTo>
                    <a:pt x="42" y="9"/>
                  </a:lnTo>
                  <a:lnTo>
                    <a:pt x="50" y="18"/>
                  </a:lnTo>
                  <a:lnTo>
                    <a:pt x="29" y="42"/>
                  </a:lnTo>
                  <a:lnTo>
                    <a:pt x="8" y="42"/>
                  </a:lnTo>
                  <a:lnTo>
                    <a:pt x="26" y="58"/>
                  </a:lnTo>
                  <a:lnTo>
                    <a:pt x="0" y="93"/>
                  </a:lnTo>
                  <a:lnTo>
                    <a:pt x="0" y="96"/>
                  </a:lnTo>
                  <a:lnTo>
                    <a:pt x="4" y="96"/>
                  </a:lnTo>
                  <a:lnTo>
                    <a:pt x="37" y="71"/>
                  </a:lnTo>
                  <a:lnTo>
                    <a:pt x="54" y="86"/>
                  </a:lnTo>
                  <a:lnTo>
                    <a:pt x="54" y="66"/>
                  </a:lnTo>
                  <a:lnTo>
                    <a:pt x="77" y="45"/>
                  </a:lnTo>
                  <a:lnTo>
                    <a:pt x="86" y="55"/>
                  </a:lnTo>
                  <a:lnTo>
                    <a:pt x="96" y="45"/>
                  </a:lnTo>
                  <a:lnTo>
                    <a:pt x="50" y="0"/>
                  </a:lnTo>
                  <a:close/>
                  <a:moveTo>
                    <a:pt x="42" y="51"/>
                  </a:moveTo>
                  <a:lnTo>
                    <a:pt x="36" y="45"/>
                  </a:lnTo>
                  <a:lnTo>
                    <a:pt x="56" y="24"/>
                  </a:lnTo>
                  <a:lnTo>
                    <a:pt x="63" y="30"/>
                  </a:lnTo>
                  <a:lnTo>
                    <a:pt x="42"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69" name="Freeform 68">
              <a:extLst>
                <a:ext uri="{FF2B5EF4-FFF2-40B4-BE49-F238E27FC236}">
                  <a16:creationId xmlns:a16="http://schemas.microsoft.com/office/drawing/2014/main" id="{5A604438-B46B-40DD-8505-25BD73556EBF}"/>
                </a:ext>
              </a:extLst>
            </p:cNvPr>
            <p:cNvSpPr>
              <a:spLocks noEditPoints="1"/>
            </p:cNvSpPr>
            <p:nvPr/>
          </p:nvSpPr>
          <p:spPr bwMode="auto">
            <a:xfrm>
              <a:off x="4016" y="1145"/>
              <a:ext cx="95" cy="65"/>
            </a:xfrm>
            <a:custGeom>
              <a:avLst/>
              <a:gdLst>
                <a:gd name="T0" fmla="*/ 17 w 77"/>
                <a:gd name="T1" fmla="*/ 20 h 53"/>
                <a:gd name="T2" fmla="*/ 34 w 77"/>
                <a:gd name="T3" fmla="*/ 36 h 53"/>
                <a:gd name="T4" fmla="*/ 17 w 77"/>
                <a:gd name="T5" fmla="*/ 53 h 53"/>
                <a:gd name="T6" fmla="*/ 0 w 77"/>
                <a:gd name="T7" fmla="*/ 36 h 53"/>
                <a:gd name="T8" fmla="*/ 0 w 77"/>
                <a:gd name="T9" fmla="*/ 34 h 53"/>
                <a:gd name="T10" fmla="*/ 34 w 77"/>
                <a:gd name="T11" fmla="*/ 0 h 53"/>
                <a:gd name="T12" fmla="*/ 34 w 77"/>
                <a:gd name="T13" fmla="*/ 10 h 53"/>
                <a:gd name="T14" fmla="*/ 17 w 77"/>
                <a:gd name="T15" fmla="*/ 17 h 53"/>
                <a:gd name="T16" fmla="*/ 14 w 77"/>
                <a:gd name="T17" fmla="*/ 20 h 53"/>
                <a:gd name="T18" fmla="*/ 17 w 77"/>
                <a:gd name="T19" fmla="*/ 20 h 53"/>
                <a:gd name="T20" fmla="*/ 60 w 77"/>
                <a:gd name="T21" fmla="*/ 20 h 53"/>
                <a:gd name="T22" fmla="*/ 77 w 77"/>
                <a:gd name="T23" fmla="*/ 36 h 53"/>
                <a:gd name="T24" fmla="*/ 60 w 77"/>
                <a:gd name="T25" fmla="*/ 53 h 53"/>
                <a:gd name="T26" fmla="*/ 43 w 77"/>
                <a:gd name="T27" fmla="*/ 36 h 53"/>
                <a:gd name="T28" fmla="*/ 43 w 77"/>
                <a:gd name="T29" fmla="*/ 34 h 53"/>
                <a:gd name="T30" fmla="*/ 77 w 77"/>
                <a:gd name="T31" fmla="*/ 0 h 53"/>
                <a:gd name="T32" fmla="*/ 77 w 77"/>
                <a:gd name="T33" fmla="*/ 10 h 53"/>
                <a:gd name="T34" fmla="*/ 60 w 77"/>
                <a:gd name="T35" fmla="*/ 17 h 53"/>
                <a:gd name="T36" fmla="*/ 58 w 77"/>
                <a:gd name="T37" fmla="*/ 20 h 53"/>
                <a:gd name="T38" fmla="*/ 60 w 77"/>
                <a:gd name="T39"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53">
                  <a:moveTo>
                    <a:pt x="17" y="20"/>
                  </a:moveTo>
                  <a:cubicBezTo>
                    <a:pt x="26" y="20"/>
                    <a:pt x="34" y="27"/>
                    <a:pt x="34" y="36"/>
                  </a:cubicBezTo>
                  <a:cubicBezTo>
                    <a:pt x="34" y="46"/>
                    <a:pt x="26" y="53"/>
                    <a:pt x="17" y="53"/>
                  </a:cubicBezTo>
                  <a:cubicBezTo>
                    <a:pt x="8" y="53"/>
                    <a:pt x="0" y="46"/>
                    <a:pt x="0" y="36"/>
                  </a:cubicBezTo>
                  <a:cubicBezTo>
                    <a:pt x="0" y="34"/>
                    <a:pt x="0" y="34"/>
                    <a:pt x="0" y="34"/>
                  </a:cubicBezTo>
                  <a:cubicBezTo>
                    <a:pt x="0" y="16"/>
                    <a:pt x="15" y="0"/>
                    <a:pt x="34" y="0"/>
                  </a:cubicBezTo>
                  <a:cubicBezTo>
                    <a:pt x="34" y="10"/>
                    <a:pt x="34" y="10"/>
                    <a:pt x="34" y="10"/>
                  </a:cubicBezTo>
                  <a:cubicBezTo>
                    <a:pt x="27" y="10"/>
                    <a:pt x="21" y="13"/>
                    <a:pt x="17" y="17"/>
                  </a:cubicBezTo>
                  <a:cubicBezTo>
                    <a:pt x="16" y="18"/>
                    <a:pt x="15" y="19"/>
                    <a:pt x="14" y="20"/>
                  </a:cubicBezTo>
                  <a:cubicBezTo>
                    <a:pt x="15" y="20"/>
                    <a:pt x="16" y="20"/>
                    <a:pt x="17" y="20"/>
                  </a:cubicBezTo>
                  <a:close/>
                  <a:moveTo>
                    <a:pt x="60" y="20"/>
                  </a:moveTo>
                  <a:cubicBezTo>
                    <a:pt x="70" y="20"/>
                    <a:pt x="77" y="27"/>
                    <a:pt x="77" y="36"/>
                  </a:cubicBezTo>
                  <a:cubicBezTo>
                    <a:pt x="77" y="46"/>
                    <a:pt x="70" y="53"/>
                    <a:pt x="60" y="53"/>
                  </a:cubicBezTo>
                  <a:cubicBezTo>
                    <a:pt x="51" y="53"/>
                    <a:pt x="43" y="46"/>
                    <a:pt x="43" y="36"/>
                  </a:cubicBezTo>
                  <a:cubicBezTo>
                    <a:pt x="43" y="34"/>
                    <a:pt x="43" y="34"/>
                    <a:pt x="43" y="34"/>
                  </a:cubicBezTo>
                  <a:cubicBezTo>
                    <a:pt x="43" y="16"/>
                    <a:pt x="58" y="0"/>
                    <a:pt x="77" y="0"/>
                  </a:cubicBezTo>
                  <a:cubicBezTo>
                    <a:pt x="77" y="10"/>
                    <a:pt x="77" y="10"/>
                    <a:pt x="77" y="10"/>
                  </a:cubicBezTo>
                  <a:cubicBezTo>
                    <a:pt x="71" y="10"/>
                    <a:pt x="65" y="13"/>
                    <a:pt x="60" y="17"/>
                  </a:cubicBezTo>
                  <a:cubicBezTo>
                    <a:pt x="59" y="18"/>
                    <a:pt x="58" y="19"/>
                    <a:pt x="58" y="20"/>
                  </a:cubicBezTo>
                  <a:cubicBezTo>
                    <a:pt x="58" y="20"/>
                    <a:pt x="59" y="20"/>
                    <a:pt x="6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0" name="Freeform 69">
              <a:extLst>
                <a:ext uri="{FF2B5EF4-FFF2-40B4-BE49-F238E27FC236}">
                  <a16:creationId xmlns:a16="http://schemas.microsoft.com/office/drawing/2014/main" id="{8C58ED8E-CFF4-4378-8421-8D69953D6452}"/>
                </a:ext>
              </a:extLst>
            </p:cNvPr>
            <p:cNvSpPr>
              <a:spLocks/>
            </p:cNvSpPr>
            <p:nvPr/>
          </p:nvSpPr>
          <p:spPr bwMode="auto">
            <a:xfrm>
              <a:off x="3993" y="1306"/>
              <a:ext cx="147" cy="140"/>
            </a:xfrm>
            <a:custGeom>
              <a:avLst/>
              <a:gdLst>
                <a:gd name="T0" fmla="*/ 78 w 120"/>
                <a:gd name="T1" fmla="*/ 29 h 114"/>
                <a:gd name="T2" fmla="*/ 83 w 120"/>
                <a:gd name="T3" fmla="*/ 0 h 114"/>
                <a:gd name="T4" fmla="*/ 120 w 120"/>
                <a:gd name="T5" fmla="*/ 52 h 114"/>
                <a:gd name="T6" fmla="*/ 68 w 120"/>
                <a:gd name="T7" fmla="*/ 90 h 114"/>
                <a:gd name="T8" fmla="*/ 73 w 120"/>
                <a:gd name="T9" fmla="*/ 60 h 114"/>
                <a:gd name="T10" fmla="*/ 27 w 120"/>
                <a:gd name="T11" fmla="*/ 114 h 114"/>
                <a:gd name="T12" fmla="*/ 78 w 120"/>
                <a:gd name="T13" fmla="*/ 29 h 114"/>
              </a:gdLst>
              <a:ahLst/>
              <a:cxnLst>
                <a:cxn ang="0">
                  <a:pos x="T0" y="T1"/>
                </a:cxn>
                <a:cxn ang="0">
                  <a:pos x="T2" y="T3"/>
                </a:cxn>
                <a:cxn ang="0">
                  <a:pos x="T4" y="T5"/>
                </a:cxn>
                <a:cxn ang="0">
                  <a:pos x="T6" y="T7"/>
                </a:cxn>
                <a:cxn ang="0">
                  <a:pos x="T8" y="T9"/>
                </a:cxn>
                <a:cxn ang="0">
                  <a:pos x="T10" y="T11"/>
                </a:cxn>
                <a:cxn ang="0">
                  <a:pos x="T12" y="T13"/>
                </a:cxn>
              </a:cxnLst>
              <a:rect l="0" t="0" r="r" b="b"/>
              <a:pathLst>
                <a:path w="120" h="114">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1" name="Freeform 70">
              <a:extLst>
                <a:ext uri="{FF2B5EF4-FFF2-40B4-BE49-F238E27FC236}">
                  <a16:creationId xmlns:a16="http://schemas.microsoft.com/office/drawing/2014/main" id="{55B9EEBE-DDF6-42F5-96E4-BA17BF5D2804}"/>
                </a:ext>
              </a:extLst>
            </p:cNvPr>
            <p:cNvSpPr>
              <a:spLocks/>
            </p:cNvSpPr>
            <p:nvPr/>
          </p:nvSpPr>
          <p:spPr bwMode="auto">
            <a:xfrm>
              <a:off x="4025" y="1219"/>
              <a:ext cx="92" cy="97"/>
            </a:xfrm>
            <a:custGeom>
              <a:avLst/>
              <a:gdLst>
                <a:gd name="T0" fmla="*/ 44 w 92"/>
                <a:gd name="T1" fmla="*/ 97 h 97"/>
                <a:gd name="T2" fmla="*/ 44 w 92"/>
                <a:gd name="T3" fmla="*/ 53 h 97"/>
                <a:gd name="T4" fmla="*/ 0 w 92"/>
                <a:gd name="T5" fmla="*/ 97 h 97"/>
                <a:gd name="T6" fmla="*/ 0 w 92"/>
                <a:gd name="T7" fmla="*/ 0 h 97"/>
                <a:gd name="T8" fmla="*/ 44 w 92"/>
                <a:gd name="T9" fmla="*/ 44 h 97"/>
                <a:gd name="T10" fmla="*/ 44 w 92"/>
                <a:gd name="T11" fmla="*/ 0 h 97"/>
                <a:gd name="T12" fmla="*/ 92 w 92"/>
                <a:gd name="T13" fmla="*/ 49 h 97"/>
                <a:gd name="T14" fmla="*/ 44 w 92"/>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7">
                  <a:moveTo>
                    <a:pt x="44" y="97"/>
                  </a:moveTo>
                  <a:lnTo>
                    <a:pt x="44" y="53"/>
                  </a:lnTo>
                  <a:lnTo>
                    <a:pt x="0" y="97"/>
                  </a:lnTo>
                  <a:lnTo>
                    <a:pt x="0" y="0"/>
                  </a:lnTo>
                  <a:lnTo>
                    <a:pt x="44" y="44"/>
                  </a:lnTo>
                  <a:lnTo>
                    <a:pt x="44" y="0"/>
                  </a:lnTo>
                  <a:lnTo>
                    <a:pt x="92" y="49"/>
                  </a:lnTo>
                  <a:lnTo>
                    <a:pt x="44"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2" name="Freeform 71">
              <a:extLst>
                <a:ext uri="{FF2B5EF4-FFF2-40B4-BE49-F238E27FC236}">
                  <a16:creationId xmlns:a16="http://schemas.microsoft.com/office/drawing/2014/main" id="{B1C80865-1293-4255-B665-27D74011C69C}"/>
                </a:ext>
              </a:extLst>
            </p:cNvPr>
            <p:cNvSpPr>
              <a:spLocks/>
            </p:cNvSpPr>
            <p:nvPr/>
          </p:nvSpPr>
          <p:spPr bwMode="auto">
            <a:xfrm>
              <a:off x="3930" y="1881"/>
              <a:ext cx="117" cy="116"/>
            </a:xfrm>
            <a:custGeom>
              <a:avLst/>
              <a:gdLst>
                <a:gd name="T0" fmla="*/ 95 w 95"/>
                <a:gd name="T1" fmla="*/ 35 h 94"/>
                <a:gd name="T2" fmla="*/ 60 w 95"/>
                <a:gd name="T3" fmla="*/ 35 h 94"/>
                <a:gd name="T4" fmla="*/ 73 w 95"/>
                <a:gd name="T5" fmla="*/ 22 h 94"/>
                <a:gd name="T6" fmla="*/ 48 w 95"/>
                <a:gd name="T7" fmla="*/ 12 h 94"/>
                <a:gd name="T8" fmla="*/ 23 w 95"/>
                <a:gd name="T9" fmla="*/ 22 h 94"/>
                <a:gd name="T10" fmla="*/ 12 w 95"/>
                <a:gd name="T11" fmla="*/ 47 h 94"/>
                <a:gd name="T12" fmla="*/ 23 w 95"/>
                <a:gd name="T13" fmla="*/ 72 h 94"/>
                <a:gd name="T14" fmla="*/ 48 w 95"/>
                <a:gd name="T15" fmla="*/ 83 h 94"/>
                <a:gd name="T16" fmla="*/ 73 w 95"/>
                <a:gd name="T17" fmla="*/ 72 h 94"/>
                <a:gd name="T18" fmla="*/ 74 w 95"/>
                <a:gd name="T19" fmla="*/ 70 h 94"/>
                <a:gd name="T20" fmla="*/ 83 w 95"/>
                <a:gd name="T21" fmla="*/ 78 h 94"/>
                <a:gd name="T22" fmla="*/ 48 w 95"/>
                <a:gd name="T23" fmla="*/ 94 h 94"/>
                <a:gd name="T24" fmla="*/ 0 w 95"/>
                <a:gd name="T25" fmla="*/ 47 h 94"/>
                <a:gd name="T26" fmla="*/ 48 w 95"/>
                <a:gd name="T27" fmla="*/ 0 h 94"/>
                <a:gd name="T28" fmla="*/ 81 w 95"/>
                <a:gd name="T29" fmla="*/ 14 h 94"/>
                <a:gd name="T30" fmla="*/ 95 w 95"/>
                <a:gd name="T31" fmla="*/ 0 h 94"/>
                <a:gd name="T32" fmla="*/ 95 w 95"/>
                <a:gd name="T33"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4">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5"/>
                    <a:pt x="23" y="72"/>
                  </a:cubicBezTo>
                  <a:cubicBezTo>
                    <a:pt x="29" y="79"/>
                    <a:pt x="38" y="83"/>
                    <a:pt x="48" y="83"/>
                  </a:cubicBezTo>
                  <a:cubicBezTo>
                    <a:pt x="57" y="83"/>
                    <a:pt x="66" y="79"/>
                    <a:pt x="73" y="72"/>
                  </a:cubicBezTo>
                  <a:cubicBezTo>
                    <a:pt x="73" y="72"/>
                    <a:pt x="74" y="71"/>
                    <a:pt x="74" y="70"/>
                  </a:cubicBezTo>
                  <a:cubicBezTo>
                    <a:pt x="83" y="78"/>
                    <a:pt x="83" y="78"/>
                    <a:pt x="83" y="78"/>
                  </a:cubicBezTo>
                  <a:cubicBezTo>
                    <a:pt x="75" y="88"/>
                    <a:pt x="62" y="94"/>
                    <a:pt x="48" y="94"/>
                  </a:cubicBezTo>
                  <a:cubicBezTo>
                    <a:pt x="22" y="94"/>
                    <a:pt x="0" y="73"/>
                    <a:pt x="0" y="47"/>
                  </a:cubicBezTo>
                  <a:cubicBezTo>
                    <a:pt x="0" y="21"/>
                    <a:pt x="22" y="0"/>
                    <a:pt x="48" y="0"/>
                  </a:cubicBezTo>
                  <a:cubicBezTo>
                    <a:pt x="61" y="0"/>
                    <a:pt x="73" y="5"/>
                    <a:pt x="81" y="14"/>
                  </a:cubicBezTo>
                  <a:cubicBezTo>
                    <a:pt x="95" y="0"/>
                    <a:pt x="95" y="0"/>
                    <a:pt x="95" y="0"/>
                  </a:cubicBezTo>
                  <a:lnTo>
                    <a:pt x="9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3" name="Freeform 72">
              <a:extLst>
                <a:ext uri="{FF2B5EF4-FFF2-40B4-BE49-F238E27FC236}">
                  <a16:creationId xmlns:a16="http://schemas.microsoft.com/office/drawing/2014/main" id="{52675550-86C0-4D40-B326-00C576BF4024}"/>
                </a:ext>
              </a:extLst>
            </p:cNvPr>
            <p:cNvSpPr>
              <a:spLocks noEditPoints="1"/>
            </p:cNvSpPr>
            <p:nvPr/>
          </p:nvSpPr>
          <p:spPr bwMode="auto">
            <a:xfrm>
              <a:off x="3877" y="1496"/>
              <a:ext cx="128" cy="128"/>
            </a:xfrm>
            <a:custGeom>
              <a:avLst/>
              <a:gdLst>
                <a:gd name="T0" fmla="*/ 86 w 104"/>
                <a:gd name="T1" fmla="*/ 0 h 104"/>
                <a:gd name="T2" fmla="*/ 17 w 104"/>
                <a:gd name="T3" fmla="*/ 0 h 104"/>
                <a:gd name="T4" fmla="*/ 0 w 104"/>
                <a:gd name="T5" fmla="*/ 18 h 104"/>
                <a:gd name="T6" fmla="*/ 0 w 104"/>
                <a:gd name="T7" fmla="*/ 87 h 104"/>
                <a:gd name="T8" fmla="*/ 17 w 104"/>
                <a:gd name="T9" fmla="*/ 104 h 104"/>
                <a:gd name="T10" fmla="*/ 86 w 104"/>
                <a:gd name="T11" fmla="*/ 104 h 104"/>
                <a:gd name="T12" fmla="*/ 104 w 104"/>
                <a:gd name="T13" fmla="*/ 87 h 104"/>
                <a:gd name="T14" fmla="*/ 104 w 104"/>
                <a:gd name="T15" fmla="*/ 18 h 104"/>
                <a:gd name="T16" fmla="*/ 86 w 104"/>
                <a:gd name="T17" fmla="*/ 0 h 104"/>
                <a:gd name="T18" fmla="*/ 28 w 104"/>
                <a:gd name="T19" fmla="*/ 85 h 104"/>
                <a:gd name="T20" fmla="*/ 19 w 104"/>
                <a:gd name="T21" fmla="*/ 76 h 104"/>
                <a:gd name="T22" fmla="*/ 28 w 104"/>
                <a:gd name="T23" fmla="*/ 67 h 104"/>
                <a:gd name="T24" fmla="*/ 37 w 104"/>
                <a:gd name="T25" fmla="*/ 76 h 104"/>
                <a:gd name="T26" fmla="*/ 28 w 104"/>
                <a:gd name="T27" fmla="*/ 85 h 104"/>
                <a:gd name="T28" fmla="*/ 50 w 104"/>
                <a:gd name="T29" fmla="*/ 85 h 104"/>
                <a:gd name="T30" fmla="*/ 41 w 104"/>
                <a:gd name="T31" fmla="*/ 63 h 104"/>
                <a:gd name="T32" fmla="*/ 19 w 104"/>
                <a:gd name="T33" fmla="*/ 54 h 104"/>
                <a:gd name="T34" fmla="*/ 19 w 104"/>
                <a:gd name="T35" fmla="*/ 41 h 104"/>
                <a:gd name="T36" fmla="*/ 63 w 104"/>
                <a:gd name="T37" fmla="*/ 85 h 104"/>
                <a:gd name="T38" fmla="*/ 50 w 104"/>
                <a:gd name="T39" fmla="*/ 85 h 104"/>
                <a:gd name="T40" fmla="*/ 73 w 104"/>
                <a:gd name="T41" fmla="*/ 85 h 104"/>
                <a:gd name="T42" fmla="*/ 19 w 104"/>
                <a:gd name="T43" fmla="*/ 31 h 104"/>
                <a:gd name="T44" fmla="*/ 19 w 104"/>
                <a:gd name="T45" fmla="*/ 18 h 104"/>
                <a:gd name="T46" fmla="*/ 86 w 104"/>
                <a:gd name="T47" fmla="*/ 85 h 104"/>
                <a:gd name="T48" fmla="*/ 73 w 104"/>
                <a:gd name="T4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4">
                  <a:moveTo>
                    <a:pt x="86" y="0"/>
                  </a:moveTo>
                  <a:cubicBezTo>
                    <a:pt x="17" y="0"/>
                    <a:pt x="17" y="0"/>
                    <a:pt x="17" y="0"/>
                  </a:cubicBezTo>
                  <a:cubicBezTo>
                    <a:pt x="7" y="0"/>
                    <a:pt x="0" y="8"/>
                    <a:pt x="0" y="18"/>
                  </a:cubicBezTo>
                  <a:cubicBezTo>
                    <a:pt x="0" y="87"/>
                    <a:pt x="0" y="87"/>
                    <a:pt x="0" y="87"/>
                  </a:cubicBezTo>
                  <a:cubicBezTo>
                    <a:pt x="0" y="97"/>
                    <a:pt x="7" y="104"/>
                    <a:pt x="17" y="104"/>
                  </a:cubicBezTo>
                  <a:cubicBezTo>
                    <a:pt x="86" y="104"/>
                    <a:pt x="86" y="104"/>
                    <a:pt x="86" y="104"/>
                  </a:cubicBezTo>
                  <a:cubicBezTo>
                    <a:pt x="96" y="104"/>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4" name="Freeform 73">
              <a:extLst>
                <a:ext uri="{FF2B5EF4-FFF2-40B4-BE49-F238E27FC236}">
                  <a16:creationId xmlns:a16="http://schemas.microsoft.com/office/drawing/2014/main" id="{CD1E73BC-5194-4010-B3F6-42F8A59B1D6D}"/>
                </a:ext>
              </a:extLst>
            </p:cNvPr>
            <p:cNvSpPr>
              <a:spLocks noEditPoints="1"/>
            </p:cNvSpPr>
            <p:nvPr/>
          </p:nvSpPr>
          <p:spPr bwMode="auto">
            <a:xfrm>
              <a:off x="3866" y="1995"/>
              <a:ext cx="118" cy="126"/>
            </a:xfrm>
            <a:custGeom>
              <a:avLst/>
              <a:gdLst>
                <a:gd name="T0" fmla="*/ 41 w 96"/>
                <a:gd name="T1" fmla="*/ 7 h 102"/>
                <a:gd name="T2" fmla="*/ 42 w 96"/>
                <a:gd name="T3" fmla="*/ 3 h 102"/>
                <a:gd name="T4" fmla="*/ 36 w 96"/>
                <a:gd name="T5" fmla="*/ 1 h 102"/>
                <a:gd name="T6" fmla="*/ 35 w 96"/>
                <a:gd name="T7" fmla="*/ 8 h 102"/>
                <a:gd name="T8" fmla="*/ 0 w 96"/>
                <a:gd name="T9" fmla="*/ 54 h 102"/>
                <a:gd name="T10" fmla="*/ 96 w 96"/>
                <a:gd name="T11" fmla="*/ 54 h 102"/>
                <a:gd name="T12" fmla="*/ 33 w 96"/>
                <a:gd name="T13" fmla="*/ 5 h 102"/>
                <a:gd name="T14" fmla="*/ 38 w 96"/>
                <a:gd name="T15" fmla="*/ 2 h 102"/>
                <a:gd name="T16" fmla="*/ 40 w 96"/>
                <a:gd name="T17" fmla="*/ 6 h 102"/>
                <a:gd name="T18" fmla="*/ 35 w 96"/>
                <a:gd name="T19" fmla="*/ 7 h 102"/>
                <a:gd name="T20" fmla="*/ 73 w 96"/>
                <a:gd name="T21" fmla="*/ 80 h 102"/>
                <a:gd name="T22" fmla="*/ 54 w 96"/>
                <a:gd name="T23" fmla="*/ 82 h 102"/>
                <a:gd name="T24" fmla="*/ 48 w 96"/>
                <a:gd name="T25" fmla="*/ 91 h 102"/>
                <a:gd name="T26" fmla="*/ 13 w 96"/>
                <a:gd name="T27" fmla="*/ 65 h 102"/>
                <a:gd name="T28" fmla="*/ 12 w 96"/>
                <a:gd name="T29" fmla="*/ 59 h 102"/>
                <a:gd name="T30" fmla="*/ 22 w 96"/>
                <a:gd name="T31" fmla="*/ 29 h 102"/>
                <a:gd name="T32" fmla="*/ 42 w 96"/>
                <a:gd name="T33" fmla="*/ 27 h 102"/>
                <a:gd name="T34" fmla="*/ 48 w 96"/>
                <a:gd name="T35" fmla="*/ 18 h 102"/>
                <a:gd name="T36" fmla="*/ 83 w 96"/>
                <a:gd name="T37" fmla="*/ 44 h 102"/>
                <a:gd name="T38" fmla="*/ 84 w 96"/>
                <a:gd name="T39" fmla="*/ 50 h 102"/>
                <a:gd name="T40" fmla="*/ 73 w 96"/>
                <a:gd name="T41" fmla="*/ 80 h 102"/>
                <a:gd name="T42" fmla="*/ 53 w 96"/>
                <a:gd name="T43" fmla="*/ 45 h 102"/>
                <a:gd name="T44" fmla="*/ 43 w 96"/>
                <a:gd name="T45" fmla="*/ 33 h 102"/>
                <a:gd name="T46" fmla="*/ 40 w 96"/>
                <a:gd name="T47" fmla="*/ 47 h 102"/>
                <a:gd name="T48" fmla="*/ 38 w 96"/>
                <a:gd name="T49" fmla="*/ 50 h 102"/>
                <a:gd name="T50" fmla="*/ 26 w 96"/>
                <a:gd name="T51" fmla="*/ 59 h 102"/>
                <a:gd name="T52" fmla="*/ 38 w 96"/>
                <a:gd name="T53" fmla="*/ 60 h 102"/>
                <a:gd name="T54" fmla="*/ 43 w 96"/>
                <a:gd name="T55" fmla="*/ 64 h 102"/>
                <a:gd name="T56" fmla="*/ 53 w 96"/>
                <a:gd name="T57" fmla="*/ 76 h 102"/>
                <a:gd name="T58" fmla="*/ 56 w 96"/>
                <a:gd name="T59" fmla="*/ 62 h 102"/>
                <a:gd name="T60" fmla="*/ 58 w 96"/>
                <a:gd name="T61" fmla="*/ 59 h 102"/>
                <a:gd name="T62" fmla="*/ 70 w 96"/>
                <a:gd name="T63" fmla="*/ 50 h 102"/>
                <a:gd name="T64" fmla="*/ 58 w 96"/>
                <a:gd name="T65" fmla="*/ 49 h 102"/>
                <a:gd name="T66" fmla="*/ 48 w 96"/>
                <a:gd name="T67" fmla="*/ 45 h 102"/>
                <a:gd name="T68" fmla="*/ 48 w 96"/>
                <a:gd name="T69" fmla="*/ 45 h 102"/>
                <a:gd name="T70" fmla="*/ 48 w 96"/>
                <a:gd name="T71" fmla="*/ 45 h 102"/>
                <a:gd name="T72" fmla="*/ 49 w 96"/>
                <a:gd name="T73" fmla="*/ 45 h 102"/>
                <a:gd name="T74" fmla="*/ 52 w 96"/>
                <a:gd name="T75" fmla="*/ 46 h 102"/>
                <a:gd name="T76" fmla="*/ 39 w 96"/>
                <a:gd name="T77" fmla="*/ 58 h 102"/>
                <a:gd name="T78" fmla="*/ 46 w 96"/>
                <a:gd name="T79" fmla="*/ 45 h 102"/>
                <a:gd name="T80" fmla="*/ 53 w 96"/>
                <a:gd name="T81" fmla="*/ 63 h 102"/>
                <a:gd name="T82" fmla="*/ 50 w 96"/>
                <a:gd name="T83" fmla="*/ 64 h 102"/>
                <a:gd name="T84" fmla="*/ 47 w 96"/>
                <a:gd name="T85" fmla="*/ 64 h 102"/>
                <a:gd name="T86" fmla="*/ 47 w 96"/>
                <a:gd name="T87" fmla="*/ 64 h 102"/>
                <a:gd name="T88" fmla="*/ 51 w 96"/>
                <a:gd name="T89" fmla="*/ 58 h 102"/>
                <a:gd name="T90" fmla="*/ 57 w 96"/>
                <a:gd name="T91" fmla="*/ 5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2">
                  <a:moveTo>
                    <a:pt x="48" y="7"/>
                  </a:moveTo>
                  <a:cubicBezTo>
                    <a:pt x="46" y="7"/>
                    <a:pt x="43" y="7"/>
                    <a:pt x="41" y="7"/>
                  </a:cubicBezTo>
                  <a:cubicBezTo>
                    <a:pt x="41" y="7"/>
                    <a:pt x="41" y="7"/>
                    <a:pt x="41" y="7"/>
                  </a:cubicBezTo>
                  <a:cubicBezTo>
                    <a:pt x="42" y="6"/>
                    <a:pt x="43" y="5"/>
                    <a:pt x="42" y="3"/>
                  </a:cubicBezTo>
                  <a:cubicBezTo>
                    <a:pt x="42" y="2"/>
                    <a:pt x="40" y="0"/>
                    <a:pt x="38" y="0"/>
                  </a:cubicBezTo>
                  <a:cubicBezTo>
                    <a:pt x="37" y="0"/>
                    <a:pt x="37" y="0"/>
                    <a:pt x="36" y="1"/>
                  </a:cubicBezTo>
                  <a:cubicBezTo>
                    <a:pt x="33" y="1"/>
                    <a:pt x="31" y="3"/>
                    <a:pt x="32" y="6"/>
                  </a:cubicBezTo>
                  <a:cubicBezTo>
                    <a:pt x="32" y="7"/>
                    <a:pt x="33" y="8"/>
                    <a:pt x="35" y="8"/>
                  </a:cubicBezTo>
                  <a:cubicBezTo>
                    <a:pt x="35" y="8"/>
                    <a:pt x="35" y="8"/>
                    <a:pt x="35" y="9"/>
                  </a:cubicBezTo>
                  <a:cubicBezTo>
                    <a:pt x="15" y="14"/>
                    <a:pt x="0" y="33"/>
                    <a:pt x="0" y="54"/>
                  </a:cubicBezTo>
                  <a:cubicBezTo>
                    <a:pt x="0" y="81"/>
                    <a:pt x="22" y="102"/>
                    <a:pt x="48" y="102"/>
                  </a:cubicBezTo>
                  <a:cubicBezTo>
                    <a:pt x="74" y="102"/>
                    <a:pt x="96" y="81"/>
                    <a:pt x="96" y="54"/>
                  </a:cubicBezTo>
                  <a:cubicBezTo>
                    <a:pt x="96" y="28"/>
                    <a:pt x="74" y="7"/>
                    <a:pt x="48" y="7"/>
                  </a:cubicBezTo>
                  <a:close/>
                  <a:moveTo>
                    <a:pt x="33" y="5"/>
                  </a:moveTo>
                  <a:cubicBezTo>
                    <a:pt x="33" y="4"/>
                    <a:pt x="35" y="3"/>
                    <a:pt x="37" y="2"/>
                  </a:cubicBezTo>
                  <a:cubicBezTo>
                    <a:pt x="37" y="2"/>
                    <a:pt x="37" y="2"/>
                    <a:pt x="38" y="2"/>
                  </a:cubicBezTo>
                  <a:cubicBezTo>
                    <a:pt x="39" y="2"/>
                    <a:pt x="41" y="3"/>
                    <a:pt x="41" y="4"/>
                  </a:cubicBezTo>
                  <a:cubicBezTo>
                    <a:pt x="41" y="4"/>
                    <a:pt x="41" y="5"/>
                    <a:pt x="40" y="6"/>
                  </a:cubicBezTo>
                  <a:cubicBezTo>
                    <a:pt x="39" y="5"/>
                    <a:pt x="38" y="5"/>
                    <a:pt x="37" y="5"/>
                  </a:cubicBezTo>
                  <a:cubicBezTo>
                    <a:pt x="36" y="5"/>
                    <a:pt x="36" y="6"/>
                    <a:pt x="35" y="7"/>
                  </a:cubicBezTo>
                  <a:cubicBezTo>
                    <a:pt x="34" y="7"/>
                    <a:pt x="33" y="6"/>
                    <a:pt x="33" y="5"/>
                  </a:cubicBezTo>
                  <a:close/>
                  <a:moveTo>
                    <a:pt x="73" y="80"/>
                  </a:moveTo>
                  <a:cubicBezTo>
                    <a:pt x="69" y="84"/>
                    <a:pt x="64" y="88"/>
                    <a:pt x="58" y="89"/>
                  </a:cubicBezTo>
                  <a:cubicBezTo>
                    <a:pt x="54" y="82"/>
                    <a:pt x="54" y="82"/>
                    <a:pt x="54" y="82"/>
                  </a:cubicBezTo>
                  <a:cubicBezTo>
                    <a:pt x="53" y="90"/>
                    <a:pt x="53" y="90"/>
                    <a:pt x="53" y="90"/>
                  </a:cubicBezTo>
                  <a:cubicBezTo>
                    <a:pt x="51" y="91"/>
                    <a:pt x="50" y="91"/>
                    <a:pt x="48" y="91"/>
                  </a:cubicBezTo>
                  <a:cubicBezTo>
                    <a:pt x="38" y="91"/>
                    <a:pt x="29" y="87"/>
                    <a:pt x="22" y="80"/>
                  </a:cubicBezTo>
                  <a:cubicBezTo>
                    <a:pt x="18" y="76"/>
                    <a:pt x="15" y="70"/>
                    <a:pt x="13" y="65"/>
                  </a:cubicBezTo>
                  <a:cubicBezTo>
                    <a:pt x="20" y="60"/>
                    <a:pt x="20" y="60"/>
                    <a:pt x="20" y="60"/>
                  </a:cubicBezTo>
                  <a:cubicBezTo>
                    <a:pt x="12" y="59"/>
                    <a:pt x="12" y="59"/>
                    <a:pt x="12" y="59"/>
                  </a:cubicBezTo>
                  <a:cubicBezTo>
                    <a:pt x="12" y="58"/>
                    <a:pt x="12" y="56"/>
                    <a:pt x="12" y="54"/>
                  </a:cubicBezTo>
                  <a:cubicBezTo>
                    <a:pt x="12" y="45"/>
                    <a:pt x="15" y="36"/>
                    <a:pt x="22" y="29"/>
                  </a:cubicBezTo>
                  <a:cubicBezTo>
                    <a:pt x="27" y="24"/>
                    <a:pt x="32" y="21"/>
                    <a:pt x="38" y="20"/>
                  </a:cubicBezTo>
                  <a:cubicBezTo>
                    <a:pt x="42" y="27"/>
                    <a:pt x="42" y="27"/>
                    <a:pt x="42" y="27"/>
                  </a:cubicBezTo>
                  <a:cubicBezTo>
                    <a:pt x="43" y="19"/>
                    <a:pt x="43" y="19"/>
                    <a:pt x="43" y="19"/>
                  </a:cubicBezTo>
                  <a:cubicBezTo>
                    <a:pt x="45" y="18"/>
                    <a:pt x="46" y="18"/>
                    <a:pt x="48" y="18"/>
                  </a:cubicBezTo>
                  <a:cubicBezTo>
                    <a:pt x="58" y="18"/>
                    <a:pt x="67" y="22"/>
                    <a:pt x="73" y="29"/>
                  </a:cubicBezTo>
                  <a:cubicBezTo>
                    <a:pt x="78" y="33"/>
                    <a:pt x="81" y="39"/>
                    <a:pt x="83" y="44"/>
                  </a:cubicBezTo>
                  <a:cubicBezTo>
                    <a:pt x="76" y="49"/>
                    <a:pt x="76" y="49"/>
                    <a:pt x="76" y="49"/>
                  </a:cubicBezTo>
                  <a:cubicBezTo>
                    <a:pt x="84" y="50"/>
                    <a:pt x="84" y="50"/>
                    <a:pt x="84" y="50"/>
                  </a:cubicBezTo>
                  <a:cubicBezTo>
                    <a:pt x="84" y="51"/>
                    <a:pt x="84" y="53"/>
                    <a:pt x="84" y="54"/>
                  </a:cubicBezTo>
                  <a:cubicBezTo>
                    <a:pt x="84" y="64"/>
                    <a:pt x="80" y="73"/>
                    <a:pt x="73" y="80"/>
                  </a:cubicBezTo>
                  <a:close/>
                  <a:moveTo>
                    <a:pt x="73" y="30"/>
                  </a:moveTo>
                  <a:cubicBezTo>
                    <a:pt x="53" y="45"/>
                    <a:pt x="53" y="45"/>
                    <a:pt x="53" y="45"/>
                  </a:cubicBezTo>
                  <a:cubicBezTo>
                    <a:pt x="52" y="44"/>
                    <a:pt x="50" y="43"/>
                    <a:pt x="48" y="43"/>
                  </a:cubicBezTo>
                  <a:cubicBezTo>
                    <a:pt x="43" y="33"/>
                    <a:pt x="43" y="33"/>
                    <a:pt x="43" y="33"/>
                  </a:cubicBezTo>
                  <a:cubicBezTo>
                    <a:pt x="43" y="44"/>
                    <a:pt x="43" y="44"/>
                    <a:pt x="43" y="44"/>
                  </a:cubicBezTo>
                  <a:cubicBezTo>
                    <a:pt x="42" y="45"/>
                    <a:pt x="40" y="46"/>
                    <a:pt x="40" y="47"/>
                  </a:cubicBezTo>
                  <a:cubicBezTo>
                    <a:pt x="33" y="45"/>
                    <a:pt x="33" y="45"/>
                    <a:pt x="33" y="45"/>
                  </a:cubicBezTo>
                  <a:cubicBezTo>
                    <a:pt x="38" y="50"/>
                    <a:pt x="38" y="50"/>
                    <a:pt x="38" y="50"/>
                  </a:cubicBezTo>
                  <a:cubicBezTo>
                    <a:pt x="37" y="51"/>
                    <a:pt x="37" y="53"/>
                    <a:pt x="37" y="54"/>
                  </a:cubicBezTo>
                  <a:cubicBezTo>
                    <a:pt x="26" y="59"/>
                    <a:pt x="26" y="59"/>
                    <a:pt x="26" y="59"/>
                  </a:cubicBezTo>
                  <a:cubicBezTo>
                    <a:pt x="38" y="59"/>
                    <a:pt x="38" y="59"/>
                    <a:pt x="38" y="59"/>
                  </a:cubicBezTo>
                  <a:cubicBezTo>
                    <a:pt x="38" y="59"/>
                    <a:pt x="38" y="60"/>
                    <a:pt x="38" y="60"/>
                  </a:cubicBezTo>
                  <a:cubicBezTo>
                    <a:pt x="23" y="79"/>
                    <a:pt x="23" y="79"/>
                    <a:pt x="23" y="79"/>
                  </a:cubicBezTo>
                  <a:cubicBezTo>
                    <a:pt x="43" y="64"/>
                    <a:pt x="43" y="64"/>
                    <a:pt x="43" y="64"/>
                  </a:cubicBezTo>
                  <a:cubicBezTo>
                    <a:pt x="44" y="65"/>
                    <a:pt x="46" y="66"/>
                    <a:pt x="47" y="66"/>
                  </a:cubicBezTo>
                  <a:cubicBezTo>
                    <a:pt x="53" y="76"/>
                    <a:pt x="53" y="76"/>
                    <a:pt x="53" y="76"/>
                  </a:cubicBezTo>
                  <a:cubicBezTo>
                    <a:pt x="53" y="64"/>
                    <a:pt x="53" y="64"/>
                    <a:pt x="53" y="64"/>
                  </a:cubicBezTo>
                  <a:cubicBezTo>
                    <a:pt x="54" y="64"/>
                    <a:pt x="55" y="63"/>
                    <a:pt x="56" y="62"/>
                  </a:cubicBezTo>
                  <a:cubicBezTo>
                    <a:pt x="63" y="64"/>
                    <a:pt x="63" y="64"/>
                    <a:pt x="63" y="64"/>
                  </a:cubicBezTo>
                  <a:cubicBezTo>
                    <a:pt x="58" y="59"/>
                    <a:pt x="58" y="59"/>
                    <a:pt x="58" y="59"/>
                  </a:cubicBezTo>
                  <a:cubicBezTo>
                    <a:pt x="59" y="58"/>
                    <a:pt x="59" y="56"/>
                    <a:pt x="59" y="55"/>
                  </a:cubicBezTo>
                  <a:cubicBezTo>
                    <a:pt x="70" y="50"/>
                    <a:pt x="70" y="50"/>
                    <a:pt x="70" y="50"/>
                  </a:cubicBezTo>
                  <a:cubicBezTo>
                    <a:pt x="58" y="50"/>
                    <a:pt x="58" y="50"/>
                    <a:pt x="58" y="50"/>
                  </a:cubicBezTo>
                  <a:cubicBezTo>
                    <a:pt x="58" y="49"/>
                    <a:pt x="58" y="49"/>
                    <a:pt x="58" y="49"/>
                  </a:cubicBezTo>
                  <a:lnTo>
                    <a:pt x="73" y="30"/>
                  </a:lnTo>
                  <a:close/>
                  <a:moveTo>
                    <a:pt x="48" y="45"/>
                  </a:moveTo>
                  <a:cubicBezTo>
                    <a:pt x="48" y="45"/>
                    <a:pt x="48" y="45"/>
                    <a:pt x="48" y="45"/>
                  </a:cubicBezTo>
                  <a:cubicBezTo>
                    <a:pt x="48" y="45"/>
                    <a:pt x="48" y="45"/>
                    <a:pt x="48" y="45"/>
                  </a:cubicBezTo>
                  <a:close/>
                  <a:moveTo>
                    <a:pt x="46" y="45"/>
                  </a:moveTo>
                  <a:cubicBezTo>
                    <a:pt x="47" y="45"/>
                    <a:pt x="47" y="45"/>
                    <a:pt x="48" y="45"/>
                  </a:cubicBezTo>
                  <a:cubicBezTo>
                    <a:pt x="48" y="45"/>
                    <a:pt x="49" y="45"/>
                    <a:pt x="49" y="45"/>
                  </a:cubicBezTo>
                  <a:cubicBezTo>
                    <a:pt x="49" y="45"/>
                    <a:pt x="49" y="45"/>
                    <a:pt x="49" y="45"/>
                  </a:cubicBezTo>
                  <a:cubicBezTo>
                    <a:pt x="49" y="45"/>
                    <a:pt x="49" y="45"/>
                    <a:pt x="49" y="45"/>
                  </a:cubicBezTo>
                  <a:cubicBezTo>
                    <a:pt x="50" y="45"/>
                    <a:pt x="51" y="45"/>
                    <a:pt x="52" y="46"/>
                  </a:cubicBezTo>
                  <a:cubicBezTo>
                    <a:pt x="45" y="51"/>
                    <a:pt x="45" y="51"/>
                    <a:pt x="45" y="51"/>
                  </a:cubicBezTo>
                  <a:cubicBezTo>
                    <a:pt x="39" y="58"/>
                    <a:pt x="39" y="58"/>
                    <a:pt x="39" y="58"/>
                  </a:cubicBezTo>
                  <a:cubicBezTo>
                    <a:pt x="39" y="58"/>
                    <a:pt x="39" y="57"/>
                    <a:pt x="39" y="56"/>
                  </a:cubicBezTo>
                  <a:cubicBezTo>
                    <a:pt x="37" y="51"/>
                    <a:pt x="41" y="46"/>
                    <a:pt x="46" y="45"/>
                  </a:cubicBezTo>
                  <a:close/>
                  <a:moveTo>
                    <a:pt x="53" y="63"/>
                  </a:moveTo>
                  <a:cubicBezTo>
                    <a:pt x="53" y="63"/>
                    <a:pt x="53" y="63"/>
                    <a:pt x="53" y="63"/>
                  </a:cubicBezTo>
                  <a:cubicBezTo>
                    <a:pt x="53" y="63"/>
                    <a:pt x="53" y="63"/>
                    <a:pt x="53" y="63"/>
                  </a:cubicBezTo>
                  <a:cubicBezTo>
                    <a:pt x="52" y="63"/>
                    <a:pt x="51" y="64"/>
                    <a:pt x="50" y="64"/>
                  </a:cubicBezTo>
                  <a:cubicBezTo>
                    <a:pt x="49" y="64"/>
                    <a:pt x="49" y="64"/>
                    <a:pt x="48" y="64"/>
                  </a:cubicBezTo>
                  <a:cubicBezTo>
                    <a:pt x="47" y="64"/>
                    <a:pt x="47" y="64"/>
                    <a:pt x="47" y="64"/>
                  </a:cubicBezTo>
                  <a:cubicBezTo>
                    <a:pt x="47" y="64"/>
                    <a:pt x="47" y="64"/>
                    <a:pt x="47" y="64"/>
                  </a:cubicBezTo>
                  <a:cubicBezTo>
                    <a:pt x="47" y="64"/>
                    <a:pt x="47" y="64"/>
                    <a:pt x="47" y="64"/>
                  </a:cubicBezTo>
                  <a:cubicBezTo>
                    <a:pt x="46" y="64"/>
                    <a:pt x="45" y="64"/>
                    <a:pt x="44" y="63"/>
                  </a:cubicBezTo>
                  <a:cubicBezTo>
                    <a:pt x="51" y="58"/>
                    <a:pt x="51" y="58"/>
                    <a:pt x="51" y="58"/>
                  </a:cubicBezTo>
                  <a:cubicBezTo>
                    <a:pt x="57" y="51"/>
                    <a:pt x="57" y="51"/>
                    <a:pt x="57" y="51"/>
                  </a:cubicBezTo>
                  <a:cubicBezTo>
                    <a:pt x="57" y="51"/>
                    <a:pt x="57" y="52"/>
                    <a:pt x="57" y="52"/>
                  </a:cubicBezTo>
                  <a:cubicBezTo>
                    <a:pt x="58" y="57"/>
                    <a:pt x="56" y="61"/>
                    <a:pt x="53"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5" name="Freeform 74">
              <a:extLst>
                <a:ext uri="{FF2B5EF4-FFF2-40B4-BE49-F238E27FC236}">
                  <a16:creationId xmlns:a16="http://schemas.microsoft.com/office/drawing/2014/main" id="{555D67BB-9809-4ABD-9730-8835DE269940}"/>
                </a:ext>
              </a:extLst>
            </p:cNvPr>
            <p:cNvSpPr>
              <a:spLocks/>
            </p:cNvSpPr>
            <p:nvPr/>
          </p:nvSpPr>
          <p:spPr bwMode="auto">
            <a:xfrm>
              <a:off x="3820" y="1650"/>
              <a:ext cx="131" cy="132"/>
            </a:xfrm>
            <a:custGeom>
              <a:avLst/>
              <a:gdLst>
                <a:gd name="T0" fmla="*/ 90 w 107"/>
                <a:gd name="T1" fmla="*/ 74 h 107"/>
                <a:gd name="T2" fmla="*/ 78 w 107"/>
                <a:gd name="T3" fmla="*/ 79 h 107"/>
                <a:gd name="T4" fmla="*/ 33 w 107"/>
                <a:gd name="T5" fmla="*/ 56 h 107"/>
                <a:gd name="T6" fmla="*/ 34 w 107"/>
                <a:gd name="T7" fmla="*/ 54 h 107"/>
                <a:gd name="T8" fmla="*/ 33 w 107"/>
                <a:gd name="T9" fmla="*/ 51 h 107"/>
                <a:gd name="T10" fmla="*/ 78 w 107"/>
                <a:gd name="T11" fmla="*/ 28 h 107"/>
                <a:gd name="T12" fmla="*/ 90 w 107"/>
                <a:gd name="T13" fmla="*/ 34 h 107"/>
                <a:gd name="T14" fmla="*/ 107 w 107"/>
                <a:gd name="T15" fmla="*/ 17 h 107"/>
                <a:gd name="T16" fmla="*/ 90 w 107"/>
                <a:gd name="T17" fmla="*/ 0 h 107"/>
                <a:gd name="T18" fmla="*/ 74 w 107"/>
                <a:gd name="T19" fmla="*/ 17 h 107"/>
                <a:gd name="T20" fmla="*/ 74 w 107"/>
                <a:gd name="T21" fmla="*/ 20 h 107"/>
                <a:gd name="T22" fmla="*/ 29 w 107"/>
                <a:gd name="T23" fmla="*/ 42 h 107"/>
                <a:gd name="T24" fmla="*/ 17 w 107"/>
                <a:gd name="T25" fmla="*/ 37 h 107"/>
                <a:gd name="T26" fmla="*/ 0 w 107"/>
                <a:gd name="T27" fmla="*/ 54 h 107"/>
                <a:gd name="T28" fmla="*/ 17 w 107"/>
                <a:gd name="T29" fmla="*/ 70 h 107"/>
                <a:gd name="T30" fmla="*/ 29 w 107"/>
                <a:gd name="T31" fmla="*/ 65 h 107"/>
                <a:gd name="T32" fmla="*/ 74 w 107"/>
                <a:gd name="T33" fmla="*/ 88 h 107"/>
                <a:gd name="T34" fmla="*/ 74 w 107"/>
                <a:gd name="T35" fmla="*/ 90 h 107"/>
                <a:gd name="T36" fmla="*/ 90 w 107"/>
                <a:gd name="T37" fmla="*/ 107 h 107"/>
                <a:gd name="T38" fmla="*/ 107 w 107"/>
                <a:gd name="T39" fmla="*/ 90 h 107"/>
                <a:gd name="T40" fmla="*/ 90 w 107"/>
                <a:gd name="T41"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7">
                  <a:moveTo>
                    <a:pt x="90" y="74"/>
                  </a:moveTo>
                  <a:cubicBezTo>
                    <a:pt x="86" y="74"/>
                    <a:pt x="81" y="76"/>
                    <a:pt x="78" y="79"/>
                  </a:cubicBezTo>
                  <a:cubicBezTo>
                    <a:pt x="33" y="56"/>
                    <a:pt x="33" y="56"/>
                    <a:pt x="33" y="56"/>
                  </a:cubicBezTo>
                  <a:cubicBezTo>
                    <a:pt x="34" y="55"/>
                    <a:pt x="34" y="55"/>
                    <a:pt x="34" y="54"/>
                  </a:cubicBezTo>
                  <a:cubicBezTo>
                    <a:pt x="34" y="53"/>
                    <a:pt x="34" y="52"/>
                    <a:pt x="33" y="51"/>
                  </a:cubicBezTo>
                  <a:cubicBezTo>
                    <a:pt x="78" y="28"/>
                    <a:pt x="78" y="28"/>
                    <a:pt x="78" y="28"/>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4"/>
                    <a:pt x="0" y="54"/>
                  </a:cubicBezTo>
                  <a:cubicBezTo>
                    <a:pt x="0" y="63"/>
                    <a:pt x="8" y="70"/>
                    <a:pt x="17" y="70"/>
                  </a:cubicBezTo>
                  <a:cubicBezTo>
                    <a:pt x="22" y="70"/>
                    <a:pt x="26" y="68"/>
                    <a:pt x="29" y="65"/>
                  </a:cubicBezTo>
                  <a:cubicBezTo>
                    <a:pt x="74" y="88"/>
                    <a:pt x="74" y="88"/>
                    <a:pt x="74" y="88"/>
                  </a:cubicBezTo>
                  <a:cubicBezTo>
                    <a:pt x="74" y="89"/>
                    <a:pt x="74" y="89"/>
                    <a:pt x="74" y="90"/>
                  </a:cubicBezTo>
                  <a:cubicBezTo>
                    <a:pt x="74" y="100"/>
                    <a:pt x="81" y="107"/>
                    <a:pt x="90" y="107"/>
                  </a:cubicBezTo>
                  <a:cubicBezTo>
                    <a:pt x="100" y="107"/>
                    <a:pt x="107" y="100"/>
                    <a:pt x="107" y="90"/>
                  </a:cubicBezTo>
                  <a:cubicBezTo>
                    <a:pt x="107" y="81"/>
                    <a:pt x="100" y="74"/>
                    <a:pt x="9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6" name="Freeform 75">
              <a:extLst>
                <a:ext uri="{FF2B5EF4-FFF2-40B4-BE49-F238E27FC236}">
                  <a16:creationId xmlns:a16="http://schemas.microsoft.com/office/drawing/2014/main" id="{FB375ED4-A9AD-47E8-8A5A-E25769D0C5F9}"/>
                </a:ext>
              </a:extLst>
            </p:cNvPr>
            <p:cNvSpPr>
              <a:spLocks noEditPoints="1"/>
            </p:cNvSpPr>
            <p:nvPr/>
          </p:nvSpPr>
          <p:spPr bwMode="auto">
            <a:xfrm>
              <a:off x="3863" y="1342"/>
              <a:ext cx="125" cy="135"/>
            </a:xfrm>
            <a:custGeom>
              <a:avLst/>
              <a:gdLst>
                <a:gd name="T0" fmla="*/ 13 w 102"/>
                <a:gd name="T1" fmla="*/ 99 h 110"/>
                <a:gd name="T2" fmla="*/ 24 w 102"/>
                <a:gd name="T3" fmla="*/ 110 h 110"/>
                <a:gd name="T4" fmla="*/ 34 w 102"/>
                <a:gd name="T5" fmla="*/ 99 h 110"/>
                <a:gd name="T6" fmla="*/ 34 w 102"/>
                <a:gd name="T7" fmla="*/ 99 h 110"/>
                <a:gd name="T8" fmla="*/ 24 w 102"/>
                <a:gd name="T9" fmla="*/ 89 h 110"/>
                <a:gd name="T10" fmla="*/ 13 w 102"/>
                <a:gd name="T11" fmla="*/ 99 h 110"/>
                <a:gd name="T12" fmla="*/ 82 w 102"/>
                <a:gd name="T13" fmla="*/ 99 h 110"/>
                <a:gd name="T14" fmla="*/ 92 w 102"/>
                <a:gd name="T15" fmla="*/ 110 h 110"/>
                <a:gd name="T16" fmla="*/ 102 w 102"/>
                <a:gd name="T17" fmla="*/ 99 h 110"/>
                <a:gd name="T18" fmla="*/ 102 w 102"/>
                <a:gd name="T19" fmla="*/ 99 h 110"/>
                <a:gd name="T20" fmla="*/ 92 w 102"/>
                <a:gd name="T21" fmla="*/ 89 h 110"/>
                <a:gd name="T22" fmla="*/ 82 w 102"/>
                <a:gd name="T23" fmla="*/ 99 h 110"/>
                <a:gd name="T24" fmla="*/ 102 w 102"/>
                <a:gd name="T25" fmla="*/ 55 h 110"/>
                <a:gd name="T26" fmla="*/ 102 w 102"/>
                <a:gd name="T27" fmla="*/ 14 h 110"/>
                <a:gd name="T28" fmla="*/ 13 w 102"/>
                <a:gd name="T29" fmla="*/ 14 h 110"/>
                <a:gd name="T30" fmla="*/ 0 w 102"/>
                <a:gd name="T31" fmla="*/ 0 h 110"/>
                <a:gd name="T32" fmla="*/ 0 w 102"/>
                <a:gd name="T33" fmla="*/ 7 h 110"/>
                <a:gd name="T34" fmla="*/ 7 w 102"/>
                <a:gd name="T35" fmla="*/ 14 h 110"/>
                <a:gd name="T36" fmla="*/ 12 w 102"/>
                <a:gd name="T37" fmla="*/ 58 h 110"/>
                <a:gd name="T38" fmla="*/ 7 w 102"/>
                <a:gd name="T39" fmla="*/ 69 h 110"/>
                <a:gd name="T40" fmla="*/ 20 w 102"/>
                <a:gd name="T41" fmla="*/ 82 h 110"/>
                <a:gd name="T42" fmla="*/ 102 w 102"/>
                <a:gd name="T43" fmla="*/ 82 h 110"/>
                <a:gd name="T44" fmla="*/ 102 w 102"/>
                <a:gd name="T45" fmla="*/ 75 h 110"/>
                <a:gd name="T46" fmla="*/ 20 w 102"/>
                <a:gd name="T47" fmla="*/ 75 h 110"/>
                <a:gd name="T48" fmla="*/ 13 w 102"/>
                <a:gd name="T49" fmla="*/ 69 h 110"/>
                <a:gd name="T50" fmla="*/ 13 w 102"/>
                <a:gd name="T51" fmla="*/ 69 h 110"/>
                <a:gd name="T52" fmla="*/ 102 w 102"/>
                <a:gd name="T5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10">
                  <a:moveTo>
                    <a:pt x="13" y="99"/>
                  </a:moveTo>
                  <a:cubicBezTo>
                    <a:pt x="13" y="105"/>
                    <a:pt x="18" y="110"/>
                    <a:pt x="24" y="110"/>
                  </a:cubicBezTo>
                  <a:cubicBezTo>
                    <a:pt x="29" y="110"/>
                    <a:pt x="34" y="105"/>
                    <a:pt x="34" y="99"/>
                  </a:cubicBezTo>
                  <a:cubicBezTo>
                    <a:pt x="34" y="99"/>
                    <a:pt x="34" y="99"/>
                    <a:pt x="34" y="99"/>
                  </a:cubicBezTo>
                  <a:cubicBezTo>
                    <a:pt x="34" y="94"/>
                    <a:pt x="29" y="89"/>
                    <a:pt x="24" y="89"/>
                  </a:cubicBezTo>
                  <a:cubicBezTo>
                    <a:pt x="18" y="89"/>
                    <a:pt x="13" y="94"/>
                    <a:pt x="13" y="99"/>
                  </a:cubicBezTo>
                  <a:close/>
                  <a:moveTo>
                    <a:pt x="82" y="99"/>
                  </a:moveTo>
                  <a:cubicBezTo>
                    <a:pt x="82" y="105"/>
                    <a:pt x="86" y="110"/>
                    <a:pt x="92" y="110"/>
                  </a:cubicBezTo>
                  <a:cubicBezTo>
                    <a:pt x="98" y="110"/>
                    <a:pt x="102" y="105"/>
                    <a:pt x="102" y="99"/>
                  </a:cubicBezTo>
                  <a:cubicBezTo>
                    <a:pt x="102" y="99"/>
                    <a:pt x="102" y="99"/>
                    <a:pt x="102" y="99"/>
                  </a:cubicBezTo>
                  <a:cubicBezTo>
                    <a:pt x="102" y="94"/>
                    <a:pt x="98" y="89"/>
                    <a:pt x="92" y="89"/>
                  </a:cubicBezTo>
                  <a:cubicBezTo>
                    <a:pt x="86" y="89"/>
                    <a:pt x="82" y="94"/>
                    <a:pt x="82" y="99"/>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0"/>
                    <a:pt x="7" y="64"/>
                    <a:pt x="7" y="69"/>
                  </a:cubicBezTo>
                  <a:cubicBezTo>
                    <a:pt x="7" y="76"/>
                    <a:pt x="13" y="82"/>
                    <a:pt x="20" y="82"/>
                  </a:cubicBezTo>
                  <a:cubicBezTo>
                    <a:pt x="102" y="82"/>
                    <a:pt x="102" y="82"/>
                    <a:pt x="102" y="82"/>
                  </a:cubicBezTo>
                  <a:cubicBezTo>
                    <a:pt x="102" y="75"/>
                    <a:pt x="102" y="75"/>
                    <a:pt x="102" y="75"/>
                  </a:cubicBezTo>
                  <a:cubicBezTo>
                    <a:pt x="20" y="75"/>
                    <a:pt x="20" y="75"/>
                    <a:pt x="20" y="75"/>
                  </a:cubicBezTo>
                  <a:cubicBezTo>
                    <a:pt x="16" y="75"/>
                    <a:pt x="13" y="72"/>
                    <a:pt x="13" y="69"/>
                  </a:cubicBezTo>
                  <a:cubicBezTo>
                    <a:pt x="13" y="69"/>
                    <a:pt x="13" y="69"/>
                    <a:pt x="13" y="69"/>
                  </a:cubicBezTo>
                  <a:lnTo>
                    <a:pt x="102"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7" name="Freeform 76">
              <a:extLst>
                <a:ext uri="{FF2B5EF4-FFF2-40B4-BE49-F238E27FC236}">
                  <a16:creationId xmlns:a16="http://schemas.microsoft.com/office/drawing/2014/main" id="{9D116266-AAD5-4873-8A1D-F612045BA1FF}"/>
                </a:ext>
              </a:extLst>
            </p:cNvPr>
            <p:cNvSpPr>
              <a:spLocks noEditPoints="1"/>
            </p:cNvSpPr>
            <p:nvPr/>
          </p:nvSpPr>
          <p:spPr bwMode="auto">
            <a:xfrm>
              <a:off x="3897" y="1236"/>
              <a:ext cx="106" cy="103"/>
            </a:xfrm>
            <a:custGeom>
              <a:avLst/>
              <a:gdLst>
                <a:gd name="T0" fmla="*/ 82 w 86"/>
                <a:gd name="T1" fmla="*/ 47 h 84"/>
                <a:gd name="T2" fmla="*/ 82 w 86"/>
                <a:gd name="T3" fmla="*/ 42 h 84"/>
                <a:gd name="T4" fmla="*/ 43 w 86"/>
                <a:gd name="T5" fmla="*/ 3 h 84"/>
                <a:gd name="T6" fmla="*/ 36 w 86"/>
                <a:gd name="T7" fmla="*/ 3 h 84"/>
                <a:gd name="T8" fmla="*/ 24 w 86"/>
                <a:gd name="T9" fmla="*/ 0 h 84"/>
                <a:gd name="T10" fmla="*/ 0 w 86"/>
                <a:gd name="T11" fmla="*/ 23 h 84"/>
                <a:gd name="T12" fmla="*/ 4 w 86"/>
                <a:gd name="T13" fmla="*/ 36 h 84"/>
                <a:gd name="T14" fmla="*/ 4 w 86"/>
                <a:gd name="T15" fmla="*/ 42 h 84"/>
                <a:gd name="T16" fmla="*/ 43 w 86"/>
                <a:gd name="T17" fmla="*/ 81 h 84"/>
                <a:gd name="T18" fmla="*/ 50 w 86"/>
                <a:gd name="T19" fmla="*/ 80 h 84"/>
                <a:gd name="T20" fmla="*/ 62 w 86"/>
                <a:gd name="T21" fmla="*/ 84 h 84"/>
                <a:gd name="T22" fmla="*/ 86 w 86"/>
                <a:gd name="T23" fmla="*/ 60 h 84"/>
                <a:gd name="T24" fmla="*/ 82 w 86"/>
                <a:gd name="T25" fmla="*/ 47 h 84"/>
                <a:gd name="T26" fmla="*/ 46 w 86"/>
                <a:gd name="T27" fmla="*/ 71 h 84"/>
                <a:gd name="T28" fmla="*/ 23 w 86"/>
                <a:gd name="T29" fmla="*/ 64 h 84"/>
                <a:gd name="T30" fmla="*/ 24 w 86"/>
                <a:gd name="T31" fmla="*/ 51 h 84"/>
                <a:gd name="T32" fmla="*/ 34 w 86"/>
                <a:gd name="T33" fmla="*/ 58 h 84"/>
                <a:gd name="T34" fmla="*/ 52 w 86"/>
                <a:gd name="T35" fmla="*/ 58 h 84"/>
                <a:gd name="T36" fmla="*/ 41 w 86"/>
                <a:gd name="T37" fmla="*/ 47 h 84"/>
                <a:gd name="T38" fmla="*/ 20 w 86"/>
                <a:gd name="T39" fmla="*/ 30 h 84"/>
                <a:gd name="T40" fmla="*/ 37 w 86"/>
                <a:gd name="T41" fmla="*/ 13 h 84"/>
                <a:gd name="T42" fmla="*/ 61 w 86"/>
                <a:gd name="T43" fmla="*/ 19 h 84"/>
                <a:gd name="T44" fmla="*/ 59 w 86"/>
                <a:gd name="T45" fmla="*/ 31 h 84"/>
                <a:gd name="T46" fmla="*/ 42 w 86"/>
                <a:gd name="T47" fmla="*/ 22 h 84"/>
                <a:gd name="T48" fmla="*/ 38 w 86"/>
                <a:gd name="T49" fmla="*/ 34 h 84"/>
                <a:gd name="T50" fmla="*/ 66 w 86"/>
                <a:gd name="T51" fmla="*/ 49 h 84"/>
                <a:gd name="T52" fmla="*/ 46 w 86"/>
                <a:gd name="T5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4">
                  <a:moveTo>
                    <a:pt x="82" y="47"/>
                  </a:moveTo>
                  <a:cubicBezTo>
                    <a:pt x="82" y="45"/>
                    <a:pt x="82" y="44"/>
                    <a:pt x="82" y="42"/>
                  </a:cubicBezTo>
                  <a:cubicBezTo>
                    <a:pt x="82" y="20"/>
                    <a:pt x="64" y="3"/>
                    <a:pt x="43" y="3"/>
                  </a:cubicBezTo>
                  <a:cubicBezTo>
                    <a:pt x="41" y="3"/>
                    <a:pt x="39" y="3"/>
                    <a:pt x="36" y="3"/>
                  </a:cubicBezTo>
                  <a:cubicBezTo>
                    <a:pt x="33" y="1"/>
                    <a:pt x="28" y="0"/>
                    <a:pt x="24" y="0"/>
                  </a:cubicBezTo>
                  <a:cubicBezTo>
                    <a:pt x="11" y="0"/>
                    <a:pt x="0" y="10"/>
                    <a:pt x="0" y="23"/>
                  </a:cubicBezTo>
                  <a:cubicBezTo>
                    <a:pt x="0" y="28"/>
                    <a:pt x="2" y="32"/>
                    <a:pt x="4" y="36"/>
                  </a:cubicBezTo>
                  <a:cubicBezTo>
                    <a:pt x="4" y="38"/>
                    <a:pt x="4" y="40"/>
                    <a:pt x="4" y="42"/>
                  </a:cubicBezTo>
                  <a:cubicBezTo>
                    <a:pt x="4" y="63"/>
                    <a:pt x="21" y="81"/>
                    <a:pt x="43" y="81"/>
                  </a:cubicBezTo>
                  <a:cubicBezTo>
                    <a:pt x="45" y="81"/>
                    <a:pt x="48" y="81"/>
                    <a:pt x="50" y="80"/>
                  </a:cubicBezTo>
                  <a:cubicBezTo>
                    <a:pt x="54" y="83"/>
                    <a:pt x="58" y="84"/>
                    <a:pt x="62" y="84"/>
                  </a:cubicBezTo>
                  <a:cubicBezTo>
                    <a:pt x="75" y="84"/>
                    <a:pt x="86" y="73"/>
                    <a:pt x="86" y="60"/>
                  </a:cubicBezTo>
                  <a:cubicBezTo>
                    <a:pt x="86" y="56"/>
                    <a:pt x="84" y="51"/>
                    <a:pt x="82" y="47"/>
                  </a:cubicBezTo>
                  <a:close/>
                  <a:moveTo>
                    <a:pt x="46" y="71"/>
                  </a:moveTo>
                  <a:cubicBezTo>
                    <a:pt x="34" y="71"/>
                    <a:pt x="28" y="69"/>
                    <a:pt x="23" y="64"/>
                  </a:cubicBezTo>
                  <a:cubicBezTo>
                    <a:pt x="17" y="58"/>
                    <a:pt x="19" y="52"/>
                    <a:pt x="24" y="51"/>
                  </a:cubicBezTo>
                  <a:cubicBezTo>
                    <a:pt x="29" y="51"/>
                    <a:pt x="32" y="57"/>
                    <a:pt x="34" y="58"/>
                  </a:cubicBezTo>
                  <a:cubicBezTo>
                    <a:pt x="37" y="60"/>
                    <a:pt x="47" y="64"/>
                    <a:pt x="52" y="58"/>
                  </a:cubicBezTo>
                  <a:cubicBezTo>
                    <a:pt x="58" y="51"/>
                    <a:pt x="48" y="48"/>
                    <a:pt x="41" y="47"/>
                  </a:cubicBezTo>
                  <a:cubicBezTo>
                    <a:pt x="32" y="45"/>
                    <a:pt x="19" y="40"/>
                    <a:pt x="20" y="30"/>
                  </a:cubicBezTo>
                  <a:cubicBezTo>
                    <a:pt x="21" y="19"/>
                    <a:pt x="29" y="14"/>
                    <a:pt x="37" y="13"/>
                  </a:cubicBezTo>
                  <a:cubicBezTo>
                    <a:pt x="48" y="12"/>
                    <a:pt x="55" y="14"/>
                    <a:pt x="61" y="19"/>
                  </a:cubicBezTo>
                  <a:cubicBezTo>
                    <a:pt x="67" y="25"/>
                    <a:pt x="63" y="31"/>
                    <a:pt x="59" y="31"/>
                  </a:cubicBezTo>
                  <a:cubicBezTo>
                    <a:pt x="55" y="32"/>
                    <a:pt x="51" y="22"/>
                    <a:pt x="42" y="22"/>
                  </a:cubicBezTo>
                  <a:cubicBezTo>
                    <a:pt x="33" y="22"/>
                    <a:pt x="27" y="32"/>
                    <a:pt x="38" y="34"/>
                  </a:cubicBezTo>
                  <a:cubicBezTo>
                    <a:pt x="49" y="37"/>
                    <a:pt x="61" y="38"/>
                    <a:pt x="66" y="49"/>
                  </a:cubicBezTo>
                  <a:cubicBezTo>
                    <a:pt x="70" y="59"/>
                    <a:pt x="59" y="70"/>
                    <a:pt x="4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8" name="Freeform 77">
              <a:extLst>
                <a:ext uri="{FF2B5EF4-FFF2-40B4-BE49-F238E27FC236}">
                  <a16:creationId xmlns:a16="http://schemas.microsoft.com/office/drawing/2014/main" id="{1FEB3D6B-503D-4716-9B21-445B1E9173E6}"/>
                </a:ext>
              </a:extLst>
            </p:cNvPr>
            <p:cNvSpPr>
              <a:spLocks noEditPoints="1"/>
            </p:cNvSpPr>
            <p:nvPr/>
          </p:nvSpPr>
          <p:spPr bwMode="auto">
            <a:xfrm>
              <a:off x="3942" y="1146"/>
              <a:ext cx="59" cy="78"/>
            </a:xfrm>
            <a:custGeom>
              <a:avLst/>
              <a:gdLst>
                <a:gd name="T0" fmla="*/ 42 w 48"/>
                <a:gd name="T1" fmla="*/ 8 h 63"/>
                <a:gd name="T2" fmla="*/ 6 w 48"/>
                <a:gd name="T3" fmla="*/ 8 h 63"/>
                <a:gd name="T4" fmla="*/ 0 w 48"/>
                <a:gd name="T5" fmla="*/ 14 h 63"/>
                <a:gd name="T6" fmla="*/ 0 w 48"/>
                <a:gd name="T7" fmla="*/ 16 h 63"/>
                <a:gd name="T8" fmla="*/ 48 w 48"/>
                <a:gd name="T9" fmla="*/ 16 h 63"/>
                <a:gd name="T10" fmla="*/ 48 w 48"/>
                <a:gd name="T11" fmla="*/ 14 h 63"/>
                <a:gd name="T12" fmla="*/ 42 w 48"/>
                <a:gd name="T13" fmla="*/ 8 h 63"/>
                <a:gd name="T14" fmla="*/ 31 w 48"/>
                <a:gd name="T15" fmla="*/ 4 h 63"/>
                <a:gd name="T16" fmla="*/ 32 w 48"/>
                <a:gd name="T17" fmla="*/ 10 h 63"/>
                <a:gd name="T18" fmla="*/ 16 w 48"/>
                <a:gd name="T19" fmla="*/ 10 h 63"/>
                <a:gd name="T20" fmla="*/ 17 w 48"/>
                <a:gd name="T21" fmla="*/ 4 h 63"/>
                <a:gd name="T22" fmla="*/ 31 w 48"/>
                <a:gd name="T23" fmla="*/ 4 h 63"/>
                <a:gd name="T24" fmla="*/ 32 w 48"/>
                <a:gd name="T25" fmla="*/ 0 h 63"/>
                <a:gd name="T26" fmla="*/ 16 w 48"/>
                <a:gd name="T27" fmla="*/ 0 h 63"/>
                <a:gd name="T28" fmla="*/ 13 w 48"/>
                <a:gd name="T29" fmla="*/ 3 h 63"/>
                <a:gd name="T30" fmla="*/ 12 w 48"/>
                <a:gd name="T31" fmla="*/ 11 h 63"/>
                <a:gd name="T32" fmla="*/ 14 w 48"/>
                <a:gd name="T33" fmla="*/ 14 h 63"/>
                <a:gd name="T34" fmla="*/ 34 w 48"/>
                <a:gd name="T35" fmla="*/ 14 h 63"/>
                <a:gd name="T36" fmla="*/ 36 w 48"/>
                <a:gd name="T37" fmla="*/ 11 h 63"/>
                <a:gd name="T38" fmla="*/ 35 w 48"/>
                <a:gd name="T39" fmla="*/ 3 h 63"/>
                <a:gd name="T40" fmla="*/ 32 w 48"/>
                <a:gd name="T41" fmla="*/ 0 h 63"/>
                <a:gd name="T42" fmla="*/ 43 w 48"/>
                <a:gd name="T43" fmla="*/ 20 h 63"/>
                <a:gd name="T44" fmla="*/ 5 w 48"/>
                <a:gd name="T45" fmla="*/ 20 h 63"/>
                <a:gd name="T46" fmla="*/ 2 w 48"/>
                <a:gd name="T47" fmla="*/ 24 h 63"/>
                <a:gd name="T48" fmla="*/ 5 w 48"/>
                <a:gd name="T49" fmla="*/ 59 h 63"/>
                <a:gd name="T50" fmla="*/ 9 w 48"/>
                <a:gd name="T51" fmla="*/ 63 h 63"/>
                <a:gd name="T52" fmla="*/ 39 w 48"/>
                <a:gd name="T53" fmla="*/ 63 h 63"/>
                <a:gd name="T54" fmla="*/ 43 w 48"/>
                <a:gd name="T55" fmla="*/ 59 h 63"/>
                <a:gd name="T56" fmla="*/ 46 w 48"/>
                <a:gd name="T57" fmla="*/ 24 h 63"/>
                <a:gd name="T58" fmla="*/ 43 w 48"/>
                <a:gd name="T59" fmla="*/ 20 h 63"/>
                <a:gd name="T60" fmla="*/ 16 w 48"/>
                <a:gd name="T61" fmla="*/ 55 h 63"/>
                <a:gd name="T62" fmla="*/ 10 w 48"/>
                <a:gd name="T63" fmla="*/ 55 h 63"/>
                <a:gd name="T64" fmla="*/ 8 w 48"/>
                <a:gd name="T65" fmla="*/ 28 h 63"/>
                <a:gd name="T66" fmla="*/ 16 w 48"/>
                <a:gd name="T67" fmla="*/ 28 h 63"/>
                <a:gd name="T68" fmla="*/ 16 w 48"/>
                <a:gd name="T69" fmla="*/ 55 h 63"/>
                <a:gd name="T70" fmla="*/ 28 w 48"/>
                <a:gd name="T71" fmla="*/ 55 h 63"/>
                <a:gd name="T72" fmla="*/ 20 w 48"/>
                <a:gd name="T73" fmla="*/ 55 h 63"/>
                <a:gd name="T74" fmla="*/ 20 w 48"/>
                <a:gd name="T75" fmla="*/ 28 h 63"/>
                <a:gd name="T76" fmla="*/ 28 w 48"/>
                <a:gd name="T77" fmla="*/ 28 h 63"/>
                <a:gd name="T78" fmla="*/ 28 w 48"/>
                <a:gd name="T79" fmla="*/ 55 h 63"/>
                <a:gd name="T80" fmla="*/ 38 w 48"/>
                <a:gd name="T81" fmla="*/ 55 h 63"/>
                <a:gd name="T82" fmla="*/ 32 w 48"/>
                <a:gd name="T83" fmla="*/ 55 h 63"/>
                <a:gd name="T84" fmla="*/ 32 w 48"/>
                <a:gd name="T85" fmla="*/ 28 h 63"/>
                <a:gd name="T86" fmla="*/ 40 w 48"/>
                <a:gd name="T87" fmla="*/ 28 h 63"/>
                <a:gd name="T88" fmla="*/ 38 w 48"/>
                <a:gd name="T89"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63">
                  <a:moveTo>
                    <a:pt x="42" y="8"/>
                  </a:moveTo>
                  <a:cubicBezTo>
                    <a:pt x="6" y="8"/>
                    <a:pt x="6" y="8"/>
                    <a:pt x="6" y="8"/>
                  </a:cubicBezTo>
                  <a:cubicBezTo>
                    <a:pt x="3" y="8"/>
                    <a:pt x="0" y="10"/>
                    <a:pt x="0" y="14"/>
                  </a:cubicBezTo>
                  <a:cubicBezTo>
                    <a:pt x="0" y="16"/>
                    <a:pt x="0" y="16"/>
                    <a:pt x="0" y="16"/>
                  </a:cubicBezTo>
                  <a:cubicBezTo>
                    <a:pt x="48" y="16"/>
                    <a:pt x="48" y="16"/>
                    <a:pt x="48" y="16"/>
                  </a:cubicBezTo>
                  <a:cubicBezTo>
                    <a:pt x="48" y="14"/>
                    <a:pt x="48" y="14"/>
                    <a:pt x="48" y="14"/>
                  </a:cubicBezTo>
                  <a:cubicBezTo>
                    <a:pt x="48" y="10"/>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1"/>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1"/>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79" name="Freeform 78">
              <a:extLst>
                <a:ext uri="{FF2B5EF4-FFF2-40B4-BE49-F238E27FC236}">
                  <a16:creationId xmlns:a16="http://schemas.microsoft.com/office/drawing/2014/main" id="{824FCBC4-50EF-492B-B5E7-60211F63188E}"/>
                </a:ext>
              </a:extLst>
            </p:cNvPr>
            <p:cNvSpPr>
              <a:spLocks noEditPoints="1"/>
            </p:cNvSpPr>
            <p:nvPr/>
          </p:nvSpPr>
          <p:spPr bwMode="auto">
            <a:xfrm>
              <a:off x="3770" y="1774"/>
              <a:ext cx="160" cy="160"/>
            </a:xfrm>
            <a:custGeom>
              <a:avLst/>
              <a:gdLst>
                <a:gd name="T0" fmla="*/ 65 w 130"/>
                <a:gd name="T1" fmla="*/ 0 h 130"/>
                <a:gd name="T2" fmla="*/ 0 w 130"/>
                <a:gd name="T3" fmla="*/ 65 h 130"/>
                <a:gd name="T4" fmla="*/ 65 w 130"/>
                <a:gd name="T5" fmla="*/ 130 h 130"/>
                <a:gd name="T6" fmla="*/ 130 w 130"/>
                <a:gd name="T7" fmla="*/ 65 h 130"/>
                <a:gd name="T8" fmla="*/ 65 w 130"/>
                <a:gd name="T9" fmla="*/ 0 h 130"/>
                <a:gd name="T10" fmla="*/ 65 w 130"/>
                <a:gd name="T11" fmla="*/ 114 h 130"/>
                <a:gd name="T12" fmla="*/ 16 w 130"/>
                <a:gd name="T13" fmla="*/ 65 h 130"/>
                <a:gd name="T14" fmla="*/ 65 w 130"/>
                <a:gd name="T15" fmla="*/ 16 h 130"/>
                <a:gd name="T16" fmla="*/ 114 w 130"/>
                <a:gd name="T17" fmla="*/ 65 h 130"/>
                <a:gd name="T18" fmla="*/ 65 w 130"/>
                <a:gd name="T19" fmla="*/ 114 h 130"/>
                <a:gd name="T20" fmla="*/ 40 w 130"/>
                <a:gd name="T21" fmla="*/ 65 h 130"/>
                <a:gd name="T22" fmla="*/ 65 w 130"/>
                <a:gd name="T23" fmla="*/ 90 h 130"/>
                <a:gd name="T24" fmla="*/ 89 w 130"/>
                <a:gd name="T25" fmla="*/ 65 h 130"/>
                <a:gd name="T26" fmla="*/ 65 w 130"/>
                <a:gd name="T27" fmla="*/ 41 h 130"/>
                <a:gd name="T28" fmla="*/ 40 w 130"/>
                <a:gd name="T2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0">
                  <a:moveTo>
                    <a:pt x="65" y="0"/>
                  </a:moveTo>
                  <a:cubicBezTo>
                    <a:pt x="29" y="0"/>
                    <a:pt x="0" y="29"/>
                    <a:pt x="0" y="65"/>
                  </a:cubicBezTo>
                  <a:cubicBezTo>
                    <a:pt x="0" y="101"/>
                    <a:pt x="29" y="130"/>
                    <a:pt x="65" y="130"/>
                  </a:cubicBezTo>
                  <a:cubicBezTo>
                    <a:pt x="101" y="130"/>
                    <a:pt x="130" y="101"/>
                    <a:pt x="130" y="65"/>
                  </a:cubicBezTo>
                  <a:cubicBezTo>
                    <a:pt x="130" y="29"/>
                    <a:pt x="101" y="0"/>
                    <a:pt x="65" y="0"/>
                  </a:cubicBezTo>
                  <a:close/>
                  <a:moveTo>
                    <a:pt x="65" y="114"/>
                  </a:moveTo>
                  <a:cubicBezTo>
                    <a:pt x="38" y="114"/>
                    <a:pt x="16" y="92"/>
                    <a:pt x="16" y="65"/>
                  </a:cubicBezTo>
                  <a:cubicBezTo>
                    <a:pt x="16" y="38"/>
                    <a:pt x="38" y="16"/>
                    <a:pt x="65" y="16"/>
                  </a:cubicBezTo>
                  <a:cubicBezTo>
                    <a:pt x="92" y="16"/>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0" name="Freeform 79">
              <a:extLst>
                <a:ext uri="{FF2B5EF4-FFF2-40B4-BE49-F238E27FC236}">
                  <a16:creationId xmlns:a16="http://schemas.microsoft.com/office/drawing/2014/main" id="{330BFC13-09E8-4BC6-9A40-79856FA1F48A}"/>
                </a:ext>
              </a:extLst>
            </p:cNvPr>
            <p:cNvSpPr>
              <a:spLocks noEditPoints="1"/>
            </p:cNvSpPr>
            <p:nvPr/>
          </p:nvSpPr>
          <p:spPr bwMode="auto">
            <a:xfrm>
              <a:off x="3654" y="1102"/>
              <a:ext cx="265" cy="116"/>
            </a:xfrm>
            <a:custGeom>
              <a:avLst/>
              <a:gdLst>
                <a:gd name="T0" fmla="*/ 188 w 216"/>
                <a:gd name="T1" fmla="*/ 41 h 94"/>
                <a:gd name="T2" fmla="*/ 178 w 216"/>
                <a:gd name="T3" fmla="*/ 43 h 94"/>
                <a:gd name="T4" fmla="*/ 129 w 216"/>
                <a:gd name="T5" fmla="*/ 0 h 94"/>
                <a:gd name="T6" fmla="*/ 111 w 216"/>
                <a:gd name="T7" fmla="*/ 3 h 94"/>
                <a:gd name="T8" fmla="*/ 108 w 216"/>
                <a:gd name="T9" fmla="*/ 6 h 94"/>
                <a:gd name="T10" fmla="*/ 108 w 216"/>
                <a:gd name="T11" fmla="*/ 91 h 94"/>
                <a:gd name="T12" fmla="*/ 111 w 216"/>
                <a:gd name="T13" fmla="*/ 94 h 94"/>
                <a:gd name="T14" fmla="*/ 188 w 216"/>
                <a:gd name="T15" fmla="*/ 94 h 94"/>
                <a:gd name="T16" fmla="*/ 216 w 216"/>
                <a:gd name="T17" fmla="*/ 68 h 94"/>
                <a:gd name="T18" fmla="*/ 188 w 216"/>
                <a:gd name="T19" fmla="*/ 41 h 94"/>
                <a:gd name="T20" fmla="*/ 85 w 216"/>
                <a:gd name="T21" fmla="*/ 94 h 94"/>
                <a:gd name="T22" fmla="*/ 91 w 216"/>
                <a:gd name="T23" fmla="*/ 94 h 94"/>
                <a:gd name="T24" fmla="*/ 95 w 216"/>
                <a:gd name="T25" fmla="*/ 47 h 94"/>
                <a:gd name="T26" fmla="*/ 91 w 216"/>
                <a:gd name="T27" fmla="*/ 0 h 94"/>
                <a:gd name="T28" fmla="*/ 85 w 216"/>
                <a:gd name="T29" fmla="*/ 0 h 94"/>
                <a:gd name="T30" fmla="*/ 81 w 216"/>
                <a:gd name="T31" fmla="*/ 47 h 94"/>
                <a:gd name="T32" fmla="*/ 85 w 216"/>
                <a:gd name="T33" fmla="*/ 94 h 94"/>
                <a:gd name="T34" fmla="*/ 64 w 216"/>
                <a:gd name="T35" fmla="*/ 94 h 94"/>
                <a:gd name="T36" fmla="*/ 58 w 216"/>
                <a:gd name="T37" fmla="*/ 94 h 94"/>
                <a:gd name="T38" fmla="*/ 54 w 216"/>
                <a:gd name="T39" fmla="*/ 60 h 94"/>
                <a:gd name="T40" fmla="*/ 58 w 216"/>
                <a:gd name="T41" fmla="*/ 27 h 94"/>
                <a:gd name="T42" fmla="*/ 64 w 216"/>
                <a:gd name="T43" fmla="*/ 27 h 94"/>
                <a:gd name="T44" fmla="*/ 68 w 216"/>
                <a:gd name="T45" fmla="*/ 61 h 94"/>
                <a:gd name="T46" fmla="*/ 64 w 216"/>
                <a:gd name="T47" fmla="*/ 94 h 94"/>
                <a:gd name="T48" fmla="*/ 31 w 216"/>
                <a:gd name="T49" fmla="*/ 94 h 94"/>
                <a:gd name="T50" fmla="*/ 37 w 216"/>
                <a:gd name="T51" fmla="*/ 94 h 94"/>
                <a:gd name="T52" fmla="*/ 41 w 216"/>
                <a:gd name="T53" fmla="*/ 67 h 94"/>
                <a:gd name="T54" fmla="*/ 37 w 216"/>
                <a:gd name="T55" fmla="*/ 40 h 94"/>
                <a:gd name="T56" fmla="*/ 31 w 216"/>
                <a:gd name="T57" fmla="*/ 40 h 94"/>
                <a:gd name="T58" fmla="*/ 27 w 216"/>
                <a:gd name="T59" fmla="*/ 67 h 94"/>
                <a:gd name="T60" fmla="*/ 31 w 216"/>
                <a:gd name="T61" fmla="*/ 94 h 94"/>
                <a:gd name="T62" fmla="*/ 4 w 216"/>
                <a:gd name="T63" fmla="*/ 81 h 94"/>
                <a:gd name="T64" fmla="*/ 10 w 216"/>
                <a:gd name="T65" fmla="*/ 81 h 94"/>
                <a:gd name="T66" fmla="*/ 14 w 216"/>
                <a:gd name="T67" fmla="*/ 67 h 94"/>
                <a:gd name="T68" fmla="*/ 10 w 216"/>
                <a:gd name="T69" fmla="*/ 54 h 94"/>
                <a:gd name="T70" fmla="*/ 4 w 216"/>
                <a:gd name="T71" fmla="*/ 54 h 94"/>
                <a:gd name="T72" fmla="*/ 0 w 216"/>
                <a:gd name="T73" fmla="*/ 67 h 94"/>
                <a:gd name="T74" fmla="*/ 4 w 216"/>
                <a:gd name="T75"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94">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1" name="Freeform 80">
              <a:extLst>
                <a:ext uri="{FF2B5EF4-FFF2-40B4-BE49-F238E27FC236}">
                  <a16:creationId xmlns:a16="http://schemas.microsoft.com/office/drawing/2014/main" id="{A87F2475-E17E-4914-9469-63D8C71AEF5A}"/>
                </a:ext>
              </a:extLst>
            </p:cNvPr>
            <p:cNvSpPr>
              <a:spLocks noEditPoints="1"/>
            </p:cNvSpPr>
            <p:nvPr/>
          </p:nvSpPr>
          <p:spPr bwMode="auto">
            <a:xfrm>
              <a:off x="3704" y="1240"/>
              <a:ext cx="148" cy="130"/>
            </a:xfrm>
            <a:custGeom>
              <a:avLst/>
              <a:gdLst>
                <a:gd name="T0" fmla="*/ 50 w 120"/>
                <a:gd name="T1" fmla="*/ 0 h 106"/>
                <a:gd name="T2" fmla="*/ 50 w 120"/>
                <a:gd name="T3" fmla="*/ 0 h 106"/>
                <a:gd name="T4" fmla="*/ 100 w 120"/>
                <a:gd name="T5" fmla="*/ 41 h 106"/>
                <a:gd name="T6" fmla="*/ 50 w 120"/>
                <a:gd name="T7" fmla="*/ 81 h 106"/>
                <a:gd name="T8" fmla="*/ 42 w 120"/>
                <a:gd name="T9" fmla="*/ 80 h 106"/>
                <a:gd name="T10" fmla="*/ 7 w 120"/>
                <a:gd name="T11" fmla="*/ 93 h 106"/>
                <a:gd name="T12" fmla="*/ 7 w 120"/>
                <a:gd name="T13" fmla="*/ 91 h 106"/>
                <a:gd name="T14" fmla="*/ 19 w 120"/>
                <a:gd name="T15" fmla="*/ 75 h 106"/>
                <a:gd name="T16" fmla="*/ 19 w 120"/>
                <a:gd name="T17" fmla="*/ 72 h 106"/>
                <a:gd name="T18" fmla="*/ 0 w 120"/>
                <a:gd name="T19" fmla="*/ 41 h 106"/>
                <a:gd name="T20" fmla="*/ 50 w 120"/>
                <a:gd name="T21" fmla="*/ 0 h 106"/>
                <a:gd name="T22" fmla="*/ 104 w 120"/>
                <a:gd name="T23" fmla="*/ 91 h 106"/>
                <a:gd name="T24" fmla="*/ 113 w 120"/>
                <a:gd name="T25" fmla="*/ 104 h 106"/>
                <a:gd name="T26" fmla="*/ 113 w 120"/>
                <a:gd name="T27" fmla="*/ 106 h 106"/>
                <a:gd name="T28" fmla="*/ 83 w 120"/>
                <a:gd name="T29" fmla="*/ 95 h 106"/>
                <a:gd name="T30" fmla="*/ 77 w 120"/>
                <a:gd name="T31" fmla="*/ 96 h 106"/>
                <a:gd name="T32" fmla="*/ 50 w 120"/>
                <a:gd name="T33" fmla="*/ 89 h 106"/>
                <a:gd name="T34" fmla="*/ 90 w 120"/>
                <a:gd name="T35" fmla="*/ 75 h 106"/>
                <a:gd name="T36" fmla="*/ 103 w 120"/>
                <a:gd name="T37" fmla="*/ 60 h 106"/>
                <a:gd name="T38" fmla="*/ 108 w 120"/>
                <a:gd name="T39" fmla="*/ 41 h 106"/>
                <a:gd name="T40" fmla="*/ 108 w 120"/>
                <a:gd name="T41" fmla="*/ 37 h 106"/>
                <a:gd name="T42" fmla="*/ 120 w 120"/>
                <a:gd name="T43" fmla="*/ 61 h 106"/>
                <a:gd name="T44" fmla="*/ 104 w 120"/>
                <a:gd name="T45" fmla="*/ 88 h 106"/>
                <a:gd name="T46" fmla="*/ 104 w 120"/>
                <a:gd name="T47" fmla="*/ 9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6">
                  <a:moveTo>
                    <a:pt x="50" y="0"/>
                  </a:moveTo>
                  <a:cubicBezTo>
                    <a:pt x="50" y="0"/>
                    <a:pt x="50" y="0"/>
                    <a:pt x="50" y="0"/>
                  </a:cubicBezTo>
                  <a:cubicBezTo>
                    <a:pt x="78" y="0"/>
                    <a:pt x="100" y="18"/>
                    <a:pt x="100" y="41"/>
                  </a:cubicBezTo>
                  <a:cubicBezTo>
                    <a:pt x="100" y="63"/>
                    <a:pt x="78" y="81"/>
                    <a:pt x="50" y="81"/>
                  </a:cubicBezTo>
                  <a:cubicBezTo>
                    <a:pt x="47" y="81"/>
                    <a:pt x="45" y="81"/>
                    <a:pt x="42" y="80"/>
                  </a:cubicBezTo>
                  <a:cubicBezTo>
                    <a:pt x="32" y="91"/>
                    <a:pt x="19" y="93"/>
                    <a:pt x="7" y="93"/>
                  </a:cubicBezTo>
                  <a:cubicBezTo>
                    <a:pt x="7" y="91"/>
                    <a:pt x="7" y="91"/>
                    <a:pt x="7" y="91"/>
                  </a:cubicBezTo>
                  <a:cubicBezTo>
                    <a:pt x="14" y="87"/>
                    <a:pt x="19" y="81"/>
                    <a:pt x="19" y="75"/>
                  </a:cubicBezTo>
                  <a:cubicBezTo>
                    <a:pt x="19" y="74"/>
                    <a:pt x="19" y="73"/>
                    <a:pt x="19" y="72"/>
                  </a:cubicBezTo>
                  <a:cubicBezTo>
                    <a:pt x="8" y="65"/>
                    <a:pt x="0" y="53"/>
                    <a:pt x="0" y="41"/>
                  </a:cubicBezTo>
                  <a:cubicBezTo>
                    <a:pt x="0" y="18"/>
                    <a:pt x="23" y="0"/>
                    <a:pt x="50" y="0"/>
                  </a:cubicBezTo>
                  <a:close/>
                  <a:moveTo>
                    <a:pt x="104" y="91"/>
                  </a:moveTo>
                  <a:cubicBezTo>
                    <a:pt x="104" y="96"/>
                    <a:pt x="107" y="101"/>
                    <a:pt x="113" y="104"/>
                  </a:cubicBezTo>
                  <a:cubicBezTo>
                    <a:pt x="113" y="106"/>
                    <a:pt x="113" y="106"/>
                    <a:pt x="113" y="106"/>
                  </a:cubicBezTo>
                  <a:cubicBezTo>
                    <a:pt x="102" y="106"/>
                    <a:pt x="93" y="105"/>
                    <a:pt x="83" y="95"/>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8"/>
                    <a:pt x="108" y="37"/>
                  </a:cubicBezTo>
                  <a:cubicBezTo>
                    <a:pt x="115" y="44"/>
                    <a:pt x="120" y="52"/>
                    <a:pt x="120" y="61"/>
                  </a:cubicBezTo>
                  <a:cubicBezTo>
                    <a:pt x="120" y="72"/>
                    <a:pt x="114" y="82"/>
                    <a:pt x="104" y="88"/>
                  </a:cubicBezTo>
                  <a:cubicBezTo>
                    <a:pt x="104" y="89"/>
                    <a:pt x="104" y="90"/>
                    <a:pt x="10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2" name="Freeform 81">
              <a:extLst>
                <a:ext uri="{FF2B5EF4-FFF2-40B4-BE49-F238E27FC236}">
                  <a16:creationId xmlns:a16="http://schemas.microsoft.com/office/drawing/2014/main" id="{1332D895-1A5A-49F5-AE16-50225C3146C4}"/>
                </a:ext>
              </a:extLst>
            </p:cNvPr>
            <p:cNvSpPr>
              <a:spLocks noEditPoints="1"/>
            </p:cNvSpPr>
            <p:nvPr/>
          </p:nvSpPr>
          <p:spPr bwMode="auto">
            <a:xfrm>
              <a:off x="3719" y="1386"/>
              <a:ext cx="130" cy="129"/>
            </a:xfrm>
            <a:custGeom>
              <a:avLst/>
              <a:gdLst>
                <a:gd name="T0" fmla="*/ 20 w 106"/>
                <a:gd name="T1" fmla="*/ 52 h 105"/>
                <a:gd name="T2" fmla="*/ 20 w 106"/>
                <a:gd name="T3" fmla="*/ 49 h 105"/>
                <a:gd name="T4" fmla="*/ 1 w 106"/>
                <a:gd name="T5" fmla="*/ 43 h 105"/>
                <a:gd name="T6" fmla="*/ 0 w 106"/>
                <a:gd name="T7" fmla="*/ 52 h 105"/>
                <a:gd name="T8" fmla="*/ 17 w 106"/>
                <a:gd name="T9" fmla="*/ 91 h 105"/>
                <a:gd name="T10" fmla="*/ 29 w 106"/>
                <a:gd name="T11" fmla="*/ 75 h 105"/>
                <a:gd name="T12" fmla="*/ 20 w 106"/>
                <a:gd name="T13" fmla="*/ 52 h 105"/>
                <a:gd name="T14" fmla="*/ 86 w 106"/>
                <a:gd name="T15" fmla="*/ 52 h 105"/>
                <a:gd name="T16" fmla="*/ 77 w 106"/>
                <a:gd name="T17" fmla="*/ 75 h 105"/>
                <a:gd name="T18" fmla="*/ 89 w 106"/>
                <a:gd name="T19" fmla="*/ 91 h 105"/>
                <a:gd name="T20" fmla="*/ 106 w 106"/>
                <a:gd name="T21" fmla="*/ 52 h 105"/>
                <a:gd name="T22" fmla="*/ 105 w 106"/>
                <a:gd name="T23" fmla="*/ 43 h 105"/>
                <a:gd name="T24" fmla="*/ 86 w 106"/>
                <a:gd name="T25" fmla="*/ 49 h 105"/>
                <a:gd name="T26" fmla="*/ 86 w 106"/>
                <a:gd name="T27" fmla="*/ 52 h 105"/>
                <a:gd name="T28" fmla="*/ 59 w 106"/>
                <a:gd name="T29" fmla="*/ 20 h 105"/>
                <a:gd name="T30" fmla="*/ 82 w 106"/>
                <a:gd name="T31" fmla="*/ 36 h 105"/>
                <a:gd name="T32" fmla="*/ 101 w 106"/>
                <a:gd name="T33" fmla="*/ 30 h 105"/>
                <a:gd name="T34" fmla="*/ 59 w 106"/>
                <a:gd name="T35" fmla="*/ 0 h 105"/>
                <a:gd name="T36" fmla="*/ 59 w 106"/>
                <a:gd name="T37" fmla="*/ 20 h 105"/>
                <a:gd name="T38" fmla="*/ 24 w 106"/>
                <a:gd name="T39" fmla="*/ 36 h 105"/>
                <a:gd name="T40" fmla="*/ 46 w 106"/>
                <a:gd name="T41" fmla="*/ 20 h 105"/>
                <a:gd name="T42" fmla="*/ 46 w 106"/>
                <a:gd name="T43" fmla="*/ 0 h 105"/>
                <a:gd name="T44" fmla="*/ 5 w 106"/>
                <a:gd name="T45" fmla="*/ 30 h 105"/>
                <a:gd name="T46" fmla="*/ 24 w 106"/>
                <a:gd name="T47" fmla="*/ 36 h 105"/>
                <a:gd name="T48" fmla="*/ 67 w 106"/>
                <a:gd name="T49" fmla="*/ 82 h 105"/>
                <a:gd name="T50" fmla="*/ 53 w 106"/>
                <a:gd name="T51" fmla="*/ 85 h 105"/>
                <a:gd name="T52" fmla="*/ 39 w 106"/>
                <a:gd name="T53" fmla="*/ 82 h 105"/>
                <a:gd name="T54" fmla="*/ 28 w 106"/>
                <a:gd name="T55" fmla="*/ 99 h 105"/>
                <a:gd name="T56" fmla="*/ 53 w 106"/>
                <a:gd name="T57" fmla="*/ 105 h 105"/>
                <a:gd name="T58" fmla="*/ 78 w 106"/>
                <a:gd name="T59" fmla="*/ 99 h 105"/>
                <a:gd name="T60" fmla="*/ 67 w 106"/>
                <a:gd name="T61"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5">
                  <a:moveTo>
                    <a:pt x="20" y="52"/>
                  </a:moveTo>
                  <a:cubicBezTo>
                    <a:pt x="20" y="51"/>
                    <a:pt x="20" y="50"/>
                    <a:pt x="20" y="49"/>
                  </a:cubicBezTo>
                  <a:cubicBezTo>
                    <a:pt x="1" y="43"/>
                    <a:pt x="1" y="43"/>
                    <a:pt x="1" y="43"/>
                  </a:cubicBezTo>
                  <a:cubicBezTo>
                    <a:pt x="1" y="46"/>
                    <a:pt x="0" y="49"/>
                    <a:pt x="0" y="52"/>
                  </a:cubicBezTo>
                  <a:cubicBezTo>
                    <a:pt x="0" y="68"/>
                    <a:pt x="7" y="81"/>
                    <a:pt x="17" y="91"/>
                  </a:cubicBezTo>
                  <a:cubicBezTo>
                    <a:pt x="29" y="75"/>
                    <a:pt x="29" y="75"/>
                    <a:pt x="29" y="75"/>
                  </a:cubicBezTo>
                  <a:cubicBezTo>
                    <a:pt x="23" y="69"/>
                    <a:pt x="20" y="61"/>
                    <a:pt x="20" y="52"/>
                  </a:cubicBezTo>
                  <a:close/>
                  <a:moveTo>
                    <a:pt x="86" y="52"/>
                  </a:moveTo>
                  <a:cubicBezTo>
                    <a:pt x="86" y="61"/>
                    <a:pt x="83" y="69"/>
                    <a:pt x="77" y="75"/>
                  </a:cubicBezTo>
                  <a:cubicBezTo>
                    <a:pt x="89" y="91"/>
                    <a:pt x="89" y="91"/>
                    <a:pt x="89" y="91"/>
                  </a:cubicBezTo>
                  <a:cubicBezTo>
                    <a:pt x="99" y="81"/>
                    <a:pt x="106" y="68"/>
                    <a:pt x="106" y="52"/>
                  </a:cubicBezTo>
                  <a:cubicBezTo>
                    <a:pt x="106" y="49"/>
                    <a:pt x="105" y="46"/>
                    <a:pt x="105" y="43"/>
                  </a:cubicBezTo>
                  <a:cubicBezTo>
                    <a:pt x="86" y="49"/>
                    <a:pt x="86" y="49"/>
                    <a:pt x="86" y="49"/>
                  </a:cubicBezTo>
                  <a:cubicBezTo>
                    <a:pt x="86" y="50"/>
                    <a:pt x="86" y="51"/>
                    <a:pt x="86" y="52"/>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2"/>
                  </a:moveTo>
                  <a:cubicBezTo>
                    <a:pt x="62" y="84"/>
                    <a:pt x="58" y="85"/>
                    <a:pt x="53" y="85"/>
                  </a:cubicBezTo>
                  <a:cubicBezTo>
                    <a:pt x="48" y="85"/>
                    <a:pt x="43" y="84"/>
                    <a:pt x="39" y="82"/>
                  </a:cubicBezTo>
                  <a:cubicBezTo>
                    <a:pt x="28" y="99"/>
                    <a:pt x="28" y="99"/>
                    <a:pt x="28" y="99"/>
                  </a:cubicBezTo>
                  <a:cubicBezTo>
                    <a:pt x="35" y="103"/>
                    <a:pt x="44" y="105"/>
                    <a:pt x="53" y="105"/>
                  </a:cubicBezTo>
                  <a:cubicBezTo>
                    <a:pt x="62" y="105"/>
                    <a:pt x="71" y="103"/>
                    <a:pt x="78" y="99"/>
                  </a:cubicBezTo>
                  <a:lnTo>
                    <a:pt x="6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3" name="Freeform 82">
              <a:extLst>
                <a:ext uri="{FF2B5EF4-FFF2-40B4-BE49-F238E27FC236}">
                  <a16:creationId xmlns:a16="http://schemas.microsoft.com/office/drawing/2014/main" id="{A34D6262-A85F-4A9E-9754-513E360D36BF}"/>
                </a:ext>
              </a:extLst>
            </p:cNvPr>
            <p:cNvSpPr>
              <a:spLocks noEditPoints="1"/>
            </p:cNvSpPr>
            <p:nvPr/>
          </p:nvSpPr>
          <p:spPr bwMode="auto">
            <a:xfrm>
              <a:off x="3727" y="1542"/>
              <a:ext cx="122" cy="129"/>
            </a:xfrm>
            <a:custGeom>
              <a:avLst/>
              <a:gdLst>
                <a:gd name="T0" fmla="*/ 57 w 122"/>
                <a:gd name="T1" fmla="*/ 49 h 129"/>
                <a:gd name="T2" fmla="*/ 41 w 122"/>
                <a:gd name="T3" fmla="*/ 65 h 129"/>
                <a:gd name="T4" fmla="*/ 66 w 122"/>
                <a:gd name="T5" fmla="*/ 49 h 129"/>
                <a:gd name="T6" fmla="*/ 82 w 122"/>
                <a:gd name="T7" fmla="*/ 65 h 129"/>
                <a:gd name="T8" fmla="*/ 66 w 122"/>
                <a:gd name="T9" fmla="*/ 49 h 129"/>
                <a:gd name="T10" fmla="*/ 105 w 122"/>
                <a:gd name="T11" fmla="*/ 49 h 129"/>
                <a:gd name="T12" fmla="*/ 89 w 122"/>
                <a:gd name="T13" fmla="*/ 65 h 129"/>
                <a:gd name="T14" fmla="*/ 16 w 122"/>
                <a:gd name="T15" fmla="*/ 97 h 129"/>
                <a:gd name="T16" fmla="*/ 32 w 122"/>
                <a:gd name="T17" fmla="*/ 113 h 129"/>
                <a:gd name="T18" fmla="*/ 16 w 122"/>
                <a:gd name="T19" fmla="*/ 97 h 129"/>
                <a:gd name="T20" fmla="*/ 57 w 122"/>
                <a:gd name="T21" fmla="*/ 97 h 129"/>
                <a:gd name="T22" fmla="*/ 41 w 122"/>
                <a:gd name="T23" fmla="*/ 113 h 129"/>
                <a:gd name="T24" fmla="*/ 66 w 122"/>
                <a:gd name="T25" fmla="*/ 97 h 129"/>
                <a:gd name="T26" fmla="*/ 82 w 122"/>
                <a:gd name="T27" fmla="*/ 113 h 129"/>
                <a:gd name="T28" fmla="*/ 66 w 122"/>
                <a:gd name="T29" fmla="*/ 97 h 129"/>
                <a:gd name="T30" fmla="*/ 57 w 122"/>
                <a:gd name="T31" fmla="*/ 72 h 129"/>
                <a:gd name="T32" fmla="*/ 41 w 122"/>
                <a:gd name="T33" fmla="*/ 88 h 129"/>
                <a:gd name="T34" fmla="*/ 66 w 122"/>
                <a:gd name="T35" fmla="*/ 72 h 129"/>
                <a:gd name="T36" fmla="*/ 82 w 122"/>
                <a:gd name="T37" fmla="*/ 88 h 129"/>
                <a:gd name="T38" fmla="*/ 66 w 122"/>
                <a:gd name="T39" fmla="*/ 72 h 129"/>
                <a:gd name="T40" fmla="*/ 105 w 122"/>
                <a:gd name="T41" fmla="*/ 72 h 129"/>
                <a:gd name="T42" fmla="*/ 89 w 122"/>
                <a:gd name="T43" fmla="*/ 88 h 129"/>
                <a:gd name="T44" fmla="*/ 16 w 122"/>
                <a:gd name="T45" fmla="*/ 72 h 129"/>
                <a:gd name="T46" fmla="*/ 32 w 122"/>
                <a:gd name="T47" fmla="*/ 88 h 129"/>
                <a:gd name="T48" fmla="*/ 16 w 122"/>
                <a:gd name="T49" fmla="*/ 72 h 129"/>
                <a:gd name="T50" fmla="*/ 105 w 122"/>
                <a:gd name="T51" fmla="*/ 9 h 129"/>
                <a:gd name="T52" fmla="*/ 89 w 122"/>
                <a:gd name="T53" fmla="*/ 0 h 129"/>
                <a:gd name="T54" fmla="*/ 32 w 122"/>
                <a:gd name="T55" fmla="*/ 9 h 129"/>
                <a:gd name="T56" fmla="*/ 16 w 122"/>
                <a:gd name="T57" fmla="*/ 0 h 129"/>
                <a:gd name="T58" fmla="*/ 0 w 122"/>
                <a:gd name="T59" fmla="*/ 129 h 129"/>
                <a:gd name="T60" fmla="*/ 122 w 122"/>
                <a:gd name="T61" fmla="*/ 0 h 129"/>
                <a:gd name="T62" fmla="*/ 113 w 122"/>
                <a:gd name="T63" fmla="*/ 120 h 129"/>
                <a:gd name="T64" fmla="*/ 9 w 122"/>
                <a:gd name="T65" fmla="*/ 32 h 129"/>
                <a:gd name="T66" fmla="*/ 113 w 122"/>
                <a:gd name="T67" fmla="*/ 12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29">
                  <a:moveTo>
                    <a:pt x="41" y="49"/>
                  </a:moveTo>
                  <a:lnTo>
                    <a:pt x="57" y="49"/>
                  </a:lnTo>
                  <a:lnTo>
                    <a:pt x="57" y="65"/>
                  </a:lnTo>
                  <a:lnTo>
                    <a:pt x="41" y="65"/>
                  </a:lnTo>
                  <a:lnTo>
                    <a:pt x="41" y="49"/>
                  </a:lnTo>
                  <a:close/>
                  <a:moveTo>
                    <a:pt x="66" y="49"/>
                  </a:moveTo>
                  <a:lnTo>
                    <a:pt x="82" y="49"/>
                  </a:lnTo>
                  <a:lnTo>
                    <a:pt x="82" y="65"/>
                  </a:lnTo>
                  <a:lnTo>
                    <a:pt x="66" y="65"/>
                  </a:lnTo>
                  <a:lnTo>
                    <a:pt x="66" y="49"/>
                  </a:lnTo>
                  <a:close/>
                  <a:moveTo>
                    <a:pt x="89" y="49"/>
                  </a:moveTo>
                  <a:lnTo>
                    <a:pt x="105" y="49"/>
                  </a:lnTo>
                  <a:lnTo>
                    <a:pt x="105" y="65"/>
                  </a:lnTo>
                  <a:lnTo>
                    <a:pt x="89" y="65"/>
                  </a:lnTo>
                  <a:lnTo>
                    <a:pt x="89" y="49"/>
                  </a:lnTo>
                  <a:close/>
                  <a:moveTo>
                    <a:pt x="16" y="97"/>
                  </a:moveTo>
                  <a:lnTo>
                    <a:pt x="32" y="97"/>
                  </a:lnTo>
                  <a:lnTo>
                    <a:pt x="32" y="113"/>
                  </a:lnTo>
                  <a:lnTo>
                    <a:pt x="16" y="113"/>
                  </a:lnTo>
                  <a:lnTo>
                    <a:pt x="16" y="97"/>
                  </a:lnTo>
                  <a:close/>
                  <a:moveTo>
                    <a:pt x="41" y="97"/>
                  </a:moveTo>
                  <a:lnTo>
                    <a:pt x="57" y="97"/>
                  </a:lnTo>
                  <a:lnTo>
                    <a:pt x="57" y="113"/>
                  </a:lnTo>
                  <a:lnTo>
                    <a:pt x="41" y="113"/>
                  </a:lnTo>
                  <a:lnTo>
                    <a:pt x="41" y="97"/>
                  </a:lnTo>
                  <a:close/>
                  <a:moveTo>
                    <a:pt x="66" y="97"/>
                  </a:moveTo>
                  <a:lnTo>
                    <a:pt x="82" y="97"/>
                  </a:lnTo>
                  <a:lnTo>
                    <a:pt x="82" y="113"/>
                  </a:lnTo>
                  <a:lnTo>
                    <a:pt x="66" y="113"/>
                  </a:lnTo>
                  <a:lnTo>
                    <a:pt x="66" y="97"/>
                  </a:lnTo>
                  <a:close/>
                  <a:moveTo>
                    <a:pt x="41" y="72"/>
                  </a:moveTo>
                  <a:lnTo>
                    <a:pt x="57" y="72"/>
                  </a:lnTo>
                  <a:lnTo>
                    <a:pt x="57" y="88"/>
                  </a:lnTo>
                  <a:lnTo>
                    <a:pt x="41" y="88"/>
                  </a:lnTo>
                  <a:lnTo>
                    <a:pt x="41" y="72"/>
                  </a:lnTo>
                  <a:close/>
                  <a:moveTo>
                    <a:pt x="66" y="72"/>
                  </a:moveTo>
                  <a:lnTo>
                    <a:pt x="82" y="72"/>
                  </a:lnTo>
                  <a:lnTo>
                    <a:pt x="82" y="88"/>
                  </a:lnTo>
                  <a:lnTo>
                    <a:pt x="66" y="88"/>
                  </a:lnTo>
                  <a:lnTo>
                    <a:pt x="66" y="72"/>
                  </a:lnTo>
                  <a:close/>
                  <a:moveTo>
                    <a:pt x="89" y="72"/>
                  </a:moveTo>
                  <a:lnTo>
                    <a:pt x="105" y="72"/>
                  </a:lnTo>
                  <a:lnTo>
                    <a:pt x="105" y="88"/>
                  </a:lnTo>
                  <a:lnTo>
                    <a:pt x="89" y="88"/>
                  </a:lnTo>
                  <a:lnTo>
                    <a:pt x="89" y="72"/>
                  </a:lnTo>
                  <a:close/>
                  <a:moveTo>
                    <a:pt x="16" y="72"/>
                  </a:moveTo>
                  <a:lnTo>
                    <a:pt x="32" y="72"/>
                  </a:lnTo>
                  <a:lnTo>
                    <a:pt x="32" y="88"/>
                  </a:lnTo>
                  <a:lnTo>
                    <a:pt x="16" y="88"/>
                  </a:lnTo>
                  <a:lnTo>
                    <a:pt x="16" y="72"/>
                  </a:lnTo>
                  <a:close/>
                  <a:moveTo>
                    <a:pt x="105" y="0"/>
                  </a:moveTo>
                  <a:lnTo>
                    <a:pt x="105" y="9"/>
                  </a:lnTo>
                  <a:lnTo>
                    <a:pt x="89" y="9"/>
                  </a:lnTo>
                  <a:lnTo>
                    <a:pt x="89" y="0"/>
                  </a:lnTo>
                  <a:lnTo>
                    <a:pt x="32" y="0"/>
                  </a:lnTo>
                  <a:lnTo>
                    <a:pt x="32" y="9"/>
                  </a:lnTo>
                  <a:lnTo>
                    <a:pt x="16" y="9"/>
                  </a:lnTo>
                  <a:lnTo>
                    <a:pt x="16" y="0"/>
                  </a:lnTo>
                  <a:lnTo>
                    <a:pt x="0" y="0"/>
                  </a:lnTo>
                  <a:lnTo>
                    <a:pt x="0" y="129"/>
                  </a:lnTo>
                  <a:lnTo>
                    <a:pt x="122" y="129"/>
                  </a:lnTo>
                  <a:lnTo>
                    <a:pt x="122" y="0"/>
                  </a:lnTo>
                  <a:lnTo>
                    <a:pt x="105" y="0"/>
                  </a:lnTo>
                  <a:close/>
                  <a:moveTo>
                    <a:pt x="113" y="120"/>
                  </a:moveTo>
                  <a:lnTo>
                    <a:pt x="9" y="120"/>
                  </a:lnTo>
                  <a:lnTo>
                    <a:pt x="9" y="32"/>
                  </a:lnTo>
                  <a:lnTo>
                    <a:pt x="113" y="32"/>
                  </a:lnTo>
                  <a:lnTo>
                    <a:pt x="11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4" name="Freeform 83">
              <a:extLst>
                <a:ext uri="{FF2B5EF4-FFF2-40B4-BE49-F238E27FC236}">
                  <a16:creationId xmlns:a16="http://schemas.microsoft.com/office/drawing/2014/main" id="{5137AED2-1E57-439C-9522-2B154B64DD20}"/>
                </a:ext>
              </a:extLst>
            </p:cNvPr>
            <p:cNvSpPr>
              <a:spLocks noEditPoints="1"/>
            </p:cNvSpPr>
            <p:nvPr/>
          </p:nvSpPr>
          <p:spPr bwMode="auto">
            <a:xfrm>
              <a:off x="3920" y="2137"/>
              <a:ext cx="103" cy="103"/>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76 h 84"/>
                <a:gd name="T12" fmla="*/ 8 w 84"/>
                <a:gd name="T13" fmla="*/ 42 h 84"/>
                <a:gd name="T14" fmla="*/ 42 w 84"/>
                <a:gd name="T15" fmla="*/ 8 h 84"/>
                <a:gd name="T16" fmla="*/ 76 w 84"/>
                <a:gd name="T17" fmla="*/ 42 h 84"/>
                <a:gd name="T18" fmla="*/ 42 w 84"/>
                <a:gd name="T19" fmla="*/ 76 h 84"/>
                <a:gd name="T20" fmla="*/ 26 w 84"/>
                <a:gd name="T21" fmla="*/ 26 h 84"/>
                <a:gd name="T22" fmla="*/ 58 w 84"/>
                <a:gd name="T23" fmla="*/ 26 h 84"/>
                <a:gd name="T24" fmla="*/ 58 w 84"/>
                <a:gd name="T25" fmla="*/ 58 h 84"/>
                <a:gd name="T26" fmla="*/ 26 w 84"/>
                <a:gd name="T27" fmla="*/ 58 h 84"/>
                <a:gd name="T28" fmla="*/ 26 w 84"/>
                <a:gd name="T29"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5" name="Freeform 84">
              <a:extLst>
                <a:ext uri="{FF2B5EF4-FFF2-40B4-BE49-F238E27FC236}">
                  <a16:creationId xmlns:a16="http://schemas.microsoft.com/office/drawing/2014/main" id="{89CF1740-7E8D-4C9F-870C-CC6BD564405C}"/>
                </a:ext>
              </a:extLst>
            </p:cNvPr>
            <p:cNvSpPr>
              <a:spLocks noEditPoints="1"/>
            </p:cNvSpPr>
            <p:nvPr/>
          </p:nvSpPr>
          <p:spPr bwMode="auto">
            <a:xfrm>
              <a:off x="3770" y="2122"/>
              <a:ext cx="180" cy="179"/>
            </a:xfrm>
            <a:custGeom>
              <a:avLst/>
              <a:gdLst>
                <a:gd name="T0" fmla="*/ 140 w 146"/>
                <a:gd name="T1" fmla="*/ 123 h 146"/>
                <a:gd name="T2" fmla="*/ 106 w 146"/>
                <a:gd name="T3" fmla="*/ 94 h 146"/>
                <a:gd name="T4" fmla="*/ 96 w 146"/>
                <a:gd name="T5" fmla="*/ 89 h 146"/>
                <a:gd name="T6" fmla="*/ 109 w 146"/>
                <a:gd name="T7" fmla="*/ 54 h 146"/>
                <a:gd name="T8" fmla="*/ 54 w 146"/>
                <a:gd name="T9" fmla="*/ 0 h 146"/>
                <a:gd name="T10" fmla="*/ 0 w 146"/>
                <a:gd name="T11" fmla="*/ 54 h 146"/>
                <a:gd name="T12" fmla="*/ 54 w 146"/>
                <a:gd name="T13" fmla="*/ 108 h 146"/>
                <a:gd name="T14" fmla="*/ 90 w 146"/>
                <a:gd name="T15" fmla="*/ 95 h 146"/>
                <a:gd name="T16" fmla="*/ 94 w 146"/>
                <a:gd name="T17" fmla="*/ 106 h 146"/>
                <a:gd name="T18" fmla="*/ 123 w 146"/>
                <a:gd name="T19" fmla="*/ 140 h 146"/>
                <a:gd name="T20" fmla="*/ 141 w 146"/>
                <a:gd name="T21" fmla="*/ 141 h 146"/>
                <a:gd name="T22" fmla="*/ 140 w 146"/>
                <a:gd name="T23" fmla="*/ 123 h 146"/>
                <a:gd name="T24" fmla="*/ 54 w 146"/>
                <a:gd name="T25" fmla="*/ 90 h 146"/>
                <a:gd name="T26" fmla="*/ 18 w 146"/>
                <a:gd name="T27" fmla="*/ 54 h 146"/>
                <a:gd name="T28" fmla="*/ 54 w 146"/>
                <a:gd name="T29" fmla="*/ 18 h 146"/>
                <a:gd name="T30" fmla="*/ 91 w 146"/>
                <a:gd name="T31" fmla="*/ 54 h 146"/>
                <a:gd name="T32" fmla="*/ 54 w 146"/>
                <a:gd name="T33" fmla="*/ 90 h 146"/>
                <a:gd name="T34" fmla="*/ 63 w 146"/>
                <a:gd name="T35" fmla="*/ 27 h 146"/>
                <a:gd name="T36" fmla="*/ 45 w 146"/>
                <a:gd name="T37" fmla="*/ 27 h 146"/>
                <a:gd name="T38" fmla="*/ 45 w 146"/>
                <a:gd name="T39" fmla="*/ 45 h 146"/>
                <a:gd name="T40" fmla="*/ 27 w 146"/>
                <a:gd name="T41" fmla="*/ 45 h 146"/>
                <a:gd name="T42" fmla="*/ 27 w 146"/>
                <a:gd name="T43" fmla="*/ 63 h 146"/>
                <a:gd name="T44" fmla="*/ 45 w 146"/>
                <a:gd name="T45" fmla="*/ 63 h 146"/>
                <a:gd name="T46" fmla="*/ 45 w 146"/>
                <a:gd name="T47" fmla="*/ 81 h 146"/>
                <a:gd name="T48" fmla="*/ 63 w 146"/>
                <a:gd name="T49" fmla="*/ 81 h 146"/>
                <a:gd name="T50" fmla="*/ 63 w 146"/>
                <a:gd name="T51" fmla="*/ 63 h 146"/>
                <a:gd name="T52" fmla="*/ 81 w 146"/>
                <a:gd name="T53" fmla="*/ 63 h 146"/>
                <a:gd name="T54" fmla="*/ 81 w 146"/>
                <a:gd name="T55" fmla="*/ 45 h 146"/>
                <a:gd name="T56" fmla="*/ 63 w 146"/>
                <a:gd name="T57" fmla="*/ 45 h 146"/>
                <a:gd name="T58" fmla="*/ 63 w 146"/>
                <a:gd name="T59"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0" y="123"/>
                  </a:moveTo>
                  <a:cubicBezTo>
                    <a:pt x="106" y="94"/>
                    <a:pt x="106" y="94"/>
                    <a:pt x="106" y="94"/>
                  </a:cubicBezTo>
                  <a:cubicBezTo>
                    <a:pt x="103" y="90"/>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5"/>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6" name="Freeform 85">
              <a:extLst>
                <a:ext uri="{FF2B5EF4-FFF2-40B4-BE49-F238E27FC236}">
                  <a16:creationId xmlns:a16="http://schemas.microsoft.com/office/drawing/2014/main" id="{5299E4B8-8AE1-4A68-9147-F1072808DDA2}"/>
                </a:ext>
              </a:extLst>
            </p:cNvPr>
            <p:cNvSpPr>
              <a:spLocks noEditPoints="1"/>
            </p:cNvSpPr>
            <p:nvPr/>
          </p:nvSpPr>
          <p:spPr bwMode="auto">
            <a:xfrm>
              <a:off x="4006" y="2444"/>
              <a:ext cx="105" cy="105"/>
            </a:xfrm>
            <a:custGeom>
              <a:avLst/>
              <a:gdLst>
                <a:gd name="T0" fmla="*/ 16 w 85"/>
                <a:gd name="T1" fmla="*/ 49 h 86"/>
                <a:gd name="T2" fmla="*/ 16 w 85"/>
                <a:gd name="T3" fmla="*/ 86 h 86"/>
                <a:gd name="T4" fmla="*/ 18 w 85"/>
                <a:gd name="T5" fmla="*/ 86 h 86"/>
                <a:gd name="T6" fmla="*/ 21 w 85"/>
                <a:gd name="T7" fmla="*/ 86 h 86"/>
                <a:gd name="T8" fmla="*/ 21 w 85"/>
                <a:gd name="T9" fmla="*/ 49 h 86"/>
                <a:gd name="T10" fmla="*/ 18 w 85"/>
                <a:gd name="T11" fmla="*/ 49 h 86"/>
                <a:gd name="T12" fmla="*/ 16 w 85"/>
                <a:gd name="T13" fmla="*/ 49 h 86"/>
                <a:gd name="T14" fmla="*/ 64 w 85"/>
                <a:gd name="T15" fmla="*/ 49 h 86"/>
                <a:gd name="T16" fmla="*/ 64 w 85"/>
                <a:gd name="T17" fmla="*/ 86 h 86"/>
                <a:gd name="T18" fmla="*/ 67 w 85"/>
                <a:gd name="T19" fmla="*/ 86 h 86"/>
                <a:gd name="T20" fmla="*/ 69 w 85"/>
                <a:gd name="T21" fmla="*/ 86 h 86"/>
                <a:gd name="T22" fmla="*/ 69 w 85"/>
                <a:gd name="T23" fmla="*/ 49 h 86"/>
                <a:gd name="T24" fmla="*/ 67 w 85"/>
                <a:gd name="T25" fmla="*/ 49 h 86"/>
                <a:gd name="T26" fmla="*/ 64 w 85"/>
                <a:gd name="T27" fmla="*/ 49 h 86"/>
                <a:gd name="T28" fmla="*/ 85 w 85"/>
                <a:gd name="T29" fmla="*/ 43 h 86"/>
                <a:gd name="T30" fmla="*/ 42 w 85"/>
                <a:gd name="T31" fmla="*/ 0 h 86"/>
                <a:gd name="T32" fmla="*/ 0 w 85"/>
                <a:gd name="T33" fmla="*/ 43 h 86"/>
                <a:gd name="T34" fmla="*/ 2 w 85"/>
                <a:gd name="T35" fmla="*/ 58 h 86"/>
                <a:gd name="T36" fmla="*/ 0 w 85"/>
                <a:gd name="T37" fmla="*/ 67 h 86"/>
                <a:gd name="T38" fmla="*/ 10 w 85"/>
                <a:gd name="T39" fmla="*/ 84 h 86"/>
                <a:gd name="T40" fmla="*/ 10 w 85"/>
                <a:gd name="T41" fmla="*/ 50 h 86"/>
                <a:gd name="T42" fmla="*/ 6 w 85"/>
                <a:gd name="T43" fmla="*/ 53 h 86"/>
                <a:gd name="T44" fmla="*/ 5 w 85"/>
                <a:gd name="T45" fmla="*/ 46 h 86"/>
                <a:gd name="T46" fmla="*/ 42 w 85"/>
                <a:gd name="T47" fmla="*/ 8 h 86"/>
                <a:gd name="T48" fmla="*/ 80 w 85"/>
                <a:gd name="T49" fmla="*/ 46 h 86"/>
                <a:gd name="T50" fmla="*/ 79 w 85"/>
                <a:gd name="T51" fmla="*/ 53 h 86"/>
                <a:gd name="T52" fmla="*/ 75 w 85"/>
                <a:gd name="T53" fmla="*/ 50 h 86"/>
                <a:gd name="T54" fmla="*/ 75 w 85"/>
                <a:gd name="T55" fmla="*/ 84 h 86"/>
                <a:gd name="T56" fmla="*/ 85 w 85"/>
                <a:gd name="T57" fmla="*/ 67 h 86"/>
                <a:gd name="T58" fmla="*/ 83 w 85"/>
                <a:gd name="T59" fmla="*/ 58 h 86"/>
                <a:gd name="T60" fmla="*/ 85 w 85"/>
                <a:gd name="T61"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86">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19"/>
                    <a:pt x="66" y="0"/>
                    <a:pt x="42" y="0"/>
                  </a:cubicBezTo>
                  <a:cubicBezTo>
                    <a:pt x="19" y="0"/>
                    <a:pt x="0" y="19"/>
                    <a:pt x="0" y="43"/>
                  </a:cubicBezTo>
                  <a:cubicBezTo>
                    <a:pt x="0" y="48"/>
                    <a:pt x="0" y="53"/>
                    <a:pt x="2" y="58"/>
                  </a:cubicBezTo>
                  <a:cubicBezTo>
                    <a:pt x="0" y="61"/>
                    <a:pt x="0" y="64"/>
                    <a:pt x="0" y="67"/>
                  </a:cubicBezTo>
                  <a:cubicBezTo>
                    <a:pt x="0" y="75"/>
                    <a:pt x="4" y="81"/>
                    <a:pt x="10" y="84"/>
                  </a:cubicBezTo>
                  <a:cubicBezTo>
                    <a:pt x="10" y="50"/>
                    <a:pt x="10" y="50"/>
                    <a:pt x="10" y="50"/>
                  </a:cubicBezTo>
                  <a:cubicBezTo>
                    <a:pt x="9" y="51"/>
                    <a:pt x="7" y="52"/>
                    <a:pt x="6" y="53"/>
                  </a:cubicBezTo>
                  <a:cubicBezTo>
                    <a:pt x="5" y="51"/>
                    <a:pt x="5" y="48"/>
                    <a:pt x="5" y="46"/>
                  </a:cubicBezTo>
                  <a:cubicBezTo>
                    <a:pt x="5" y="25"/>
                    <a:pt x="22" y="8"/>
                    <a:pt x="42" y="8"/>
                  </a:cubicBezTo>
                  <a:cubicBezTo>
                    <a:pt x="63" y="8"/>
                    <a:pt x="80" y="25"/>
                    <a:pt x="80" y="46"/>
                  </a:cubicBezTo>
                  <a:cubicBezTo>
                    <a:pt x="80" y="48"/>
                    <a:pt x="80" y="51"/>
                    <a:pt x="79" y="53"/>
                  </a:cubicBezTo>
                  <a:cubicBezTo>
                    <a:pt x="78" y="52"/>
                    <a:pt x="76" y="51"/>
                    <a:pt x="75" y="50"/>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7" name="Freeform 86">
              <a:extLst>
                <a:ext uri="{FF2B5EF4-FFF2-40B4-BE49-F238E27FC236}">
                  <a16:creationId xmlns:a16="http://schemas.microsoft.com/office/drawing/2014/main" id="{8E1D09F8-70E3-47D4-9927-FE6AB9C7EF84}"/>
                </a:ext>
              </a:extLst>
            </p:cNvPr>
            <p:cNvSpPr>
              <a:spLocks noEditPoints="1"/>
            </p:cNvSpPr>
            <p:nvPr/>
          </p:nvSpPr>
          <p:spPr bwMode="auto">
            <a:xfrm>
              <a:off x="3848" y="2314"/>
              <a:ext cx="128" cy="129"/>
            </a:xfrm>
            <a:custGeom>
              <a:avLst/>
              <a:gdLst>
                <a:gd name="T0" fmla="*/ 52 w 104"/>
                <a:gd name="T1" fmla="*/ 0 h 105"/>
                <a:gd name="T2" fmla="*/ 0 w 104"/>
                <a:gd name="T3" fmla="*/ 53 h 105"/>
                <a:gd name="T4" fmla="*/ 52 w 104"/>
                <a:gd name="T5" fmla="*/ 105 h 105"/>
                <a:gd name="T6" fmla="*/ 104 w 104"/>
                <a:gd name="T7" fmla="*/ 53 h 105"/>
                <a:gd name="T8" fmla="*/ 52 w 104"/>
                <a:gd name="T9" fmla="*/ 0 h 105"/>
                <a:gd name="T10" fmla="*/ 32 w 104"/>
                <a:gd name="T11" fmla="*/ 53 h 105"/>
                <a:gd name="T12" fmla="*/ 52 w 104"/>
                <a:gd name="T13" fmla="*/ 33 h 105"/>
                <a:gd name="T14" fmla="*/ 72 w 104"/>
                <a:gd name="T15" fmla="*/ 53 h 105"/>
                <a:gd name="T16" fmla="*/ 52 w 104"/>
                <a:gd name="T17" fmla="*/ 72 h 105"/>
                <a:gd name="T18" fmla="*/ 32 w 104"/>
                <a:gd name="T19" fmla="*/ 53 h 105"/>
                <a:gd name="T20" fmla="*/ 94 w 104"/>
                <a:gd name="T21" fmla="*/ 70 h 105"/>
                <a:gd name="T22" fmla="*/ 94 w 104"/>
                <a:gd name="T23" fmla="*/ 70 h 105"/>
                <a:gd name="T24" fmla="*/ 76 w 104"/>
                <a:gd name="T25" fmla="*/ 63 h 105"/>
                <a:gd name="T26" fmla="*/ 78 w 104"/>
                <a:gd name="T27" fmla="*/ 53 h 105"/>
                <a:gd name="T28" fmla="*/ 76 w 104"/>
                <a:gd name="T29" fmla="*/ 43 h 105"/>
                <a:gd name="T30" fmla="*/ 89 w 104"/>
                <a:gd name="T31" fmla="*/ 37 h 105"/>
                <a:gd name="T32" fmla="*/ 94 w 104"/>
                <a:gd name="T33" fmla="*/ 35 h 105"/>
                <a:gd name="T34" fmla="*/ 98 w 104"/>
                <a:gd name="T35" fmla="*/ 53 h 105"/>
                <a:gd name="T36" fmla="*/ 94 w 104"/>
                <a:gd name="T37" fmla="*/ 70 h 105"/>
                <a:gd name="T38" fmla="*/ 69 w 104"/>
                <a:gd name="T39" fmla="*/ 10 h 105"/>
                <a:gd name="T40" fmla="*/ 69 w 104"/>
                <a:gd name="T41" fmla="*/ 10 h 105"/>
                <a:gd name="T42" fmla="*/ 69 w 104"/>
                <a:gd name="T43" fmla="*/ 10 h 105"/>
                <a:gd name="T44" fmla="*/ 62 w 104"/>
                <a:gd name="T45" fmla="*/ 28 h 105"/>
                <a:gd name="T46" fmla="*/ 52 w 104"/>
                <a:gd name="T47" fmla="*/ 26 h 105"/>
                <a:gd name="T48" fmla="*/ 42 w 104"/>
                <a:gd name="T49" fmla="*/ 28 h 105"/>
                <a:gd name="T50" fmla="*/ 38 w 104"/>
                <a:gd name="T51" fmla="*/ 20 h 105"/>
                <a:gd name="T52" fmla="*/ 35 w 104"/>
                <a:gd name="T53" fmla="*/ 10 h 105"/>
                <a:gd name="T54" fmla="*/ 52 w 104"/>
                <a:gd name="T55" fmla="*/ 7 h 105"/>
                <a:gd name="T56" fmla="*/ 69 w 104"/>
                <a:gd name="T57" fmla="*/ 10 h 105"/>
                <a:gd name="T58" fmla="*/ 10 w 104"/>
                <a:gd name="T59" fmla="*/ 35 h 105"/>
                <a:gd name="T60" fmla="*/ 19 w 104"/>
                <a:gd name="T61" fmla="*/ 39 h 105"/>
                <a:gd name="T62" fmla="*/ 28 w 104"/>
                <a:gd name="T63" fmla="*/ 43 h 105"/>
                <a:gd name="T64" fmla="*/ 26 w 104"/>
                <a:gd name="T65" fmla="*/ 53 h 105"/>
                <a:gd name="T66" fmla="*/ 28 w 104"/>
                <a:gd name="T67" fmla="*/ 63 h 105"/>
                <a:gd name="T68" fmla="*/ 10 w 104"/>
                <a:gd name="T69" fmla="*/ 70 h 105"/>
                <a:gd name="T70" fmla="*/ 6 w 104"/>
                <a:gd name="T71" fmla="*/ 53 h 105"/>
                <a:gd name="T72" fmla="*/ 10 w 104"/>
                <a:gd name="T73" fmla="*/ 35 h 105"/>
                <a:gd name="T74" fmla="*/ 35 w 104"/>
                <a:gd name="T75" fmla="*/ 95 h 105"/>
                <a:gd name="T76" fmla="*/ 37 w 104"/>
                <a:gd name="T77" fmla="*/ 89 h 105"/>
                <a:gd name="T78" fmla="*/ 42 w 104"/>
                <a:gd name="T79" fmla="*/ 77 h 105"/>
                <a:gd name="T80" fmla="*/ 52 w 104"/>
                <a:gd name="T81" fmla="*/ 79 h 105"/>
                <a:gd name="T82" fmla="*/ 62 w 104"/>
                <a:gd name="T83" fmla="*/ 77 h 105"/>
                <a:gd name="T84" fmla="*/ 69 w 104"/>
                <a:gd name="T85" fmla="*/ 95 h 105"/>
                <a:gd name="T86" fmla="*/ 69 w 104"/>
                <a:gd name="T87" fmla="*/ 95 h 105"/>
                <a:gd name="T88" fmla="*/ 69 w 104"/>
                <a:gd name="T89" fmla="*/ 95 h 105"/>
                <a:gd name="T90" fmla="*/ 52 w 104"/>
                <a:gd name="T91" fmla="*/ 98 h 105"/>
                <a:gd name="T92" fmla="*/ 35 w 104"/>
                <a:gd name="T93"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05">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32" y="53"/>
                  </a:moveTo>
                  <a:cubicBezTo>
                    <a:pt x="32" y="42"/>
                    <a:pt x="41" y="33"/>
                    <a:pt x="52" y="33"/>
                  </a:cubicBezTo>
                  <a:cubicBezTo>
                    <a:pt x="63" y="33"/>
                    <a:pt x="72" y="42"/>
                    <a:pt x="72" y="53"/>
                  </a:cubicBezTo>
                  <a:cubicBezTo>
                    <a:pt x="72" y="63"/>
                    <a:pt x="63" y="72"/>
                    <a:pt x="52" y="72"/>
                  </a:cubicBezTo>
                  <a:cubicBezTo>
                    <a:pt x="41" y="72"/>
                    <a:pt x="32" y="63"/>
                    <a:pt x="32" y="53"/>
                  </a:cubicBezTo>
                  <a:close/>
                  <a:moveTo>
                    <a:pt x="94" y="70"/>
                  </a:moveTo>
                  <a:cubicBezTo>
                    <a:pt x="94" y="70"/>
                    <a:pt x="94" y="70"/>
                    <a:pt x="94" y="70"/>
                  </a:cubicBezTo>
                  <a:cubicBezTo>
                    <a:pt x="76" y="63"/>
                    <a:pt x="76" y="63"/>
                    <a:pt x="76" y="63"/>
                  </a:cubicBezTo>
                  <a:cubicBezTo>
                    <a:pt x="77" y="59"/>
                    <a:pt x="78" y="56"/>
                    <a:pt x="78" y="53"/>
                  </a:cubicBezTo>
                  <a:cubicBezTo>
                    <a:pt x="78" y="49"/>
                    <a:pt x="77" y="46"/>
                    <a:pt x="76" y="43"/>
                  </a:cubicBezTo>
                  <a:cubicBezTo>
                    <a:pt x="89" y="37"/>
                    <a:pt x="89" y="37"/>
                    <a:pt x="89" y="37"/>
                  </a:cubicBezTo>
                  <a:cubicBezTo>
                    <a:pt x="94" y="35"/>
                    <a:pt x="94" y="35"/>
                    <a:pt x="94" y="35"/>
                  </a:cubicBezTo>
                  <a:cubicBezTo>
                    <a:pt x="96" y="40"/>
                    <a:pt x="98" y="46"/>
                    <a:pt x="98" y="53"/>
                  </a:cubicBezTo>
                  <a:cubicBezTo>
                    <a:pt x="98" y="59"/>
                    <a:pt x="96" y="65"/>
                    <a:pt x="94" y="70"/>
                  </a:cubicBezTo>
                  <a:close/>
                  <a:moveTo>
                    <a:pt x="69" y="10"/>
                  </a:moveTo>
                  <a:cubicBezTo>
                    <a:pt x="69" y="10"/>
                    <a:pt x="69" y="10"/>
                    <a:pt x="69" y="10"/>
                  </a:cubicBezTo>
                  <a:cubicBezTo>
                    <a:pt x="69" y="10"/>
                    <a:pt x="69" y="10"/>
                    <a:pt x="69" y="10"/>
                  </a:cubicBezTo>
                  <a:cubicBezTo>
                    <a:pt x="62" y="28"/>
                    <a:pt x="62" y="28"/>
                    <a:pt x="62" y="28"/>
                  </a:cubicBezTo>
                  <a:cubicBezTo>
                    <a:pt x="59" y="27"/>
                    <a:pt x="56" y="26"/>
                    <a:pt x="52" y="26"/>
                  </a:cubicBezTo>
                  <a:cubicBezTo>
                    <a:pt x="48" y="26"/>
                    <a:pt x="45" y="27"/>
                    <a:pt x="42" y="28"/>
                  </a:cubicBezTo>
                  <a:cubicBezTo>
                    <a:pt x="38" y="20"/>
                    <a:pt x="38" y="20"/>
                    <a:pt x="38" y="20"/>
                  </a:cubicBezTo>
                  <a:cubicBezTo>
                    <a:pt x="35" y="10"/>
                    <a:pt x="35" y="10"/>
                    <a:pt x="35" y="10"/>
                  </a:cubicBezTo>
                  <a:cubicBezTo>
                    <a:pt x="40" y="8"/>
                    <a:pt x="46" y="7"/>
                    <a:pt x="52" y="7"/>
                  </a:cubicBezTo>
                  <a:cubicBezTo>
                    <a:pt x="58" y="7"/>
                    <a:pt x="64" y="8"/>
                    <a:pt x="69" y="10"/>
                  </a:cubicBezTo>
                  <a:close/>
                  <a:moveTo>
                    <a:pt x="10" y="35"/>
                  </a:moveTo>
                  <a:cubicBezTo>
                    <a:pt x="19" y="39"/>
                    <a:pt x="19" y="39"/>
                    <a:pt x="19" y="39"/>
                  </a:cubicBezTo>
                  <a:cubicBezTo>
                    <a:pt x="28" y="43"/>
                    <a:pt x="28" y="43"/>
                    <a:pt x="28" y="43"/>
                  </a:cubicBezTo>
                  <a:cubicBezTo>
                    <a:pt x="27" y="46"/>
                    <a:pt x="26" y="49"/>
                    <a:pt x="26" y="53"/>
                  </a:cubicBezTo>
                  <a:cubicBezTo>
                    <a:pt x="26" y="56"/>
                    <a:pt x="27" y="59"/>
                    <a:pt x="28" y="63"/>
                  </a:cubicBezTo>
                  <a:cubicBezTo>
                    <a:pt x="10" y="70"/>
                    <a:pt x="10" y="70"/>
                    <a:pt x="10" y="70"/>
                  </a:cubicBezTo>
                  <a:cubicBezTo>
                    <a:pt x="8" y="65"/>
                    <a:pt x="6" y="59"/>
                    <a:pt x="6" y="53"/>
                  </a:cubicBezTo>
                  <a:cubicBezTo>
                    <a:pt x="6" y="46"/>
                    <a:pt x="8" y="40"/>
                    <a:pt x="10" y="35"/>
                  </a:cubicBezTo>
                  <a:close/>
                  <a:moveTo>
                    <a:pt x="35" y="95"/>
                  </a:moveTo>
                  <a:cubicBezTo>
                    <a:pt x="37" y="89"/>
                    <a:pt x="37" y="89"/>
                    <a:pt x="37" y="89"/>
                  </a:cubicBezTo>
                  <a:cubicBezTo>
                    <a:pt x="42" y="77"/>
                    <a:pt x="42" y="77"/>
                    <a:pt x="42" y="77"/>
                  </a:cubicBezTo>
                  <a:cubicBezTo>
                    <a:pt x="45" y="78"/>
                    <a:pt x="48" y="79"/>
                    <a:pt x="52" y="79"/>
                  </a:cubicBezTo>
                  <a:cubicBezTo>
                    <a:pt x="56" y="79"/>
                    <a:pt x="59" y="78"/>
                    <a:pt x="62" y="77"/>
                  </a:cubicBezTo>
                  <a:cubicBezTo>
                    <a:pt x="69" y="95"/>
                    <a:pt x="69" y="95"/>
                    <a:pt x="69" y="95"/>
                  </a:cubicBezTo>
                  <a:cubicBezTo>
                    <a:pt x="69" y="95"/>
                    <a:pt x="69" y="95"/>
                    <a:pt x="69" y="95"/>
                  </a:cubicBezTo>
                  <a:cubicBezTo>
                    <a:pt x="69" y="95"/>
                    <a:pt x="69" y="95"/>
                    <a:pt x="69" y="95"/>
                  </a:cubicBezTo>
                  <a:cubicBezTo>
                    <a:pt x="64" y="97"/>
                    <a:pt x="58" y="98"/>
                    <a:pt x="52" y="98"/>
                  </a:cubicBezTo>
                  <a:cubicBezTo>
                    <a:pt x="46" y="98"/>
                    <a:pt x="40" y="97"/>
                    <a:pt x="35"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8" name="Freeform 87">
              <a:extLst>
                <a:ext uri="{FF2B5EF4-FFF2-40B4-BE49-F238E27FC236}">
                  <a16:creationId xmlns:a16="http://schemas.microsoft.com/office/drawing/2014/main" id="{1C3494C9-ACCB-4BCC-99A0-535C5201500E}"/>
                </a:ext>
              </a:extLst>
            </p:cNvPr>
            <p:cNvSpPr>
              <a:spLocks/>
            </p:cNvSpPr>
            <p:nvPr/>
          </p:nvSpPr>
          <p:spPr bwMode="auto">
            <a:xfrm>
              <a:off x="3886" y="2470"/>
              <a:ext cx="147" cy="148"/>
            </a:xfrm>
            <a:custGeom>
              <a:avLst/>
              <a:gdLst>
                <a:gd name="T0" fmla="*/ 0 w 120"/>
                <a:gd name="T1" fmla="*/ 70 h 121"/>
                <a:gd name="T2" fmla="*/ 10 w 120"/>
                <a:gd name="T3" fmla="*/ 80 h 121"/>
                <a:gd name="T4" fmla="*/ 20 w 120"/>
                <a:gd name="T5" fmla="*/ 70 h 121"/>
                <a:gd name="T6" fmla="*/ 20 w 120"/>
                <a:gd name="T7" fmla="*/ 34 h 121"/>
                <a:gd name="T8" fmla="*/ 103 w 120"/>
                <a:gd name="T9" fmla="*/ 117 h 121"/>
                <a:gd name="T10" fmla="*/ 117 w 120"/>
                <a:gd name="T11" fmla="*/ 117 h 121"/>
                <a:gd name="T12" fmla="*/ 120 w 120"/>
                <a:gd name="T13" fmla="*/ 110 h 121"/>
                <a:gd name="T14" fmla="*/ 117 w 120"/>
                <a:gd name="T15" fmla="*/ 103 h 121"/>
                <a:gd name="T16" fmla="*/ 34 w 120"/>
                <a:gd name="T17" fmla="*/ 20 h 121"/>
                <a:gd name="T18" fmla="*/ 70 w 120"/>
                <a:gd name="T19" fmla="*/ 20 h 121"/>
                <a:gd name="T20" fmla="*/ 80 w 120"/>
                <a:gd name="T21" fmla="*/ 10 h 121"/>
                <a:gd name="T22" fmla="*/ 70 w 120"/>
                <a:gd name="T23" fmla="*/ 0 h 121"/>
                <a:gd name="T24" fmla="*/ 0 w 120"/>
                <a:gd name="T25" fmla="*/ 0 h 121"/>
                <a:gd name="T26" fmla="*/ 0 w 120"/>
                <a:gd name="T2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21">
                  <a:moveTo>
                    <a:pt x="0" y="70"/>
                  </a:moveTo>
                  <a:cubicBezTo>
                    <a:pt x="0" y="75"/>
                    <a:pt x="4" y="80"/>
                    <a:pt x="10" y="80"/>
                  </a:cubicBezTo>
                  <a:cubicBezTo>
                    <a:pt x="15" y="80"/>
                    <a:pt x="20" y="75"/>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7"/>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89" name="Freeform 88">
              <a:extLst>
                <a:ext uri="{FF2B5EF4-FFF2-40B4-BE49-F238E27FC236}">
                  <a16:creationId xmlns:a16="http://schemas.microsoft.com/office/drawing/2014/main" id="{AA0B63C7-7D94-4851-AC34-6E1176893980}"/>
                </a:ext>
              </a:extLst>
            </p:cNvPr>
            <p:cNvSpPr>
              <a:spLocks noEditPoints="1"/>
            </p:cNvSpPr>
            <p:nvPr/>
          </p:nvSpPr>
          <p:spPr bwMode="auto">
            <a:xfrm>
              <a:off x="3691" y="1983"/>
              <a:ext cx="153" cy="125"/>
            </a:xfrm>
            <a:custGeom>
              <a:avLst/>
              <a:gdLst>
                <a:gd name="T0" fmla="*/ 125 w 125"/>
                <a:gd name="T1" fmla="*/ 55 h 102"/>
                <a:gd name="T2" fmla="*/ 110 w 125"/>
                <a:gd name="T3" fmla="*/ 24 h 102"/>
                <a:gd name="T4" fmla="*/ 86 w 125"/>
                <a:gd name="T5" fmla="*/ 24 h 102"/>
                <a:gd name="T6" fmla="*/ 86 w 125"/>
                <a:gd name="T7" fmla="*/ 8 h 102"/>
                <a:gd name="T8" fmla="*/ 78 w 125"/>
                <a:gd name="T9" fmla="*/ 0 h 102"/>
                <a:gd name="T10" fmla="*/ 8 w 125"/>
                <a:gd name="T11" fmla="*/ 0 h 102"/>
                <a:gd name="T12" fmla="*/ 0 w 125"/>
                <a:gd name="T13" fmla="*/ 8 h 102"/>
                <a:gd name="T14" fmla="*/ 0 w 125"/>
                <a:gd name="T15" fmla="*/ 71 h 102"/>
                <a:gd name="T16" fmla="*/ 8 w 125"/>
                <a:gd name="T17" fmla="*/ 79 h 102"/>
                <a:gd name="T18" fmla="*/ 18 w 125"/>
                <a:gd name="T19" fmla="*/ 79 h 102"/>
                <a:gd name="T20" fmla="*/ 16 w 125"/>
                <a:gd name="T21" fmla="*/ 87 h 102"/>
                <a:gd name="T22" fmla="*/ 31 w 125"/>
                <a:gd name="T23" fmla="*/ 102 h 102"/>
                <a:gd name="T24" fmla="*/ 47 w 125"/>
                <a:gd name="T25" fmla="*/ 87 h 102"/>
                <a:gd name="T26" fmla="*/ 45 w 125"/>
                <a:gd name="T27" fmla="*/ 79 h 102"/>
                <a:gd name="T28" fmla="*/ 88 w 125"/>
                <a:gd name="T29" fmla="*/ 79 h 102"/>
                <a:gd name="T30" fmla="*/ 86 w 125"/>
                <a:gd name="T31" fmla="*/ 87 h 102"/>
                <a:gd name="T32" fmla="*/ 102 w 125"/>
                <a:gd name="T33" fmla="*/ 102 h 102"/>
                <a:gd name="T34" fmla="*/ 118 w 125"/>
                <a:gd name="T35" fmla="*/ 87 h 102"/>
                <a:gd name="T36" fmla="*/ 115 w 125"/>
                <a:gd name="T37" fmla="*/ 79 h 102"/>
                <a:gd name="T38" fmla="*/ 125 w 125"/>
                <a:gd name="T39" fmla="*/ 79 h 102"/>
                <a:gd name="T40" fmla="*/ 125 w 125"/>
                <a:gd name="T41" fmla="*/ 55 h 102"/>
                <a:gd name="T42" fmla="*/ 86 w 125"/>
                <a:gd name="T43" fmla="*/ 55 h 102"/>
                <a:gd name="T44" fmla="*/ 86 w 125"/>
                <a:gd name="T45" fmla="*/ 36 h 102"/>
                <a:gd name="T46" fmla="*/ 102 w 125"/>
                <a:gd name="T47" fmla="*/ 36 h 102"/>
                <a:gd name="T48" fmla="*/ 112 w 125"/>
                <a:gd name="T49" fmla="*/ 55 h 102"/>
                <a:gd name="T50" fmla="*/ 86 w 125"/>
                <a:gd name="T51"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2">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5"/>
                    <a:pt x="23" y="102"/>
                    <a:pt x="31" y="102"/>
                  </a:cubicBezTo>
                  <a:cubicBezTo>
                    <a:pt x="40" y="102"/>
                    <a:pt x="47" y="95"/>
                    <a:pt x="47" y="87"/>
                  </a:cubicBezTo>
                  <a:cubicBezTo>
                    <a:pt x="47" y="84"/>
                    <a:pt x="46" y="81"/>
                    <a:pt x="45" y="79"/>
                  </a:cubicBezTo>
                  <a:cubicBezTo>
                    <a:pt x="88" y="79"/>
                    <a:pt x="88" y="79"/>
                    <a:pt x="88" y="79"/>
                  </a:cubicBezTo>
                  <a:cubicBezTo>
                    <a:pt x="87" y="81"/>
                    <a:pt x="86" y="84"/>
                    <a:pt x="86" y="87"/>
                  </a:cubicBezTo>
                  <a:cubicBezTo>
                    <a:pt x="86" y="95"/>
                    <a:pt x="93" y="102"/>
                    <a:pt x="102" y="102"/>
                  </a:cubicBezTo>
                  <a:cubicBezTo>
                    <a:pt x="111" y="102"/>
                    <a:pt x="118" y="95"/>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0" name="Freeform 89">
              <a:extLst>
                <a:ext uri="{FF2B5EF4-FFF2-40B4-BE49-F238E27FC236}">
                  <a16:creationId xmlns:a16="http://schemas.microsoft.com/office/drawing/2014/main" id="{7F4C5C57-2006-4DE2-8462-393FDA0A6706}"/>
                </a:ext>
              </a:extLst>
            </p:cNvPr>
            <p:cNvSpPr>
              <a:spLocks noEditPoints="1"/>
            </p:cNvSpPr>
            <p:nvPr/>
          </p:nvSpPr>
          <p:spPr bwMode="auto">
            <a:xfrm>
              <a:off x="3623" y="1836"/>
              <a:ext cx="129" cy="129"/>
            </a:xfrm>
            <a:custGeom>
              <a:avLst/>
              <a:gdLst>
                <a:gd name="T0" fmla="*/ 101 w 105"/>
                <a:gd name="T1" fmla="*/ 29 h 105"/>
                <a:gd name="T2" fmla="*/ 72 w 105"/>
                <a:gd name="T3" fmla="*/ 26 h 105"/>
                <a:gd name="T4" fmla="*/ 89 w 105"/>
                <a:gd name="T5" fmla="*/ 9 h 105"/>
                <a:gd name="T6" fmla="*/ 82 w 105"/>
                <a:gd name="T7" fmla="*/ 3 h 105"/>
                <a:gd name="T8" fmla="*/ 59 w 105"/>
                <a:gd name="T9" fmla="*/ 26 h 105"/>
                <a:gd name="T10" fmla="*/ 53 w 105"/>
                <a:gd name="T11" fmla="*/ 26 h 105"/>
                <a:gd name="T12" fmla="*/ 53 w 105"/>
                <a:gd name="T13" fmla="*/ 26 h 105"/>
                <a:gd name="T14" fmla="*/ 26 w 105"/>
                <a:gd name="T15" fmla="*/ 0 h 105"/>
                <a:gd name="T16" fmla="*/ 20 w 105"/>
                <a:gd name="T17" fmla="*/ 6 h 105"/>
                <a:gd name="T18" fmla="*/ 40 w 105"/>
                <a:gd name="T19" fmla="*/ 26 h 105"/>
                <a:gd name="T20" fmla="*/ 4 w 105"/>
                <a:gd name="T21" fmla="*/ 29 h 105"/>
                <a:gd name="T22" fmla="*/ 0 w 105"/>
                <a:gd name="T23" fmla="*/ 65 h 105"/>
                <a:gd name="T24" fmla="*/ 4 w 105"/>
                <a:gd name="T25" fmla="*/ 101 h 105"/>
                <a:gd name="T26" fmla="*/ 53 w 105"/>
                <a:gd name="T27" fmla="*/ 105 h 105"/>
                <a:gd name="T28" fmla="*/ 101 w 105"/>
                <a:gd name="T29" fmla="*/ 101 h 105"/>
                <a:gd name="T30" fmla="*/ 105 w 105"/>
                <a:gd name="T31" fmla="*/ 65 h 105"/>
                <a:gd name="T32" fmla="*/ 101 w 105"/>
                <a:gd name="T33" fmla="*/ 29 h 105"/>
                <a:gd name="T34" fmla="*/ 89 w 105"/>
                <a:gd name="T35" fmla="*/ 89 h 105"/>
                <a:gd name="T36" fmla="*/ 53 w 105"/>
                <a:gd name="T37" fmla="*/ 92 h 105"/>
                <a:gd name="T38" fmla="*/ 16 w 105"/>
                <a:gd name="T39" fmla="*/ 89 h 105"/>
                <a:gd name="T40" fmla="*/ 13 w 105"/>
                <a:gd name="T41" fmla="*/ 65 h 105"/>
                <a:gd name="T42" fmla="*/ 16 w 105"/>
                <a:gd name="T43" fmla="*/ 41 h 105"/>
                <a:gd name="T44" fmla="*/ 53 w 105"/>
                <a:gd name="T45" fmla="*/ 39 h 105"/>
                <a:gd name="T46" fmla="*/ 89 w 105"/>
                <a:gd name="T47" fmla="*/ 41 h 105"/>
                <a:gd name="T48" fmla="*/ 92 w 105"/>
                <a:gd name="T49" fmla="*/ 65 h 105"/>
                <a:gd name="T50" fmla="*/ 89 w 105"/>
                <a:gd name="T51"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1" y="29"/>
                  </a:moveTo>
                  <a:cubicBezTo>
                    <a:pt x="92" y="28"/>
                    <a:pt x="82" y="27"/>
                    <a:pt x="72" y="26"/>
                  </a:cubicBezTo>
                  <a:cubicBezTo>
                    <a:pt x="89" y="9"/>
                    <a:pt x="89" y="9"/>
                    <a:pt x="89" y="9"/>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2"/>
                    <a:pt x="0" y="65"/>
                  </a:cubicBezTo>
                  <a:cubicBezTo>
                    <a:pt x="0" y="78"/>
                    <a:pt x="2" y="90"/>
                    <a:pt x="4" y="101"/>
                  </a:cubicBezTo>
                  <a:cubicBezTo>
                    <a:pt x="19" y="104"/>
                    <a:pt x="35" y="105"/>
                    <a:pt x="53" y="105"/>
                  </a:cubicBezTo>
                  <a:cubicBezTo>
                    <a:pt x="70" y="105"/>
                    <a:pt x="86" y="104"/>
                    <a:pt x="101" y="101"/>
                  </a:cubicBezTo>
                  <a:cubicBezTo>
                    <a:pt x="104" y="90"/>
                    <a:pt x="105" y="78"/>
                    <a:pt x="105" y="65"/>
                  </a:cubicBezTo>
                  <a:cubicBezTo>
                    <a:pt x="105" y="52"/>
                    <a:pt x="104" y="40"/>
                    <a:pt x="101" y="29"/>
                  </a:cubicBezTo>
                  <a:close/>
                  <a:moveTo>
                    <a:pt x="89" y="89"/>
                  </a:moveTo>
                  <a:cubicBezTo>
                    <a:pt x="78" y="91"/>
                    <a:pt x="65" y="92"/>
                    <a:pt x="53" y="92"/>
                  </a:cubicBezTo>
                  <a:cubicBezTo>
                    <a:pt x="40" y="92"/>
                    <a:pt x="27" y="91"/>
                    <a:pt x="16" y="89"/>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1" name="Freeform 90">
              <a:extLst>
                <a:ext uri="{FF2B5EF4-FFF2-40B4-BE49-F238E27FC236}">
                  <a16:creationId xmlns:a16="http://schemas.microsoft.com/office/drawing/2014/main" id="{905B0C64-D3A9-4AE6-817C-64217AD9681C}"/>
                </a:ext>
              </a:extLst>
            </p:cNvPr>
            <p:cNvSpPr>
              <a:spLocks/>
            </p:cNvSpPr>
            <p:nvPr/>
          </p:nvSpPr>
          <p:spPr bwMode="auto">
            <a:xfrm>
              <a:off x="3632" y="1687"/>
              <a:ext cx="164" cy="134"/>
            </a:xfrm>
            <a:custGeom>
              <a:avLst/>
              <a:gdLst>
                <a:gd name="T0" fmla="*/ 134 w 134"/>
                <a:gd name="T1" fmla="*/ 13 h 109"/>
                <a:gd name="T2" fmla="*/ 118 w 134"/>
                <a:gd name="T3" fmla="*/ 17 h 109"/>
                <a:gd name="T4" fmla="*/ 130 w 134"/>
                <a:gd name="T5" fmla="*/ 2 h 109"/>
                <a:gd name="T6" fmla="*/ 113 w 134"/>
                <a:gd name="T7" fmla="*/ 9 h 109"/>
                <a:gd name="T8" fmla="*/ 93 w 134"/>
                <a:gd name="T9" fmla="*/ 0 h 109"/>
                <a:gd name="T10" fmla="*/ 65 w 134"/>
                <a:gd name="T11" fmla="*/ 27 h 109"/>
                <a:gd name="T12" fmla="*/ 66 w 134"/>
                <a:gd name="T13" fmla="*/ 34 h 109"/>
                <a:gd name="T14" fmla="*/ 10 w 134"/>
                <a:gd name="T15" fmla="*/ 5 h 109"/>
                <a:gd name="T16" fmla="*/ 6 w 134"/>
                <a:gd name="T17" fmla="*/ 19 h 109"/>
                <a:gd name="T18" fmla="*/ 18 w 134"/>
                <a:gd name="T19" fmla="*/ 42 h 109"/>
                <a:gd name="T20" fmla="*/ 6 w 134"/>
                <a:gd name="T21" fmla="*/ 38 h 109"/>
                <a:gd name="T22" fmla="*/ 6 w 134"/>
                <a:gd name="T23" fmla="*/ 39 h 109"/>
                <a:gd name="T24" fmla="*/ 28 w 134"/>
                <a:gd name="T25" fmla="*/ 65 h 109"/>
                <a:gd name="T26" fmla="*/ 20 w 134"/>
                <a:gd name="T27" fmla="*/ 66 h 109"/>
                <a:gd name="T28" fmla="*/ 15 w 134"/>
                <a:gd name="T29" fmla="*/ 66 h 109"/>
                <a:gd name="T30" fmla="*/ 41 w 134"/>
                <a:gd name="T31" fmla="*/ 85 h 109"/>
                <a:gd name="T32" fmla="*/ 7 w 134"/>
                <a:gd name="T33" fmla="*/ 97 h 109"/>
                <a:gd name="T34" fmla="*/ 0 w 134"/>
                <a:gd name="T35" fmla="*/ 96 h 109"/>
                <a:gd name="T36" fmla="*/ 42 w 134"/>
                <a:gd name="T37" fmla="*/ 109 h 109"/>
                <a:gd name="T38" fmla="*/ 120 w 134"/>
                <a:gd name="T39" fmla="*/ 31 h 109"/>
                <a:gd name="T40" fmla="*/ 120 w 134"/>
                <a:gd name="T41" fmla="*/ 27 h 109"/>
                <a:gd name="T42" fmla="*/ 134 w 134"/>
                <a:gd name="T43"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09">
                  <a:moveTo>
                    <a:pt x="134" y="13"/>
                  </a:moveTo>
                  <a:cubicBezTo>
                    <a:pt x="129" y="15"/>
                    <a:pt x="124" y="17"/>
                    <a:pt x="118" y="17"/>
                  </a:cubicBezTo>
                  <a:cubicBezTo>
                    <a:pt x="124" y="14"/>
                    <a:pt x="128" y="8"/>
                    <a:pt x="130" y="2"/>
                  </a:cubicBezTo>
                  <a:cubicBezTo>
                    <a:pt x="125" y="5"/>
                    <a:pt x="119" y="7"/>
                    <a:pt x="113" y="9"/>
                  </a:cubicBezTo>
                  <a:cubicBezTo>
                    <a:pt x="108" y="3"/>
                    <a:pt x="101" y="0"/>
                    <a:pt x="93" y="0"/>
                  </a:cubicBezTo>
                  <a:cubicBezTo>
                    <a:pt x="78" y="0"/>
                    <a:pt x="65" y="12"/>
                    <a:pt x="65" y="27"/>
                  </a:cubicBezTo>
                  <a:cubicBezTo>
                    <a:pt x="65" y="30"/>
                    <a:pt x="66" y="32"/>
                    <a:pt x="66" y="34"/>
                  </a:cubicBezTo>
                  <a:cubicBezTo>
                    <a:pt x="43" y="33"/>
                    <a:pt x="23" y="22"/>
                    <a:pt x="10" y="5"/>
                  </a:cubicBezTo>
                  <a:cubicBezTo>
                    <a:pt x="7" y="9"/>
                    <a:pt x="6" y="14"/>
                    <a:pt x="6" y="19"/>
                  </a:cubicBezTo>
                  <a:cubicBezTo>
                    <a:pt x="6" y="28"/>
                    <a:pt x="11" y="37"/>
                    <a:pt x="18" y="42"/>
                  </a:cubicBezTo>
                  <a:cubicBezTo>
                    <a:pt x="14" y="41"/>
                    <a:pt x="9" y="40"/>
                    <a:pt x="6" y="38"/>
                  </a:cubicBezTo>
                  <a:cubicBezTo>
                    <a:pt x="6" y="38"/>
                    <a:pt x="6" y="38"/>
                    <a:pt x="6" y="39"/>
                  </a:cubicBezTo>
                  <a:cubicBezTo>
                    <a:pt x="6" y="52"/>
                    <a:pt x="15" y="63"/>
                    <a:pt x="28" y="65"/>
                  </a:cubicBezTo>
                  <a:cubicBezTo>
                    <a:pt x="25" y="66"/>
                    <a:pt x="23" y="66"/>
                    <a:pt x="20" y="66"/>
                  </a:cubicBezTo>
                  <a:cubicBezTo>
                    <a:pt x="19" y="66"/>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29"/>
                    <a:pt x="120" y="28"/>
                    <a:pt x="120" y="27"/>
                  </a:cubicBezTo>
                  <a:cubicBezTo>
                    <a:pt x="126" y="23"/>
                    <a:pt x="130" y="18"/>
                    <a:pt x="1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2" name="Freeform 91">
              <a:extLst>
                <a:ext uri="{FF2B5EF4-FFF2-40B4-BE49-F238E27FC236}">
                  <a16:creationId xmlns:a16="http://schemas.microsoft.com/office/drawing/2014/main" id="{66F97752-A838-4B77-A7C4-D5B238FB847B}"/>
                </a:ext>
              </a:extLst>
            </p:cNvPr>
            <p:cNvSpPr>
              <a:spLocks noEditPoints="1"/>
            </p:cNvSpPr>
            <p:nvPr/>
          </p:nvSpPr>
          <p:spPr bwMode="auto">
            <a:xfrm>
              <a:off x="3705" y="2373"/>
              <a:ext cx="160" cy="149"/>
            </a:xfrm>
            <a:custGeom>
              <a:avLst/>
              <a:gdLst>
                <a:gd name="T0" fmla="*/ 70 w 160"/>
                <a:gd name="T1" fmla="*/ 79 h 149"/>
                <a:gd name="T2" fmla="*/ 90 w 160"/>
                <a:gd name="T3" fmla="*/ 79 h 149"/>
                <a:gd name="T4" fmla="*/ 90 w 160"/>
                <a:gd name="T5" fmla="*/ 40 h 149"/>
                <a:gd name="T6" fmla="*/ 120 w 160"/>
                <a:gd name="T7" fmla="*/ 40 h 149"/>
                <a:gd name="T8" fmla="*/ 80 w 160"/>
                <a:gd name="T9" fmla="*/ 0 h 149"/>
                <a:gd name="T10" fmla="*/ 40 w 160"/>
                <a:gd name="T11" fmla="*/ 40 h 149"/>
                <a:gd name="T12" fmla="*/ 70 w 160"/>
                <a:gd name="T13" fmla="*/ 40 h 149"/>
                <a:gd name="T14" fmla="*/ 70 w 160"/>
                <a:gd name="T15" fmla="*/ 79 h 149"/>
                <a:gd name="T16" fmla="*/ 100 w 160"/>
                <a:gd name="T17" fmla="*/ 57 h 149"/>
                <a:gd name="T18" fmla="*/ 100 w 160"/>
                <a:gd name="T19" fmla="*/ 72 h 149"/>
                <a:gd name="T20" fmla="*/ 145 w 160"/>
                <a:gd name="T21" fmla="*/ 89 h 149"/>
                <a:gd name="T22" fmla="*/ 80 w 160"/>
                <a:gd name="T23" fmla="*/ 114 h 149"/>
                <a:gd name="T24" fmla="*/ 14 w 160"/>
                <a:gd name="T25" fmla="*/ 89 h 149"/>
                <a:gd name="T26" fmla="*/ 59 w 160"/>
                <a:gd name="T27" fmla="*/ 72 h 149"/>
                <a:gd name="T28" fmla="*/ 59 w 160"/>
                <a:gd name="T29" fmla="*/ 57 h 149"/>
                <a:gd name="T30" fmla="*/ 0 w 160"/>
                <a:gd name="T31" fmla="*/ 79 h 149"/>
                <a:gd name="T32" fmla="*/ 0 w 160"/>
                <a:gd name="T33" fmla="*/ 120 h 149"/>
                <a:gd name="T34" fmla="*/ 80 w 160"/>
                <a:gd name="T35" fmla="*/ 149 h 149"/>
                <a:gd name="T36" fmla="*/ 160 w 160"/>
                <a:gd name="T37" fmla="*/ 120 h 149"/>
                <a:gd name="T38" fmla="*/ 160 w 160"/>
                <a:gd name="T39" fmla="*/ 79 h 149"/>
                <a:gd name="T40" fmla="*/ 100 w 160"/>
                <a:gd name="T41"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149">
                  <a:moveTo>
                    <a:pt x="70" y="79"/>
                  </a:moveTo>
                  <a:lnTo>
                    <a:pt x="90" y="79"/>
                  </a:lnTo>
                  <a:lnTo>
                    <a:pt x="90" y="40"/>
                  </a:lnTo>
                  <a:lnTo>
                    <a:pt x="120" y="40"/>
                  </a:lnTo>
                  <a:lnTo>
                    <a:pt x="80" y="0"/>
                  </a:lnTo>
                  <a:lnTo>
                    <a:pt x="40" y="40"/>
                  </a:lnTo>
                  <a:lnTo>
                    <a:pt x="70" y="40"/>
                  </a:lnTo>
                  <a:lnTo>
                    <a:pt x="70" y="79"/>
                  </a:lnTo>
                  <a:close/>
                  <a:moveTo>
                    <a:pt x="100" y="57"/>
                  </a:moveTo>
                  <a:lnTo>
                    <a:pt x="100" y="72"/>
                  </a:lnTo>
                  <a:lnTo>
                    <a:pt x="145" y="89"/>
                  </a:lnTo>
                  <a:lnTo>
                    <a:pt x="80" y="114"/>
                  </a:lnTo>
                  <a:lnTo>
                    <a:pt x="14" y="89"/>
                  </a:lnTo>
                  <a:lnTo>
                    <a:pt x="59" y="72"/>
                  </a:lnTo>
                  <a:lnTo>
                    <a:pt x="59" y="57"/>
                  </a:lnTo>
                  <a:lnTo>
                    <a:pt x="0" y="79"/>
                  </a:lnTo>
                  <a:lnTo>
                    <a:pt x="0" y="120"/>
                  </a:lnTo>
                  <a:lnTo>
                    <a:pt x="80" y="149"/>
                  </a:lnTo>
                  <a:lnTo>
                    <a:pt x="160" y="120"/>
                  </a:lnTo>
                  <a:lnTo>
                    <a:pt x="160" y="79"/>
                  </a:lnTo>
                  <a:lnTo>
                    <a:pt x="10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3" name="Freeform 92">
              <a:extLst>
                <a:ext uri="{FF2B5EF4-FFF2-40B4-BE49-F238E27FC236}">
                  <a16:creationId xmlns:a16="http://schemas.microsoft.com/office/drawing/2014/main" id="{AD7EC929-F6F3-4883-B8CB-128452FED3FD}"/>
                </a:ext>
              </a:extLst>
            </p:cNvPr>
            <p:cNvSpPr>
              <a:spLocks noEditPoints="1"/>
            </p:cNvSpPr>
            <p:nvPr/>
          </p:nvSpPr>
          <p:spPr bwMode="auto">
            <a:xfrm>
              <a:off x="3698" y="2535"/>
              <a:ext cx="122" cy="91"/>
            </a:xfrm>
            <a:custGeom>
              <a:avLst/>
              <a:gdLst>
                <a:gd name="T0" fmla="*/ 37 w 99"/>
                <a:gd name="T1" fmla="*/ 16 h 74"/>
                <a:gd name="T2" fmla="*/ 53 w 99"/>
                <a:gd name="T3" fmla="*/ 31 h 74"/>
                <a:gd name="T4" fmla="*/ 68 w 99"/>
                <a:gd name="T5" fmla="*/ 16 h 74"/>
                <a:gd name="T6" fmla="*/ 53 w 99"/>
                <a:gd name="T7" fmla="*/ 0 h 74"/>
                <a:gd name="T8" fmla="*/ 37 w 99"/>
                <a:gd name="T9" fmla="*/ 16 h 74"/>
                <a:gd name="T10" fmla="*/ 0 w 99"/>
                <a:gd name="T11" fmla="*/ 16 h 74"/>
                <a:gd name="T12" fmla="*/ 16 w 99"/>
                <a:gd name="T13" fmla="*/ 31 h 74"/>
                <a:gd name="T14" fmla="*/ 31 w 99"/>
                <a:gd name="T15" fmla="*/ 16 h 74"/>
                <a:gd name="T16" fmla="*/ 16 w 99"/>
                <a:gd name="T17" fmla="*/ 0 h 74"/>
                <a:gd name="T18" fmla="*/ 0 w 99"/>
                <a:gd name="T19" fmla="*/ 16 h 74"/>
                <a:gd name="T20" fmla="*/ 74 w 99"/>
                <a:gd name="T21" fmla="*/ 47 h 74"/>
                <a:gd name="T22" fmla="*/ 74 w 99"/>
                <a:gd name="T23" fmla="*/ 37 h 74"/>
                <a:gd name="T24" fmla="*/ 68 w 99"/>
                <a:gd name="T25" fmla="*/ 31 h 74"/>
                <a:gd name="T26" fmla="*/ 53 w 99"/>
                <a:gd name="T27" fmla="*/ 31 h 74"/>
                <a:gd name="T28" fmla="*/ 16 w 99"/>
                <a:gd name="T29" fmla="*/ 31 h 74"/>
                <a:gd name="T30" fmla="*/ 6 w 99"/>
                <a:gd name="T31" fmla="*/ 31 h 74"/>
                <a:gd name="T32" fmla="*/ 0 w 99"/>
                <a:gd name="T33" fmla="*/ 37 h 74"/>
                <a:gd name="T34" fmla="*/ 0 w 99"/>
                <a:gd name="T35" fmla="*/ 68 h 74"/>
                <a:gd name="T36" fmla="*/ 6 w 99"/>
                <a:gd name="T37" fmla="*/ 74 h 74"/>
                <a:gd name="T38" fmla="*/ 68 w 99"/>
                <a:gd name="T39" fmla="*/ 74 h 74"/>
                <a:gd name="T40" fmla="*/ 74 w 99"/>
                <a:gd name="T41" fmla="*/ 68 h 74"/>
                <a:gd name="T42" fmla="*/ 74 w 99"/>
                <a:gd name="T43" fmla="*/ 59 h 74"/>
                <a:gd name="T44" fmla="*/ 99 w 99"/>
                <a:gd name="T45" fmla="*/ 74 h 74"/>
                <a:gd name="T46" fmla="*/ 99 w 99"/>
                <a:gd name="T47" fmla="*/ 31 h 74"/>
                <a:gd name="T48" fmla="*/ 74 w 99"/>
                <a:gd name="T49" fmla="*/ 47 h 74"/>
                <a:gd name="T50" fmla="*/ 62 w 99"/>
                <a:gd name="T51" fmla="*/ 62 h 74"/>
                <a:gd name="T52" fmla="*/ 13 w 99"/>
                <a:gd name="T53" fmla="*/ 62 h 74"/>
                <a:gd name="T54" fmla="*/ 13 w 99"/>
                <a:gd name="T55" fmla="*/ 43 h 74"/>
                <a:gd name="T56" fmla="*/ 62 w 99"/>
                <a:gd name="T57" fmla="*/ 43 h 74"/>
                <a:gd name="T58" fmla="*/ 62 w 99"/>
                <a:gd name="T59"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74">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4"/>
                    <a:pt x="6" y="74"/>
                  </a:cubicBezTo>
                  <a:cubicBezTo>
                    <a:pt x="68" y="74"/>
                    <a:pt x="68" y="74"/>
                    <a:pt x="68" y="74"/>
                  </a:cubicBezTo>
                  <a:cubicBezTo>
                    <a:pt x="72" y="74"/>
                    <a:pt x="74" y="72"/>
                    <a:pt x="74" y="68"/>
                  </a:cubicBezTo>
                  <a:cubicBezTo>
                    <a:pt x="74" y="59"/>
                    <a:pt x="74" y="59"/>
                    <a:pt x="74" y="59"/>
                  </a:cubicBezTo>
                  <a:cubicBezTo>
                    <a:pt x="99" y="74"/>
                    <a:pt x="99" y="74"/>
                    <a:pt x="99" y="74"/>
                  </a:cubicBezTo>
                  <a:cubicBezTo>
                    <a:pt x="99" y="31"/>
                    <a:pt x="99" y="31"/>
                    <a:pt x="99" y="31"/>
                  </a:cubicBezTo>
                  <a:lnTo>
                    <a:pt x="74" y="47"/>
                  </a:lnTo>
                  <a:close/>
                  <a:moveTo>
                    <a:pt x="62" y="62"/>
                  </a:moveTo>
                  <a:cubicBezTo>
                    <a:pt x="13" y="62"/>
                    <a:pt x="13" y="62"/>
                    <a:pt x="13" y="62"/>
                  </a:cubicBezTo>
                  <a:cubicBezTo>
                    <a:pt x="13" y="43"/>
                    <a:pt x="13" y="43"/>
                    <a:pt x="13" y="43"/>
                  </a:cubicBezTo>
                  <a:cubicBezTo>
                    <a:pt x="62" y="43"/>
                    <a:pt x="62" y="43"/>
                    <a:pt x="62" y="43"/>
                  </a:cubicBezTo>
                  <a:lnTo>
                    <a:pt x="6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4" name="Freeform 93">
              <a:extLst>
                <a:ext uri="{FF2B5EF4-FFF2-40B4-BE49-F238E27FC236}">
                  <a16:creationId xmlns:a16="http://schemas.microsoft.com/office/drawing/2014/main" id="{DEA87808-0BD3-44F4-BEC9-70D610C7D863}"/>
                </a:ext>
              </a:extLst>
            </p:cNvPr>
            <p:cNvSpPr>
              <a:spLocks noEditPoints="1"/>
            </p:cNvSpPr>
            <p:nvPr/>
          </p:nvSpPr>
          <p:spPr bwMode="auto">
            <a:xfrm>
              <a:off x="3670" y="2235"/>
              <a:ext cx="129" cy="129"/>
            </a:xfrm>
            <a:custGeom>
              <a:avLst/>
              <a:gdLst>
                <a:gd name="T0" fmla="*/ 53 w 105"/>
                <a:gd name="T1" fmla="*/ 0 h 105"/>
                <a:gd name="T2" fmla="*/ 0 w 105"/>
                <a:gd name="T3" fmla="*/ 53 h 105"/>
                <a:gd name="T4" fmla="*/ 53 w 105"/>
                <a:gd name="T5" fmla="*/ 105 h 105"/>
                <a:gd name="T6" fmla="*/ 105 w 105"/>
                <a:gd name="T7" fmla="*/ 53 h 105"/>
                <a:gd name="T8" fmla="*/ 53 w 105"/>
                <a:gd name="T9" fmla="*/ 0 h 105"/>
                <a:gd name="T10" fmla="*/ 84 w 105"/>
                <a:gd name="T11" fmla="*/ 45 h 105"/>
                <a:gd name="T12" fmla="*/ 55 w 105"/>
                <a:gd name="T13" fmla="*/ 85 h 105"/>
                <a:gd name="T14" fmla="*/ 41 w 105"/>
                <a:gd name="T15" fmla="*/ 80 h 105"/>
                <a:gd name="T16" fmla="*/ 31 w 105"/>
                <a:gd name="T17" fmla="*/ 48 h 105"/>
                <a:gd name="T18" fmla="*/ 24 w 105"/>
                <a:gd name="T19" fmla="*/ 50 h 105"/>
                <a:gd name="T20" fmla="*/ 21 w 105"/>
                <a:gd name="T21" fmla="*/ 47 h 105"/>
                <a:gd name="T22" fmla="*/ 40 w 105"/>
                <a:gd name="T23" fmla="*/ 33 h 105"/>
                <a:gd name="T24" fmla="*/ 51 w 105"/>
                <a:gd name="T25" fmla="*/ 54 h 105"/>
                <a:gd name="T26" fmla="*/ 56 w 105"/>
                <a:gd name="T27" fmla="*/ 67 h 105"/>
                <a:gd name="T28" fmla="*/ 64 w 105"/>
                <a:gd name="T29" fmla="*/ 55 h 105"/>
                <a:gd name="T30" fmla="*/ 57 w 105"/>
                <a:gd name="T31" fmla="*/ 47 h 105"/>
                <a:gd name="T32" fmla="*/ 84 w 105"/>
                <a:gd name="T33" fmla="*/ 4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5">
                  <a:moveTo>
                    <a:pt x="53" y="0"/>
                  </a:moveTo>
                  <a:cubicBezTo>
                    <a:pt x="23" y="0"/>
                    <a:pt x="0" y="24"/>
                    <a:pt x="0" y="53"/>
                  </a:cubicBezTo>
                  <a:cubicBezTo>
                    <a:pt x="0" y="82"/>
                    <a:pt x="23" y="105"/>
                    <a:pt x="53" y="105"/>
                  </a:cubicBezTo>
                  <a:cubicBezTo>
                    <a:pt x="82" y="105"/>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8"/>
                    <a:pt x="64" y="42"/>
                    <a:pt x="57" y="47"/>
                  </a:cubicBezTo>
                  <a:cubicBezTo>
                    <a:pt x="60" y="30"/>
                    <a:pt x="87" y="25"/>
                    <a:pt x="8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5" name="Freeform 94">
              <a:extLst>
                <a:ext uri="{FF2B5EF4-FFF2-40B4-BE49-F238E27FC236}">
                  <a16:creationId xmlns:a16="http://schemas.microsoft.com/office/drawing/2014/main" id="{7A5C2925-8CAF-4A06-B772-D2BFA170A069}"/>
                </a:ext>
              </a:extLst>
            </p:cNvPr>
            <p:cNvSpPr>
              <a:spLocks noEditPoints="1"/>
            </p:cNvSpPr>
            <p:nvPr/>
          </p:nvSpPr>
          <p:spPr bwMode="auto">
            <a:xfrm>
              <a:off x="3629" y="2119"/>
              <a:ext cx="126" cy="107"/>
            </a:xfrm>
            <a:custGeom>
              <a:avLst/>
              <a:gdLst>
                <a:gd name="T0" fmla="*/ 84 w 102"/>
                <a:gd name="T1" fmla="*/ 82 h 87"/>
                <a:gd name="T2" fmla="*/ 81 w 102"/>
                <a:gd name="T3" fmla="*/ 81 h 87"/>
                <a:gd name="T4" fmla="*/ 81 w 102"/>
                <a:gd name="T5" fmla="*/ 74 h 87"/>
                <a:gd name="T6" fmla="*/ 93 w 102"/>
                <a:gd name="T7" fmla="*/ 43 h 87"/>
                <a:gd name="T8" fmla="*/ 81 w 102"/>
                <a:gd name="T9" fmla="*/ 12 h 87"/>
                <a:gd name="T10" fmla="*/ 81 w 102"/>
                <a:gd name="T11" fmla="*/ 6 h 87"/>
                <a:gd name="T12" fmla="*/ 87 w 102"/>
                <a:gd name="T13" fmla="*/ 6 h 87"/>
                <a:gd name="T14" fmla="*/ 102 w 102"/>
                <a:gd name="T15" fmla="*/ 43 h 87"/>
                <a:gd name="T16" fmla="*/ 87 w 102"/>
                <a:gd name="T17" fmla="*/ 81 h 87"/>
                <a:gd name="T18" fmla="*/ 84 w 102"/>
                <a:gd name="T19" fmla="*/ 82 h 87"/>
                <a:gd name="T20" fmla="*/ 68 w 102"/>
                <a:gd name="T21" fmla="*/ 73 h 87"/>
                <a:gd name="T22" fmla="*/ 65 w 102"/>
                <a:gd name="T23" fmla="*/ 72 h 87"/>
                <a:gd name="T24" fmla="*/ 65 w 102"/>
                <a:gd name="T25" fmla="*/ 66 h 87"/>
                <a:gd name="T26" fmla="*/ 65 w 102"/>
                <a:gd name="T27" fmla="*/ 21 h 87"/>
                <a:gd name="T28" fmla="*/ 65 w 102"/>
                <a:gd name="T29" fmla="*/ 15 h 87"/>
                <a:gd name="T30" fmla="*/ 71 w 102"/>
                <a:gd name="T31" fmla="*/ 15 h 87"/>
                <a:gd name="T32" fmla="*/ 83 w 102"/>
                <a:gd name="T33" fmla="*/ 43 h 87"/>
                <a:gd name="T34" fmla="*/ 71 w 102"/>
                <a:gd name="T35" fmla="*/ 72 h 87"/>
                <a:gd name="T36" fmla="*/ 68 w 102"/>
                <a:gd name="T37" fmla="*/ 73 h 87"/>
                <a:gd name="T38" fmla="*/ 52 w 102"/>
                <a:gd name="T39" fmla="*/ 65 h 87"/>
                <a:gd name="T40" fmla="*/ 49 w 102"/>
                <a:gd name="T41" fmla="*/ 64 h 87"/>
                <a:gd name="T42" fmla="*/ 49 w 102"/>
                <a:gd name="T43" fmla="*/ 57 h 87"/>
                <a:gd name="T44" fmla="*/ 49 w 102"/>
                <a:gd name="T45" fmla="*/ 30 h 87"/>
                <a:gd name="T46" fmla="*/ 49 w 102"/>
                <a:gd name="T47" fmla="*/ 23 h 87"/>
                <a:gd name="T48" fmla="*/ 55 w 102"/>
                <a:gd name="T49" fmla="*/ 23 h 87"/>
                <a:gd name="T50" fmla="*/ 55 w 102"/>
                <a:gd name="T51" fmla="*/ 64 h 87"/>
                <a:gd name="T52" fmla="*/ 52 w 102"/>
                <a:gd name="T53" fmla="*/ 65 h 87"/>
                <a:gd name="T54" fmla="*/ 38 w 102"/>
                <a:gd name="T55" fmla="*/ 3 h 87"/>
                <a:gd name="T56" fmla="*/ 42 w 102"/>
                <a:gd name="T57" fmla="*/ 4 h 87"/>
                <a:gd name="T58" fmla="*/ 42 w 102"/>
                <a:gd name="T59" fmla="*/ 82 h 87"/>
                <a:gd name="T60" fmla="*/ 38 w 102"/>
                <a:gd name="T61" fmla="*/ 84 h 87"/>
                <a:gd name="T62" fmla="*/ 15 w 102"/>
                <a:gd name="T63" fmla="*/ 61 h 87"/>
                <a:gd name="T64" fmla="*/ 0 w 102"/>
                <a:gd name="T65" fmla="*/ 61 h 87"/>
                <a:gd name="T66" fmla="*/ 0 w 102"/>
                <a:gd name="T67" fmla="*/ 25 h 87"/>
                <a:gd name="T68" fmla="*/ 15 w 102"/>
                <a:gd name="T69" fmla="*/ 25 h 87"/>
                <a:gd name="T70" fmla="*/ 38 w 102"/>
                <a:gd name="T7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87">
                  <a:moveTo>
                    <a:pt x="84" y="82"/>
                  </a:moveTo>
                  <a:cubicBezTo>
                    <a:pt x="83" y="82"/>
                    <a:pt x="81" y="82"/>
                    <a:pt x="81" y="81"/>
                  </a:cubicBezTo>
                  <a:cubicBezTo>
                    <a:pt x="79" y="79"/>
                    <a:pt x="79" y="76"/>
                    <a:pt x="81" y="74"/>
                  </a:cubicBezTo>
                  <a:cubicBezTo>
                    <a:pt x="89" y="66"/>
                    <a:pt x="93" y="55"/>
                    <a:pt x="93" y="43"/>
                  </a:cubicBezTo>
                  <a:cubicBezTo>
                    <a:pt x="93" y="32"/>
                    <a:pt x="89" y="21"/>
                    <a:pt x="81" y="12"/>
                  </a:cubicBezTo>
                  <a:cubicBezTo>
                    <a:pt x="79" y="11"/>
                    <a:pt x="79" y="8"/>
                    <a:pt x="81" y="6"/>
                  </a:cubicBezTo>
                  <a:cubicBezTo>
                    <a:pt x="82" y="4"/>
                    <a:pt x="85" y="4"/>
                    <a:pt x="87" y="6"/>
                  </a:cubicBezTo>
                  <a:cubicBezTo>
                    <a:pt x="97" y="16"/>
                    <a:pt x="102" y="29"/>
                    <a:pt x="102" y="43"/>
                  </a:cubicBezTo>
                  <a:cubicBezTo>
                    <a:pt x="102" y="57"/>
                    <a:pt x="97" y="71"/>
                    <a:pt x="87" y="81"/>
                  </a:cubicBezTo>
                  <a:cubicBezTo>
                    <a:pt x="86" y="82"/>
                    <a:pt x="85" y="82"/>
                    <a:pt x="84" y="82"/>
                  </a:cubicBezTo>
                  <a:close/>
                  <a:moveTo>
                    <a:pt x="68" y="73"/>
                  </a:moveTo>
                  <a:cubicBezTo>
                    <a:pt x="67" y="73"/>
                    <a:pt x="65" y="73"/>
                    <a:pt x="65" y="72"/>
                  </a:cubicBezTo>
                  <a:cubicBezTo>
                    <a:pt x="63" y="70"/>
                    <a:pt x="63" y="67"/>
                    <a:pt x="65" y="66"/>
                  </a:cubicBezTo>
                  <a:cubicBezTo>
                    <a:pt x="77" y="53"/>
                    <a:pt x="77" y="33"/>
                    <a:pt x="65" y="21"/>
                  </a:cubicBezTo>
                  <a:cubicBezTo>
                    <a:pt x="63" y="19"/>
                    <a:pt x="63" y="16"/>
                    <a:pt x="65" y="15"/>
                  </a:cubicBezTo>
                  <a:cubicBezTo>
                    <a:pt x="66" y="13"/>
                    <a:pt x="69" y="13"/>
                    <a:pt x="71" y="15"/>
                  </a:cubicBezTo>
                  <a:cubicBezTo>
                    <a:pt x="79" y="22"/>
                    <a:pt x="83" y="33"/>
                    <a:pt x="83" y="43"/>
                  </a:cubicBezTo>
                  <a:cubicBezTo>
                    <a:pt x="83" y="54"/>
                    <a:pt x="79" y="64"/>
                    <a:pt x="71" y="72"/>
                  </a:cubicBezTo>
                  <a:cubicBezTo>
                    <a:pt x="70" y="73"/>
                    <a:pt x="69" y="73"/>
                    <a:pt x="68" y="73"/>
                  </a:cubicBezTo>
                  <a:close/>
                  <a:moveTo>
                    <a:pt x="52" y="65"/>
                  </a:moveTo>
                  <a:cubicBezTo>
                    <a:pt x="51" y="65"/>
                    <a:pt x="49" y="64"/>
                    <a:pt x="49" y="64"/>
                  </a:cubicBezTo>
                  <a:cubicBezTo>
                    <a:pt x="47" y="62"/>
                    <a:pt x="47" y="59"/>
                    <a:pt x="49" y="57"/>
                  </a:cubicBezTo>
                  <a:cubicBezTo>
                    <a:pt x="56" y="50"/>
                    <a:pt x="56" y="37"/>
                    <a:pt x="49" y="30"/>
                  </a:cubicBezTo>
                  <a:cubicBezTo>
                    <a:pt x="47" y="28"/>
                    <a:pt x="47" y="25"/>
                    <a:pt x="49" y="23"/>
                  </a:cubicBezTo>
                  <a:cubicBezTo>
                    <a:pt x="50" y="21"/>
                    <a:pt x="53" y="21"/>
                    <a:pt x="55" y="23"/>
                  </a:cubicBezTo>
                  <a:cubicBezTo>
                    <a:pt x="66" y="34"/>
                    <a:pt x="66" y="52"/>
                    <a:pt x="55" y="64"/>
                  </a:cubicBezTo>
                  <a:cubicBezTo>
                    <a:pt x="54" y="64"/>
                    <a:pt x="53" y="65"/>
                    <a:pt x="52" y="65"/>
                  </a:cubicBezTo>
                  <a:close/>
                  <a:moveTo>
                    <a:pt x="38" y="3"/>
                  </a:moveTo>
                  <a:cubicBezTo>
                    <a:pt x="40" y="0"/>
                    <a:pt x="42" y="1"/>
                    <a:pt x="42" y="4"/>
                  </a:cubicBezTo>
                  <a:cubicBezTo>
                    <a:pt x="42" y="82"/>
                    <a:pt x="42" y="82"/>
                    <a:pt x="42" y="82"/>
                  </a:cubicBezTo>
                  <a:cubicBezTo>
                    <a:pt x="42" y="86"/>
                    <a:pt x="40" y="87"/>
                    <a:pt x="38" y="84"/>
                  </a:cubicBezTo>
                  <a:cubicBezTo>
                    <a:pt x="15" y="61"/>
                    <a:pt x="15" y="61"/>
                    <a:pt x="15" y="61"/>
                  </a:cubicBezTo>
                  <a:cubicBezTo>
                    <a:pt x="0" y="61"/>
                    <a:pt x="0" y="61"/>
                    <a:pt x="0" y="61"/>
                  </a:cubicBezTo>
                  <a:cubicBezTo>
                    <a:pt x="0" y="25"/>
                    <a:pt x="0" y="25"/>
                    <a:pt x="0" y="25"/>
                  </a:cubicBezTo>
                  <a:cubicBezTo>
                    <a:pt x="15" y="25"/>
                    <a:pt x="15" y="25"/>
                    <a:pt x="15" y="25"/>
                  </a:cubicBezTo>
                  <a:lnTo>
                    <a:pt x="38"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6" name="Freeform 95">
              <a:extLst>
                <a:ext uri="{FF2B5EF4-FFF2-40B4-BE49-F238E27FC236}">
                  <a16:creationId xmlns:a16="http://schemas.microsoft.com/office/drawing/2014/main" id="{2DBFEEA6-BCAA-475D-8257-EFFAC0B7E342}"/>
                </a:ext>
              </a:extLst>
            </p:cNvPr>
            <p:cNvSpPr>
              <a:spLocks noEditPoints="1"/>
            </p:cNvSpPr>
            <p:nvPr/>
          </p:nvSpPr>
          <p:spPr bwMode="auto">
            <a:xfrm>
              <a:off x="3521" y="1983"/>
              <a:ext cx="143" cy="125"/>
            </a:xfrm>
            <a:custGeom>
              <a:avLst/>
              <a:gdLst>
                <a:gd name="T0" fmla="*/ 93 w 143"/>
                <a:gd name="T1" fmla="*/ 17 h 125"/>
                <a:gd name="T2" fmla="*/ 49 w 143"/>
                <a:gd name="T3" fmla="*/ 0 h 125"/>
                <a:gd name="T4" fmla="*/ 0 w 143"/>
                <a:gd name="T5" fmla="*/ 17 h 125"/>
                <a:gd name="T6" fmla="*/ 0 w 143"/>
                <a:gd name="T7" fmla="*/ 125 h 125"/>
                <a:gd name="T8" fmla="*/ 49 w 143"/>
                <a:gd name="T9" fmla="*/ 107 h 125"/>
                <a:gd name="T10" fmla="*/ 93 w 143"/>
                <a:gd name="T11" fmla="*/ 125 h 125"/>
                <a:gd name="T12" fmla="*/ 143 w 143"/>
                <a:gd name="T13" fmla="*/ 107 h 125"/>
                <a:gd name="T14" fmla="*/ 143 w 143"/>
                <a:gd name="T15" fmla="*/ 0 h 125"/>
                <a:gd name="T16" fmla="*/ 93 w 143"/>
                <a:gd name="T17" fmla="*/ 17 h 125"/>
                <a:gd name="T18" fmla="*/ 53 w 143"/>
                <a:gd name="T19" fmla="*/ 11 h 125"/>
                <a:gd name="T20" fmla="*/ 90 w 143"/>
                <a:gd name="T21" fmla="*/ 26 h 125"/>
                <a:gd name="T22" fmla="*/ 90 w 143"/>
                <a:gd name="T23" fmla="*/ 114 h 125"/>
                <a:gd name="T24" fmla="*/ 53 w 143"/>
                <a:gd name="T25" fmla="*/ 100 h 125"/>
                <a:gd name="T26" fmla="*/ 53 w 143"/>
                <a:gd name="T27" fmla="*/ 11 h 125"/>
                <a:gd name="T28" fmla="*/ 9 w 143"/>
                <a:gd name="T29" fmla="*/ 23 h 125"/>
                <a:gd name="T30" fmla="*/ 44 w 143"/>
                <a:gd name="T31" fmla="*/ 11 h 125"/>
                <a:gd name="T32" fmla="*/ 44 w 143"/>
                <a:gd name="T33" fmla="*/ 100 h 125"/>
                <a:gd name="T34" fmla="*/ 9 w 143"/>
                <a:gd name="T35" fmla="*/ 112 h 125"/>
                <a:gd name="T36" fmla="*/ 9 w 143"/>
                <a:gd name="T37" fmla="*/ 23 h 125"/>
                <a:gd name="T38" fmla="*/ 134 w 143"/>
                <a:gd name="T39" fmla="*/ 101 h 125"/>
                <a:gd name="T40" fmla="*/ 98 w 143"/>
                <a:gd name="T41" fmla="*/ 114 h 125"/>
                <a:gd name="T42" fmla="*/ 98 w 143"/>
                <a:gd name="T43" fmla="*/ 26 h 125"/>
                <a:gd name="T44" fmla="*/ 134 w 143"/>
                <a:gd name="T45" fmla="*/ 12 h 125"/>
                <a:gd name="T46" fmla="*/ 134 w 143"/>
                <a:gd name="T47" fmla="*/ 10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125">
                  <a:moveTo>
                    <a:pt x="93" y="17"/>
                  </a:moveTo>
                  <a:lnTo>
                    <a:pt x="49" y="0"/>
                  </a:lnTo>
                  <a:lnTo>
                    <a:pt x="0" y="17"/>
                  </a:lnTo>
                  <a:lnTo>
                    <a:pt x="0" y="125"/>
                  </a:lnTo>
                  <a:lnTo>
                    <a:pt x="49" y="107"/>
                  </a:lnTo>
                  <a:lnTo>
                    <a:pt x="93" y="125"/>
                  </a:lnTo>
                  <a:lnTo>
                    <a:pt x="143" y="107"/>
                  </a:lnTo>
                  <a:lnTo>
                    <a:pt x="143" y="0"/>
                  </a:lnTo>
                  <a:lnTo>
                    <a:pt x="93" y="17"/>
                  </a:lnTo>
                  <a:close/>
                  <a:moveTo>
                    <a:pt x="53" y="11"/>
                  </a:moveTo>
                  <a:lnTo>
                    <a:pt x="90" y="26"/>
                  </a:lnTo>
                  <a:lnTo>
                    <a:pt x="90" y="114"/>
                  </a:lnTo>
                  <a:lnTo>
                    <a:pt x="53" y="100"/>
                  </a:lnTo>
                  <a:lnTo>
                    <a:pt x="53" y="11"/>
                  </a:lnTo>
                  <a:close/>
                  <a:moveTo>
                    <a:pt x="9" y="23"/>
                  </a:moveTo>
                  <a:lnTo>
                    <a:pt x="44" y="11"/>
                  </a:lnTo>
                  <a:lnTo>
                    <a:pt x="44" y="100"/>
                  </a:lnTo>
                  <a:lnTo>
                    <a:pt x="9" y="112"/>
                  </a:lnTo>
                  <a:lnTo>
                    <a:pt x="9" y="23"/>
                  </a:lnTo>
                  <a:close/>
                  <a:moveTo>
                    <a:pt x="134" y="101"/>
                  </a:moveTo>
                  <a:lnTo>
                    <a:pt x="98" y="114"/>
                  </a:lnTo>
                  <a:lnTo>
                    <a:pt x="98" y="26"/>
                  </a:lnTo>
                  <a:lnTo>
                    <a:pt x="134" y="12"/>
                  </a:lnTo>
                  <a:lnTo>
                    <a:pt x="13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7" name="Freeform 96">
              <a:extLst>
                <a:ext uri="{FF2B5EF4-FFF2-40B4-BE49-F238E27FC236}">
                  <a16:creationId xmlns:a16="http://schemas.microsoft.com/office/drawing/2014/main" id="{41369EF2-4658-40A9-9287-B6B358CECFBC}"/>
                </a:ext>
              </a:extLst>
            </p:cNvPr>
            <p:cNvSpPr>
              <a:spLocks noEditPoints="1"/>
            </p:cNvSpPr>
            <p:nvPr/>
          </p:nvSpPr>
          <p:spPr bwMode="auto">
            <a:xfrm>
              <a:off x="3557" y="1514"/>
              <a:ext cx="156" cy="157"/>
            </a:xfrm>
            <a:custGeom>
              <a:avLst/>
              <a:gdLst>
                <a:gd name="T0" fmla="*/ 63 w 127"/>
                <a:gd name="T1" fmla="*/ 0 h 128"/>
                <a:gd name="T2" fmla="*/ 0 w 127"/>
                <a:gd name="T3" fmla="*/ 64 h 128"/>
                <a:gd name="T4" fmla="*/ 63 w 127"/>
                <a:gd name="T5" fmla="*/ 128 h 128"/>
                <a:gd name="T6" fmla="*/ 127 w 127"/>
                <a:gd name="T7" fmla="*/ 64 h 128"/>
                <a:gd name="T8" fmla="*/ 63 w 127"/>
                <a:gd name="T9" fmla="*/ 0 h 128"/>
                <a:gd name="T10" fmla="*/ 52 w 127"/>
                <a:gd name="T11" fmla="*/ 104 h 128"/>
                <a:gd name="T12" fmla="*/ 25 w 127"/>
                <a:gd name="T13" fmla="*/ 69 h 128"/>
                <a:gd name="T14" fmla="*/ 37 w 127"/>
                <a:gd name="T15" fmla="*/ 57 h 128"/>
                <a:gd name="T16" fmla="*/ 52 w 127"/>
                <a:gd name="T17" fmla="*/ 76 h 128"/>
                <a:gd name="T18" fmla="*/ 98 w 127"/>
                <a:gd name="T19" fmla="*/ 38 h 128"/>
                <a:gd name="T20" fmla="*/ 103 w 127"/>
                <a:gd name="T21" fmla="*/ 44 h 128"/>
                <a:gd name="T22" fmla="*/ 52 w 127"/>
                <a:gd name="T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8">
                  <a:moveTo>
                    <a:pt x="63" y="0"/>
                  </a:moveTo>
                  <a:cubicBezTo>
                    <a:pt x="28" y="0"/>
                    <a:pt x="0" y="28"/>
                    <a:pt x="0" y="64"/>
                  </a:cubicBezTo>
                  <a:cubicBezTo>
                    <a:pt x="0" y="99"/>
                    <a:pt x="28" y="128"/>
                    <a:pt x="63" y="128"/>
                  </a:cubicBezTo>
                  <a:cubicBezTo>
                    <a:pt x="99" y="128"/>
                    <a:pt x="127" y="99"/>
                    <a:pt x="127" y="64"/>
                  </a:cubicBezTo>
                  <a:cubicBezTo>
                    <a:pt x="127" y="28"/>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8" name="Freeform 97">
              <a:extLst>
                <a:ext uri="{FF2B5EF4-FFF2-40B4-BE49-F238E27FC236}">
                  <a16:creationId xmlns:a16="http://schemas.microsoft.com/office/drawing/2014/main" id="{0B1097D8-082A-4091-946C-6C46EBB35FE2}"/>
                </a:ext>
              </a:extLst>
            </p:cNvPr>
            <p:cNvSpPr>
              <a:spLocks noEditPoints="1"/>
            </p:cNvSpPr>
            <p:nvPr/>
          </p:nvSpPr>
          <p:spPr bwMode="auto">
            <a:xfrm>
              <a:off x="4010" y="2615"/>
              <a:ext cx="118" cy="118"/>
            </a:xfrm>
            <a:custGeom>
              <a:avLst/>
              <a:gdLst>
                <a:gd name="T0" fmla="*/ 0 w 118"/>
                <a:gd name="T1" fmla="*/ 55 h 118"/>
                <a:gd name="T2" fmla="*/ 0 w 118"/>
                <a:gd name="T3" fmla="*/ 16 h 118"/>
                <a:gd name="T4" fmla="*/ 48 w 118"/>
                <a:gd name="T5" fmla="*/ 9 h 118"/>
                <a:gd name="T6" fmla="*/ 48 w 118"/>
                <a:gd name="T7" fmla="*/ 55 h 118"/>
                <a:gd name="T8" fmla="*/ 0 w 118"/>
                <a:gd name="T9" fmla="*/ 55 h 118"/>
                <a:gd name="T10" fmla="*/ 55 w 118"/>
                <a:gd name="T11" fmla="*/ 8 h 118"/>
                <a:gd name="T12" fmla="*/ 118 w 118"/>
                <a:gd name="T13" fmla="*/ 0 h 118"/>
                <a:gd name="T14" fmla="*/ 118 w 118"/>
                <a:gd name="T15" fmla="*/ 55 h 118"/>
                <a:gd name="T16" fmla="*/ 55 w 118"/>
                <a:gd name="T17" fmla="*/ 55 h 118"/>
                <a:gd name="T18" fmla="*/ 55 w 118"/>
                <a:gd name="T19" fmla="*/ 8 h 118"/>
                <a:gd name="T20" fmla="*/ 118 w 118"/>
                <a:gd name="T21" fmla="*/ 62 h 118"/>
                <a:gd name="T22" fmla="*/ 118 w 118"/>
                <a:gd name="T23" fmla="*/ 118 h 118"/>
                <a:gd name="T24" fmla="*/ 55 w 118"/>
                <a:gd name="T25" fmla="*/ 109 h 118"/>
                <a:gd name="T26" fmla="*/ 55 w 118"/>
                <a:gd name="T27" fmla="*/ 62 h 118"/>
                <a:gd name="T28" fmla="*/ 118 w 118"/>
                <a:gd name="T29" fmla="*/ 62 h 118"/>
                <a:gd name="T30" fmla="*/ 48 w 118"/>
                <a:gd name="T31" fmla="*/ 108 h 118"/>
                <a:gd name="T32" fmla="*/ 0 w 118"/>
                <a:gd name="T33" fmla="*/ 102 h 118"/>
                <a:gd name="T34" fmla="*/ 0 w 118"/>
                <a:gd name="T35" fmla="*/ 62 h 118"/>
                <a:gd name="T36" fmla="*/ 48 w 118"/>
                <a:gd name="T37" fmla="*/ 62 h 118"/>
                <a:gd name="T38" fmla="*/ 48 w 118"/>
                <a:gd name="T39" fmla="*/ 10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18">
                  <a:moveTo>
                    <a:pt x="0" y="55"/>
                  </a:moveTo>
                  <a:lnTo>
                    <a:pt x="0" y="16"/>
                  </a:lnTo>
                  <a:lnTo>
                    <a:pt x="48" y="9"/>
                  </a:lnTo>
                  <a:lnTo>
                    <a:pt x="48" y="55"/>
                  </a:lnTo>
                  <a:lnTo>
                    <a:pt x="0" y="55"/>
                  </a:lnTo>
                  <a:close/>
                  <a:moveTo>
                    <a:pt x="55" y="8"/>
                  </a:moveTo>
                  <a:lnTo>
                    <a:pt x="118" y="0"/>
                  </a:lnTo>
                  <a:lnTo>
                    <a:pt x="118" y="55"/>
                  </a:lnTo>
                  <a:lnTo>
                    <a:pt x="55" y="55"/>
                  </a:lnTo>
                  <a:lnTo>
                    <a:pt x="55" y="8"/>
                  </a:lnTo>
                  <a:close/>
                  <a:moveTo>
                    <a:pt x="118" y="62"/>
                  </a:moveTo>
                  <a:lnTo>
                    <a:pt x="118" y="118"/>
                  </a:lnTo>
                  <a:lnTo>
                    <a:pt x="55" y="109"/>
                  </a:lnTo>
                  <a:lnTo>
                    <a:pt x="55" y="62"/>
                  </a:lnTo>
                  <a:lnTo>
                    <a:pt x="118" y="62"/>
                  </a:lnTo>
                  <a:close/>
                  <a:moveTo>
                    <a:pt x="48" y="108"/>
                  </a:moveTo>
                  <a:lnTo>
                    <a:pt x="0" y="102"/>
                  </a:lnTo>
                  <a:lnTo>
                    <a:pt x="0" y="62"/>
                  </a:lnTo>
                  <a:lnTo>
                    <a:pt x="48" y="62"/>
                  </a:lnTo>
                  <a:lnTo>
                    <a:pt x="48"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99" name="Freeform 98">
              <a:extLst>
                <a:ext uri="{FF2B5EF4-FFF2-40B4-BE49-F238E27FC236}">
                  <a16:creationId xmlns:a16="http://schemas.microsoft.com/office/drawing/2014/main" id="{033FAEE5-CF80-4BA7-A614-4EC47F640314}"/>
                </a:ext>
              </a:extLst>
            </p:cNvPr>
            <p:cNvSpPr>
              <a:spLocks noEditPoints="1"/>
            </p:cNvSpPr>
            <p:nvPr/>
          </p:nvSpPr>
          <p:spPr bwMode="auto">
            <a:xfrm>
              <a:off x="3881" y="2589"/>
              <a:ext cx="104" cy="104"/>
            </a:xfrm>
            <a:custGeom>
              <a:avLst/>
              <a:gdLst>
                <a:gd name="T0" fmla="*/ 11 w 85"/>
                <a:gd name="T1" fmla="*/ 42 h 85"/>
                <a:gd name="T2" fmla="*/ 29 w 85"/>
                <a:gd name="T3" fmla="*/ 70 h 85"/>
                <a:gd name="T4" fmla="*/ 14 w 85"/>
                <a:gd name="T5" fmla="*/ 30 h 85"/>
                <a:gd name="T6" fmla="*/ 11 w 85"/>
                <a:gd name="T7" fmla="*/ 42 h 85"/>
                <a:gd name="T8" fmla="*/ 64 w 85"/>
                <a:gd name="T9" fmla="*/ 41 h 85"/>
                <a:gd name="T10" fmla="*/ 62 w 85"/>
                <a:gd name="T11" fmla="*/ 32 h 85"/>
                <a:gd name="T12" fmla="*/ 59 w 85"/>
                <a:gd name="T13" fmla="*/ 25 h 85"/>
                <a:gd name="T14" fmla="*/ 64 w 85"/>
                <a:gd name="T15" fmla="*/ 19 h 85"/>
                <a:gd name="T16" fmla="*/ 64 w 85"/>
                <a:gd name="T17" fmla="*/ 19 h 85"/>
                <a:gd name="T18" fmla="*/ 43 w 85"/>
                <a:gd name="T19" fmla="*/ 11 h 85"/>
                <a:gd name="T20" fmla="*/ 16 w 85"/>
                <a:gd name="T21" fmla="*/ 25 h 85"/>
                <a:gd name="T22" fmla="*/ 18 w 85"/>
                <a:gd name="T23" fmla="*/ 25 h 85"/>
                <a:gd name="T24" fmla="*/ 27 w 85"/>
                <a:gd name="T25" fmla="*/ 25 h 85"/>
                <a:gd name="T26" fmla="*/ 27 w 85"/>
                <a:gd name="T27" fmla="*/ 27 h 85"/>
                <a:gd name="T28" fmla="*/ 23 w 85"/>
                <a:gd name="T29" fmla="*/ 28 h 85"/>
                <a:gd name="T30" fmla="*/ 35 w 85"/>
                <a:gd name="T31" fmla="*/ 61 h 85"/>
                <a:gd name="T32" fmla="*/ 42 w 85"/>
                <a:gd name="T33" fmla="*/ 41 h 85"/>
                <a:gd name="T34" fmla="*/ 37 w 85"/>
                <a:gd name="T35" fmla="*/ 28 h 85"/>
                <a:gd name="T36" fmla="*/ 34 w 85"/>
                <a:gd name="T37" fmla="*/ 27 h 85"/>
                <a:gd name="T38" fmla="*/ 34 w 85"/>
                <a:gd name="T39" fmla="*/ 25 h 85"/>
                <a:gd name="T40" fmla="*/ 42 w 85"/>
                <a:gd name="T41" fmla="*/ 25 h 85"/>
                <a:gd name="T42" fmla="*/ 51 w 85"/>
                <a:gd name="T43" fmla="*/ 25 h 85"/>
                <a:gd name="T44" fmla="*/ 51 w 85"/>
                <a:gd name="T45" fmla="*/ 27 h 85"/>
                <a:gd name="T46" fmla="*/ 47 w 85"/>
                <a:gd name="T47" fmla="*/ 28 h 85"/>
                <a:gd name="T48" fmla="*/ 59 w 85"/>
                <a:gd name="T49" fmla="*/ 61 h 85"/>
                <a:gd name="T50" fmla="*/ 62 w 85"/>
                <a:gd name="T51" fmla="*/ 51 h 85"/>
                <a:gd name="T52" fmla="*/ 64 w 85"/>
                <a:gd name="T53" fmla="*/ 41 h 85"/>
                <a:gd name="T54" fmla="*/ 43 w 85"/>
                <a:gd name="T55" fmla="*/ 45 h 85"/>
                <a:gd name="T56" fmla="*/ 34 w 85"/>
                <a:gd name="T57" fmla="*/ 72 h 85"/>
                <a:gd name="T58" fmla="*/ 43 w 85"/>
                <a:gd name="T59" fmla="*/ 73 h 85"/>
                <a:gd name="T60" fmla="*/ 53 w 85"/>
                <a:gd name="T61" fmla="*/ 71 h 85"/>
                <a:gd name="T62" fmla="*/ 53 w 85"/>
                <a:gd name="T63" fmla="*/ 71 h 85"/>
                <a:gd name="T64" fmla="*/ 43 w 85"/>
                <a:gd name="T65" fmla="*/ 45 h 85"/>
                <a:gd name="T66" fmla="*/ 71 w 85"/>
                <a:gd name="T67" fmla="*/ 27 h 85"/>
                <a:gd name="T68" fmla="*/ 71 w 85"/>
                <a:gd name="T69" fmla="*/ 31 h 85"/>
                <a:gd name="T70" fmla="*/ 69 w 85"/>
                <a:gd name="T71" fmla="*/ 42 h 85"/>
                <a:gd name="T72" fmla="*/ 59 w 85"/>
                <a:gd name="T73" fmla="*/ 69 h 85"/>
                <a:gd name="T74" fmla="*/ 75 w 85"/>
                <a:gd name="T75" fmla="*/ 42 h 85"/>
                <a:gd name="T76" fmla="*/ 71 w 85"/>
                <a:gd name="T77" fmla="*/ 27 h 85"/>
                <a:gd name="T78" fmla="*/ 43 w 85"/>
                <a:gd name="T79" fmla="*/ 0 h 85"/>
                <a:gd name="T80" fmla="*/ 0 w 85"/>
                <a:gd name="T81" fmla="*/ 42 h 85"/>
                <a:gd name="T82" fmla="*/ 43 w 85"/>
                <a:gd name="T83" fmla="*/ 85 h 85"/>
                <a:gd name="T84" fmla="*/ 85 w 85"/>
                <a:gd name="T85" fmla="*/ 42 h 85"/>
                <a:gd name="T86" fmla="*/ 43 w 85"/>
                <a:gd name="T87" fmla="*/ 0 h 85"/>
                <a:gd name="T88" fmla="*/ 43 w 85"/>
                <a:gd name="T89" fmla="*/ 79 h 85"/>
                <a:gd name="T90" fmla="*/ 6 w 85"/>
                <a:gd name="T91" fmla="*/ 42 h 85"/>
                <a:gd name="T92" fmla="*/ 43 w 85"/>
                <a:gd name="T93" fmla="*/ 5 h 85"/>
                <a:gd name="T94" fmla="*/ 80 w 85"/>
                <a:gd name="T95" fmla="*/ 42 h 85"/>
                <a:gd name="T96" fmla="*/ 43 w 85"/>
                <a:gd name="T9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85">
                  <a:moveTo>
                    <a:pt x="11" y="42"/>
                  </a:moveTo>
                  <a:cubicBezTo>
                    <a:pt x="11" y="54"/>
                    <a:pt x="18" y="65"/>
                    <a:pt x="29" y="70"/>
                  </a:cubicBezTo>
                  <a:cubicBezTo>
                    <a:pt x="14" y="30"/>
                    <a:pt x="14" y="30"/>
                    <a:pt x="14" y="30"/>
                  </a:cubicBezTo>
                  <a:cubicBezTo>
                    <a:pt x="12" y="33"/>
                    <a:pt x="11" y="38"/>
                    <a:pt x="11" y="42"/>
                  </a:cubicBezTo>
                  <a:close/>
                  <a:moveTo>
                    <a:pt x="64" y="41"/>
                  </a:moveTo>
                  <a:cubicBezTo>
                    <a:pt x="64" y="37"/>
                    <a:pt x="63" y="34"/>
                    <a:pt x="62" y="32"/>
                  </a:cubicBezTo>
                  <a:cubicBezTo>
                    <a:pt x="60" y="30"/>
                    <a:pt x="59" y="27"/>
                    <a:pt x="59" y="25"/>
                  </a:cubicBezTo>
                  <a:cubicBezTo>
                    <a:pt x="59" y="22"/>
                    <a:pt x="61" y="19"/>
                    <a:pt x="64" y="19"/>
                  </a:cubicBezTo>
                  <a:cubicBezTo>
                    <a:pt x="64" y="19"/>
                    <a:pt x="64" y="19"/>
                    <a:pt x="64" y="19"/>
                  </a:cubicBezTo>
                  <a:cubicBezTo>
                    <a:pt x="59" y="14"/>
                    <a:pt x="51" y="11"/>
                    <a:pt x="43" y="11"/>
                  </a:cubicBezTo>
                  <a:cubicBezTo>
                    <a:pt x="32" y="11"/>
                    <a:pt x="22" y="17"/>
                    <a:pt x="16" y="25"/>
                  </a:cubicBezTo>
                  <a:cubicBezTo>
                    <a:pt x="17" y="25"/>
                    <a:pt x="18" y="25"/>
                    <a:pt x="18" y="25"/>
                  </a:cubicBezTo>
                  <a:cubicBezTo>
                    <a:pt x="22" y="25"/>
                    <a:pt x="27" y="25"/>
                    <a:pt x="27" y="25"/>
                  </a:cubicBezTo>
                  <a:cubicBezTo>
                    <a:pt x="29" y="25"/>
                    <a:pt x="29" y="27"/>
                    <a:pt x="27" y="27"/>
                  </a:cubicBezTo>
                  <a:cubicBezTo>
                    <a:pt x="27" y="27"/>
                    <a:pt x="25" y="28"/>
                    <a:pt x="23" y="28"/>
                  </a:cubicBezTo>
                  <a:cubicBezTo>
                    <a:pt x="35" y="61"/>
                    <a:pt x="35" y="61"/>
                    <a:pt x="35" y="61"/>
                  </a:cubicBezTo>
                  <a:cubicBezTo>
                    <a:pt x="42" y="41"/>
                    <a:pt x="42" y="41"/>
                    <a:pt x="42" y="41"/>
                  </a:cubicBezTo>
                  <a:cubicBezTo>
                    <a:pt x="37" y="28"/>
                    <a:pt x="37" y="28"/>
                    <a:pt x="37" y="28"/>
                  </a:cubicBezTo>
                  <a:cubicBezTo>
                    <a:pt x="35" y="28"/>
                    <a:pt x="34" y="27"/>
                    <a:pt x="34" y="27"/>
                  </a:cubicBezTo>
                  <a:cubicBezTo>
                    <a:pt x="32" y="27"/>
                    <a:pt x="32" y="25"/>
                    <a:pt x="34" y="25"/>
                  </a:cubicBezTo>
                  <a:cubicBezTo>
                    <a:pt x="34" y="25"/>
                    <a:pt x="39" y="25"/>
                    <a:pt x="42" y="25"/>
                  </a:cubicBezTo>
                  <a:cubicBezTo>
                    <a:pt x="46" y="25"/>
                    <a:pt x="51" y="25"/>
                    <a:pt x="51" y="25"/>
                  </a:cubicBezTo>
                  <a:cubicBezTo>
                    <a:pt x="52" y="25"/>
                    <a:pt x="53" y="27"/>
                    <a:pt x="51" y="27"/>
                  </a:cubicBezTo>
                  <a:cubicBezTo>
                    <a:pt x="51" y="27"/>
                    <a:pt x="49" y="28"/>
                    <a:pt x="47" y="28"/>
                  </a:cubicBezTo>
                  <a:cubicBezTo>
                    <a:pt x="59" y="61"/>
                    <a:pt x="59" y="61"/>
                    <a:pt x="59" y="61"/>
                  </a:cubicBezTo>
                  <a:cubicBezTo>
                    <a:pt x="62" y="51"/>
                    <a:pt x="62" y="51"/>
                    <a:pt x="62" y="51"/>
                  </a:cubicBezTo>
                  <a:cubicBezTo>
                    <a:pt x="63" y="46"/>
                    <a:pt x="64" y="43"/>
                    <a:pt x="64" y="41"/>
                  </a:cubicBezTo>
                  <a:close/>
                  <a:moveTo>
                    <a:pt x="43" y="45"/>
                  </a:moveTo>
                  <a:cubicBezTo>
                    <a:pt x="34" y="72"/>
                    <a:pt x="34" y="72"/>
                    <a:pt x="34" y="72"/>
                  </a:cubicBezTo>
                  <a:cubicBezTo>
                    <a:pt x="37" y="73"/>
                    <a:pt x="40" y="73"/>
                    <a:pt x="43" y="73"/>
                  </a:cubicBezTo>
                  <a:cubicBezTo>
                    <a:pt x="47" y="73"/>
                    <a:pt x="50" y="73"/>
                    <a:pt x="53" y="71"/>
                  </a:cubicBezTo>
                  <a:cubicBezTo>
                    <a:pt x="53" y="71"/>
                    <a:pt x="53" y="71"/>
                    <a:pt x="53" y="71"/>
                  </a:cubicBezTo>
                  <a:lnTo>
                    <a:pt x="43" y="45"/>
                  </a:lnTo>
                  <a:close/>
                  <a:moveTo>
                    <a:pt x="71" y="27"/>
                  </a:moveTo>
                  <a:cubicBezTo>
                    <a:pt x="71" y="28"/>
                    <a:pt x="71" y="29"/>
                    <a:pt x="71" y="31"/>
                  </a:cubicBezTo>
                  <a:cubicBezTo>
                    <a:pt x="71" y="34"/>
                    <a:pt x="70" y="37"/>
                    <a:pt x="69" y="42"/>
                  </a:cubicBezTo>
                  <a:cubicBezTo>
                    <a:pt x="59" y="69"/>
                    <a:pt x="59" y="69"/>
                    <a:pt x="59" y="69"/>
                  </a:cubicBezTo>
                  <a:cubicBezTo>
                    <a:pt x="68" y="64"/>
                    <a:pt x="75" y="54"/>
                    <a:pt x="75" y="42"/>
                  </a:cubicBezTo>
                  <a:cubicBezTo>
                    <a:pt x="75" y="37"/>
                    <a:pt x="73" y="32"/>
                    <a:pt x="71" y="27"/>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0" name="Freeform 99">
              <a:extLst>
                <a:ext uri="{FF2B5EF4-FFF2-40B4-BE49-F238E27FC236}">
                  <a16:creationId xmlns:a16="http://schemas.microsoft.com/office/drawing/2014/main" id="{BE71A074-17BD-4F24-BA1C-E0172BFDFC8A}"/>
                </a:ext>
              </a:extLst>
            </p:cNvPr>
            <p:cNvSpPr>
              <a:spLocks/>
            </p:cNvSpPr>
            <p:nvPr/>
          </p:nvSpPr>
          <p:spPr bwMode="auto">
            <a:xfrm>
              <a:off x="4010" y="2780"/>
              <a:ext cx="140" cy="139"/>
            </a:xfrm>
            <a:custGeom>
              <a:avLst/>
              <a:gdLst>
                <a:gd name="T0" fmla="*/ 110 w 114"/>
                <a:gd name="T1" fmla="*/ 90 h 113"/>
                <a:gd name="T2" fmla="*/ 60 w 114"/>
                <a:gd name="T3" fmla="*/ 46 h 113"/>
                <a:gd name="T4" fmla="*/ 64 w 114"/>
                <a:gd name="T5" fmla="*/ 32 h 113"/>
                <a:gd name="T6" fmla="*/ 32 w 114"/>
                <a:gd name="T7" fmla="*/ 0 h 113"/>
                <a:gd name="T8" fmla="*/ 23 w 114"/>
                <a:gd name="T9" fmla="*/ 1 h 113"/>
                <a:gd name="T10" fmla="*/ 41 w 114"/>
                <a:gd name="T11" fmla="*/ 20 h 113"/>
                <a:gd name="T12" fmla="*/ 41 w 114"/>
                <a:gd name="T13" fmla="*/ 30 h 113"/>
                <a:gd name="T14" fmla="*/ 30 w 114"/>
                <a:gd name="T15" fmla="*/ 41 h 113"/>
                <a:gd name="T16" fmla="*/ 20 w 114"/>
                <a:gd name="T17" fmla="*/ 41 h 113"/>
                <a:gd name="T18" fmla="*/ 1 w 114"/>
                <a:gd name="T19" fmla="*/ 22 h 113"/>
                <a:gd name="T20" fmla="*/ 0 w 114"/>
                <a:gd name="T21" fmla="*/ 32 h 113"/>
                <a:gd name="T22" fmla="*/ 32 w 114"/>
                <a:gd name="T23" fmla="*/ 63 h 113"/>
                <a:gd name="T24" fmla="*/ 47 w 114"/>
                <a:gd name="T25" fmla="*/ 60 h 113"/>
                <a:gd name="T26" fmla="*/ 90 w 114"/>
                <a:gd name="T27" fmla="*/ 110 h 113"/>
                <a:gd name="T28" fmla="*/ 100 w 114"/>
                <a:gd name="T29" fmla="*/ 111 h 113"/>
                <a:gd name="T30" fmla="*/ 111 w 114"/>
                <a:gd name="T31" fmla="*/ 99 h 113"/>
                <a:gd name="T32" fmla="*/ 110 w 114"/>
                <a:gd name="T33"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13">
                  <a:moveTo>
                    <a:pt x="110" y="90"/>
                  </a:moveTo>
                  <a:cubicBezTo>
                    <a:pt x="60" y="46"/>
                    <a:pt x="60" y="46"/>
                    <a:pt x="60" y="46"/>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3"/>
                    <a:pt x="23" y="43"/>
                    <a:pt x="20" y="41"/>
                  </a:cubicBezTo>
                  <a:cubicBezTo>
                    <a:pt x="1" y="22"/>
                    <a:pt x="1" y="22"/>
                    <a:pt x="1" y="22"/>
                  </a:cubicBezTo>
                  <a:cubicBezTo>
                    <a:pt x="1" y="25"/>
                    <a:pt x="0" y="28"/>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99"/>
                    <a:pt x="111" y="99"/>
                    <a:pt x="111" y="99"/>
                  </a:cubicBezTo>
                  <a:cubicBezTo>
                    <a:pt x="114" y="97"/>
                    <a:pt x="113" y="92"/>
                    <a:pt x="11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1" name="Freeform 100">
              <a:extLst>
                <a:ext uri="{FF2B5EF4-FFF2-40B4-BE49-F238E27FC236}">
                  <a16:creationId xmlns:a16="http://schemas.microsoft.com/office/drawing/2014/main" id="{A140A037-27AC-40F4-95A3-DB8789E7EF91}"/>
                </a:ext>
              </a:extLst>
            </p:cNvPr>
            <p:cNvSpPr>
              <a:spLocks noEditPoints="1"/>
            </p:cNvSpPr>
            <p:nvPr/>
          </p:nvSpPr>
          <p:spPr bwMode="auto">
            <a:xfrm>
              <a:off x="3589" y="2647"/>
              <a:ext cx="137" cy="212"/>
            </a:xfrm>
            <a:custGeom>
              <a:avLst/>
              <a:gdLst>
                <a:gd name="T0" fmla="*/ 84 w 112"/>
                <a:gd name="T1" fmla="*/ 3 h 173"/>
                <a:gd name="T2" fmla="*/ 111 w 112"/>
                <a:gd name="T3" fmla="*/ 20 h 173"/>
                <a:gd name="T4" fmla="*/ 110 w 112"/>
                <a:gd name="T5" fmla="*/ 34 h 173"/>
                <a:gd name="T6" fmla="*/ 103 w 112"/>
                <a:gd name="T7" fmla="*/ 45 h 173"/>
                <a:gd name="T8" fmla="*/ 65 w 112"/>
                <a:gd name="T9" fmla="*/ 22 h 173"/>
                <a:gd name="T10" fmla="*/ 72 w 112"/>
                <a:gd name="T11" fmla="*/ 11 h 173"/>
                <a:gd name="T12" fmla="*/ 84 w 112"/>
                <a:gd name="T13" fmla="*/ 3 h 173"/>
                <a:gd name="T14" fmla="*/ 0 w 112"/>
                <a:gd name="T15" fmla="*/ 131 h 173"/>
                <a:gd name="T16" fmla="*/ 1 w 112"/>
                <a:gd name="T17" fmla="*/ 173 h 173"/>
                <a:gd name="T18" fmla="*/ 38 w 112"/>
                <a:gd name="T19" fmla="*/ 154 h 173"/>
                <a:gd name="T20" fmla="*/ 98 w 112"/>
                <a:gd name="T21" fmla="*/ 53 h 173"/>
                <a:gd name="T22" fmla="*/ 60 w 112"/>
                <a:gd name="T23" fmla="*/ 30 h 173"/>
                <a:gd name="T24" fmla="*/ 0 w 112"/>
                <a:gd name="T25" fmla="*/ 131 h 173"/>
                <a:gd name="T26" fmla="*/ 76 w 112"/>
                <a:gd name="T27" fmla="*/ 58 h 173"/>
                <a:gd name="T28" fmla="*/ 30 w 112"/>
                <a:gd name="T29" fmla="*/ 135 h 173"/>
                <a:gd name="T30" fmla="*/ 20 w 112"/>
                <a:gd name="T31" fmla="*/ 129 h 173"/>
                <a:gd name="T32" fmla="*/ 66 w 112"/>
                <a:gd name="T33" fmla="*/ 52 h 173"/>
                <a:gd name="T34" fmla="*/ 76 w 112"/>
                <a:gd name="T35"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73">
                  <a:moveTo>
                    <a:pt x="84" y="3"/>
                  </a:moveTo>
                  <a:cubicBezTo>
                    <a:pt x="96" y="0"/>
                    <a:pt x="108" y="8"/>
                    <a:pt x="111" y="20"/>
                  </a:cubicBezTo>
                  <a:cubicBezTo>
                    <a:pt x="112" y="25"/>
                    <a:pt x="112" y="30"/>
                    <a:pt x="110" y="34"/>
                  </a:cubicBezTo>
                  <a:cubicBezTo>
                    <a:pt x="103" y="45"/>
                    <a:pt x="103" y="45"/>
                    <a:pt x="103" y="45"/>
                  </a:cubicBezTo>
                  <a:cubicBezTo>
                    <a:pt x="65" y="22"/>
                    <a:pt x="65" y="22"/>
                    <a:pt x="65" y="22"/>
                  </a:cubicBezTo>
                  <a:cubicBezTo>
                    <a:pt x="72" y="11"/>
                    <a:pt x="72" y="11"/>
                    <a:pt x="72" y="11"/>
                  </a:cubicBezTo>
                  <a:cubicBezTo>
                    <a:pt x="75" y="7"/>
                    <a:pt x="79" y="5"/>
                    <a:pt x="84" y="3"/>
                  </a:cubicBezTo>
                  <a:close/>
                  <a:moveTo>
                    <a:pt x="0" y="131"/>
                  </a:moveTo>
                  <a:cubicBezTo>
                    <a:pt x="1" y="173"/>
                    <a:pt x="1" y="173"/>
                    <a:pt x="1" y="173"/>
                  </a:cubicBezTo>
                  <a:cubicBezTo>
                    <a:pt x="38" y="154"/>
                    <a:pt x="38" y="154"/>
                    <a:pt x="38" y="154"/>
                  </a:cubicBezTo>
                  <a:cubicBezTo>
                    <a:pt x="98" y="53"/>
                    <a:pt x="98" y="53"/>
                    <a:pt x="98" y="53"/>
                  </a:cubicBezTo>
                  <a:cubicBezTo>
                    <a:pt x="60" y="30"/>
                    <a:pt x="60" y="30"/>
                    <a:pt x="60" y="30"/>
                  </a:cubicBezTo>
                  <a:lnTo>
                    <a:pt x="0" y="131"/>
                  </a:lnTo>
                  <a:close/>
                  <a:moveTo>
                    <a:pt x="76" y="58"/>
                  </a:moveTo>
                  <a:cubicBezTo>
                    <a:pt x="30" y="135"/>
                    <a:pt x="30" y="135"/>
                    <a:pt x="30" y="135"/>
                  </a:cubicBezTo>
                  <a:cubicBezTo>
                    <a:pt x="20" y="129"/>
                    <a:pt x="20" y="129"/>
                    <a:pt x="20" y="129"/>
                  </a:cubicBezTo>
                  <a:cubicBezTo>
                    <a:pt x="66" y="52"/>
                    <a:pt x="66" y="52"/>
                    <a:pt x="66" y="52"/>
                  </a:cubicBezTo>
                  <a:lnTo>
                    <a:pt x="76"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2" name="Freeform 101">
              <a:extLst>
                <a:ext uri="{FF2B5EF4-FFF2-40B4-BE49-F238E27FC236}">
                  <a16:creationId xmlns:a16="http://schemas.microsoft.com/office/drawing/2014/main" id="{FD25A764-3C6C-4773-AA6C-999883CCC46B}"/>
                </a:ext>
              </a:extLst>
            </p:cNvPr>
            <p:cNvSpPr>
              <a:spLocks noEditPoints="1"/>
            </p:cNvSpPr>
            <p:nvPr/>
          </p:nvSpPr>
          <p:spPr bwMode="auto">
            <a:xfrm>
              <a:off x="3753" y="2655"/>
              <a:ext cx="117" cy="133"/>
            </a:xfrm>
            <a:custGeom>
              <a:avLst/>
              <a:gdLst>
                <a:gd name="T0" fmla="*/ 40 w 95"/>
                <a:gd name="T1" fmla="*/ 61 h 108"/>
                <a:gd name="T2" fmla="*/ 34 w 95"/>
                <a:gd name="T3" fmla="*/ 54 h 108"/>
                <a:gd name="T4" fmla="*/ 13 w 95"/>
                <a:gd name="T5" fmla="*/ 74 h 108"/>
                <a:gd name="T6" fmla="*/ 34 w 95"/>
                <a:gd name="T7" fmla="*/ 95 h 108"/>
                <a:gd name="T8" fmla="*/ 40 w 95"/>
                <a:gd name="T9" fmla="*/ 88 h 108"/>
                <a:gd name="T10" fmla="*/ 27 w 95"/>
                <a:gd name="T11" fmla="*/ 74 h 108"/>
                <a:gd name="T12" fmla="*/ 40 w 95"/>
                <a:gd name="T13" fmla="*/ 61 h 108"/>
                <a:gd name="T14" fmla="*/ 54 w 95"/>
                <a:gd name="T15" fmla="*/ 88 h 108"/>
                <a:gd name="T16" fmla="*/ 61 w 95"/>
                <a:gd name="T17" fmla="*/ 95 h 108"/>
                <a:gd name="T18" fmla="*/ 81 w 95"/>
                <a:gd name="T19" fmla="*/ 74 h 108"/>
                <a:gd name="T20" fmla="*/ 61 w 95"/>
                <a:gd name="T21" fmla="*/ 54 h 108"/>
                <a:gd name="T22" fmla="*/ 54 w 95"/>
                <a:gd name="T23" fmla="*/ 61 h 108"/>
                <a:gd name="T24" fmla="*/ 68 w 95"/>
                <a:gd name="T25" fmla="*/ 74 h 108"/>
                <a:gd name="T26" fmla="*/ 54 w 95"/>
                <a:gd name="T27" fmla="*/ 88 h 108"/>
                <a:gd name="T28" fmla="*/ 89 w 95"/>
                <a:gd name="T29" fmla="*/ 21 h 108"/>
                <a:gd name="T30" fmla="*/ 74 w 95"/>
                <a:gd name="T31" fmla="*/ 6 h 108"/>
                <a:gd name="T32" fmla="*/ 59 w 95"/>
                <a:gd name="T33" fmla="*/ 0 h 108"/>
                <a:gd name="T34" fmla="*/ 8 w 95"/>
                <a:gd name="T35" fmla="*/ 0 h 108"/>
                <a:gd name="T36" fmla="*/ 0 w 95"/>
                <a:gd name="T37" fmla="*/ 8 h 108"/>
                <a:gd name="T38" fmla="*/ 0 w 95"/>
                <a:gd name="T39" fmla="*/ 100 h 108"/>
                <a:gd name="T40" fmla="*/ 8 w 95"/>
                <a:gd name="T41" fmla="*/ 108 h 108"/>
                <a:gd name="T42" fmla="*/ 86 w 95"/>
                <a:gd name="T43" fmla="*/ 108 h 108"/>
                <a:gd name="T44" fmla="*/ 95 w 95"/>
                <a:gd name="T45" fmla="*/ 100 h 108"/>
                <a:gd name="T46" fmla="*/ 95 w 95"/>
                <a:gd name="T47" fmla="*/ 35 h 108"/>
                <a:gd name="T48" fmla="*/ 89 w 95"/>
                <a:gd name="T49" fmla="*/ 21 h 108"/>
                <a:gd name="T50" fmla="*/ 84 w 95"/>
                <a:gd name="T51" fmla="*/ 26 h 108"/>
                <a:gd name="T52" fmla="*/ 85 w 95"/>
                <a:gd name="T53" fmla="*/ 27 h 108"/>
                <a:gd name="T54" fmla="*/ 68 w 95"/>
                <a:gd name="T55" fmla="*/ 27 h 108"/>
                <a:gd name="T56" fmla="*/ 68 w 95"/>
                <a:gd name="T57" fmla="*/ 10 h 108"/>
                <a:gd name="T58" fmla="*/ 69 w 95"/>
                <a:gd name="T59" fmla="*/ 11 h 108"/>
                <a:gd name="T60" fmla="*/ 84 w 95"/>
                <a:gd name="T61" fmla="*/ 26 h 108"/>
                <a:gd name="T62" fmla="*/ 88 w 95"/>
                <a:gd name="T63" fmla="*/ 100 h 108"/>
                <a:gd name="T64" fmla="*/ 86 w 95"/>
                <a:gd name="T65" fmla="*/ 102 h 108"/>
                <a:gd name="T66" fmla="*/ 8 w 95"/>
                <a:gd name="T67" fmla="*/ 102 h 108"/>
                <a:gd name="T68" fmla="*/ 6 w 95"/>
                <a:gd name="T69" fmla="*/ 100 h 108"/>
                <a:gd name="T70" fmla="*/ 6 w 95"/>
                <a:gd name="T71" fmla="*/ 8 h 108"/>
                <a:gd name="T72" fmla="*/ 8 w 95"/>
                <a:gd name="T73" fmla="*/ 7 h 108"/>
                <a:gd name="T74" fmla="*/ 59 w 95"/>
                <a:gd name="T75" fmla="*/ 7 h 108"/>
                <a:gd name="T76" fmla="*/ 61 w 95"/>
                <a:gd name="T77" fmla="*/ 7 h 108"/>
                <a:gd name="T78" fmla="*/ 61 w 95"/>
                <a:gd name="T79" fmla="*/ 34 h 108"/>
                <a:gd name="T80" fmla="*/ 88 w 95"/>
                <a:gd name="T81" fmla="*/ 34 h 108"/>
                <a:gd name="T82" fmla="*/ 88 w 95"/>
                <a:gd name="T83" fmla="*/ 35 h 108"/>
                <a:gd name="T84" fmla="*/ 88 w 95"/>
                <a:gd name="T85"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08">
                  <a:moveTo>
                    <a:pt x="40" y="61"/>
                  </a:moveTo>
                  <a:cubicBezTo>
                    <a:pt x="34" y="54"/>
                    <a:pt x="34" y="54"/>
                    <a:pt x="34" y="54"/>
                  </a:cubicBezTo>
                  <a:cubicBezTo>
                    <a:pt x="13" y="74"/>
                    <a:pt x="13" y="74"/>
                    <a:pt x="13" y="74"/>
                  </a:cubicBezTo>
                  <a:cubicBezTo>
                    <a:pt x="34" y="95"/>
                    <a:pt x="34" y="95"/>
                    <a:pt x="34" y="95"/>
                  </a:cubicBezTo>
                  <a:cubicBezTo>
                    <a:pt x="40" y="88"/>
                    <a:pt x="40" y="88"/>
                    <a:pt x="40" y="88"/>
                  </a:cubicBezTo>
                  <a:cubicBezTo>
                    <a:pt x="27" y="74"/>
                    <a:pt x="27" y="74"/>
                    <a:pt x="27" y="74"/>
                  </a:cubicBezTo>
                  <a:lnTo>
                    <a:pt x="40" y="61"/>
                  </a:lnTo>
                  <a:close/>
                  <a:moveTo>
                    <a:pt x="54" y="88"/>
                  </a:moveTo>
                  <a:cubicBezTo>
                    <a:pt x="61" y="95"/>
                    <a:pt x="61" y="95"/>
                    <a:pt x="61" y="95"/>
                  </a:cubicBezTo>
                  <a:cubicBezTo>
                    <a:pt x="81" y="74"/>
                    <a:pt x="81" y="74"/>
                    <a:pt x="81" y="74"/>
                  </a:cubicBezTo>
                  <a:cubicBezTo>
                    <a:pt x="61" y="54"/>
                    <a:pt x="61" y="54"/>
                    <a:pt x="61" y="54"/>
                  </a:cubicBezTo>
                  <a:cubicBezTo>
                    <a:pt x="54" y="61"/>
                    <a:pt x="54" y="61"/>
                    <a:pt x="54" y="61"/>
                  </a:cubicBezTo>
                  <a:cubicBezTo>
                    <a:pt x="68" y="74"/>
                    <a:pt x="68" y="74"/>
                    <a:pt x="68" y="74"/>
                  </a:cubicBezTo>
                  <a:lnTo>
                    <a:pt x="54" y="88"/>
                  </a:lnTo>
                  <a:close/>
                  <a:moveTo>
                    <a:pt x="89" y="21"/>
                  </a:moveTo>
                  <a:cubicBezTo>
                    <a:pt x="74" y="6"/>
                    <a:pt x="74" y="6"/>
                    <a:pt x="74" y="6"/>
                  </a:cubicBezTo>
                  <a:cubicBezTo>
                    <a:pt x="70" y="2"/>
                    <a:pt x="64" y="0"/>
                    <a:pt x="59" y="0"/>
                  </a:cubicBezTo>
                  <a:cubicBezTo>
                    <a:pt x="8" y="0"/>
                    <a:pt x="8" y="0"/>
                    <a:pt x="8" y="0"/>
                  </a:cubicBezTo>
                  <a:cubicBezTo>
                    <a:pt x="3" y="0"/>
                    <a:pt x="0" y="4"/>
                    <a:pt x="0" y="8"/>
                  </a:cubicBezTo>
                  <a:cubicBezTo>
                    <a:pt x="0" y="100"/>
                    <a:pt x="0" y="100"/>
                    <a:pt x="0" y="100"/>
                  </a:cubicBezTo>
                  <a:cubicBezTo>
                    <a:pt x="0" y="105"/>
                    <a:pt x="3" y="108"/>
                    <a:pt x="8" y="108"/>
                  </a:cubicBezTo>
                  <a:cubicBezTo>
                    <a:pt x="86" y="108"/>
                    <a:pt x="86" y="108"/>
                    <a:pt x="86" y="108"/>
                  </a:cubicBezTo>
                  <a:cubicBezTo>
                    <a:pt x="91" y="108"/>
                    <a:pt x="95" y="105"/>
                    <a:pt x="95" y="100"/>
                  </a:cubicBezTo>
                  <a:cubicBezTo>
                    <a:pt x="95" y="35"/>
                    <a:pt x="95" y="35"/>
                    <a:pt x="95" y="35"/>
                  </a:cubicBezTo>
                  <a:cubicBezTo>
                    <a:pt x="95" y="31"/>
                    <a:pt x="92" y="24"/>
                    <a:pt x="89" y="21"/>
                  </a:cubicBezTo>
                  <a:close/>
                  <a:moveTo>
                    <a:pt x="84" y="26"/>
                  </a:moveTo>
                  <a:cubicBezTo>
                    <a:pt x="84" y="26"/>
                    <a:pt x="85" y="26"/>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5"/>
                  </a:cubicBezTo>
                  <a:lnTo>
                    <a:pt x="8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3" name="Freeform 102">
              <a:extLst>
                <a:ext uri="{FF2B5EF4-FFF2-40B4-BE49-F238E27FC236}">
                  <a16:creationId xmlns:a16="http://schemas.microsoft.com/office/drawing/2014/main" id="{47601BDF-7DA9-4FDF-B9A3-0266BD2EDB67}"/>
                </a:ext>
              </a:extLst>
            </p:cNvPr>
            <p:cNvSpPr>
              <a:spLocks noEditPoints="1"/>
            </p:cNvSpPr>
            <p:nvPr/>
          </p:nvSpPr>
          <p:spPr bwMode="auto">
            <a:xfrm>
              <a:off x="3538" y="1369"/>
              <a:ext cx="154" cy="114"/>
            </a:xfrm>
            <a:custGeom>
              <a:avLst/>
              <a:gdLst>
                <a:gd name="T0" fmla="*/ 101 w 125"/>
                <a:gd name="T1" fmla="*/ 0 h 93"/>
                <a:gd name="T2" fmla="*/ 23 w 125"/>
                <a:gd name="T3" fmla="*/ 0 h 93"/>
                <a:gd name="T4" fmla="*/ 0 w 125"/>
                <a:gd name="T5" fmla="*/ 23 h 93"/>
                <a:gd name="T6" fmla="*/ 0 w 125"/>
                <a:gd name="T7" fmla="*/ 70 h 93"/>
                <a:gd name="T8" fmla="*/ 23 w 125"/>
                <a:gd name="T9" fmla="*/ 93 h 93"/>
                <a:gd name="T10" fmla="*/ 101 w 125"/>
                <a:gd name="T11" fmla="*/ 93 h 93"/>
                <a:gd name="T12" fmla="*/ 125 w 125"/>
                <a:gd name="T13" fmla="*/ 70 h 93"/>
                <a:gd name="T14" fmla="*/ 125 w 125"/>
                <a:gd name="T15" fmla="*/ 23 h 93"/>
                <a:gd name="T16" fmla="*/ 101 w 125"/>
                <a:gd name="T17" fmla="*/ 0 h 93"/>
                <a:gd name="T18" fmla="*/ 47 w 125"/>
                <a:gd name="T19" fmla="*/ 77 h 93"/>
                <a:gd name="T20" fmla="*/ 47 w 125"/>
                <a:gd name="T21" fmla="*/ 15 h 93"/>
                <a:gd name="T22" fmla="*/ 86 w 125"/>
                <a:gd name="T23" fmla="*/ 46 h 93"/>
                <a:gd name="T24" fmla="*/ 47 w 125"/>
                <a:gd name="T25" fmla="*/ 7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93">
                  <a:moveTo>
                    <a:pt x="101" y="0"/>
                  </a:moveTo>
                  <a:cubicBezTo>
                    <a:pt x="23" y="0"/>
                    <a:pt x="23" y="0"/>
                    <a:pt x="23" y="0"/>
                  </a:cubicBezTo>
                  <a:cubicBezTo>
                    <a:pt x="11" y="0"/>
                    <a:pt x="0" y="10"/>
                    <a:pt x="0" y="23"/>
                  </a:cubicBezTo>
                  <a:cubicBezTo>
                    <a:pt x="0" y="70"/>
                    <a:pt x="0" y="70"/>
                    <a:pt x="0" y="70"/>
                  </a:cubicBezTo>
                  <a:cubicBezTo>
                    <a:pt x="0" y="82"/>
                    <a:pt x="11" y="93"/>
                    <a:pt x="23" y="93"/>
                  </a:cubicBezTo>
                  <a:cubicBezTo>
                    <a:pt x="101" y="93"/>
                    <a:pt x="101" y="93"/>
                    <a:pt x="101" y="93"/>
                  </a:cubicBezTo>
                  <a:cubicBezTo>
                    <a:pt x="114" y="93"/>
                    <a:pt x="125" y="82"/>
                    <a:pt x="125" y="70"/>
                  </a:cubicBezTo>
                  <a:cubicBezTo>
                    <a:pt x="125" y="23"/>
                    <a:pt x="125" y="23"/>
                    <a:pt x="125" y="23"/>
                  </a:cubicBezTo>
                  <a:cubicBezTo>
                    <a:pt x="125" y="10"/>
                    <a:pt x="114" y="0"/>
                    <a:pt x="101" y="0"/>
                  </a:cubicBezTo>
                  <a:close/>
                  <a:moveTo>
                    <a:pt x="47" y="77"/>
                  </a:moveTo>
                  <a:cubicBezTo>
                    <a:pt x="47" y="15"/>
                    <a:pt x="47" y="15"/>
                    <a:pt x="47" y="15"/>
                  </a:cubicBezTo>
                  <a:cubicBezTo>
                    <a:pt x="86" y="46"/>
                    <a:pt x="86" y="46"/>
                    <a:pt x="86" y="46"/>
                  </a:cubicBezTo>
                  <a:lnTo>
                    <a:pt x="47"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4" name="Freeform 103">
              <a:extLst>
                <a:ext uri="{FF2B5EF4-FFF2-40B4-BE49-F238E27FC236}">
                  <a16:creationId xmlns:a16="http://schemas.microsoft.com/office/drawing/2014/main" id="{FD7A8EB0-F2A2-48F6-B5A6-1CCF97CBD113}"/>
                </a:ext>
              </a:extLst>
            </p:cNvPr>
            <p:cNvSpPr>
              <a:spLocks noEditPoints="1"/>
            </p:cNvSpPr>
            <p:nvPr/>
          </p:nvSpPr>
          <p:spPr bwMode="auto">
            <a:xfrm>
              <a:off x="3348" y="2296"/>
              <a:ext cx="80" cy="81"/>
            </a:xfrm>
            <a:custGeom>
              <a:avLst/>
              <a:gdLst>
                <a:gd name="T0" fmla="*/ 61 w 65"/>
                <a:gd name="T1" fmla="*/ 19 h 66"/>
                <a:gd name="T2" fmla="*/ 47 w 65"/>
                <a:gd name="T3" fmla="*/ 4 h 66"/>
                <a:gd name="T4" fmla="*/ 51 w 65"/>
                <a:gd name="T5" fmla="*/ 0 h 66"/>
                <a:gd name="T6" fmla="*/ 65 w 65"/>
                <a:gd name="T7" fmla="*/ 14 h 66"/>
                <a:gd name="T8" fmla="*/ 61 w 65"/>
                <a:gd name="T9" fmla="*/ 19 h 66"/>
                <a:gd name="T10" fmla="*/ 57 w 65"/>
                <a:gd name="T11" fmla="*/ 23 h 66"/>
                <a:gd name="T12" fmla="*/ 55 w 65"/>
                <a:gd name="T13" fmla="*/ 45 h 66"/>
                <a:gd name="T14" fmla="*/ 10 w 65"/>
                <a:gd name="T15" fmla="*/ 66 h 66"/>
                <a:gd name="T16" fmla="*/ 6 w 65"/>
                <a:gd name="T17" fmla="*/ 63 h 66"/>
                <a:gd name="T18" fmla="*/ 24 w 65"/>
                <a:gd name="T19" fmla="*/ 45 h 66"/>
                <a:gd name="T20" fmla="*/ 26 w 65"/>
                <a:gd name="T21" fmla="*/ 45 h 66"/>
                <a:gd name="T22" fmla="*/ 32 w 65"/>
                <a:gd name="T23" fmla="*/ 39 h 66"/>
                <a:gd name="T24" fmla="*/ 26 w 65"/>
                <a:gd name="T25" fmla="*/ 33 h 66"/>
                <a:gd name="T26" fmla="*/ 20 w 65"/>
                <a:gd name="T27" fmla="*/ 39 h 66"/>
                <a:gd name="T28" fmla="*/ 21 w 65"/>
                <a:gd name="T29" fmla="*/ 41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4"/>
                    <a:pt x="65" y="14"/>
                    <a:pt x="65" y="14"/>
                  </a:cubicBezTo>
                  <a:lnTo>
                    <a:pt x="61" y="19"/>
                  </a:lnTo>
                  <a:close/>
                  <a:moveTo>
                    <a:pt x="57" y="23"/>
                  </a:moveTo>
                  <a:cubicBezTo>
                    <a:pt x="55" y="45"/>
                    <a:pt x="55" y="45"/>
                    <a:pt x="55" y="45"/>
                  </a:cubicBezTo>
                  <a:cubicBezTo>
                    <a:pt x="37" y="45"/>
                    <a:pt x="10" y="66"/>
                    <a:pt x="10" y="66"/>
                  </a:cubicBezTo>
                  <a:cubicBezTo>
                    <a:pt x="6" y="63"/>
                    <a:pt x="6" y="63"/>
                    <a:pt x="6" y="63"/>
                  </a:cubicBezTo>
                  <a:cubicBezTo>
                    <a:pt x="24" y="45"/>
                    <a:pt x="24" y="45"/>
                    <a:pt x="24" y="45"/>
                  </a:cubicBezTo>
                  <a:cubicBezTo>
                    <a:pt x="25" y="45"/>
                    <a:pt x="25" y="45"/>
                    <a:pt x="26" y="45"/>
                  </a:cubicBezTo>
                  <a:cubicBezTo>
                    <a:pt x="30" y="45"/>
                    <a:pt x="32" y="43"/>
                    <a:pt x="32" y="39"/>
                  </a:cubicBezTo>
                  <a:cubicBezTo>
                    <a:pt x="32" y="36"/>
                    <a:pt x="30" y="33"/>
                    <a:pt x="26" y="33"/>
                  </a:cubicBezTo>
                  <a:cubicBezTo>
                    <a:pt x="23" y="33"/>
                    <a:pt x="20" y="36"/>
                    <a:pt x="20" y="39"/>
                  </a:cubicBezTo>
                  <a:cubicBezTo>
                    <a:pt x="20" y="40"/>
                    <a:pt x="20" y="41"/>
                    <a:pt x="21" y="41"/>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5" name="Freeform 104">
              <a:extLst>
                <a:ext uri="{FF2B5EF4-FFF2-40B4-BE49-F238E27FC236}">
                  <a16:creationId xmlns:a16="http://schemas.microsoft.com/office/drawing/2014/main" id="{D9548066-C74F-4679-8D64-09F4B8CE7694}"/>
                </a:ext>
              </a:extLst>
            </p:cNvPr>
            <p:cNvSpPr>
              <a:spLocks/>
            </p:cNvSpPr>
            <p:nvPr/>
          </p:nvSpPr>
          <p:spPr bwMode="auto">
            <a:xfrm>
              <a:off x="3484" y="2201"/>
              <a:ext cx="108" cy="104"/>
            </a:xfrm>
            <a:custGeom>
              <a:avLst/>
              <a:gdLst>
                <a:gd name="T0" fmla="*/ 55 w 88"/>
                <a:gd name="T1" fmla="*/ 60 h 85"/>
                <a:gd name="T2" fmla="*/ 53 w 88"/>
                <a:gd name="T3" fmla="*/ 54 h 85"/>
                <a:gd name="T4" fmla="*/ 61 w 88"/>
                <a:gd name="T5" fmla="*/ 39 h 85"/>
                <a:gd name="T6" fmla="*/ 63 w 88"/>
                <a:gd name="T7" fmla="*/ 27 h 85"/>
                <a:gd name="T8" fmla="*/ 44 w 88"/>
                <a:gd name="T9" fmla="*/ 0 h 85"/>
                <a:gd name="T10" fmla="*/ 25 w 88"/>
                <a:gd name="T11" fmla="*/ 27 h 85"/>
                <a:gd name="T12" fmla="*/ 28 w 88"/>
                <a:gd name="T13" fmla="*/ 39 h 85"/>
                <a:gd name="T14" fmla="*/ 36 w 88"/>
                <a:gd name="T15" fmla="*/ 54 h 85"/>
                <a:gd name="T16" fmla="*/ 33 w 88"/>
                <a:gd name="T17" fmla="*/ 60 h 85"/>
                <a:gd name="T18" fmla="*/ 0 w 88"/>
                <a:gd name="T19" fmla="*/ 85 h 85"/>
                <a:gd name="T20" fmla="*/ 44 w 88"/>
                <a:gd name="T21" fmla="*/ 85 h 85"/>
                <a:gd name="T22" fmla="*/ 88 w 88"/>
                <a:gd name="T23" fmla="*/ 85 h 85"/>
                <a:gd name="T24" fmla="*/ 55 w 88"/>
                <a:gd name="T2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5">
                  <a:moveTo>
                    <a:pt x="55" y="60"/>
                  </a:moveTo>
                  <a:cubicBezTo>
                    <a:pt x="53" y="60"/>
                    <a:pt x="53" y="54"/>
                    <a:pt x="53" y="54"/>
                  </a:cubicBezTo>
                  <a:cubicBezTo>
                    <a:pt x="53" y="54"/>
                    <a:pt x="59" y="47"/>
                    <a:pt x="61" y="39"/>
                  </a:cubicBezTo>
                  <a:cubicBezTo>
                    <a:pt x="64" y="39"/>
                    <a:pt x="67" y="30"/>
                    <a:pt x="63" y="27"/>
                  </a:cubicBezTo>
                  <a:cubicBezTo>
                    <a:pt x="63" y="23"/>
                    <a:pt x="68" y="0"/>
                    <a:pt x="44" y="0"/>
                  </a:cubicBezTo>
                  <a:cubicBezTo>
                    <a:pt x="21" y="0"/>
                    <a:pt x="25" y="23"/>
                    <a:pt x="25" y="27"/>
                  </a:cubicBezTo>
                  <a:cubicBezTo>
                    <a:pt x="22" y="30"/>
                    <a:pt x="24" y="39"/>
                    <a:pt x="28" y="39"/>
                  </a:cubicBezTo>
                  <a:cubicBezTo>
                    <a:pt x="29" y="47"/>
                    <a:pt x="36" y="54"/>
                    <a:pt x="36" y="54"/>
                  </a:cubicBezTo>
                  <a:cubicBezTo>
                    <a:pt x="36" y="54"/>
                    <a:pt x="35" y="60"/>
                    <a:pt x="33" y="60"/>
                  </a:cubicBezTo>
                  <a:cubicBezTo>
                    <a:pt x="26" y="61"/>
                    <a:pt x="0" y="73"/>
                    <a:pt x="0" y="85"/>
                  </a:cubicBezTo>
                  <a:cubicBezTo>
                    <a:pt x="44" y="85"/>
                    <a:pt x="44" y="85"/>
                    <a:pt x="44" y="85"/>
                  </a:cubicBezTo>
                  <a:cubicBezTo>
                    <a:pt x="88" y="85"/>
                    <a:pt x="88" y="85"/>
                    <a:pt x="88" y="85"/>
                  </a:cubicBezTo>
                  <a:cubicBezTo>
                    <a:pt x="88" y="73"/>
                    <a:pt x="62" y="61"/>
                    <a:pt x="5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6" name="Freeform 105">
              <a:extLst>
                <a:ext uri="{FF2B5EF4-FFF2-40B4-BE49-F238E27FC236}">
                  <a16:creationId xmlns:a16="http://schemas.microsoft.com/office/drawing/2014/main" id="{2AE400C4-7A7A-465E-885C-EC885E99E859}"/>
                </a:ext>
              </a:extLst>
            </p:cNvPr>
            <p:cNvSpPr>
              <a:spLocks noEditPoints="1"/>
            </p:cNvSpPr>
            <p:nvPr/>
          </p:nvSpPr>
          <p:spPr bwMode="auto">
            <a:xfrm>
              <a:off x="3158" y="2380"/>
              <a:ext cx="100" cy="102"/>
            </a:xfrm>
            <a:custGeom>
              <a:avLst/>
              <a:gdLst>
                <a:gd name="T0" fmla="*/ 0 w 82"/>
                <a:gd name="T1" fmla="*/ 42 h 83"/>
                <a:gd name="T2" fmla="*/ 82 w 82"/>
                <a:gd name="T3" fmla="*/ 42 h 83"/>
                <a:gd name="T4" fmla="*/ 64 w 82"/>
                <a:gd name="T5" fmla="*/ 55 h 83"/>
                <a:gd name="T6" fmla="*/ 77 w 82"/>
                <a:gd name="T7" fmla="*/ 44 h 83"/>
                <a:gd name="T8" fmla="*/ 64 w 82"/>
                <a:gd name="T9" fmla="*/ 55 h 83"/>
                <a:gd name="T10" fmla="*/ 16 w 82"/>
                <a:gd name="T11" fmla="*/ 39 h 83"/>
                <a:gd name="T12" fmla="*/ 8 w 82"/>
                <a:gd name="T13" fmla="*/ 28 h 83"/>
                <a:gd name="T14" fmla="*/ 59 w 82"/>
                <a:gd name="T15" fmla="*/ 28 h 83"/>
                <a:gd name="T16" fmla="*/ 44 w 82"/>
                <a:gd name="T17" fmla="*/ 39 h 83"/>
                <a:gd name="T18" fmla="*/ 59 w 82"/>
                <a:gd name="T19" fmla="*/ 28 h 83"/>
                <a:gd name="T20" fmla="*/ 44 w 82"/>
                <a:gd name="T21" fmla="*/ 6 h 83"/>
                <a:gd name="T22" fmla="*/ 54 w 82"/>
                <a:gd name="T23" fmla="*/ 15 h 83"/>
                <a:gd name="T24" fmla="*/ 44 w 82"/>
                <a:gd name="T25" fmla="*/ 22 h 83"/>
                <a:gd name="T26" fmla="*/ 35 w 82"/>
                <a:gd name="T27" fmla="*/ 8 h 83"/>
                <a:gd name="T28" fmla="*/ 38 w 82"/>
                <a:gd name="T29" fmla="*/ 22 h 83"/>
                <a:gd name="T30" fmla="*/ 28 w 82"/>
                <a:gd name="T31" fmla="*/ 15 h 83"/>
                <a:gd name="T32" fmla="*/ 38 w 82"/>
                <a:gd name="T33" fmla="*/ 39 h 83"/>
                <a:gd name="T34" fmla="*/ 23 w 82"/>
                <a:gd name="T35" fmla="*/ 28 h 83"/>
                <a:gd name="T36" fmla="*/ 8 w 82"/>
                <a:gd name="T37" fmla="*/ 55 h 83"/>
                <a:gd name="T38" fmla="*/ 16 w 82"/>
                <a:gd name="T39" fmla="*/ 44 h 83"/>
                <a:gd name="T40" fmla="*/ 8 w 82"/>
                <a:gd name="T41" fmla="*/ 55 h 83"/>
                <a:gd name="T42" fmla="*/ 38 w 82"/>
                <a:gd name="T43" fmla="*/ 44 h 83"/>
                <a:gd name="T44" fmla="*/ 23 w 82"/>
                <a:gd name="T45" fmla="*/ 55 h 83"/>
                <a:gd name="T46" fmla="*/ 38 w 82"/>
                <a:gd name="T47" fmla="*/ 61 h 83"/>
                <a:gd name="T48" fmla="*/ 35 w 82"/>
                <a:gd name="T49" fmla="*/ 75 h 83"/>
                <a:gd name="T50" fmla="*/ 25 w 82"/>
                <a:gd name="T51" fmla="*/ 61 h 83"/>
                <a:gd name="T52" fmla="*/ 54 w 82"/>
                <a:gd name="T53" fmla="*/ 68 h 83"/>
                <a:gd name="T54" fmla="*/ 44 w 82"/>
                <a:gd name="T55" fmla="*/ 77 h 83"/>
                <a:gd name="T56" fmla="*/ 57 w 82"/>
                <a:gd name="T57" fmla="*/ 61 h 83"/>
                <a:gd name="T58" fmla="*/ 44 w 82"/>
                <a:gd name="T59" fmla="*/ 55 h 83"/>
                <a:gd name="T60" fmla="*/ 60 w 82"/>
                <a:gd name="T61" fmla="*/ 44 h 83"/>
                <a:gd name="T62" fmla="*/ 44 w 82"/>
                <a:gd name="T63" fmla="*/ 55 h 83"/>
                <a:gd name="T64" fmla="*/ 64 w 82"/>
                <a:gd name="T65" fmla="*/ 28 h 83"/>
                <a:gd name="T66" fmla="*/ 77 w 82"/>
                <a:gd name="T67" fmla="*/ 39 h 83"/>
                <a:gd name="T68" fmla="*/ 71 w 82"/>
                <a:gd name="T69" fmla="*/ 22 h 83"/>
                <a:gd name="T70" fmla="*/ 57 w 82"/>
                <a:gd name="T71" fmla="*/ 9 h 83"/>
                <a:gd name="T72" fmla="*/ 71 w 82"/>
                <a:gd name="T73" fmla="*/ 22 h 83"/>
                <a:gd name="T74" fmla="*/ 26 w 82"/>
                <a:gd name="T75" fmla="*/ 9 h 83"/>
                <a:gd name="T76" fmla="*/ 11 w 82"/>
                <a:gd name="T77" fmla="*/ 22 h 83"/>
                <a:gd name="T78" fmla="*/ 11 w 82"/>
                <a:gd name="T79" fmla="*/ 61 h 83"/>
                <a:gd name="T80" fmla="*/ 26 w 82"/>
                <a:gd name="T81" fmla="*/ 74 h 83"/>
                <a:gd name="T82" fmla="*/ 11 w 82"/>
                <a:gd name="T83" fmla="*/ 61 h 83"/>
                <a:gd name="T84" fmla="*/ 57 w 82"/>
                <a:gd name="T85" fmla="*/ 74 h 83"/>
                <a:gd name="T86" fmla="*/ 71 w 82"/>
                <a:gd name="T87" fmla="*/ 6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3">
                  <a:moveTo>
                    <a:pt x="41" y="0"/>
                  </a:moveTo>
                  <a:cubicBezTo>
                    <a:pt x="18" y="0"/>
                    <a:pt x="0" y="19"/>
                    <a:pt x="0" y="42"/>
                  </a:cubicBezTo>
                  <a:cubicBezTo>
                    <a:pt x="0" y="64"/>
                    <a:pt x="18" y="83"/>
                    <a:pt x="41" y="83"/>
                  </a:cubicBezTo>
                  <a:cubicBezTo>
                    <a:pt x="64" y="83"/>
                    <a:pt x="82" y="64"/>
                    <a:pt x="82" y="42"/>
                  </a:cubicBezTo>
                  <a:cubicBezTo>
                    <a:pt x="82" y="19"/>
                    <a:pt x="64" y="0"/>
                    <a:pt x="41" y="0"/>
                  </a:cubicBezTo>
                  <a:close/>
                  <a:moveTo>
                    <a:pt x="64" y="55"/>
                  </a:moveTo>
                  <a:cubicBezTo>
                    <a:pt x="65" y="52"/>
                    <a:pt x="66" y="48"/>
                    <a:pt x="66" y="44"/>
                  </a:cubicBezTo>
                  <a:cubicBezTo>
                    <a:pt x="77" y="44"/>
                    <a:pt x="77" y="44"/>
                    <a:pt x="77" y="44"/>
                  </a:cubicBezTo>
                  <a:cubicBezTo>
                    <a:pt x="76" y="48"/>
                    <a:pt x="76" y="52"/>
                    <a:pt x="74" y="55"/>
                  </a:cubicBezTo>
                  <a:lnTo>
                    <a:pt x="64" y="55"/>
                  </a:lnTo>
                  <a:close/>
                  <a:moveTo>
                    <a:pt x="18" y="28"/>
                  </a:moveTo>
                  <a:cubicBezTo>
                    <a:pt x="17" y="31"/>
                    <a:pt x="17" y="35"/>
                    <a:pt x="16" y="39"/>
                  </a:cubicBezTo>
                  <a:cubicBezTo>
                    <a:pt x="6" y="39"/>
                    <a:pt x="6" y="39"/>
                    <a:pt x="6" y="39"/>
                  </a:cubicBezTo>
                  <a:cubicBezTo>
                    <a:pt x="6" y="35"/>
                    <a:pt x="7" y="31"/>
                    <a:pt x="8" y="28"/>
                  </a:cubicBezTo>
                  <a:lnTo>
                    <a:pt x="18" y="28"/>
                  </a:lnTo>
                  <a:close/>
                  <a:moveTo>
                    <a:pt x="59" y="28"/>
                  </a:moveTo>
                  <a:cubicBezTo>
                    <a:pt x="60" y="31"/>
                    <a:pt x="60" y="35"/>
                    <a:pt x="60" y="39"/>
                  </a:cubicBezTo>
                  <a:cubicBezTo>
                    <a:pt x="44" y="39"/>
                    <a:pt x="44" y="39"/>
                    <a:pt x="44" y="39"/>
                  </a:cubicBezTo>
                  <a:cubicBezTo>
                    <a:pt x="44" y="28"/>
                    <a:pt x="44" y="28"/>
                    <a:pt x="44" y="28"/>
                  </a:cubicBezTo>
                  <a:lnTo>
                    <a:pt x="59" y="28"/>
                  </a:lnTo>
                  <a:close/>
                  <a:moveTo>
                    <a:pt x="44" y="22"/>
                  </a:moveTo>
                  <a:cubicBezTo>
                    <a:pt x="44" y="6"/>
                    <a:pt x="44" y="6"/>
                    <a:pt x="44" y="6"/>
                  </a:cubicBezTo>
                  <a:cubicBezTo>
                    <a:pt x="45" y="7"/>
                    <a:pt x="46" y="7"/>
                    <a:pt x="48" y="8"/>
                  </a:cubicBezTo>
                  <a:cubicBezTo>
                    <a:pt x="50" y="10"/>
                    <a:pt x="52" y="12"/>
                    <a:pt x="54" y="15"/>
                  </a:cubicBezTo>
                  <a:cubicBezTo>
                    <a:pt x="55" y="17"/>
                    <a:pt x="56" y="20"/>
                    <a:pt x="57" y="22"/>
                  </a:cubicBezTo>
                  <a:cubicBezTo>
                    <a:pt x="44" y="22"/>
                    <a:pt x="44" y="22"/>
                    <a:pt x="44" y="22"/>
                  </a:cubicBezTo>
                  <a:close/>
                  <a:moveTo>
                    <a:pt x="28" y="15"/>
                  </a:moveTo>
                  <a:cubicBezTo>
                    <a:pt x="30" y="12"/>
                    <a:pt x="32" y="10"/>
                    <a:pt x="35" y="8"/>
                  </a:cubicBezTo>
                  <a:cubicBezTo>
                    <a:pt x="36" y="7"/>
                    <a:pt x="37" y="7"/>
                    <a:pt x="38" y="6"/>
                  </a:cubicBezTo>
                  <a:cubicBezTo>
                    <a:pt x="38" y="22"/>
                    <a:pt x="38" y="22"/>
                    <a:pt x="38" y="22"/>
                  </a:cubicBezTo>
                  <a:cubicBezTo>
                    <a:pt x="25" y="22"/>
                    <a:pt x="25" y="22"/>
                    <a:pt x="25" y="22"/>
                  </a:cubicBezTo>
                  <a:cubicBezTo>
                    <a:pt x="26" y="20"/>
                    <a:pt x="27" y="17"/>
                    <a:pt x="28" y="15"/>
                  </a:cubicBezTo>
                  <a:close/>
                  <a:moveTo>
                    <a:pt x="38" y="28"/>
                  </a:moveTo>
                  <a:cubicBezTo>
                    <a:pt x="38" y="39"/>
                    <a:pt x="38" y="39"/>
                    <a:pt x="38" y="39"/>
                  </a:cubicBezTo>
                  <a:cubicBezTo>
                    <a:pt x="22" y="39"/>
                    <a:pt x="22" y="39"/>
                    <a:pt x="22" y="39"/>
                  </a:cubicBezTo>
                  <a:cubicBezTo>
                    <a:pt x="22" y="35"/>
                    <a:pt x="23" y="31"/>
                    <a:pt x="23" y="28"/>
                  </a:cubicBezTo>
                  <a:lnTo>
                    <a:pt x="38" y="28"/>
                  </a:lnTo>
                  <a:close/>
                  <a:moveTo>
                    <a:pt x="8" y="55"/>
                  </a:moveTo>
                  <a:cubicBezTo>
                    <a:pt x="7" y="52"/>
                    <a:pt x="6" y="48"/>
                    <a:pt x="6" y="44"/>
                  </a:cubicBezTo>
                  <a:cubicBezTo>
                    <a:pt x="16" y="44"/>
                    <a:pt x="16" y="44"/>
                    <a:pt x="16" y="44"/>
                  </a:cubicBezTo>
                  <a:cubicBezTo>
                    <a:pt x="17" y="48"/>
                    <a:pt x="17" y="52"/>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2"/>
                    <a:pt x="22" y="48"/>
                    <a:pt x="22" y="44"/>
                  </a:cubicBezTo>
                  <a:close/>
                  <a:moveTo>
                    <a:pt x="38" y="61"/>
                  </a:moveTo>
                  <a:cubicBezTo>
                    <a:pt x="38" y="77"/>
                    <a:pt x="38" y="77"/>
                    <a:pt x="38" y="77"/>
                  </a:cubicBezTo>
                  <a:cubicBezTo>
                    <a:pt x="37" y="77"/>
                    <a:pt x="36" y="76"/>
                    <a:pt x="35" y="75"/>
                  </a:cubicBezTo>
                  <a:cubicBezTo>
                    <a:pt x="32" y="74"/>
                    <a:pt x="30" y="71"/>
                    <a:pt x="28" y="68"/>
                  </a:cubicBezTo>
                  <a:cubicBezTo>
                    <a:pt x="27" y="66"/>
                    <a:pt x="26" y="63"/>
                    <a:pt x="25" y="61"/>
                  </a:cubicBezTo>
                  <a:cubicBezTo>
                    <a:pt x="38" y="61"/>
                    <a:pt x="38" y="61"/>
                    <a:pt x="38" y="61"/>
                  </a:cubicBezTo>
                  <a:close/>
                  <a:moveTo>
                    <a:pt x="54" y="68"/>
                  </a:moveTo>
                  <a:cubicBezTo>
                    <a:pt x="52" y="71"/>
                    <a:pt x="50" y="74"/>
                    <a:pt x="48" y="75"/>
                  </a:cubicBezTo>
                  <a:cubicBezTo>
                    <a:pt x="46" y="76"/>
                    <a:pt x="45" y="77"/>
                    <a:pt x="44" y="77"/>
                  </a:cubicBezTo>
                  <a:cubicBezTo>
                    <a:pt x="44" y="61"/>
                    <a:pt x="44" y="61"/>
                    <a:pt x="44" y="61"/>
                  </a:cubicBezTo>
                  <a:cubicBezTo>
                    <a:pt x="57" y="61"/>
                    <a:pt x="57" y="61"/>
                    <a:pt x="57" y="61"/>
                  </a:cubicBezTo>
                  <a:cubicBezTo>
                    <a:pt x="56" y="63"/>
                    <a:pt x="55" y="66"/>
                    <a:pt x="54" y="68"/>
                  </a:cubicBezTo>
                  <a:close/>
                  <a:moveTo>
                    <a:pt x="44" y="55"/>
                  </a:moveTo>
                  <a:cubicBezTo>
                    <a:pt x="44" y="44"/>
                    <a:pt x="44" y="44"/>
                    <a:pt x="44" y="44"/>
                  </a:cubicBezTo>
                  <a:cubicBezTo>
                    <a:pt x="60" y="44"/>
                    <a:pt x="60" y="44"/>
                    <a:pt x="60" y="44"/>
                  </a:cubicBezTo>
                  <a:cubicBezTo>
                    <a:pt x="60" y="48"/>
                    <a:pt x="60" y="52"/>
                    <a:pt x="59" y="55"/>
                  </a:cubicBezTo>
                  <a:lnTo>
                    <a:pt x="44" y="55"/>
                  </a:lnTo>
                  <a:close/>
                  <a:moveTo>
                    <a:pt x="66" y="39"/>
                  </a:moveTo>
                  <a:cubicBezTo>
                    <a:pt x="66" y="35"/>
                    <a:pt x="65" y="31"/>
                    <a:pt x="64" y="28"/>
                  </a:cubicBezTo>
                  <a:cubicBezTo>
                    <a:pt x="74" y="28"/>
                    <a:pt x="74" y="28"/>
                    <a:pt x="74" y="28"/>
                  </a:cubicBezTo>
                  <a:cubicBezTo>
                    <a:pt x="76" y="31"/>
                    <a:pt x="76" y="35"/>
                    <a:pt x="77" y="39"/>
                  </a:cubicBezTo>
                  <a:lnTo>
                    <a:pt x="66" y="39"/>
                  </a:lnTo>
                  <a:close/>
                  <a:moveTo>
                    <a:pt x="71" y="22"/>
                  </a:moveTo>
                  <a:cubicBezTo>
                    <a:pt x="63" y="22"/>
                    <a:pt x="63" y="22"/>
                    <a:pt x="63" y="22"/>
                  </a:cubicBezTo>
                  <a:cubicBezTo>
                    <a:pt x="61" y="17"/>
                    <a:pt x="59" y="13"/>
                    <a:pt x="57" y="9"/>
                  </a:cubicBezTo>
                  <a:cubicBezTo>
                    <a:pt x="60" y="11"/>
                    <a:pt x="63" y="14"/>
                    <a:pt x="66" y="16"/>
                  </a:cubicBezTo>
                  <a:cubicBezTo>
                    <a:pt x="68" y="18"/>
                    <a:pt x="70" y="20"/>
                    <a:pt x="71" y="22"/>
                  </a:cubicBezTo>
                  <a:close/>
                  <a:moveTo>
                    <a:pt x="16" y="16"/>
                  </a:moveTo>
                  <a:cubicBezTo>
                    <a:pt x="19" y="14"/>
                    <a:pt x="22" y="11"/>
                    <a:pt x="26" y="9"/>
                  </a:cubicBezTo>
                  <a:cubicBezTo>
                    <a:pt x="23" y="13"/>
                    <a:pt x="21" y="17"/>
                    <a:pt x="19" y="22"/>
                  </a:cubicBezTo>
                  <a:cubicBezTo>
                    <a:pt x="11" y="22"/>
                    <a:pt x="11" y="22"/>
                    <a:pt x="11" y="22"/>
                  </a:cubicBezTo>
                  <a:cubicBezTo>
                    <a:pt x="12" y="20"/>
                    <a:pt x="14" y="18"/>
                    <a:pt x="16" y="16"/>
                  </a:cubicBezTo>
                  <a:close/>
                  <a:moveTo>
                    <a:pt x="11" y="61"/>
                  </a:moveTo>
                  <a:cubicBezTo>
                    <a:pt x="19" y="61"/>
                    <a:pt x="19" y="61"/>
                    <a:pt x="19" y="61"/>
                  </a:cubicBezTo>
                  <a:cubicBezTo>
                    <a:pt x="21" y="66"/>
                    <a:pt x="23" y="70"/>
                    <a:pt x="26" y="74"/>
                  </a:cubicBezTo>
                  <a:cubicBezTo>
                    <a:pt x="22" y="72"/>
                    <a:pt x="19" y="70"/>
                    <a:pt x="16" y="67"/>
                  </a:cubicBezTo>
                  <a:cubicBezTo>
                    <a:pt x="14" y="65"/>
                    <a:pt x="12" y="63"/>
                    <a:pt x="11" y="61"/>
                  </a:cubicBezTo>
                  <a:close/>
                  <a:moveTo>
                    <a:pt x="66" y="67"/>
                  </a:moveTo>
                  <a:cubicBezTo>
                    <a:pt x="63" y="70"/>
                    <a:pt x="60" y="72"/>
                    <a:pt x="57" y="74"/>
                  </a:cubicBezTo>
                  <a:cubicBezTo>
                    <a:pt x="59" y="70"/>
                    <a:pt x="61" y="66"/>
                    <a:pt x="63" y="61"/>
                  </a:cubicBezTo>
                  <a:cubicBezTo>
                    <a:pt x="71" y="61"/>
                    <a:pt x="71" y="61"/>
                    <a:pt x="71" y="61"/>
                  </a:cubicBezTo>
                  <a:cubicBezTo>
                    <a:pt x="70" y="63"/>
                    <a:pt x="68" y="65"/>
                    <a:pt x="66"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7" name="Freeform 106">
              <a:extLst>
                <a:ext uri="{FF2B5EF4-FFF2-40B4-BE49-F238E27FC236}">
                  <a16:creationId xmlns:a16="http://schemas.microsoft.com/office/drawing/2014/main" id="{C2EA10C0-DC32-4B0C-A1F7-D14D4FA434D1}"/>
                </a:ext>
              </a:extLst>
            </p:cNvPr>
            <p:cNvSpPr>
              <a:spLocks noEditPoints="1"/>
            </p:cNvSpPr>
            <p:nvPr/>
          </p:nvSpPr>
          <p:spPr bwMode="auto">
            <a:xfrm>
              <a:off x="3457" y="1747"/>
              <a:ext cx="85" cy="90"/>
            </a:xfrm>
            <a:custGeom>
              <a:avLst/>
              <a:gdLst>
                <a:gd name="T0" fmla="*/ 62 w 69"/>
                <a:gd name="T1" fmla="*/ 0 h 73"/>
                <a:gd name="T2" fmla="*/ 7 w 69"/>
                <a:gd name="T3" fmla="*/ 0 h 73"/>
                <a:gd name="T4" fmla="*/ 0 w 69"/>
                <a:gd name="T5" fmla="*/ 7 h 73"/>
                <a:gd name="T6" fmla="*/ 0 w 69"/>
                <a:gd name="T7" fmla="*/ 66 h 73"/>
                <a:gd name="T8" fmla="*/ 7 w 69"/>
                <a:gd name="T9" fmla="*/ 73 h 73"/>
                <a:gd name="T10" fmla="*/ 62 w 69"/>
                <a:gd name="T11" fmla="*/ 73 h 73"/>
                <a:gd name="T12" fmla="*/ 69 w 69"/>
                <a:gd name="T13" fmla="*/ 66 h 73"/>
                <a:gd name="T14" fmla="*/ 69 w 69"/>
                <a:gd name="T15" fmla="*/ 7 h 73"/>
                <a:gd name="T16" fmla="*/ 62 w 69"/>
                <a:gd name="T17" fmla="*/ 0 h 73"/>
                <a:gd name="T18" fmla="*/ 60 w 69"/>
                <a:gd name="T19" fmla="*/ 64 h 73"/>
                <a:gd name="T20" fmla="*/ 10 w 69"/>
                <a:gd name="T21" fmla="*/ 64 h 73"/>
                <a:gd name="T22" fmla="*/ 10 w 69"/>
                <a:gd name="T23" fmla="*/ 9 h 73"/>
                <a:gd name="T24" fmla="*/ 60 w 69"/>
                <a:gd name="T25" fmla="*/ 9 h 73"/>
                <a:gd name="T26" fmla="*/ 60 w 69"/>
                <a:gd name="T27" fmla="*/ 64 h 73"/>
                <a:gd name="T28" fmla="*/ 19 w 69"/>
                <a:gd name="T29" fmla="*/ 32 h 73"/>
                <a:gd name="T30" fmla="*/ 51 w 69"/>
                <a:gd name="T31" fmla="*/ 32 h 73"/>
                <a:gd name="T32" fmla="*/ 51 w 69"/>
                <a:gd name="T33" fmla="*/ 36 h 73"/>
                <a:gd name="T34" fmla="*/ 19 w 69"/>
                <a:gd name="T35" fmla="*/ 36 h 73"/>
                <a:gd name="T36" fmla="*/ 19 w 69"/>
                <a:gd name="T37" fmla="*/ 32 h 73"/>
                <a:gd name="T38" fmla="*/ 19 w 69"/>
                <a:gd name="T39" fmla="*/ 41 h 73"/>
                <a:gd name="T40" fmla="*/ 51 w 69"/>
                <a:gd name="T41" fmla="*/ 41 h 73"/>
                <a:gd name="T42" fmla="*/ 51 w 69"/>
                <a:gd name="T43" fmla="*/ 46 h 73"/>
                <a:gd name="T44" fmla="*/ 19 w 69"/>
                <a:gd name="T45" fmla="*/ 46 h 73"/>
                <a:gd name="T46" fmla="*/ 19 w 69"/>
                <a:gd name="T47" fmla="*/ 41 h 73"/>
                <a:gd name="T48" fmla="*/ 19 w 69"/>
                <a:gd name="T49" fmla="*/ 50 h 73"/>
                <a:gd name="T50" fmla="*/ 51 w 69"/>
                <a:gd name="T51" fmla="*/ 50 h 73"/>
                <a:gd name="T52" fmla="*/ 51 w 69"/>
                <a:gd name="T53" fmla="*/ 55 h 73"/>
                <a:gd name="T54" fmla="*/ 19 w 69"/>
                <a:gd name="T55" fmla="*/ 55 h 73"/>
                <a:gd name="T56" fmla="*/ 19 w 69"/>
                <a:gd name="T57" fmla="*/ 50 h 73"/>
                <a:gd name="T58" fmla="*/ 19 w 69"/>
                <a:gd name="T59" fmla="*/ 23 h 73"/>
                <a:gd name="T60" fmla="*/ 51 w 69"/>
                <a:gd name="T61" fmla="*/ 23 h 73"/>
                <a:gd name="T62" fmla="*/ 51 w 69"/>
                <a:gd name="T63" fmla="*/ 27 h 73"/>
                <a:gd name="T64" fmla="*/ 19 w 69"/>
                <a:gd name="T65" fmla="*/ 27 h 73"/>
                <a:gd name="T66" fmla="*/ 19 w 69"/>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3">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6"/>
                    <a:pt x="51" y="36"/>
                    <a:pt x="51" y="36"/>
                  </a:cubicBezTo>
                  <a:cubicBezTo>
                    <a:pt x="19" y="36"/>
                    <a:pt x="19" y="36"/>
                    <a:pt x="19" y="36"/>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8" name="Freeform 107">
              <a:extLst>
                <a:ext uri="{FF2B5EF4-FFF2-40B4-BE49-F238E27FC236}">
                  <a16:creationId xmlns:a16="http://schemas.microsoft.com/office/drawing/2014/main" id="{6381AE10-7EE8-47B8-8E98-CDB7291E01A1}"/>
                </a:ext>
              </a:extLst>
            </p:cNvPr>
            <p:cNvSpPr>
              <a:spLocks noEditPoints="1"/>
            </p:cNvSpPr>
            <p:nvPr/>
          </p:nvSpPr>
          <p:spPr bwMode="auto">
            <a:xfrm>
              <a:off x="3526" y="1211"/>
              <a:ext cx="93" cy="109"/>
            </a:xfrm>
            <a:custGeom>
              <a:avLst/>
              <a:gdLst>
                <a:gd name="T0" fmla="*/ 54 w 76"/>
                <a:gd name="T1" fmla="*/ 0 h 88"/>
                <a:gd name="T2" fmla="*/ 14 w 76"/>
                <a:gd name="T3" fmla="*/ 28 h 88"/>
                <a:gd name="T4" fmla="*/ 17 w 76"/>
                <a:gd name="T5" fmla="*/ 65 h 88"/>
                <a:gd name="T6" fmla="*/ 49 w 76"/>
                <a:gd name="T7" fmla="*/ 27 h 88"/>
                <a:gd name="T8" fmla="*/ 33 w 76"/>
                <a:gd name="T9" fmla="*/ 74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1" y="22"/>
                    <a:pt x="30" y="11"/>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09" name="Freeform 108">
              <a:extLst>
                <a:ext uri="{FF2B5EF4-FFF2-40B4-BE49-F238E27FC236}">
                  <a16:creationId xmlns:a16="http://schemas.microsoft.com/office/drawing/2014/main" id="{000D114E-6A99-452E-B517-1632AC6F78C9}"/>
                </a:ext>
              </a:extLst>
            </p:cNvPr>
            <p:cNvSpPr>
              <a:spLocks noEditPoints="1"/>
            </p:cNvSpPr>
            <p:nvPr/>
          </p:nvSpPr>
          <p:spPr bwMode="auto">
            <a:xfrm>
              <a:off x="3406" y="1914"/>
              <a:ext cx="94" cy="95"/>
            </a:xfrm>
            <a:custGeom>
              <a:avLst/>
              <a:gdLst>
                <a:gd name="T0" fmla="*/ 53 w 77"/>
                <a:gd name="T1" fmla="*/ 30 h 77"/>
                <a:gd name="T2" fmla="*/ 25 w 77"/>
                <a:gd name="T3" fmla="*/ 2 h 77"/>
                <a:gd name="T4" fmla="*/ 38 w 77"/>
                <a:gd name="T5" fmla="*/ 0 h 77"/>
                <a:gd name="T6" fmla="*/ 53 w 77"/>
                <a:gd name="T7" fmla="*/ 3 h 77"/>
                <a:gd name="T8" fmla="*/ 53 w 77"/>
                <a:gd name="T9" fmla="*/ 30 h 77"/>
                <a:gd name="T10" fmla="*/ 58 w 77"/>
                <a:gd name="T11" fmla="*/ 53 h 77"/>
                <a:gd name="T12" fmla="*/ 58 w 77"/>
                <a:gd name="T13" fmla="*/ 5 h 77"/>
                <a:gd name="T14" fmla="*/ 77 w 77"/>
                <a:gd name="T15" fmla="*/ 39 h 77"/>
                <a:gd name="T16" fmla="*/ 74 w 77"/>
                <a:gd name="T17" fmla="*/ 53 h 77"/>
                <a:gd name="T18" fmla="*/ 58 w 77"/>
                <a:gd name="T19" fmla="*/ 53 h 77"/>
                <a:gd name="T20" fmla="*/ 24 w 77"/>
                <a:gd name="T21" fmla="*/ 58 h 77"/>
                <a:gd name="T22" fmla="*/ 72 w 77"/>
                <a:gd name="T23" fmla="*/ 58 h 77"/>
                <a:gd name="T24" fmla="*/ 38 w 77"/>
                <a:gd name="T25" fmla="*/ 77 h 77"/>
                <a:gd name="T26" fmla="*/ 24 w 77"/>
                <a:gd name="T27" fmla="*/ 74 h 77"/>
                <a:gd name="T28" fmla="*/ 24 w 77"/>
                <a:gd name="T29" fmla="*/ 58 h 77"/>
                <a:gd name="T30" fmla="*/ 32 w 77"/>
                <a:gd name="T31" fmla="*/ 17 h 77"/>
                <a:gd name="T32" fmla="*/ 1 w 77"/>
                <a:gd name="T33" fmla="*/ 48 h 77"/>
                <a:gd name="T34" fmla="*/ 0 w 77"/>
                <a:gd name="T35" fmla="*/ 39 h 77"/>
                <a:gd name="T36" fmla="*/ 20 w 77"/>
                <a:gd name="T37" fmla="*/ 5 h 77"/>
                <a:gd name="T38" fmla="*/ 32 w 77"/>
                <a:gd name="T39" fmla="*/ 17 h 77"/>
                <a:gd name="T40" fmla="*/ 19 w 77"/>
                <a:gd name="T41" fmla="*/ 38 h 77"/>
                <a:gd name="T42" fmla="*/ 19 w 77"/>
                <a:gd name="T43" fmla="*/ 72 h 77"/>
                <a:gd name="T44" fmla="*/ 3 w 77"/>
                <a:gd name="T45" fmla="*/ 54 h 77"/>
                <a:gd name="T46" fmla="*/ 19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8"/>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1"/>
                    <a:pt x="20" y="5"/>
                  </a:cubicBezTo>
                  <a:lnTo>
                    <a:pt x="32" y="17"/>
                  </a:lnTo>
                  <a:close/>
                  <a:moveTo>
                    <a:pt x="19" y="38"/>
                  </a:moveTo>
                  <a:cubicBezTo>
                    <a:pt x="19" y="72"/>
                    <a:pt x="19" y="72"/>
                    <a:pt x="19" y="72"/>
                  </a:cubicBezTo>
                  <a:cubicBezTo>
                    <a:pt x="12" y="68"/>
                    <a:pt x="6" y="61"/>
                    <a:pt x="3" y="54"/>
                  </a:cubicBezTo>
                  <a:lnTo>
                    <a:pt x="1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0" name="Freeform 109">
              <a:extLst>
                <a:ext uri="{FF2B5EF4-FFF2-40B4-BE49-F238E27FC236}">
                  <a16:creationId xmlns:a16="http://schemas.microsoft.com/office/drawing/2014/main" id="{C9DD8D9A-107E-4A80-AE0D-0D53233E500F}"/>
                </a:ext>
              </a:extLst>
            </p:cNvPr>
            <p:cNvSpPr>
              <a:spLocks noEditPoints="1"/>
            </p:cNvSpPr>
            <p:nvPr/>
          </p:nvSpPr>
          <p:spPr bwMode="auto">
            <a:xfrm>
              <a:off x="3242" y="2169"/>
              <a:ext cx="89" cy="77"/>
            </a:xfrm>
            <a:custGeom>
              <a:avLst/>
              <a:gdLst>
                <a:gd name="T0" fmla="*/ 18 w 72"/>
                <a:gd name="T1" fmla="*/ 0 h 63"/>
                <a:gd name="T2" fmla="*/ 54 w 72"/>
                <a:gd name="T3" fmla="*/ 0 h 63"/>
                <a:gd name="T4" fmla="*/ 54 w 72"/>
                <a:gd name="T5" fmla="*/ 9 h 63"/>
                <a:gd name="T6" fmla="*/ 18 w 72"/>
                <a:gd name="T7" fmla="*/ 9 h 63"/>
                <a:gd name="T8" fmla="*/ 18 w 72"/>
                <a:gd name="T9" fmla="*/ 0 h 63"/>
                <a:gd name="T10" fmla="*/ 67 w 72"/>
                <a:gd name="T11" fmla="*/ 14 h 63"/>
                <a:gd name="T12" fmla="*/ 4 w 72"/>
                <a:gd name="T13" fmla="*/ 14 h 63"/>
                <a:gd name="T14" fmla="*/ 0 w 72"/>
                <a:gd name="T15" fmla="*/ 18 h 63"/>
                <a:gd name="T16" fmla="*/ 0 w 72"/>
                <a:gd name="T17" fmla="*/ 41 h 63"/>
                <a:gd name="T18" fmla="*/ 4 w 72"/>
                <a:gd name="T19" fmla="*/ 45 h 63"/>
                <a:gd name="T20" fmla="*/ 18 w 72"/>
                <a:gd name="T21" fmla="*/ 45 h 63"/>
                <a:gd name="T22" fmla="*/ 18 w 72"/>
                <a:gd name="T23" fmla="*/ 63 h 63"/>
                <a:gd name="T24" fmla="*/ 54 w 72"/>
                <a:gd name="T25" fmla="*/ 63 h 63"/>
                <a:gd name="T26" fmla="*/ 54 w 72"/>
                <a:gd name="T27" fmla="*/ 45 h 63"/>
                <a:gd name="T28" fmla="*/ 67 w 72"/>
                <a:gd name="T29" fmla="*/ 45 h 63"/>
                <a:gd name="T30" fmla="*/ 72 w 72"/>
                <a:gd name="T31" fmla="*/ 41 h 63"/>
                <a:gd name="T32" fmla="*/ 72 w 72"/>
                <a:gd name="T33" fmla="*/ 18 h 63"/>
                <a:gd name="T34" fmla="*/ 67 w 72"/>
                <a:gd name="T35" fmla="*/ 14 h 63"/>
                <a:gd name="T36" fmla="*/ 49 w 72"/>
                <a:gd name="T37" fmla="*/ 59 h 63"/>
                <a:gd name="T38" fmla="*/ 22 w 72"/>
                <a:gd name="T39" fmla="*/ 59 h 63"/>
                <a:gd name="T40" fmla="*/ 22 w 72"/>
                <a:gd name="T41" fmla="*/ 36 h 63"/>
                <a:gd name="T42" fmla="*/ 49 w 72"/>
                <a:gd name="T43" fmla="*/ 36 h 63"/>
                <a:gd name="T44" fmla="*/ 49 w 72"/>
                <a:gd name="T45" fmla="*/ 59 h 63"/>
                <a:gd name="T46" fmla="*/ 68 w 72"/>
                <a:gd name="T47" fmla="*/ 21 h 63"/>
                <a:gd name="T48" fmla="*/ 65 w 72"/>
                <a:gd name="T49" fmla="*/ 24 h 63"/>
                <a:gd name="T50" fmla="*/ 62 w 72"/>
                <a:gd name="T51" fmla="*/ 21 h 63"/>
                <a:gd name="T52" fmla="*/ 65 w 72"/>
                <a:gd name="T53" fmla="*/ 17 h 63"/>
                <a:gd name="T54" fmla="*/ 68 w 72"/>
                <a:gd name="T55"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63">
                  <a:moveTo>
                    <a:pt x="18" y="0"/>
                  </a:moveTo>
                  <a:cubicBezTo>
                    <a:pt x="54" y="0"/>
                    <a:pt x="54" y="0"/>
                    <a:pt x="54" y="0"/>
                  </a:cubicBezTo>
                  <a:cubicBezTo>
                    <a:pt x="54" y="9"/>
                    <a:pt x="54" y="9"/>
                    <a:pt x="54" y="9"/>
                  </a:cubicBezTo>
                  <a:cubicBezTo>
                    <a:pt x="18" y="9"/>
                    <a:pt x="18" y="9"/>
                    <a:pt x="18" y="9"/>
                  </a:cubicBezTo>
                  <a:lnTo>
                    <a:pt x="18" y="0"/>
                  </a:lnTo>
                  <a:close/>
                  <a:moveTo>
                    <a:pt x="67" y="14"/>
                  </a:moveTo>
                  <a:cubicBezTo>
                    <a:pt x="4" y="14"/>
                    <a:pt x="4" y="14"/>
                    <a:pt x="4" y="14"/>
                  </a:cubicBezTo>
                  <a:cubicBezTo>
                    <a:pt x="2" y="14"/>
                    <a:pt x="0" y="16"/>
                    <a:pt x="0" y="18"/>
                  </a:cubicBezTo>
                  <a:cubicBezTo>
                    <a:pt x="0" y="41"/>
                    <a:pt x="0" y="41"/>
                    <a:pt x="0" y="41"/>
                  </a:cubicBezTo>
                  <a:cubicBezTo>
                    <a:pt x="0" y="43"/>
                    <a:pt x="2" y="45"/>
                    <a:pt x="4" y="45"/>
                  </a:cubicBezTo>
                  <a:cubicBezTo>
                    <a:pt x="18" y="45"/>
                    <a:pt x="18" y="45"/>
                    <a:pt x="18" y="45"/>
                  </a:cubicBezTo>
                  <a:cubicBezTo>
                    <a:pt x="18" y="63"/>
                    <a:pt x="18" y="63"/>
                    <a:pt x="18" y="63"/>
                  </a:cubicBezTo>
                  <a:cubicBezTo>
                    <a:pt x="54" y="63"/>
                    <a:pt x="54" y="63"/>
                    <a:pt x="54" y="63"/>
                  </a:cubicBezTo>
                  <a:cubicBezTo>
                    <a:pt x="54" y="45"/>
                    <a:pt x="54" y="45"/>
                    <a:pt x="54" y="45"/>
                  </a:cubicBezTo>
                  <a:cubicBezTo>
                    <a:pt x="67" y="45"/>
                    <a:pt x="67" y="45"/>
                    <a:pt x="67" y="45"/>
                  </a:cubicBezTo>
                  <a:cubicBezTo>
                    <a:pt x="70" y="45"/>
                    <a:pt x="72" y="43"/>
                    <a:pt x="72" y="41"/>
                  </a:cubicBezTo>
                  <a:cubicBezTo>
                    <a:pt x="72" y="18"/>
                    <a:pt x="72" y="18"/>
                    <a:pt x="72" y="18"/>
                  </a:cubicBezTo>
                  <a:cubicBezTo>
                    <a:pt x="72" y="16"/>
                    <a:pt x="70" y="14"/>
                    <a:pt x="67" y="14"/>
                  </a:cubicBezTo>
                  <a:close/>
                  <a:moveTo>
                    <a:pt x="49" y="59"/>
                  </a:moveTo>
                  <a:cubicBezTo>
                    <a:pt x="22" y="59"/>
                    <a:pt x="22" y="59"/>
                    <a:pt x="22" y="59"/>
                  </a:cubicBezTo>
                  <a:cubicBezTo>
                    <a:pt x="22" y="36"/>
                    <a:pt x="22" y="36"/>
                    <a:pt x="22" y="36"/>
                  </a:cubicBezTo>
                  <a:cubicBezTo>
                    <a:pt x="49" y="36"/>
                    <a:pt x="49" y="36"/>
                    <a:pt x="49" y="36"/>
                  </a:cubicBezTo>
                  <a:lnTo>
                    <a:pt x="49" y="59"/>
                  </a:lnTo>
                  <a:close/>
                  <a:moveTo>
                    <a:pt x="68" y="21"/>
                  </a:moveTo>
                  <a:cubicBezTo>
                    <a:pt x="68" y="22"/>
                    <a:pt x="67" y="24"/>
                    <a:pt x="65" y="24"/>
                  </a:cubicBezTo>
                  <a:cubicBezTo>
                    <a:pt x="63" y="24"/>
                    <a:pt x="62" y="22"/>
                    <a:pt x="62" y="21"/>
                  </a:cubicBezTo>
                  <a:cubicBezTo>
                    <a:pt x="62" y="19"/>
                    <a:pt x="63" y="17"/>
                    <a:pt x="65" y="17"/>
                  </a:cubicBezTo>
                  <a:cubicBezTo>
                    <a:pt x="67" y="17"/>
                    <a:pt x="68" y="19"/>
                    <a:pt x="6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1" name="Freeform 110">
              <a:extLst>
                <a:ext uri="{FF2B5EF4-FFF2-40B4-BE49-F238E27FC236}">
                  <a16:creationId xmlns:a16="http://schemas.microsoft.com/office/drawing/2014/main" id="{DB08BA7A-DD70-48A1-9F07-2FAC6E9F9828}"/>
                </a:ext>
              </a:extLst>
            </p:cNvPr>
            <p:cNvSpPr>
              <a:spLocks noEditPoints="1"/>
            </p:cNvSpPr>
            <p:nvPr/>
          </p:nvSpPr>
          <p:spPr bwMode="auto">
            <a:xfrm>
              <a:off x="3377" y="2097"/>
              <a:ext cx="89" cy="89"/>
            </a:xfrm>
            <a:custGeom>
              <a:avLst/>
              <a:gdLst>
                <a:gd name="T0" fmla="*/ 13 w 72"/>
                <a:gd name="T1" fmla="*/ 36 h 72"/>
                <a:gd name="T2" fmla="*/ 13 w 72"/>
                <a:gd name="T3" fmla="*/ 33 h 72"/>
                <a:gd name="T4" fmla="*/ 1 w 72"/>
                <a:gd name="T5" fmla="*/ 29 h 72"/>
                <a:gd name="T6" fmla="*/ 0 w 72"/>
                <a:gd name="T7" fmla="*/ 36 h 72"/>
                <a:gd name="T8" fmla="*/ 11 w 72"/>
                <a:gd name="T9" fmla="*/ 62 h 72"/>
                <a:gd name="T10" fmla="*/ 19 w 72"/>
                <a:gd name="T11" fmla="*/ 51 h 72"/>
                <a:gd name="T12" fmla="*/ 13 w 72"/>
                <a:gd name="T13" fmla="*/ 36 h 72"/>
                <a:gd name="T14" fmla="*/ 58 w 72"/>
                <a:gd name="T15" fmla="*/ 36 h 72"/>
                <a:gd name="T16" fmla="*/ 52 w 72"/>
                <a:gd name="T17" fmla="*/ 51 h 72"/>
                <a:gd name="T18" fmla="*/ 60 w 72"/>
                <a:gd name="T19" fmla="*/ 62 h 72"/>
                <a:gd name="T20" fmla="*/ 72 w 72"/>
                <a:gd name="T21" fmla="*/ 36 h 72"/>
                <a:gd name="T22" fmla="*/ 71 w 72"/>
                <a:gd name="T23" fmla="*/ 29 h 72"/>
                <a:gd name="T24" fmla="*/ 58 w 72"/>
                <a:gd name="T25" fmla="*/ 33 h 72"/>
                <a:gd name="T26" fmla="*/ 58 w 72"/>
                <a:gd name="T27" fmla="*/ 36 h 72"/>
                <a:gd name="T28" fmla="*/ 40 w 72"/>
                <a:gd name="T29" fmla="*/ 14 h 72"/>
                <a:gd name="T30" fmla="*/ 55 w 72"/>
                <a:gd name="T31" fmla="*/ 25 h 72"/>
                <a:gd name="T32" fmla="*/ 68 w 72"/>
                <a:gd name="T33" fmla="*/ 21 h 72"/>
                <a:gd name="T34" fmla="*/ 40 w 72"/>
                <a:gd name="T35" fmla="*/ 0 h 72"/>
                <a:gd name="T36" fmla="*/ 40 w 72"/>
                <a:gd name="T37" fmla="*/ 14 h 72"/>
                <a:gd name="T38" fmla="*/ 16 w 72"/>
                <a:gd name="T39" fmla="*/ 25 h 72"/>
                <a:gd name="T40" fmla="*/ 31 w 72"/>
                <a:gd name="T41" fmla="*/ 14 h 72"/>
                <a:gd name="T42" fmla="*/ 31 w 72"/>
                <a:gd name="T43" fmla="*/ 0 h 72"/>
                <a:gd name="T44" fmla="*/ 3 w 72"/>
                <a:gd name="T45" fmla="*/ 21 h 72"/>
                <a:gd name="T46" fmla="*/ 16 w 72"/>
                <a:gd name="T47" fmla="*/ 25 h 72"/>
                <a:gd name="T48" fmla="*/ 45 w 72"/>
                <a:gd name="T49" fmla="*/ 56 h 72"/>
                <a:gd name="T50" fmla="*/ 36 w 72"/>
                <a:gd name="T51" fmla="*/ 58 h 72"/>
                <a:gd name="T52" fmla="*/ 26 w 72"/>
                <a:gd name="T53" fmla="*/ 56 h 72"/>
                <a:gd name="T54" fmla="*/ 18 w 72"/>
                <a:gd name="T55" fmla="*/ 67 h 72"/>
                <a:gd name="T56" fmla="*/ 36 w 72"/>
                <a:gd name="T57" fmla="*/ 72 h 72"/>
                <a:gd name="T58" fmla="*/ 53 w 72"/>
                <a:gd name="T59" fmla="*/ 67 h 72"/>
                <a:gd name="T60" fmla="*/ 45 w 72"/>
                <a:gd name="T6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13" y="36"/>
                  </a:moveTo>
                  <a:cubicBezTo>
                    <a:pt x="13" y="35"/>
                    <a:pt x="13" y="34"/>
                    <a:pt x="13" y="33"/>
                  </a:cubicBezTo>
                  <a:cubicBezTo>
                    <a:pt x="1" y="29"/>
                    <a:pt x="1" y="29"/>
                    <a:pt x="1" y="29"/>
                  </a:cubicBezTo>
                  <a:cubicBezTo>
                    <a:pt x="0" y="31"/>
                    <a:pt x="0" y="34"/>
                    <a:pt x="0" y="36"/>
                  </a:cubicBezTo>
                  <a:cubicBezTo>
                    <a:pt x="0" y="46"/>
                    <a:pt x="4" y="55"/>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5"/>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2" name="Freeform 111">
              <a:extLst>
                <a:ext uri="{FF2B5EF4-FFF2-40B4-BE49-F238E27FC236}">
                  <a16:creationId xmlns:a16="http://schemas.microsoft.com/office/drawing/2014/main" id="{193E014F-D081-4EFE-ACF6-1007781D1101}"/>
                </a:ext>
              </a:extLst>
            </p:cNvPr>
            <p:cNvSpPr>
              <a:spLocks noEditPoints="1"/>
            </p:cNvSpPr>
            <p:nvPr/>
          </p:nvSpPr>
          <p:spPr bwMode="auto">
            <a:xfrm>
              <a:off x="3557" y="1037"/>
              <a:ext cx="85" cy="85"/>
            </a:xfrm>
            <a:custGeom>
              <a:avLst/>
              <a:gdLst>
                <a:gd name="T0" fmla="*/ 35 w 69"/>
                <a:gd name="T1" fmla="*/ 0 h 69"/>
                <a:gd name="T2" fmla="*/ 0 w 69"/>
                <a:gd name="T3" fmla="*/ 34 h 69"/>
                <a:gd name="T4" fmla="*/ 35 w 69"/>
                <a:gd name="T5" fmla="*/ 69 h 69"/>
                <a:gd name="T6" fmla="*/ 69 w 69"/>
                <a:gd name="T7" fmla="*/ 34 h 69"/>
                <a:gd name="T8" fmla="*/ 35 w 69"/>
                <a:gd name="T9" fmla="*/ 0 h 69"/>
                <a:gd name="T10" fmla="*/ 35 w 69"/>
                <a:gd name="T11" fmla="*/ 62 h 69"/>
                <a:gd name="T12" fmla="*/ 7 w 69"/>
                <a:gd name="T13" fmla="*/ 34 h 69"/>
                <a:gd name="T14" fmla="*/ 35 w 69"/>
                <a:gd name="T15" fmla="*/ 7 h 69"/>
                <a:gd name="T16" fmla="*/ 62 w 69"/>
                <a:gd name="T17" fmla="*/ 34 h 69"/>
                <a:gd name="T18" fmla="*/ 35 w 69"/>
                <a:gd name="T19" fmla="*/ 62 h 69"/>
                <a:gd name="T20" fmla="*/ 22 w 69"/>
                <a:gd name="T21" fmla="*/ 24 h 69"/>
                <a:gd name="T22" fmla="*/ 37 w 69"/>
                <a:gd name="T23" fmla="*/ 34 h 69"/>
                <a:gd name="T24" fmla="*/ 22 w 69"/>
                <a:gd name="T25" fmla="*/ 45 h 69"/>
                <a:gd name="T26" fmla="*/ 22 w 69"/>
                <a:gd name="T27" fmla="*/ 24 h 69"/>
                <a:gd name="T28" fmla="*/ 39 w 69"/>
                <a:gd name="T29" fmla="*/ 24 h 69"/>
                <a:gd name="T30" fmla="*/ 54 w 69"/>
                <a:gd name="T31" fmla="*/ 34 h 69"/>
                <a:gd name="T32" fmla="*/ 39 w 69"/>
                <a:gd name="T33" fmla="*/ 45 h 69"/>
                <a:gd name="T34" fmla="*/ 39 w 69"/>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5" y="0"/>
                  </a:moveTo>
                  <a:cubicBezTo>
                    <a:pt x="16" y="0"/>
                    <a:pt x="0" y="16"/>
                    <a:pt x="0" y="34"/>
                  </a:cubicBezTo>
                  <a:cubicBezTo>
                    <a:pt x="0" y="53"/>
                    <a:pt x="16" y="69"/>
                    <a:pt x="35" y="69"/>
                  </a:cubicBezTo>
                  <a:cubicBezTo>
                    <a:pt x="53" y="69"/>
                    <a:pt x="69" y="53"/>
                    <a:pt x="69" y="34"/>
                  </a:cubicBezTo>
                  <a:cubicBezTo>
                    <a:pt x="69" y="16"/>
                    <a:pt x="53" y="0"/>
                    <a:pt x="35" y="0"/>
                  </a:cubicBezTo>
                  <a:close/>
                  <a:moveTo>
                    <a:pt x="35" y="62"/>
                  </a:moveTo>
                  <a:cubicBezTo>
                    <a:pt x="19" y="62"/>
                    <a:pt x="7" y="50"/>
                    <a:pt x="7" y="34"/>
                  </a:cubicBezTo>
                  <a:cubicBezTo>
                    <a:pt x="7" y="19"/>
                    <a:pt x="19" y="7"/>
                    <a:pt x="35" y="7"/>
                  </a:cubicBezTo>
                  <a:cubicBezTo>
                    <a:pt x="50" y="7"/>
                    <a:pt x="62" y="19"/>
                    <a:pt x="62" y="34"/>
                  </a:cubicBezTo>
                  <a:cubicBezTo>
                    <a:pt x="62" y="50"/>
                    <a:pt x="50" y="62"/>
                    <a:pt x="35" y="62"/>
                  </a:cubicBezTo>
                  <a:close/>
                  <a:moveTo>
                    <a:pt x="22" y="24"/>
                  </a:moveTo>
                  <a:cubicBezTo>
                    <a:pt x="37" y="34"/>
                    <a:pt x="37" y="34"/>
                    <a:pt x="37" y="34"/>
                  </a:cubicBezTo>
                  <a:cubicBezTo>
                    <a:pt x="22" y="45"/>
                    <a:pt x="22" y="45"/>
                    <a:pt x="22" y="45"/>
                  </a:cubicBezTo>
                  <a:lnTo>
                    <a:pt x="22" y="24"/>
                  </a:lnTo>
                  <a:close/>
                  <a:moveTo>
                    <a:pt x="39" y="24"/>
                  </a:moveTo>
                  <a:cubicBezTo>
                    <a:pt x="54" y="34"/>
                    <a:pt x="54" y="34"/>
                    <a:pt x="54" y="34"/>
                  </a:cubicBezTo>
                  <a:cubicBezTo>
                    <a:pt x="39" y="45"/>
                    <a:pt x="39" y="45"/>
                    <a:pt x="39" y="45"/>
                  </a:cubicBezTo>
                  <a:lnTo>
                    <a:pt x="3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3" name="Freeform 112">
              <a:extLst>
                <a:ext uri="{FF2B5EF4-FFF2-40B4-BE49-F238E27FC236}">
                  <a16:creationId xmlns:a16="http://schemas.microsoft.com/office/drawing/2014/main" id="{06CEC572-9955-4C38-86B3-E83EB5B5FDC3}"/>
                </a:ext>
              </a:extLst>
            </p:cNvPr>
            <p:cNvSpPr>
              <a:spLocks/>
            </p:cNvSpPr>
            <p:nvPr/>
          </p:nvSpPr>
          <p:spPr bwMode="auto">
            <a:xfrm>
              <a:off x="3274" y="1807"/>
              <a:ext cx="94" cy="97"/>
            </a:xfrm>
            <a:custGeom>
              <a:avLst/>
              <a:gdLst>
                <a:gd name="T0" fmla="*/ 44 w 94"/>
                <a:gd name="T1" fmla="*/ 97 h 97"/>
                <a:gd name="T2" fmla="*/ 44 w 94"/>
                <a:gd name="T3" fmla="*/ 53 h 97"/>
                <a:gd name="T4" fmla="*/ 0 w 94"/>
                <a:gd name="T5" fmla="*/ 97 h 97"/>
                <a:gd name="T6" fmla="*/ 0 w 94"/>
                <a:gd name="T7" fmla="*/ 0 h 97"/>
                <a:gd name="T8" fmla="*/ 44 w 94"/>
                <a:gd name="T9" fmla="*/ 45 h 97"/>
                <a:gd name="T10" fmla="*/ 44 w 94"/>
                <a:gd name="T11" fmla="*/ 0 h 97"/>
                <a:gd name="T12" fmla="*/ 94 w 94"/>
                <a:gd name="T13" fmla="*/ 49 h 97"/>
                <a:gd name="T14" fmla="*/ 44 w 94"/>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97">
                  <a:moveTo>
                    <a:pt x="44" y="97"/>
                  </a:moveTo>
                  <a:lnTo>
                    <a:pt x="44" y="53"/>
                  </a:lnTo>
                  <a:lnTo>
                    <a:pt x="0" y="97"/>
                  </a:lnTo>
                  <a:lnTo>
                    <a:pt x="0" y="0"/>
                  </a:lnTo>
                  <a:lnTo>
                    <a:pt x="44" y="45"/>
                  </a:lnTo>
                  <a:lnTo>
                    <a:pt x="44" y="0"/>
                  </a:lnTo>
                  <a:lnTo>
                    <a:pt x="94" y="49"/>
                  </a:lnTo>
                  <a:lnTo>
                    <a:pt x="44"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4" name="Freeform 113">
              <a:extLst>
                <a:ext uri="{FF2B5EF4-FFF2-40B4-BE49-F238E27FC236}">
                  <a16:creationId xmlns:a16="http://schemas.microsoft.com/office/drawing/2014/main" id="{AD34DE51-96F0-4A3F-8CE5-A7527F84A355}"/>
                </a:ext>
              </a:extLst>
            </p:cNvPr>
            <p:cNvSpPr>
              <a:spLocks noEditPoints="1"/>
            </p:cNvSpPr>
            <p:nvPr/>
          </p:nvSpPr>
          <p:spPr bwMode="auto">
            <a:xfrm>
              <a:off x="3364" y="1468"/>
              <a:ext cx="98" cy="99"/>
            </a:xfrm>
            <a:custGeom>
              <a:avLst/>
              <a:gdLst>
                <a:gd name="T0" fmla="*/ 0 w 98"/>
                <a:gd name="T1" fmla="*/ 99 h 99"/>
                <a:gd name="T2" fmla="*/ 49 w 98"/>
                <a:gd name="T3" fmla="*/ 99 h 99"/>
                <a:gd name="T4" fmla="*/ 49 w 98"/>
                <a:gd name="T5" fmla="*/ 0 h 99"/>
                <a:gd name="T6" fmla="*/ 0 w 98"/>
                <a:gd name="T7" fmla="*/ 0 h 99"/>
                <a:gd name="T8" fmla="*/ 0 w 98"/>
                <a:gd name="T9" fmla="*/ 99 h 99"/>
                <a:gd name="T10" fmla="*/ 31 w 98"/>
                <a:gd name="T11" fmla="*/ 13 h 99"/>
                <a:gd name="T12" fmla="*/ 43 w 98"/>
                <a:gd name="T13" fmla="*/ 13 h 99"/>
                <a:gd name="T14" fmla="*/ 43 w 98"/>
                <a:gd name="T15" fmla="*/ 25 h 99"/>
                <a:gd name="T16" fmla="*/ 31 w 98"/>
                <a:gd name="T17" fmla="*/ 25 h 99"/>
                <a:gd name="T18" fmla="*/ 31 w 98"/>
                <a:gd name="T19" fmla="*/ 13 h 99"/>
                <a:gd name="T20" fmla="*/ 31 w 98"/>
                <a:gd name="T21" fmla="*/ 37 h 99"/>
                <a:gd name="T22" fmla="*/ 43 w 98"/>
                <a:gd name="T23" fmla="*/ 37 h 99"/>
                <a:gd name="T24" fmla="*/ 43 w 98"/>
                <a:gd name="T25" fmla="*/ 49 h 99"/>
                <a:gd name="T26" fmla="*/ 31 w 98"/>
                <a:gd name="T27" fmla="*/ 49 h 99"/>
                <a:gd name="T28" fmla="*/ 31 w 98"/>
                <a:gd name="T29" fmla="*/ 37 h 99"/>
                <a:gd name="T30" fmla="*/ 31 w 98"/>
                <a:gd name="T31" fmla="*/ 62 h 99"/>
                <a:gd name="T32" fmla="*/ 43 w 98"/>
                <a:gd name="T33" fmla="*/ 62 h 99"/>
                <a:gd name="T34" fmla="*/ 43 w 98"/>
                <a:gd name="T35" fmla="*/ 74 h 99"/>
                <a:gd name="T36" fmla="*/ 31 w 98"/>
                <a:gd name="T37" fmla="*/ 74 h 99"/>
                <a:gd name="T38" fmla="*/ 31 w 98"/>
                <a:gd name="T39" fmla="*/ 62 h 99"/>
                <a:gd name="T40" fmla="*/ 6 w 98"/>
                <a:gd name="T41" fmla="*/ 13 h 99"/>
                <a:gd name="T42" fmla="*/ 18 w 98"/>
                <a:gd name="T43" fmla="*/ 13 h 99"/>
                <a:gd name="T44" fmla="*/ 18 w 98"/>
                <a:gd name="T45" fmla="*/ 25 h 99"/>
                <a:gd name="T46" fmla="*/ 6 w 98"/>
                <a:gd name="T47" fmla="*/ 25 h 99"/>
                <a:gd name="T48" fmla="*/ 6 w 98"/>
                <a:gd name="T49" fmla="*/ 13 h 99"/>
                <a:gd name="T50" fmla="*/ 6 w 98"/>
                <a:gd name="T51" fmla="*/ 37 h 99"/>
                <a:gd name="T52" fmla="*/ 18 w 98"/>
                <a:gd name="T53" fmla="*/ 37 h 99"/>
                <a:gd name="T54" fmla="*/ 18 w 98"/>
                <a:gd name="T55" fmla="*/ 49 h 99"/>
                <a:gd name="T56" fmla="*/ 6 w 98"/>
                <a:gd name="T57" fmla="*/ 49 h 99"/>
                <a:gd name="T58" fmla="*/ 6 w 98"/>
                <a:gd name="T59" fmla="*/ 37 h 99"/>
                <a:gd name="T60" fmla="*/ 6 w 98"/>
                <a:gd name="T61" fmla="*/ 62 h 99"/>
                <a:gd name="T62" fmla="*/ 18 w 98"/>
                <a:gd name="T63" fmla="*/ 62 h 99"/>
                <a:gd name="T64" fmla="*/ 18 w 98"/>
                <a:gd name="T65" fmla="*/ 74 h 99"/>
                <a:gd name="T66" fmla="*/ 6 w 98"/>
                <a:gd name="T67" fmla="*/ 74 h 99"/>
                <a:gd name="T68" fmla="*/ 6 w 98"/>
                <a:gd name="T69" fmla="*/ 62 h 99"/>
                <a:gd name="T70" fmla="*/ 55 w 98"/>
                <a:gd name="T71" fmla="*/ 31 h 99"/>
                <a:gd name="T72" fmla="*/ 98 w 98"/>
                <a:gd name="T73" fmla="*/ 31 h 99"/>
                <a:gd name="T74" fmla="*/ 98 w 98"/>
                <a:gd name="T75" fmla="*/ 37 h 99"/>
                <a:gd name="T76" fmla="*/ 55 w 98"/>
                <a:gd name="T77" fmla="*/ 37 h 99"/>
                <a:gd name="T78" fmla="*/ 55 w 98"/>
                <a:gd name="T79" fmla="*/ 31 h 99"/>
                <a:gd name="T80" fmla="*/ 55 w 98"/>
                <a:gd name="T81" fmla="*/ 99 h 99"/>
                <a:gd name="T82" fmla="*/ 67 w 98"/>
                <a:gd name="T83" fmla="*/ 99 h 99"/>
                <a:gd name="T84" fmla="*/ 67 w 98"/>
                <a:gd name="T85" fmla="*/ 74 h 99"/>
                <a:gd name="T86" fmla="*/ 86 w 98"/>
                <a:gd name="T87" fmla="*/ 74 h 99"/>
                <a:gd name="T88" fmla="*/ 86 w 98"/>
                <a:gd name="T89" fmla="*/ 99 h 99"/>
                <a:gd name="T90" fmla="*/ 98 w 98"/>
                <a:gd name="T91" fmla="*/ 99 h 99"/>
                <a:gd name="T92" fmla="*/ 98 w 98"/>
                <a:gd name="T93" fmla="*/ 43 h 99"/>
                <a:gd name="T94" fmla="*/ 55 w 98"/>
                <a:gd name="T95" fmla="*/ 43 h 99"/>
                <a:gd name="T96" fmla="*/ 55 w 98"/>
                <a:gd name="T9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99">
                  <a:moveTo>
                    <a:pt x="0" y="99"/>
                  </a:moveTo>
                  <a:lnTo>
                    <a:pt x="49" y="99"/>
                  </a:lnTo>
                  <a:lnTo>
                    <a:pt x="49" y="0"/>
                  </a:lnTo>
                  <a:lnTo>
                    <a:pt x="0" y="0"/>
                  </a:lnTo>
                  <a:lnTo>
                    <a:pt x="0" y="99"/>
                  </a:lnTo>
                  <a:close/>
                  <a:moveTo>
                    <a:pt x="31" y="13"/>
                  </a:moveTo>
                  <a:lnTo>
                    <a:pt x="43" y="13"/>
                  </a:lnTo>
                  <a:lnTo>
                    <a:pt x="43" y="25"/>
                  </a:lnTo>
                  <a:lnTo>
                    <a:pt x="31" y="25"/>
                  </a:lnTo>
                  <a:lnTo>
                    <a:pt x="31" y="13"/>
                  </a:lnTo>
                  <a:close/>
                  <a:moveTo>
                    <a:pt x="31" y="37"/>
                  </a:moveTo>
                  <a:lnTo>
                    <a:pt x="43" y="37"/>
                  </a:lnTo>
                  <a:lnTo>
                    <a:pt x="43" y="49"/>
                  </a:lnTo>
                  <a:lnTo>
                    <a:pt x="31" y="49"/>
                  </a:lnTo>
                  <a:lnTo>
                    <a:pt x="31" y="37"/>
                  </a:lnTo>
                  <a:close/>
                  <a:moveTo>
                    <a:pt x="31" y="62"/>
                  </a:moveTo>
                  <a:lnTo>
                    <a:pt x="43" y="62"/>
                  </a:lnTo>
                  <a:lnTo>
                    <a:pt x="43" y="74"/>
                  </a:lnTo>
                  <a:lnTo>
                    <a:pt x="31" y="74"/>
                  </a:lnTo>
                  <a:lnTo>
                    <a:pt x="31" y="62"/>
                  </a:lnTo>
                  <a:close/>
                  <a:moveTo>
                    <a:pt x="6" y="13"/>
                  </a:moveTo>
                  <a:lnTo>
                    <a:pt x="18" y="13"/>
                  </a:lnTo>
                  <a:lnTo>
                    <a:pt x="18" y="25"/>
                  </a:lnTo>
                  <a:lnTo>
                    <a:pt x="6" y="25"/>
                  </a:lnTo>
                  <a:lnTo>
                    <a:pt x="6" y="13"/>
                  </a:lnTo>
                  <a:close/>
                  <a:moveTo>
                    <a:pt x="6" y="37"/>
                  </a:moveTo>
                  <a:lnTo>
                    <a:pt x="18" y="37"/>
                  </a:lnTo>
                  <a:lnTo>
                    <a:pt x="18" y="49"/>
                  </a:lnTo>
                  <a:lnTo>
                    <a:pt x="6" y="49"/>
                  </a:lnTo>
                  <a:lnTo>
                    <a:pt x="6" y="37"/>
                  </a:lnTo>
                  <a:close/>
                  <a:moveTo>
                    <a:pt x="6" y="62"/>
                  </a:moveTo>
                  <a:lnTo>
                    <a:pt x="18" y="62"/>
                  </a:lnTo>
                  <a:lnTo>
                    <a:pt x="18" y="74"/>
                  </a:lnTo>
                  <a:lnTo>
                    <a:pt x="6" y="74"/>
                  </a:lnTo>
                  <a:lnTo>
                    <a:pt x="6" y="62"/>
                  </a:lnTo>
                  <a:close/>
                  <a:moveTo>
                    <a:pt x="55" y="31"/>
                  </a:moveTo>
                  <a:lnTo>
                    <a:pt x="98" y="31"/>
                  </a:lnTo>
                  <a:lnTo>
                    <a:pt x="98" y="37"/>
                  </a:lnTo>
                  <a:lnTo>
                    <a:pt x="55" y="37"/>
                  </a:lnTo>
                  <a:lnTo>
                    <a:pt x="55" y="31"/>
                  </a:lnTo>
                  <a:close/>
                  <a:moveTo>
                    <a:pt x="55" y="99"/>
                  </a:moveTo>
                  <a:lnTo>
                    <a:pt x="67" y="99"/>
                  </a:lnTo>
                  <a:lnTo>
                    <a:pt x="67" y="74"/>
                  </a:lnTo>
                  <a:lnTo>
                    <a:pt x="86" y="74"/>
                  </a:lnTo>
                  <a:lnTo>
                    <a:pt x="86" y="99"/>
                  </a:lnTo>
                  <a:lnTo>
                    <a:pt x="98" y="99"/>
                  </a:lnTo>
                  <a:lnTo>
                    <a:pt x="98" y="43"/>
                  </a:lnTo>
                  <a:lnTo>
                    <a:pt x="55" y="43"/>
                  </a:lnTo>
                  <a:lnTo>
                    <a:pt x="5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5" name="Freeform 114">
              <a:extLst>
                <a:ext uri="{FF2B5EF4-FFF2-40B4-BE49-F238E27FC236}">
                  <a16:creationId xmlns:a16="http://schemas.microsoft.com/office/drawing/2014/main" id="{D0E9C66C-9BD1-4065-BB3E-C6EDD4410D6B}"/>
                </a:ext>
              </a:extLst>
            </p:cNvPr>
            <p:cNvSpPr>
              <a:spLocks noEditPoints="1"/>
            </p:cNvSpPr>
            <p:nvPr/>
          </p:nvSpPr>
          <p:spPr bwMode="auto">
            <a:xfrm>
              <a:off x="3407" y="1634"/>
              <a:ext cx="56" cy="59"/>
            </a:xfrm>
            <a:custGeom>
              <a:avLst/>
              <a:gdLst>
                <a:gd name="T0" fmla="*/ 43 w 46"/>
                <a:gd name="T1" fmla="*/ 28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3 h 48"/>
                <a:gd name="T32" fmla="*/ 41 w 46"/>
                <a:gd name="T33" fmla="*/ 40 h 48"/>
                <a:gd name="T34" fmla="*/ 46 w 46"/>
                <a:gd name="T35" fmla="*/ 32 h 48"/>
                <a:gd name="T36" fmla="*/ 43 w 46"/>
                <a:gd name="T37" fmla="*/ 28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8"/>
                  </a:moveTo>
                  <a:cubicBezTo>
                    <a:pt x="40" y="24"/>
                    <a:pt x="42" y="18"/>
                    <a:pt x="46" y="16"/>
                  </a:cubicBezTo>
                  <a:cubicBezTo>
                    <a:pt x="41" y="8"/>
                    <a:pt x="41" y="8"/>
                    <a:pt x="41" y="8"/>
                  </a:cubicBezTo>
                  <a:cubicBezTo>
                    <a:pt x="40" y="8"/>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6"/>
                    <a:pt x="28" y="45"/>
                    <a:pt x="29" y="43"/>
                  </a:cubicBezTo>
                  <a:cubicBezTo>
                    <a:pt x="31" y="39"/>
                    <a:pt x="37" y="38"/>
                    <a:pt x="41" y="40"/>
                  </a:cubicBezTo>
                  <a:cubicBezTo>
                    <a:pt x="46" y="32"/>
                    <a:pt x="46" y="32"/>
                    <a:pt x="46" y="32"/>
                  </a:cubicBezTo>
                  <a:cubicBezTo>
                    <a:pt x="45" y="31"/>
                    <a:pt x="44" y="30"/>
                    <a:pt x="43" y="28"/>
                  </a:cubicBezTo>
                  <a:close/>
                  <a:moveTo>
                    <a:pt x="23" y="34"/>
                  </a:moveTo>
                  <a:cubicBezTo>
                    <a:pt x="18" y="34"/>
                    <a:pt x="13" y="29"/>
                    <a:pt x="13" y="24"/>
                  </a:cubicBezTo>
                  <a:cubicBezTo>
                    <a:pt x="13" y="18"/>
                    <a:pt x="18" y="14"/>
                    <a:pt x="23" y="14"/>
                  </a:cubicBezTo>
                  <a:cubicBezTo>
                    <a:pt x="28" y="14"/>
                    <a:pt x="33" y="18"/>
                    <a:pt x="33" y="24"/>
                  </a:cubicBezTo>
                  <a:cubicBezTo>
                    <a:pt x="33" y="29"/>
                    <a:pt x="28"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6" name="Freeform 115">
              <a:extLst>
                <a:ext uri="{FF2B5EF4-FFF2-40B4-BE49-F238E27FC236}">
                  <a16:creationId xmlns:a16="http://schemas.microsoft.com/office/drawing/2014/main" id="{53D131E9-BD03-4681-A3AB-2F0A39D3119B}"/>
                </a:ext>
              </a:extLst>
            </p:cNvPr>
            <p:cNvSpPr>
              <a:spLocks noEditPoints="1"/>
            </p:cNvSpPr>
            <p:nvPr/>
          </p:nvSpPr>
          <p:spPr bwMode="auto">
            <a:xfrm>
              <a:off x="3217" y="1628"/>
              <a:ext cx="90" cy="102"/>
            </a:xfrm>
            <a:custGeom>
              <a:avLst/>
              <a:gdLst>
                <a:gd name="T0" fmla="*/ 58 w 74"/>
                <a:gd name="T1" fmla="*/ 25 h 83"/>
                <a:gd name="T2" fmla="*/ 62 w 74"/>
                <a:gd name="T3" fmla="*/ 21 h 83"/>
                <a:gd name="T4" fmla="*/ 68 w 74"/>
                <a:gd name="T5" fmla="*/ 12 h 83"/>
                <a:gd name="T6" fmla="*/ 65 w 74"/>
                <a:gd name="T7" fmla="*/ 2 h 83"/>
                <a:gd name="T8" fmla="*/ 58 w 74"/>
                <a:gd name="T9" fmla="*/ 0 h 83"/>
                <a:gd name="T10" fmla="*/ 46 w 74"/>
                <a:gd name="T11" fmla="*/ 5 h 83"/>
                <a:gd name="T12" fmla="*/ 36 w 74"/>
                <a:gd name="T13" fmla="*/ 23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5 w 74"/>
                <a:gd name="T29" fmla="*/ 46 h 83"/>
                <a:gd name="T30" fmla="*/ 5 w 74"/>
                <a:gd name="T31" fmla="*/ 83 h 83"/>
                <a:gd name="T32" fmla="*/ 68 w 74"/>
                <a:gd name="T33" fmla="*/ 83 h 83"/>
                <a:gd name="T34" fmla="*/ 68 w 74"/>
                <a:gd name="T35" fmla="*/ 46 h 83"/>
                <a:gd name="T36" fmla="*/ 74 w 74"/>
                <a:gd name="T37" fmla="*/ 46 h 83"/>
                <a:gd name="T38" fmla="*/ 74 w 74"/>
                <a:gd name="T39" fmla="*/ 25 h 83"/>
                <a:gd name="T40" fmla="*/ 58 w 74"/>
                <a:gd name="T41" fmla="*/ 25 h 83"/>
                <a:gd name="T42" fmla="*/ 50 w 74"/>
                <a:gd name="T43" fmla="*/ 9 h 83"/>
                <a:gd name="T44" fmla="*/ 58 w 74"/>
                <a:gd name="T45" fmla="*/ 6 h 83"/>
                <a:gd name="T46" fmla="*/ 61 w 74"/>
                <a:gd name="T47" fmla="*/ 7 h 83"/>
                <a:gd name="T48" fmla="*/ 58 w 74"/>
                <a:gd name="T49" fmla="*/ 17 h 83"/>
                <a:gd name="T50" fmla="*/ 46 w 74"/>
                <a:gd name="T51" fmla="*/ 25 h 83"/>
                <a:gd name="T52" fmla="*/ 41 w 74"/>
                <a:gd name="T53" fmla="*/ 25 h 83"/>
                <a:gd name="T54" fmla="*/ 50 w 74"/>
                <a:gd name="T55" fmla="*/ 9 h 83"/>
                <a:gd name="T56" fmla="*/ 14 w 74"/>
                <a:gd name="T57" fmla="*/ 12 h 83"/>
                <a:gd name="T58" fmla="*/ 15 w 74"/>
                <a:gd name="T59" fmla="*/ 9 h 83"/>
                <a:gd name="T60" fmla="*/ 18 w 74"/>
                <a:gd name="T61" fmla="*/ 8 h 83"/>
                <a:gd name="T62" fmla="*/ 18 w 74"/>
                <a:gd name="T63" fmla="*/ 8 h 83"/>
                <a:gd name="T64" fmla="*/ 23 w 74"/>
                <a:gd name="T65" fmla="*/ 10 h 83"/>
                <a:gd name="T66" fmla="*/ 29 w 74"/>
                <a:gd name="T67" fmla="*/ 23 h 83"/>
                <a:gd name="T68" fmla="*/ 29 w 74"/>
                <a:gd name="T69" fmla="*/ 23 h 83"/>
                <a:gd name="T70" fmla="*/ 29 w 74"/>
                <a:gd name="T71" fmla="*/ 23 h 83"/>
                <a:gd name="T72" fmla="*/ 16 w 74"/>
                <a:gd name="T73" fmla="*/ 16 h 83"/>
                <a:gd name="T74" fmla="*/ 14 w 74"/>
                <a:gd name="T75" fmla="*/ 12 h 83"/>
                <a:gd name="T76" fmla="*/ 32 w 74"/>
                <a:gd name="T77" fmla="*/ 78 h 83"/>
                <a:gd name="T78" fmla="*/ 11 w 74"/>
                <a:gd name="T79" fmla="*/ 78 h 83"/>
                <a:gd name="T80" fmla="*/ 11 w 74"/>
                <a:gd name="T81" fmla="*/ 43 h 83"/>
                <a:gd name="T82" fmla="*/ 32 w 74"/>
                <a:gd name="T83" fmla="*/ 43 h 83"/>
                <a:gd name="T84" fmla="*/ 32 w 74"/>
                <a:gd name="T85" fmla="*/ 78 h 83"/>
                <a:gd name="T86" fmla="*/ 32 w 74"/>
                <a:gd name="T87" fmla="*/ 41 h 83"/>
                <a:gd name="T88" fmla="*/ 5 w 74"/>
                <a:gd name="T89" fmla="*/ 41 h 83"/>
                <a:gd name="T90" fmla="*/ 5 w 74"/>
                <a:gd name="T91" fmla="*/ 30 h 83"/>
                <a:gd name="T92" fmla="*/ 32 w 74"/>
                <a:gd name="T93" fmla="*/ 30 h 83"/>
                <a:gd name="T94" fmla="*/ 32 w 74"/>
                <a:gd name="T95" fmla="*/ 41 h 83"/>
                <a:gd name="T96" fmla="*/ 63 w 74"/>
                <a:gd name="T97" fmla="*/ 78 h 83"/>
                <a:gd name="T98" fmla="*/ 42 w 74"/>
                <a:gd name="T99" fmla="*/ 78 h 83"/>
                <a:gd name="T100" fmla="*/ 42 w 74"/>
                <a:gd name="T101" fmla="*/ 43 h 83"/>
                <a:gd name="T102" fmla="*/ 63 w 74"/>
                <a:gd name="T103" fmla="*/ 43 h 83"/>
                <a:gd name="T104" fmla="*/ 63 w 74"/>
                <a:gd name="T105" fmla="*/ 78 h 83"/>
                <a:gd name="T106" fmla="*/ 68 w 74"/>
                <a:gd name="T107" fmla="*/ 41 h 83"/>
                <a:gd name="T108" fmla="*/ 42 w 74"/>
                <a:gd name="T109" fmla="*/ 41 h 83"/>
                <a:gd name="T110" fmla="*/ 42 w 74"/>
                <a:gd name="T111" fmla="*/ 30 h 83"/>
                <a:gd name="T112" fmla="*/ 68 w 74"/>
                <a:gd name="T113" fmla="*/ 30 h 83"/>
                <a:gd name="T114" fmla="*/ 68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2" y="21"/>
                  </a:cubicBezTo>
                  <a:cubicBezTo>
                    <a:pt x="65" y="19"/>
                    <a:pt x="67" y="15"/>
                    <a:pt x="68" y="12"/>
                  </a:cubicBezTo>
                  <a:cubicBezTo>
                    <a:pt x="68" y="8"/>
                    <a:pt x="67" y="5"/>
                    <a:pt x="65" y="2"/>
                  </a:cubicBezTo>
                  <a:cubicBezTo>
                    <a:pt x="63" y="1"/>
                    <a:pt x="61" y="0"/>
                    <a:pt x="58" y="0"/>
                  </a:cubicBezTo>
                  <a:cubicBezTo>
                    <a:pt x="54" y="0"/>
                    <a:pt x="49" y="2"/>
                    <a:pt x="46" y="5"/>
                  </a:cubicBezTo>
                  <a:cubicBezTo>
                    <a:pt x="41" y="10"/>
                    <a:pt x="37" y="18"/>
                    <a:pt x="36" y="23"/>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6"/>
                  </a:cubicBezTo>
                  <a:cubicBezTo>
                    <a:pt x="15" y="15"/>
                    <a:pt x="14" y="13"/>
                    <a:pt x="14" y="12"/>
                  </a:cubicBezTo>
                  <a:close/>
                  <a:moveTo>
                    <a:pt x="32" y="78"/>
                  </a:moveTo>
                  <a:cubicBezTo>
                    <a:pt x="11" y="78"/>
                    <a:pt x="11" y="78"/>
                    <a:pt x="11" y="78"/>
                  </a:cubicBezTo>
                  <a:cubicBezTo>
                    <a:pt x="11" y="43"/>
                    <a:pt x="11" y="43"/>
                    <a:pt x="11" y="43"/>
                  </a:cubicBezTo>
                  <a:cubicBezTo>
                    <a:pt x="32" y="43"/>
                    <a:pt x="32" y="43"/>
                    <a:pt x="32" y="43"/>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3"/>
                    <a:pt x="42" y="43"/>
                    <a:pt x="42" y="43"/>
                  </a:cubicBezTo>
                  <a:cubicBezTo>
                    <a:pt x="63" y="43"/>
                    <a:pt x="63" y="43"/>
                    <a:pt x="63" y="43"/>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7" name="Freeform 116">
              <a:extLst>
                <a:ext uri="{FF2B5EF4-FFF2-40B4-BE49-F238E27FC236}">
                  <a16:creationId xmlns:a16="http://schemas.microsoft.com/office/drawing/2014/main" id="{F09A3E11-059F-45F5-BA95-C25EACA6ED9E}"/>
                </a:ext>
              </a:extLst>
            </p:cNvPr>
            <p:cNvSpPr>
              <a:spLocks noEditPoints="1"/>
            </p:cNvSpPr>
            <p:nvPr/>
          </p:nvSpPr>
          <p:spPr bwMode="auto">
            <a:xfrm>
              <a:off x="3285" y="1992"/>
              <a:ext cx="42" cy="79"/>
            </a:xfrm>
            <a:custGeom>
              <a:avLst/>
              <a:gdLst>
                <a:gd name="T0" fmla="*/ 23 w 34"/>
                <a:gd name="T1" fmla="*/ 64 h 65"/>
                <a:gd name="T2" fmla="*/ 23 w 34"/>
                <a:gd name="T3" fmla="*/ 64 h 65"/>
                <a:gd name="T4" fmla="*/ 33 w 34"/>
                <a:gd name="T5" fmla="*/ 49 h 65"/>
                <a:gd name="T6" fmla="*/ 30 w 34"/>
                <a:gd name="T7" fmla="*/ 34 h 65"/>
                <a:gd name="T8" fmla="*/ 15 w 34"/>
                <a:gd name="T9" fmla="*/ 24 h 65"/>
                <a:gd name="T10" fmla="*/ 15 w 34"/>
                <a:gd name="T11" fmla="*/ 24 h 65"/>
                <a:gd name="T12" fmla="*/ 14 w 34"/>
                <a:gd name="T13" fmla="*/ 25 h 65"/>
                <a:gd name="T14" fmla="*/ 15 w 34"/>
                <a:gd name="T15" fmla="*/ 30 h 65"/>
                <a:gd name="T16" fmla="*/ 16 w 34"/>
                <a:gd name="T17" fmla="*/ 30 h 65"/>
                <a:gd name="T18" fmla="*/ 17 w 34"/>
                <a:gd name="T19" fmla="*/ 30 h 65"/>
                <a:gd name="T20" fmla="*/ 24 w 34"/>
                <a:gd name="T21" fmla="*/ 35 h 65"/>
                <a:gd name="T22" fmla="*/ 27 w 34"/>
                <a:gd name="T23" fmla="*/ 51 h 65"/>
                <a:gd name="T24" fmla="*/ 22 w 34"/>
                <a:gd name="T25" fmla="*/ 58 h 65"/>
                <a:gd name="T26" fmla="*/ 22 w 34"/>
                <a:gd name="T27" fmla="*/ 58 h 65"/>
                <a:gd name="T28" fmla="*/ 14 w 34"/>
                <a:gd name="T29" fmla="*/ 53 h 65"/>
                <a:gd name="T30" fmla="*/ 13 w 34"/>
                <a:gd name="T31" fmla="*/ 46 h 65"/>
                <a:gd name="T32" fmla="*/ 6 w 34"/>
                <a:gd name="T33" fmla="*/ 43 h 65"/>
                <a:gd name="T34" fmla="*/ 8 w 34"/>
                <a:gd name="T35" fmla="*/ 54 h 65"/>
                <a:gd name="T36" fmla="*/ 23 w 34"/>
                <a:gd name="T37" fmla="*/ 64 h 65"/>
                <a:gd name="T38" fmla="*/ 19 w 34"/>
                <a:gd name="T39" fmla="*/ 41 h 65"/>
                <a:gd name="T40" fmla="*/ 20 w 34"/>
                <a:gd name="T41" fmla="*/ 41 h 65"/>
                <a:gd name="T42" fmla="*/ 19 w 34"/>
                <a:gd name="T43" fmla="*/ 35 h 65"/>
                <a:gd name="T44" fmla="*/ 18 w 34"/>
                <a:gd name="T45" fmla="*/ 36 h 65"/>
                <a:gd name="T46" fmla="*/ 17 w 34"/>
                <a:gd name="T47" fmla="*/ 36 h 65"/>
                <a:gd name="T48" fmla="*/ 10 w 34"/>
                <a:gd name="T49" fmla="*/ 31 h 65"/>
                <a:gd name="T50" fmla="*/ 7 w 34"/>
                <a:gd name="T51" fmla="*/ 15 h 65"/>
                <a:gd name="T52" fmla="*/ 12 w 34"/>
                <a:gd name="T53" fmla="*/ 7 h 65"/>
                <a:gd name="T54" fmla="*/ 12 w 34"/>
                <a:gd name="T55" fmla="*/ 7 h 65"/>
                <a:gd name="T56" fmla="*/ 20 w 34"/>
                <a:gd name="T57" fmla="*/ 12 h 65"/>
                <a:gd name="T58" fmla="*/ 21 w 34"/>
                <a:gd name="T59" fmla="*/ 19 h 65"/>
                <a:gd name="T60" fmla="*/ 28 w 34"/>
                <a:gd name="T61" fmla="*/ 22 h 65"/>
                <a:gd name="T62" fmla="*/ 26 w 34"/>
                <a:gd name="T63" fmla="*/ 11 h 65"/>
                <a:gd name="T64" fmla="*/ 11 w 34"/>
                <a:gd name="T65" fmla="*/ 2 h 65"/>
                <a:gd name="T66" fmla="*/ 11 w 34"/>
                <a:gd name="T67" fmla="*/ 2 h 65"/>
                <a:gd name="T68" fmla="*/ 1 w 34"/>
                <a:gd name="T69" fmla="*/ 16 h 65"/>
                <a:gd name="T70" fmla="*/ 4 w 34"/>
                <a:gd name="T71" fmla="*/ 32 h 65"/>
                <a:gd name="T72" fmla="*/ 19 w 34"/>
                <a:gd name="T73"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65">
                  <a:moveTo>
                    <a:pt x="23" y="64"/>
                  </a:moveTo>
                  <a:cubicBezTo>
                    <a:pt x="23" y="64"/>
                    <a:pt x="23" y="64"/>
                    <a:pt x="23" y="64"/>
                  </a:cubicBezTo>
                  <a:cubicBezTo>
                    <a:pt x="30" y="63"/>
                    <a:pt x="34" y="56"/>
                    <a:pt x="33" y="49"/>
                  </a:cubicBezTo>
                  <a:cubicBezTo>
                    <a:pt x="30" y="34"/>
                    <a:pt x="30" y="34"/>
                    <a:pt x="30" y="34"/>
                  </a:cubicBezTo>
                  <a:cubicBezTo>
                    <a:pt x="29" y="27"/>
                    <a:pt x="22" y="23"/>
                    <a:pt x="15" y="24"/>
                  </a:cubicBezTo>
                  <a:cubicBezTo>
                    <a:pt x="15" y="24"/>
                    <a:pt x="15" y="24"/>
                    <a:pt x="15" y="24"/>
                  </a:cubicBezTo>
                  <a:cubicBezTo>
                    <a:pt x="15" y="24"/>
                    <a:pt x="14" y="25"/>
                    <a:pt x="14" y="25"/>
                  </a:cubicBezTo>
                  <a:cubicBezTo>
                    <a:pt x="15" y="30"/>
                    <a:pt x="15" y="30"/>
                    <a:pt x="15" y="30"/>
                  </a:cubicBezTo>
                  <a:cubicBezTo>
                    <a:pt x="15" y="30"/>
                    <a:pt x="16" y="30"/>
                    <a:pt x="16" y="30"/>
                  </a:cubicBezTo>
                  <a:cubicBezTo>
                    <a:pt x="17" y="30"/>
                    <a:pt x="17" y="30"/>
                    <a:pt x="17" y="30"/>
                  </a:cubicBezTo>
                  <a:cubicBezTo>
                    <a:pt x="20" y="29"/>
                    <a:pt x="24" y="31"/>
                    <a:pt x="24" y="35"/>
                  </a:cubicBezTo>
                  <a:cubicBezTo>
                    <a:pt x="27" y="51"/>
                    <a:pt x="27" y="51"/>
                    <a:pt x="27" y="51"/>
                  </a:cubicBezTo>
                  <a:cubicBezTo>
                    <a:pt x="28" y="54"/>
                    <a:pt x="26" y="58"/>
                    <a:pt x="22" y="58"/>
                  </a:cubicBezTo>
                  <a:cubicBezTo>
                    <a:pt x="22" y="58"/>
                    <a:pt x="22" y="58"/>
                    <a:pt x="22" y="58"/>
                  </a:cubicBezTo>
                  <a:cubicBezTo>
                    <a:pt x="18" y="59"/>
                    <a:pt x="15" y="57"/>
                    <a:pt x="14" y="53"/>
                  </a:cubicBezTo>
                  <a:cubicBezTo>
                    <a:pt x="13" y="46"/>
                    <a:pt x="13" y="46"/>
                    <a:pt x="13" y="46"/>
                  </a:cubicBezTo>
                  <a:cubicBezTo>
                    <a:pt x="10" y="46"/>
                    <a:pt x="8" y="45"/>
                    <a:pt x="6" y="43"/>
                  </a:cubicBezTo>
                  <a:cubicBezTo>
                    <a:pt x="8" y="54"/>
                    <a:pt x="8" y="54"/>
                    <a:pt x="8" y="54"/>
                  </a:cubicBezTo>
                  <a:cubicBezTo>
                    <a:pt x="10" y="61"/>
                    <a:pt x="16" y="65"/>
                    <a:pt x="23" y="64"/>
                  </a:cubicBezTo>
                  <a:close/>
                  <a:moveTo>
                    <a:pt x="19" y="41"/>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1"/>
                    <a:pt x="8" y="8"/>
                    <a:pt x="12" y="7"/>
                  </a:cubicBezTo>
                  <a:cubicBezTo>
                    <a:pt x="12" y="7"/>
                    <a:pt x="12" y="7"/>
                    <a:pt x="12" y="7"/>
                  </a:cubicBezTo>
                  <a:cubicBezTo>
                    <a:pt x="16" y="6"/>
                    <a:pt x="19" y="9"/>
                    <a:pt x="20" y="12"/>
                  </a:cubicBezTo>
                  <a:cubicBezTo>
                    <a:pt x="21" y="19"/>
                    <a:pt x="21" y="19"/>
                    <a:pt x="21" y="19"/>
                  </a:cubicBezTo>
                  <a:cubicBezTo>
                    <a:pt x="24" y="20"/>
                    <a:pt x="26" y="21"/>
                    <a:pt x="28" y="22"/>
                  </a:cubicBezTo>
                  <a:cubicBezTo>
                    <a:pt x="26" y="11"/>
                    <a:pt x="26" y="11"/>
                    <a:pt x="26" y="11"/>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8" name="Freeform 117">
              <a:extLst>
                <a:ext uri="{FF2B5EF4-FFF2-40B4-BE49-F238E27FC236}">
                  <a16:creationId xmlns:a16="http://schemas.microsoft.com/office/drawing/2014/main" id="{55182ADD-990D-44C6-AB2A-73DC64A167BA}"/>
                </a:ext>
              </a:extLst>
            </p:cNvPr>
            <p:cNvSpPr>
              <a:spLocks/>
            </p:cNvSpPr>
            <p:nvPr/>
          </p:nvSpPr>
          <p:spPr bwMode="auto">
            <a:xfrm>
              <a:off x="3315" y="1226"/>
              <a:ext cx="113" cy="113"/>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0 h 92"/>
                <a:gd name="T12" fmla="*/ 52 w 92"/>
                <a:gd name="T13" fmla="*/ 66 h 92"/>
                <a:gd name="T14" fmla="*/ 72 w 92"/>
                <a:gd name="T15" fmla="*/ 52 h 92"/>
                <a:gd name="T16" fmla="*/ 81 w 92"/>
                <a:gd name="T17" fmla="*/ 53 h 92"/>
                <a:gd name="T18" fmla="*/ 81 w 92"/>
                <a:gd name="T19" fmla="*/ 23 h 92"/>
                <a:gd name="T20" fmla="*/ 41 w 92"/>
                <a:gd name="T21" fmla="*/ 34 h 92"/>
                <a:gd name="T22" fmla="*/ 41 w 92"/>
                <a:gd name="T23" fmla="*/ 77 h 92"/>
                <a:gd name="T24" fmla="*/ 21 w 92"/>
                <a:gd name="T25" fmla="*/ 92 h 92"/>
                <a:gd name="T26" fmla="*/ 0 w 92"/>
                <a:gd name="T27" fmla="*/ 77 h 92"/>
                <a:gd name="T28" fmla="*/ 21 w 92"/>
                <a:gd name="T29" fmla="*/ 63 h 92"/>
                <a:gd name="T30" fmla="*/ 29 w 92"/>
                <a:gd name="T31" fmla="*/ 64 h 92"/>
                <a:gd name="T32" fmla="*/ 29 w 92"/>
                <a:gd name="T33" fmla="*/ 34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7"/>
                    <a:pt x="41" y="77"/>
                    <a:pt x="41" y="77"/>
                  </a:cubicBezTo>
                  <a:cubicBezTo>
                    <a:pt x="41" y="85"/>
                    <a:pt x="32" y="92"/>
                    <a:pt x="21" y="92"/>
                  </a:cubicBezTo>
                  <a:cubicBezTo>
                    <a:pt x="9" y="92"/>
                    <a:pt x="0" y="85"/>
                    <a:pt x="0" y="77"/>
                  </a:cubicBezTo>
                  <a:cubicBezTo>
                    <a:pt x="0" y="70"/>
                    <a:pt x="9" y="63"/>
                    <a:pt x="21" y="63"/>
                  </a:cubicBezTo>
                  <a:cubicBezTo>
                    <a:pt x="24" y="63"/>
                    <a:pt x="27" y="64"/>
                    <a:pt x="29" y="64"/>
                  </a:cubicBezTo>
                  <a:cubicBezTo>
                    <a:pt x="29" y="34"/>
                    <a:pt x="29" y="34"/>
                    <a:pt x="29" y="34"/>
                  </a:cubicBezTo>
                  <a:lnTo>
                    <a:pt x="2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19" name="Freeform 118">
              <a:extLst>
                <a:ext uri="{FF2B5EF4-FFF2-40B4-BE49-F238E27FC236}">
                  <a16:creationId xmlns:a16="http://schemas.microsoft.com/office/drawing/2014/main" id="{E9506ACC-3EED-42A6-99EA-260E28A11BC0}"/>
                </a:ext>
              </a:extLst>
            </p:cNvPr>
            <p:cNvSpPr>
              <a:spLocks noEditPoints="1"/>
            </p:cNvSpPr>
            <p:nvPr/>
          </p:nvSpPr>
          <p:spPr bwMode="auto">
            <a:xfrm>
              <a:off x="3052" y="2198"/>
              <a:ext cx="87" cy="77"/>
            </a:xfrm>
            <a:custGeom>
              <a:avLst/>
              <a:gdLst>
                <a:gd name="T0" fmla="*/ 30 w 71"/>
                <a:gd name="T1" fmla="*/ 0 h 63"/>
                <a:gd name="T2" fmla="*/ 30 w 71"/>
                <a:gd name="T3" fmla="*/ 0 h 63"/>
                <a:gd name="T4" fmla="*/ 59 w 71"/>
                <a:gd name="T5" fmla="*/ 24 h 63"/>
                <a:gd name="T6" fmla="*/ 30 w 71"/>
                <a:gd name="T7" fmla="*/ 48 h 63"/>
                <a:gd name="T8" fmla="*/ 25 w 71"/>
                <a:gd name="T9" fmla="*/ 48 h 63"/>
                <a:gd name="T10" fmla="*/ 4 w 71"/>
                <a:gd name="T11" fmla="*/ 56 h 63"/>
                <a:gd name="T12" fmla="*/ 4 w 71"/>
                <a:gd name="T13" fmla="*/ 54 h 63"/>
                <a:gd name="T14" fmla="*/ 11 w 71"/>
                <a:gd name="T15" fmla="*/ 45 h 63"/>
                <a:gd name="T16" fmla="*/ 11 w 71"/>
                <a:gd name="T17" fmla="*/ 43 h 63"/>
                <a:gd name="T18" fmla="*/ 0 w 71"/>
                <a:gd name="T19" fmla="*/ 24 h 63"/>
                <a:gd name="T20" fmla="*/ 30 w 71"/>
                <a:gd name="T21" fmla="*/ 0 h 63"/>
                <a:gd name="T22" fmla="*/ 62 w 71"/>
                <a:gd name="T23" fmla="*/ 54 h 63"/>
                <a:gd name="T24" fmla="*/ 67 w 71"/>
                <a:gd name="T25" fmla="*/ 62 h 63"/>
                <a:gd name="T26" fmla="*/ 67 w 71"/>
                <a:gd name="T27" fmla="*/ 63 h 63"/>
                <a:gd name="T28" fmla="*/ 50 w 71"/>
                <a:gd name="T29" fmla="*/ 57 h 63"/>
                <a:gd name="T30" fmla="*/ 46 w 71"/>
                <a:gd name="T31" fmla="*/ 57 h 63"/>
                <a:gd name="T32" fmla="*/ 30 w 71"/>
                <a:gd name="T33" fmla="*/ 53 h 63"/>
                <a:gd name="T34" fmla="*/ 54 w 71"/>
                <a:gd name="T35" fmla="*/ 45 h 63"/>
                <a:gd name="T36" fmla="*/ 61 w 71"/>
                <a:gd name="T37" fmla="*/ 36 h 63"/>
                <a:gd name="T38" fmla="*/ 64 w 71"/>
                <a:gd name="T39" fmla="*/ 24 h 63"/>
                <a:gd name="T40" fmla="*/ 64 w 71"/>
                <a:gd name="T41" fmla="*/ 22 h 63"/>
                <a:gd name="T42" fmla="*/ 71 w 71"/>
                <a:gd name="T43" fmla="*/ 37 h 63"/>
                <a:gd name="T44" fmla="*/ 62 w 71"/>
                <a:gd name="T45" fmla="*/ 53 h 63"/>
                <a:gd name="T46" fmla="*/ 62 w 71"/>
                <a:gd name="T4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63">
                  <a:moveTo>
                    <a:pt x="30" y="0"/>
                  </a:moveTo>
                  <a:cubicBezTo>
                    <a:pt x="30" y="0"/>
                    <a:pt x="30" y="0"/>
                    <a:pt x="30" y="0"/>
                  </a:cubicBezTo>
                  <a:cubicBezTo>
                    <a:pt x="46" y="0"/>
                    <a:pt x="59" y="11"/>
                    <a:pt x="59" y="24"/>
                  </a:cubicBezTo>
                  <a:cubicBezTo>
                    <a:pt x="59" y="38"/>
                    <a:pt x="46" y="48"/>
                    <a:pt x="30" y="48"/>
                  </a:cubicBezTo>
                  <a:cubicBezTo>
                    <a:pt x="28" y="48"/>
                    <a:pt x="27" y="48"/>
                    <a:pt x="25" y="48"/>
                  </a:cubicBezTo>
                  <a:cubicBezTo>
                    <a:pt x="19" y="54"/>
                    <a:pt x="11" y="55"/>
                    <a:pt x="4" y="56"/>
                  </a:cubicBezTo>
                  <a:cubicBezTo>
                    <a:pt x="4" y="54"/>
                    <a:pt x="4" y="54"/>
                    <a:pt x="4" y="54"/>
                  </a:cubicBezTo>
                  <a:cubicBezTo>
                    <a:pt x="8" y="52"/>
                    <a:pt x="11" y="49"/>
                    <a:pt x="11" y="45"/>
                  </a:cubicBezTo>
                  <a:cubicBezTo>
                    <a:pt x="11" y="44"/>
                    <a:pt x="11" y="43"/>
                    <a:pt x="11" y="43"/>
                  </a:cubicBezTo>
                  <a:cubicBezTo>
                    <a:pt x="4" y="39"/>
                    <a:pt x="0" y="32"/>
                    <a:pt x="0" y="24"/>
                  </a:cubicBezTo>
                  <a:cubicBezTo>
                    <a:pt x="0" y="11"/>
                    <a:pt x="13" y="0"/>
                    <a:pt x="30" y="0"/>
                  </a:cubicBezTo>
                  <a:close/>
                  <a:moveTo>
                    <a:pt x="62" y="54"/>
                  </a:moveTo>
                  <a:cubicBezTo>
                    <a:pt x="62" y="57"/>
                    <a:pt x="64" y="60"/>
                    <a:pt x="67" y="62"/>
                  </a:cubicBezTo>
                  <a:cubicBezTo>
                    <a:pt x="67" y="63"/>
                    <a:pt x="67" y="63"/>
                    <a:pt x="67" y="63"/>
                  </a:cubicBezTo>
                  <a:cubicBezTo>
                    <a:pt x="61" y="63"/>
                    <a:pt x="55" y="62"/>
                    <a:pt x="50" y="57"/>
                  </a:cubicBezTo>
                  <a:cubicBezTo>
                    <a:pt x="48" y="57"/>
                    <a:pt x="47" y="57"/>
                    <a:pt x="46" y="57"/>
                  </a:cubicBezTo>
                  <a:cubicBezTo>
                    <a:pt x="40" y="57"/>
                    <a:pt x="34" y="56"/>
                    <a:pt x="30" y="53"/>
                  </a:cubicBezTo>
                  <a:cubicBezTo>
                    <a:pt x="39" y="53"/>
                    <a:pt x="47" y="50"/>
                    <a:pt x="54" y="45"/>
                  </a:cubicBezTo>
                  <a:cubicBezTo>
                    <a:pt x="57" y="42"/>
                    <a:pt x="59" y="39"/>
                    <a:pt x="61" y="36"/>
                  </a:cubicBezTo>
                  <a:cubicBezTo>
                    <a:pt x="63" y="32"/>
                    <a:pt x="64" y="28"/>
                    <a:pt x="64" y="24"/>
                  </a:cubicBezTo>
                  <a:cubicBezTo>
                    <a:pt x="64" y="24"/>
                    <a:pt x="64" y="23"/>
                    <a:pt x="64" y="22"/>
                  </a:cubicBezTo>
                  <a:cubicBezTo>
                    <a:pt x="68" y="26"/>
                    <a:pt x="71" y="31"/>
                    <a:pt x="71" y="37"/>
                  </a:cubicBezTo>
                  <a:cubicBezTo>
                    <a:pt x="71" y="43"/>
                    <a:pt x="67" y="49"/>
                    <a:pt x="62" y="53"/>
                  </a:cubicBezTo>
                  <a:cubicBezTo>
                    <a:pt x="62" y="53"/>
                    <a:pt x="62" y="54"/>
                    <a:pt x="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0" name="Freeform 119">
              <a:extLst>
                <a:ext uri="{FF2B5EF4-FFF2-40B4-BE49-F238E27FC236}">
                  <a16:creationId xmlns:a16="http://schemas.microsoft.com/office/drawing/2014/main" id="{C73FB60A-4137-492A-8963-4106816DB68E}"/>
                </a:ext>
              </a:extLst>
            </p:cNvPr>
            <p:cNvSpPr>
              <a:spLocks/>
            </p:cNvSpPr>
            <p:nvPr/>
          </p:nvSpPr>
          <p:spPr bwMode="auto">
            <a:xfrm>
              <a:off x="3122" y="2035"/>
              <a:ext cx="80" cy="78"/>
            </a:xfrm>
            <a:custGeom>
              <a:avLst/>
              <a:gdLst>
                <a:gd name="T0" fmla="*/ 65 w 65"/>
                <a:gd name="T1" fmla="*/ 24 h 64"/>
                <a:gd name="T2" fmla="*/ 41 w 65"/>
                <a:gd name="T3" fmla="*/ 24 h 64"/>
                <a:gd name="T4" fmla="*/ 50 w 65"/>
                <a:gd name="T5" fmla="*/ 15 h 64"/>
                <a:gd name="T6" fmla="*/ 33 w 65"/>
                <a:gd name="T7" fmla="*/ 8 h 64"/>
                <a:gd name="T8" fmla="*/ 16 w 65"/>
                <a:gd name="T9" fmla="*/ 15 h 64"/>
                <a:gd name="T10" fmla="*/ 9 w 65"/>
                <a:gd name="T11" fmla="*/ 32 h 64"/>
                <a:gd name="T12" fmla="*/ 16 w 65"/>
                <a:gd name="T13" fmla="*/ 49 h 64"/>
                <a:gd name="T14" fmla="*/ 33 w 65"/>
                <a:gd name="T15" fmla="*/ 56 h 64"/>
                <a:gd name="T16" fmla="*/ 50 w 65"/>
                <a:gd name="T17" fmla="*/ 49 h 64"/>
                <a:gd name="T18" fmla="*/ 51 w 65"/>
                <a:gd name="T19" fmla="*/ 48 h 64"/>
                <a:gd name="T20" fmla="*/ 57 w 65"/>
                <a:gd name="T21" fmla="*/ 53 h 64"/>
                <a:gd name="T22" fmla="*/ 33 w 65"/>
                <a:gd name="T23" fmla="*/ 64 h 64"/>
                <a:gd name="T24" fmla="*/ 0 w 65"/>
                <a:gd name="T25" fmla="*/ 32 h 64"/>
                <a:gd name="T26" fmla="*/ 33 w 65"/>
                <a:gd name="T27" fmla="*/ 0 h 64"/>
                <a:gd name="T28" fmla="*/ 56 w 65"/>
                <a:gd name="T29" fmla="*/ 9 h 64"/>
                <a:gd name="T30" fmla="*/ 65 w 65"/>
                <a:gd name="T31" fmla="*/ 0 h 64"/>
                <a:gd name="T32" fmla="*/ 65 w 65"/>
                <a:gd name="T33"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4">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8"/>
                    <a:pt x="51" y="48"/>
                  </a:cubicBezTo>
                  <a:cubicBezTo>
                    <a:pt x="57" y="53"/>
                    <a:pt x="57" y="53"/>
                    <a:pt x="57" y="53"/>
                  </a:cubicBezTo>
                  <a:cubicBezTo>
                    <a:pt x="51" y="60"/>
                    <a:pt x="43" y="64"/>
                    <a:pt x="33" y="64"/>
                  </a:cubicBezTo>
                  <a:cubicBezTo>
                    <a:pt x="15" y="64"/>
                    <a:pt x="0" y="50"/>
                    <a:pt x="0" y="32"/>
                  </a:cubicBezTo>
                  <a:cubicBezTo>
                    <a:pt x="0" y="14"/>
                    <a:pt x="15" y="0"/>
                    <a:pt x="33" y="0"/>
                  </a:cubicBezTo>
                  <a:cubicBezTo>
                    <a:pt x="42" y="0"/>
                    <a:pt x="50" y="3"/>
                    <a:pt x="56" y="9"/>
                  </a:cubicBezTo>
                  <a:cubicBezTo>
                    <a:pt x="65" y="0"/>
                    <a:pt x="65" y="0"/>
                    <a:pt x="65" y="0"/>
                  </a:cubicBezTo>
                  <a:lnTo>
                    <a:pt x="6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1" name="Freeform 120">
              <a:extLst>
                <a:ext uri="{FF2B5EF4-FFF2-40B4-BE49-F238E27FC236}">
                  <a16:creationId xmlns:a16="http://schemas.microsoft.com/office/drawing/2014/main" id="{61F0DD5C-B9C7-4E52-B499-C9338B8C352E}"/>
                </a:ext>
              </a:extLst>
            </p:cNvPr>
            <p:cNvSpPr>
              <a:spLocks noEditPoints="1"/>
            </p:cNvSpPr>
            <p:nvPr/>
          </p:nvSpPr>
          <p:spPr bwMode="auto">
            <a:xfrm>
              <a:off x="3175" y="1404"/>
              <a:ext cx="116" cy="102"/>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8 h 83"/>
                <a:gd name="T16" fmla="*/ 83 w 95"/>
                <a:gd name="T17" fmla="*/ 68 h 83"/>
                <a:gd name="T18" fmla="*/ 83 w 95"/>
                <a:gd name="T19" fmla="*/ 68 h 83"/>
                <a:gd name="T20" fmla="*/ 95 w 95"/>
                <a:gd name="T21" fmla="*/ 34 h 83"/>
                <a:gd name="T22" fmla="*/ 80 w 95"/>
                <a:gd name="T23" fmla="*/ 63 h 83"/>
                <a:gd name="T24" fmla="*/ 78 w 95"/>
                <a:gd name="T25" fmla="*/ 61 h 83"/>
                <a:gd name="T26" fmla="*/ 75 w 95"/>
                <a:gd name="T27" fmla="*/ 55 h 83"/>
                <a:gd name="T28" fmla="*/ 71 w 95"/>
                <a:gd name="T29" fmla="*/ 34 h 83"/>
                <a:gd name="T30" fmla="*/ 75 w 95"/>
                <a:gd name="T31" fmla="*/ 13 h 83"/>
                <a:gd name="T32" fmla="*/ 78 w 95"/>
                <a:gd name="T33" fmla="*/ 7 h 83"/>
                <a:gd name="T34" fmla="*/ 80 w 95"/>
                <a:gd name="T35" fmla="*/ 5 h 83"/>
                <a:gd name="T36" fmla="*/ 83 w 95"/>
                <a:gd name="T37" fmla="*/ 7 h 83"/>
                <a:gd name="T38" fmla="*/ 86 w 95"/>
                <a:gd name="T39" fmla="*/ 13 h 83"/>
                <a:gd name="T40" fmla="*/ 89 w 95"/>
                <a:gd name="T41" fmla="*/ 34 h 83"/>
                <a:gd name="T42" fmla="*/ 86 w 95"/>
                <a:gd name="T43" fmla="*/ 55 h 83"/>
                <a:gd name="T44" fmla="*/ 83 w 95"/>
                <a:gd name="T45" fmla="*/ 61 h 83"/>
                <a:gd name="T46" fmla="*/ 80 w 95"/>
                <a:gd name="T47" fmla="*/ 63 h 83"/>
                <a:gd name="T48" fmla="*/ 24 w 95"/>
                <a:gd name="T49" fmla="*/ 34 h 83"/>
                <a:gd name="T50" fmla="*/ 25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5 w 95"/>
                <a:gd name="T65" fmla="*/ 48 h 83"/>
                <a:gd name="T66" fmla="*/ 24 w 95"/>
                <a:gd name="T67" fmla="*/ 34 h 83"/>
                <a:gd name="T68" fmla="*/ 34 w 95"/>
                <a:gd name="T69" fmla="*/ 54 h 83"/>
                <a:gd name="T70" fmla="*/ 23 w 95"/>
                <a:gd name="T71" fmla="*/ 51 h 83"/>
                <a:gd name="T72" fmla="*/ 30 w 95"/>
                <a:gd name="T73" fmla="*/ 81 h 83"/>
                <a:gd name="T74" fmla="*/ 34 w 95"/>
                <a:gd name="T75" fmla="*/ 83 h 83"/>
                <a:gd name="T76" fmla="*/ 44 w 95"/>
                <a:gd name="T77" fmla="*/ 78 h 83"/>
                <a:gd name="T78" fmla="*/ 46 w 95"/>
                <a:gd name="T79" fmla="*/ 75 h 83"/>
                <a:gd name="T80" fmla="*/ 34 w 95"/>
                <a:gd name="T81" fmla="*/ 54 h 83"/>
                <a:gd name="T82" fmla="*/ 80 w 95"/>
                <a:gd name="T83" fmla="*/ 45 h 83"/>
                <a:gd name="T84" fmla="*/ 79 w 95"/>
                <a:gd name="T85" fmla="*/ 44 h 83"/>
                <a:gd name="T86" fmla="*/ 78 w 95"/>
                <a:gd name="T87" fmla="*/ 42 h 83"/>
                <a:gd name="T88" fmla="*/ 77 w 95"/>
                <a:gd name="T89" fmla="*/ 34 h 83"/>
                <a:gd name="T90" fmla="*/ 78 w 95"/>
                <a:gd name="T91" fmla="*/ 26 h 83"/>
                <a:gd name="T92" fmla="*/ 79 w 95"/>
                <a:gd name="T93" fmla="*/ 23 h 83"/>
                <a:gd name="T94" fmla="*/ 80 w 95"/>
                <a:gd name="T95" fmla="*/ 23 h 83"/>
                <a:gd name="T96" fmla="*/ 81 w 95"/>
                <a:gd name="T97" fmla="*/ 23 h 83"/>
                <a:gd name="T98" fmla="*/ 82 w 95"/>
                <a:gd name="T99" fmla="*/ 26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2"/>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4"/>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4"/>
                  </a:cubicBezTo>
                  <a:cubicBezTo>
                    <a:pt x="79" y="44"/>
                    <a:pt x="79" y="43"/>
                    <a:pt x="78" y="42"/>
                  </a:cubicBezTo>
                  <a:cubicBezTo>
                    <a:pt x="77" y="40"/>
                    <a:pt x="77" y="37"/>
                    <a:pt x="77" y="34"/>
                  </a:cubicBezTo>
                  <a:cubicBezTo>
                    <a:pt x="77" y="31"/>
                    <a:pt x="77" y="28"/>
                    <a:pt x="78" y="26"/>
                  </a:cubicBezTo>
                  <a:cubicBezTo>
                    <a:pt x="79" y="25"/>
                    <a:pt x="79" y="24"/>
                    <a:pt x="79" y="23"/>
                  </a:cubicBezTo>
                  <a:cubicBezTo>
                    <a:pt x="80" y="23"/>
                    <a:pt x="80" y="23"/>
                    <a:pt x="80" y="23"/>
                  </a:cubicBezTo>
                  <a:cubicBezTo>
                    <a:pt x="81" y="23"/>
                    <a:pt x="81" y="23"/>
                    <a:pt x="81" y="23"/>
                  </a:cubicBezTo>
                  <a:cubicBezTo>
                    <a:pt x="82" y="24"/>
                    <a:pt x="82" y="25"/>
                    <a:pt x="82" y="26"/>
                  </a:cubicBezTo>
                  <a:cubicBezTo>
                    <a:pt x="83" y="28"/>
                    <a:pt x="84" y="31"/>
                    <a:pt x="84" y="34"/>
                  </a:cubicBezTo>
                  <a:cubicBezTo>
                    <a:pt x="84" y="37"/>
                    <a:pt x="83" y="40"/>
                    <a:pt x="82" y="42"/>
                  </a:cubicBezTo>
                  <a:cubicBezTo>
                    <a:pt x="82" y="43"/>
                    <a:pt x="82" y="44"/>
                    <a:pt x="81" y="44"/>
                  </a:cubicBezTo>
                  <a:cubicBezTo>
                    <a:pt x="81" y="45"/>
                    <a:pt x="81" y="45"/>
                    <a:pt x="8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2" name="Freeform 121">
              <a:extLst>
                <a:ext uri="{FF2B5EF4-FFF2-40B4-BE49-F238E27FC236}">
                  <a16:creationId xmlns:a16="http://schemas.microsoft.com/office/drawing/2014/main" id="{BC03F752-E2B9-439F-B216-6C09CB106A15}"/>
                </a:ext>
              </a:extLst>
            </p:cNvPr>
            <p:cNvSpPr>
              <a:spLocks noEditPoints="1"/>
            </p:cNvSpPr>
            <p:nvPr/>
          </p:nvSpPr>
          <p:spPr bwMode="auto">
            <a:xfrm>
              <a:off x="3413" y="1074"/>
              <a:ext cx="66" cy="65"/>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8 w 54"/>
                <a:gd name="T39" fmla="*/ 40 h 53"/>
                <a:gd name="T40" fmla="*/ 25 w 54"/>
                <a:gd name="T41" fmla="*/ 40 h 53"/>
                <a:gd name="T42" fmla="*/ 23 w 54"/>
                <a:gd name="T43" fmla="*/ 38 h 53"/>
                <a:gd name="T44" fmla="*/ 23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1"/>
                    <a:pt x="0" y="26"/>
                  </a:cubicBezTo>
                  <a:cubicBezTo>
                    <a:pt x="0" y="41"/>
                    <a:pt x="12" y="53"/>
                    <a:pt x="27" y="53"/>
                  </a:cubicBezTo>
                  <a:cubicBezTo>
                    <a:pt x="42" y="53"/>
                    <a:pt x="54" y="41"/>
                    <a:pt x="54" y="26"/>
                  </a:cubicBezTo>
                  <a:cubicBezTo>
                    <a:pt x="54" y="11"/>
                    <a:pt x="42" y="0"/>
                    <a:pt x="27" y="0"/>
                  </a:cubicBezTo>
                  <a:close/>
                  <a:moveTo>
                    <a:pt x="16" y="43"/>
                  </a:moveTo>
                  <a:cubicBezTo>
                    <a:pt x="16" y="41"/>
                    <a:pt x="17" y="40"/>
                    <a:pt x="17" y="38"/>
                  </a:cubicBezTo>
                  <a:cubicBezTo>
                    <a:pt x="17" y="31"/>
                    <a:pt x="13" y="26"/>
                    <a:pt x="7" y="24"/>
                  </a:cubicBezTo>
                  <a:cubicBezTo>
                    <a:pt x="7" y="19"/>
                    <a:pt x="9" y="15"/>
                    <a:pt x="13" y="12"/>
                  </a:cubicBezTo>
                  <a:cubicBezTo>
                    <a:pt x="16" y="8"/>
                    <a:pt x="21" y="6"/>
                    <a:pt x="27" y="6"/>
                  </a:cubicBezTo>
                  <a:cubicBezTo>
                    <a:pt x="32" y="6"/>
                    <a:pt x="37" y="8"/>
                    <a:pt x="41" y="12"/>
                  </a:cubicBezTo>
                  <a:cubicBezTo>
                    <a:pt x="44" y="15"/>
                    <a:pt x="46" y="19"/>
                    <a:pt x="47" y="24"/>
                  </a:cubicBezTo>
                  <a:cubicBezTo>
                    <a:pt x="41" y="26"/>
                    <a:pt x="37" y="31"/>
                    <a:pt x="37" y="38"/>
                  </a:cubicBezTo>
                  <a:cubicBezTo>
                    <a:pt x="37" y="40"/>
                    <a:pt x="37" y="41"/>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3" name="Freeform 122">
              <a:extLst>
                <a:ext uri="{FF2B5EF4-FFF2-40B4-BE49-F238E27FC236}">
                  <a16:creationId xmlns:a16="http://schemas.microsoft.com/office/drawing/2014/main" id="{796D12C8-76E9-46BB-87D9-22733D41BE6C}"/>
                </a:ext>
              </a:extLst>
            </p:cNvPr>
            <p:cNvSpPr>
              <a:spLocks noEditPoints="1"/>
            </p:cNvSpPr>
            <p:nvPr/>
          </p:nvSpPr>
          <p:spPr bwMode="auto">
            <a:xfrm>
              <a:off x="2859" y="740"/>
              <a:ext cx="295" cy="1141"/>
            </a:xfrm>
            <a:custGeom>
              <a:avLst/>
              <a:gdLst>
                <a:gd name="T0" fmla="*/ 187 w 240"/>
                <a:gd name="T1" fmla="*/ 868 h 929"/>
                <a:gd name="T2" fmla="*/ 198 w 240"/>
                <a:gd name="T3" fmla="*/ 838 h 929"/>
                <a:gd name="T4" fmla="*/ 221 w 240"/>
                <a:gd name="T5" fmla="*/ 871 h 929"/>
                <a:gd name="T6" fmla="*/ 222 w 240"/>
                <a:gd name="T7" fmla="*/ 863 h 929"/>
                <a:gd name="T8" fmla="*/ 237 w 240"/>
                <a:gd name="T9" fmla="*/ 925 h 929"/>
                <a:gd name="T10" fmla="*/ 219 w 240"/>
                <a:gd name="T11" fmla="*/ 919 h 929"/>
                <a:gd name="T12" fmla="*/ 202 w 240"/>
                <a:gd name="T13" fmla="*/ 927 h 929"/>
                <a:gd name="T14" fmla="*/ 182 w 240"/>
                <a:gd name="T15" fmla="*/ 929 h 929"/>
                <a:gd name="T16" fmla="*/ 170 w 240"/>
                <a:gd name="T17" fmla="*/ 918 h 929"/>
                <a:gd name="T18" fmla="*/ 168 w 240"/>
                <a:gd name="T19" fmla="*/ 907 h 929"/>
                <a:gd name="T20" fmla="*/ 166 w 240"/>
                <a:gd name="T21" fmla="*/ 896 h 929"/>
                <a:gd name="T22" fmla="*/ 153 w 240"/>
                <a:gd name="T23" fmla="*/ 891 h 929"/>
                <a:gd name="T24" fmla="*/ 154 w 240"/>
                <a:gd name="T25" fmla="*/ 867 h 929"/>
                <a:gd name="T26" fmla="*/ 232 w 240"/>
                <a:gd name="T27" fmla="*/ 916 h 929"/>
                <a:gd name="T28" fmla="*/ 226 w 240"/>
                <a:gd name="T29" fmla="*/ 915 h 929"/>
                <a:gd name="T30" fmla="*/ 154 w 240"/>
                <a:gd name="T31" fmla="*/ 885 h 929"/>
                <a:gd name="T32" fmla="*/ 179 w 240"/>
                <a:gd name="T33" fmla="*/ 886 h 929"/>
                <a:gd name="T34" fmla="*/ 178 w 240"/>
                <a:gd name="T35" fmla="*/ 892 h 929"/>
                <a:gd name="T36" fmla="*/ 175 w 240"/>
                <a:gd name="T37" fmla="*/ 901 h 929"/>
                <a:gd name="T38" fmla="*/ 176 w 240"/>
                <a:gd name="T39" fmla="*/ 905 h 929"/>
                <a:gd name="T40" fmla="*/ 177 w 240"/>
                <a:gd name="T41" fmla="*/ 911 h 929"/>
                <a:gd name="T42" fmla="*/ 178 w 240"/>
                <a:gd name="T43" fmla="*/ 915 h 929"/>
                <a:gd name="T44" fmla="*/ 182 w 240"/>
                <a:gd name="T45" fmla="*/ 923 h 929"/>
                <a:gd name="T46" fmla="*/ 188 w 240"/>
                <a:gd name="T47" fmla="*/ 923 h 929"/>
                <a:gd name="T48" fmla="*/ 220 w 240"/>
                <a:gd name="T49" fmla="*/ 912 h 929"/>
                <a:gd name="T50" fmla="*/ 217 w 240"/>
                <a:gd name="T51" fmla="*/ 877 h 929"/>
                <a:gd name="T52" fmla="*/ 198 w 240"/>
                <a:gd name="T53" fmla="*/ 845 h 929"/>
                <a:gd name="T54" fmla="*/ 195 w 240"/>
                <a:gd name="T55" fmla="*/ 868 h 929"/>
                <a:gd name="T56" fmla="*/ 155 w 240"/>
                <a:gd name="T57" fmla="*/ 873 h 929"/>
                <a:gd name="T58" fmla="*/ 154 w 240"/>
                <a:gd name="T59" fmla="*/ 885 h 929"/>
                <a:gd name="T60" fmla="*/ 75 w 240"/>
                <a:gd name="T61" fmla="*/ 0 h 929"/>
                <a:gd name="T62" fmla="*/ 75 w 240"/>
                <a:gd name="T63" fmla="*/ 14 h 929"/>
                <a:gd name="T64" fmla="*/ 59 w 240"/>
                <a:gd name="T65" fmla="*/ 66 h 929"/>
                <a:gd name="T66" fmla="*/ 59 w 240"/>
                <a:gd name="T67" fmla="*/ 42 h 929"/>
                <a:gd name="T68" fmla="*/ 66 w 240"/>
                <a:gd name="T69" fmla="*/ 19 h 929"/>
                <a:gd name="T70" fmla="*/ 33 w 240"/>
                <a:gd name="T71" fmla="*/ 64 h 929"/>
                <a:gd name="T72" fmla="*/ 0 w 240"/>
                <a:gd name="T73" fmla="*/ 64 h 929"/>
                <a:gd name="T74" fmla="*/ 24 w 240"/>
                <a:gd name="T75" fmla="*/ 53 h 929"/>
                <a:gd name="T76" fmla="*/ 24 w 240"/>
                <a:gd name="T77" fmla="*/ 14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0" h="929">
                  <a:moveTo>
                    <a:pt x="154" y="867"/>
                  </a:moveTo>
                  <a:cubicBezTo>
                    <a:pt x="187" y="868"/>
                    <a:pt x="187" y="868"/>
                    <a:pt x="187" y="868"/>
                  </a:cubicBezTo>
                  <a:cubicBezTo>
                    <a:pt x="186" y="860"/>
                    <a:pt x="185" y="858"/>
                    <a:pt x="185" y="850"/>
                  </a:cubicBezTo>
                  <a:cubicBezTo>
                    <a:pt x="185" y="843"/>
                    <a:pt x="191" y="838"/>
                    <a:pt x="198" y="838"/>
                  </a:cubicBezTo>
                  <a:cubicBezTo>
                    <a:pt x="205" y="838"/>
                    <a:pt x="211" y="844"/>
                    <a:pt x="210" y="851"/>
                  </a:cubicBezTo>
                  <a:cubicBezTo>
                    <a:pt x="210" y="861"/>
                    <a:pt x="214" y="866"/>
                    <a:pt x="221" y="871"/>
                  </a:cubicBezTo>
                  <a:cubicBezTo>
                    <a:pt x="221" y="871"/>
                    <a:pt x="221" y="872"/>
                    <a:pt x="221" y="872"/>
                  </a:cubicBezTo>
                  <a:cubicBezTo>
                    <a:pt x="222" y="863"/>
                    <a:pt x="222" y="863"/>
                    <a:pt x="222" y="863"/>
                  </a:cubicBezTo>
                  <a:cubicBezTo>
                    <a:pt x="240" y="864"/>
                    <a:pt x="240" y="864"/>
                    <a:pt x="240" y="864"/>
                  </a:cubicBezTo>
                  <a:cubicBezTo>
                    <a:pt x="237" y="925"/>
                    <a:pt x="237" y="925"/>
                    <a:pt x="237" y="925"/>
                  </a:cubicBezTo>
                  <a:cubicBezTo>
                    <a:pt x="219" y="924"/>
                    <a:pt x="219" y="924"/>
                    <a:pt x="219" y="924"/>
                  </a:cubicBezTo>
                  <a:cubicBezTo>
                    <a:pt x="219" y="919"/>
                    <a:pt x="219" y="919"/>
                    <a:pt x="219" y="919"/>
                  </a:cubicBezTo>
                  <a:cubicBezTo>
                    <a:pt x="213" y="919"/>
                    <a:pt x="212" y="921"/>
                    <a:pt x="209" y="923"/>
                  </a:cubicBezTo>
                  <a:cubicBezTo>
                    <a:pt x="208" y="924"/>
                    <a:pt x="206" y="926"/>
                    <a:pt x="202" y="927"/>
                  </a:cubicBezTo>
                  <a:cubicBezTo>
                    <a:pt x="198" y="929"/>
                    <a:pt x="194" y="929"/>
                    <a:pt x="187" y="929"/>
                  </a:cubicBezTo>
                  <a:cubicBezTo>
                    <a:pt x="182" y="929"/>
                    <a:pt x="182" y="929"/>
                    <a:pt x="182" y="929"/>
                  </a:cubicBezTo>
                  <a:cubicBezTo>
                    <a:pt x="181" y="929"/>
                    <a:pt x="181" y="929"/>
                    <a:pt x="181" y="929"/>
                  </a:cubicBezTo>
                  <a:cubicBezTo>
                    <a:pt x="175" y="929"/>
                    <a:pt x="170" y="924"/>
                    <a:pt x="170" y="918"/>
                  </a:cubicBezTo>
                  <a:cubicBezTo>
                    <a:pt x="170" y="917"/>
                    <a:pt x="171" y="916"/>
                    <a:pt x="171" y="915"/>
                  </a:cubicBezTo>
                  <a:cubicBezTo>
                    <a:pt x="169" y="913"/>
                    <a:pt x="168" y="910"/>
                    <a:pt x="168" y="907"/>
                  </a:cubicBezTo>
                  <a:cubicBezTo>
                    <a:pt x="168" y="906"/>
                    <a:pt x="169" y="905"/>
                    <a:pt x="169" y="904"/>
                  </a:cubicBezTo>
                  <a:cubicBezTo>
                    <a:pt x="167" y="902"/>
                    <a:pt x="166" y="899"/>
                    <a:pt x="166" y="896"/>
                  </a:cubicBezTo>
                  <a:cubicBezTo>
                    <a:pt x="166" y="895"/>
                    <a:pt x="167" y="893"/>
                    <a:pt x="167" y="892"/>
                  </a:cubicBezTo>
                  <a:cubicBezTo>
                    <a:pt x="153" y="891"/>
                    <a:pt x="153" y="891"/>
                    <a:pt x="153" y="891"/>
                  </a:cubicBezTo>
                  <a:cubicBezTo>
                    <a:pt x="147" y="891"/>
                    <a:pt x="141" y="885"/>
                    <a:pt x="142" y="878"/>
                  </a:cubicBezTo>
                  <a:cubicBezTo>
                    <a:pt x="142" y="872"/>
                    <a:pt x="148" y="866"/>
                    <a:pt x="154" y="867"/>
                  </a:cubicBezTo>
                  <a:close/>
                  <a:moveTo>
                    <a:pt x="229" y="919"/>
                  </a:moveTo>
                  <a:cubicBezTo>
                    <a:pt x="230" y="919"/>
                    <a:pt x="232" y="917"/>
                    <a:pt x="232" y="916"/>
                  </a:cubicBezTo>
                  <a:cubicBezTo>
                    <a:pt x="232" y="914"/>
                    <a:pt x="230" y="913"/>
                    <a:pt x="229" y="913"/>
                  </a:cubicBezTo>
                  <a:cubicBezTo>
                    <a:pt x="227" y="912"/>
                    <a:pt x="226" y="914"/>
                    <a:pt x="226" y="915"/>
                  </a:cubicBezTo>
                  <a:cubicBezTo>
                    <a:pt x="226" y="917"/>
                    <a:pt x="227" y="919"/>
                    <a:pt x="229" y="919"/>
                  </a:cubicBezTo>
                  <a:close/>
                  <a:moveTo>
                    <a:pt x="154" y="885"/>
                  </a:moveTo>
                  <a:cubicBezTo>
                    <a:pt x="178" y="886"/>
                    <a:pt x="178" y="886"/>
                    <a:pt x="178" y="886"/>
                  </a:cubicBezTo>
                  <a:cubicBezTo>
                    <a:pt x="179" y="886"/>
                    <a:pt x="179" y="886"/>
                    <a:pt x="179" y="886"/>
                  </a:cubicBezTo>
                  <a:cubicBezTo>
                    <a:pt x="178" y="892"/>
                    <a:pt x="178" y="892"/>
                    <a:pt x="178" y="892"/>
                  </a:cubicBezTo>
                  <a:cubicBezTo>
                    <a:pt x="178" y="892"/>
                    <a:pt x="178" y="892"/>
                    <a:pt x="178" y="892"/>
                  </a:cubicBezTo>
                  <a:cubicBezTo>
                    <a:pt x="175" y="892"/>
                    <a:pt x="173" y="894"/>
                    <a:pt x="173" y="897"/>
                  </a:cubicBezTo>
                  <a:cubicBezTo>
                    <a:pt x="173" y="898"/>
                    <a:pt x="174" y="900"/>
                    <a:pt x="175" y="901"/>
                  </a:cubicBezTo>
                  <a:cubicBezTo>
                    <a:pt x="177" y="903"/>
                    <a:pt x="177" y="903"/>
                    <a:pt x="177" y="903"/>
                  </a:cubicBezTo>
                  <a:cubicBezTo>
                    <a:pt x="176" y="905"/>
                    <a:pt x="176" y="905"/>
                    <a:pt x="176" y="905"/>
                  </a:cubicBezTo>
                  <a:cubicBezTo>
                    <a:pt x="175" y="906"/>
                    <a:pt x="175" y="906"/>
                    <a:pt x="175" y="907"/>
                  </a:cubicBezTo>
                  <a:cubicBezTo>
                    <a:pt x="175" y="909"/>
                    <a:pt x="176" y="910"/>
                    <a:pt x="177" y="911"/>
                  </a:cubicBezTo>
                  <a:cubicBezTo>
                    <a:pt x="179" y="913"/>
                    <a:pt x="179" y="913"/>
                    <a:pt x="179" y="913"/>
                  </a:cubicBezTo>
                  <a:cubicBezTo>
                    <a:pt x="178" y="915"/>
                    <a:pt x="178" y="915"/>
                    <a:pt x="178" y="915"/>
                  </a:cubicBezTo>
                  <a:cubicBezTo>
                    <a:pt x="177" y="916"/>
                    <a:pt x="177" y="917"/>
                    <a:pt x="177" y="918"/>
                  </a:cubicBezTo>
                  <a:cubicBezTo>
                    <a:pt x="177" y="920"/>
                    <a:pt x="179" y="923"/>
                    <a:pt x="182" y="923"/>
                  </a:cubicBezTo>
                  <a:cubicBezTo>
                    <a:pt x="183" y="923"/>
                    <a:pt x="183" y="923"/>
                    <a:pt x="183" y="923"/>
                  </a:cubicBezTo>
                  <a:cubicBezTo>
                    <a:pt x="188" y="923"/>
                    <a:pt x="188" y="923"/>
                    <a:pt x="188" y="923"/>
                  </a:cubicBezTo>
                  <a:cubicBezTo>
                    <a:pt x="200" y="924"/>
                    <a:pt x="202" y="920"/>
                    <a:pt x="205" y="917"/>
                  </a:cubicBezTo>
                  <a:cubicBezTo>
                    <a:pt x="208" y="915"/>
                    <a:pt x="211" y="912"/>
                    <a:pt x="220" y="912"/>
                  </a:cubicBezTo>
                  <a:cubicBezTo>
                    <a:pt x="221" y="880"/>
                    <a:pt x="221" y="880"/>
                    <a:pt x="221" y="880"/>
                  </a:cubicBezTo>
                  <a:cubicBezTo>
                    <a:pt x="219" y="879"/>
                    <a:pt x="218" y="878"/>
                    <a:pt x="217" y="877"/>
                  </a:cubicBezTo>
                  <a:cubicBezTo>
                    <a:pt x="208" y="870"/>
                    <a:pt x="203" y="863"/>
                    <a:pt x="204" y="851"/>
                  </a:cubicBezTo>
                  <a:cubicBezTo>
                    <a:pt x="204" y="848"/>
                    <a:pt x="201" y="845"/>
                    <a:pt x="198" y="845"/>
                  </a:cubicBezTo>
                  <a:cubicBezTo>
                    <a:pt x="195" y="845"/>
                    <a:pt x="192" y="847"/>
                    <a:pt x="192" y="851"/>
                  </a:cubicBezTo>
                  <a:cubicBezTo>
                    <a:pt x="192" y="859"/>
                    <a:pt x="193" y="861"/>
                    <a:pt x="195" y="868"/>
                  </a:cubicBezTo>
                  <a:cubicBezTo>
                    <a:pt x="195" y="871"/>
                    <a:pt x="196" y="873"/>
                    <a:pt x="196" y="874"/>
                  </a:cubicBezTo>
                  <a:cubicBezTo>
                    <a:pt x="155" y="873"/>
                    <a:pt x="155" y="873"/>
                    <a:pt x="155" y="873"/>
                  </a:cubicBezTo>
                  <a:cubicBezTo>
                    <a:pt x="151" y="873"/>
                    <a:pt x="148" y="875"/>
                    <a:pt x="148" y="879"/>
                  </a:cubicBezTo>
                  <a:cubicBezTo>
                    <a:pt x="148" y="882"/>
                    <a:pt x="151" y="885"/>
                    <a:pt x="154" y="885"/>
                  </a:cubicBezTo>
                  <a:close/>
                  <a:moveTo>
                    <a:pt x="24" y="14"/>
                  </a:moveTo>
                  <a:cubicBezTo>
                    <a:pt x="75" y="0"/>
                    <a:pt x="75" y="0"/>
                    <a:pt x="75" y="0"/>
                  </a:cubicBezTo>
                  <a:cubicBezTo>
                    <a:pt x="75" y="5"/>
                    <a:pt x="75" y="5"/>
                    <a:pt x="75" y="5"/>
                  </a:cubicBezTo>
                  <a:cubicBezTo>
                    <a:pt x="75" y="14"/>
                    <a:pt x="75" y="14"/>
                    <a:pt x="75" y="14"/>
                  </a:cubicBezTo>
                  <a:cubicBezTo>
                    <a:pt x="75" y="54"/>
                    <a:pt x="75" y="54"/>
                    <a:pt x="75" y="54"/>
                  </a:cubicBezTo>
                  <a:cubicBezTo>
                    <a:pt x="75" y="61"/>
                    <a:pt x="68" y="66"/>
                    <a:pt x="59" y="66"/>
                  </a:cubicBezTo>
                  <a:cubicBezTo>
                    <a:pt x="50" y="66"/>
                    <a:pt x="42" y="61"/>
                    <a:pt x="42" y="54"/>
                  </a:cubicBezTo>
                  <a:cubicBezTo>
                    <a:pt x="42" y="48"/>
                    <a:pt x="50" y="42"/>
                    <a:pt x="59" y="42"/>
                  </a:cubicBezTo>
                  <a:cubicBezTo>
                    <a:pt x="61" y="42"/>
                    <a:pt x="64" y="43"/>
                    <a:pt x="66" y="44"/>
                  </a:cubicBezTo>
                  <a:cubicBezTo>
                    <a:pt x="66" y="19"/>
                    <a:pt x="66" y="19"/>
                    <a:pt x="66" y="19"/>
                  </a:cubicBezTo>
                  <a:cubicBezTo>
                    <a:pt x="33" y="28"/>
                    <a:pt x="33" y="28"/>
                    <a:pt x="33" y="28"/>
                  </a:cubicBezTo>
                  <a:cubicBezTo>
                    <a:pt x="33" y="64"/>
                    <a:pt x="33" y="64"/>
                    <a:pt x="33" y="64"/>
                  </a:cubicBezTo>
                  <a:cubicBezTo>
                    <a:pt x="33" y="70"/>
                    <a:pt x="26" y="75"/>
                    <a:pt x="16" y="75"/>
                  </a:cubicBezTo>
                  <a:cubicBezTo>
                    <a:pt x="7" y="75"/>
                    <a:pt x="0" y="70"/>
                    <a:pt x="0" y="64"/>
                  </a:cubicBezTo>
                  <a:cubicBezTo>
                    <a:pt x="0" y="57"/>
                    <a:pt x="7" y="52"/>
                    <a:pt x="16" y="52"/>
                  </a:cubicBezTo>
                  <a:cubicBezTo>
                    <a:pt x="19" y="52"/>
                    <a:pt x="21" y="52"/>
                    <a:pt x="24" y="53"/>
                  </a:cubicBezTo>
                  <a:cubicBezTo>
                    <a:pt x="24" y="28"/>
                    <a:pt x="24" y="28"/>
                    <a:pt x="24" y="28"/>
                  </a:cubicBezTo>
                  <a:lnTo>
                    <a:pt x="2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4" name="Freeform 123">
              <a:extLst>
                <a:ext uri="{FF2B5EF4-FFF2-40B4-BE49-F238E27FC236}">
                  <a16:creationId xmlns:a16="http://schemas.microsoft.com/office/drawing/2014/main" id="{B5A992DF-0A56-43B4-A888-2F16B7DC3E18}"/>
                </a:ext>
              </a:extLst>
            </p:cNvPr>
            <p:cNvSpPr>
              <a:spLocks/>
            </p:cNvSpPr>
            <p:nvPr/>
          </p:nvSpPr>
          <p:spPr bwMode="auto">
            <a:xfrm>
              <a:off x="3047" y="1560"/>
              <a:ext cx="91" cy="91"/>
            </a:xfrm>
            <a:custGeom>
              <a:avLst/>
              <a:gdLst>
                <a:gd name="T0" fmla="*/ 45 w 91"/>
                <a:gd name="T1" fmla="*/ 91 h 91"/>
                <a:gd name="T2" fmla="*/ 91 w 91"/>
                <a:gd name="T3" fmla="*/ 46 h 91"/>
                <a:gd name="T4" fmla="*/ 63 w 91"/>
                <a:gd name="T5" fmla="*/ 46 h 91"/>
                <a:gd name="T6" fmla="*/ 63 w 91"/>
                <a:gd name="T7" fmla="*/ 0 h 91"/>
                <a:gd name="T8" fmla="*/ 28 w 91"/>
                <a:gd name="T9" fmla="*/ 0 h 91"/>
                <a:gd name="T10" fmla="*/ 28 w 91"/>
                <a:gd name="T11" fmla="*/ 46 h 91"/>
                <a:gd name="T12" fmla="*/ 0 w 91"/>
                <a:gd name="T13" fmla="*/ 46 h 91"/>
                <a:gd name="T14" fmla="*/ 45 w 91"/>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1">
                  <a:moveTo>
                    <a:pt x="45" y="91"/>
                  </a:moveTo>
                  <a:lnTo>
                    <a:pt x="91" y="46"/>
                  </a:lnTo>
                  <a:lnTo>
                    <a:pt x="63" y="46"/>
                  </a:lnTo>
                  <a:lnTo>
                    <a:pt x="63" y="0"/>
                  </a:lnTo>
                  <a:lnTo>
                    <a:pt x="28" y="0"/>
                  </a:lnTo>
                  <a:lnTo>
                    <a:pt x="28" y="46"/>
                  </a:lnTo>
                  <a:lnTo>
                    <a:pt x="0" y="46"/>
                  </a:lnTo>
                  <a:lnTo>
                    <a:pt x="45"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5" name="Freeform 124">
              <a:extLst>
                <a:ext uri="{FF2B5EF4-FFF2-40B4-BE49-F238E27FC236}">
                  <a16:creationId xmlns:a16="http://schemas.microsoft.com/office/drawing/2014/main" id="{DB9EFAC7-716A-4BDF-8041-FF0457905CB9}"/>
                </a:ext>
              </a:extLst>
            </p:cNvPr>
            <p:cNvSpPr>
              <a:spLocks noEditPoints="1"/>
            </p:cNvSpPr>
            <p:nvPr/>
          </p:nvSpPr>
          <p:spPr bwMode="auto">
            <a:xfrm>
              <a:off x="2946" y="1963"/>
              <a:ext cx="78" cy="77"/>
            </a:xfrm>
            <a:custGeom>
              <a:avLst/>
              <a:gdLst>
                <a:gd name="T0" fmla="*/ 32 w 63"/>
                <a:gd name="T1" fmla="*/ 62 h 62"/>
                <a:gd name="T2" fmla="*/ 0 w 63"/>
                <a:gd name="T3" fmla="*/ 31 h 62"/>
                <a:gd name="T4" fmla="*/ 32 w 63"/>
                <a:gd name="T5" fmla="*/ 0 h 62"/>
                <a:gd name="T6" fmla="*/ 63 w 63"/>
                <a:gd name="T7" fmla="*/ 31 h 62"/>
                <a:gd name="T8" fmla="*/ 32 w 63"/>
                <a:gd name="T9" fmla="*/ 62 h 62"/>
                <a:gd name="T10" fmla="*/ 58 w 63"/>
                <a:gd name="T11" fmla="*/ 35 h 62"/>
                <a:gd name="T12" fmla="*/ 41 w 63"/>
                <a:gd name="T13" fmla="*/ 34 h 62"/>
                <a:gd name="T14" fmla="*/ 46 w 63"/>
                <a:gd name="T15" fmla="*/ 53 h 62"/>
                <a:gd name="T16" fmla="*/ 58 w 63"/>
                <a:gd name="T17" fmla="*/ 35 h 62"/>
                <a:gd name="T18" fmla="*/ 42 w 63"/>
                <a:gd name="T19" fmla="*/ 56 h 62"/>
                <a:gd name="T20" fmla="*/ 36 w 63"/>
                <a:gd name="T21" fmla="*/ 36 h 62"/>
                <a:gd name="T22" fmla="*/ 36 w 63"/>
                <a:gd name="T23" fmla="*/ 36 h 62"/>
                <a:gd name="T24" fmla="*/ 15 w 63"/>
                <a:gd name="T25" fmla="*/ 52 h 62"/>
                <a:gd name="T26" fmla="*/ 32 w 63"/>
                <a:gd name="T27" fmla="*/ 58 h 62"/>
                <a:gd name="T28" fmla="*/ 42 w 63"/>
                <a:gd name="T29" fmla="*/ 56 h 62"/>
                <a:gd name="T30" fmla="*/ 12 w 63"/>
                <a:gd name="T31" fmla="*/ 49 h 62"/>
                <a:gd name="T32" fmla="*/ 33 w 63"/>
                <a:gd name="T33" fmla="*/ 31 h 62"/>
                <a:gd name="T34" fmla="*/ 34 w 63"/>
                <a:gd name="T35" fmla="*/ 31 h 62"/>
                <a:gd name="T36" fmla="*/ 32 w 63"/>
                <a:gd name="T37" fmla="*/ 27 h 62"/>
                <a:gd name="T38" fmla="*/ 5 w 63"/>
                <a:gd name="T39" fmla="*/ 30 h 62"/>
                <a:gd name="T40" fmla="*/ 5 w 63"/>
                <a:gd name="T41" fmla="*/ 31 h 62"/>
                <a:gd name="T42" fmla="*/ 12 w 63"/>
                <a:gd name="T43" fmla="*/ 49 h 62"/>
                <a:gd name="T44" fmla="*/ 5 w 63"/>
                <a:gd name="T45" fmla="*/ 26 h 62"/>
                <a:gd name="T46" fmla="*/ 30 w 63"/>
                <a:gd name="T47" fmla="*/ 23 h 62"/>
                <a:gd name="T48" fmla="*/ 20 w 63"/>
                <a:gd name="T49" fmla="*/ 7 h 62"/>
                <a:gd name="T50" fmla="*/ 5 w 63"/>
                <a:gd name="T51" fmla="*/ 26 h 62"/>
                <a:gd name="T52" fmla="*/ 25 w 63"/>
                <a:gd name="T53" fmla="*/ 5 h 62"/>
                <a:gd name="T54" fmla="*/ 35 w 63"/>
                <a:gd name="T55" fmla="*/ 21 h 62"/>
                <a:gd name="T56" fmla="*/ 49 w 63"/>
                <a:gd name="T57" fmla="*/ 11 h 62"/>
                <a:gd name="T58" fmla="*/ 32 w 63"/>
                <a:gd name="T59" fmla="*/ 5 h 62"/>
                <a:gd name="T60" fmla="*/ 25 w 63"/>
                <a:gd name="T61" fmla="*/ 5 h 62"/>
                <a:gd name="T62" fmla="*/ 52 w 63"/>
                <a:gd name="T63" fmla="*/ 14 h 62"/>
                <a:gd name="T64" fmla="*/ 37 w 63"/>
                <a:gd name="T65" fmla="*/ 25 h 62"/>
                <a:gd name="T66" fmla="*/ 39 w 63"/>
                <a:gd name="T67" fmla="*/ 29 h 62"/>
                <a:gd name="T68" fmla="*/ 40 w 63"/>
                <a:gd name="T69" fmla="*/ 30 h 62"/>
                <a:gd name="T70" fmla="*/ 58 w 63"/>
                <a:gd name="T71" fmla="*/ 31 h 62"/>
                <a:gd name="T72" fmla="*/ 52 w 63"/>
                <a:gd name="T7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2">
                  <a:moveTo>
                    <a:pt x="32" y="62"/>
                  </a:moveTo>
                  <a:cubicBezTo>
                    <a:pt x="14" y="62"/>
                    <a:pt x="0" y="48"/>
                    <a:pt x="0" y="31"/>
                  </a:cubicBezTo>
                  <a:cubicBezTo>
                    <a:pt x="0" y="14"/>
                    <a:pt x="14" y="0"/>
                    <a:pt x="32" y="0"/>
                  </a:cubicBezTo>
                  <a:cubicBezTo>
                    <a:pt x="49" y="0"/>
                    <a:pt x="63" y="14"/>
                    <a:pt x="63" y="31"/>
                  </a:cubicBezTo>
                  <a:cubicBezTo>
                    <a:pt x="63" y="48"/>
                    <a:pt x="49" y="62"/>
                    <a:pt x="32" y="62"/>
                  </a:cubicBezTo>
                  <a:close/>
                  <a:moveTo>
                    <a:pt x="58" y="35"/>
                  </a:moveTo>
                  <a:cubicBezTo>
                    <a:pt x="57" y="35"/>
                    <a:pt x="50" y="33"/>
                    <a:pt x="41" y="34"/>
                  </a:cubicBezTo>
                  <a:cubicBezTo>
                    <a:pt x="45" y="44"/>
                    <a:pt x="46" y="52"/>
                    <a:pt x="46" y="53"/>
                  </a:cubicBezTo>
                  <a:cubicBezTo>
                    <a:pt x="52" y="49"/>
                    <a:pt x="57" y="43"/>
                    <a:pt x="58" y="35"/>
                  </a:cubicBezTo>
                  <a:close/>
                  <a:moveTo>
                    <a:pt x="42" y="56"/>
                  </a:moveTo>
                  <a:cubicBezTo>
                    <a:pt x="41" y="53"/>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1"/>
                  </a:cubicBezTo>
                  <a:cubicBezTo>
                    <a:pt x="34" y="31"/>
                    <a:pt x="34" y="31"/>
                    <a:pt x="34" y="31"/>
                  </a:cubicBezTo>
                  <a:cubicBezTo>
                    <a:pt x="34" y="30"/>
                    <a:pt x="33" y="28"/>
                    <a:pt x="32" y="27"/>
                  </a:cubicBezTo>
                  <a:cubicBezTo>
                    <a:pt x="19" y="31"/>
                    <a:pt x="6" y="30"/>
                    <a:pt x="5" y="30"/>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5"/>
                  </a:moveTo>
                  <a:cubicBezTo>
                    <a:pt x="26" y="6"/>
                    <a:pt x="31" y="13"/>
                    <a:pt x="35" y="21"/>
                  </a:cubicBezTo>
                  <a:cubicBezTo>
                    <a:pt x="45" y="17"/>
                    <a:pt x="49" y="12"/>
                    <a:pt x="49" y="11"/>
                  </a:cubicBezTo>
                  <a:cubicBezTo>
                    <a:pt x="44" y="7"/>
                    <a:pt x="38" y="5"/>
                    <a:pt x="32" y="5"/>
                  </a:cubicBezTo>
                  <a:cubicBezTo>
                    <a:pt x="29" y="5"/>
                    <a:pt x="27" y="5"/>
                    <a:pt x="25" y="5"/>
                  </a:cubicBezTo>
                  <a:close/>
                  <a:moveTo>
                    <a:pt x="52" y="14"/>
                  </a:moveTo>
                  <a:cubicBezTo>
                    <a:pt x="52" y="15"/>
                    <a:pt x="47" y="21"/>
                    <a:pt x="37" y="25"/>
                  </a:cubicBezTo>
                  <a:cubicBezTo>
                    <a:pt x="38" y="26"/>
                    <a:pt x="38" y="27"/>
                    <a:pt x="39" y="29"/>
                  </a:cubicBezTo>
                  <a:cubicBezTo>
                    <a:pt x="39" y="29"/>
                    <a:pt x="39" y="30"/>
                    <a:pt x="40" y="30"/>
                  </a:cubicBezTo>
                  <a:cubicBezTo>
                    <a:pt x="48" y="29"/>
                    <a:pt x="57" y="31"/>
                    <a:pt x="58" y="31"/>
                  </a:cubicBezTo>
                  <a:cubicBezTo>
                    <a:pt x="58" y="25"/>
                    <a:pt x="56" y="19"/>
                    <a:pt x="5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6" name="Freeform 125">
              <a:extLst>
                <a:ext uri="{FF2B5EF4-FFF2-40B4-BE49-F238E27FC236}">
                  <a16:creationId xmlns:a16="http://schemas.microsoft.com/office/drawing/2014/main" id="{94D6FAD9-A5EA-40A0-9A9F-FA4C231E45C7}"/>
                </a:ext>
              </a:extLst>
            </p:cNvPr>
            <p:cNvSpPr>
              <a:spLocks noEditPoints="1"/>
            </p:cNvSpPr>
            <p:nvPr/>
          </p:nvSpPr>
          <p:spPr bwMode="auto">
            <a:xfrm>
              <a:off x="2922" y="2371"/>
              <a:ext cx="80" cy="70"/>
            </a:xfrm>
            <a:custGeom>
              <a:avLst/>
              <a:gdLst>
                <a:gd name="T0" fmla="*/ 65 w 65"/>
                <a:gd name="T1" fmla="*/ 18 h 57"/>
                <a:gd name="T2" fmla="*/ 47 w 65"/>
                <a:gd name="T3" fmla="*/ 0 h 57"/>
                <a:gd name="T4" fmla="*/ 32 w 65"/>
                <a:gd name="T5" fmla="*/ 6 h 57"/>
                <a:gd name="T6" fmla="*/ 18 w 65"/>
                <a:gd name="T7" fmla="*/ 0 h 57"/>
                <a:gd name="T8" fmla="*/ 0 w 65"/>
                <a:gd name="T9" fmla="*/ 18 h 57"/>
                <a:gd name="T10" fmla="*/ 6 w 65"/>
                <a:gd name="T11" fmla="*/ 32 h 57"/>
                <a:gd name="T12" fmla="*/ 6 w 65"/>
                <a:gd name="T13" fmla="*/ 32 h 57"/>
                <a:gd name="T14" fmla="*/ 26 w 65"/>
                <a:gd name="T15" fmla="*/ 53 h 57"/>
                <a:gd name="T16" fmla="*/ 32 w 65"/>
                <a:gd name="T17" fmla="*/ 57 h 57"/>
                <a:gd name="T18" fmla="*/ 39 w 65"/>
                <a:gd name="T19" fmla="*/ 53 h 57"/>
                <a:gd name="T20" fmla="*/ 59 w 65"/>
                <a:gd name="T21" fmla="*/ 32 h 57"/>
                <a:gd name="T22" fmla="*/ 59 w 65"/>
                <a:gd name="T23" fmla="*/ 32 h 57"/>
                <a:gd name="T24" fmla="*/ 65 w 65"/>
                <a:gd name="T25" fmla="*/ 18 h 57"/>
                <a:gd name="T26" fmla="*/ 54 w 65"/>
                <a:gd name="T27" fmla="*/ 26 h 57"/>
                <a:gd name="T28" fmla="*/ 33 w 65"/>
                <a:gd name="T29" fmla="*/ 47 h 57"/>
                <a:gd name="T30" fmla="*/ 32 w 65"/>
                <a:gd name="T31" fmla="*/ 48 h 57"/>
                <a:gd name="T32" fmla="*/ 32 w 65"/>
                <a:gd name="T33" fmla="*/ 47 h 57"/>
                <a:gd name="T34" fmla="*/ 11 w 65"/>
                <a:gd name="T35" fmla="*/ 26 h 57"/>
                <a:gd name="T36" fmla="*/ 8 w 65"/>
                <a:gd name="T37" fmla="*/ 18 h 57"/>
                <a:gd name="T38" fmla="*/ 18 w 65"/>
                <a:gd name="T39" fmla="*/ 8 h 57"/>
                <a:gd name="T40" fmla="*/ 26 w 65"/>
                <a:gd name="T41" fmla="*/ 11 h 57"/>
                <a:gd name="T42" fmla="*/ 32 w 65"/>
                <a:gd name="T43" fmla="*/ 18 h 57"/>
                <a:gd name="T44" fmla="*/ 39 w 65"/>
                <a:gd name="T45" fmla="*/ 11 h 57"/>
                <a:gd name="T46" fmla="*/ 47 w 65"/>
                <a:gd name="T47" fmla="*/ 8 h 57"/>
                <a:gd name="T48" fmla="*/ 57 w 65"/>
                <a:gd name="T49" fmla="*/ 18 h 57"/>
                <a:gd name="T50" fmla="*/ 54 w 65"/>
                <a:gd name="T51"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7">
                  <a:moveTo>
                    <a:pt x="65" y="18"/>
                  </a:moveTo>
                  <a:cubicBezTo>
                    <a:pt x="65" y="8"/>
                    <a:pt x="57" y="0"/>
                    <a:pt x="47" y="0"/>
                  </a:cubicBezTo>
                  <a:cubicBezTo>
                    <a:pt x="41" y="0"/>
                    <a:pt x="36" y="2"/>
                    <a:pt x="32" y="6"/>
                  </a:cubicBezTo>
                  <a:cubicBezTo>
                    <a:pt x="29" y="2"/>
                    <a:pt x="24" y="0"/>
                    <a:pt x="18" y="0"/>
                  </a:cubicBezTo>
                  <a:cubicBezTo>
                    <a:pt x="8" y="0"/>
                    <a:pt x="0" y="8"/>
                    <a:pt x="0" y="18"/>
                  </a:cubicBezTo>
                  <a:cubicBezTo>
                    <a:pt x="0" y="24"/>
                    <a:pt x="2" y="29"/>
                    <a:pt x="6" y="32"/>
                  </a:cubicBezTo>
                  <a:cubicBezTo>
                    <a:pt x="6" y="32"/>
                    <a:pt x="6" y="32"/>
                    <a:pt x="6" y="32"/>
                  </a:cubicBezTo>
                  <a:cubicBezTo>
                    <a:pt x="26" y="53"/>
                    <a:pt x="26" y="53"/>
                    <a:pt x="26" y="53"/>
                  </a:cubicBezTo>
                  <a:cubicBezTo>
                    <a:pt x="28" y="55"/>
                    <a:pt x="30" y="57"/>
                    <a:pt x="32" y="57"/>
                  </a:cubicBezTo>
                  <a:cubicBezTo>
                    <a:pt x="35" y="57"/>
                    <a:pt x="37" y="55"/>
                    <a:pt x="39" y="53"/>
                  </a:cubicBezTo>
                  <a:cubicBezTo>
                    <a:pt x="59" y="32"/>
                    <a:pt x="59" y="32"/>
                    <a:pt x="59" y="32"/>
                  </a:cubicBezTo>
                  <a:cubicBezTo>
                    <a:pt x="59" y="32"/>
                    <a:pt x="59" y="32"/>
                    <a:pt x="59" y="32"/>
                  </a:cubicBezTo>
                  <a:cubicBezTo>
                    <a:pt x="63" y="29"/>
                    <a:pt x="65" y="24"/>
                    <a:pt x="65" y="18"/>
                  </a:cubicBezTo>
                  <a:close/>
                  <a:moveTo>
                    <a:pt x="54" y="26"/>
                  </a:moveTo>
                  <a:cubicBezTo>
                    <a:pt x="33" y="47"/>
                    <a:pt x="33" y="47"/>
                    <a:pt x="33" y="47"/>
                  </a:cubicBezTo>
                  <a:cubicBezTo>
                    <a:pt x="33" y="47"/>
                    <a:pt x="33" y="47"/>
                    <a:pt x="32" y="48"/>
                  </a:cubicBezTo>
                  <a:cubicBezTo>
                    <a:pt x="32" y="47"/>
                    <a:pt x="32" y="47"/>
                    <a:pt x="32" y="47"/>
                  </a:cubicBezTo>
                  <a:cubicBezTo>
                    <a:pt x="11" y="26"/>
                    <a:pt x="11" y="26"/>
                    <a:pt x="11" y="26"/>
                  </a:cubicBezTo>
                  <a:cubicBezTo>
                    <a:pt x="9" y="24"/>
                    <a:pt x="8" y="21"/>
                    <a:pt x="8" y="18"/>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8"/>
                  </a:cubicBezTo>
                  <a:cubicBezTo>
                    <a:pt x="57" y="21"/>
                    <a:pt x="56" y="24"/>
                    <a:pt x="5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7" name="Freeform 126">
              <a:extLst>
                <a:ext uri="{FF2B5EF4-FFF2-40B4-BE49-F238E27FC236}">
                  <a16:creationId xmlns:a16="http://schemas.microsoft.com/office/drawing/2014/main" id="{66752641-E4DF-4435-A215-E108A5C498F0}"/>
                </a:ext>
              </a:extLst>
            </p:cNvPr>
            <p:cNvSpPr>
              <a:spLocks noEditPoints="1"/>
            </p:cNvSpPr>
            <p:nvPr/>
          </p:nvSpPr>
          <p:spPr bwMode="auto">
            <a:xfrm>
              <a:off x="2844" y="2149"/>
              <a:ext cx="79" cy="58"/>
            </a:xfrm>
            <a:custGeom>
              <a:avLst/>
              <a:gdLst>
                <a:gd name="T0" fmla="*/ 56 w 64"/>
                <a:gd name="T1" fmla="*/ 8 h 47"/>
                <a:gd name="T2" fmla="*/ 56 w 64"/>
                <a:gd name="T3" fmla="*/ 0 h 47"/>
                <a:gd name="T4" fmla="*/ 0 w 64"/>
                <a:gd name="T5" fmla="*/ 0 h 47"/>
                <a:gd name="T6" fmla="*/ 0 w 64"/>
                <a:gd name="T7" fmla="*/ 43 h 47"/>
                <a:gd name="T8" fmla="*/ 4 w 64"/>
                <a:gd name="T9" fmla="*/ 47 h 47"/>
                <a:gd name="T10" fmla="*/ 58 w 64"/>
                <a:gd name="T11" fmla="*/ 47 h 47"/>
                <a:gd name="T12" fmla="*/ 64 w 64"/>
                <a:gd name="T13" fmla="*/ 41 h 47"/>
                <a:gd name="T14" fmla="*/ 64 w 64"/>
                <a:gd name="T15" fmla="*/ 8 h 47"/>
                <a:gd name="T16" fmla="*/ 56 w 64"/>
                <a:gd name="T17" fmla="*/ 8 h 47"/>
                <a:gd name="T18" fmla="*/ 52 w 64"/>
                <a:gd name="T19" fmla="*/ 43 h 47"/>
                <a:gd name="T20" fmla="*/ 4 w 64"/>
                <a:gd name="T21" fmla="*/ 43 h 47"/>
                <a:gd name="T22" fmla="*/ 4 w 64"/>
                <a:gd name="T23" fmla="*/ 4 h 47"/>
                <a:gd name="T24" fmla="*/ 52 w 64"/>
                <a:gd name="T25" fmla="*/ 4 h 47"/>
                <a:gd name="T26" fmla="*/ 52 w 64"/>
                <a:gd name="T27" fmla="*/ 43 h 47"/>
                <a:gd name="T28" fmla="*/ 8 w 64"/>
                <a:gd name="T29" fmla="*/ 12 h 47"/>
                <a:gd name="T30" fmla="*/ 48 w 64"/>
                <a:gd name="T31" fmla="*/ 12 h 47"/>
                <a:gd name="T32" fmla="*/ 48 w 64"/>
                <a:gd name="T33" fmla="*/ 16 h 47"/>
                <a:gd name="T34" fmla="*/ 8 w 64"/>
                <a:gd name="T35" fmla="*/ 16 h 47"/>
                <a:gd name="T36" fmla="*/ 8 w 64"/>
                <a:gd name="T37" fmla="*/ 12 h 47"/>
                <a:gd name="T38" fmla="*/ 32 w 64"/>
                <a:gd name="T39" fmla="*/ 20 h 47"/>
                <a:gd name="T40" fmla="*/ 48 w 64"/>
                <a:gd name="T41" fmla="*/ 20 h 47"/>
                <a:gd name="T42" fmla="*/ 48 w 64"/>
                <a:gd name="T43" fmla="*/ 24 h 47"/>
                <a:gd name="T44" fmla="*/ 32 w 64"/>
                <a:gd name="T45" fmla="*/ 24 h 47"/>
                <a:gd name="T46" fmla="*/ 32 w 64"/>
                <a:gd name="T47" fmla="*/ 20 h 47"/>
                <a:gd name="T48" fmla="*/ 32 w 64"/>
                <a:gd name="T49" fmla="*/ 28 h 47"/>
                <a:gd name="T50" fmla="*/ 48 w 64"/>
                <a:gd name="T51" fmla="*/ 28 h 47"/>
                <a:gd name="T52" fmla="*/ 48 w 64"/>
                <a:gd name="T53" fmla="*/ 32 h 47"/>
                <a:gd name="T54" fmla="*/ 32 w 64"/>
                <a:gd name="T55" fmla="*/ 32 h 47"/>
                <a:gd name="T56" fmla="*/ 32 w 64"/>
                <a:gd name="T57" fmla="*/ 28 h 47"/>
                <a:gd name="T58" fmla="*/ 32 w 64"/>
                <a:gd name="T59" fmla="*/ 36 h 47"/>
                <a:gd name="T60" fmla="*/ 44 w 64"/>
                <a:gd name="T61" fmla="*/ 36 h 47"/>
                <a:gd name="T62" fmla="*/ 44 w 64"/>
                <a:gd name="T63" fmla="*/ 40 h 47"/>
                <a:gd name="T64" fmla="*/ 32 w 64"/>
                <a:gd name="T65" fmla="*/ 40 h 47"/>
                <a:gd name="T66" fmla="*/ 32 w 64"/>
                <a:gd name="T67" fmla="*/ 36 h 47"/>
                <a:gd name="T68" fmla="*/ 8 w 64"/>
                <a:gd name="T69" fmla="*/ 20 h 47"/>
                <a:gd name="T70" fmla="*/ 28 w 64"/>
                <a:gd name="T71" fmla="*/ 20 h 47"/>
                <a:gd name="T72" fmla="*/ 28 w 64"/>
                <a:gd name="T73" fmla="*/ 40 h 47"/>
                <a:gd name="T74" fmla="*/ 8 w 64"/>
                <a:gd name="T75" fmla="*/ 40 h 47"/>
                <a:gd name="T76" fmla="*/ 8 w 64"/>
                <a:gd name="T7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47">
                  <a:moveTo>
                    <a:pt x="56" y="8"/>
                  </a:moveTo>
                  <a:cubicBezTo>
                    <a:pt x="56" y="0"/>
                    <a:pt x="56" y="0"/>
                    <a:pt x="56" y="0"/>
                  </a:cubicBezTo>
                  <a:cubicBezTo>
                    <a:pt x="0" y="0"/>
                    <a:pt x="0" y="0"/>
                    <a:pt x="0" y="0"/>
                  </a:cubicBezTo>
                  <a:cubicBezTo>
                    <a:pt x="0" y="43"/>
                    <a:pt x="0" y="43"/>
                    <a:pt x="0" y="43"/>
                  </a:cubicBezTo>
                  <a:cubicBezTo>
                    <a:pt x="0" y="46"/>
                    <a:pt x="2" y="47"/>
                    <a:pt x="4" y="47"/>
                  </a:cubicBezTo>
                  <a:cubicBezTo>
                    <a:pt x="58" y="47"/>
                    <a:pt x="58" y="47"/>
                    <a:pt x="58" y="47"/>
                  </a:cubicBezTo>
                  <a:cubicBezTo>
                    <a:pt x="61" y="47"/>
                    <a:pt x="64" y="45"/>
                    <a:pt x="64" y="41"/>
                  </a:cubicBezTo>
                  <a:cubicBezTo>
                    <a:pt x="64" y="8"/>
                    <a:pt x="64" y="8"/>
                    <a:pt x="64" y="8"/>
                  </a:cubicBezTo>
                  <a:lnTo>
                    <a:pt x="56" y="8"/>
                  </a:lnTo>
                  <a:close/>
                  <a:moveTo>
                    <a:pt x="52" y="43"/>
                  </a:moveTo>
                  <a:cubicBezTo>
                    <a:pt x="4" y="43"/>
                    <a:pt x="4" y="43"/>
                    <a:pt x="4" y="43"/>
                  </a:cubicBezTo>
                  <a:cubicBezTo>
                    <a:pt x="4" y="4"/>
                    <a:pt x="4" y="4"/>
                    <a:pt x="4" y="4"/>
                  </a:cubicBezTo>
                  <a:cubicBezTo>
                    <a:pt x="52" y="4"/>
                    <a:pt x="52" y="4"/>
                    <a:pt x="52" y="4"/>
                  </a:cubicBezTo>
                  <a:lnTo>
                    <a:pt x="52" y="43"/>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8" name="Freeform 127">
              <a:extLst>
                <a:ext uri="{FF2B5EF4-FFF2-40B4-BE49-F238E27FC236}">
                  <a16:creationId xmlns:a16="http://schemas.microsoft.com/office/drawing/2014/main" id="{2C91C124-C5F2-46FE-88D2-26B00BAF4BC7}"/>
                </a:ext>
              </a:extLst>
            </p:cNvPr>
            <p:cNvSpPr>
              <a:spLocks noEditPoints="1"/>
            </p:cNvSpPr>
            <p:nvPr/>
          </p:nvSpPr>
          <p:spPr bwMode="auto">
            <a:xfrm>
              <a:off x="3037" y="2531"/>
              <a:ext cx="58" cy="59"/>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19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1"/>
                    <a:pt x="18" y="3"/>
                    <a:pt x="18" y="5"/>
                  </a:cubicBezTo>
                  <a:cubicBezTo>
                    <a:pt x="15" y="9"/>
                    <a:pt x="9" y="10"/>
                    <a:pt x="5" y="8"/>
                  </a:cubicBezTo>
                  <a:cubicBezTo>
                    <a:pt x="0" y="16"/>
                    <a:pt x="0" y="16"/>
                    <a:pt x="0" y="16"/>
                  </a:cubicBezTo>
                  <a:cubicBezTo>
                    <a:pt x="2" y="17"/>
                    <a:pt x="3" y="18"/>
                    <a:pt x="4" y="19"/>
                  </a:cubicBezTo>
                  <a:cubicBezTo>
                    <a:pt x="6" y="24"/>
                    <a:pt x="5" y="29"/>
                    <a:pt x="0" y="32"/>
                  </a:cubicBezTo>
                  <a:cubicBezTo>
                    <a:pt x="5" y="40"/>
                    <a:pt x="5" y="40"/>
                    <a:pt x="5" y="40"/>
                  </a:cubicBezTo>
                  <a:cubicBezTo>
                    <a:pt x="6" y="39"/>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29"/>
                    <a:pt x="14" y="24"/>
                  </a:cubicBezTo>
                  <a:cubicBezTo>
                    <a:pt x="14" y="19"/>
                    <a:pt x="18" y="14"/>
                    <a:pt x="23" y="14"/>
                  </a:cubicBezTo>
                  <a:cubicBezTo>
                    <a:pt x="29" y="14"/>
                    <a:pt x="33" y="19"/>
                    <a:pt x="33" y="24"/>
                  </a:cubicBezTo>
                  <a:cubicBezTo>
                    <a:pt x="33" y="29"/>
                    <a:pt x="29"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29" name="Freeform 128">
              <a:extLst>
                <a:ext uri="{FF2B5EF4-FFF2-40B4-BE49-F238E27FC236}">
                  <a16:creationId xmlns:a16="http://schemas.microsoft.com/office/drawing/2014/main" id="{6675E840-8E35-4676-B186-AAC77600340B}"/>
                </a:ext>
              </a:extLst>
            </p:cNvPr>
            <p:cNvSpPr>
              <a:spLocks noEditPoints="1"/>
            </p:cNvSpPr>
            <p:nvPr/>
          </p:nvSpPr>
          <p:spPr bwMode="auto">
            <a:xfrm>
              <a:off x="2715" y="2514"/>
              <a:ext cx="96" cy="96"/>
            </a:xfrm>
            <a:custGeom>
              <a:avLst/>
              <a:gdLst>
                <a:gd name="T0" fmla="*/ 51 w 96"/>
                <a:gd name="T1" fmla="*/ 0 h 96"/>
                <a:gd name="T2" fmla="*/ 42 w 96"/>
                <a:gd name="T3" fmla="*/ 10 h 96"/>
                <a:gd name="T4" fmla="*/ 51 w 96"/>
                <a:gd name="T5" fmla="*/ 18 h 96"/>
                <a:gd name="T6" fmla="*/ 30 w 96"/>
                <a:gd name="T7" fmla="*/ 42 h 96"/>
                <a:gd name="T8" fmla="*/ 9 w 96"/>
                <a:gd name="T9" fmla="*/ 42 h 96"/>
                <a:gd name="T10" fmla="*/ 25 w 96"/>
                <a:gd name="T11" fmla="*/ 59 h 96"/>
                <a:gd name="T12" fmla="*/ 0 w 96"/>
                <a:gd name="T13" fmla="*/ 92 h 96"/>
                <a:gd name="T14" fmla="*/ 0 w 96"/>
                <a:gd name="T15" fmla="*/ 96 h 96"/>
                <a:gd name="T16" fmla="*/ 4 w 96"/>
                <a:gd name="T17" fmla="*/ 96 h 96"/>
                <a:gd name="T18" fmla="*/ 37 w 96"/>
                <a:gd name="T19" fmla="*/ 70 h 96"/>
                <a:gd name="T20" fmla="*/ 54 w 96"/>
                <a:gd name="T21" fmla="*/ 87 h 96"/>
                <a:gd name="T22" fmla="*/ 54 w 96"/>
                <a:gd name="T23" fmla="*/ 66 h 96"/>
                <a:gd name="T24" fmla="*/ 78 w 96"/>
                <a:gd name="T25" fmla="*/ 45 h 96"/>
                <a:gd name="T26" fmla="*/ 86 w 96"/>
                <a:gd name="T27" fmla="*/ 54 h 96"/>
                <a:gd name="T28" fmla="*/ 96 w 96"/>
                <a:gd name="T29" fmla="*/ 45 h 96"/>
                <a:gd name="T30" fmla="*/ 51 w 96"/>
                <a:gd name="T31" fmla="*/ 0 h 96"/>
                <a:gd name="T32" fmla="*/ 42 w 96"/>
                <a:gd name="T33" fmla="*/ 51 h 96"/>
                <a:gd name="T34" fmla="*/ 36 w 96"/>
                <a:gd name="T35" fmla="*/ 45 h 96"/>
                <a:gd name="T36" fmla="*/ 57 w 96"/>
                <a:gd name="T37" fmla="*/ 24 h 96"/>
                <a:gd name="T38" fmla="*/ 63 w 96"/>
                <a:gd name="T39" fmla="*/ 31 h 96"/>
                <a:gd name="T40" fmla="*/ 42 w 96"/>
                <a:gd name="T4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51" y="0"/>
                  </a:moveTo>
                  <a:lnTo>
                    <a:pt x="42" y="10"/>
                  </a:lnTo>
                  <a:lnTo>
                    <a:pt x="51" y="18"/>
                  </a:lnTo>
                  <a:lnTo>
                    <a:pt x="30" y="42"/>
                  </a:lnTo>
                  <a:lnTo>
                    <a:pt x="9" y="42"/>
                  </a:lnTo>
                  <a:lnTo>
                    <a:pt x="25" y="59"/>
                  </a:lnTo>
                  <a:lnTo>
                    <a:pt x="0" y="92"/>
                  </a:lnTo>
                  <a:lnTo>
                    <a:pt x="0" y="96"/>
                  </a:lnTo>
                  <a:lnTo>
                    <a:pt x="4" y="96"/>
                  </a:lnTo>
                  <a:lnTo>
                    <a:pt x="37" y="70"/>
                  </a:lnTo>
                  <a:lnTo>
                    <a:pt x="54" y="87"/>
                  </a:lnTo>
                  <a:lnTo>
                    <a:pt x="54" y="66"/>
                  </a:lnTo>
                  <a:lnTo>
                    <a:pt x="78" y="45"/>
                  </a:lnTo>
                  <a:lnTo>
                    <a:pt x="86" y="54"/>
                  </a:lnTo>
                  <a:lnTo>
                    <a:pt x="96" y="45"/>
                  </a:lnTo>
                  <a:lnTo>
                    <a:pt x="51" y="0"/>
                  </a:lnTo>
                  <a:close/>
                  <a:moveTo>
                    <a:pt x="42" y="51"/>
                  </a:moveTo>
                  <a:lnTo>
                    <a:pt x="36" y="45"/>
                  </a:lnTo>
                  <a:lnTo>
                    <a:pt x="57" y="24"/>
                  </a:lnTo>
                  <a:lnTo>
                    <a:pt x="63" y="31"/>
                  </a:lnTo>
                  <a:lnTo>
                    <a:pt x="42"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0" name="Freeform 129">
              <a:extLst>
                <a:ext uri="{FF2B5EF4-FFF2-40B4-BE49-F238E27FC236}">
                  <a16:creationId xmlns:a16="http://schemas.microsoft.com/office/drawing/2014/main" id="{9E7F0ECC-103D-4001-9D0C-A04153B21898}"/>
                </a:ext>
              </a:extLst>
            </p:cNvPr>
            <p:cNvSpPr>
              <a:spLocks noEditPoints="1"/>
            </p:cNvSpPr>
            <p:nvPr/>
          </p:nvSpPr>
          <p:spPr bwMode="auto">
            <a:xfrm>
              <a:off x="2708" y="2294"/>
              <a:ext cx="70" cy="70"/>
            </a:xfrm>
            <a:custGeom>
              <a:avLst/>
              <a:gdLst>
                <a:gd name="T0" fmla="*/ 57 w 57"/>
                <a:gd name="T1" fmla="*/ 29 h 57"/>
                <a:gd name="T2" fmla="*/ 28 w 57"/>
                <a:gd name="T3" fmla="*/ 57 h 57"/>
                <a:gd name="T4" fmla="*/ 0 w 57"/>
                <a:gd name="T5" fmla="*/ 29 h 57"/>
                <a:gd name="T6" fmla="*/ 28 w 57"/>
                <a:gd name="T7" fmla="*/ 0 h 57"/>
                <a:gd name="T8" fmla="*/ 57 w 57"/>
                <a:gd name="T9" fmla="*/ 29 h 57"/>
                <a:gd name="T10" fmla="*/ 5 w 57"/>
                <a:gd name="T11" fmla="*/ 29 h 57"/>
                <a:gd name="T12" fmla="*/ 28 w 57"/>
                <a:gd name="T13" fmla="*/ 52 h 57"/>
                <a:gd name="T14" fmla="*/ 52 w 57"/>
                <a:gd name="T15" fmla="*/ 29 h 57"/>
                <a:gd name="T16" fmla="*/ 28 w 57"/>
                <a:gd name="T17" fmla="*/ 5 h 57"/>
                <a:gd name="T18" fmla="*/ 5 w 57"/>
                <a:gd name="T19" fmla="*/ 29 h 57"/>
                <a:gd name="T20" fmla="*/ 31 w 57"/>
                <a:gd name="T21" fmla="*/ 12 h 57"/>
                <a:gd name="T22" fmla="*/ 45 w 57"/>
                <a:gd name="T23" fmla="*/ 26 h 57"/>
                <a:gd name="T24" fmla="*/ 45 w 57"/>
                <a:gd name="T25" fmla="*/ 31 h 57"/>
                <a:gd name="T26" fmla="*/ 40 w 57"/>
                <a:gd name="T27" fmla="*/ 31 h 57"/>
                <a:gd name="T28" fmla="*/ 32 w 57"/>
                <a:gd name="T29" fmla="*/ 23 h 57"/>
                <a:gd name="T30" fmla="*/ 32 w 57"/>
                <a:gd name="T31" fmla="*/ 43 h 57"/>
                <a:gd name="T32" fmla="*/ 28 w 57"/>
                <a:gd name="T33" fmla="*/ 47 h 57"/>
                <a:gd name="T34" fmla="*/ 25 w 57"/>
                <a:gd name="T35" fmla="*/ 43 h 57"/>
                <a:gd name="T36" fmla="*/ 25 w 57"/>
                <a:gd name="T37" fmla="*/ 23 h 57"/>
                <a:gd name="T38" fmla="*/ 17 w 57"/>
                <a:gd name="T39" fmla="*/ 31 h 57"/>
                <a:gd name="T40" fmla="*/ 12 w 57"/>
                <a:gd name="T41" fmla="*/ 31 h 57"/>
                <a:gd name="T42" fmla="*/ 11 w 57"/>
                <a:gd name="T43" fmla="*/ 29 h 57"/>
                <a:gd name="T44" fmla="*/ 12 w 57"/>
                <a:gd name="T45" fmla="*/ 26 h 57"/>
                <a:gd name="T46" fmla="*/ 26 w 57"/>
                <a:gd name="T47" fmla="*/ 12 h 57"/>
                <a:gd name="T48" fmla="*/ 31 w 57"/>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57">
                  <a:moveTo>
                    <a:pt x="57" y="29"/>
                  </a:moveTo>
                  <a:cubicBezTo>
                    <a:pt x="57" y="45"/>
                    <a:pt x="44" y="57"/>
                    <a:pt x="28" y="57"/>
                  </a:cubicBezTo>
                  <a:cubicBezTo>
                    <a:pt x="13" y="57"/>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5"/>
                    <a:pt x="28" y="5"/>
                  </a:cubicBezTo>
                  <a:cubicBezTo>
                    <a:pt x="16" y="5"/>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1" name="Freeform 130">
              <a:extLst>
                <a:ext uri="{FF2B5EF4-FFF2-40B4-BE49-F238E27FC236}">
                  <a16:creationId xmlns:a16="http://schemas.microsoft.com/office/drawing/2014/main" id="{99E20986-99F4-49E2-9E79-6C7F08BE9456}"/>
                </a:ext>
              </a:extLst>
            </p:cNvPr>
            <p:cNvSpPr>
              <a:spLocks noEditPoints="1"/>
            </p:cNvSpPr>
            <p:nvPr/>
          </p:nvSpPr>
          <p:spPr bwMode="auto">
            <a:xfrm>
              <a:off x="3164" y="1144"/>
              <a:ext cx="94" cy="94"/>
            </a:xfrm>
            <a:custGeom>
              <a:avLst/>
              <a:gdLst>
                <a:gd name="T0" fmla="*/ 64 w 77"/>
                <a:gd name="T1" fmla="*/ 0 h 77"/>
                <a:gd name="T2" fmla="*/ 13 w 77"/>
                <a:gd name="T3" fmla="*/ 0 h 77"/>
                <a:gd name="T4" fmla="*/ 0 w 77"/>
                <a:gd name="T5" fmla="*/ 13 h 77"/>
                <a:gd name="T6" fmla="*/ 0 w 77"/>
                <a:gd name="T7" fmla="*/ 64 h 77"/>
                <a:gd name="T8" fmla="*/ 13 w 77"/>
                <a:gd name="T9" fmla="*/ 77 h 77"/>
                <a:gd name="T10" fmla="*/ 64 w 77"/>
                <a:gd name="T11" fmla="*/ 76 h 77"/>
                <a:gd name="T12" fmla="*/ 77 w 77"/>
                <a:gd name="T13" fmla="*/ 64 h 77"/>
                <a:gd name="T14" fmla="*/ 77 w 77"/>
                <a:gd name="T15" fmla="*/ 12 h 77"/>
                <a:gd name="T16" fmla="*/ 64 w 77"/>
                <a:gd name="T17" fmla="*/ 0 h 77"/>
                <a:gd name="T18" fmla="*/ 25 w 77"/>
                <a:gd name="T19" fmla="*/ 34 h 77"/>
                <a:gd name="T20" fmla="*/ 52 w 77"/>
                <a:gd name="T21" fmla="*/ 33 h 77"/>
                <a:gd name="T22" fmla="*/ 53 w 77"/>
                <a:gd name="T23" fmla="*/ 38 h 77"/>
                <a:gd name="T24" fmla="*/ 39 w 77"/>
                <a:gd name="T25" fmla="*/ 53 h 77"/>
                <a:gd name="T26" fmla="*/ 24 w 77"/>
                <a:gd name="T27" fmla="*/ 38 h 77"/>
                <a:gd name="T28" fmla="*/ 25 w 77"/>
                <a:gd name="T29" fmla="*/ 34 h 77"/>
                <a:gd name="T30" fmla="*/ 67 w 77"/>
                <a:gd name="T31" fmla="*/ 33 h 77"/>
                <a:gd name="T32" fmla="*/ 67 w 77"/>
                <a:gd name="T33" fmla="*/ 52 h 77"/>
                <a:gd name="T34" fmla="*/ 67 w 77"/>
                <a:gd name="T35" fmla="*/ 62 h 77"/>
                <a:gd name="T36" fmla="*/ 63 w 77"/>
                <a:gd name="T37" fmla="*/ 67 h 77"/>
                <a:gd name="T38" fmla="*/ 15 w 77"/>
                <a:gd name="T39" fmla="*/ 67 h 77"/>
                <a:gd name="T40" fmla="*/ 10 w 77"/>
                <a:gd name="T41" fmla="*/ 62 h 77"/>
                <a:gd name="T42" fmla="*/ 10 w 77"/>
                <a:gd name="T43" fmla="*/ 53 h 77"/>
                <a:gd name="T44" fmla="*/ 10 w 77"/>
                <a:gd name="T45" fmla="*/ 34 h 77"/>
                <a:gd name="T46" fmla="*/ 10 w 77"/>
                <a:gd name="T47" fmla="*/ 34 h 77"/>
                <a:gd name="T48" fmla="*/ 17 w 77"/>
                <a:gd name="T49" fmla="*/ 34 h 77"/>
                <a:gd name="T50" fmla="*/ 17 w 77"/>
                <a:gd name="T51" fmla="*/ 38 h 77"/>
                <a:gd name="T52" fmla="*/ 39 w 77"/>
                <a:gd name="T53" fmla="*/ 60 h 77"/>
                <a:gd name="T54" fmla="*/ 60 w 77"/>
                <a:gd name="T55" fmla="*/ 38 h 77"/>
                <a:gd name="T56" fmla="*/ 60 w 77"/>
                <a:gd name="T57" fmla="*/ 33 h 77"/>
                <a:gd name="T58" fmla="*/ 67 w 77"/>
                <a:gd name="T59" fmla="*/ 33 h 77"/>
                <a:gd name="T60" fmla="*/ 67 w 77"/>
                <a:gd name="T61" fmla="*/ 17 h 77"/>
                <a:gd name="T62" fmla="*/ 65 w 77"/>
                <a:gd name="T63" fmla="*/ 19 h 77"/>
                <a:gd name="T64" fmla="*/ 60 w 77"/>
                <a:gd name="T65" fmla="*/ 19 h 77"/>
                <a:gd name="T66" fmla="*/ 58 w 77"/>
                <a:gd name="T67" fmla="*/ 17 h 77"/>
                <a:gd name="T68" fmla="*/ 58 w 77"/>
                <a:gd name="T69" fmla="*/ 12 h 77"/>
                <a:gd name="T70" fmla="*/ 60 w 77"/>
                <a:gd name="T71" fmla="*/ 9 h 77"/>
                <a:gd name="T72" fmla="*/ 65 w 77"/>
                <a:gd name="T73" fmla="*/ 9 h 77"/>
                <a:gd name="T74" fmla="*/ 67 w 77"/>
                <a:gd name="T75" fmla="*/ 12 h 77"/>
                <a:gd name="T76" fmla="*/ 67 w 77"/>
                <a:gd name="T7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7">
                  <a:moveTo>
                    <a:pt x="64" y="0"/>
                  </a:moveTo>
                  <a:cubicBezTo>
                    <a:pt x="13" y="0"/>
                    <a:pt x="13" y="0"/>
                    <a:pt x="13" y="0"/>
                  </a:cubicBezTo>
                  <a:cubicBezTo>
                    <a:pt x="6" y="0"/>
                    <a:pt x="0" y="6"/>
                    <a:pt x="0" y="13"/>
                  </a:cubicBezTo>
                  <a:cubicBezTo>
                    <a:pt x="0" y="64"/>
                    <a:pt x="0" y="64"/>
                    <a:pt x="0" y="64"/>
                  </a:cubicBezTo>
                  <a:cubicBezTo>
                    <a:pt x="1" y="71"/>
                    <a:pt x="6" y="77"/>
                    <a:pt x="13" y="77"/>
                  </a:cubicBezTo>
                  <a:cubicBezTo>
                    <a:pt x="64" y="76"/>
                    <a:pt x="64" y="76"/>
                    <a:pt x="64" y="76"/>
                  </a:cubicBezTo>
                  <a:cubicBezTo>
                    <a:pt x="71" y="76"/>
                    <a:pt x="77" y="71"/>
                    <a:pt x="77" y="64"/>
                  </a:cubicBezTo>
                  <a:cubicBezTo>
                    <a:pt x="77" y="12"/>
                    <a:pt x="77" y="12"/>
                    <a:pt x="77" y="12"/>
                  </a:cubicBezTo>
                  <a:cubicBezTo>
                    <a:pt x="77" y="5"/>
                    <a:pt x="71" y="0"/>
                    <a:pt x="64" y="0"/>
                  </a:cubicBezTo>
                  <a:close/>
                  <a:moveTo>
                    <a:pt x="25" y="34"/>
                  </a:moveTo>
                  <a:cubicBezTo>
                    <a:pt x="52" y="33"/>
                    <a:pt x="52" y="33"/>
                    <a:pt x="52" y="33"/>
                  </a:cubicBezTo>
                  <a:cubicBezTo>
                    <a:pt x="53" y="35"/>
                    <a:pt x="53" y="36"/>
                    <a:pt x="53" y="38"/>
                  </a:cubicBezTo>
                  <a:cubicBezTo>
                    <a:pt x="53" y="46"/>
                    <a:pt x="47" y="53"/>
                    <a:pt x="39" y="53"/>
                  </a:cubicBezTo>
                  <a:cubicBezTo>
                    <a:pt x="31" y="53"/>
                    <a:pt x="24" y="46"/>
                    <a:pt x="24" y="38"/>
                  </a:cubicBezTo>
                  <a:cubicBezTo>
                    <a:pt x="24" y="37"/>
                    <a:pt x="24" y="35"/>
                    <a:pt x="25" y="34"/>
                  </a:cubicBezTo>
                  <a:close/>
                  <a:moveTo>
                    <a:pt x="67" y="33"/>
                  </a:moveTo>
                  <a:cubicBezTo>
                    <a:pt x="67" y="52"/>
                    <a:pt x="67" y="52"/>
                    <a:pt x="67" y="52"/>
                  </a:cubicBezTo>
                  <a:cubicBezTo>
                    <a:pt x="67" y="62"/>
                    <a:pt x="67" y="62"/>
                    <a:pt x="67" y="62"/>
                  </a:cubicBezTo>
                  <a:cubicBezTo>
                    <a:pt x="67" y="65"/>
                    <a:pt x="65" y="67"/>
                    <a:pt x="63" y="67"/>
                  </a:cubicBezTo>
                  <a:cubicBezTo>
                    <a:pt x="15" y="67"/>
                    <a:pt x="15" y="67"/>
                    <a:pt x="15" y="67"/>
                  </a:cubicBezTo>
                  <a:cubicBezTo>
                    <a:pt x="12" y="67"/>
                    <a:pt x="10" y="65"/>
                    <a:pt x="10" y="62"/>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8"/>
                  </a:cubicBezTo>
                  <a:cubicBezTo>
                    <a:pt x="17" y="50"/>
                    <a:pt x="27" y="60"/>
                    <a:pt x="39" y="60"/>
                  </a:cubicBezTo>
                  <a:cubicBezTo>
                    <a:pt x="51" y="60"/>
                    <a:pt x="60" y="50"/>
                    <a:pt x="60" y="38"/>
                  </a:cubicBezTo>
                  <a:cubicBezTo>
                    <a:pt x="60" y="36"/>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0"/>
                    <a:pt x="59" y="9"/>
                    <a:pt x="60" y="9"/>
                  </a:cubicBezTo>
                  <a:cubicBezTo>
                    <a:pt x="65" y="9"/>
                    <a:pt x="65" y="9"/>
                    <a:pt x="65" y="9"/>
                  </a:cubicBezTo>
                  <a:cubicBezTo>
                    <a:pt x="66" y="9"/>
                    <a:pt x="67" y="10"/>
                    <a:pt x="67" y="12"/>
                  </a:cubicBezTo>
                  <a:lnTo>
                    <a:pt x="6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2" name="Freeform 131">
              <a:extLst>
                <a:ext uri="{FF2B5EF4-FFF2-40B4-BE49-F238E27FC236}">
                  <a16:creationId xmlns:a16="http://schemas.microsoft.com/office/drawing/2014/main" id="{0A1107E0-9ED9-483C-9E31-A929911D9912}"/>
                </a:ext>
              </a:extLst>
            </p:cNvPr>
            <p:cNvSpPr>
              <a:spLocks noEditPoints="1"/>
            </p:cNvSpPr>
            <p:nvPr/>
          </p:nvSpPr>
          <p:spPr bwMode="auto">
            <a:xfrm>
              <a:off x="2986" y="1284"/>
              <a:ext cx="97" cy="72"/>
            </a:xfrm>
            <a:custGeom>
              <a:avLst/>
              <a:gdLst>
                <a:gd name="T0" fmla="*/ 76 w 79"/>
                <a:gd name="T1" fmla="*/ 3 h 59"/>
                <a:gd name="T2" fmla="*/ 40 w 79"/>
                <a:gd name="T3" fmla="*/ 0 h 59"/>
                <a:gd name="T4" fmla="*/ 4 w 79"/>
                <a:gd name="T5" fmla="*/ 3 h 59"/>
                <a:gd name="T6" fmla="*/ 0 w 79"/>
                <a:gd name="T7" fmla="*/ 30 h 59"/>
                <a:gd name="T8" fmla="*/ 4 w 79"/>
                <a:gd name="T9" fmla="*/ 57 h 59"/>
                <a:gd name="T10" fmla="*/ 40 w 79"/>
                <a:gd name="T11" fmla="*/ 59 h 59"/>
                <a:gd name="T12" fmla="*/ 76 w 79"/>
                <a:gd name="T13" fmla="*/ 57 h 59"/>
                <a:gd name="T14" fmla="*/ 79 w 79"/>
                <a:gd name="T15" fmla="*/ 30 h 59"/>
                <a:gd name="T16" fmla="*/ 76 w 79"/>
                <a:gd name="T17" fmla="*/ 3 h 59"/>
                <a:gd name="T18" fmla="*/ 30 w 79"/>
                <a:gd name="T19" fmla="*/ 45 h 59"/>
                <a:gd name="T20" fmla="*/ 30 w 79"/>
                <a:gd name="T21" fmla="*/ 15 h 59"/>
                <a:gd name="T22" fmla="*/ 55 w 79"/>
                <a:gd name="T23" fmla="*/ 30 h 59"/>
                <a:gd name="T24" fmla="*/ 30 w 79"/>
                <a:gd name="T25"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59">
                  <a:moveTo>
                    <a:pt x="76" y="3"/>
                  </a:moveTo>
                  <a:cubicBezTo>
                    <a:pt x="65" y="1"/>
                    <a:pt x="53" y="0"/>
                    <a:pt x="40" y="0"/>
                  </a:cubicBezTo>
                  <a:cubicBezTo>
                    <a:pt x="27" y="0"/>
                    <a:pt x="15" y="1"/>
                    <a:pt x="4" y="3"/>
                  </a:cubicBezTo>
                  <a:cubicBezTo>
                    <a:pt x="2" y="11"/>
                    <a:pt x="0" y="20"/>
                    <a:pt x="0" y="30"/>
                  </a:cubicBezTo>
                  <a:cubicBezTo>
                    <a:pt x="0" y="39"/>
                    <a:pt x="2" y="49"/>
                    <a:pt x="4" y="57"/>
                  </a:cubicBezTo>
                  <a:cubicBezTo>
                    <a:pt x="15" y="59"/>
                    <a:pt x="27" y="59"/>
                    <a:pt x="40" y="59"/>
                  </a:cubicBezTo>
                  <a:cubicBezTo>
                    <a:pt x="53" y="59"/>
                    <a:pt x="65" y="59"/>
                    <a:pt x="76" y="57"/>
                  </a:cubicBezTo>
                  <a:cubicBezTo>
                    <a:pt x="78" y="49"/>
                    <a:pt x="79" y="39"/>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3" name="Freeform 132">
              <a:extLst>
                <a:ext uri="{FF2B5EF4-FFF2-40B4-BE49-F238E27FC236}">
                  <a16:creationId xmlns:a16="http://schemas.microsoft.com/office/drawing/2014/main" id="{4D1165FB-B128-4F20-8405-1818B53CB1A3}"/>
                </a:ext>
              </a:extLst>
            </p:cNvPr>
            <p:cNvSpPr>
              <a:spLocks/>
            </p:cNvSpPr>
            <p:nvPr/>
          </p:nvSpPr>
          <p:spPr bwMode="auto">
            <a:xfrm>
              <a:off x="2763" y="1127"/>
              <a:ext cx="95" cy="76"/>
            </a:xfrm>
            <a:custGeom>
              <a:avLst/>
              <a:gdLst>
                <a:gd name="T0" fmla="*/ 77 w 77"/>
                <a:gd name="T1" fmla="*/ 7 h 62"/>
                <a:gd name="T2" fmla="*/ 68 w 77"/>
                <a:gd name="T3" fmla="*/ 9 h 62"/>
                <a:gd name="T4" fmla="*/ 75 w 77"/>
                <a:gd name="T5" fmla="*/ 1 h 62"/>
                <a:gd name="T6" fmla="*/ 65 w 77"/>
                <a:gd name="T7" fmla="*/ 4 h 62"/>
                <a:gd name="T8" fmla="*/ 53 w 77"/>
                <a:gd name="T9" fmla="*/ 0 h 62"/>
                <a:gd name="T10" fmla="*/ 38 w 77"/>
                <a:gd name="T11" fmla="*/ 15 h 62"/>
                <a:gd name="T12" fmla="*/ 38 w 77"/>
                <a:gd name="T13" fmla="*/ 19 h 62"/>
                <a:gd name="T14" fmla="*/ 6 w 77"/>
                <a:gd name="T15" fmla="*/ 2 h 62"/>
                <a:gd name="T16" fmla="*/ 3 w 77"/>
                <a:gd name="T17" fmla="*/ 10 h 62"/>
                <a:gd name="T18" fmla="*/ 10 w 77"/>
                <a:gd name="T19" fmla="*/ 23 h 62"/>
                <a:gd name="T20" fmla="*/ 3 w 77"/>
                <a:gd name="T21" fmla="*/ 21 h 62"/>
                <a:gd name="T22" fmla="*/ 3 w 77"/>
                <a:gd name="T23" fmla="*/ 22 h 62"/>
                <a:gd name="T24" fmla="*/ 16 w 77"/>
                <a:gd name="T25" fmla="*/ 37 h 62"/>
                <a:gd name="T26" fmla="*/ 12 w 77"/>
                <a:gd name="T27" fmla="*/ 38 h 62"/>
                <a:gd name="T28" fmla="*/ 9 w 77"/>
                <a:gd name="T29" fmla="*/ 37 h 62"/>
                <a:gd name="T30" fmla="*/ 24 w 77"/>
                <a:gd name="T31" fmla="*/ 48 h 62"/>
                <a:gd name="T32" fmla="*/ 4 w 77"/>
                <a:gd name="T33" fmla="*/ 55 h 62"/>
                <a:gd name="T34" fmla="*/ 0 w 77"/>
                <a:gd name="T35" fmla="*/ 55 h 62"/>
                <a:gd name="T36" fmla="*/ 24 w 77"/>
                <a:gd name="T37" fmla="*/ 62 h 62"/>
                <a:gd name="T38" fmla="*/ 69 w 77"/>
                <a:gd name="T39" fmla="*/ 17 h 62"/>
                <a:gd name="T40" fmla="*/ 69 w 77"/>
                <a:gd name="T41" fmla="*/ 15 h 62"/>
                <a:gd name="T42" fmla="*/ 77 w 77"/>
                <a:gd name="T43"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62">
                  <a:moveTo>
                    <a:pt x="77" y="7"/>
                  </a:moveTo>
                  <a:cubicBezTo>
                    <a:pt x="74" y="8"/>
                    <a:pt x="71" y="9"/>
                    <a:pt x="68" y="9"/>
                  </a:cubicBezTo>
                  <a:cubicBezTo>
                    <a:pt x="71" y="7"/>
                    <a:pt x="74" y="4"/>
                    <a:pt x="75" y="1"/>
                  </a:cubicBezTo>
                  <a:cubicBezTo>
                    <a:pt x="72" y="2"/>
                    <a:pt x="68" y="4"/>
                    <a:pt x="65" y="4"/>
                  </a:cubicBezTo>
                  <a:cubicBezTo>
                    <a:pt x="62" y="1"/>
                    <a:pt x="58" y="0"/>
                    <a:pt x="53" y="0"/>
                  </a:cubicBezTo>
                  <a:cubicBezTo>
                    <a:pt x="45" y="0"/>
                    <a:pt x="38" y="7"/>
                    <a:pt x="38" y="15"/>
                  </a:cubicBezTo>
                  <a:cubicBezTo>
                    <a:pt x="38" y="17"/>
                    <a:pt x="38" y="18"/>
                    <a:pt x="38" y="19"/>
                  </a:cubicBezTo>
                  <a:cubicBezTo>
                    <a:pt x="25" y="18"/>
                    <a:pt x="13" y="12"/>
                    <a:pt x="6" y="2"/>
                  </a:cubicBezTo>
                  <a:cubicBezTo>
                    <a:pt x="4" y="5"/>
                    <a:pt x="3" y="7"/>
                    <a:pt x="3" y="10"/>
                  </a:cubicBezTo>
                  <a:cubicBezTo>
                    <a:pt x="3" y="16"/>
                    <a:pt x="6" y="21"/>
                    <a:pt x="10" y="23"/>
                  </a:cubicBezTo>
                  <a:cubicBezTo>
                    <a:pt x="8" y="23"/>
                    <a:pt x="5" y="23"/>
                    <a:pt x="3" y="21"/>
                  </a:cubicBezTo>
                  <a:cubicBezTo>
                    <a:pt x="3" y="22"/>
                    <a:pt x="3" y="22"/>
                    <a:pt x="3" y="22"/>
                  </a:cubicBezTo>
                  <a:cubicBezTo>
                    <a:pt x="3" y="29"/>
                    <a:pt x="9" y="36"/>
                    <a:pt x="16" y="37"/>
                  </a:cubicBezTo>
                  <a:cubicBezTo>
                    <a:pt x="15" y="37"/>
                    <a:pt x="13" y="38"/>
                    <a:pt x="12" y="38"/>
                  </a:cubicBezTo>
                  <a:cubicBezTo>
                    <a:pt x="11" y="38"/>
                    <a:pt x="10" y="38"/>
                    <a:pt x="9" y="37"/>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6"/>
                    <a:pt x="69" y="16"/>
                    <a:pt x="69" y="15"/>
                  </a:cubicBezTo>
                  <a:cubicBezTo>
                    <a:pt x="72" y="13"/>
                    <a:pt x="75" y="10"/>
                    <a:pt x="7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4" name="Freeform 133">
              <a:extLst>
                <a:ext uri="{FF2B5EF4-FFF2-40B4-BE49-F238E27FC236}">
                  <a16:creationId xmlns:a16="http://schemas.microsoft.com/office/drawing/2014/main" id="{9BB858F6-5A15-4B03-AAD0-090A95489563}"/>
                </a:ext>
              </a:extLst>
            </p:cNvPr>
            <p:cNvSpPr>
              <a:spLocks noEditPoints="1"/>
            </p:cNvSpPr>
            <p:nvPr/>
          </p:nvSpPr>
          <p:spPr bwMode="auto">
            <a:xfrm>
              <a:off x="2887" y="1660"/>
              <a:ext cx="84" cy="82"/>
            </a:xfrm>
            <a:custGeom>
              <a:avLst/>
              <a:gdLst>
                <a:gd name="T0" fmla="*/ 34 w 68"/>
                <a:gd name="T1" fmla="*/ 0 h 67"/>
                <a:gd name="T2" fmla="*/ 0 w 68"/>
                <a:gd name="T3" fmla="*/ 34 h 67"/>
                <a:gd name="T4" fmla="*/ 34 w 68"/>
                <a:gd name="T5" fmla="*/ 67 h 67"/>
                <a:gd name="T6" fmla="*/ 68 w 68"/>
                <a:gd name="T7" fmla="*/ 34 h 67"/>
                <a:gd name="T8" fmla="*/ 34 w 68"/>
                <a:gd name="T9" fmla="*/ 0 h 67"/>
                <a:gd name="T10" fmla="*/ 34 w 68"/>
                <a:gd name="T11" fmla="*/ 61 h 67"/>
                <a:gd name="T12" fmla="*/ 7 w 68"/>
                <a:gd name="T13" fmla="*/ 34 h 67"/>
                <a:gd name="T14" fmla="*/ 34 w 68"/>
                <a:gd name="T15" fmla="*/ 6 h 67"/>
                <a:gd name="T16" fmla="*/ 62 w 68"/>
                <a:gd name="T17" fmla="*/ 34 h 67"/>
                <a:gd name="T18" fmla="*/ 34 w 68"/>
                <a:gd name="T19" fmla="*/ 61 h 67"/>
                <a:gd name="T20" fmla="*/ 21 w 68"/>
                <a:gd name="T21" fmla="*/ 21 h 67"/>
                <a:gd name="T22" fmla="*/ 47 w 68"/>
                <a:gd name="T23" fmla="*/ 21 h 67"/>
                <a:gd name="T24" fmla="*/ 47 w 68"/>
                <a:gd name="T25" fmla="*/ 46 h 67"/>
                <a:gd name="T26" fmla="*/ 21 w 68"/>
                <a:gd name="T27" fmla="*/ 46 h 67"/>
                <a:gd name="T28" fmla="*/ 21 w 68"/>
                <a:gd name="T29"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7">
                  <a:moveTo>
                    <a:pt x="34" y="0"/>
                  </a:moveTo>
                  <a:cubicBezTo>
                    <a:pt x="15" y="0"/>
                    <a:pt x="0" y="15"/>
                    <a:pt x="0" y="34"/>
                  </a:cubicBezTo>
                  <a:cubicBezTo>
                    <a:pt x="0" y="52"/>
                    <a:pt x="15" y="67"/>
                    <a:pt x="34" y="67"/>
                  </a:cubicBezTo>
                  <a:cubicBezTo>
                    <a:pt x="53" y="67"/>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5" name="Freeform 134">
              <a:extLst>
                <a:ext uri="{FF2B5EF4-FFF2-40B4-BE49-F238E27FC236}">
                  <a16:creationId xmlns:a16="http://schemas.microsoft.com/office/drawing/2014/main" id="{AF106F72-17FD-44D1-A9D8-0C1BEDF18EA9}"/>
                </a:ext>
              </a:extLst>
            </p:cNvPr>
            <p:cNvSpPr>
              <a:spLocks noEditPoints="1"/>
            </p:cNvSpPr>
            <p:nvPr/>
          </p:nvSpPr>
          <p:spPr bwMode="auto">
            <a:xfrm>
              <a:off x="2853" y="1420"/>
              <a:ext cx="95" cy="95"/>
            </a:xfrm>
            <a:custGeom>
              <a:avLst/>
              <a:gdLst>
                <a:gd name="T0" fmla="*/ 38 w 77"/>
                <a:gd name="T1" fmla="*/ 0 h 77"/>
                <a:gd name="T2" fmla="*/ 0 w 77"/>
                <a:gd name="T3" fmla="*/ 39 h 77"/>
                <a:gd name="T4" fmla="*/ 38 w 77"/>
                <a:gd name="T5" fmla="*/ 77 h 77"/>
                <a:gd name="T6" fmla="*/ 77 w 77"/>
                <a:gd name="T7" fmla="*/ 39 h 77"/>
                <a:gd name="T8" fmla="*/ 38 w 77"/>
                <a:gd name="T9" fmla="*/ 0 h 77"/>
                <a:gd name="T10" fmla="*/ 24 w 77"/>
                <a:gd name="T11" fmla="*/ 39 h 77"/>
                <a:gd name="T12" fmla="*/ 38 w 77"/>
                <a:gd name="T13" fmla="*/ 24 h 77"/>
                <a:gd name="T14" fmla="*/ 53 w 77"/>
                <a:gd name="T15" fmla="*/ 39 h 77"/>
                <a:gd name="T16" fmla="*/ 38 w 77"/>
                <a:gd name="T17" fmla="*/ 53 h 77"/>
                <a:gd name="T18" fmla="*/ 24 w 77"/>
                <a:gd name="T19" fmla="*/ 39 h 77"/>
                <a:gd name="T20" fmla="*/ 70 w 77"/>
                <a:gd name="T21" fmla="*/ 52 h 77"/>
                <a:gd name="T22" fmla="*/ 70 w 77"/>
                <a:gd name="T23" fmla="*/ 52 h 77"/>
                <a:gd name="T24" fmla="*/ 56 w 77"/>
                <a:gd name="T25" fmla="*/ 46 h 77"/>
                <a:gd name="T26" fmla="*/ 58 w 77"/>
                <a:gd name="T27" fmla="*/ 39 h 77"/>
                <a:gd name="T28" fmla="*/ 56 w 77"/>
                <a:gd name="T29" fmla="*/ 31 h 77"/>
                <a:gd name="T30" fmla="*/ 66 w 77"/>
                <a:gd name="T31" fmla="*/ 27 h 77"/>
                <a:gd name="T32" fmla="*/ 70 w 77"/>
                <a:gd name="T33" fmla="*/ 26 h 77"/>
                <a:gd name="T34" fmla="*/ 72 w 77"/>
                <a:gd name="T35" fmla="*/ 39 h 77"/>
                <a:gd name="T36" fmla="*/ 70 w 77"/>
                <a:gd name="T37" fmla="*/ 52 h 77"/>
                <a:gd name="T38" fmla="*/ 51 w 77"/>
                <a:gd name="T39" fmla="*/ 7 h 77"/>
                <a:gd name="T40" fmla="*/ 51 w 77"/>
                <a:gd name="T41" fmla="*/ 7 h 77"/>
                <a:gd name="T42" fmla="*/ 51 w 77"/>
                <a:gd name="T43" fmla="*/ 7 h 77"/>
                <a:gd name="T44" fmla="*/ 46 w 77"/>
                <a:gd name="T45" fmla="*/ 21 h 77"/>
                <a:gd name="T46" fmla="*/ 38 w 77"/>
                <a:gd name="T47" fmla="*/ 19 h 77"/>
                <a:gd name="T48" fmla="*/ 31 w 77"/>
                <a:gd name="T49" fmla="*/ 21 h 77"/>
                <a:gd name="T50" fmla="*/ 28 w 77"/>
                <a:gd name="T51" fmla="*/ 14 h 77"/>
                <a:gd name="T52" fmla="*/ 25 w 77"/>
                <a:gd name="T53" fmla="*/ 7 h 77"/>
                <a:gd name="T54" fmla="*/ 38 w 77"/>
                <a:gd name="T55" fmla="*/ 5 h 77"/>
                <a:gd name="T56" fmla="*/ 51 w 77"/>
                <a:gd name="T57" fmla="*/ 7 h 77"/>
                <a:gd name="T58" fmla="*/ 7 w 77"/>
                <a:gd name="T59" fmla="*/ 26 h 77"/>
                <a:gd name="T60" fmla="*/ 14 w 77"/>
                <a:gd name="T61" fmla="*/ 28 h 77"/>
                <a:gd name="T62" fmla="*/ 20 w 77"/>
                <a:gd name="T63" fmla="*/ 31 h 77"/>
                <a:gd name="T64" fmla="*/ 19 w 77"/>
                <a:gd name="T65" fmla="*/ 39 h 77"/>
                <a:gd name="T66" fmla="*/ 20 w 77"/>
                <a:gd name="T67" fmla="*/ 46 h 77"/>
                <a:gd name="T68" fmla="*/ 7 w 77"/>
                <a:gd name="T69" fmla="*/ 52 h 77"/>
                <a:gd name="T70" fmla="*/ 4 w 77"/>
                <a:gd name="T71" fmla="*/ 39 h 77"/>
                <a:gd name="T72" fmla="*/ 7 w 77"/>
                <a:gd name="T73" fmla="*/ 26 h 77"/>
                <a:gd name="T74" fmla="*/ 25 w 77"/>
                <a:gd name="T75" fmla="*/ 70 h 77"/>
                <a:gd name="T76" fmla="*/ 27 w 77"/>
                <a:gd name="T77" fmla="*/ 66 h 77"/>
                <a:gd name="T78" fmla="*/ 31 w 77"/>
                <a:gd name="T79" fmla="*/ 56 h 77"/>
                <a:gd name="T80" fmla="*/ 38 w 77"/>
                <a:gd name="T81" fmla="*/ 58 h 77"/>
                <a:gd name="T82" fmla="*/ 46 w 77"/>
                <a:gd name="T83" fmla="*/ 56 h 77"/>
                <a:gd name="T84" fmla="*/ 51 w 77"/>
                <a:gd name="T85" fmla="*/ 70 h 77"/>
                <a:gd name="T86" fmla="*/ 51 w 77"/>
                <a:gd name="T87" fmla="*/ 70 h 77"/>
                <a:gd name="T88" fmla="*/ 51 w 77"/>
                <a:gd name="T89" fmla="*/ 70 h 77"/>
                <a:gd name="T90" fmla="*/ 38 w 77"/>
                <a:gd name="T91" fmla="*/ 73 h 77"/>
                <a:gd name="T92" fmla="*/ 25 w 77"/>
                <a:gd name="T9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7">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0"/>
                    <a:pt x="30" y="24"/>
                    <a:pt x="38" y="24"/>
                  </a:cubicBezTo>
                  <a:cubicBezTo>
                    <a:pt x="46" y="24"/>
                    <a:pt x="53" y="30"/>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3"/>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5"/>
                    <a:pt x="34" y="5"/>
                    <a:pt x="38" y="5"/>
                  </a:cubicBezTo>
                  <a:cubicBezTo>
                    <a:pt x="43" y="5"/>
                    <a:pt x="47" y="5"/>
                    <a:pt x="51" y="7"/>
                  </a:cubicBezTo>
                  <a:close/>
                  <a:moveTo>
                    <a:pt x="7" y="26"/>
                  </a:moveTo>
                  <a:cubicBezTo>
                    <a:pt x="14" y="28"/>
                    <a:pt x="14" y="28"/>
                    <a:pt x="14" y="28"/>
                  </a:cubicBezTo>
                  <a:cubicBezTo>
                    <a:pt x="20" y="31"/>
                    <a:pt x="20" y="31"/>
                    <a:pt x="20" y="31"/>
                  </a:cubicBezTo>
                  <a:cubicBezTo>
                    <a:pt x="19" y="33"/>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6"/>
                    <a:pt x="31" y="56"/>
                    <a:pt x="31" y="56"/>
                  </a:cubicBezTo>
                  <a:cubicBezTo>
                    <a:pt x="33" y="57"/>
                    <a:pt x="36" y="58"/>
                    <a:pt x="38" y="58"/>
                  </a:cubicBezTo>
                  <a:cubicBezTo>
                    <a:pt x="41" y="58"/>
                    <a:pt x="43" y="57"/>
                    <a:pt x="46" y="56"/>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6" name="Freeform 135">
              <a:extLst>
                <a:ext uri="{FF2B5EF4-FFF2-40B4-BE49-F238E27FC236}">
                  <a16:creationId xmlns:a16="http://schemas.microsoft.com/office/drawing/2014/main" id="{23CEBF6C-AF54-4BAB-84F5-BCDDC4AE0F26}"/>
                </a:ext>
              </a:extLst>
            </p:cNvPr>
            <p:cNvSpPr>
              <a:spLocks noEditPoints="1"/>
            </p:cNvSpPr>
            <p:nvPr/>
          </p:nvSpPr>
          <p:spPr bwMode="auto">
            <a:xfrm>
              <a:off x="2742" y="1872"/>
              <a:ext cx="111" cy="63"/>
            </a:xfrm>
            <a:custGeom>
              <a:avLst/>
              <a:gdLst>
                <a:gd name="T0" fmla="*/ 83 w 90"/>
                <a:gd name="T1" fmla="*/ 47 h 51"/>
                <a:gd name="T2" fmla="*/ 85 w 90"/>
                <a:gd name="T3" fmla="*/ 37 h 51"/>
                <a:gd name="T4" fmla="*/ 87 w 90"/>
                <a:gd name="T5" fmla="*/ 27 h 51"/>
                <a:gd name="T6" fmla="*/ 89 w 90"/>
                <a:gd name="T7" fmla="*/ 17 h 51"/>
                <a:gd name="T8" fmla="*/ 86 w 90"/>
                <a:gd name="T9" fmla="*/ 11 h 51"/>
                <a:gd name="T10" fmla="*/ 64 w 90"/>
                <a:gd name="T11" fmla="*/ 1 h 51"/>
                <a:gd name="T12" fmla="*/ 57 w 90"/>
                <a:gd name="T13" fmla="*/ 4 h 51"/>
                <a:gd name="T14" fmla="*/ 52 w 90"/>
                <a:gd name="T15" fmla="*/ 13 h 51"/>
                <a:gd name="T16" fmla="*/ 51 w 90"/>
                <a:gd name="T17" fmla="*/ 14 h 51"/>
                <a:gd name="T18" fmla="*/ 15 w 90"/>
                <a:gd name="T19" fmla="*/ 7 h 51"/>
                <a:gd name="T20" fmla="*/ 0 w 90"/>
                <a:gd name="T21" fmla="*/ 14 h 51"/>
                <a:gd name="T22" fmla="*/ 8 w 90"/>
                <a:gd name="T23" fmla="*/ 26 h 51"/>
                <a:gd name="T24" fmla="*/ 12 w 90"/>
                <a:gd name="T25" fmla="*/ 23 h 51"/>
                <a:gd name="T26" fmla="*/ 17 w 90"/>
                <a:gd name="T27" fmla="*/ 31 h 51"/>
                <a:gd name="T28" fmla="*/ 25 w 90"/>
                <a:gd name="T29" fmla="*/ 26 h 51"/>
                <a:gd name="T30" fmla="*/ 30 w 90"/>
                <a:gd name="T31" fmla="*/ 33 h 51"/>
                <a:gd name="T32" fmla="*/ 38 w 90"/>
                <a:gd name="T33" fmla="*/ 28 h 51"/>
                <a:gd name="T34" fmla="*/ 43 w 90"/>
                <a:gd name="T35" fmla="*/ 36 h 51"/>
                <a:gd name="T36" fmla="*/ 47 w 90"/>
                <a:gd name="T37" fmla="*/ 33 h 51"/>
                <a:gd name="T38" fmla="*/ 47 w 90"/>
                <a:gd name="T39" fmla="*/ 35 h 51"/>
                <a:gd name="T40" fmla="*/ 48 w 90"/>
                <a:gd name="T41" fmla="*/ 46 h 51"/>
                <a:gd name="T42" fmla="*/ 54 w 90"/>
                <a:gd name="T43" fmla="*/ 51 h 51"/>
                <a:gd name="T44" fmla="*/ 78 w 90"/>
                <a:gd name="T45" fmla="*/ 51 h 51"/>
                <a:gd name="T46" fmla="*/ 83 w 90"/>
                <a:gd name="T47" fmla="*/ 47 h 51"/>
                <a:gd name="T48" fmla="*/ 17 w 90"/>
                <a:gd name="T49" fmla="*/ 16 h 51"/>
                <a:gd name="T50" fmla="*/ 18 w 90"/>
                <a:gd name="T51" fmla="*/ 12 h 51"/>
                <a:gd name="T52" fmla="*/ 49 w 90"/>
                <a:gd name="T53" fmla="*/ 18 h 51"/>
                <a:gd name="T54" fmla="*/ 48 w 90"/>
                <a:gd name="T55" fmla="*/ 23 h 51"/>
                <a:gd name="T56" fmla="*/ 17 w 90"/>
                <a:gd name="T57" fmla="*/ 16 h 51"/>
                <a:gd name="T58" fmla="*/ 73 w 90"/>
                <a:gd name="T59" fmla="*/ 46 h 51"/>
                <a:gd name="T60" fmla="*/ 69 w 90"/>
                <a:gd name="T61" fmla="*/ 45 h 51"/>
                <a:gd name="T62" fmla="*/ 67 w 90"/>
                <a:gd name="T63" fmla="*/ 42 h 51"/>
                <a:gd name="T64" fmla="*/ 73 w 90"/>
                <a:gd name="T65" fmla="*/ 15 h 51"/>
                <a:gd name="T66" fmla="*/ 75 w 90"/>
                <a:gd name="T67" fmla="*/ 13 h 51"/>
                <a:gd name="T68" fmla="*/ 80 w 90"/>
                <a:gd name="T69" fmla="*/ 14 h 51"/>
                <a:gd name="T70" fmla="*/ 82 w 90"/>
                <a:gd name="T71" fmla="*/ 17 h 51"/>
                <a:gd name="T72" fmla="*/ 76 w 90"/>
                <a:gd name="T73" fmla="*/ 44 h 51"/>
                <a:gd name="T74" fmla="*/ 73 w 90"/>
                <a:gd name="T75"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1">
                  <a:moveTo>
                    <a:pt x="83" y="47"/>
                  </a:moveTo>
                  <a:cubicBezTo>
                    <a:pt x="85" y="37"/>
                    <a:pt x="85" y="37"/>
                    <a:pt x="85" y="37"/>
                  </a:cubicBezTo>
                  <a:cubicBezTo>
                    <a:pt x="86" y="34"/>
                    <a:pt x="87" y="30"/>
                    <a:pt x="87" y="27"/>
                  </a:cubicBezTo>
                  <a:cubicBezTo>
                    <a:pt x="89" y="17"/>
                    <a:pt x="89" y="17"/>
                    <a:pt x="89" y="17"/>
                  </a:cubicBezTo>
                  <a:cubicBezTo>
                    <a:pt x="90" y="15"/>
                    <a:pt x="88" y="12"/>
                    <a:pt x="86" y="11"/>
                  </a:cubicBezTo>
                  <a:cubicBezTo>
                    <a:pt x="64" y="1"/>
                    <a:pt x="64" y="1"/>
                    <a:pt x="64" y="1"/>
                  </a:cubicBezTo>
                  <a:cubicBezTo>
                    <a:pt x="62" y="0"/>
                    <a:pt x="59" y="1"/>
                    <a:pt x="57" y="4"/>
                  </a:cubicBezTo>
                  <a:cubicBezTo>
                    <a:pt x="52" y="13"/>
                    <a:pt x="52" y="13"/>
                    <a:pt x="52" y="13"/>
                  </a:cubicBezTo>
                  <a:cubicBezTo>
                    <a:pt x="51" y="14"/>
                    <a:pt x="51" y="14"/>
                    <a:pt x="51" y="14"/>
                  </a:cubicBezTo>
                  <a:cubicBezTo>
                    <a:pt x="15" y="7"/>
                    <a:pt x="15" y="7"/>
                    <a:pt x="15" y="7"/>
                  </a:cubicBezTo>
                  <a:cubicBezTo>
                    <a:pt x="0" y="14"/>
                    <a:pt x="0" y="14"/>
                    <a:pt x="0" y="14"/>
                  </a:cubicBezTo>
                  <a:cubicBezTo>
                    <a:pt x="8" y="26"/>
                    <a:pt x="8" y="26"/>
                    <a:pt x="8" y="26"/>
                  </a:cubicBezTo>
                  <a:cubicBezTo>
                    <a:pt x="12" y="23"/>
                    <a:pt x="12" y="23"/>
                    <a:pt x="12" y="23"/>
                  </a:cubicBezTo>
                  <a:cubicBezTo>
                    <a:pt x="17" y="31"/>
                    <a:pt x="17" y="31"/>
                    <a:pt x="17" y="31"/>
                  </a:cubicBezTo>
                  <a:cubicBezTo>
                    <a:pt x="25" y="26"/>
                    <a:pt x="25" y="26"/>
                    <a:pt x="25" y="26"/>
                  </a:cubicBezTo>
                  <a:cubicBezTo>
                    <a:pt x="30" y="33"/>
                    <a:pt x="30" y="33"/>
                    <a:pt x="30" y="33"/>
                  </a:cubicBezTo>
                  <a:cubicBezTo>
                    <a:pt x="38" y="28"/>
                    <a:pt x="38" y="28"/>
                    <a:pt x="38" y="28"/>
                  </a:cubicBezTo>
                  <a:cubicBezTo>
                    <a:pt x="43" y="36"/>
                    <a:pt x="43" y="36"/>
                    <a:pt x="43" y="36"/>
                  </a:cubicBezTo>
                  <a:cubicBezTo>
                    <a:pt x="47" y="33"/>
                    <a:pt x="47" y="33"/>
                    <a:pt x="47" y="33"/>
                  </a:cubicBezTo>
                  <a:cubicBezTo>
                    <a:pt x="47" y="34"/>
                    <a:pt x="47" y="34"/>
                    <a:pt x="47" y="35"/>
                  </a:cubicBezTo>
                  <a:cubicBezTo>
                    <a:pt x="48" y="46"/>
                    <a:pt x="48" y="46"/>
                    <a:pt x="48" y="46"/>
                  </a:cubicBezTo>
                  <a:cubicBezTo>
                    <a:pt x="49" y="49"/>
                    <a:pt x="51" y="51"/>
                    <a:pt x="54" y="51"/>
                  </a:cubicBezTo>
                  <a:cubicBezTo>
                    <a:pt x="78" y="51"/>
                    <a:pt x="78" y="51"/>
                    <a:pt x="78" y="51"/>
                  </a:cubicBezTo>
                  <a:cubicBezTo>
                    <a:pt x="80" y="51"/>
                    <a:pt x="83" y="49"/>
                    <a:pt x="83" y="47"/>
                  </a:cubicBezTo>
                  <a:close/>
                  <a:moveTo>
                    <a:pt x="17" y="16"/>
                  </a:moveTo>
                  <a:cubicBezTo>
                    <a:pt x="18" y="12"/>
                    <a:pt x="18" y="12"/>
                    <a:pt x="18" y="12"/>
                  </a:cubicBezTo>
                  <a:cubicBezTo>
                    <a:pt x="49" y="18"/>
                    <a:pt x="49" y="18"/>
                    <a:pt x="49" y="18"/>
                  </a:cubicBezTo>
                  <a:cubicBezTo>
                    <a:pt x="48" y="23"/>
                    <a:pt x="48" y="23"/>
                    <a:pt x="48" y="23"/>
                  </a:cubicBezTo>
                  <a:lnTo>
                    <a:pt x="17" y="16"/>
                  </a:lnTo>
                  <a:close/>
                  <a:moveTo>
                    <a:pt x="73" y="46"/>
                  </a:moveTo>
                  <a:cubicBezTo>
                    <a:pt x="69" y="45"/>
                    <a:pt x="69" y="45"/>
                    <a:pt x="69" y="45"/>
                  </a:cubicBezTo>
                  <a:cubicBezTo>
                    <a:pt x="67" y="45"/>
                    <a:pt x="67" y="43"/>
                    <a:pt x="67" y="42"/>
                  </a:cubicBezTo>
                  <a:cubicBezTo>
                    <a:pt x="73" y="15"/>
                    <a:pt x="73" y="15"/>
                    <a:pt x="73" y="15"/>
                  </a:cubicBezTo>
                  <a:cubicBezTo>
                    <a:pt x="73" y="14"/>
                    <a:pt x="74" y="13"/>
                    <a:pt x="75" y="13"/>
                  </a:cubicBezTo>
                  <a:cubicBezTo>
                    <a:pt x="80" y="14"/>
                    <a:pt x="80" y="14"/>
                    <a:pt x="80" y="14"/>
                  </a:cubicBezTo>
                  <a:cubicBezTo>
                    <a:pt x="81" y="14"/>
                    <a:pt x="82" y="16"/>
                    <a:pt x="82" y="17"/>
                  </a:cubicBezTo>
                  <a:cubicBezTo>
                    <a:pt x="76" y="44"/>
                    <a:pt x="76" y="44"/>
                    <a:pt x="76" y="44"/>
                  </a:cubicBezTo>
                  <a:cubicBezTo>
                    <a:pt x="76" y="45"/>
                    <a:pt x="74" y="46"/>
                    <a:pt x="7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7" name="Freeform 136">
              <a:extLst>
                <a:ext uri="{FF2B5EF4-FFF2-40B4-BE49-F238E27FC236}">
                  <a16:creationId xmlns:a16="http://schemas.microsoft.com/office/drawing/2014/main" id="{FA8968D1-B177-4614-A59E-95B6D914910C}"/>
                </a:ext>
              </a:extLst>
            </p:cNvPr>
            <p:cNvSpPr>
              <a:spLocks noEditPoints="1"/>
            </p:cNvSpPr>
            <p:nvPr/>
          </p:nvSpPr>
          <p:spPr bwMode="auto">
            <a:xfrm>
              <a:off x="3026" y="942"/>
              <a:ext cx="80" cy="79"/>
            </a:xfrm>
            <a:custGeom>
              <a:avLst/>
              <a:gdLst>
                <a:gd name="T0" fmla="*/ 0 w 65"/>
                <a:gd name="T1" fmla="*/ 32 h 64"/>
                <a:gd name="T2" fmla="*/ 65 w 65"/>
                <a:gd name="T3" fmla="*/ 32 h 64"/>
                <a:gd name="T4" fmla="*/ 51 w 65"/>
                <a:gd name="T5" fmla="*/ 42 h 64"/>
                <a:gd name="T6" fmla="*/ 60 w 65"/>
                <a:gd name="T7" fmla="*/ 34 h 64"/>
                <a:gd name="T8" fmla="*/ 51 w 65"/>
                <a:gd name="T9" fmla="*/ 42 h 64"/>
                <a:gd name="T10" fmla="*/ 13 w 65"/>
                <a:gd name="T11" fmla="*/ 29 h 64"/>
                <a:gd name="T12" fmla="*/ 7 w 65"/>
                <a:gd name="T13" fmla="*/ 21 h 64"/>
                <a:gd name="T14" fmla="*/ 46 w 65"/>
                <a:gd name="T15" fmla="*/ 21 h 64"/>
                <a:gd name="T16" fmla="*/ 35 w 65"/>
                <a:gd name="T17" fmla="*/ 29 h 64"/>
                <a:gd name="T18" fmla="*/ 46 w 65"/>
                <a:gd name="T19" fmla="*/ 21 h 64"/>
                <a:gd name="T20" fmla="*/ 35 w 65"/>
                <a:gd name="T21" fmla="*/ 4 h 64"/>
                <a:gd name="T22" fmla="*/ 42 w 65"/>
                <a:gd name="T23" fmla="*/ 11 h 64"/>
                <a:gd name="T24" fmla="*/ 35 w 65"/>
                <a:gd name="T25" fmla="*/ 17 h 64"/>
                <a:gd name="T26" fmla="*/ 27 w 65"/>
                <a:gd name="T27" fmla="*/ 6 h 64"/>
                <a:gd name="T28" fmla="*/ 30 w 65"/>
                <a:gd name="T29" fmla="*/ 17 h 64"/>
                <a:gd name="T30" fmla="*/ 23 w 65"/>
                <a:gd name="T31" fmla="*/ 11 h 64"/>
                <a:gd name="T32" fmla="*/ 30 w 65"/>
                <a:gd name="T33" fmla="*/ 29 h 64"/>
                <a:gd name="T34" fmla="*/ 19 w 65"/>
                <a:gd name="T35" fmla="*/ 21 h 64"/>
                <a:gd name="T36" fmla="*/ 7 w 65"/>
                <a:gd name="T37" fmla="*/ 42 h 64"/>
                <a:gd name="T38" fmla="*/ 13 w 65"/>
                <a:gd name="T39" fmla="*/ 34 h 64"/>
                <a:gd name="T40" fmla="*/ 7 w 65"/>
                <a:gd name="T41" fmla="*/ 42 h 64"/>
                <a:gd name="T42" fmla="*/ 30 w 65"/>
                <a:gd name="T43" fmla="*/ 34 h 64"/>
                <a:gd name="T44" fmla="*/ 19 w 65"/>
                <a:gd name="T45" fmla="*/ 42 h 64"/>
                <a:gd name="T46" fmla="*/ 30 w 65"/>
                <a:gd name="T47" fmla="*/ 47 h 64"/>
                <a:gd name="T48" fmla="*/ 27 w 65"/>
                <a:gd name="T49" fmla="*/ 58 h 64"/>
                <a:gd name="T50" fmla="*/ 20 w 65"/>
                <a:gd name="T51" fmla="*/ 47 h 64"/>
                <a:gd name="T52" fmla="*/ 42 w 65"/>
                <a:gd name="T53" fmla="*/ 52 h 64"/>
                <a:gd name="T54" fmla="*/ 35 w 65"/>
                <a:gd name="T55" fmla="*/ 59 h 64"/>
                <a:gd name="T56" fmla="*/ 45 w 65"/>
                <a:gd name="T57" fmla="*/ 47 h 64"/>
                <a:gd name="T58" fmla="*/ 35 w 65"/>
                <a:gd name="T59" fmla="*/ 42 h 64"/>
                <a:gd name="T60" fmla="*/ 47 w 65"/>
                <a:gd name="T61" fmla="*/ 34 h 64"/>
                <a:gd name="T62" fmla="*/ 35 w 65"/>
                <a:gd name="T63" fmla="*/ 42 h 64"/>
                <a:gd name="T64" fmla="*/ 51 w 65"/>
                <a:gd name="T65" fmla="*/ 21 h 64"/>
                <a:gd name="T66" fmla="*/ 60 w 65"/>
                <a:gd name="T67" fmla="*/ 29 h 64"/>
                <a:gd name="T68" fmla="*/ 56 w 65"/>
                <a:gd name="T69" fmla="*/ 17 h 64"/>
                <a:gd name="T70" fmla="*/ 44 w 65"/>
                <a:gd name="T71" fmla="*/ 6 h 64"/>
                <a:gd name="T72" fmla="*/ 56 w 65"/>
                <a:gd name="T73" fmla="*/ 17 h 64"/>
                <a:gd name="T74" fmla="*/ 20 w 65"/>
                <a:gd name="T75" fmla="*/ 6 h 64"/>
                <a:gd name="T76" fmla="*/ 9 w 65"/>
                <a:gd name="T77" fmla="*/ 17 h 64"/>
                <a:gd name="T78" fmla="*/ 9 w 65"/>
                <a:gd name="T79" fmla="*/ 47 h 64"/>
                <a:gd name="T80" fmla="*/ 20 w 65"/>
                <a:gd name="T81" fmla="*/ 57 h 64"/>
                <a:gd name="T82" fmla="*/ 9 w 65"/>
                <a:gd name="T83" fmla="*/ 47 h 64"/>
                <a:gd name="T84" fmla="*/ 44 w 65"/>
                <a:gd name="T85" fmla="*/ 57 h 64"/>
                <a:gd name="T86" fmla="*/ 56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6"/>
                    <a:pt x="13" y="29"/>
                  </a:cubicBezTo>
                  <a:cubicBezTo>
                    <a:pt x="5" y="29"/>
                    <a:pt x="5" y="29"/>
                    <a:pt x="5" y="29"/>
                  </a:cubicBezTo>
                  <a:cubicBezTo>
                    <a:pt x="5" y="26"/>
                    <a:pt x="6" y="24"/>
                    <a:pt x="7" y="21"/>
                  </a:cubicBezTo>
                  <a:lnTo>
                    <a:pt x="14" y="21"/>
                  </a:lnTo>
                  <a:close/>
                  <a:moveTo>
                    <a:pt x="46" y="21"/>
                  </a:moveTo>
                  <a:cubicBezTo>
                    <a:pt x="47" y="24"/>
                    <a:pt x="47" y="26"/>
                    <a:pt x="47" y="29"/>
                  </a:cubicBezTo>
                  <a:cubicBezTo>
                    <a:pt x="35" y="29"/>
                    <a:pt x="35" y="29"/>
                    <a:pt x="35" y="29"/>
                  </a:cubicBezTo>
                  <a:cubicBezTo>
                    <a:pt x="35" y="21"/>
                    <a:pt x="35" y="21"/>
                    <a:pt x="35" y="21"/>
                  </a:cubicBezTo>
                  <a:lnTo>
                    <a:pt x="46" y="21"/>
                  </a:lnTo>
                  <a:close/>
                  <a:moveTo>
                    <a:pt x="35" y="17"/>
                  </a:moveTo>
                  <a:cubicBezTo>
                    <a:pt x="35" y="4"/>
                    <a:pt x="35" y="4"/>
                    <a:pt x="35" y="4"/>
                  </a:cubicBezTo>
                  <a:cubicBezTo>
                    <a:pt x="36" y="4"/>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4"/>
                    <a:pt x="30" y="4"/>
                  </a:cubicBezTo>
                  <a:cubicBezTo>
                    <a:pt x="30" y="17"/>
                    <a:pt x="30" y="17"/>
                    <a:pt x="30" y="17"/>
                  </a:cubicBezTo>
                  <a:cubicBezTo>
                    <a:pt x="20" y="17"/>
                    <a:pt x="20" y="17"/>
                    <a:pt x="20" y="17"/>
                  </a:cubicBezTo>
                  <a:cubicBezTo>
                    <a:pt x="21" y="15"/>
                    <a:pt x="22" y="13"/>
                    <a:pt x="23" y="11"/>
                  </a:cubicBezTo>
                  <a:close/>
                  <a:moveTo>
                    <a:pt x="30" y="21"/>
                  </a:moveTo>
                  <a:cubicBezTo>
                    <a:pt x="30" y="29"/>
                    <a:pt x="30" y="29"/>
                    <a:pt x="30" y="29"/>
                  </a:cubicBezTo>
                  <a:cubicBezTo>
                    <a:pt x="18" y="29"/>
                    <a:pt x="18" y="29"/>
                    <a:pt x="18" y="29"/>
                  </a:cubicBezTo>
                  <a:cubicBezTo>
                    <a:pt x="18" y="26"/>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6"/>
                    <a:pt x="24" y="54"/>
                    <a:pt x="23" y="52"/>
                  </a:cubicBezTo>
                  <a:cubicBezTo>
                    <a:pt x="22" y="50"/>
                    <a:pt x="21" y="49"/>
                    <a:pt x="20" y="47"/>
                  </a:cubicBezTo>
                  <a:cubicBezTo>
                    <a:pt x="30" y="47"/>
                    <a:pt x="30" y="47"/>
                    <a:pt x="30" y="47"/>
                  </a:cubicBezTo>
                  <a:close/>
                  <a:moveTo>
                    <a:pt x="42" y="52"/>
                  </a:moveTo>
                  <a:cubicBezTo>
                    <a:pt x="41" y="54"/>
                    <a:pt x="39" y="56"/>
                    <a:pt x="38" y="58"/>
                  </a:cubicBezTo>
                  <a:cubicBezTo>
                    <a:pt x="37" y="58"/>
                    <a:pt x="36" y="59"/>
                    <a:pt x="35" y="59"/>
                  </a:cubicBezTo>
                  <a:cubicBezTo>
                    <a:pt x="35" y="47"/>
                    <a:pt x="35" y="47"/>
                    <a:pt x="35" y="47"/>
                  </a:cubicBezTo>
                  <a:cubicBezTo>
                    <a:pt x="45" y="47"/>
                    <a:pt x="45" y="47"/>
                    <a:pt x="45" y="47"/>
                  </a:cubicBezTo>
                  <a:cubicBezTo>
                    <a:pt x="44" y="49"/>
                    <a:pt x="43" y="50"/>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29"/>
                  </a:moveTo>
                  <a:cubicBezTo>
                    <a:pt x="52" y="26"/>
                    <a:pt x="51" y="24"/>
                    <a:pt x="51" y="21"/>
                  </a:cubicBezTo>
                  <a:cubicBezTo>
                    <a:pt x="58" y="21"/>
                    <a:pt x="58" y="21"/>
                    <a:pt x="58" y="21"/>
                  </a:cubicBezTo>
                  <a:cubicBezTo>
                    <a:pt x="59" y="24"/>
                    <a:pt x="60" y="26"/>
                    <a:pt x="60" y="29"/>
                  </a:cubicBezTo>
                  <a:lnTo>
                    <a:pt x="52" y="29"/>
                  </a:lnTo>
                  <a:close/>
                  <a:moveTo>
                    <a:pt x="56" y="17"/>
                  </a:moveTo>
                  <a:cubicBezTo>
                    <a:pt x="50" y="17"/>
                    <a:pt x="50" y="17"/>
                    <a:pt x="50" y="17"/>
                  </a:cubicBezTo>
                  <a:cubicBezTo>
                    <a:pt x="48" y="13"/>
                    <a:pt x="47" y="9"/>
                    <a:pt x="44" y="6"/>
                  </a:cubicBezTo>
                  <a:cubicBezTo>
                    <a:pt x="47" y="8"/>
                    <a:pt x="50" y="10"/>
                    <a:pt x="52" y="12"/>
                  </a:cubicBezTo>
                  <a:cubicBezTo>
                    <a:pt x="54" y="13"/>
                    <a:pt x="55" y="15"/>
                    <a:pt x="56" y="17"/>
                  </a:cubicBezTo>
                  <a:close/>
                  <a:moveTo>
                    <a:pt x="13" y="12"/>
                  </a:moveTo>
                  <a:cubicBezTo>
                    <a:pt x="15" y="10"/>
                    <a:pt x="18" y="8"/>
                    <a:pt x="20" y="6"/>
                  </a:cubicBezTo>
                  <a:cubicBezTo>
                    <a:pt x="18" y="9"/>
                    <a:pt x="17" y="13"/>
                    <a:pt x="15" y="17"/>
                  </a:cubicBezTo>
                  <a:cubicBezTo>
                    <a:pt x="9" y="17"/>
                    <a:pt x="9" y="17"/>
                    <a:pt x="9" y="17"/>
                  </a:cubicBezTo>
                  <a:cubicBezTo>
                    <a:pt x="10" y="15"/>
                    <a:pt x="11" y="13"/>
                    <a:pt x="13" y="12"/>
                  </a:cubicBezTo>
                  <a:close/>
                  <a:moveTo>
                    <a:pt x="9" y="47"/>
                  </a:moveTo>
                  <a:cubicBezTo>
                    <a:pt x="15" y="47"/>
                    <a:pt x="15" y="47"/>
                    <a:pt x="15" y="47"/>
                  </a:cubicBezTo>
                  <a:cubicBezTo>
                    <a:pt x="17" y="50"/>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0"/>
                    <a:pt x="50" y="47"/>
                  </a:cubicBezTo>
                  <a:cubicBezTo>
                    <a:pt x="56" y="47"/>
                    <a:pt x="56" y="47"/>
                    <a:pt x="56" y="47"/>
                  </a:cubicBezTo>
                  <a:cubicBezTo>
                    <a:pt x="55" y="48"/>
                    <a:pt x="54" y="50"/>
                    <a:pt x="5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8" name="Freeform 137">
              <a:extLst>
                <a:ext uri="{FF2B5EF4-FFF2-40B4-BE49-F238E27FC236}">
                  <a16:creationId xmlns:a16="http://schemas.microsoft.com/office/drawing/2014/main" id="{5ED8ADA0-DE90-4449-8233-C8502CC43DF1}"/>
                </a:ext>
              </a:extLst>
            </p:cNvPr>
            <p:cNvSpPr>
              <a:spLocks noEditPoints="1"/>
            </p:cNvSpPr>
            <p:nvPr/>
          </p:nvSpPr>
          <p:spPr bwMode="auto">
            <a:xfrm>
              <a:off x="2611" y="1498"/>
              <a:ext cx="81" cy="66"/>
            </a:xfrm>
            <a:custGeom>
              <a:avLst/>
              <a:gdLst>
                <a:gd name="T0" fmla="*/ 66 w 66"/>
                <a:gd name="T1" fmla="*/ 29 h 54"/>
                <a:gd name="T2" fmla="*/ 58 w 66"/>
                <a:gd name="T3" fmla="*/ 12 h 54"/>
                <a:gd name="T4" fmla="*/ 46 w 66"/>
                <a:gd name="T5" fmla="*/ 12 h 54"/>
                <a:gd name="T6" fmla="*/ 46 w 66"/>
                <a:gd name="T7" fmla="*/ 4 h 54"/>
                <a:gd name="T8" fmla="*/ 42 w 66"/>
                <a:gd name="T9" fmla="*/ 0 h 54"/>
                <a:gd name="T10" fmla="*/ 4 w 66"/>
                <a:gd name="T11" fmla="*/ 0 h 54"/>
                <a:gd name="T12" fmla="*/ 0 w 66"/>
                <a:gd name="T13" fmla="*/ 4 h 54"/>
                <a:gd name="T14" fmla="*/ 0 w 66"/>
                <a:gd name="T15" fmla="*/ 37 h 54"/>
                <a:gd name="T16" fmla="*/ 4 w 66"/>
                <a:gd name="T17" fmla="*/ 41 h 54"/>
                <a:gd name="T18" fmla="*/ 10 w 66"/>
                <a:gd name="T19" fmla="*/ 41 h 54"/>
                <a:gd name="T20" fmla="*/ 9 w 66"/>
                <a:gd name="T21" fmla="*/ 45 h 54"/>
                <a:gd name="T22" fmla="*/ 17 w 66"/>
                <a:gd name="T23" fmla="*/ 54 h 54"/>
                <a:gd name="T24" fmla="*/ 25 w 66"/>
                <a:gd name="T25" fmla="*/ 45 h 54"/>
                <a:gd name="T26" fmla="*/ 24 w 66"/>
                <a:gd name="T27" fmla="*/ 41 h 54"/>
                <a:gd name="T28" fmla="*/ 47 w 66"/>
                <a:gd name="T29" fmla="*/ 41 h 54"/>
                <a:gd name="T30" fmla="*/ 46 w 66"/>
                <a:gd name="T31" fmla="*/ 45 h 54"/>
                <a:gd name="T32" fmla="*/ 54 w 66"/>
                <a:gd name="T33" fmla="*/ 54 h 54"/>
                <a:gd name="T34" fmla="*/ 62 w 66"/>
                <a:gd name="T35" fmla="*/ 45 h 54"/>
                <a:gd name="T36" fmla="*/ 61 w 66"/>
                <a:gd name="T37" fmla="*/ 41 h 54"/>
                <a:gd name="T38" fmla="*/ 66 w 66"/>
                <a:gd name="T39" fmla="*/ 41 h 54"/>
                <a:gd name="T40" fmla="*/ 66 w 66"/>
                <a:gd name="T41" fmla="*/ 29 h 54"/>
                <a:gd name="T42" fmla="*/ 46 w 66"/>
                <a:gd name="T43" fmla="*/ 29 h 54"/>
                <a:gd name="T44" fmla="*/ 46 w 66"/>
                <a:gd name="T45" fmla="*/ 19 h 54"/>
                <a:gd name="T46" fmla="*/ 54 w 66"/>
                <a:gd name="T47" fmla="*/ 19 h 54"/>
                <a:gd name="T48" fmla="*/ 59 w 66"/>
                <a:gd name="T49" fmla="*/ 29 h 54"/>
                <a:gd name="T50" fmla="*/ 46 w 66"/>
                <a:gd name="T51"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4">
                  <a:moveTo>
                    <a:pt x="66" y="29"/>
                  </a:moveTo>
                  <a:cubicBezTo>
                    <a:pt x="58" y="12"/>
                    <a:pt x="58" y="12"/>
                    <a:pt x="58" y="12"/>
                  </a:cubicBezTo>
                  <a:cubicBezTo>
                    <a:pt x="46" y="12"/>
                    <a:pt x="46" y="12"/>
                    <a:pt x="46" y="12"/>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5"/>
                  </a:cubicBezTo>
                  <a:cubicBezTo>
                    <a:pt x="9" y="50"/>
                    <a:pt x="12" y="54"/>
                    <a:pt x="17" y="54"/>
                  </a:cubicBezTo>
                  <a:cubicBezTo>
                    <a:pt x="21" y="54"/>
                    <a:pt x="25" y="50"/>
                    <a:pt x="25" y="45"/>
                  </a:cubicBezTo>
                  <a:cubicBezTo>
                    <a:pt x="25" y="44"/>
                    <a:pt x="25" y="43"/>
                    <a:pt x="24" y="41"/>
                  </a:cubicBezTo>
                  <a:cubicBezTo>
                    <a:pt x="47" y="41"/>
                    <a:pt x="47" y="41"/>
                    <a:pt x="47" y="41"/>
                  </a:cubicBezTo>
                  <a:cubicBezTo>
                    <a:pt x="46" y="43"/>
                    <a:pt x="46" y="44"/>
                    <a:pt x="46" y="45"/>
                  </a:cubicBezTo>
                  <a:cubicBezTo>
                    <a:pt x="46" y="50"/>
                    <a:pt x="49" y="54"/>
                    <a:pt x="54" y="54"/>
                  </a:cubicBezTo>
                  <a:cubicBezTo>
                    <a:pt x="59" y="54"/>
                    <a:pt x="62" y="50"/>
                    <a:pt x="62" y="45"/>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39" name="Freeform 138">
              <a:extLst>
                <a:ext uri="{FF2B5EF4-FFF2-40B4-BE49-F238E27FC236}">
                  <a16:creationId xmlns:a16="http://schemas.microsoft.com/office/drawing/2014/main" id="{2179AD0E-43CC-4CE8-80FA-F82A50793343}"/>
                </a:ext>
              </a:extLst>
            </p:cNvPr>
            <p:cNvSpPr>
              <a:spLocks noEditPoints="1"/>
            </p:cNvSpPr>
            <p:nvPr/>
          </p:nvSpPr>
          <p:spPr bwMode="auto">
            <a:xfrm>
              <a:off x="2595" y="2003"/>
              <a:ext cx="88" cy="88"/>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57 w 72"/>
                <a:gd name="T11" fmla="*/ 31 h 72"/>
                <a:gd name="T12" fmla="*/ 38 w 72"/>
                <a:gd name="T13" fmla="*/ 59 h 72"/>
                <a:gd name="T14" fmla="*/ 29 w 72"/>
                <a:gd name="T15" fmla="*/ 55 h 72"/>
                <a:gd name="T16" fmla="*/ 21 w 72"/>
                <a:gd name="T17" fmla="*/ 33 h 72"/>
                <a:gd name="T18" fmla="*/ 16 w 72"/>
                <a:gd name="T19" fmla="*/ 35 h 72"/>
                <a:gd name="T20" fmla="*/ 15 w 72"/>
                <a:gd name="T21" fmla="*/ 32 h 72"/>
                <a:gd name="T22" fmla="*/ 28 w 72"/>
                <a:gd name="T23" fmla="*/ 23 h 72"/>
                <a:gd name="T24" fmla="*/ 35 w 72"/>
                <a:gd name="T25" fmla="*/ 37 h 72"/>
                <a:gd name="T26" fmla="*/ 38 w 72"/>
                <a:gd name="T27" fmla="*/ 46 h 72"/>
                <a:gd name="T28" fmla="*/ 44 w 72"/>
                <a:gd name="T29" fmla="*/ 38 h 72"/>
                <a:gd name="T30" fmla="*/ 39 w 72"/>
                <a:gd name="T31" fmla="*/ 32 h 72"/>
                <a:gd name="T32" fmla="*/ 57 w 72"/>
                <a:gd name="T33"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36" y="0"/>
                  </a:moveTo>
                  <a:cubicBezTo>
                    <a:pt x="16" y="0"/>
                    <a:pt x="0" y="16"/>
                    <a:pt x="0" y="36"/>
                  </a:cubicBezTo>
                  <a:cubicBezTo>
                    <a:pt x="0" y="56"/>
                    <a:pt x="16" y="72"/>
                    <a:pt x="36" y="72"/>
                  </a:cubicBezTo>
                  <a:cubicBezTo>
                    <a:pt x="56" y="72"/>
                    <a:pt x="72" y="56"/>
                    <a:pt x="72" y="36"/>
                  </a:cubicBezTo>
                  <a:cubicBezTo>
                    <a:pt x="72" y="16"/>
                    <a:pt x="56" y="0"/>
                    <a:pt x="36" y="0"/>
                  </a:cubicBezTo>
                  <a:close/>
                  <a:moveTo>
                    <a:pt x="57" y="31"/>
                  </a:moveTo>
                  <a:cubicBezTo>
                    <a:pt x="55" y="45"/>
                    <a:pt x="42" y="56"/>
                    <a:pt x="38" y="59"/>
                  </a:cubicBezTo>
                  <a:cubicBezTo>
                    <a:pt x="34" y="61"/>
                    <a:pt x="30" y="57"/>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1"/>
                    <a:pt x="33" y="32"/>
                    <a:pt x="35" y="37"/>
                  </a:cubicBezTo>
                  <a:cubicBezTo>
                    <a:pt x="36" y="43"/>
                    <a:pt x="37" y="46"/>
                    <a:pt x="38" y="46"/>
                  </a:cubicBezTo>
                  <a:cubicBezTo>
                    <a:pt x="39" y="46"/>
                    <a:pt x="42" y="43"/>
                    <a:pt x="44" y="38"/>
                  </a:cubicBezTo>
                  <a:cubicBezTo>
                    <a:pt x="47" y="33"/>
                    <a:pt x="44" y="29"/>
                    <a:pt x="39" y="32"/>
                  </a:cubicBezTo>
                  <a:cubicBezTo>
                    <a:pt x="41" y="20"/>
                    <a:pt x="60" y="18"/>
                    <a:pt x="5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0" name="Freeform 139">
              <a:extLst>
                <a:ext uri="{FF2B5EF4-FFF2-40B4-BE49-F238E27FC236}">
                  <a16:creationId xmlns:a16="http://schemas.microsoft.com/office/drawing/2014/main" id="{0AB61B61-F474-4891-9599-8DF36C6DB294}"/>
                </a:ext>
              </a:extLst>
            </p:cNvPr>
            <p:cNvSpPr>
              <a:spLocks noEditPoints="1"/>
            </p:cNvSpPr>
            <p:nvPr/>
          </p:nvSpPr>
          <p:spPr bwMode="auto">
            <a:xfrm>
              <a:off x="2460" y="2725"/>
              <a:ext cx="58" cy="58"/>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5 w 47"/>
                <a:gd name="T11" fmla="*/ 24 h 47"/>
                <a:gd name="T12" fmla="*/ 23 w 47"/>
                <a:gd name="T13" fmla="*/ 6 h 47"/>
                <a:gd name="T14" fmla="*/ 23 w 47"/>
                <a:gd name="T15" fmla="*/ 41 h 47"/>
                <a:gd name="T16" fmla="*/ 5 w 47"/>
                <a:gd name="T1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1"/>
                    <a:pt x="23" y="41"/>
                    <a:pt x="23" y="41"/>
                  </a:cubicBezTo>
                  <a:cubicBezTo>
                    <a:pt x="13" y="41"/>
                    <a:pt x="5" y="33"/>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1" name="Freeform 140">
              <a:extLst>
                <a:ext uri="{FF2B5EF4-FFF2-40B4-BE49-F238E27FC236}">
                  <a16:creationId xmlns:a16="http://schemas.microsoft.com/office/drawing/2014/main" id="{2C3686B3-79B3-47CD-834F-5D9A8F5AD54D}"/>
                </a:ext>
              </a:extLst>
            </p:cNvPr>
            <p:cNvSpPr>
              <a:spLocks noEditPoints="1"/>
            </p:cNvSpPr>
            <p:nvPr/>
          </p:nvSpPr>
          <p:spPr bwMode="auto">
            <a:xfrm>
              <a:off x="2482" y="2423"/>
              <a:ext cx="82" cy="76"/>
            </a:xfrm>
            <a:custGeom>
              <a:avLst/>
              <a:gdLst>
                <a:gd name="T0" fmla="*/ 34 w 67"/>
                <a:gd name="T1" fmla="*/ 8 h 62"/>
                <a:gd name="T2" fmla="*/ 23 w 67"/>
                <a:gd name="T3" fmla="*/ 10 h 62"/>
                <a:gd name="T4" fmla="*/ 15 w 67"/>
                <a:gd name="T5" fmla="*/ 14 h 62"/>
                <a:gd name="T6" fmla="*/ 8 w 67"/>
                <a:gd name="T7" fmla="*/ 27 h 62"/>
                <a:gd name="T8" fmla="*/ 11 w 67"/>
                <a:gd name="T9" fmla="*/ 34 h 62"/>
                <a:gd name="T10" fmla="*/ 17 w 67"/>
                <a:gd name="T11" fmla="*/ 41 h 62"/>
                <a:gd name="T12" fmla="*/ 21 w 67"/>
                <a:gd name="T13" fmla="*/ 47 h 62"/>
                <a:gd name="T14" fmla="*/ 21 w 67"/>
                <a:gd name="T15" fmla="*/ 49 h 62"/>
                <a:gd name="T16" fmla="*/ 22 w 67"/>
                <a:gd name="T17" fmla="*/ 48 h 62"/>
                <a:gd name="T18" fmla="*/ 28 w 67"/>
                <a:gd name="T19" fmla="*/ 45 h 62"/>
                <a:gd name="T20" fmla="*/ 29 w 67"/>
                <a:gd name="T21" fmla="*/ 45 h 62"/>
                <a:gd name="T22" fmla="*/ 34 w 67"/>
                <a:gd name="T23" fmla="*/ 46 h 62"/>
                <a:gd name="T24" fmla="*/ 44 w 67"/>
                <a:gd name="T25" fmla="*/ 44 h 62"/>
                <a:gd name="T26" fmla="*/ 52 w 67"/>
                <a:gd name="T27" fmla="*/ 40 h 62"/>
                <a:gd name="T28" fmla="*/ 59 w 67"/>
                <a:gd name="T29" fmla="*/ 27 h 62"/>
                <a:gd name="T30" fmla="*/ 52 w 67"/>
                <a:gd name="T31" fmla="*/ 14 h 62"/>
                <a:gd name="T32" fmla="*/ 44 w 67"/>
                <a:gd name="T33" fmla="*/ 10 h 62"/>
                <a:gd name="T34" fmla="*/ 34 w 67"/>
                <a:gd name="T35" fmla="*/ 8 h 62"/>
                <a:gd name="T36" fmla="*/ 34 w 67"/>
                <a:gd name="T37" fmla="*/ 0 h 62"/>
                <a:gd name="T38" fmla="*/ 34 w 67"/>
                <a:gd name="T39" fmla="*/ 0 h 62"/>
                <a:gd name="T40" fmla="*/ 67 w 67"/>
                <a:gd name="T41" fmla="*/ 27 h 62"/>
                <a:gd name="T42" fmla="*/ 34 w 67"/>
                <a:gd name="T43" fmla="*/ 54 h 62"/>
                <a:gd name="T44" fmla="*/ 28 w 67"/>
                <a:gd name="T45" fmla="*/ 54 h 62"/>
                <a:gd name="T46" fmla="*/ 4 w 67"/>
                <a:gd name="T47" fmla="*/ 62 h 62"/>
                <a:gd name="T48" fmla="*/ 4 w 67"/>
                <a:gd name="T49" fmla="*/ 61 h 62"/>
                <a:gd name="T50" fmla="*/ 13 w 67"/>
                <a:gd name="T51" fmla="*/ 50 h 62"/>
                <a:gd name="T52" fmla="*/ 12 w 67"/>
                <a:gd name="T53" fmla="*/ 48 h 62"/>
                <a:gd name="T54" fmla="*/ 0 w 67"/>
                <a:gd name="T55" fmla="*/ 27 h 62"/>
                <a:gd name="T56" fmla="*/ 34 w 67"/>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62">
                  <a:moveTo>
                    <a:pt x="34" y="8"/>
                  </a:moveTo>
                  <a:cubicBezTo>
                    <a:pt x="30" y="8"/>
                    <a:pt x="26" y="9"/>
                    <a:pt x="23" y="10"/>
                  </a:cubicBezTo>
                  <a:cubicBezTo>
                    <a:pt x="20" y="11"/>
                    <a:pt x="17" y="12"/>
                    <a:pt x="15" y="14"/>
                  </a:cubicBezTo>
                  <a:cubicBezTo>
                    <a:pt x="11" y="18"/>
                    <a:pt x="8" y="22"/>
                    <a:pt x="8" y="27"/>
                  </a:cubicBezTo>
                  <a:cubicBezTo>
                    <a:pt x="8" y="29"/>
                    <a:pt x="9" y="32"/>
                    <a:pt x="11" y="34"/>
                  </a:cubicBezTo>
                  <a:cubicBezTo>
                    <a:pt x="12" y="37"/>
                    <a:pt x="14" y="39"/>
                    <a:pt x="17" y="41"/>
                  </a:cubicBezTo>
                  <a:cubicBezTo>
                    <a:pt x="19" y="42"/>
                    <a:pt x="20" y="44"/>
                    <a:pt x="21" y="47"/>
                  </a:cubicBezTo>
                  <a:cubicBezTo>
                    <a:pt x="21" y="47"/>
                    <a:pt x="21" y="48"/>
                    <a:pt x="21" y="49"/>
                  </a:cubicBezTo>
                  <a:cubicBezTo>
                    <a:pt x="21" y="49"/>
                    <a:pt x="22" y="48"/>
                    <a:pt x="22" y="48"/>
                  </a:cubicBezTo>
                  <a:cubicBezTo>
                    <a:pt x="24" y="46"/>
                    <a:pt x="26" y="45"/>
                    <a:pt x="28" y="45"/>
                  </a:cubicBezTo>
                  <a:cubicBezTo>
                    <a:pt x="29" y="45"/>
                    <a:pt x="29" y="45"/>
                    <a:pt x="29" y="45"/>
                  </a:cubicBezTo>
                  <a:cubicBezTo>
                    <a:pt x="31" y="46"/>
                    <a:pt x="32" y="46"/>
                    <a:pt x="34" y="46"/>
                  </a:cubicBezTo>
                  <a:cubicBezTo>
                    <a:pt x="37" y="46"/>
                    <a:pt x="41" y="45"/>
                    <a:pt x="44" y="44"/>
                  </a:cubicBezTo>
                  <a:cubicBezTo>
                    <a:pt x="47" y="43"/>
                    <a:pt x="50" y="41"/>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8"/>
                    <a:pt x="13" y="54"/>
                    <a:pt x="13" y="50"/>
                  </a:cubicBezTo>
                  <a:cubicBezTo>
                    <a:pt x="13" y="49"/>
                    <a:pt x="13" y="49"/>
                    <a:pt x="12" y="48"/>
                  </a:cubicBezTo>
                  <a:cubicBezTo>
                    <a:pt x="5" y="43"/>
                    <a:pt x="0" y="35"/>
                    <a:pt x="0" y="27"/>
                  </a:cubicBezTo>
                  <a:cubicBezTo>
                    <a:pt x="0" y="12"/>
                    <a:pt x="1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2" name="Freeform 141">
              <a:extLst>
                <a:ext uri="{FF2B5EF4-FFF2-40B4-BE49-F238E27FC236}">
                  <a16:creationId xmlns:a16="http://schemas.microsoft.com/office/drawing/2014/main" id="{D3B429B4-5F3D-4C7C-8EB2-D4ADB2D4A7BD}"/>
                </a:ext>
              </a:extLst>
            </p:cNvPr>
            <p:cNvSpPr>
              <a:spLocks noEditPoints="1"/>
            </p:cNvSpPr>
            <p:nvPr/>
          </p:nvSpPr>
          <p:spPr bwMode="auto">
            <a:xfrm>
              <a:off x="2494" y="1730"/>
              <a:ext cx="80" cy="79"/>
            </a:xfrm>
            <a:custGeom>
              <a:avLst/>
              <a:gdLst>
                <a:gd name="T0" fmla="*/ 62 w 65"/>
                <a:gd name="T1" fmla="*/ 36 h 64"/>
                <a:gd name="T2" fmla="*/ 62 w 65"/>
                <a:gd name="T3" fmla="*/ 32 h 64"/>
                <a:gd name="T4" fmla="*/ 33 w 65"/>
                <a:gd name="T5" fmla="*/ 2 h 64"/>
                <a:gd name="T6" fmla="*/ 28 w 65"/>
                <a:gd name="T7" fmla="*/ 3 h 64"/>
                <a:gd name="T8" fmla="*/ 18 w 65"/>
                <a:gd name="T9" fmla="*/ 0 h 64"/>
                <a:gd name="T10" fmla="*/ 0 w 65"/>
                <a:gd name="T11" fmla="*/ 18 h 64"/>
                <a:gd name="T12" fmla="*/ 3 w 65"/>
                <a:gd name="T13" fmla="*/ 27 h 64"/>
                <a:gd name="T14" fmla="*/ 3 w 65"/>
                <a:gd name="T15" fmla="*/ 32 h 64"/>
                <a:gd name="T16" fmla="*/ 33 w 65"/>
                <a:gd name="T17" fmla="*/ 62 h 64"/>
                <a:gd name="T18" fmla="*/ 38 w 65"/>
                <a:gd name="T19" fmla="*/ 61 h 64"/>
                <a:gd name="T20" fmla="*/ 47 w 65"/>
                <a:gd name="T21" fmla="*/ 64 h 64"/>
                <a:gd name="T22" fmla="*/ 65 w 65"/>
                <a:gd name="T23" fmla="*/ 46 h 64"/>
                <a:gd name="T24" fmla="*/ 62 w 65"/>
                <a:gd name="T25" fmla="*/ 36 h 64"/>
                <a:gd name="T26" fmla="*/ 35 w 65"/>
                <a:gd name="T27" fmla="*/ 54 h 64"/>
                <a:gd name="T28" fmla="*/ 17 w 65"/>
                <a:gd name="T29" fmla="*/ 49 h 64"/>
                <a:gd name="T30" fmla="*/ 18 w 65"/>
                <a:gd name="T31" fmla="*/ 39 h 64"/>
                <a:gd name="T32" fmla="*/ 26 w 65"/>
                <a:gd name="T33" fmla="*/ 45 h 64"/>
                <a:gd name="T34" fmla="*/ 40 w 65"/>
                <a:gd name="T35" fmla="*/ 44 h 64"/>
                <a:gd name="T36" fmla="*/ 32 w 65"/>
                <a:gd name="T37" fmla="*/ 36 h 64"/>
                <a:gd name="T38" fmla="*/ 15 w 65"/>
                <a:gd name="T39" fmla="*/ 23 h 64"/>
                <a:gd name="T40" fmla="*/ 28 w 65"/>
                <a:gd name="T41" fmla="*/ 10 h 64"/>
                <a:gd name="T42" fmla="*/ 46 w 65"/>
                <a:gd name="T43" fmla="*/ 15 h 64"/>
                <a:gd name="T44" fmla="*/ 45 w 65"/>
                <a:gd name="T45" fmla="*/ 24 h 64"/>
                <a:gd name="T46" fmla="*/ 32 w 65"/>
                <a:gd name="T47" fmla="*/ 17 h 64"/>
                <a:gd name="T48" fmla="*/ 29 w 65"/>
                <a:gd name="T49" fmla="*/ 26 h 64"/>
                <a:gd name="T50" fmla="*/ 50 w 65"/>
                <a:gd name="T51" fmla="*/ 37 h 64"/>
                <a:gd name="T52" fmla="*/ 35 w 65"/>
                <a:gd name="T5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4">
                  <a:moveTo>
                    <a:pt x="62" y="36"/>
                  </a:moveTo>
                  <a:cubicBezTo>
                    <a:pt x="62" y="35"/>
                    <a:pt x="62" y="34"/>
                    <a:pt x="62" y="32"/>
                  </a:cubicBezTo>
                  <a:cubicBezTo>
                    <a:pt x="62" y="16"/>
                    <a:pt x="49" y="2"/>
                    <a:pt x="33" y="2"/>
                  </a:cubicBezTo>
                  <a:cubicBezTo>
                    <a:pt x="31" y="2"/>
                    <a:pt x="29" y="3"/>
                    <a:pt x="28" y="3"/>
                  </a:cubicBezTo>
                  <a:cubicBezTo>
                    <a:pt x="25" y="1"/>
                    <a:pt x="22" y="0"/>
                    <a:pt x="18" y="0"/>
                  </a:cubicBezTo>
                  <a:cubicBezTo>
                    <a:pt x="8" y="0"/>
                    <a:pt x="0" y="8"/>
                    <a:pt x="0" y="18"/>
                  </a:cubicBezTo>
                  <a:cubicBezTo>
                    <a:pt x="0" y="21"/>
                    <a:pt x="1" y="25"/>
                    <a:pt x="3" y="27"/>
                  </a:cubicBezTo>
                  <a:cubicBezTo>
                    <a:pt x="3" y="29"/>
                    <a:pt x="3" y="31"/>
                    <a:pt x="3" y="32"/>
                  </a:cubicBezTo>
                  <a:cubicBezTo>
                    <a:pt x="3" y="49"/>
                    <a:pt x="16" y="62"/>
                    <a:pt x="33" y="62"/>
                  </a:cubicBezTo>
                  <a:cubicBezTo>
                    <a:pt x="34" y="62"/>
                    <a:pt x="36" y="62"/>
                    <a:pt x="38" y="61"/>
                  </a:cubicBezTo>
                  <a:cubicBezTo>
                    <a:pt x="41" y="63"/>
                    <a:pt x="44" y="64"/>
                    <a:pt x="47" y="64"/>
                  </a:cubicBezTo>
                  <a:cubicBezTo>
                    <a:pt x="57" y="64"/>
                    <a:pt x="65" y="56"/>
                    <a:pt x="65" y="46"/>
                  </a:cubicBezTo>
                  <a:cubicBezTo>
                    <a:pt x="65" y="43"/>
                    <a:pt x="64" y="39"/>
                    <a:pt x="62" y="36"/>
                  </a:cubicBezTo>
                  <a:close/>
                  <a:moveTo>
                    <a:pt x="35" y="54"/>
                  </a:moveTo>
                  <a:cubicBezTo>
                    <a:pt x="26" y="55"/>
                    <a:pt x="21" y="52"/>
                    <a:pt x="17" y="49"/>
                  </a:cubicBezTo>
                  <a:cubicBezTo>
                    <a:pt x="13" y="44"/>
                    <a:pt x="15" y="40"/>
                    <a:pt x="18" y="39"/>
                  </a:cubicBezTo>
                  <a:cubicBezTo>
                    <a:pt x="22" y="39"/>
                    <a:pt x="24" y="43"/>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6"/>
                  </a:cubicBezTo>
                  <a:cubicBezTo>
                    <a:pt x="37" y="29"/>
                    <a:pt x="47" y="29"/>
                    <a:pt x="50" y="37"/>
                  </a:cubicBezTo>
                  <a:cubicBezTo>
                    <a:pt x="53" y="45"/>
                    <a:pt x="45" y="54"/>
                    <a:pt x="35"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3" name="Freeform 142">
              <a:extLst>
                <a:ext uri="{FF2B5EF4-FFF2-40B4-BE49-F238E27FC236}">
                  <a16:creationId xmlns:a16="http://schemas.microsoft.com/office/drawing/2014/main" id="{65E4F11D-B040-4D43-A90B-1569078D0917}"/>
                </a:ext>
              </a:extLst>
            </p:cNvPr>
            <p:cNvSpPr>
              <a:spLocks noEditPoints="1"/>
            </p:cNvSpPr>
            <p:nvPr/>
          </p:nvSpPr>
          <p:spPr bwMode="auto">
            <a:xfrm>
              <a:off x="2322" y="2132"/>
              <a:ext cx="80" cy="81"/>
            </a:xfrm>
            <a:custGeom>
              <a:avLst/>
              <a:gdLst>
                <a:gd name="T0" fmla="*/ 61 w 65"/>
                <a:gd name="T1" fmla="*/ 19 h 66"/>
                <a:gd name="T2" fmla="*/ 47 w 65"/>
                <a:gd name="T3" fmla="*/ 4 h 66"/>
                <a:gd name="T4" fmla="*/ 51 w 65"/>
                <a:gd name="T5" fmla="*/ 0 h 66"/>
                <a:gd name="T6" fmla="*/ 65 w 65"/>
                <a:gd name="T7" fmla="*/ 14 h 66"/>
                <a:gd name="T8" fmla="*/ 61 w 65"/>
                <a:gd name="T9" fmla="*/ 19 h 66"/>
                <a:gd name="T10" fmla="*/ 57 w 65"/>
                <a:gd name="T11" fmla="*/ 23 h 66"/>
                <a:gd name="T12" fmla="*/ 55 w 65"/>
                <a:gd name="T13" fmla="*/ 45 h 66"/>
                <a:gd name="T14" fmla="*/ 10 w 65"/>
                <a:gd name="T15" fmla="*/ 66 h 66"/>
                <a:gd name="T16" fmla="*/ 7 w 65"/>
                <a:gd name="T17" fmla="*/ 62 h 66"/>
                <a:gd name="T18" fmla="*/ 24 w 65"/>
                <a:gd name="T19" fmla="*/ 45 h 66"/>
                <a:gd name="T20" fmla="*/ 26 w 65"/>
                <a:gd name="T21" fmla="*/ 45 h 66"/>
                <a:gd name="T22" fmla="*/ 33 w 65"/>
                <a:gd name="T23" fmla="*/ 39 h 66"/>
                <a:gd name="T24" fmla="*/ 26 w 65"/>
                <a:gd name="T25" fmla="*/ 33 h 66"/>
                <a:gd name="T26" fmla="*/ 20 w 65"/>
                <a:gd name="T27" fmla="*/ 39 h 66"/>
                <a:gd name="T28" fmla="*/ 21 w 65"/>
                <a:gd name="T29" fmla="*/ 41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4"/>
                    <a:pt x="65" y="14"/>
                    <a:pt x="65" y="14"/>
                  </a:cubicBezTo>
                  <a:lnTo>
                    <a:pt x="61" y="19"/>
                  </a:lnTo>
                  <a:close/>
                  <a:moveTo>
                    <a:pt x="57" y="23"/>
                  </a:moveTo>
                  <a:cubicBezTo>
                    <a:pt x="55" y="45"/>
                    <a:pt x="55" y="45"/>
                    <a:pt x="55" y="45"/>
                  </a:cubicBezTo>
                  <a:cubicBezTo>
                    <a:pt x="37" y="45"/>
                    <a:pt x="10" y="66"/>
                    <a:pt x="10" y="66"/>
                  </a:cubicBezTo>
                  <a:cubicBezTo>
                    <a:pt x="7" y="62"/>
                    <a:pt x="7" y="62"/>
                    <a:pt x="7" y="62"/>
                  </a:cubicBezTo>
                  <a:cubicBezTo>
                    <a:pt x="24" y="45"/>
                    <a:pt x="24" y="45"/>
                    <a:pt x="24" y="45"/>
                  </a:cubicBezTo>
                  <a:cubicBezTo>
                    <a:pt x="25" y="45"/>
                    <a:pt x="26" y="45"/>
                    <a:pt x="26" y="45"/>
                  </a:cubicBezTo>
                  <a:cubicBezTo>
                    <a:pt x="30" y="45"/>
                    <a:pt x="33" y="43"/>
                    <a:pt x="33" y="39"/>
                  </a:cubicBezTo>
                  <a:cubicBezTo>
                    <a:pt x="33" y="36"/>
                    <a:pt x="30" y="33"/>
                    <a:pt x="26" y="33"/>
                  </a:cubicBezTo>
                  <a:cubicBezTo>
                    <a:pt x="23" y="33"/>
                    <a:pt x="20" y="36"/>
                    <a:pt x="20" y="39"/>
                  </a:cubicBezTo>
                  <a:cubicBezTo>
                    <a:pt x="20" y="40"/>
                    <a:pt x="20" y="41"/>
                    <a:pt x="21" y="41"/>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4" name="Freeform 143">
              <a:extLst>
                <a:ext uri="{FF2B5EF4-FFF2-40B4-BE49-F238E27FC236}">
                  <a16:creationId xmlns:a16="http://schemas.microsoft.com/office/drawing/2014/main" id="{586CF613-1AA5-4F17-BFF7-498FE2618811}"/>
                </a:ext>
              </a:extLst>
            </p:cNvPr>
            <p:cNvSpPr>
              <a:spLocks noEditPoints="1"/>
            </p:cNvSpPr>
            <p:nvPr/>
          </p:nvSpPr>
          <p:spPr bwMode="auto">
            <a:xfrm>
              <a:off x="2223" y="1892"/>
              <a:ext cx="47" cy="63"/>
            </a:xfrm>
            <a:custGeom>
              <a:avLst/>
              <a:gdLst>
                <a:gd name="T0" fmla="*/ 38 w 38"/>
                <a:gd name="T1" fmla="*/ 31 h 51"/>
                <a:gd name="T2" fmla="*/ 38 w 38"/>
                <a:gd name="T3" fmla="*/ 31 h 51"/>
                <a:gd name="T4" fmla="*/ 38 w 38"/>
                <a:gd name="T5" fmla="*/ 31 h 51"/>
                <a:gd name="T6" fmla="*/ 19 w 38"/>
                <a:gd name="T7" fmla="*/ 0 h 51"/>
                <a:gd name="T8" fmla="*/ 0 w 38"/>
                <a:gd name="T9" fmla="*/ 31 h 51"/>
                <a:gd name="T10" fmla="*/ 0 w 38"/>
                <a:gd name="T11" fmla="*/ 31 h 51"/>
                <a:gd name="T12" fmla="*/ 0 w 38"/>
                <a:gd name="T13" fmla="*/ 31 h 51"/>
                <a:gd name="T14" fmla="*/ 0 w 38"/>
                <a:gd name="T15" fmla="*/ 32 h 51"/>
                <a:gd name="T16" fmla="*/ 0 w 38"/>
                <a:gd name="T17" fmla="*/ 32 h 51"/>
                <a:gd name="T18" fmla="*/ 0 w 38"/>
                <a:gd name="T19" fmla="*/ 32 h 51"/>
                <a:gd name="T20" fmla="*/ 19 w 38"/>
                <a:gd name="T21" fmla="*/ 51 h 51"/>
                <a:gd name="T22" fmla="*/ 38 w 38"/>
                <a:gd name="T23" fmla="*/ 32 h 51"/>
                <a:gd name="T24" fmla="*/ 38 w 38"/>
                <a:gd name="T25" fmla="*/ 32 h 51"/>
                <a:gd name="T26" fmla="*/ 38 w 38"/>
                <a:gd name="T27" fmla="*/ 32 h 51"/>
                <a:gd name="T28" fmla="*/ 38 w 38"/>
                <a:gd name="T29" fmla="*/ 31 h 51"/>
                <a:gd name="T30" fmla="*/ 32 w 38"/>
                <a:gd name="T31" fmla="*/ 32 h 51"/>
                <a:gd name="T32" fmla="*/ 32 w 38"/>
                <a:gd name="T33" fmla="*/ 32 h 51"/>
                <a:gd name="T34" fmla="*/ 28 w 38"/>
                <a:gd name="T35" fmla="*/ 41 h 51"/>
                <a:gd name="T36" fmla="*/ 19 w 38"/>
                <a:gd name="T37" fmla="*/ 44 h 51"/>
                <a:gd name="T38" fmla="*/ 17 w 38"/>
                <a:gd name="T39" fmla="*/ 44 h 51"/>
                <a:gd name="T40" fmla="*/ 29 w 38"/>
                <a:gd name="T41" fmla="*/ 24 h 51"/>
                <a:gd name="T42" fmla="*/ 29 w 38"/>
                <a:gd name="T43" fmla="*/ 21 h 51"/>
                <a:gd name="T44" fmla="*/ 32 w 38"/>
                <a:gd name="T45" fmla="*/ 31 h 51"/>
                <a:gd name="T46" fmla="*/ 32 w 38"/>
                <a:gd name="T47" fmla="*/ 31 h 51"/>
                <a:gd name="T48" fmla="*/ 32 w 38"/>
                <a:gd name="T49" fmla="*/ 31 h 51"/>
                <a:gd name="T50" fmla="*/ 32 w 38"/>
                <a:gd name="T51" fmla="*/ 32 h 51"/>
                <a:gd name="T52" fmla="*/ 32 w 38"/>
                <a:gd name="T53" fmla="*/ 32 h 51"/>
                <a:gd name="T54" fmla="*/ 32 w 38"/>
                <a:gd name="T55"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51">
                  <a:moveTo>
                    <a:pt x="38" y="31"/>
                  </a:moveTo>
                  <a:cubicBezTo>
                    <a:pt x="38" y="31"/>
                    <a:pt x="38" y="31"/>
                    <a:pt x="38" y="31"/>
                  </a:cubicBezTo>
                  <a:cubicBezTo>
                    <a:pt x="38" y="31"/>
                    <a:pt x="38" y="31"/>
                    <a:pt x="38" y="31"/>
                  </a:cubicBezTo>
                  <a:cubicBezTo>
                    <a:pt x="38" y="16"/>
                    <a:pt x="19" y="0"/>
                    <a:pt x="19" y="0"/>
                  </a:cubicBezTo>
                  <a:cubicBezTo>
                    <a:pt x="19" y="0"/>
                    <a:pt x="1" y="16"/>
                    <a:pt x="0" y="31"/>
                  </a:cubicBezTo>
                  <a:cubicBezTo>
                    <a:pt x="0" y="31"/>
                    <a:pt x="0" y="31"/>
                    <a:pt x="0" y="31"/>
                  </a:cubicBezTo>
                  <a:cubicBezTo>
                    <a:pt x="0" y="31"/>
                    <a:pt x="0" y="31"/>
                    <a:pt x="0" y="31"/>
                  </a:cubicBezTo>
                  <a:cubicBezTo>
                    <a:pt x="0" y="32"/>
                    <a:pt x="0" y="32"/>
                    <a:pt x="0" y="32"/>
                  </a:cubicBezTo>
                  <a:cubicBezTo>
                    <a:pt x="0" y="32"/>
                    <a:pt x="0" y="32"/>
                    <a:pt x="0" y="32"/>
                  </a:cubicBezTo>
                  <a:cubicBezTo>
                    <a:pt x="0" y="32"/>
                    <a:pt x="0" y="32"/>
                    <a:pt x="0" y="32"/>
                  </a:cubicBezTo>
                  <a:cubicBezTo>
                    <a:pt x="0" y="42"/>
                    <a:pt x="9" y="51"/>
                    <a:pt x="19" y="51"/>
                  </a:cubicBezTo>
                  <a:cubicBezTo>
                    <a:pt x="30" y="51"/>
                    <a:pt x="38" y="42"/>
                    <a:pt x="38" y="32"/>
                  </a:cubicBezTo>
                  <a:cubicBezTo>
                    <a:pt x="38" y="32"/>
                    <a:pt x="38" y="32"/>
                    <a:pt x="38" y="32"/>
                  </a:cubicBezTo>
                  <a:cubicBezTo>
                    <a:pt x="38" y="32"/>
                    <a:pt x="38" y="32"/>
                    <a:pt x="38" y="32"/>
                  </a:cubicBezTo>
                  <a:cubicBezTo>
                    <a:pt x="38" y="32"/>
                    <a:pt x="38" y="32"/>
                    <a:pt x="38" y="31"/>
                  </a:cubicBezTo>
                  <a:close/>
                  <a:moveTo>
                    <a:pt x="32" y="32"/>
                  </a:moveTo>
                  <a:cubicBezTo>
                    <a:pt x="32" y="32"/>
                    <a:pt x="32" y="32"/>
                    <a:pt x="32" y="32"/>
                  </a:cubicBezTo>
                  <a:cubicBezTo>
                    <a:pt x="32" y="35"/>
                    <a:pt x="30" y="38"/>
                    <a:pt x="28" y="41"/>
                  </a:cubicBezTo>
                  <a:cubicBezTo>
                    <a:pt x="26" y="43"/>
                    <a:pt x="23" y="44"/>
                    <a:pt x="19" y="44"/>
                  </a:cubicBezTo>
                  <a:cubicBezTo>
                    <a:pt x="19" y="44"/>
                    <a:pt x="18" y="44"/>
                    <a:pt x="17" y="44"/>
                  </a:cubicBezTo>
                  <a:cubicBezTo>
                    <a:pt x="24" y="40"/>
                    <a:pt x="29" y="33"/>
                    <a:pt x="29" y="24"/>
                  </a:cubicBezTo>
                  <a:cubicBezTo>
                    <a:pt x="29" y="23"/>
                    <a:pt x="29" y="22"/>
                    <a:pt x="29" y="21"/>
                  </a:cubicBezTo>
                  <a:cubicBezTo>
                    <a:pt x="31" y="25"/>
                    <a:pt x="32" y="28"/>
                    <a:pt x="32" y="31"/>
                  </a:cubicBezTo>
                  <a:cubicBezTo>
                    <a:pt x="32" y="31"/>
                    <a:pt x="32" y="31"/>
                    <a:pt x="32" y="31"/>
                  </a:cubicBezTo>
                  <a:cubicBezTo>
                    <a:pt x="32" y="31"/>
                    <a:pt x="32" y="31"/>
                    <a:pt x="32" y="31"/>
                  </a:cubicBezTo>
                  <a:cubicBezTo>
                    <a:pt x="32" y="32"/>
                    <a:pt x="32" y="32"/>
                    <a:pt x="32" y="32"/>
                  </a:cubicBezTo>
                  <a:cubicBezTo>
                    <a:pt x="32" y="32"/>
                    <a:pt x="32" y="32"/>
                    <a:pt x="32" y="32"/>
                  </a:cubicBezTo>
                  <a:cubicBezTo>
                    <a:pt x="32" y="32"/>
                    <a:pt x="32" y="32"/>
                    <a:pt x="3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5" name="Freeform 144">
              <a:extLst>
                <a:ext uri="{FF2B5EF4-FFF2-40B4-BE49-F238E27FC236}">
                  <a16:creationId xmlns:a16="http://schemas.microsoft.com/office/drawing/2014/main" id="{9DF8195D-F259-4C01-A9D9-6F986C2B84FF}"/>
                </a:ext>
              </a:extLst>
            </p:cNvPr>
            <p:cNvSpPr>
              <a:spLocks noEditPoints="1"/>
            </p:cNvSpPr>
            <p:nvPr/>
          </p:nvSpPr>
          <p:spPr bwMode="auto">
            <a:xfrm>
              <a:off x="3226" y="2560"/>
              <a:ext cx="74" cy="75"/>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55 h 61"/>
                <a:gd name="T12" fmla="*/ 5 w 60"/>
                <a:gd name="T13" fmla="*/ 30 h 61"/>
                <a:gd name="T14" fmla="*/ 30 w 60"/>
                <a:gd name="T15" fmla="*/ 6 h 61"/>
                <a:gd name="T16" fmla="*/ 55 w 60"/>
                <a:gd name="T17" fmla="*/ 30 h 61"/>
                <a:gd name="T18" fmla="*/ 30 w 60"/>
                <a:gd name="T19" fmla="*/ 55 h 61"/>
                <a:gd name="T20" fmla="*/ 26 w 60"/>
                <a:gd name="T21" fmla="*/ 15 h 61"/>
                <a:gd name="T22" fmla="*/ 34 w 60"/>
                <a:gd name="T23" fmla="*/ 15 h 61"/>
                <a:gd name="T24" fmla="*/ 34 w 60"/>
                <a:gd name="T25" fmla="*/ 23 h 61"/>
                <a:gd name="T26" fmla="*/ 26 w 60"/>
                <a:gd name="T27" fmla="*/ 23 h 61"/>
                <a:gd name="T28" fmla="*/ 26 w 60"/>
                <a:gd name="T29" fmla="*/ 15 h 61"/>
                <a:gd name="T30" fmla="*/ 38 w 60"/>
                <a:gd name="T31" fmla="*/ 46 h 61"/>
                <a:gd name="T32" fmla="*/ 22 w 60"/>
                <a:gd name="T33" fmla="*/ 46 h 61"/>
                <a:gd name="T34" fmla="*/ 22 w 60"/>
                <a:gd name="T35" fmla="*/ 42 h 61"/>
                <a:gd name="T36" fmla="*/ 26 w 60"/>
                <a:gd name="T37" fmla="*/ 42 h 61"/>
                <a:gd name="T38" fmla="*/ 26 w 60"/>
                <a:gd name="T39" fmla="*/ 30 h 61"/>
                <a:gd name="T40" fmla="*/ 22 w 60"/>
                <a:gd name="T41" fmla="*/ 30 h 61"/>
                <a:gd name="T42" fmla="*/ 22 w 60"/>
                <a:gd name="T43" fmla="*/ 27 h 61"/>
                <a:gd name="T44" fmla="*/ 34 w 60"/>
                <a:gd name="T45" fmla="*/ 27 h 61"/>
                <a:gd name="T46" fmla="*/ 34 w 60"/>
                <a:gd name="T47" fmla="*/ 42 h 61"/>
                <a:gd name="T48" fmla="*/ 38 w 60"/>
                <a:gd name="T49" fmla="*/ 42 h 61"/>
                <a:gd name="T50" fmla="*/ 38 w 60"/>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61">
                  <a:moveTo>
                    <a:pt x="30" y="0"/>
                  </a:moveTo>
                  <a:cubicBezTo>
                    <a:pt x="13" y="0"/>
                    <a:pt x="0" y="14"/>
                    <a:pt x="0" y="30"/>
                  </a:cubicBezTo>
                  <a:cubicBezTo>
                    <a:pt x="0" y="47"/>
                    <a:pt x="13" y="61"/>
                    <a:pt x="30" y="61"/>
                  </a:cubicBezTo>
                  <a:cubicBezTo>
                    <a:pt x="47" y="61"/>
                    <a:pt x="60" y="47"/>
                    <a:pt x="60" y="30"/>
                  </a:cubicBezTo>
                  <a:cubicBezTo>
                    <a:pt x="60" y="14"/>
                    <a:pt x="47" y="0"/>
                    <a:pt x="30" y="0"/>
                  </a:cubicBezTo>
                  <a:close/>
                  <a:moveTo>
                    <a:pt x="30" y="55"/>
                  </a:moveTo>
                  <a:cubicBezTo>
                    <a:pt x="16" y="55"/>
                    <a:pt x="5" y="44"/>
                    <a:pt x="5" y="30"/>
                  </a:cubicBezTo>
                  <a:cubicBezTo>
                    <a:pt x="5" y="17"/>
                    <a:pt x="16" y="6"/>
                    <a:pt x="30" y="6"/>
                  </a:cubicBezTo>
                  <a:cubicBezTo>
                    <a:pt x="44" y="6"/>
                    <a:pt x="55" y="17"/>
                    <a:pt x="55" y="30"/>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0"/>
                    <a:pt x="26" y="30"/>
                    <a:pt x="26" y="30"/>
                  </a:cubicBezTo>
                  <a:cubicBezTo>
                    <a:pt x="22" y="30"/>
                    <a:pt x="22" y="30"/>
                    <a:pt x="22" y="30"/>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6" name="Freeform 145">
              <a:extLst>
                <a:ext uri="{FF2B5EF4-FFF2-40B4-BE49-F238E27FC236}">
                  <a16:creationId xmlns:a16="http://schemas.microsoft.com/office/drawing/2014/main" id="{DD4ECC44-7E45-4EF7-BB72-E4A9364863AF}"/>
                </a:ext>
              </a:extLst>
            </p:cNvPr>
            <p:cNvSpPr>
              <a:spLocks noEditPoints="1"/>
            </p:cNvSpPr>
            <p:nvPr/>
          </p:nvSpPr>
          <p:spPr bwMode="auto">
            <a:xfrm>
              <a:off x="2196" y="2438"/>
              <a:ext cx="101" cy="107"/>
            </a:xfrm>
            <a:custGeom>
              <a:avLst/>
              <a:gdLst>
                <a:gd name="T0" fmla="*/ 78 w 82"/>
                <a:gd name="T1" fmla="*/ 22 h 87"/>
                <a:gd name="T2" fmla="*/ 50 w 82"/>
                <a:gd name="T3" fmla="*/ 2 h 87"/>
                <a:gd name="T4" fmla="*/ 40 w 82"/>
                <a:gd name="T5" fmla="*/ 4 h 87"/>
                <a:gd name="T6" fmla="*/ 3 w 82"/>
                <a:gd name="T7" fmla="*/ 55 h 87"/>
                <a:gd name="T8" fmla="*/ 4 w 82"/>
                <a:gd name="T9" fmla="*/ 65 h 87"/>
                <a:gd name="T10" fmla="*/ 32 w 82"/>
                <a:gd name="T11" fmla="*/ 85 h 87"/>
                <a:gd name="T12" fmla="*/ 42 w 82"/>
                <a:gd name="T13" fmla="*/ 84 h 87"/>
                <a:gd name="T14" fmla="*/ 80 w 82"/>
                <a:gd name="T15" fmla="*/ 32 h 87"/>
                <a:gd name="T16" fmla="*/ 78 w 82"/>
                <a:gd name="T17" fmla="*/ 22 h 87"/>
                <a:gd name="T18" fmla="*/ 54 w 82"/>
                <a:gd name="T19" fmla="*/ 9 h 87"/>
                <a:gd name="T20" fmla="*/ 70 w 82"/>
                <a:gd name="T21" fmla="*/ 21 h 87"/>
                <a:gd name="T22" fmla="*/ 68 w 82"/>
                <a:gd name="T23" fmla="*/ 23 h 87"/>
                <a:gd name="T24" fmla="*/ 53 w 82"/>
                <a:gd name="T25" fmla="*/ 11 h 87"/>
                <a:gd name="T26" fmla="*/ 54 w 82"/>
                <a:gd name="T27" fmla="*/ 9 h 87"/>
                <a:gd name="T28" fmla="*/ 21 w 82"/>
                <a:gd name="T29" fmla="*/ 71 h 87"/>
                <a:gd name="T30" fmla="*/ 20 w 82"/>
                <a:gd name="T31" fmla="*/ 64 h 87"/>
                <a:gd name="T32" fmla="*/ 27 w 82"/>
                <a:gd name="T33" fmla="*/ 63 h 87"/>
                <a:gd name="T34" fmla="*/ 28 w 82"/>
                <a:gd name="T35" fmla="*/ 70 h 87"/>
                <a:gd name="T36" fmla="*/ 21 w 82"/>
                <a:gd name="T37" fmla="*/ 71 h 87"/>
                <a:gd name="T38" fmla="*/ 45 w 82"/>
                <a:gd name="T39" fmla="*/ 71 h 87"/>
                <a:gd name="T40" fmla="*/ 14 w 82"/>
                <a:gd name="T41" fmla="*/ 48 h 87"/>
                <a:gd name="T42" fmla="*/ 43 w 82"/>
                <a:gd name="T43" fmla="*/ 9 h 87"/>
                <a:gd name="T44" fmla="*/ 74 w 82"/>
                <a:gd name="T45" fmla="*/ 31 h 87"/>
                <a:gd name="T46" fmla="*/ 45 w 82"/>
                <a:gd name="T47" fmla="*/ 7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7">
                  <a:moveTo>
                    <a:pt x="78" y="22"/>
                  </a:moveTo>
                  <a:cubicBezTo>
                    <a:pt x="50" y="2"/>
                    <a:pt x="50" y="2"/>
                    <a:pt x="50" y="2"/>
                  </a:cubicBezTo>
                  <a:cubicBezTo>
                    <a:pt x="47" y="0"/>
                    <a:pt x="43" y="0"/>
                    <a:pt x="40" y="4"/>
                  </a:cubicBezTo>
                  <a:cubicBezTo>
                    <a:pt x="3" y="55"/>
                    <a:pt x="3" y="55"/>
                    <a:pt x="3" y="55"/>
                  </a:cubicBezTo>
                  <a:cubicBezTo>
                    <a:pt x="0" y="58"/>
                    <a:pt x="1" y="63"/>
                    <a:pt x="4" y="65"/>
                  </a:cubicBezTo>
                  <a:cubicBezTo>
                    <a:pt x="32" y="85"/>
                    <a:pt x="32" y="85"/>
                    <a:pt x="32" y="85"/>
                  </a:cubicBezTo>
                  <a:cubicBezTo>
                    <a:pt x="35" y="87"/>
                    <a:pt x="40" y="87"/>
                    <a:pt x="42" y="84"/>
                  </a:cubicBezTo>
                  <a:cubicBezTo>
                    <a:pt x="80" y="32"/>
                    <a:pt x="80" y="32"/>
                    <a:pt x="80" y="32"/>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1"/>
                    <a:pt x="74" y="31"/>
                    <a:pt x="74" y="31"/>
                  </a:cubicBezTo>
                  <a:lnTo>
                    <a:pt x="45"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7" name="Freeform 146">
              <a:extLst>
                <a:ext uri="{FF2B5EF4-FFF2-40B4-BE49-F238E27FC236}">
                  <a16:creationId xmlns:a16="http://schemas.microsoft.com/office/drawing/2014/main" id="{5EE44E73-83F6-48CC-AEDC-81468C40946A}"/>
                </a:ext>
              </a:extLst>
            </p:cNvPr>
            <p:cNvSpPr>
              <a:spLocks noEditPoints="1"/>
            </p:cNvSpPr>
            <p:nvPr/>
          </p:nvSpPr>
          <p:spPr bwMode="auto">
            <a:xfrm>
              <a:off x="2792" y="2724"/>
              <a:ext cx="84" cy="85"/>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55 w 69"/>
                <a:gd name="T11" fmla="*/ 30 h 69"/>
                <a:gd name="T12" fmla="*/ 36 w 69"/>
                <a:gd name="T13" fmla="*/ 56 h 69"/>
                <a:gd name="T14" fmla="*/ 28 w 69"/>
                <a:gd name="T15" fmla="*/ 52 h 69"/>
                <a:gd name="T16" fmla="*/ 21 w 69"/>
                <a:gd name="T17" fmla="*/ 32 h 69"/>
                <a:gd name="T18" fmla="*/ 16 w 69"/>
                <a:gd name="T19" fmla="*/ 33 h 69"/>
                <a:gd name="T20" fmla="*/ 14 w 69"/>
                <a:gd name="T21" fmla="*/ 31 h 69"/>
                <a:gd name="T22" fmla="*/ 27 w 69"/>
                <a:gd name="T23" fmla="*/ 22 h 69"/>
                <a:gd name="T24" fmla="*/ 34 w 69"/>
                <a:gd name="T25" fmla="*/ 35 h 69"/>
                <a:gd name="T26" fmla="*/ 37 w 69"/>
                <a:gd name="T27" fmla="*/ 44 h 69"/>
                <a:gd name="T28" fmla="*/ 43 w 69"/>
                <a:gd name="T29" fmla="*/ 36 h 69"/>
                <a:gd name="T30" fmla="*/ 38 w 69"/>
                <a:gd name="T31" fmla="*/ 31 h 69"/>
                <a:gd name="T32" fmla="*/ 55 w 69"/>
                <a:gd name="T33"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3"/>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0"/>
                    <a:pt x="32" y="30"/>
                    <a:pt x="34" y="35"/>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8" name="Freeform 147">
              <a:extLst>
                <a:ext uri="{FF2B5EF4-FFF2-40B4-BE49-F238E27FC236}">
                  <a16:creationId xmlns:a16="http://schemas.microsoft.com/office/drawing/2014/main" id="{EFB5484E-F99F-40D7-A93F-4337A2DDFBE2}"/>
                </a:ext>
              </a:extLst>
            </p:cNvPr>
            <p:cNvSpPr>
              <a:spLocks noEditPoints="1"/>
            </p:cNvSpPr>
            <p:nvPr/>
          </p:nvSpPr>
          <p:spPr bwMode="auto">
            <a:xfrm>
              <a:off x="2467" y="1247"/>
              <a:ext cx="81" cy="71"/>
            </a:xfrm>
            <a:custGeom>
              <a:avLst/>
              <a:gdLst>
                <a:gd name="T0" fmla="*/ 66 w 66"/>
                <a:gd name="T1" fmla="*/ 19 h 58"/>
                <a:gd name="T2" fmla="*/ 47 w 66"/>
                <a:gd name="T3" fmla="*/ 0 h 58"/>
                <a:gd name="T4" fmla="*/ 33 w 66"/>
                <a:gd name="T5" fmla="*/ 6 h 58"/>
                <a:gd name="T6" fmla="*/ 19 w 66"/>
                <a:gd name="T7" fmla="*/ 0 h 58"/>
                <a:gd name="T8" fmla="*/ 0 w 66"/>
                <a:gd name="T9" fmla="*/ 19 h 58"/>
                <a:gd name="T10" fmla="*/ 6 w 66"/>
                <a:gd name="T11" fmla="*/ 33 h 58"/>
                <a:gd name="T12" fmla="*/ 6 w 66"/>
                <a:gd name="T13" fmla="*/ 33 h 58"/>
                <a:gd name="T14" fmla="*/ 26 w 66"/>
                <a:gd name="T15" fmla="*/ 54 h 58"/>
                <a:gd name="T16" fmla="*/ 33 w 66"/>
                <a:gd name="T17" fmla="*/ 58 h 58"/>
                <a:gd name="T18" fmla="*/ 39 w 66"/>
                <a:gd name="T19" fmla="*/ 54 h 58"/>
                <a:gd name="T20" fmla="*/ 59 w 66"/>
                <a:gd name="T21" fmla="*/ 33 h 58"/>
                <a:gd name="T22" fmla="*/ 59 w 66"/>
                <a:gd name="T23" fmla="*/ 33 h 58"/>
                <a:gd name="T24" fmla="*/ 66 w 66"/>
                <a:gd name="T25" fmla="*/ 19 h 58"/>
                <a:gd name="T26" fmla="*/ 54 w 66"/>
                <a:gd name="T27" fmla="*/ 27 h 58"/>
                <a:gd name="T28" fmla="*/ 33 w 66"/>
                <a:gd name="T29" fmla="*/ 48 h 58"/>
                <a:gd name="T30" fmla="*/ 33 w 66"/>
                <a:gd name="T31" fmla="*/ 48 h 58"/>
                <a:gd name="T32" fmla="*/ 32 w 66"/>
                <a:gd name="T33" fmla="*/ 48 h 58"/>
                <a:gd name="T34" fmla="*/ 11 w 66"/>
                <a:gd name="T35" fmla="*/ 27 h 58"/>
                <a:gd name="T36" fmla="*/ 8 w 66"/>
                <a:gd name="T37" fmla="*/ 19 h 58"/>
                <a:gd name="T38" fmla="*/ 19 w 66"/>
                <a:gd name="T39" fmla="*/ 8 h 58"/>
                <a:gd name="T40" fmla="*/ 27 w 66"/>
                <a:gd name="T41" fmla="*/ 12 h 58"/>
                <a:gd name="T42" fmla="*/ 33 w 66"/>
                <a:gd name="T43" fmla="*/ 18 h 58"/>
                <a:gd name="T44" fmla="*/ 39 w 66"/>
                <a:gd name="T45" fmla="*/ 12 h 58"/>
                <a:gd name="T46" fmla="*/ 47 w 66"/>
                <a:gd name="T47" fmla="*/ 8 h 58"/>
                <a:gd name="T48" fmla="*/ 57 w 66"/>
                <a:gd name="T49" fmla="*/ 19 h 58"/>
                <a:gd name="T50" fmla="*/ 54 w 66"/>
                <a:gd name="T5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66" y="19"/>
                  </a:moveTo>
                  <a:cubicBezTo>
                    <a:pt x="66" y="8"/>
                    <a:pt x="57" y="0"/>
                    <a:pt x="47" y="0"/>
                  </a:cubicBezTo>
                  <a:cubicBezTo>
                    <a:pt x="41" y="0"/>
                    <a:pt x="36" y="2"/>
                    <a:pt x="33" y="6"/>
                  </a:cubicBezTo>
                  <a:cubicBezTo>
                    <a:pt x="29" y="2"/>
                    <a:pt x="24" y="0"/>
                    <a:pt x="19" y="0"/>
                  </a:cubicBezTo>
                  <a:cubicBezTo>
                    <a:pt x="8" y="0"/>
                    <a:pt x="0" y="8"/>
                    <a:pt x="0" y="19"/>
                  </a:cubicBezTo>
                  <a:cubicBezTo>
                    <a:pt x="0" y="24"/>
                    <a:pt x="2" y="29"/>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29"/>
                    <a:pt x="66" y="24"/>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9"/>
                    <a:pt x="27" y="12"/>
                  </a:cubicBezTo>
                  <a:cubicBezTo>
                    <a:pt x="33" y="18"/>
                    <a:pt x="33" y="18"/>
                    <a:pt x="33" y="18"/>
                  </a:cubicBezTo>
                  <a:cubicBezTo>
                    <a:pt x="39" y="12"/>
                    <a:pt x="39" y="12"/>
                    <a:pt x="39" y="12"/>
                  </a:cubicBezTo>
                  <a:cubicBezTo>
                    <a:pt x="41" y="9"/>
                    <a:pt x="44" y="8"/>
                    <a:pt x="47" y="8"/>
                  </a:cubicBezTo>
                  <a:cubicBezTo>
                    <a:pt x="53" y="8"/>
                    <a:pt x="57" y="13"/>
                    <a:pt x="57" y="19"/>
                  </a:cubicBezTo>
                  <a:cubicBezTo>
                    <a:pt x="57" y="22"/>
                    <a:pt x="56" y="25"/>
                    <a:pt x="5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49" name="Freeform 148">
              <a:extLst>
                <a:ext uri="{FF2B5EF4-FFF2-40B4-BE49-F238E27FC236}">
                  <a16:creationId xmlns:a16="http://schemas.microsoft.com/office/drawing/2014/main" id="{B4F1A059-78BE-4AC8-857B-E1B911C4E7D4}"/>
                </a:ext>
              </a:extLst>
            </p:cNvPr>
            <p:cNvSpPr>
              <a:spLocks noEditPoints="1"/>
            </p:cNvSpPr>
            <p:nvPr/>
          </p:nvSpPr>
          <p:spPr bwMode="auto">
            <a:xfrm>
              <a:off x="2224" y="1466"/>
              <a:ext cx="92" cy="108"/>
            </a:xfrm>
            <a:custGeom>
              <a:avLst/>
              <a:gdLst>
                <a:gd name="T0" fmla="*/ 54 w 75"/>
                <a:gd name="T1" fmla="*/ 0 h 88"/>
                <a:gd name="T2" fmla="*/ 13 w 75"/>
                <a:gd name="T3" fmla="*/ 28 h 88"/>
                <a:gd name="T4" fmla="*/ 16 w 75"/>
                <a:gd name="T5" fmla="*/ 65 h 88"/>
                <a:gd name="T6" fmla="*/ 48 w 75"/>
                <a:gd name="T7" fmla="*/ 27 h 88"/>
                <a:gd name="T8" fmla="*/ 32 w 75"/>
                <a:gd name="T9" fmla="*/ 75 h 88"/>
                <a:gd name="T10" fmla="*/ 69 w 75"/>
                <a:gd name="T11" fmla="*/ 57 h 88"/>
                <a:gd name="T12" fmla="*/ 54 w 75"/>
                <a:gd name="T13" fmla="*/ 0 h 88"/>
                <a:gd name="T14" fmla="*/ 4 w 75"/>
                <a:gd name="T15" fmla="*/ 78 h 88"/>
                <a:gd name="T16" fmla="*/ 10 w 75"/>
                <a:gd name="T17" fmla="*/ 83 h 88"/>
                <a:gd name="T18" fmla="*/ 46 w 75"/>
                <a:gd name="T19" fmla="*/ 41 h 88"/>
                <a:gd name="T20" fmla="*/ 4 w 75"/>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88">
                  <a:moveTo>
                    <a:pt x="54" y="0"/>
                  </a:moveTo>
                  <a:cubicBezTo>
                    <a:pt x="40" y="23"/>
                    <a:pt x="29" y="12"/>
                    <a:pt x="13" y="28"/>
                  </a:cubicBezTo>
                  <a:cubicBezTo>
                    <a:pt x="0" y="42"/>
                    <a:pt x="4" y="59"/>
                    <a:pt x="16" y="65"/>
                  </a:cubicBezTo>
                  <a:cubicBezTo>
                    <a:pt x="28" y="59"/>
                    <a:pt x="40" y="46"/>
                    <a:pt x="48" y="27"/>
                  </a:cubicBezTo>
                  <a:cubicBezTo>
                    <a:pt x="48" y="27"/>
                    <a:pt x="56" y="51"/>
                    <a:pt x="32" y="75"/>
                  </a:cubicBezTo>
                  <a:cubicBezTo>
                    <a:pt x="44" y="88"/>
                    <a:pt x="64" y="79"/>
                    <a:pt x="69" y="57"/>
                  </a:cubicBezTo>
                  <a:cubicBezTo>
                    <a:pt x="75" y="33"/>
                    <a:pt x="60" y="9"/>
                    <a:pt x="54" y="0"/>
                  </a:cubicBezTo>
                  <a:close/>
                  <a:moveTo>
                    <a:pt x="4" y="78"/>
                  </a:moveTo>
                  <a:cubicBezTo>
                    <a:pt x="4" y="79"/>
                    <a:pt x="4" y="83"/>
                    <a:pt x="10" y="83"/>
                  </a:cubicBezTo>
                  <a:cubicBezTo>
                    <a:pt x="14" y="83"/>
                    <a:pt x="35" y="71"/>
                    <a:pt x="46" y="41"/>
                  </a:cubicBezTo>
                  <a:cubicBezTo>
                    <a:pt x="30" y="70"/>
                    <a:pt x="5"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0" name="Freeform 149">
              <a:extLst>
                <a:ext uri="{FF2B5EF4-FFF2-40B4-BE49-F238E27FC236}">
                  <a16:creationId xmlns:a16="http://schemas.microsoft.com/office/drawing/2014/main" id="{142FC366-6C60-43FC-BA91-9D2E9ABF468A}"/>
                </a:ext>
              </a:extLst>
            </p:cNvPr>
            <p:cNvSpPr>
              <a:spLocks noEditPoints="1"/>
            </p:cNvSpPr>
            <p:nvPr/>
          </p:nvSpPr>
          <p:spPr bwMode="auto">
            <a:xfrm>
              <a:off x="1648" y="2519"/>
              <a:ext cx="61" cy="62"/>
            </a:xfrm>
            <a:custGeom>
              <a:avLst/>
              <a:gdLst>
                <a:gd name="T0" fmla="*/ 6 w 50"/>
                <a:gd name="T1" fmla="*/ 25 h 51"/>
                <a:gd name="T2" fmla="*/ 17 w 50"/>
                <a:gd name="T3" fmla="*/ 42 h 51"/>
                <a:gd name="T4" fmla="*/ 8 w 50"/>
                <a:gd name="T5" fmla="*/ 18 h 51"/>
                <a:gd name="T6" fmla="*/ 6 w 50"/>
                <a:gd name="T7" fmla="*/ 25 h 51"/>
                <a:gd name="T8" fmla="*/ 38 w 50"/>
                <a:gd name="T9" fmla="*/ 24 h 51"/>
                <a:gd name="T10" fmla="*/ 36 w 50"/>
                <a:gd name="T11" fmla="*/ 19 h 51"/>
                <a:gd name="T12" fmla="*/ 34 w 50"/>
                <a:gd name="T13" fmla="*/ 15 h 51"/>
                <a:gd name="T14" fmla="*/ 38 w 50"/>
                <a:gd name="T15" fmla="*/ 11 h 51"/>
                <a:gd name="T16" fmla="*/ 38 w 50"/>
                <a:gd name="T17" fmla="*/ 11 h 51"/>
                <a:gd name="T18" fmla="*/ 25 w 50"/>
                <a:gd name="T19" fmla="*/ 7 h 51"/>
                <a:gd name="T20" fmla="*/ 9 w 50"/>
                <a:gd name="T21" fmla="*/ 15 h 51"/>
                <a:gd name="T22" fmla="*/ 10 w 50"/>
                <a:gd name="T23" fmla="*/ 15 h 51"/>
                <a:gd name="T24" fmla="*/ 15 w 50"/>
                <a:gd name="T25" fmla="*/ 15 h 51"/>
                <a:gd name="T26" fmla="*/ 15 w 50"/>
                <a:gd name="T27" fmla="*/ 16 h 51"/>
                <a:gd name="T28" fmla="*/ 13 w 50"/>
                <a:gd name="T29" fmla="*/ 16 h 51"/>
                <a:gd name="T30" fmla="*/ 20 w 50"/>
                <a:gd name="T31" fmla="*/ 37 h 51"/>
                <a:gd name="T32" fmla="*/ 24 w 50"/>
                <a:gd name="T33" fmla="*/ 24 h 51"/>
                <a:gd name="T34" fmla="*/ 21 w 50"/>
                <a:gd name="T35" fmla="*/ 16 h 51"/>
                <a:gd name="T36" fmla="*/ 19 w 50"/>
                <a:gd name="T37" fmla="*/ 16 h 51"/>
                <a:gd name="T38" fmla="*/ 20 w 50"/>
                <a:gd name="T39" fmla="*/ 15 h 51"/>
                <a:gd name="T40" fmla="*/ 25 w 50"/>
                <a:gd name="T41" fmla="*/ 15 h 51"/>
                <a:gd name="T42" fmla="*/ 30 w 50"/>
                <a:gd name="T43" fmla="*/ 15 h 51"/>
                <a:gd name="T44" fmla="*/ 30 w 50"/>
                <a:gd name="T45" fmla="*/ 16 h 51"/>
                <a:gd name="T46" fmla="*/ 28 w 50"/>
                <a:gd name="T47" fmla="*/ 16 h 51"/>
                <a:gd name="T48" fmla="*/ 34 w 50"/>
                <a:gd name="T49" fmla="*/ 36 h 51"/>
                <a:gd name="T50" fmla="*/ 36 w 50"/>
                <a:gd name="T51" fmla="*/ 30 h 51"/>
                <a:gd name="T52" fmla="*/ 38 w 50"/>
                <a:gd name="T53" fmla="*/ 24 h 51"/>
                <a:gd name="T54" fmla="*/ 25 w 50"/>
                <a:gd name="T55" fmla="*/ 27 h 51"/>
                <a:gd name="T56" fmla="*/ 20 w 50"/>
                <a:gd name="T57" fmla="*/ 43 h 51"/>
                <a:gd name="T58" fmla="*/ 25 w 50"/>
                <a:gd name="T59" fmla="*/ 44 h 51"/>
                <a:gd name="T60" fmla="*/ 31 w 50"/>
                <a:gd name="T61" fmla="*/ 43 h 51"/>
                <a:gd name="T62" fmla="*/ 31 w 50"/>
                <a:gd name="T63" fmla="*/ 42 h 51"/>
                <a:gd name="T64" fmla="*/ 25 w 50"/>
                <a:gd name="T65" fmla="*/ 27 h 51"/>
                <a:gd name="T66" fmla="*/ 42 w 50"/>
                <a:gd name="T67" fmla="*/ 16 h 51"/>
                <a:gd name="T68" fmla="*/ 42 w 50"/>
                <a:gd name="T69" fmla="*/ 18 h 51"/>
                <a:gd name="T70" fmla="*/ 40 w 50"/>
                <a:gd name="T71" fmla="*/ 25 h 51"/>
                <a:gd name="T72" fmla="*/ 35 w 50"/>
                <a:gd name="T73" fmla="*/ 41 h 51"/>
                <a:gd name="T74" fmla="*/ 44 w 50"/>
                <a:gd name="T75" fmla="*/ 25 h 51"/>
                <a:gd name="T76" fmla="*/ 42 w 50"/>
                <a:gd name="T77" fmla="*/ 16 h 51"/>
                <a:gd name="T78" fmla="*/ 25 w 50"/>
                <a:gd name="T79" fmla="*/ 0 h 51"/>
                <a:gd name="T80" fmla="*/ 0 w 50"/>
                <a:gd name="T81" fmla="*/ 25 h 51"/>
                <a:gd name="T82" fmla="*/ 25 w 50"/>
                <a:gd name="T83" fmla="*/ 51 h 51"/>
                <a:gd name="T84" fmla="*/ 50 w 50"/>
                <a:gd name="T85" fmla="*/ 25 h 51"/>
                <a:gd name="T86" fmla="*/ 25 w 50"/>
                <a:gd name="T87" fmla="*/ 0 h 51"/>
                <a:gd name="T88" fmla="*/ 25 w 50"/>
                <a:gd name="T89" fmla="*/ 47 h 51"/>
                <a:gd name="T90" fmla="*/ 3 w 50"/>
                <a:gd name="T91" fmla="*/ 25 h 51"/>
                <a:gd name="T92" fmla="*/ 25 w 50"/>
                <a:gd name="T93" fmla="*/ 3 h 51"/>
                <a:gd name="T94" fmla="*/ 47 w 50"/>
                <a:gd name="T95" fmla="*/ 25 h 51"/>
                <a:gd name="T96" fmla="*/ 25 w 50"/>
                <a:gd name="T9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1">
                  <a:moveTo>
                    <a:pt x="6" y="25"/>
                  </a:moveTo>
                  <a:cubicBezTo>
                    <a:pt x="6" y="32"/>
                    <a:pt x="10" y="39"/>
                    <a:pt x="17" y="42"/>
                  </a:cubicBezTo>
                  <a:cubicBezTo>
                    <a:pt x="8" y="18"/>
                    <a:pt x="8" y="18"/>
                    <a:pt x="8" y="18"/>
                  </a:cubicBezTo>
                  <a:cubicBezTo>
                    <a:pt x="7" y="20"/>
                    <a:pt x="6" y="22"/>
                    <a:pt x="6" y="25"/>
                  </a:cubicBezTo>
                  <a:close/>
                  <a:moveTo>
                    <a:pt x="38" y="24"/>
                  </a:moveTo>
                  <a:cubicBezTo>
                    <a:pt x="38" y="22"/>
                    <a:pt x="37" y="20"/>
                    <a:pt x="36" y="19"/>
                  </a:cubicBezTo>
                  <a:cubicBezTo>
                    <a:pt x="35" y="18"/>
                    <a:pt x="34" y="16"/>
                    <a:pt x="34" y="15"/>
                  </a:cubicBezTo>
                  <a:cubicBezTo>
                    <a:pt x="34" y="13"/>
                    <a:pt x="36" y="11"/>
                    <a:pt x="38" y="11"/>
                  </a:cubicBezTo>
                  <a:cubicBezTo>
                    <a:pt x="38" y="11"/>
                    <a:pt x="38" y="11"/>
                    <a:pt x="38" y="11"/>
                  </a:cubicBezTo>
                  <a:cubicBezTo>
                    <a:pt x="34" y="8"/>
                    <a:pt x="30" y="7"/>
                    <a:pt x="25" y="7"/>
                  </a:cubicBezTo>
                  <a:cubicBezTo>
                    <a:pt x="18" y="7"/>
                    <a:pt x="12" y="10"/>
                    <a:pt x="9" y="15"/>
                  </a:cubicBezTo>
                  <a:cubicBezTo>
                    <a:pt x="9" y="15"/>
                    <a:pt x="10" y="15"/>
                    <a:pt x="10" y="15"/>
                  </a:cubicBezTo>
                  <a:cubicBezTo>
                    <a:pt x="12" y="15"/>
                    <a:pt x="15" y="15"/>
                    <a:pt x="15" y="15"/>
                  </a:cubicBezTo>
                  <a:cubicBezTo>
                    <a:pt x="16" y="15"/>
                    <a:pt x="16" y="16"/>
                    <a:pt x="15" y="16"/>
                  </a:cubicBezTo>
                  <a:cubicBezTo>
                    <a:pt x="15" y="16"/>
                    <a:pt x="14" y="16"/>
                    <a:pt x="13" y="16"/>
                  </a:cubicBezTo>
                  <a:cubicBezTo>
                    <a:pt x="20" y="37"/>
                    <a:pt x="20" y="37"/>
                    <a:pt x="20" y="37"/>
                  </a:cubicBezTo>
                  <a:cubicBezTo>
                    <a:pt x="24" y="24"/>
                    <a:pt x="24" y="24"/>
                    <a:pt x="24" y="24"/>
                  </a:cubicBezTo>
                  <a:cubicBezTo>
                    <a:pt x="21" y="16"/>
                    <a:pt x="21" y="16"/>
                    <a:pt x="21" y="16"/>
                  </a:cubicBezTo>
                  <a:cubicBezTo>
                    <a:pt x="20" y="16"/>
                    <a:pt x="19" y="16"/>
                    <a:pt x="19" y="16"/>
                  </a:cubicBezTo>
                  <a:cubicBezTo>
                    <a:pt x="18" y="16"/>
                    <a:pt x="19" y="15"/>
                    <a:pt x="20" y="15"/>
                  </a:cubicBezTo>
                  <a:cubicBezTo>
                    <a:pt x="20" y="15"/>
                    <a:pt x="23" y="15"/>
                    <a:pt x="25" y="15"/>
                  </a:cubicBezTo>
                  <a:cubicBezTo>
                    <a:pt x="27" y="15"/>
                    <a:pt x="30" y="15"/>
                    <a:pt x="30" y="15"/>
                  </a:cubicBezTo>
                  <a:cubicBezTo>
                    <a:pt x="31" y="15"/>
                    <a:pt x="31" y="16"/>
                    <a:pt x="30" y="16"/>
                  </a:cubicBezTo>
                  <a:cubicBezTo>
                    <a:pt x="30" y="16"/>
                    <a:pt x="29" y="16"/>
                    <a:pt x="28" y="16"/>
                  </a:cubicBezTo>
                  <a:cubicBezTo>
                    <a:pt x="34" y="36"/>
                    <a:pt x="34" y="36"/>
                    <a:pt x="34" y="36"/>
                  </a:cubicBezTo>
                  <a:cubicBezTo>
                    <a:pt x="36" y="30"/>
                    <a:pt x="36" y="30"/>
                    <a:pt x="36" y="30"/>
                  </a:cubicBezTo>
                  <a:cubicBezTo>
                    <a:pt x="37" y="28"/>
                    <a:pt x="38" y="26"/>
                    <a:pt x="38" y="24"/>
                  </a:cubicBezTo>
                  <a:close/>
                  <a:moveTo>
                    <a:pt x="25" y="27"/>
                  </a:moveTo>
                  <a:cubicBezTo>
                    <a:pt x="20" y="43"/>
                    <a:pt x="20" y="43"/>
                    <a:pt x="20" y="43"/>
                  </a:cubicBezTo>
                  <a:cubicBezTo>
                    <a:pt x="21" y="43"/>
                    <a:pt x="23" y="44"/>
                    <a:pt x="25" y="44"/>
                  </a:cubicBezTo>
                  <a:cubicBezTo>
                    <a:pt x="27" y="44"/>
                    <a:pt x="29" y="43"/>
                    <a:pt x="31" y="43"/>
                  </a:cubicBezTo>
                  <a:cubicBezTo>
                    <a:pt x="31" y="43"/>
                    <a:pt x="31" y="42"/>
                    <a:pt x="31" y="42"/>
                  </a:cubicBezTo>
                  <a:lnTo>
                    <a:pt x="25" y="27"/>
                  </a:lnTo>
                  <a:close/>
                  <a:moveTo>
                    <a:pt x="42" y="16"/>
                  </a:moveTo>
                  <a:cubicBezTo>
                    <a:pt x="42" y="17"/>
                    <a:pt x="42" y="17"/>
                    <a:pt x="42" y="18"/>
                  </a:cubicBezTo>
                  <a:cubicBezTo>
                    <a:pt x="42" y="20"/>
                    <a:pt x="41" y="22"/>
                    <a:pt x="40" y="25"/>
                  </a:cubicBezTo>
                  <a:cubicBezTo>
                    <a:pt x="35" y="41"/>
                    <a:pt x="35" y="41"/>
                    <a:pt x="35" y="41"/>
                  </a:cubicBezTo>
                  <a:cubicBezTo>
                    <a:pt x="40" y="38"/>
                    <a:pt x="44" y="32"/>
                    <a:pt x="44" y="25"/>
                  </a:cubicBezTo>
                  <a:cubicBezTo>
                    <a:pt x="44" y="22"/>
                    <a:pt x="43" y="19"/>
                    <a:pt x="42" y="16"/>
                  </a:cubicBezTo>
                  <a:close/>
                  <a:moveTo>
                    <a:pt x="25" y="0"/>
                  </a:moveTo>
                  <a:cubicBezTo>
                    <a:pt x="11" y="0"/>
                    <a:pt x="0" y="11"/>
                    <a:pt x="0" y="25"/>
                  </a:cubicBezTo>
                  <a:cubicBezTo>
                    <a:pt x="0" y="39"/>
                    <a:pt x="11" y="51"/>
                    <a:pt x="25" y="51"/>
                  </a:cubicBezTo>
                  <a:cubicBezTo>
                    <a:pt x="39" y="51"/>
                    <a:pt x="50" y="39"/>
                    <a:pt x="50" y="25"/>
                  </a:cubicBezTo>
                  <a:cubicBezTo>
                    <a:pt x="50" y="11"/>
                    <a:pt x="39" y="0"/>
                    <a:pt x="25" y="0"/>
                  </a:cubicBezTo>
                  <a:close/>
                  <a:moveTo>
                    <a:pt x="25" y="47"/>
                  </a:moveTo>
                  <a:cubicBezTo>
                    <a:pt x="13" y="47"/>
                    <a:pt x="3" y="37"/>
                    <a:pt x="3" y="25"/>
                  </a:cubicBezTo>
                  <a:cubicBezTo>
                    <a:pt x="3" y="13"/>
                    <a:pt x="13" y="3"/>
                    <a:pt x="25" y="3"/>
                  </a:cubicBezTo>
                  <a:cubicBezTo>
                    <a:pt x="37" y="3"/>
                    <a:pt x="47" y="13"/>
                    <a:pt x="47" y="25"/>
                  </a:cubicBezTo>
                  <a:cubicBezTo>
                    <a:pt x="47" y="37"/>
                    <a:pt x="37" y="47"/>
                    <a:pt x="2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1" name="Freeform 150">
              <a:extLst>
                <a:ext uri="{FF2B5EF4-FFF2-40B4-BE49-F238E27FC236}">
                  <a16:creationId xmlns:a16="http://schemas.microsoft.com/office/drawing/2014/main" id="{171F9422-ED52-47FB-8A75-E44D566360B2}"/>
                </a:ext>
              </a:extLst>
            </p:cNvPr>
            <p:cNvSpPr>
              <a:spLocks noEditPoints="1"/>
            </p:cNvSpPr>
            <p:nvPr/>
          </p:nvSpPr>
          <p:spPr bwMode="auto">
            <a:xfrm>
              <a:off x="1857" y="1775"/>
              <a:ext cx="101" cy="101"/>
            </a:xfrm>
            <a:custGeom>
              <a:avLst/>
              <a:gdLst>
                <a:gd name="T0" fmla="*/ 79 w 82"/>
                <a:gd name="T1" fmla="*/ 69 h 82"/>
                <a:gd name="T2" fmla="*/ 60 w 82"/>
                <a:gd name="T3" fmla="*/ 53 h 82"/>
                <a:gd name="T4" fmla="*/ 54 w 82"/>
                <a:gd name="T5" fmla="*/ 50 h 82"/>
                <a:gd name="T6" fmla="*/ 61 w 82"/>
                <a:gd name="T7" fmla="*/ 30 h 82"/>
                <a:gd name="T8" fmla="*/ 30 w 82"/>
                <a:gd name="T9" fmla="*/ 0 h 82"/>
                <a:gd name="T10" fmla="*/ 0 w 82"/>
                <a:gd name="T11" fmla="*/ 30 h 82"/>
                <a:gd name="T12" fmla="*/ 30 w 82"/>
                <a:gd name="T13" fmla="*/ 61 h 82"/>
                <a:gd name="T14" fmla="*/ 50 w 82"/>
                <a:gd name="T15" fmla="*/ 54 h 82"/>
                <a:gd name="T16" fmla="*/ 53 w 82"/>
                <a:gd name="T17" fmla="*/ 60 h 82"/>
                <a:gd name="T18" fmla="*/ 69 w 82"/>
                <a:gd name="T19" fmla="*/ 79 h 82"/>
                <a:gd name="T20" fmla="*/ 80 w 82"/>
                <a:gd name="T21" fmla="*/ 79 h 82"/>
                <a:gd name="T22" fmla="*/ 79 w 82"/>
                <a:gd name="T23" fmla="*/ 69 h 82"/>
                <a:gd name="T24" fmla="*/ 30 w 82"/>
                <a:gd name="T25" fmla="*/ 51 h 82"/>
                <a:gd name="T26" fmla="*/ 10 w 82"/>
                <a:gd name="T27" fmla="*/ 30 h 82"/>
                <a:gd name="T28" fmla="*/ 30 w 82"/>
                <a:gd name="T29" fmla="*/ 10 h 82"/>
                <a:gd name="T30" fmla="*/ 51 w 82"/>
                <a:gd name="T31" fmla="*/ 30 h 82"/>
                <a:gd name="T32" fmla="*/ 30 w 82"/>
                <a:gd name="T33" fmla="*/ 5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2">
                  <a:moveTo>
                    <a:pt x="79" y="69"/>
                  </a:moveTo>
                  <a:cubicBezTo>
                    <a:pt x="60" y="53"/>
                    <a:pt x="60" y="53"/>
                    <a:pt x="60" y="53"/>
                  </a:cubicBezTo>
                  <a:cubicBezTo>
                    <a:pt x="58" y="51"/>
                    <a:pt x="56" y="50"/>
                    <a:pt x="54" y="50"/>
                  </a:cubicBezTo>
                  <a:cubicBezTo>
                    <a:pt x="58" y="45"/>
                    <a:pt x="61" y="38"/>
                    <a:pt x="61" y="30"/>
                  </a:cubicBezTo>
                  <a:cubicBezTo>
                    <a:pt x="61" y="13"/>
                    <a:pt x="47" y="0"/>
                    <a:pt x="30" y="0"/>
                  </a:cubicBezTo>
                  <a:cubicBezTo>
                    <a:pt x="14" y="0"/>
                    <a:pt x="0" y="13"/>
                    <a:pt x="0" y="30"/>
                  </a:cubicBezTo>
                  <a:cubicBezTo>
                    <a:pt x="0" y="47"/>
                    <a:pt x="14" y="61"/>
                    <a:pt x="30" y="61"/>
                  </a:cubicBezTo>
                  <a:cubicBezTo>
                    <a:pt x="38" y="61"/>
                    <a:pt x="45" y="58"/>
                    <a:pt x="50" y="54"/>
                  </a:cubicBezTo>
                  <a:cubicBezTo>
                    <a:pt x="50" y="55"/>
                    <a:pt x="51" y="58"/>
                    <a:pt x="53" y="60"/>
                  </a:cubicBezTo>
                  <a:cubicBezTo>
                    <a:pt x="69" y="79"/>
                    <a:pt x="69" y="79"/>
                    <a:pt x="69" y="79"/>
                  </a:cubicBezTo>
                  <a:cubicBezTo>
                    <a:pt x="72" y="82"/>
                    <a:pt x="77" y="82"/>
                    <a:pt x="80" y="79"/>
                  </a:cubicBezTo>
                  <a:cubicBezTo>
                    <a:pt x="82" y="77"/>
                    <a:pt x="82" y="72"/>
                    <a:pt x="79" y="69"/>
                  </a:cubicBezTo>
                  <a:close/>
                  <a:moveTo>
                    <a:pt x="30" y="51"/>
                  </a:moveTo>
                  <a:cubicBezTo>
                    <a:pt x="19" y="51"/>
                    <a:pt x="10" y="42"/>
                    <a:pt x="10" y="30"/>
                  </a:cubicBezTo>
                  <a:cubicBezTo>
                    <a:pt x="10" y="19"/>
                    <a:pt x="19" y="10"/>
                    <a:pt x="30" y="10"/>
                  </a:cubicBezTo>
                  <a:cubicBezTo>
                    <a:pt x="42" y="10"/>
                    <a:pt x="51" y="19"/>
                    <a:pt x="51" y="30"/>
                  </a:cubicBezTo>
                  <a:cubicBezTo>
                    <a:pt x="51" y="42"/>
                    <a:pt x="42" y="51"/>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2" name="Freeform 151">
              <a:extLst>
                <a:ext uri="{FF2B5EF4-FFF2-40B4-BE49-F238E27FC236}">
                  <a16:creationId xmlns:a16="http://schemas.microsoft.com/office/drawing/2014/main" id="{9BF6169D-FFF5-4C66-BEF0-B975C8A5CF21}"/>
                </a:ext>
              </a:extLst>
            </p:cNvPr>
            <p:cNvSpPr>
              <a:spLocks/>
            </p:cNvSpPr>
            <p:nvPr/>
          </p:nvSpPr>
          <p:spPr bwMode="auto">
            <a:xfrm>
              <a:off x="2223" y="1048"/>
              <a:ext cx="76" cy="74"/>
            </a:xfrm>
            <a:custGeom>
              <a:avLst/>
              <a:gdLst>
                <a:gd name="T0" fmla="*/ 39 w 62"/>
                <a:gd name="T1" fmla="*/ 42 h 60"/>
                <a:gd name="T2" fmla="*/ 37 w 62"/>
                <a:gd name="T3" fmla="*/ 37 h 60"/>
                <a:gd name="T4" fmla="*/ 43 w 62"/>
                <a:gd name="T5" fmla="*/ 27 h 60"/>
                <a:gd name="T6" fmla="*/ 44 w 62"/>
                <a:gd name="T7" fmla="*/ 19 h 60"/>
                <a:gd name="T8" fmla="*/ 31 w 62"/>
                <a:gd name="T9" fmla="*/ 0 h 60"/>
                <a:gd name="T10" fmla="*/ 18 w 62"/>
                <a:gd name="T11" fmla="*/ 19 h 60"/>
                <a:gd name="T12" fmla="*/ 20 w 62"/>
                <a:gd name="T13" fmla="*/ 27 h 60"/>
                <a:gd name="T14" fmla="*/ 25 w 62"/>
                <a:gd name="T15" fmla="*/ 37 h 60"/>
                <a:gd name="T16" fmla="*/ 23 w 62"/>
                <a:gd name="T17" fmla="*/ 42 h 60"/>
                <a:gd name="T18" fmla="*/ 0 w 62"/>
                <a:gd name="T19" fmla="*/ 60 h 60"/>
                <a:gd name="T20" fmla="*/ 31 w 62"/>
                <a:gd name="T21" fmla="*/ 60 h 60"/>
                <a:gd name="T22" fmla="*/ 62 w 62"/>
                <a:gd name="T23" fmla="*/ 60 h 60"/>
                <a:gd name="T24" fmla="*/ 39 w 62"/>
                <a:gd name="T2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0">
                  <a:moveTo>
                    <a:pt x="39" y="42"/>
                  </a:moveTo>
                  <a:cubicBezTo>
                    <a:pt x="37" y="42"/>
                    <a:pt x="37" y="37"/>
                    <a:pt x="37" y="37"/>
                  </a:cubicBezTo>
                  <a:cubicBezTo>
                    <a:pt x="37" y="37"/>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7"/>
                    <a:pt x="25" y="37"/>
                  </a:cubicBezTo>
                  <a:cubicBezTo>
                    <a:pt x="25" y="37"/>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3" name="Freeform 152">
              <a:extLst>
                <a:ext uri="{FF2B5EF4-FFF2-40B4-BE49-F238E27FC236}">
                  <a16:creationId xmlns:a16="http://schemas.microsoft.com/office/drawing/2014/main" id="{72B9B129-7F01-4556-8AAC-D0D92173A6A7}"/>
                </a:ext>
              </a:extLst>
            </p:cNvPr>
            <p:cNvSpPr>
              <a:spLocks/>
            </p:cNvSpPr>
            <p:nvPr/>
          </p:nvSpPr>
          <p:spPr bwMode="auto">
            <a:xfrm>
              <a:off x="1698" y="1222"/>
              <a:ext cx="93" cy="93"/>
            </a:xfrm>
            <a:custGeom>
              <a:avLst/>
              <a:gdLst>
                <a:gd name="T0" fmla="*/ 24 w 75"/>
                <a:gd name="T1" fmla="*/ 14 h 75"/>
                <a:gd name="T2" fmla="*/ 75 w 75"/>
                <a:gd name="T3" fmla="*/ 0 h 75"/>
                <a:gd name="T4" fmla="*/ 75 w 75"/>
                <a:gd name="T5" fmla="*/ 4 h 75"/>
                <a:gd name="T6" fmla="*/ 75 w 75"/>
                <a:gd name="T7" fmla="*/ 14 h 75"/>
                <a:gd name="T8" fmla="*/ 75 w 75"/>
                <a:gd name="T9" fmla="*/ 54 h 75"/>
                <a:gd name="T10" fmla="*/ 59 w 75"/>
                <a:gd name="T11" fmla="*/ 65 h 75"/>
                <a:gd name="T12" fmla="*/ 42 w 75"/>
                <a:gd name="T13" fmla="*/ 54 h 75"/>
                <a:gd name="T14" fmla="*/ 59 w 75"/>
                <a:gd name="T15" fmla="*/ 42 h 75"/>
                <a:gd name="T16" fmla="*/ 66 w 75"/>
                <a:gd name="T17" fmla="*/ 43 h 75"/>
                <a:gd name="T18" fmla="*/ 66 w 75"/>
                <a:gd name="T19" fmla="*/ 19 h 75"/>
                <a:gd name="T20" fmla="*/ 33 w 75"/>
                <a:gd name="T21" fmla="*/ 28 h 75"/>
                <a:gd name="T22" fmla="*/ 33 w 75"/>
                <a:gd name="T23" fmla="*/ 63 h 75"/>
                <a:gd name="T24" fmla="*/ 16 w 75"/>
                <a:gd name="T25" fmla="*/ 75 h 75"/>
                <a:gd name="T26" fmla="*/ 0 w 75"/>
                <a:gd name="T27" fmla="*/ 63 h 75"/>
                <a:gd name="T28" fmla="*/ 16 w 75"/>
                <a:gd name="T29" fmla="*/ 51 h 75"/>
                <a:gd name="T30" fmla="*/ 24 w 75"/>
                <a:gd name="T31" fmla="*/ 52 h 75"/>
                <a:gd name="T32" fmla="*/ 24 w 75"/>
                <a:gd name="T33" fmla="*/ 28 h 75"/>
                <a:gd name="T34" fmla="*/ 24 w 75"/>
                <a:gd name="T35"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24" y="14"/>
                  </a:moveTo>
                  <a:cubicBezTo>
                    <a:pt x="75" y="0"/>
                    <a:pt x="75" y="0"/>
                    <a:pt x="75" y="0"/>
                  </a:cubicBezTo>
                  <a:cubicBezTo>
                    <a:pt x="75" y="4"/>
                    <a:pt x="75" y="4"/>
                    <a:pt x="75" y="4"/>
                  </a:cubicBezTo>
                  <a:cubicBezTo>
                    <a:pt x="75" y="14"/>
                    <a:pt x="75" y="14"/>
                    <a:pt x="75" y="14"/>
                  </a:cubicBezTo>
                  <a:cubicBezTo>
                    <a:pt x="75" y="54"/>
                    <a:pt x="75" y="54"/>
                    <a:pt x="75" y="54"/>
                  </a:cubicBezTo>
                  <a:cubicBezTo>
                    <a:pt x="75" y="60"/>
                    <a:pt x="68" y="65"/>
                    <a:pt x="59" y="65"/>
                  </a:cubicBezTo>
                  <a:cubicBezTo>
                    <a:pt x="50" y="65"/>
                    <a:pt x="42" y="60"/>
                    <a:pt x="42" y="54"/>
                  </a:cubicBezTo>
                  <a:cubicBezTo>
                    <a:pt x="42" y="47"/>
                    <a:pt x="50" y="42"/>
                    <a:pt x="59" y="42"/>
                  </a:cubicBezTo>
                  <a:cubicBezTo>
                    <a:pt x="61" y="42"/>
                    <a:pt x="64" y="42"/>
                    <a:pt x="66" y="43"/>
                  </a:cubicBezTo>
                  <a:cubicBezTo>
                    <a:pt x="66" y="19"/>
                    <a:pt x="66" y="19"/>
                    <a:pt x="66" y="19"/>
                  </a:cubicBezTo>
                  <a:cubicBezTo>
                    <a:pt x="33" y="28"/>
                    <a:pt x="33" y="28"/>
                    <a:pt x="33" y="28"/>
                  </a:cubicBezTo>
                  <a:cubicBezTo>
                    <a:pt x="33" y="63"/>
                    <a:pt x="33" y="63"/>
                    <a:pt x="33" y="63"/>
                  </a:cubicBezTo>
                  <a:cubicBezTo>
                    <a:pt x="33" y="70"/>
                    <a:pt x="26" y="75"/>
                    <a:pt x="16" y="75"/>
                  </a:cubicBezTo>
                  <a:cubicBezTo>
                    <a:pt x="7" y="75"/>
                    <a:pt x="0" y="70"/>
                    <a:pt x="0" y="63"/>
                  </a:cubicBezTo>
                  <a:cubicBezTo>
                    <a:pt x="0" y="57"/>
                    <a:pt x="7" y="51"/>
                    <a:pt x="16" y="51"/>
                  </a:cubicBezTo>
                  <a:cubicBezTo>
                    <a:pt x="19" y="51"/>
                    <a:pt x="21" y="52"/>
                    <a:pt x="24" y="52"/>
                  </a:cubicBezTo>
                  <a:cubicBezTo>
                    <a:pt x="24" y="28"/>
                    <a:pt x="24" y="28"/>
                    <a:pt x="24" y="28"/>
                  </a:cubicBezTo>
                  <a:lnTo>
                    <a:pt x="2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4" name="Freeform 153">
              <a:extLst>
                <a:ext uri="{FF2B5EF4-FFF2-40B4-BE49-F238E27FC236}">
                  <a16:creationId xmlns:a16="http://schemas.microsoft.com/office/drawing/2014/main" id="{3C0CA930-3302-43FB-AC70-D55B5EE33DB8}"/>
                </a:ext>
              </a:extLst>
            </p:cNvPr>
            <p:cNvSpPr>
              <a:spLocks/>
            </p:cNvSpPr>
            <p:nvPr/>
          </p:nvSpPr>
          <p:spPr bwMode="auto">
            <a:xfrm>
              <a:off x="1336" y="1472"/>
              <a:ext cx="48" cy="52"/>
            </a:xfrm>
            <a:custGeom>
              <a:avLst/>
              <a:gdLst>
                <a:gd name="T0" fmla="*/ 31 w 39"/>
                <a:gd name="T1" fmla="*/ 16 h 42"/>
                <a:gd name="T2" fmla="*/ 25 w 39"/>
                <a:gd name="T3" fmla="*/ 19 h 42"/>
                <a:gd name="T4" fmla="*/ 22 w 39"/>
                <a:gd name="T5" fmla="*/ 21 h 42"/>
                <a:gd name="T6" fmla="*/ 25 w 39"/>
                <a:gd name="T7" fmla="*/ 15 h 42"/>
                <a:gd name="T8" fmla="*/ 28 w 39"/>
                <a:gd name="T9" fmla="*/ 9 h 42"/>
                <a:gd name="T10" fmla="*/ 19 w 39"/>
                <a:gd name="T11" fmla="*/ 0 h 42"/>
                <a:gd name="T12" fmla="*/ 11 w 39"/>
                <a:gd name="T13" fmla="*/ 9 h 42"/>
                <a:gd name="T14" fmla="*/ 14 w 39"/>
                <a:gd name="T15" fmla="*/ 15 h 42"/>
                <a:gd name="T16" fmla="*/ 18 w 39"/>
                <a:gd name="T17" fmla="*/ 21 h 42"/>
                <a:gd name="T18" fmla="*/ 14 w 39"/>
                <a:gd name="T19" fmla="*/ 19 h 42"/>
                <a:gd name="T20" fmla="*/ 8 w 39"/>
                <a:gd name="T21" fmla="*/ 17 h 42"/>
                <a:gd name="T22" fmla="*/ 0 w 39"/>
                <a:gd name="T23" fmla="*/ 25 h 42"/>
                <a:gd name="T24" fmla="*/ 9 w 39"/>
                <a:gd name="T25" fmla="*/ 34 h 42"/>
                <a:gd name="T26" fmla="*/ 15 w 39"/>
                <a:gd name="T27" fmla="*/ 31 h 42"/>
                <a:gd name="T28" fmla="*/ 18 w 39"/>
                <a:gd name="T29" fmla="*/ 28 h 42"/>
                <a:gd name="T30" fmla="*/ 12 w 39"/>
                <a:gd name="T31" fmla="*/ 41 h 42"/>
                <a:gd name="T32" fmla="*/ 12 w 39"/>
                <a:gd name="T33" fmla="*/ 42 h 42"/>
                <a:gd name="T34" fmla="*/ 20 w 39"/>
                <a:gd name="T35" fmla="*/ 42 h 42"/>
                <a:gd name="T36" fmla="*/ 28 w 39"/>
                <a:gd name="T37" fmla="*/ 42 h 42"/>
                <a:gd name="T38" fmla="*/ 28 w 39"/>
                <a:gd name="T39" fmla="*/ 40 h 42"/>
                <a:gd name="T40" fmla="*/ 22 w 39"/>
                <a:gd name="T41" fmla="*/ 28 h 42"/>
                <a:gd name="T42" fmla="*/ 25 w 39"/>
                <a:gd name="T43" fmla="*/ 31 h 42"/>
                <a:gd name="T44" fmla="*/ 31 w 39"/>
                <a:gd name="T45" fmla="*/ 33 h 42"/>
                <a:gd name="T46" fmla="*/ 39 w 39"/>
                <a:gd name="T47" fmla="*/ 24 h 42"/>
                <a:gd name="T48" fmla="*/ 31 w 39"/>
                <a:gd name="T49"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42">
                  <a:moveTo>
                    <a:pt x="31" y="16"/>
                  </a:moveTo>
                  <a:cubicBezTo>
                    <a:pt x="28" y="16"/>
                    <a:pt x="26" y="17"/>
                    <a:pt x="25" y="19"/>
                  </a:cubicBezTo>
                  <a:cubicBezTo>
                    <a:pt x="24" y="20"/>
                    <a:pt x="23" y="20"/>
                    <a:pt x="22" y="21"/>
                  </a:cubicBezTo>
                  <a:cubicBezTo>
                    <a:pt x="22" y="19"/>
                    <a:pt x="24" y="16"/>
                    <a:pt x="25" y="15"/>
                  </a:cubicBezTo>
                  <a:cubicBezTo>
                    <a:pt x="27" y="13"/>
                    <a:pt x="28" y="11"/>
                    <a:pt x="28" y="9"/>
                  </a:cubicBezTo>
                  <a:cubicBezTo>
                    <a:pt x="27" y="4"/>
                    <a:pt x="24" y="0"/>
                    <a:pt x="19" y="0"/>
                  </a:cubicBezTo>
                  <a:cubicBezTo>
                    <a:pt x="14" y="1"/>
                    <a:pt x="11" y="5"/>
                    <a:pt x="11" y="9"/>
                  </a:cubicBezTo>
                  <a:cubicBezTo>
                    <a:pt x="11" y="12"/>
                    <a:pt x="12" y="14"/>
                    <a:pt x="14" y="15"/>
                  </a:cubicBezTo>
                  <a:cubicBezTo>
                    <a:pt x="15" y="16"/>
                    <a:pt x="17" y="19"/>
                    <a:pt x="18" y="21"/>
                  </a:cubicBezTo>
                  <a:cubicBezTo>
                    <a:pt x="16" y="21"/>
                    <a:pt x="15" y="20"/>
                    <a:pt x="14" y="19"/>
                  </a:cubicBezTo>
                  <a:cubicBezTo>
                    <a:pt x="13" y="18"/>
                    <a:pt x="11" y="17"/>
                    <a:pt x="8" y="17"/>
                  </a:cubicBezTo>
                  <a:cubicBezTo>
                    <a:pt x="4" y="17"/>
                    <a:pt x="0" y="21"/>
                    <a:pt x="0" y="25"/>
                  </a:cubicBezTo>
                  <a:cubicBezTo>
                    <a:pt x="0" y="30"/>
                    <a:pt x="4" y="34"/>
                    <a:pt x="9" y="34"/>
                  </a:cubicBezTo>
                  <a:cubicBezTo>
                    <a:pt x="11" y="34"/>
                    <a:pt x="13" y="33"/>
                    <a:pt x="15" y="31"/>
                  </a:cubicBezTo>
                  <a:cubicBezTo>
                    <a:pt x="15" y="30"/>
                    <a:pt x="17" y="29"/>
                    <a:pt x="18" y="28"/>
                  </a:cubicBezTo>
                  <a:cubicBezTo>
                    <a:pt x="18" y="34"/>
                    <a:pt x="15" y="39"/>
                    <a:pt x="12" y="41"/>
                  </a:cubicBezTo>
                  <a:cubicBezTo>
                    <a:pt x="12" y="42"/>
                    <a:pt x="12" y="42"/>
                    <a:pt x="12" y="42"/>
                  </a:cubicBezTo>
                  <a:cubicBezTo>
                    <a:pt x="20" y="42"/>
                    <a:pt x="20" y="42"/>
                    <a:pt x="20" y="42"/>
                  </a:cubicBezTo>
                  <a:cubicBezTo>
                    <a:pt x="28" y="42"/>
                    <a:pt x="28" y="42"/>
                    <a:pt x="28" y="42"/>
                  </a:cubicBezTo>
                  <a:cubicBezTo>
                    <a:pt x="28" y="40"/>
                    <a:pt x="28" y="40"/>
                    <a:pt x="28" y="40"/>
                  </a:cubicBezTo>
                  <a:cubicBezTo>
                    <a:pt x="25" y="39"/>
                    <a:pt x="22" y="34"/>
                    <a:pt x="22" y="28"/>
                  </a:cubicBezTo>
                  <a:cubicBezTo>
                    <a:pt x="23" y="29"/>
                    <a:pt x="24" y="30"/>
                    <a:pt x="25" y="31"/>
                  </a:cubicBezTo>
                  <a:cubicBezTo>
                    <a:pt x="27" y="32"/>
                    <a:pt x="29" y="33"/>
                    <a:pt x="31" y="33"/>
                  </a:cubicBezTo>
                  <a:cubicBezTo>
                    <a:pt x="36" y="33"/>
                    <a:pt x="39" y="29"/>
                    <a:pt x="39" y="24"/>
                  </a:cubicBezTo>
                  <a:cubicBezTo>
                    <a:pt x="39" y="20"/>
                    <a:pt x="35" y="16"/>
                    <a:pt x="3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5" name="Freeform 154">
              <a:extLst>
                <a:ext uri="{FF2B5EF4-FFF2-40B4-BE49-F238E27FC236}">
                  <a16:creationId xmlns:a16="http://schemas.microsoft.com/office/drawing/2014/main" id="{A7FA926F-472D-4062-9D24-D7CD7C07231E}"/>
                </a:ext>
              </a:extLst>
            </p:cNvPr>
            <p:cNvSpPr>
              <a:spLocks noEditPoints="1"/>
            </p:cNvSpPr>
            <p:nvPr/>
          </p:nvSpPr>
          <p:spPr bwMode="auto">
            <a:xfrm>
              <a:off x="1888" y="2187"/>
              <a:ext cx="72" cy="71"/>
            </a:xfrm>
            <a:custGeom>
              <a:avLst/>
              <a:gdLst>
                <a:gd name="T0" fmla="*/ 29 w 59"/>
                <a:gd name="T1" fmla="*/ 0 h 58"/>
                <a:gd name="T2" fmla="*/ 0 w 59"/>
                <a:gd name="T3" fmla="*/ 29 h 58"/>
                <a:gd name="T4" fmla="*/ 29 w 59"/>
                <a:gd name="T5" fmla="*/ 58 h 58"/>
                <a:gd name="T6" fmla="*/ 59 w 59"/>
                <a:gd name="T7" fmla="*/ 29 h 58"/>
                <a:gd name="T8" fmla="*/ 29 w 59"/>
                <a:gd name="T9" fmla="*/ 0 h 58"/>
                <a:gd name="T10" fmla="*/ 47 w 59"/>
                <a:gd name="T11" fmla="*/ 25 h 58"/>
                <a:gd name="T12" fmla="*/ 31 w 59"/>
                <a:gd name="T13" fmla="*/ 47 h 58"/>
                <a:gd name="T14" fmla="*/ 23 w 59"/>
                <a:gd name="T15" fmla="*/ 44 h 58"/>
                <a:gd name="T16" fmla="*/ 17 w 59"/>
                <a:gd name="T17" fmla="*/ 26 h 58"/>
                <a:gd name="T18" fmla="*/ 13 w 59"/>
                <a:gd name="T19" fmla="*/ 28 h 58"/>
                <a:gd name="T20" fmla="*/ 12 w 59"/>
                <a:gd name="T21" fmla="*/ 26 h 58"/>
                <a:gd name="T22" fmla="*/ 22 w 59"/>
                <a:gd name="T23" fmla="*/ 18 h 58"/>
                <a:gd name="T24" fmla="*/ 28 w 59"/>
                <a:gd name="T25" fmla="*/ 30 h 58"/>
                <a:gd name="T26" fmla="*/ 31 w 59"/>
                <a:gd name="T27" fmla="*/ 37 h 58"/>
                <a:gd name="T28" fmla="*/ 36 w 59"/>
                <a:gd name="T29" fmla="*/ 30 h 58"/>
                <a:gd name="T30" fmla="*/ 32 w 59"/>
                <a:gd name="T31" fmla="*/ 26 h 58"/>
                <a:gd name="T32" fmla="*/ 47 w 59"/>
                <a:gd name="T33"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8">
                  <a:moveTo>
                    <a:pt x="29" y="0"/>
                  </a:moveTo>
                  <a:cubicBezTo>
                    <a:pt x="13" y="0"/>
                    <a:pt x="0" y="13"/>
                    <a:pt x="0" y="29"/>
                  </a:cubicBezTo>
                  <a:cubicBezTo>
                    <a:pt x="0" y="45"/>
                    <a:pt x="13" y="58"/>
                    <a:pt x="29" y="58"/>
                  </a:cubicBezTo>
                  <a:cubicBezTo>
                    <a:pt x="46" y="58"/>
                    <a:pt x="59" y="45"/>
                    <a:pt x="59" y="29"/>
                  </a:cubicBezTo>
                  <a:cubicBezTo>
                    <a:pt x="59" y="13"/>
                    <a:pt x="46" y="0"/>
                    <a:pt x="29" y="0"/>
                  </a:cubicBezTo>
                  <a:close/>
                  <a:moveTo>
                    <a:pt x="47" y="25"/>
                  </a:moveTo>
                  <a:cubicBezTo>
                    <a:pt x="45" y="36"/>
                    <a:pt x="34" y="45"/>
                    <a:pt x="31" y="47"/>
                  </a:cubicBezTo>
                  <a:cubicBezTo>
                    <a:pt x="27" y="49"/>
                    <a:pt x="24" y="46"/>
                    <a:pt x="23" y="44"/>
                  </a:cubicBezTo>
                  <a:cubicBezTo>
                    <a:pt x="22" y="41"/>
                    <a:pt x="18" y="28"/>
                    <a:pt x="17" y="26"/>
                  </a:cubicBezTo>
                  <a:cubicBezTo>
                    <a:pt x="16" y="25"/>
                    <a:pt x="13" y="28"/>
                    <a:pt x="13" y="28"/>
                  </a:cubicBezTo>
                  <a:cubicBezTo>
                    <a:pt x="12" y="26"/>
                    <a:pt x="12" y="26"/>
                    <a:pt x="12" y="26"/>
                  </a:cubicBezTo>
                  <a:cubicBezTo>
                    <a:pt x="12" y="26"/>
                    <a:pt x="18" y="19"/>
                    <a:pt x="22" y="18"/>
                  </a:cubicBezTo>
                  <a:cubicBezTo>
                    <a:pt x="27" y="17"/>
                    <a:pt x="27" y="25"/>
                    <a:pt x="28" y="30"/>
                  </a:cubicBezTo>
                  <a:cubicBezTo>
                    <a:pt x="29" y="34"/>
                    <a:pt x="30" y="37"/>
                    <a:pt x="31" y="37"/>
                  </a:cubicBezTo>
                  <a:cubicBezTo>
                    <a:pt x="32" y="37"/>
                    <a:pt x="34" y="34"/>
                    <a:pt x="36" y="30"/>
                  </a:cubicBezTo>
                  <a:cubicBezTo>
                    <a:pt x="38" y="27"/>
                    <a:pt x="36" y="23"/>
                    <a:pt x="32" y="26"/>
                  </a:cubicBezTo>
                  <a:cubicBezTo>
                    <a:pt x="34" y="16"/>
                    <a:pt x="49" y="14"/>
                    <a:pt x="4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6" name="Freeform 155">
              <a:extLst>
                <a:ext uri="{FF2B5EF4-FFF2-40B4-BE49-F238E27FC236}">
                  <a16:creationId xmlns:a16="http://schemas.microsoft.com/office/drawing/2014/main" id="{1C223902-BF4F-491D-827E-4D8A5D9AB8EE}"/>
                </a:ext>
              </a:extLst>
            </p:cNvPr>
            <p:cNvSpPr>
              <a:spLocks noEditPoints="1"/>
            </p:cNvSpPr>
            <p:nvPr/>
          </p:nvSpPr>
          <p:spPr bwMode="auto">
            <a:xfrm>
              <a:off x="2064" y="2751"/>
              <a:ext cx="53" cy="59"/>
            </a:xfrm>
            <a:custGeom>
              <a:avLst/>
              <a:gdLst>
                <a:gd name="T0" fmla="*/ 34 w 43"/>
                <a:gd name="T1" fmla="*/ 14 h 48"/>
                <a:gd name="T2" fmla="*/ 36 w 43"/>
                <a:gd name="T3" fmla="*/ 12 h 48"/>
                <a:gd name="T4" fmla="*/ 39 w 43"/>
                <a:gd name="T5" fmla="*/ 7 h 48"/>
                <a:gd name="T6" fmla="*/ 38 w 43"/>
                <a:gd name="T7" fmla="*/ 1 h 48"/>
                <a:gd name="T8" fmla="*/ 34 w 43"/>
                <a:gd name="T9" fmla="*/ 0 h 48"/>
                <a:gd name="T10" fmla="*/ 27 w 43"/>
                <a:gd name="T11" fmla="*/ 3 h 48"/>
                <a:gd name="T12" fmla="*/ 21 w 43"/>
                <a:gd name="T13" fmla="*/ 13 h 48"/>
                <a:gd name="T14" fmla="*/ 16 w 43"/>
                <a:gd name="T15" fmla="*/ 3 h 48"/>
                <a:gd name="T16" fmla="*/ 10 w 43"/>
                <a:gd name="T17" fmla="*/ 1 h 48"/>
                <a:gd name="T18" fmla="*/ 6 w 43"/>
                <a:gd name="T19" fmla="*/ 2 h 48"/>
                <a:gd name="T20" fmla="*/ 7 w 43"/>
                <a:gd name="T21" fmla="*/ 12 h 48"/>
                <a:gd name="T22" fmla="*/ 10 w 43"/>
                <a:gd name="T23" fmla="*/ 14 h 48"/>
                <a:gd name="T24" fmla="*/ 0 w 43"/>
                <a:gd name="T25" fmla="*/ 14 h 48"/>
                <a:gd name="T26" fmla="*/ 0 w 43"/>
                <a:gd name="T27" fmla="*/ 27 h 48"/>
                <a:gd name="T28" fmla="*/ 3 w 43"/>
                <a:gd name="T29" fmla="*/ 27 h 48"/>
                <a:gd name="T30" fmla="*/ 3 w 43"/>
                <a:gd name="T31" fmla="*/ 48 h 48"/>
                <a:gd name="T32" fmla="*/ 40 w 43"/>
                <a:gd name="T33" fmla="*/ 48 h 48"/>
                <a:gd name="T34" fmla="*/ 40 w 43"/>
                <a:gd name="T35" fmla="*/ 27 h 48"/>
                <a:gd name="T36" fmla="*/ 43 w 43"/>
                <a:gd name="T37" fmla="*/ 27 h 48"/>
                <a:gd name="T38" fmla="*/ 43 w 43"/>
                <a:gd name="T39" fmla="*/ 14 h 48"/>
                <a:gd name="T40" fmla="*/ 34 w 43"/>
                <a:gd name="T41" fmla="*/ 14 h 48"/>
                <a:gd name="T42" fmla="*/ 29 w 43"/>
                <a:gd name="T43" fmla="*/ 5 h 48"/>
                <a:gd name="T44" fmla="*/ 34 w 43"/>
                <a:gd name="T45" fmla="*/ 3 h 48"/>
                <a:gd name="T46" fmla="*/ 35 w 43"/>
                <a:gd name="T47" fmla="*/ 4 h 48"/>
                <a:gd name="T48" fmla="*/ 34 w 43"/>
                <a:gd name="T49" fmla="*/ 10 h 48"/>
                <a:gd name="T50" fmla="*/ 27 w 43"/>
                <a:gd name="T51" fmla="*/ 14 h 48"/>
                <a:gd name="T52" fmla="*/ 24 w 43"/>
                <a:gd name="T53" fmla="*/ 14 h 48"/>
                <a:gd name="T54" fmla="*/ 29 w 43"/>
                <a:gd name="T55" fmla="*/ 5 h 48"/>
                <a:gd name="T56" fmla="*/ 8 w 43"/>
                <a:gd name="T57" fmla="*/ 7 h 48"/>
                <a:gd name="T58" fmla="*/ 9 w 43"/>
                <a:gd name="T59" fmla="*/ 5 h 48"/>
                <a:gd name="T60" fmla="*/ 10 w 43"/>
                <a:gd name="T61" fmla="*/ 4 h 48"/>
                <a:gd name="T62" fmla="*/ 10 w 43"/>
                <a:gd name="T63" fmla="*/ 4 h 48"/>
                <a:gd name="T64" fmla="*/ 13 w 43"/>
                <a:gd name="T65" fmla="*/ 6 h 48"/>
                <a:gd name="T66" fmla="*/ 17 w 43"/>
                <a:gd name="T67" fmla="*/ 13 h 48"/>
                <a:gd name="T68" fmla="*/ 17 w 43"/>
                <a:gd name="T69" fmla="*/ 13 h 48"/>
                <a:gd name="T70" fmla="*/ 17 w 43"/>
                <a:gd name="T71" fmla="*/ 13 h 48"/>
                <a:gd name="T72" fmla="*/ 9 w 43"/>
                <a:gd name="T73" fmla="*/ 9 h 48"/>
                <a:gd name="T74" fmla="*/ 8 w 43"/>
                <a:gd name="T75" fmla="*/ 7 h 48"/>
                <a:gd name="T76" fmla="*/ 18 w 43"/>
                <a:gd name="T77" fmla="*/ 45 h 48"/>
                <a:gd name="T78" fmla="*/ 6 w 43"/>
                <a:gd name="T79" fmla="*/ 45 h 48"/>
                <a:gd name="T80" fmla="*/ 6 w 43"/>
                <a:gd name="T81" fmla="*/ 25 h 48"/>
                <a:gd name="T82" fmla="*/ 18 w 43"/>
                <a:gd name="T83" fmla="*/ 25 h 48"/>
                <a:gd name="T84" fmla="*/ 18 w 43"/>
                <a:gd name="T85" fmla="*/ 45 h 48"/>
                <a:gd name="T86" fmla="*/ 18 w 43"/>
                <a:gd name="T87" fmla="*/ 24 h 48"/>
                <a:gd name="T88" fmla="*/ 3 w 43"/>
                <a:gd name="T89" fmla="*/ 24 h 48"/>
                <a:gd name="T90" fmla="*/ 3 w 43"/>
                <a:gd name="T91" fmla="*/ 17 h 48"/>
                <a:gd name="T92" fmla="*/ 18 w 43"/>
                <a:gd name="T93" fmla="*/ 17 h 48"/>
                <a:gd name="T94" fmla="*/ 18 w 43"/>
                <a:gd name="T95" fmla="*/ 24 h 48"/>
                <a:gd name="T96" fmla="*/ 37 w 43"/>
                <a:gd name="T97" fmla="*/ 45 h 48"/>
                <a:gd name="T98" fmla="*/ 25 w 43"/>
                <a:gd name="T99" fmla="*/ 45 h 48"/>
                <a:gd name="T100" fmla="*/ 25 w 43"/>
                <a:gd name="T101" fmla="*/ 25 h 48"/>
                <a:gd name="T102" fmla="*/ 37 w 43"/>
                <a:gd name="T103" fmla="*/ 25 h 48"/>
                <a:gd name="T104" fmla="*/ 37 w 43"/>
                <a:gd name="T105" fmla="*/ 45 h 48"/>
                <a:gd name="T106" fmla="*/ 40 w 43"/>
                <a:gd name="T107" fmla="*/ 24 h 48"/>
                <a:gd name="T108" fmla="*/ 25 w 43"/>
                <a:gd name="T109" fmla="*/ 24 h 48"/>
                <a:gd name="T110" fmla="*/ 25 w 43"/>
                <a:gd name="T111" fmla="*/ 17 h 48"/>
                <a:gd name="T112" fmla="*/ 40 w 43"/>
                <a:gd name="T113" fmla="*/ 17 h 48"/>
                <a:gd name="T114" fmla="*/ 40 w 43"/>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48">
                  <a:moveTo>
                    <a:pt x="34" y="14"/>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3"/>
                  </a:cubicBezTo>
                  <a:cubicBezTo>
                    <a:pt x="20" y="10"/>
                    <a:pt x="19" y="6"/>
                    <a:pt x="16" y="3"/>
                  </a:cubicBezTo>
                  <a:cubicBezTo>
                    <a:pt x="14" y="2"/>
                    <a:pt x="12" y="1"/>
                    <a:pt x="10" y="1"/>
                  </a:cubicBezTo>
                  <a:cubicBezTo>
                    <a:pt x="9" y="1"/>
                    <a:pt x="7" y="1"/>
                    <a:pt x="6" y="2"/>
                  </a:cubicBezTo>
                  <a:cubicBezTo>
                    <a:pt x="4" y="5"/>
                    <a:pt x="4" y="9"/>
                    <a:pt x="7" y="12"/>
                  </a:cubicBezTo>
                  <a:cubicBezTo>
                    <a:pt x="8" y="13"/>
                    <a:pt x="9" y="14"/>
                    <a:pt x="10" y="14"/>
                  </a:cubicBezTo>
                  <a:cubicBezTo>
                    <a:pt x="0" y="14"/>
                    <a:pt x="0" y="14"/>
                    <a:pt x="0" y="14"/>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4"/>
                    <a:pt x="43" y="14"/>
                    <a:pt x="43" y="14"/>
                  </a:cubicBezTo>
                  <a:lnTo>
                    <a:pt x="34" y="14"/>
                  </a:lnTo>
                  <a:close/>
                  <a:moveTo>
                    <a:pt x="29" y="5"/>
                  </a:moveTo>
                  <a:cubicBezTo>
                    <a:pt x="31" y="4"/>
                    <a:pt x="32" y="3"/>
                    <a:pt x="34" y="3"/>
                  </a:cubicBezTo>
                  <a:cubicBezTo>
                    <a:pt x="34" y="3"/>
                    <a:pt x="35" y="3"/>
                    <a:pt x="35" y="4"/>
                  </a:cubicBezTo>
                  <a:cubicBezTo>
                    <a:pt x="37" y="5"/>
                    <a:pt x="36" y="8"/>
                    <a:pt x="34" y="10"/>
                  </a:cubicBezTo>
                  <a:cubicBezTo>
                    <a:pt x="32" y="12"/>
                    <a:pt x="29" y="13"/>
                    <a:pt x="27" y="14"/>
                  </a:cubicBezTo>
                  <a:cubicBezTo>
                    <a:pt x="24" y="14"/>
                    <a:pt x="24" y="14"/>
                    <a:pt x="24" y="14"/>
                  </a:cubicBezTo>
                  <a:cubicBezTo>
                    <a:pt x="25" y="12"/>
                    <a:pt x="27" y="8"/>
                    <a:pt x="29" y="5"/>
                  </a:cubicBezTo>
                  <a:close/>
                  <a:moveTo>
                    <a:pt x="8" y="7"/>
                  </a:moveTo>
                  <a:cubicBezTo>
                    <a:pt x="8" y="6"/>
                    <a:pt x="8" y="5"/>
                    <a:pt x="9" y="5"/>
                  </a:cubicBezTo>
                  <a:cubicBezTo>
                    <a:pt x="9" y="4"/>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2"/>
                    <a:pt x="11" y="11"/>
                    <a:pt x="9" y="9"/>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7"/>
                    <a:pt x="3" y="17"/>
                    <a:pt x="3" y="17"/>
                  </a:cubicBezTo>
                  <a:cubicBezTo>
                    <a:pt x="18" y="17"/>
                    <a:pt x="18" y="17"/>
                    <a:pt x="18" y="17"/>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7"/>
                    <a:pt x="25" y="17"/>
                    <a:pt x="25" y="17"/>
                  </a:cubicBezTo>
                  <a:cubicBezTo>
                    <a:pt x="40" y="17"/>
                    <a:pt x="40" y="17"/>
                    <a:pt x="40" y="17"/>
                  </a:cubicBezTo>
                  <a:lnTo>
                    <a:pt x="4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7" name="Freeform 156">
              <a:extLst>
                <a:ext uri="{FF2B5EF4-FFF2-40B4-BE49-F238E27FC236}">
                  <a16:creationId xmlns:a16="http://schemas.microsoft.com/office/drawing/2014/main" id="{2110A54C-0024-458F-8D5A-0C9BE0CDEA88}"/>
                </a:ext>
              </a:extLst>
            </p:cNvPr>
            <p:cNvSpPr>
              <a:spLocks noEditPoints="1"/>
            </p:cNvSpPr>
            <p:nvPr/>
          </p:nvSpPr>
          <p:spPr bwMode="auto">
            <a:xfrm>
              <a:off x="3988" y="2920"/>
              <a:ext cx="146" cy="131"/>
            </a:xfrm>
            <a:custGeom>
              <a:avLst/>
              <a:gdLst>
                <a:gd name="T0" fmla="*/ 50 w 119"/>
                <a:gd name="T1" fmla="*/ 0 h 106"/>
                <a:gd name="T2" fmla="*/ 50 w 119"/>
                <a:gd name="T3" fmla="*/ 0 h 106"/>
                <a:gd name="T4" fmla="*/ 99 w 119"/>
                <a:gd name="T5" fmla="*/ 40 h 106"/>
                <a:gd name="T6" fmla="*/ 50 w 119"/>
                <a:gd name="T7" fmla="*/ 80 h 106"/>
                <a:gd name="T8" fmla="*/ 42 w 119"/>
                <a:gd name="T9" fmla="*/ 80 h 106"/>
                <a:gd name="T10" fmla="*/ 7 w 119"/>
                <a:gd name="T11" fmla="*/ 93 h 106"/>
                <a:gd name="T12" fmla="*/ 7 w 119"/>
                <a:gd name="T13" fmla="*/ 90 h 106"/>
                <a:gd name="T14" fmla="*/ 19 w 119"/>
                <a:gd name="T15" fmla="*/ 74 h 106"/>
                <a:gd name="T16" fmla="*/ 18 w 119"/>
                <a:gd name="T17" fmla="*/ 71 h 106"/>
                <a:gd name="T18" fmla="*/ 0 w 119"/>
                <a:gd name="T19" fmla="*/ 40 h 106"/>
                <a:gd name="T20" fmla="*/ 50 w 119"/>
                <a:gd name="T21" fmla="*/ 0 h 106"/>
                <a:gd name="T22" fmla="*/ 103 w 119"/>
                <a:gd name="T23" fmla="*/ 90 h 106"/>
                <a:gd name="T24" fmla="*/ 113 w 119"/>
                <a:gd name="T25" fmla="*/ 104 h 106"/>
                <a:gd name="T26" fmla="*/ 113 w 119"/>
                <a:gd name="T27" fmla="*/ 106 h 106"/>
                <a:gd name="T28" fmla="*/ 83 w 119"/>
                <a:gd name="T29" fmla="*/ 95 h 106"/>
                <a:gd name="T30" fmla="*/ 76 w 119"/>
                <a:gd name="T31" fmla="*/ 95 h 106"/>
                <a:gd name="T32" fmla="*/ 50 w 119"/>
                <a:gd name="T33" fmla="*/ 88 h 106"/>
                <a:gd name="T34" fmla="*/ 90 w 119"/>
                <a:gd name="T35" fmla="*/ 75 h 106"/>
                <a:gd name="T36" fmla="*/ 103 w 119"/>
                <a:gd name="T37" fmla="*/ 59 h 106"/>
                <a:gd name="T38" fmla="*/ 107 w 119"/>
                <a:gd name="T39" fmla="*/ 40 h 106"/>
                <a:gd name="T40" fmla="*/ 107 w 119"/>
                <a:gd name="T41" fmla="*/ 37 h 106"/>
                <a:gd name="T42" fmla="*/ 119 w 119"/>
                <a:gd name="T43" fmla="*/ 61 h 106"/>
                <a:gd name="T44" fmla="*/ 103 w 119"/>
                <a:gd name="T45" fmla="*/ 88 h 106"/>
                <a:gd name="T46" fmla="*/ 103 w 119"/>
                <a:gd name="T47"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6">
                  <a:moveTo>
                    <a:pt x="50" y="0"/>
                  </a:moveTo>
                  <a:cubicBezTo>
                    <a:pt x="50" y="0"/>
                    <a:pt x="50" y="0"/>
                    <a:pt x="50" y="0"/>
                  </a:cubicBezTo>
                  <a:cubicBezTo>
                    <a:pt x="77" y="0"/>
                    <a:pt x="99" y="18"/>
                    <a:pt x="99" y="40"/>
                  </a:cubicBezTo>
                  <a:cubicBezTo>
                    <a:pt x="99" y="62"/>
                    <a:pt x="77" y="80"/>
                    <a:pt x="50" y="80"/>
                  </a:cubicBezTo>
                  <a:cubicBezTo>
                    <a:pt x="47" y="80"/>
                    <a:pt x="44" y="80"/>
                    <a:pt x="42" y="80"/>
                  </a:cubicBezTo>
                  <a:cubicBezTo>
                    <a:pt x="31" y="91"/>
                    <a:pt x="19" y="92"/>
                    <a:pt x="7" y="93"/>
                  </a:cubicBezTo>
                  <a:cubicBezTo>
                    <a:pt x="7" y="90"/>
                    <a:pt x="7" y="90"/>
                    <a:pt x="7" y="90"/>
                  </a:cubicBezTo>
                  <a:cubicBezTo>
                    <a:pt x="13" y="87"/>
                    <a:pt x="19" y="81"/>
                    <a:pt x="19" y="74"/>
                  </a:cubicBezTo>
                  <a:cubicBezTo>
                    <a:pt x="19" y="73"/>
                    <a:pt x="19" y="72"/>
                    <a:pt x="18" y="71"/>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5"/>
                    <a:pt x="76" y="95"/>
                  </a:cubicBezTo>
                  <a:cubicBezTo>
                    <a:pt x="66" y="95"/>
                    <a:pt x="57" y="93"/>
                    <a:pt x="50" y="88"/>
                  </a:cubicBezTo>
                  <a:cubicBezTo>
                    <a:pt x="65" y="88"/>
                    <a:pt x="79" y="83"/>
                    <a:pt x="90" y="75"/>
                  </a:cubicBezTo>
                  <a:cubicBezTo>
                    <a:pt x="95" y="70"/>
                    <a:pt x="100" y="65"/>
                    <a:pt x="103" y="59"/>
                  </a:cubicBezTo>
                  <a:cubicBezTo>
                    <a:pt x="106" y="53"/>
                    <a:pt x="107" y="47"/>
                    <a:pt x="107" y="40"/>
                  </a:cubicBezTo>
                  <a:cubicBezTo>
                    <a:pt x="107" y="39"/>
                    <a:pt x="107" y="38"/>
                    <a:pt x="107" y="37"/>
                  </a:cubicBezTo>
                  <a:cubicBezTo>
                    <a:pt x="115" y="43"/>
                    <a:pt x="119" y="52"/>
                    <a:pt x="119" y="61"/>
                  </a:cubicBezTo>
                  <a:cubicBezTo>
                    <a:pt x="119" y="72"/>
                    <a:pt x="113" y="81"/>
                    <a:pt x="103" y="88"/>
                  </a:cubicBezTo>
                  <a:cubicBezTo>
                    <a:pt x="103" y="89"/>
                    <a:pt x="103" y="89"/>
                    <a:pt x="103"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8" name="Freeform 157">
              <a:extLst>
                <a:ext uri="{FF2B5EF4-FFF2-40B4-BE49-F238E27FC236}">
                  <a16:creationId xmlns:a16="http://schemas.microsoft.com/office/drawing/2014/main" id="{4880A7DF-925B-4582-906C-1D6ADD4B20D0}"/>
                </a:ext>
              </a:extLst>
            </p:cNvPr>
            <p:cNvSpPr>
              <a:spLocks noEditPoints="1"/>
            </p:cNvSpPr>
            <p:nvPr/>
          </p:nvSpPr>
          <p:spPr bwMode="auto">
            <a:xfrm>
              <a:off x="3902" y="2731"/>
              <a:ext cx="86" cy="86"/>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29 w 70"/>
                <a:gd name="T11" fmla="*/ 56 h 70"/>
                <a:gd name="T12" fmla="*/ 14 w 70"/>
                <a:gd name="T13" fmla="*/ 38 h 70"/>
                <a:gd name="T14" fmla="*/ 21 w 70"/>
                <a:gd name="T15" fmla="*/ 31 h 70"/>
                <a:gd name="T16" fmla="*/ 29 w 70"/>
                <a:gd name="T17" fmla="*/ 41 h 70"/>
                <a:gd name="T18" fmla="*/ 54 w 70"/>
                <a:gd name="T19" fmla="*/ 21 h 70"/>
                <a:gd name="T20" fmla="*/ 57 w 70"/>
                <a:gd name="T21" fmla="*/ 24 h 70"/>
                <a:gd name="T22" fmla="*/ 29 w 70"/>
                <a:gd name="T23"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6"/>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59" name="Freeform 158">
              <a:extLst>
                <a:ext uri="{FF2B5EF4-FFF2-40B4-BE49-F238E27FC236}">
                  <a16:creationId xmlns:a16="http://schemas.microsoft.com/office/drawing/2014/main" id="{926867DA-39D6-4079-B5FD-9C517A19A0C1}"/>
                </a:ext>
              </a:extLst>
            </p:cNvPr>
            <p:cNvSpPr>
              <a:spLocks noEditPoints="1"/>
            </p:cNvSpPr>
            <p:nvPr/>
          </p:nvSpPr>
          <p:spPr bwMode="auto">
            <a:xfrm>
              <a:off x="3486" y="2874"/>
              <a:ext cx="105" cy="120"/>
            </a:xfrm>
            <a:custGeom>
              <a:avLst/>
              <a:gdLst>
                <a:gd name="T0" fmla="*/ 55 w 86"/>
                <a:gd name="T1" fmla="*/ 14 h 98"/>
                <a:gd name="T2" fmla="*/ 55 w 86"/>
                <a:gd name="T3" fmla="*/ 27 h 98"/>
                <a:gd name="T4" fmla="*/ 65 w 86"/>
                <a:gd name="T5" fmla="*/ 33 h 98"/>
                <a:gd name="T6" fmla="*/ 74 w 86"/>
                <a:gd name="T7" fmla="*/ 55 h 98"/>
                <a:gd name="T8" fmla="*/ 65 w 86"/>
                <a:gd name="T9" fmla="*/ 76 h 98"/>
                <a:gd name="T10" fmla="*/ 43 w 86"/>
                <a:gd name="T11" fmla="*/ 85 h 98"/>
                <a:gd name="T12" fmla="*/ 22 w 86"/>
                <a:gd name="T13" fmla="*/ 76 h 98"/>
                <a:gd name="T14" fmla="*/ 13 w 86"/>
                <a:gd name="T15" fmla="*/ 55 h 98"/>
                <a:gd name="T16" fmla="*/ 22 w 86"/>
                <a:gd name="T17" fmla="*/ 33 h 98"/>
                <a:gd name="T18" fmla="*/ 31 w 86"/>
                <a:gd name="T19" fmla="*/ 27 h 98"/>
                <a:gd name="T20" fmla="*/ 31 w 86"/>
                <a:gd name="T21" fmla="*/ 14 h 98"/>
                <a:gd name="T22" fmla="*/ 0 w 86"/>
                <a:gd name="T23" fmla="*/ 55 h 98"/>
                <a:gd name="T24" fmla="*/ 43 w 86"/>
                <a:gd name="T25" fmla="*/ 98 h 98"/>
                <a:gd name="T26" fmla="*/ 86 w 86"/>
                <a:gd name="T27" fmla="*/ 55 h 98"/>
                <a:gd name="T28" fmla="*/ 55 w 86"/>
                <a:gd name="T29" fmla="*/ 14 h 98"/>
                <a:gd name="T30" fmla="*/ 37 w 86"/>
                <a:gd name="T31" fmla="*/ 0 h 98"/>
                <a:gd name="T32" fmla="*/ 49 w 86"/>
                <a:gd name="T33" fmla="*/ 0 h 98"/>
                <a:gd name="T34" fmla="*/ 49 w 86"/>
                <a:gd name="T35" fmla="*/ 49 h 98"/>
                <a:gd name="T36" fmla="*/ 37 w 86"/>
                <a:gd name="T37" fmla="*/ 49 h 98"/>
                <a:gd name="T38" fmla="*/ 37 w 86"/>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8">
                  <a:moveTo>
                    <a:pt x="55" y="14"/>
                  </a:moveTo>
                  <a:cubicBezTo>
                    <a:pt x="55" y="27"/>
                    <a:pt x="55" y="27"/>
                    <a:pt x="55" y="27"/>
                  </a:cubicBezTo>
                  <a:cubicBezTo>
                    <a:pt x="59" y="28"/>
                    <a:pt x="62" y="30"/>
                    <a:pt x="65" y="33"/>
                  </a:cubicBezTo>
                  <a:cubicBezTo>
                    <a:pt x="71" y="39"/>
                    <a:pt x="74" y="47"/>
                    <a:pt x="74" y="55"/>
                  </a:cubicBezTo>
                  <a:cubicBezTo>
                    <a:pt x="74" y="63"/>
                    <a:pt x="71" y="71"/>
                    <a:pt x="65" y="76"/>
                  </a:cubicBezTo>
                  <a:cubicBezTo>
                    <a:pt x="59" y="82"/>
                    <a:pt x="51" y="85"/>
                    <a:pt x="43" y="85"/>
                  </a:cubicBezTo>
                  <a:cubicBezTo>
                    <a:pt x="35" y="85"/>
                    <a:pt x="27" y="82"/>
                    <a:pt x="22" y="76"/>
                  </a:cubicBezTo>
                  <a:cubicBezTo>
                    <a:pt x="16" y="71"/>
                    <a:pt x="13" y="63"/>
                    <a:pt x="13" y="55"/>
                  </a:cubicBezTo>
                  <a:cubicBezTo>
                    <a:pt x="13" y="47"/>
                    <a:pt x="16" y="39"/>
                    <a:pt x="22" y="33"/>
                  </a:cubicBezTo>
                  <a:cubicBezTo>
                    <a:pt x="24" y="30"/>
                    <a:pt x="27" y="28"/>
                    <a:pt x="31" y="27"/>
                  </a:cubicBezTo>
                  <a:cubicBezTo>
                    <a:pt x="31" y="14"/>
                    <a:pt x="31" y="14"/>
                    <a:pt x="31" y="14"/>
                  </a:cubicBezTo>
                  <a:cubicBezTo>
                    <a:pt x="13" y="19"/>
                    <a:pt x="0" y="35"/>
                    <a:pt x="0" y="55"/>
                  </a:cubicBezTo>
                  <a:cubicBezTo>
                    <a:pt x="0" y="78"/>
                    <a:pt x="20" y="98"/>
                    <a:pt x="43" y="98"/>
                  </a:cubicBezTo>
                  <a:cubicBezTo>
                    <a:pt x="67" y="98"/>
                    <a:pt x="86" y="78"/>
                    <a:pt x="86" y="55"/>
                  </a:cubicBezTo>
                  <a:cubicBezTo>
                    <a:pt x="86" y="35"/>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0" name="Freeform 159">
              <a:extLst>
                <a:ext uri="{FF2B5EF4-FFF2-40B4-BE49-F238E27FC236}">
                  <a16:creationId xmlns:a16="http://schemas.microsoft.com/office/drawing/2014/main" id="{9F85BC48-C6F0-4210-A1D3-D904F1B1AF7B}"/>
                </a:ext>
              </a:extLst>
            </p:cNvPr>
            <p:cNvSpPr>
              <a:spLocks/>
            </p:cNvSpPr>
            <p:nvPr/>
          </p:nvSpPr>
          <p:spPr bwMode="auto">
            <a:xfrm>
              <a:off x="3354" y="2998"/>
              <a:ext cx="143" cy="118"/>
            </a:xfrm>
            <a:custGeom>
              <a:avLst/>
              <a:gdLst>
                <a:gd name="T0" fmla="*/ 57 w 116"/>
                <a:gd name="T1" fmla="*/ 1 h 96"/>
                <a:gd name="T2" fmla="*/ 48 w 116"/>
                <a:gd name="T3" fmla="*/ 8 h 96"/>
                <a:gd name="T4" fmla="*/ 55 w 116"/>
                <a:gd name="T5" fmla="*/ 18 h 96"/>
                <a:gd name="T6" fmla="*/ 85 w 116"/>
                <a:gd name="T7" fmla="*/ 22 h 96"/>
                <a:gd name="T8" fmla="*/ 5 w 116"/>
                <a:gd name="T9" fmla="*/ 81 h 96"/>
                <a:gd name="T10" fmla="*/ 3 w 116"/>
                <a:gd name="T11" fmla="*/ 93 h 96"/>
                <a:gd name="T12" fmla="*/ 8 w 116"/>
                <a:gd name="T13" fmla="*/ 96 h 96"/>
                <a:gd name="T14" fmla="*/ 15 w 116"/>
                <a:gd name="T15" fmla="*/ 95 h 96"/>
                <a:gd name="T16" fmla="*/ 95 w 116"/>
                <a:gd name="T17" fmla="*/ 36 h 96"/>
                <a:gd name="T18" fmla="*/ 90 w 116"/>
                <a:gd name="T19" fmla="*/ 66 h 96"/>
                <a:gd name="T20" fmla="*/ 97 w 116"/>
                <a:gd name="T21" fmla="*/ 76 h 96"/>
                <a:gd name="T22" fmla="*/ 107 w 116"/>
                <a:gd name="T23" fmla="*/ 69 h 96"/>
                <a:gd name="T24" fmla="*/ 116 w 116"/>
                <a:gd name="T25" fmla="*/ 10 h 96"/>
                <a:gd name="T26" fmla="*/ 57 w 116"/>
                <a:gd name="T27"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6">
                  <a:moveTo>
                    <a:pt x="57" y="1"/>
                  </a:moveTo>
                  <a:cubicBezTo>
                    <a:pt x="53" y="0"/>
                    <a:pt x="48" y="3"/>
                    <a:pt x="48" y="8"/>
                  </a:cubicBezTo>
                  <a:cubicBezTo>
                    <a:pt x="47" y="12"/>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6"/>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1" name="Freeform 160">
              <a:extLst>
                <a:ext uri="{FF2B5EF4-FFF2-40B4-BE49-F238E27FC236}">
                  <a16:creationId xmlns:a16="http://schemas.microsoft.com/office/drawing/2014/main" id="{8F65B313-83F7-4F7D-A1D8-808F8C279BDD}"/>
                </a:ext>
              </a:extLst>
            </p:cNvPr>
            <p:cNvSpPr>
              <a:spLocks noEditPoints="1"/>
            </p:cNvSpPr>
            <p:nvPr/>
          </p:nvSpPr>
          <p:spPr bwMode="auto">
            <a:xfrm>
              <a:off x="3672" y="2822"/>
              <a:ext cx="123" cy="130"/>
            </a:xfrm>
            <a:custGeom>
              <a:avLst/>
              <a:gdLst>
                <a:gd name="T0" fmla="*/ 90 w 100"/>
                <a:gd name="T1" fmla="*/ 0 h 106"/>
                <a:gd name="T2" fmla="*/ 10 w 100"/>
                <a:gd name="T3" fmla="*/ 0 h 106"/>
                <a:gd name="T4" fmla="*/ 0 w 100"/>
                <a:gd name="T5" fmla="*/ 10 h 106"/>
                <a:gd name="T6" fmla="*/ 0 w 100"/>
                <a:gd name="T7" fmla="*/ 96 h 106"/>
                <a:gd name="T8" fmla="*/ 10 w 100"/>
                <a:gd name="T9" fmla="*/ 106 h 106"/>
                <a:gd name="T10" fmla="*/ 90 w 100"/>
                <a:gd name="T11" fmla="*/ 106 h 106"/>
                <a:gd name="T12" fmla="*/ 100 w 100"/>
                <a:gd name="T13" fmla="*/ 96 h 106"/>
                <a:gd name="T14" fmla="*/ 100 w 100"/>
                <a:gd name="T15" fmla="*/ 10 h 106"/>
                <a:gd name="T16" fmla="*/ 90 w 100"/>
                <a:gd name="T17" fmla="*/ 0 h 106"/>
                <a:gd name="T18" fmla="*/ 86 w 100"/>
                <a:gd name="T19" fmla="*/ 93 h 106"/>
                <a:gd name="T20" fmla="*/ 13 w 100"/>
                <a:gd name="T21" fmla="*/ 93 h 106"/>
                <a:gd name="T22" fmla="*/ 13 w 100"/>
                <a:gd name="T23" fmla="*/ 13 h 106"/>
                <a:gd name="T24" fmla="*/ 86 w 100"/>
                <a:gd name="T25" fmla="*/ 13 h 106"/>
                <a:gd name="T26" fmla="*/ 86 w 100"/>
                <a:gd name="T27" fmla="*/ 93 h 106"/>
                <a:gd name="T28" fmla="*/ 26 w 100"/>
                <a:gd name="T29" fmla="*/ 47 h 106"/>
                <a:gd name="T30" fmla="*/ 73 w 100"/>
                <a:gd name="T31" fmla="*/ 47 h 106"/>
                <a:gd name="T32" fmla="*/ 73 w 100"/>
                <a:gd name="T33" fmla="*/ 53 h 106"/>
                <a:gd name="T34" fmla="*/ 26 w 100"/>
                <a:gd name="T35" fmla="*/ 53 h 106"/>
                <a:gd name="T36" fmla="*/ 26 w 100"/>
                <a:gd name="T37" fmla="*/ 47 h 106"/>
                <a:gd name="T38" fmla="*/ 26 w 100"/>
                <a:gd name="T39" fmla="*/ 60 h 106"/>
                <a:gd name="T40" fmla="*/ 73 w 100"/>
                <a:gd name="T41" fmla="*/ 60 h 106"/>
                <a:gd name="T42" fmla="*/ 73 w 100"/>
                <a:gd name="T43" fmla="*/ 66 h 106"/>
                <a:gd name="T44" fmla="*/ 26 w 100"/>
                <a:gd name="T45" fmla="*/ 66 h 106"/>
                <a:gd name="T46" fmla="*/ 26 w 100"/>
                <a:gd name="T47" fmla="*/ 60 h 106"/>
                <a:gd name="T48" fmla="*/ 26 w 100"/>
                <a:gd name="T49" fmla="*/ 73 h 106"/>
                <a:gd name="T50" fmla="*/ 73 w 100"/>
                <a:gd name="T51" fmla="*/ 73 h 106"/>
                <a:gd name="T52" fmla="*/ 73 w 100"/>
                <a:gd name="T53" fmla="*/ 80 h 106"/>
                <a:gd name="T54" fmla="*/ 26 w 100"/>
                <a:gd name="T55" fmla="*/ 80 h 106"/>
                <a:gd name="T56" fmla="*/ 26 w 100"/>
                <a:gd name="T57" fmla="*/ 73 h 106"/>
                <a:gd name="T58" fmla="*/ 26 w 100"/>
                <a:gd name="T59" fmla="*/ 33 h 106"/>
                <a:gd name="T60" fmla="*/ 73 w 100"/>
                <a:gd name="T61" fmla="*/ 33 h 106"/>
                <a:gd name="T62" fmla="*/ 73 w 100"/>
                <a:gd name="T63" fmla="*/ 40 h 106"/>
                <a:gd name="T64" fmla="*/ 26 w 100"/>
                <a:gd name="T65" fmla="*/ 40 h 106"/>
                <a:gd name="T66" fmla="*/ 26 w 100"/>
                <a:gd name="T67" fmla="*/ 3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6">
                  <a:moveTo>
                    <a:pt x="90" y="0"/>
                  </a:moveTo>
                  <a:cubicBezTo>
                    <a:pt x="10" y="0"/>
                    <a:pt x="10" y="0"/>
                    <a:pt x="10" y="0"/>
                  </a:cubicBezTo>
                  <a:cubicBezTo>
                    <a:pt x="4" y="0"/>
                    <a:pt x="0" y="4"/>
                    <a:pt x="0" y="10"/>
                  </a:cubicBezTo>
                  <a:cubicBezTo>
                    <a:pt x="0" y="96"/>
                    <a:pt x="0" y="96"/>
                    <a:pt x="0" y="96"/>
                  </a:cubicBezTo>
                  <a:cubicBezTo>
                    <a:pt x="0" y="102"/>
                    <a:pt x="4" y="106"/>
                    <a:pt x="10" y="106"/>
                  </a:cubicBezTo>
                  <a:cubicBezTo>
                    <a:pt x="90" y="106"/>
                    <a:pt x="90" y="106"/>
                    <a:pt x="90" y="106"/>
                  </a:cubicBezTo>
                  <a:cubicBezTo>
                    <a:pt x="95" y="106"/>
                    <a:pt x="100" y="102"/>
                    <a:pt x="100" y="96"/>
                  </a:cubicBezTo>
                  <a:cubicBezTo>
                    <a:pt x="100" y="10"/>
                    <a:pt x="100" y="10"/>
                    <a:pt x="100" y="10"/>
                  </a:cubicBezTo>
                  <a:cubicBezTo>
                    <a:pt x="100" y="4"/>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6"/>
                    <a:pt x="73" y="66"/>
                    <a:pt x="73" y="66"/>
                  </a:cubicBezTo>
                  <a:cubicBezTo>
                    <a:pt x="26" y="66"/>
                    <a:pt x="26" y="66"/>
                    <a:pt x="26" y="66"/>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2" name="Freeform 161">
              <a:extLst>
                <a:ext uri="{FF2B5EF4-FFF2-40B4-BE49-F238E27FC236}">
                  <a16:creationId xmlns:a16="http://schemas.microsoft.com/office/drawing/2014/main" id="{4DC0237A-0AEF-45B6-B831-0A0C13D885A2}"/>
                </a:ext>
              </a:extLst>
            </p:cNvPr>
            <p:cNvSpPr>
              <a:spLocks/>
            </p:cNvSpPr>
            <p:nvPr/>
          </p:nvSpPr>
          <p:spPr bwMode="auto">
            <a:xfrm>
              <a:off x="3827" y="2838"/>
              <a:ext cx="140" cy="140"/>
            </a:xfrm>
            <a:custGeom>
              <a:avLst/>
              <a:gdLst>
                <a:gd name="T0" fmla="*/ 86 w 114"/>
                <a:gd name="T1" fmla="*/ 72 h 114"/>
                <a:gd name="T2" fmla="*/ 66 w 114"/>
                <a:gd name="T3" fmla="*/ 52 h 114"/>
                <a:gd name="T4" fmla="*/ 114 w 114"/>
                <a:gd name="T5" fmla="*/ 16 h 114"/>
                <a:gd name="T6" fmla="*/ 100 w 114"/>
                <a:gd name="T7" fmla="*/ 2 h 114"/>
                <a:gd name="T8" fmla="*/ 40 w 114"/>
                <a:gd name="T9" fmla="*/ 26 h 114"/>
                <a:gd name="T10" fmla="*/ 21 w 114"/>
                <a:gd name="T11" fmla="*/ 7 h 114"/>
                <a:gd name="T12" fmla="*/ 4 w 114"/>
                <a:gd name="T13" fmla="*/ 4 h 114"/>
                <a:gd name="T14" fmla="*/ 7 w 114"/>
                <a:gd name="T15" fmla="*/ 21 h 114"/>
                <a:gd name="T16" fmla="*/ 26 w 114"/>
                <a:gd name="T17" fmla="*/ 40 h 114"/>
                <a:gd name="T18" fmla="*/ 2 w 114"/>
                <a:gd name="T19" fmla="*/ 100 h 114"/>
                <a:gd name="T20" fmla="*/ 16 w 114"/>
                <a:gd name="T21" fmla="*/ 114 h 114"/>
                <a:gd name="T22" fmla="*/ 52 w 114"/>
                <a:gd name="T23" fmla="*/ 66 h 114"/>
                <a:gd name="T24" fmla="*/ 72 w 114"/>
                <a:gd name="T25" fmla="*/ 86 h 114"/>
                <a:gd name="T26" fmla="*/ 72 w 114"/>
                <a:gd name="T27" fmla="*/ 114 h 114"/>
                <a:gd name="T28" fmla="*/ 86 w 114"/>
                <a:gd name="T29" fmla="*/ 114 h 114"/>
                <a:gd name="T30" fmla="*/ 93 w 114"/>
                <a:gd name="T31" fmla="*/ 93 h 114"/>
                <a:gd name="T32" fmla="*/ 114 w 114"/>
                <a:gd name="T33" fmla="*/ 86 h 114"/>
                <a:gd name="T34" fmla="*/ 114 w 114"/>
                <a:gd name="T35" fmla="*/ 72 h 114"/>
                <a:gd name="T36" fmla="*/ 86 w 114"/>
                <a:gd name="T3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3" name="Freeform 162">
              <a:extLst>
                <a:ext uri="{FF2B5EF4-FFF2-40B4-BE49-F238E27FC236}">
                  <a16:creationId xmlns:a16="http://schemas.microsoft.com/office/drawing/2014/main" id="{A091BAFE-DA7C-48F1-A0A7-04E7895474FC}"/>
                </a:ext>
              </a:extLst>
            </p:cNvPr>
            <p:cNvSpPr>
              <a:spLocks/>
            </p:cNvSpPr>
            <p:nvPr/>
          </p:nvSpPr>
          <p:spPr bwMode="auto">
            <a:xfrm>
              <a:off x="3836" y="3011"/>
              <a:ext cx="132" cy="109"/>
            </a:xfrm>
            <a:custGeom>
              <a:avLst/>
              <a:gdLst>
                <a:gd name="T0" fmla="*/ 108 w 108"/>
                <a:gd name="T1" fmla="*/ 10 h 88"/>
                <a:gd name="T2" fmla="*/ 96 w 108"/>
                <a:gd name="T3" fmla="*/ 14 h 88"/>
                <a:gd name="T4" fmla="*/ 105 w 108"/>
                <a:gd name="T5" fmla="*/ 2 h 88"/>
                <a:gd name="T6" fmla="*/ 91 w 108"/>
                <a:gd name="T7" fmla="*/ 7 h 88"/>
                <a:gd name="T8" fmla="*/ 75 w 108"/>
                <a:gd name="T9" fmla="*/ 0 h 88"/>
                <a:gd name="T10" fmla="*/ 53 w 108"/>
                <a:gd name="T11" fmla="*/ 22 h 88"/>
                <a:gd name="T12" fmla="*/ 54 w 108"/>
                <a:gd name="T13" fmla="*/ 27 h 88"/>
                <a:gd name="T14" fmla="*/ 8 w 108"/>
                <a:gd name="T15" fmla="*/ 4 h 88"/>
                <a:gd name="T16" fmla="*/ 5 w 108"/>
                <a:gd name="T17" fmla="*/ 15 h 88"/>
                <a:gd name="T18" fmla="*/ 15 w 108"/>
                <a:gd name="T19" fmla="*/ 34 h 88"/>
                <a:gd name="T20" fmla="*/ 5 w 108"/>
                <a:gd name="T21" fmla="*/ 31 h 88"/>
                <a:gd name="T22" fmla="*/ 5 w 108"/>
                <a:gd name="T23" fmla="*/ 31 h 88"/>
                <a:gd name="T24" fmla="*/ 23 w 108"/>
                <a:gd name="T25" fmla="*/ 53 h 88"/>
                <a:gd name="T26" fmla="*/ 17 w 108"/>
                <a:gd name="T27" fmla="*/ 54 h 88"/>
                <a:gd name="T28" fmla="*/ 13 w 108"/>
                <a:gd name="T29" fmla="*/ 53 h 88"/>
                <a:gd name="T30" fmla="*/ 33 w 108"/>
                <a:gd name="T31" fmla="*/ 69 h 88"/>
                <a:gd name="T32" fmla="*/ 6 w 108"/>
                <a:gd name="T33" fmla="*/ 78 h 88"/>
                <a:gd name="T34" fmla="*/ 0 w 108"/>
                <a:gd name="T35" fmla="*/ 78 h 88"/>
                <a:gd name="T36" fmla="*/ 34 w 108"/>
                <a:gd name="T37" fmla="*/ 88 h 88"/>
                <a:gd name="T38" fmla="*/ 97 w 108"/>
                <a:gd name="T39" fmla="*/ 25 h 88"/>
                <a:gd name="T40" fmla="*/ 97 w 108"/>
                <a:gd name="T41" fmla="*/ 22 h 88"/>
                <a:gd name="T42" fmla="*/ 108 w 108"/>
                <a:gd name="T43"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88">
                  <a:moveTo>
                    <a:pt x="108" y="10"/>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7"/>
                    <a:pt x="8" y="4"/>
                  </a:cubicBezTo>
                  <a:cubicBezTo>
                    <a:pt x="6" y="7"/>
                    <a:pt x="5" y="11"/>
                    <a:pt x="5" y="15"/>
                  </a:cubicBezTo>
                  <a:cubicBezTo>
                    <a:pt x="5" y="23"/>
                    <a:pt x="9" y="30"/>
                    <a:pt x="15" y="34"/>
                  </a:cubicBezTo>
                  <a:cubicBezTo>
                    <a:pt x="11" y="33"/>
                    <a:pt x="8" y="33"/>
                    <a:pt x="5" y="31"/>
                  </a:cubicBezTo>
                  <a:cubicBezTo>
                    <a:pt x="5" y="31"/>
                    <a:pt x="5" y="31"/>
                    <a:pt x="5" y="31"/>
                  </a:cubicBezTo>
                  <a:cubicBezTo>
                    <a:pt x="5" y="42"/>
                    <a:pt x="12" y="51"/>
                    <a:pt x="23" y="53"/>
                  </a:cubicBezTo>
                  <a:cubicBezTo>
                    <a:pt x="21" y="53"/>
                    <a:pt x="19" y="54"/>
                    <a:pt x="17" y="54"/>
                  </a:cubicBezTo>
                  <a:cubicBezTo>
                    <a:pt x="15" y="54"/>
                    <a:pt x="14" y="53"/>
                    <a:pt x="13" y="53"/>
                  </a:cubicBezTo>
                  <a:cubicBezTo>
                    <a:pt x="15" y="62"/>
                    <a:pt x="23" y="68"/>
                    <a:pt x="33" y="69"/>
                  </a:cubicBezTo>
                  <a:cubicBezTo>
                    <a:pt x="26" y="74"/>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4" name="Freeform 163">
              <a:extLst>
                <a:ext uri="{FF2B5EF4-FFF2-40B4-BE49-F238E27FC236}">
                  <a16:creationId xmlns:a16="http://schemas.microsoft.com/office/drawing/2014/main" id="{1EA6F401-B73F-4AB9-9A24-67E580249145}"/>
                </a:ext>
              </a:extLst>
            </p:cNvPr>
            <p:cNvSpPr>
              <a:spLocks/>
            </p:cNvSpPr>
            <p:nvPr/>
          </p:nvSpPr>
          <p:spPr bwMode="auto">
            <a:xfrm>
              <a:off x="4032" y="3079"/>
              <a:ext cx="93" cy="97"/>
            </a:xfrm>
            <a:custGeom>
              <a:avLst/>
              <a:gdLst>
                <a:gd name="T0" fmla="*/ 49 w 93"/>
                <a:gd name="T1" fmla="*/ 0 h 97"/>
                <a:gd name="T2" fmla="*/ 49 w 93"/>
                <a:gd name="T3" fmla="*/ 44 h 97"/>
                <a:gd name="T4" fmla="*/ 93 w 93"/>
                <a:gd name="T5" fmla="*/ 0 h 97"/>
                <a:gd name="T6" fmla="*/ 93 w 93"/>
                <a:gd name="T7" fmla="*/ 97 h 97"/>
                <a:gd name="T8" fmla="*/ 49 w 93"/>
                <a:gd name="T9" fmla="*/ 53 h 97"/>
                <a:gd name="T10" fmla="*/ 49 w 93"/>
                <a:gd name="T11" fmla="*/ 97 h 97"/>
                <a:gd name="T12" fmla="*/ 0 w 93"/>
                <a:gd name="T13" fmla="*/ 48 h 97"/>
                <a:gd name="T14" fmla="*/ 49 w 93"/>
                <a:gd name="T15" fmla="*/ 0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7">
                  <a:moveTo>
                    <a:pt x="49" y="0"/>
                  </a:moveTo>
                  <a:lnTo>
                    <a:pt x="49" y="44"/>
                  </a:lnTo>
                  <a:lnTo>
                    <a:pt x="93" y="0"/>
                  </a:lnTo>
                  <a:lnTo>
                    <a:pt x="93" y="97"/>
                  </a:lnTo>
                  <a:lnTo>
                    <a:pt x="49" y="53"/>
                  </a:lnTo>
                  <a:lnTo>
                    <a:pt x="49" y="97"/>
                  </a:lnTo>
                  <a:lnTo>
                    <a:pt x="0" y="48"/>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5" name="Freeform 164">
              <a:extLst>
                <a:ext uri="{FF2B5EF4-FFF2-40B4-BE49-F238E27FC236}">
                  <a16:creationId xmlns:a16="http://schemas.microsoft.com/office/drawing/2014/main" id="{E7BB7384-F5C3-4A72-A266-43DBFC822907}"/>
                </a:ext>
              </a:extLst>
            </p:cNvPr>
            <p:cNvSpPr>
              <a:spLocks noEditPoints="1"/>
            </p:cNvSpPr>
            <p:nvPr/>
          </p:nvSpPr>
          <p:spPr bwMode="auto">
            <a:xfrm>
              <a:off x="3864" y="3097"/>
              <a:ext cx="140" cy="142"/>
            </a:xfrm>
            <a:custGeom>
              <a:avLst/>
              <a:gdLst>
                <a:gd name="T0" fmla="*/ 0 w 114"/>
                <a:gd name="T1" fmla="*/ 83 h 115"/>
                <a:gd name="T2" fmla="*/ 10 w 114"/>
                <a:gd name="T3" fmla="*/ 94 h 115"/>
                <a:gd name="T4" fmla="*/ 30 w 114"/>
                <a:gd name="T5" fmla="*/ 74 h 115"/>
                <a:gd name="T6" fmla="*/ 41 w 114"/>
                <a:gd name="T7" fmla="*/ 85 h 115"/>
                <a:gd name="T8" fmla="*/ 21 w 114"/>
                <a:gd name="T9" fmla="*/ 105 h 115"/>
                <a:gd name="T10" fmla="*/ 31 w 114"/>
                <a:gd name="T11" fmla="*/ 115 h 115"/>
                <a:gd name="T12" fmla="*/ 51 w 114"/>
                <a:gd name="T13" fmla="*/ 95 h 115"/>
                <a:gd name="T14" fmla="*/ 64 w 114"/>
                <a:gd name="T15" fmla="*/ 108 h 115"/>
                <a:gd name="T16" fmla="*/ 74 w 114"/>
                <a:gd name="T17" fmla="*/ 98 h 115"/>
                <a:gd name="T18" fmla="*/ 17 w 114"/>
                <a:gd name="T19" fmla="*/ 41 h 115"/>
                <a:gd name="T20" fmla="*/ 7 w 114"/>
                <a:gd name="T21" fmla="*/ 51 h 115"/>
                <a:gd name="T22" fmla="*/ 20 w 114"/>
                <a:gd name="T23" fmla="*/ 63 h 115"/>
                <a:gd name="T24" fmla="*/ 0 w 114"/>
                <a:gd name="T25" fmla="*/ 83 h 115"/>
                <a:gd name="T26" fmla="*/ 84 w 114"/>
                <a:gd name="T27" fmla="*/ 31 h 115"/>
                <a:gd name="T28" fmla="*/ 26 w 114"/>
                <a:gd name="T29" fmla="*/ 40 h 115"/>
                <a:gd name="T30" fmla="*/ 75 w 114"/>
                <a:gd name="T31" fmla="*/ 89 h 115"/>
                <a:gd name="T32" fmla="*/ 84 w 114"/>
                <a:gd name="T33" fmla="*/ 31 h 115"/>
                <a:gd name="T34" fmla="*/ 93 w 114"/>
                <a:gd name="T35" fmla="*/ 36 h 115"/>
                <a:gd name="T36" fmla="*/ 79 w 114"/>
                <a:gd name="T37" fmla="*/ 22 h 115"/>
                <a:gd name="T38" fmla="*/ 100 w 114"/>
                <a:gd name="T39" fmla="*/ 0 h 115"/>
                <a:gd name="T40" fmla="*/ 114 w 114"/>
                <a:gd name="T41" fmla="*/ 15 h 115"/>
                <a:gd name="T42" fmla="*/ 93 w 114"/>
                <a:gd name="T43" fmla="*/ 3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5">
                  <a:moveTo>
                    <a:pt x="0" y="83"/>
                  </a:moveTo>
                  <a:cubicBezTo>
                    <a:pt x="10" y="94"/>
                    <a:pt x="10" y="94"/>
                    <a:pt x="10" y="94"/>
                  </a:cubicBezTo>
                  <a:cubicBezTo>
                    <a:pt x="30" y="74"/>
                    <a:pt x="30" y="74"/>
                    <a:pt x="30" y="74"/>
                  </a:cubicBezTo>
                  <a:cubicBezTo>
                    <a:pt x="41" y="85"/>
                    <a:pt x="41" y="85"/>
                    <a:pt x="41" y="85"/>
                  </a:cubicBezTo>
                  <a:cubicBezTo>
                    <a:pt x="21" y="105"/>
                    <a:pt x="21" y="105"/>
                    <a:pt x="21" y="105"/>
                  </a:cubicBezTo>
                  <a:cubicBezTo>
                    <a:pt x="31" y="115"/>
                    <a:pt x="31" y="115"/>
                    <a:pt x="31" y="115"/>
                  </a:cubicBezTo>
                  <a:cubicBezTo>
                    <a:pt x="51" y="95"/>
                    <a:pt x="51" y="95"/>
                    <a:pt x="51" y="95"/>
                  </a:cubicBezTo>
                  <a:cubicBezTo>
                    <a:pt x="64" y="108"/>
                    <a:pt x="64" y="108"/>
                    <a:pt x="64" y="108"/>
                  </a:cubicBezTo>
                  <a:cubicBezTo>
                    <a:pt x="74" y="98"/>
                    <a:pt x="74" y="98"/>
                    <a:pt x="74" y="98"/>
                  </a:cubicBezTo>
                  <a:cubicBezTo>
                    <a:pt x="17" y="41"/>
                    <a:pt x="17" y="41"/>
                    <a:pt x="17" y="41"/>
                  </a:cubicBezTo>
                  <a:cubicBezTo>
                    <a:pt x="7" y="51"/>
                    <a:pt x="7" y="51"/>
                    <a:pt x="7" y="51"/>
                  </a:cubicBezTo>
                  <a:cubicBezTo>
                    <a:pt x="20" y="63"/>
                    <a:pt x="20" y="63"/>
                    <a:pt x="20" y="63"/>
                  </a:cubicBezTo>
                  <a:lnTo>
                    <a:pt x="0" y="83"/>
                  </a:lnTo>
                  <a:close/>
                  <a:moveTo>
                    <a:pt x="84" y="31"/>
                  </a:moveTo>
                  <a:cubicBezTo>
                    <a:pt x="65" y="13"/>
                    <a:pt x="41" y="27"/>
                    <a:pt x="26" y="40"/>
                  </a:cubicBezTo>
                  <a:cubicBezTo>
                    <a:pt x="75" y="89"/>
                    <a:pt x="75" y="89"/>
                    <a:pt x="75" y="89"/>
                  </a:cubicBezTo>
                  <a:cubicBezTo>
                    <a:pt x="88" y="74"/>
                    <a:pt x="102" y="50"/>
                    <a:pt x="84" y="31"/>
                  </a:cubicBezTo>
                  <a:close/>
                  <a:moveTo>
                    <a:pt x="93" y="36"/>
                  </a:moveTo>
                  <a:cubicBezTo>
                    <a:pt x="79" y="22"/>
                    <a:pt x="79" y="22"/>
                    <a:pt x="79" y="22"/>
                  </a:cubicBezTo>
                  <a:cubicBezTo>
                    <a:pt x="100" y="0"/>
                    <a:pt x="100" y="0"/>
                    <a:pt x="100" y="0"/>
                  </a:cubicBezTo>
                  <a:cubicBezTo>
                    <a:pt x="114" y="15"/>
                    <a:pt x="114" y="15"/>
                    <a:pt x="114" y="15"/>
                  </a:cubicBezTo>
                  <a:lnTo>
                    <a:pt x="9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6" name="Freeform 165">
              <a:extLst>
                <a:ext uri="{FF2B5EF4-FFF2-40B4-BE49-F238E27FC236}">
                  <a16:creationId xmlns:a16="http://schemas.microsoft.com/office/drawing/2014/main" id="{1388E19A-BE09-43CC-8667-28926105207F}"/>
                </a:ext>
              </a:extLst>
            </p:cNvPr>
            <p:cNvSpPr>
              <a:spLocks noEditPoints="1"/>
            </p:cNvSpPr>
            <p:nvPr/>
          </p:nvSpPr>
          <p:spPr bwMode="auto">
            <a:xfrm>
              <a:off x="3521" y="2982"/>
              <a:ext cx="141" cy="139"/>
            </a:xfrm>
            <a:custGeom>
              <a:avLst/>
              <a:gdLst>
                <a:gd name="T0" fmla="*/ 110 w 115"/>
                <a:gd name="T1" fmla="*/ 37 h 113"/>
                <a:gd name="T2" fmla="*/ 86 w 115"/>
                <a:gd name="T3" fmla="*/ 2 h 113"/>
                <a:gd name="T4" fmla="*/ 86 w 115"/>
                <a:gd name="T5" fmla="*/ 2 h 113"/>
                <a:gd name="T6" fmla="*/ 77 w 115"/>
                <a:gd name="T7" fmla="*/ 5 h 113"/>
                <a:gd name="T8" fmla="*/ 32 w 115"/>
                <a:gd name="T9" fmla="*/ 40 h 113"/>
                <a:gd name="T10" fmla="*/ 36 w 115"/>
                <a:gd name="T11" fmla="*/ 57 h 113"/>
                <a:gd name="T12" fmla="*/ 42 w 115"/>
                <a:gd name="T13" fmla="*/ 74 h 113"/>
                <a:gd name="T14" fmla="*/ 98 w 115"/>
                <a:gd name="T15" fmla="*/ 82 h 113"/>
                <a:gd name="T16" fmla="*/ 106 w 115"/>
                <a:gd name="T17" fmla="*/ 79 h 113"/>
                <a:gd name="T18" fmla="*/ 106 w 115"/>
                <a:gd name="T19" fmla="*/ 79 h 113"/>
                <a:gd name="T20" fmla="*/ 110 w 115"/>
                <a:gd name="T21" fmla="*/ 37 h 113"/>
                <a:gd name="T22" fmla="*/ 102 w 115"/>
                <a:gd name="T23" fmla="*/ 74 h 113"/>
                <a:gd name="T24" fmla="*/ 99 w 115"/>
                <a:gd name="T25" fmla="*/ 73 h 113"/>
                <a:gd name="T26" fmla="*/ 93 w 115"/>
                <a:gd name="T27" fmla="*/ 68 h 113"/>
                <a:gd name="T28" fmla="*/ 83 w 115"/>
                <a:gd name="T29" fmla="*/ 44 h 113"/>
                <a:gd name="T30" fmla="*/ 80 w 115"/>
                <a:gd name="T31" fmla="*/ 19 h 113"/>
                <a:gd name="T32" fmla="*/ 82 w 115"/>
                <a:gd name="T33" fmla="*/ 11 h 113"/>
                <a:gd name="T34" fmla="*/ 84 w 115"/>
                <a:gd name="T35" fmla="*/ 9 h 113"/>
                <a:gd name="T36" fmla="*/ 87 w 115"/>
                <a:gd name="T37" fmla="*/ 10 h 113"/>
                <a:gd name="T38" fmla="*/ 93 w 115"/>
                <a:gd name="T39" fmla="*/ 16 h 113"/>
                <a:gd name="T40" fmla="*/ 103 w 115"/>
                <a:gd name="T41" fmla="*/ 39 h 113"/>
                <a:gd name="T42" fmla="*/ 106 w 115"/>
                <a:gd name="T43" fmla="*/ 64 h 113"/>
                <a:gd name="T44" fmla="*/ 104 w 115"/>
                <a:gd name="T45" fmla="*/ 72 h 113"/>
                <a:gd name="T46" fmla="*/ 102 w 115"/>
                <a:gd name="T47" fmla="*/ 74 h 113"/>
                <a:gd name="T48" fmla="*/ 28 w 115"/>
                <a:gd name="T49" fmla="*/ 59 h 113"/>
                <a:gd name="T50" fmla="*/ 25 w 115"/>
                <a:gd name="T51" fmla="*/ 43 h 113"/>
                <a:gd name="T52" fmla="*/ 11 w 115"/>
                <a:gd name="T53" fmla="*/ 48 h 113"/>
                <a:gd name="T54" fmla="*/ 4 w 115"/>
                <a:gd name="T55" fmla="*/ 50 h 113"/>
                <a:gd name="T56" fmla="*/ 0 w 115"/>
                <a:gd name="T57" fmla="*/ 61 h 113"/>
                <a:gd name="T58" fmla="*/ 3 w 115"/>
                <a:gd name="T59" fmla="*/ 71 h 113"/>
                <a:gd name="T60" fmla="*/ 11 w 115"/>
                <a:gd name="T61" fmla="*/ 79 h 113"/>
                <a:gd name="T62" fmla="*/ 19 w 115"/>
                <a:gd name="T63" fmla="*/ 77 h 113"/>
                <a:gd name="T64" fmla="*/ 34 w 115"/>
                <a:gd name="T65" fmla="*/ 74 h 113"/>
                <a:gd name="T66" fmla="*/ 28 w 115"/>
                <a:gd name="T67" fmla="*/ 59 h 113"/>
                <a:gd name="T68" fmla="*/ 47 w 115"/>
                <a:gd name="T69" fmla="*/ 78 h 113"/>
                <a:gd name="T70" fmla="*/ 32 w 115"/>
                <a:gd name="T71" fmla="*/ 79 h 113"/>
                <a:gd name="T72" fmla="*/ 50 w 115"/>
                <a:gd name="T73" fmla="*/ 111 h 113"/>
                <a:gd name="T74" fmla="*/ 54 w 115"/>
                <a:gd name="T75" fmla="*/ 112 h 113"/>
                <a:gd name="T76" fmla="*/ 66 w 115"/>
                <a:gd name="T77" fmla="*/ 103 h 113"/>
                <a:gd name="T78" fmla="*/ 66 w 115"/>
                <a:gd name="T79" fmla="*/ 99 h 113"/>
                <a:gd name="T80" fmla="*/ 47 w 115"/>
                <a:gd name="T81" fmla="*/ 78 h 113"/>
                <a:gd name="T82" fmla="*/ 96 w 115"/>
                <a:gd name="T83" fmla="*/ 54 h 113"/>
                <a:gd name="T84" fmla="*/ 95 w 115"/>
                <a:gd name="T85" fmla="*/ 54 h 113"/>
                <a:gd name="T86" fmla="*/ 93 w 115"/>
                <a:gd name="T87" fmla="*/ 52 h 113"/>
                <a:gd name="T88" fmla="*/ 89 w 115"/>
                <a:gd name="T89" fmla="*/ 43 h 113"/>
                <a:gd name="T90" fmla="*/ 88 w 115"/>
                <a:gd name="T91" fmla="*/ 33 h 113"/>
                <a:gd name="T92" fmla="*/ 89 w 115"/>
                <a:gd name="T93" fmla="*/ 30 h 113"/>
                <a:gd name="T94" fmla="*/ 90 w 115"/>
                <a:gd name="T95" fmla="*/ 29 h 113"/>
                <a:gd name="T96" fmla="*/ 91 w 115"/>
                <a:gd name="T97" fmla="*/ 29 h 113"/>
                <a:gd name="T98" fmla="*/ 93 w 115"/>
                <a:gd name="T99" fmla="*/ 32 h 113"/>
                <a:gd name="T100" fmla="*/ 97 w 115"/>
                <a:gd name="T101" fmla="*/ 41 h 113"/>
                <a:gd name="T102" fmla="*/ 98 w 115"/>
                <a:gd name="T103" fmla="*/ 50 h 113"/>
                <a:gd name="T104" fmla="*/ 97 w 115"/>
                <a:gd name="T105" fmla="*/ 53 h 113"/>
                <a:gd name="T106" fmla="*/ 96 w 115"/>
                <a:gd name="T107"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3">
                  <a:moveTo>
                    <a:pt x="110" y="37"/>
                  </a:moveTo>
                  <a:cubicBezTo>
                    <a:pt x="104" y="16"/>
                    <a:pt x="93" y="0"/>
                    <a:pt x="86" y="2"/>
                  </a:cubicBezTo>
                  <a:cubicBezTo>
                    <a:pt x="86" y="2"/>
                    <a:pt x="86" y="2"/>
                    <a:pt x="86" y="2"/>
                  </a:cubicBezTo>
                  <a:cubicBezTo>
                    <a:pt x="77" y="5"/>
                    <a:pt x="77" y="5"/>
                    <a:pt x="77" y="5"/>
                  </a:cubicBezTo>
                  <a:cubicBezTo>
                    <a:pt x="77" y="5"/>
                    <a:pt x="60" y="26"/>
                    <a:pt x="32" y="40"/>
                  </a:cubicBezTo>
                  <a:cubicBezTo>
                    <a:pt x="33" y="45"/>
                    <a:pt x="34" y="50"/>
                    <a:pt x="36" y="57"/>
                  </a:cubicBezTo>
                  <a:cubicBezTo>
                    <a:pt x="37" y="64"/>
                    <a:pt x="39" y="69"/>
                    <a:pt x="42" y="74"/>
                  </a:cubicBezTo>
                  <a:cubicBezTo>
                    <a:pt x="73" y="72"/>
                    <a:pt x="98" y="82"/>
                    <a:pt x="98" y="82"/>
                  </a:cubicBezTo>
                  <a:cubicBezTo>
                    <a:pt x="106" y="79"/>
                    <a:pt x="106" y="79"/>
                    <a:pt x="106" y="79"/>
                  </a:cubicBezTo>
                  <a:cubicBezTo>
                    <a:pt x="106" y="79"/>
                    <a:pt x="106" y="79"/>
                    <a:pt x="106" y="79"/>
                  </a:cubicBezTo>
                  <a:cubicBezTo>
                    <a:pt x="114" y="77"/>
                    <a:pt x="115" y="58"/>
                    <a:pt x="110" y="37"/>
                  </a:cubicBezTo>
                  <a:close/>
                  <a:moveTo>
                    <a:pt x="102" y="74"/>
                  </a:moveTo>
                  <a:cubicBezTo>
                    <a:pt x="101" y="75"/>
                    <a:pt x="99" y="74"/>
                    <a:pt x="99" y="73"/>
                  </a:cubicBezTo>
                  <a:cubicBezTo>
                    <a:pt x="97" y="72"/>
                    <a:pt x="95" y="70"/>
                    <a:pt x="93" y="68"/>
                  </a:cubicBezTo>
                  <a:cubicBezTo>
                    <a:pt x="89" y="62"/>
                    <a:pt x="85" y="54"/>
                    <a:pt x="83" y="44"/>
                  </a:cubicBezTo>
                  <a:cubicBezTo>
                    <a:pt x="80" y="35"/>
                    <a:pt x="79" y="26"/>
                    <a:pt x="80" y="19"/>
                  </a:cubicBezTo>
                  <a:cubicBezTo>
                    <a:pt x="80" y="16"/>
                    <a:pt x="81" y="13"/>
                    <a:pt x="82" y="11"/>
                  </a:cubicBezTo>
                  <a:cubicBezTo>
                    <a:pt x="82" y="10"/>
                    <a:pt x="83" y="9"/>
                    <a:pt x="84" y="9"/>
                  </a:cubicBezTo>
                  <a:cubicBezTo>
                    <a:pt x="85" y="9"/>
                    <a:pt x="87" y="9"/>
                    <a:pt x="87" y="10"/>
                  </a:cubicBezTo>
                  <a:cubicBezTo>
                    <a:pt x="89" y="11"/>
                    <a:pt x="91" y="13"/>
                    <a:pt x="93" y="16"/>
                  </a:cubicBezTo>
                  <a:cubicBezTo>
                    <a:pt x="97" y="21"/>
                    <a:pt x="101" y="30"/>
                    <a:pt x="103" y="39"/>
                  </a:cubicBezTo>
                  <a:cubicBezTo>
                    <a:pt x="106" y="48"/>
                    <a:pt x="107" y="57"/>
                    <a:pt x="106" y="64"/>
                  </a:cubicBezTo>
                  <a:cubicBezTo>
                    <a:pt x="105" y="67"/>
                    <a:pt x="105" y="70"/>
                    <a:pt x="104" y="72"/>
                  </a:cubicBezTo>
                  <a:cubicBezTo>
                    <a:pt x="103" y="73"/>
                    <a:pt x="103" y="74"/>
                    <a:pt x="102" y="74"/>
                  </a:cubicBezTo>
                  <a:close/>
                  <a:moveTo>
                    <a:pt x="28" y="59"/>
                  </a:moveTo>
                  <a:cubicBezTo>
                    <a:pt x="27" y="53"/>
                    <a:pt x="26" y="48"/>
                    <a:pt x="25" y="43"/>
                  </a:cubicBezTo>
                  <a:cubicBezTo>
                    <a:pt x="20" y="45"/>
                    <a:pt x="16" y="46"/>
                    <a:pt x="11" y="48"/>
                  </a:cubicBezTo>
                  <a:cubicBezTo>
                    <a:pt x="4" y="50"/>
                    <a:pt x="4" y="50"/>
                    <a:pt x="4" y="50"/>
                  </a:cubicBezTo>
                  <a:cubicBezTo>
                    <a:pt x="0" y="61"/>
                    <a:pt x="0" y="61"/>
                    <a:pt x="0" y="61"/>
                  </a:cubicBezTo>
                  <a:cubicBezTo>
                    <a:pt x="3" y="71"/>
                    <a:pt x="3" y="71"/>
                    <a:pt x="3" y="71"/>
                  </a:cubicBezTo>
                  <a:cubicBezTo>
                    <a:pt x="11" y="79"/>
                    <a:pt x="11" y="79"/>
                    <a:pt x="11" y="79"/>
                  </a:cubicBezTo>
                  <a:cubicBezTo>
                    <a:pt x="11" y="79"/>
                    <a:pt x="11" y="79"/>
                    <a:pt x="19" y="77"/>
                  </a:cubicBezTo>
                  <a:cubicBezTo>
                    <a:pt x="24" y="76"/>
                    <a:pt x="28" y="75"/>
                    <a:pt x="34" y="74"/>
                  </a:cubicBezTo>
                  <a:cubicBezTo>
                    <a:pt x="32" y="70"/>
                    <a:pt x="30" y="64"/>
                    <a:pt x="28" y="59"/>
                  </a:cubicBezTo>
                  <a:close/>
                  <a:moveTo>
                    <a:pt x="47" y="78"/>
                  </a:moveTo>
                  <a:cubicBezTo>
                    <a:pt x="32" y="79"/>
                    <a:pt x="32" y="79"/>
                    <a:pt x="32" y="79"/>
                  </a:cubicBezTo>
                  <a:cubicBezTo>
                    <a:pt x="50" y="111"/>
                    <a:pt x="50" y="111"/>
                    <a:pt x="50" y="111"/>
                  </a:cubicBezTo>
                  <a:cubicBezTo>
                    <a:pt x="51" y="112"/>
                    <a:pt x="53" y="113"/>
                    <a:pt x="54" y="112"/>
                  </a:cubicBezTo>
                  <a:cubicBezTo>
                    <a:pt x="66" y="103"/>
                    <a:pt x="66" y="103"/>
                    <a:pt x="66" y="103"/>
                  </a:cubicBezTo>
                  <a:cubicBezTo>
                    <a:pt x="67" y="102"/>
                    <a:pt x="67" y="100"/>
                    <a:pt x="66" y="99"/>
                  </a:cubicBezTo>
                  <a:lnTo>
                    <a:pt x="47" y="78"/>
                  </a:lnTo>
                  <a:close/>
                  <a:moveTo>
                    <a:pt x="96" y="54"/>
                  </a:moveTo>
                  <a:cubicBezTo>
                    <a:pt x="96" y="54"/>
                    <a:pt x="95" y="54"/>
                    <a:pt x="95" y="54"/>
                  </a:cubicBezTo>
                  <a:cubicBezTo>
                    <a:pt x="94" y="53"/>
                    <a:pt x="94" y="53"/>
                    <a:pt x="93" y="52"/>
                  </a:cubicBezTo>
                  <a:cubicBezTo>
                    <a:pt x="91" y="49"/>
                    <a:pt x="90" y="46"/>
                    <a:pt x="89" y="43"/>
                  </a:cubicBezTo>
                  <a:cubicBezTo>
                    <a:pt x="88" y="39"/>
                    <a:pt x="88" y="36"/>
                    <a:pt x="88" y="33"/>
                  </a:cubicBezTo>
                  <a:cubicBezTo>
                    <a:pt x="88" y="32"/>
                    <a:pt x="88" y="31"/>
                    <a:pt x="89" y="30"/>
                  </a:cubicBezTo>
                  <a:cubicBezTo>
                    <a:pt x="89" y="30"/>
                    <a:pt x="89" y="29"/>
                    <a:pt x="90" y="29"/>
                  </a:cubicBezTo>
                  <a:cubicBezTo>
                    <a:pt x="90" y="29"/>
                    <a:pt x="90" y="29"/>
                    <a:pt x="91" y="29"/>
                  </a:cubicBezTo>
                  <a:cubicBezTo>
                    <a:pt x="91" y="30"/>
                    <a:pt x="92" y="31"/>
                    <a:pt x="93" y="32"/>
                  </a:cubicBezTo>
                  <a:cubicBezTo>
                    <a:pt x="94" y="34"/>
                    <a:pt x="96" y="37"/>
                    <a:pt x="97" y="41"/>
                  </a:cubicBezTo>
                  <a:cubicBezTo>
                    <a:pt x="98" y="44"/>
                    <a:pt x="98" y="48"/>
                    <a:pt x="98" y="50"/>
                  </a:cubicBezTo>
                  <a:cubicBezTo>
                    <a:pt x="98" y="52"/>
                    <a:pt x="98" y="53"/>
                    <a:pt x="97" y="53"/>
                  </a:cubicBezTo>
                  <a:cubicBezTo>
                    <a:pt x="97" y="54"/>
                    <a:pt x="97" y="54"/>
                    <a:pt x="9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7" name="Freeform 166">
              <a:extLst>
                <a:ext uri="{FF2B5EF4-FFF2-40B4-BE49-F238E27FC236}">
                  <a16:creationId xmlns:a16="http://schemas.microsoft.com/office/drawing/2014/main" id="{501B77AF-799F-4237-BDD9-DFBD8D0F07BF}"/>
                </a:ext>
              </a:extLst>
            </p:cNvPr>
            <p:cNvSpPr>
              <a:spLocks noEditPoints="1"/>
            </p:cNvSpPr>
            <p:nvPr/>
          </p:nvSpPr>
          <p:spPr bwMode="auto">
            <a:xfrm>
              <a:off x="3688" y="2986"/>
              <a:ext cx="129" cy="130"/>
            </a:xfrm>
            <a:custGeom>
              <a:avLst/>
              <a:gdLst>
                <a:gd name="T0" fmla="*/ 100 w 105"/>
                <a:gd name="T1" fmla="*/ 30 h 106"/>
                <a:gd name="T2" fmla="*/ 71 w 105"/>
                <a:gd name="T3" fmla="*/ 27 h 106"/>
                <a:gd name="T4" fmla="*/ 88 w 105"/>
                <a:gd name="T5" fmla="*/ 10 h 106"/>
                <a:gd name="T6" fmla="*/ 82 w 105"/>
                <a:gd name="T7" fmla="*/ 4 h 106"/>
                <a:gd name="T8" fmla="*/ 59 w 105"/>
                <a:gd name="T9" fmla="*/ 27 h 106"/>
                <a:gd name="T10" fmla="*/ 52 w 105"/>
                <a:gd name="T11" fmla="*/ 27 h 106"/>
                <a:gd name="T12" fmla="*/ 52 w 105"/>
                <a:gd name="T13" fmla="*/ 27 h 106"/>
                <a:gd name="T14" fmla="*/ 26 w 105"/>
                <a:gd name="T15" fmla="*/ 0 h 106"/>
                <a:gd name="T16" fmla="*/ 19 w 105"/>
                <a:gd name="T17" fmla="*/ 7 h 106"/>
                <a:gd name="T18" fmla="*/ 39 w 105"/>
                <a:gd name="T19" fmla="*/ 27 h 106"/>
                <a:gd name="T20" fmla="*/ 4 w 105"/>
                <a:gd name="T21" fmla="*/ 30 h 106"/>
                <a:gd name="T22" fmla="*/ 0 w 105"/>
                <a:gd name="T23" fmla="*/ 66 h 106"/>
                <a:gd name="T24" fmla="*/ 4 w 105"/>
                <a:gd name="T25" fmla="*/ 102 h 106"/>
                <a:gd name="T26" fmla="*/ 52 w 105"/>
                <a:gd name="T27" fmla="*/ 106 h 106"/>
                <a:gd name="T28" fmla="*/ 100 w 105"/>
                <a:gd name="T29" fmla="*/ 102 h 106"/>
                <a:gd name="T30" fmla="*/ 105 w 105"/>
                <a:gd name="T31" fmla="*/ 66 h 106"/>
                <a:gd name="T32" fmla="*/ 100 w 105"/>
                <a:gd name="T33" fmla="*/ 30 h 106"/>
                <a:gd name="T34" fmla="*/ 88 w 105"/>
                <a:gd name="T35" fmla="*/ 90 h 106"/>
                <a:gd name="T36" fmla="*/ 52 w 105"/>
                <a:gd name="T37" fmla="*/ 92 h 106"/>
                <a:gd name="T38" fmla="*/ 16 w 105"/>
                <a:gd name="T39" fmla="*/ 90 h 106"/>
                <a:gd name="T40" fmla="*/ 13 w 105"/>
                <a:gd name="T41" fmla="*/ 66 h 106"/>
                <a:gd name="T42" fmla="*/ 16 w 105"/>
                <a:gd name="T43" fmla="*/ 42 h 106"/>
                <a:gd name="T44" fmla="*/ 52 w 105"/>
                <a:gd name="T45" fmla="*/ 40 h 106"/>
                <a:gd name="T46" fmla="*/ 88 w 105"/>
                <a:gd name="T47" fmla="*/ 42 h 106"/>
                <a:gd name="T48" fmla="*/ 92 w 105"/>
                <a:gd name="T49" fmla="*/ 66 h 106"/>
                <a:gd name="T50" fmla="*/ 88 w 105"/>
                <a:gd name="T51"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6">
                  <a:moveTo>
                    <a:pt x="100" y="30"/>
                  </a:moveTo>
                  <a:cubicBezTo>
                    <a:pt x="91" y="29"/>
                    <a:pt x="82" y="28"/>
                    <a:pt x="71" y="27"/>
                  </a:cubicBezTo>
                  <a:cubicBezTo>
                    <a:pt x="88" y="10"/>
                    <a:pt x="88" y="10"/>
                    <a:pt x="88" y="10"/>
                  </a:cubicBezTo>
                  <a:cubicBezTo>
                    <a:pt x="82" y="4"/>
                    <a:pt x="82" y="4"/>
                    <a:pt x="82" y="4"/>
                  </a:cubicBezTo>
                  <a:cubicBezTo>
                    <a:pt x="59" y="27"/>
                    <a:pt x="59" y="27"/>
                    <a:pt x="59" y="27"/>
                  </a:cubicBezTo>
                  <a:cubicBezTo>
                    <a:pt x="57" y="27"/>
                    <a:pt x="54" y="27"/>
                    <a:pt x="52" y="27"/>
                  </a:cubicBezTo>
                  <a:cubicBezTo>
                    <a:pt x="52" y="27"/>
                    <a:pt x="52" y="27"/>
                    <a:pt x="52" y="27"/>
                  </a:cubicBezTo>
                  <a:cubicBezTo>
                    <a:pt x="26" y="0"/>
                    <a:pt x="26" y="0"/>
                    <a:pt x="26" y="0"/>
                  </a:cubicBezTo>
                  <a:cubicBezTo>
                    <a:pt x="19" y="7"/>
                    <a:pt x="19" y="7"/>
                    <a:pt x="19" y="7"/>
                  </a:cubicBezTo>
                  <a:cubicBezTo>
                    <a:pt x="39" y="27"/>
                    <a:pt x="39" y="27"/>
                    <a:pt x="39" y="27"/>
                  </a:cubicBezTo>
                  <a:cubicBezTo>
                    <a:pt x="27" y="27"/>
                    <a:pt x="15" y="28"/>
                    <a:pt x="4" y="30"/>
                  </a:cubicBezTo>
                  <a:cubicBezTo>
                    <a:pt x="1" y="41"/>
                    <a:pt x="0" y="53"/>
                    <a:pt x="0" y="66"/>
                  </a:cubicBezTo>
                  <a:cubicBezTo>
                    <a:pt x="0" y="79"/>
                    <a:pt x="1" y="91"/>
                    <a:pt x="4" y="102"/>
                  </a:cubicBezTo>
                  <a:cubicBezTo>
                    <a:pt x="19" y="104"/>
                    <a:pt x="35" y="106"/>
                    <a:pt x="52" y="106"/>
                  </a:cubicBezTo>
                  <a:cubicBezTo>
                    <a:pt x="69" y="106"/>
                    <a:pt x="86" y="104"/>
                    <a:pt x="100" y="102"/>
                  </a:cubicBezTo>
                  <a:cubicBezTo>
                    <a:pt x="103" y="91"/>
                    <a:pt x="105" y="79"/>
                    <a:pt x="105" y="66"/>
                  </a:cubicBezTo>
                  <a:cubicBezTo>
                    <a:pt x="105" y="53"/>
                    <a:pt x="103" y="41"/>
                    <a:pt x="100" y="30"/>
                  </a:cubicBezTo>
                  <a:close/>
                  <a:moveTo>
                    <a:pt x="88" y="90"/>
                  </a:moveTo>
                  <a:cubicBezTo>
                    <a:pt x="77" y="92"/>
                    <a:pt x="65" y="92"/>
                    <a:pt x="52" y="92"/>
                  </a:cubicBezTo>
                  <a:cubicBezTo>
                    <a:pt x="39" y="92"/>
                    <a:pt x="27" y="92"/>
                    <a:pt x="16" y="90"/>
                  </a:cubicBezTo>
                  <a:cubicBezTo>
                    <a:pt x="14" y="83"/>
                    <a:pt x="13" y="75"/>
                    <a:pt x="13" y="66"/>
                  </a:cubicBezTo>
                  <a:cubicBezTo>
                    <a:pt x="13" y="58"/>
                    <a:pt x="14" y="49"/>
                    <a:pt x="16" y="42"/>
                  </a:cubicBezTo>
                  <a:cubicBezTo>
                    <a:pt x="27" y="41"/>
                    <a:pt x="39" y="40"/>
                    <a:pt x="52" y="40"/>
                  </a:cubicBezTo>
                  <a:cubicBezTo>
                    <a:pt x="65" y="40"/>
                    <a:pt x="77" y="41"/>
                    <a:pt x="88" y="42"/>
                  </a:cubicBezTo>
                  <a:cubicBezTo>
                    <a:pt x="90" y="49"/>
                    <a:pt x="92" y="58"/>
                    <a:pt x="92" y="66"/>
                  </a:cubicBezTo>
                  <a:cubicBezTo>
                    <a:pt x="92" y="75"/>
                    <a:pt x="90" y="83"/>
                    <a:pt x="8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8" name="Freeform 167">
              <a:extLst>
                <a:ext uri="{FF2B5EF4-FFF2-40B4-BE49-F238E27FC236}">
                  <a16:creationId xmlns:a16="http://schemas.microsoft.com/office/drawing/2014/main" id="{216D1F2A-B51C-407A-BBEE-0D54566C9EFF}"/>
                </a:ext>
              </a:extLst>
            </p:cNvPr>
            <p:cNvSpPr>
              <a:spLocks/>
            </p:cNvSpPr>
            <p:nvPr/>
          </p:nvSpPr>
          <p:spPr bwMode="auto">
            <a:xfrm>
              <a:off x="3670" y="3140"/>
              <a:ext cx="157" cy="89"/>
            </a:xfrm>
            <a:custGeom>
              <a:avLst/>
              <a:gdLst>
                <a:gd name="T0" fmla="*/ 128 w 128"/>
                <a:gd name="T1" fmla="*/ 51 h 72"/>
                <a:gd name="T2" fmla="*/ 112 w 128"/>
                <a:gd name="T3" fmla="*/ 29 h 72"/>
                <a:gd name="T4" fmla="*/ 82 w 128"/>
                <a:gd name="T5" fmla="*/ 0 h 72"/>
                <a:gd name="T6" fmla="*/ 58 w 128"/>
                <a:gd name="T7" fmla="*/ 12 h 72"/>
                <a:gd name="T8" fmla="*/ 45 w 128"/>
                <a:gd name="T9" fmla="*/ 5 h 72"/>
                <a:gd name="T10" fmla="*/ 29 w 128"/>
                <a:gd name="T11" fmla="*/ 22 h 72"/>
                <a:gd name="T12" fmla="*/ 29 w 128"/>
                <a:gd name="T13" fmla="*/ 24 h 72"/>
                <a:gd name="T14" fmla="*/ 24 w 128"/>
                <a:gd name="T15" fmla="*/ 24 h 72"/>
                <a:gd name="T16" fmla="*/ 0 w 128"/>
                <a:gd name="T17" fmla="*/ 48 h 72"/>
                <a:gd name="T18" fmla="*/ 24 w 128"/>
                <a:gd name="T19" fmla="*/ 72 h 72"/>
                <a:gd name="T20" fmla="*/ 106 w 128"/>
                <a:gd name="T21" fmla="*/ 72 h 72"/>
                <a:gd name="T22" fmla="*/ 106 w 128"/>
                <a:gd name="T23" fmla="*/ 72 h 72"/>
                <a:gd name="T24" fmla="*/ 128 w 128"/>
                <a:gd name="T25"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72">
                  <a:moveTo>
                    <a:pt x="128" y="51"/>
                  </a:moveTo>
                  <a:cubicBezTo>
                    <a:pt x="128" y="40"/>
                    <a:pt x="121" y="32"/>
                    <a:pt x="112" y="29"/>
                  </a:cubicBezTo>
                  <a:cubicBezTo>
                    <a:pt x="111" y="13"/>
                    <a:pt x="98" y="0"/>
                    <a:pt x="82" y="0"/>
                  </a:cubicBezTo>
                  <a:cubicBezTo>
                    <a:pt x="72" y="0"/>
                    <a:pt x="64" y="5"/>
                    <a:pt x="58" y="12"/>
                  </a:cubicBezTo>
                  <a:cubicBezTo>
                    <a:pt x="55" y="8"/>
                    <a:pt x="51" y="5"/>
                    <a:pt x="45" y="5"/>
                  </a:cubicBezTo>
                  <a:cubicBezTo>
                    <a:pt x="36" y="5"/>
                    <a:pt x="29" y="13"/>
                    <a:pt x="29" y="22"/>
                  </a:cubicBezTo>
                  <a:cubicBezTo>
                    <a:pt x="29" y="23"/>
                    <a:pt x="29" y="24"/>
                    <a:pt x="29" y="24"/>
                  </a:cubicBezTo>
                  <a:cubicBezTo>
                    <a:pt x="27" y="24"/>
                    <a:pt x="26" y="24"/>
                    <a:pt x="24" y="24"/>
                  </a:cubicBezTo>
                  <a:cubicBezTo>
                    <a:pt x="11" y="24"/>
                    <a:pt x="0" y="35"/>
                    <a:pt x="0" y="48"/>
                  </a:cubicBezTo>
                  <a:cubicBezTo>
                    <a:pt x="0" y="62"/>
                    <a:pt x="11" y="72"/>
                    <a:pt x="24" y="72"/>
                  </a:cubicBezTo>
                  <a:cubicBezTo>
                    <a:pt x="106" y="72"/>
                    <a:pt x="106" y="72"/>
                    <a:pt x="106" y="72"/>
                  </a:cubicBezTo>
                  <a:cubicBezTo>
                    <a:pt x="106" y="72"/>
                    <a:pt x="106" y="72"/>
                    <a:pt x="106" y="72"/>
                  </a:cubicBezTo>
                  <a:cubicBezTo>
                    <a:pt x="118" y="72"/>
                    <a:pt x="128" y="63"/>
                    <a:pt x="128"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69" name="Freeform 168">
              <a:extLst>
                <a:ext uri="{FF2B5EF4-FFF2-40B4-BE49-F238E27FC236}">
                  <a16:creationId xmlns:a16="http://schemas.microsoft.com/office/drawing/2014/main" id="{70C1A130-0C75-4ABE-85D8-34BA22818C72}"/>
                </a:ext>
              </a:extLst>
            </p:cNvPr>
            <p:cNvSpPr>
              <a:spLocks noEditPoints="1"/>
            </p:cNvSpPr>
            <p:nvPr/>
          </p:nvSpPr>
          <p:spPr bwMode="auto">
            <a:xfrm>
              <a:off x="3524" y="3140"/>
              <a:ext cx="108" cy="89"/>
            </a:xfrm>
            <a:custGeom>
              <a:avLst/>
              <a:gdLst>
                <a:gd name="T0" fmla="*/ 0 w 88"/>
                <a:gd name="T1" fmla="*/ 0 h 72"/>
                <a:gd name="T2" fmla="*/ 0 w 88"/>
                <a:gd name="T3" fmla="*/ 72 h 72"/>
                <a:gd name="T4" fmla="*/ 88 w 88"/>
                <a:gd name="T5" fmla="*/ 72 h 72"/>
                <a:gd name="T6" fmla="*/ 88 w 88"/>
                <a:gd name="T7" fmla="*/ 0 h 72"/>
                <a:gd name="T8" fmla="*/ 0 w 88"/>
                <a:gd name="T9" fmla="*/ 0 h 72"/>
                <a:gd name="T10" fmla="*/ 83 w 88"/>
                <a:gd name="T11" fmla="*/ 67 h 72"/>
                <a:gd name="T12" fmla="*/ 5 w 88"/>
                <a:gd name="T13" fmla="*/ 67 h 72"/>
                <a:gd name="T14" fmla="*/ 5 w 88"/>
                <a:gd name="T15" fmla="*/ 6 h 72"/>
                <a:gd name="T16" fmla="*/ 83 w 88"/>
                <a:gd name="T17" fmla="*/ 6 h 72"/>
                <a:gd name="T18" fmla="*/ 83 w 88"/>
                <a:gd name="T19" fmla="*/ 67 h 72"/>
                <a:gd name="T20" fmla="*/ 61 w 88"/>
                <a:gd name="T21" fmla="*/ 20 h 72"/>
                <a:gd name="T22" fmla="*/ 69 w 88"/>
                <a:gd name="T23" fmla="*/ 28 h 72"/>
                <a:gd name="T24" fmla="*/ 77 w 88"/>
                <a:gd name="T25" fmla="*/ 20 h 72"/>
                <a:gd name="T26" fmla="*/ 69 w 88"/>
                <a:gd name="T27" fmla="*/ 11 h 72"/>
                <a:gd name="T28" fmla="*/ 61 w 88"/>
                <a:gd name="T29" fmla="*/ 20 h 72"/>
                <a:gd name="T30" fmla="*/ 77 w 88"/>
                <a:gd name="T31" fmla="*/ 61 h 72"/>
                <a:gd name="T32" fmla="*/ 11 w 88"/>
                <a:gd name="T33" fmla="*/ 61 h 72"/>
                <a:gd name="T34" fmla="*/ 27 w 88"/>
                <a:gd name="T35" fmla="*/ 17 h 72"/>
                <a:gd name="T36" fmla="*/ 50 w 88"/>
                <a:gd name="T37" fmla="*/ 45 h 72"/>
                <a:gd name="T38" fmla="*/ 61 w 88"/>
                <a:gd name="T39" fmla="*/ 36 h 72"/>
                <a:gd name="T40" fmla="*/ 77 w 88"/>
                <a:gd name="T41" fmla="*/ 6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2">
                  <a:moveTo>
                    <a:pt x="0" y="0"/>
                  </a:moveTo>
                  <a:cubicBezTo>
                    <a:pt x="0" y="72"/>
                    <a:pt x="0" y="72"/>
                    <a:pt x="0" y="72"/>
                  </a:cubicBezTo>
                  <a:cubicBezTo>
                    <a:pt x="88" y="72"/>
                    <a:pt x="88" y="72"/>
                    <a:pt x="88" y="72"/>
                  </a:cubicBezTo>
                  <a:cubicBezTo>
                    <a:pt x="88" y="0"/>
                    <a:pt x="88" y="0"/>
                    <a:pt x="88" y="0"/>
                  </a:cubicBezTo>
                  <a:lnTo>
                    <a:pt x="0" y="0"/>
                  </a:lnTo>
                  <a:close/>
                  <a:moveTo>
                    <a:pt x="83" y="67"/>
                  </a:moveTo>
                  <a:cubicBezTo>
                    <a:pt x="5" y="67"/>
                    <a:pt x="5" y="67"/>
                    <a:pt x="5" y="67"/>
                  </a:cubicBezTo>
                  <a:cubicBezTo>
                    <a:pt x="5" y="6"/>
                    <a:pt x="5" y="6"/>
                    <a:pt x="5" y="6"/>
                  </a:cubicBezTo>
                  <a:cubicBezTo>
                    <a:pt x="83" y="6"/>
                    <a:pt x="83" y="6"/>
                    <a:pt x="83" y="6"/>
                  </a:cubicBezTo>
                  <a:lnTo>
                    <a:pt x="83" y="67"/>
                  </a:lnTo>
                  <a:close/>
                  <a:moveTo>
                    <a:pt x="61" y="20"/>
                  </a:moveTo>
                  <a:cubicBezTo>
                    <a:pt x="61" y="24"/>
                    <a:pt x="64" y="28"/>
                    <a:pt x="69" y="28"/>
                  </a:cubicBezTo>
                  <a:cubicBezTo>
                    <a:pt x="74" y="28"/>
                    <a:pt x="77" y="24"/>
                    <a:pt x="77" y="20"/>
                  </a:cubicBezTo>
                  <a:cubicBezTo>
                    <a:pt x="77" y="15"/>
                    <a:pt x="74" y="11"/>
                    <a:pt x="69" y="11"/>
                  </a:cubicBezTo>
                  <a:cubicBezTo>
                    <a:pt x="64" y="11"/>
                    <a:pt x="61" y="15"/>
                    <a:pt x="61" y="20"/>
                  </a:cubicBezTo>
                  <a:close/>
                  <a:moveTo>
                    <a:pt x="77" y="61"/>
                  </a:moveTo>
                  <a:cubicBezTo>
                    <a:pt x="11" y="61"/>
                    <a:pt x="11" y="61"/>
                    <a:pt x="11" y="61"/>
                  </a:cubicBezTo>
                  <a:cubicBezTo>
                    <a:pt x="27" y="17"/>
                    <a:pt x="27" y="17"/>
                    <a:pt x="27" y="17"/>
                  </a:cubicBezTo>
                  <a:cubicBezTo>
                    <a:pt x="50" y="45"/>
                    <a:pt x="50" y="45"/>
                    <a:pt x="50" y="45"/>
                  </a:cubicBezTo>
                  <a:cubicBezTo>
                    <a:pt x="61" y="36"/>
                    <a:pt x="61" y="36"/>
                    <a:pt x="61" y="36"/>
                  </a:cubicBezTo>
                  <a:lnTo>
                    <a:pt x="7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0" name="Freeform 169">
              <a:extLst>
                <a:ext uri="{FF2B5EF4-FFF2-40B4-BE49-F238E27FC236}">
                  <a16:creationId xmlns:a16="http://schemas.microsoft.com/office/drawing/2014/main" id="{D26949E8-30F8-465A-AE42-DA5E72F00AB9}"/>
                </a:ext>
              </a:extLst>
            </p:cNvPr>
            <p:cNvSpPr>
              <a:spLocks noEditPoints="1"/>
            </p:cNvSpPr>
            <p:nvPr/>
          </p:nvSpPr>
          <p:spPr bwMode="auto">
            <a:xfrm>
              <a:off x="3366" y="3121"/>
              <a:ext cx="105" cy="105"/>
            </a:xfrm>
            <a:custGeom>
              <a:avLst/>
              <a:gdLst>
                <a:gd name="T0" fmla="*/ 57 w 85"/>
                <a:gd name="T1" fmla="*/ 58 h 86"/>
                <a:gd name="T2" fmla="*/ 82 w 85"/>
                <a:gd name="T3" fmla="*/ 47 h 86"/>
                <a:gd name="T4" fmla="*/ 82 w 85"/>
                <a:gd name="T5" fmla="*/ 59 h 86"/>
                <a:gd name="T6" fmla="*/ 66 w 85"/>
                <a:gd name="T7" fmla="*/ 67 h 86"/>
                <a:gd name="T8" fmla="*/ 59 w 85"/>
                <a:gd name="T9" fmla="*/ 84 h 86"/>
                <a:gd name="T10" fmla="*/ 47 w 85"/>
                <a:gd name="T11" fmla="*/ 84 h 86"/>
                <a:gd name="T12" fmla="*/ 57 w 85"/>
                <a:gd name="T13" fmla="*/ 58 h 86"/>
                <a:gd name="T14" fmla="*/ 24 w 85"/>
                <a:gd name="T15" fmla="*/ 85 h 86"/>
                <a:gd name="T16" fmla="*/ 39 w 85"/>
                <a:gd name="T17" fmla="*/ 42 h 86"/>
                <a:gd name="T18" fmla="*/ 81 w 85"/>
                <a:gd name="T19" fmla="*/ 23 h 86"/>
                <a:gd name="T20" fmla="*/ 81 w 85"/>
                <a:gd name="T21" fmla="*/ 35 h 86"/>
                <a:gd name="T22" fmla="*/ 81 w 85"/>
                <a:gd name="T23" fmla="*/ 35 h 86"/>
                <a:gd name="T24" fmla="*/ 48 w 85"/>
                <a:gd name="T25" fmla="*/ 50 h 86"/>
                <a:gd name="T26" fmla="*/ 36 w 85"/>
                <a:gd name="T27" fmla="*/ 85 h 86"/>
                <a:gd name="T28" fmla="*/ 24 w 85"/>
                <a:gd name="T29" fmla="*/ 85 h 86"/>
                <a:gd name="T30" fmla="*/ 49 w 85"/>
                <a:gd name="T31" fmla="*/ 7 h 86"/>
                <a:gd name="T32" fmla="*/ 80 w 85"/>
                <a:gd name="T33" fmla="*/ 0 h 86"/>
                <a:gd name="T34" fmla="*/ 80 w 85"/>
                <a:gd name="T35" fmla="*/ 0 h 86"/>
                <a:gd name="T36" fmla="*/ 80 w 85"/>
                <a:gd name="T37" fmla="*/ 11 h 86"/>
                <a:gd name="T38" fmla="*/ 31 w 85"/>
                <a:gd name="T39" fmla="*/ 34 h 86"/>
                <a:gd name="T40" fmla="*/ 12 w 85"/>
                <a:gd name="T41" fmla="*/ 85 h 86"/>
                <a:gd name="T42" fmla="*/ 0 w 85"/>
                <a:gd name="T43" fmla="*/ 86 h 86"/>
                <a:gd name="T44" fmla="*/ 5 w 85"/>
                <a:gd name="T45" fmla="*/ 54 h 86"/>
                <a:gd name="T46" fmla="*/ 22 w 85"/>
                <a:gd name="T47" fmla="*/ 26 h 86"/>
                <a:gd name="T48" fmla="*/ 49 w 85"/>
                <a:gd name="T49" fmla="*/ 7 h 86"/>
                <a:gd name="T50" fmla="*/ 75 w 85"/>
                <a:gd name="T51" fmla="*/ 83 h 86"/>
                <a:gd name="T52" fmla="*/ 83 w 85"/>
                <a:gd name="T53" fmla="*/ 83 h 86"/>
                <a:gd name="T54" fmla="*/ 83 w 85"/>
                <a:gd name="T55" fmla="*/ 74 h 86"/>
                <a:gd name="T56" fmla="*/ 74 w 85"/>
                <a:gd name="T57" fmla="*/ 75 h 86"/>
                <a:gd name="T58" fmla="*/ 75 w 85"/>
                <a:gd name="T5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6">
                  <a:moveTo>
                    <a:pt x="57" y="58"/>
                  </a:moveTo>
                  <a:cubicBezTo>
                    <a:pt x="64" y="51"/>
                    <a:pt x="73" y="47"/>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8"/>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0"/>
                  </a:cubicBezTo>
                  <a:cubicBezTo>
                    <a:pt x="40" y="60"/>
                    <a:pt x="35" y="72"/>
                    <a:pt x="36" y="85"/>
                  </a:cubicBezTo>
                  <a:lnTo>
                    <a:pt x="24" y="85"/>
                  </a:lnTo>
                  <a:close/>
                  <a:moveTo>
                    <a:pt x="49" y="7"/>
                  </a:moveTo>
                  <a:cubicBezTo>
                    <a:pt x="59" y="2"/>
                    <a:pt x="69" y="0"/>
                    <a:pt x="80" y="0"/>
                  </a:cubicBezTo>
                  <a:cubicBezTo>
                    <a:pt x="80" y="0"/>
                    <a:pt x="80" y="0"/>
                    <a:pt x="80" y="0"/>
                  </a:cubicBezTo>
                  <a:cubicBezTo>
                    <a:pt x="80" y="11"/>
                    <a:pt x="80" y="11"/>
                    <a:pt x="80" y="11"/>
                  </a:cubicBezTo>
                  <a:cubicBezTo>
                    <a:pt x="61" y="12"/>
                    <a:pt x="44" y="20"/>
                    <a:pt x="31" y="34"/>
                  </a:cubicBezTo>
                  <a:cubicBezTo>
                    <a:pt x="18" y="48"/>
                    <a:pt x="11" y="66"/>
                    <a:pt x="12" y="85"/>
                  </a:cubicBezTo>
                  <a:cubicBezTo>
                    <a:pt x="0" y="86"/>
                    <a:pt x="0" y="86"/>
                    <a:pt x="0" y="86"/>
                  </a:cubicBezTo>
                  <a:cubicBezTo>
                    <a:pt x="0" y="75"/>
                    <a:pt x="1" y="65"/>
                    <a:pt x="5" y="54"/>
                  </a:cubicBezTo>
                  <a:cubicBezTo>
                    <a:pt x="9" y="44"/>
                    <a:pt x="14" y="34"/>
                    <a:pt x="22" y="26"/>
                  </a:cubicBezTo>
                  <a:cubicBezTo>
                    <a:pt x="30" y="18"/>
                    <a:pt x="39" y="11"/>
                    <a:pt x="49" y="7"/>
                  </a:cubicBezTo>
                  <a:close/>
                  <a:moveTo>
                    <a:pt x="75" y="83"/>
                  </a:moveTo>
                  <a:cubicBezTo>
                    <a:pt x="77" y="85"/>
                    <a:pt x="81" y="85"/>
                    <a:pt x="83" y="83"/>
                  </a:cubicBezTo>
                  <a:cubicBezTo>
                    <a:pt x="85" y="80"/>
                    <a:pt x="85" y="76"/>
                    <a:pt x="83" y="74"/>
                  </a:cubicBezTo>
                  <a:cubicBezTo>
                    <a:pt x="80" y="72"/>
                    <a:pt x="77" y="72"/>
                    <a:pt x="74" y="75"/>
                  </a:cubicBezTo>
                  <a:cubicBezTo>
                    <a:pt x="72" y="77"/>
                    <a:pt x="72" y="81"/>
                    <a:pt x="7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1" name="Freeform 170">
              <a:extLst>
                <a:ext uri="{FF2B5EF4-FFF2-40B4-BE49-F238E27FC236}">
                  <a16:creationId xmlns:a16="http://schemas.microsoft.com/office/drawing/2014/main" id="{4C115F43-D8D0-4743-B0E2-0A65AA43F583}"/>
                </a:ext>
              </a:extLst>
            </p:cNvPr>
            <p:cNvSpPr>
              <a:spLocks noEditPoints="1"/>
            </p:cNvSpPr>
            <p:nvPr/>
          </p:nvSpPr>
          <p:spPr bwMode="auto">
            <a:xfrm>
              <a:off x="1907" y="1484"/>
              <a:ext cx="59" cy="80"/>
            </a:xfrm>
            <a:custGeom>
              <a:avLst/>
              <a:gdLst>
                <a:gd name="T0" fmla="*/ 46 w 48"/>
                <a:gd name="T1" fmla="*/ 8 h 65"/>
                <a:gd name="T2" fmla="*/ 42 w 48"/>
                <a:gd name="T3" fmla="*/ 8 h 65"/>
                <a:gd name="T4" fmla="*/ 42 w 48"/>
                <a:gd name="T5" fmla="*/ 12 h 65"/>
                <a:gd name="T6" fmla="*/ 44 w 48"/>
                <a:gd name="T7" fmla="*/ 12 h 65"/>
                <a:gd name="T8" fmla="*/ 44 w 48"/>
                <a:gd name="T9" fmla="*/ 44 h 65"/>
                <a:gd name="T10" fmla="*/ 28 w 48"/>
                <a:gd name="T11" fmla="*/ 44 h 65"/>
                <a:gd name="T12" fmla="*/ 28 w 48"/>
                <a:gd name="T13" fmla="*/ 61 h 65"/>
                <a:gd name="T14" fmla="*/ 4 w 48"/>
                <a:gd name="T15" fmla="*/ 61 h 65"/>
                <a:gd name="T16" fmla="*/ 4 w 48"/>
                <a:gd name="T17" fmla="*/ 12 h 65"/>
                <a:gd name="T18" fmla="*/ 6 w 48"/>
                <a:gd name="T19" fmla="*/ 12 h 65"/>
                <a:gd name="T20" fmla="*/ 6 w 48"/>
                <a:gd name="T21" fmla="*/ 8 h 65"/>
                <a:gd name="T22" fmla="*/ 2 w 48"/>
                <a:gd name="T23" fmla="*/ 8 h 65"/>
                <a:gd name="T24" fmla="*/ 0 w 48"/>
                <a:gd name="T25" fmla="*/ 10 h 65"/>
                <a:gd name="T26" fmla="*/ 0 w 48"/>
                <a:gd name="T27" fmla="*/ 63 h 65"/>
                <a:gd name="T28" fmla="*/ 2 w 48"/>
                <a:gd name="T29" fmla="*/ 65 h 65"/>
                <a:gd name="T30" fmla="*/ 34 w 48"/>
                <a:gd name="T31" fmla="*/ 65 h 65"/>
                <a:gd name="T32" fmla="*/ 48 w 48"/>
                <a:gd name="T33" fmla="*/ 50 h 65"/>
                <a:gd name="T34" fmla="*/ 48 w 48"/>
                <a:gd name="T35" fmla="*/ 10 h 65"/>
                <a:gd name="T36" fmla="*/ 46 w 48"/>
                <a:gd name="T37" fmla="*/ 8 h 65"/>
                <a:gd name="T38" fmla="*/ 32 w 48"/>
                <a:gd name="T39" fmla="*/ 61 h 65"/>
                <a:gd name="T40" fmla="*/ 32 w 48"/>
                <a:gd name="T41" fmla="*/ 49 h 65"/>
                <a:gd name="T42" fmla="*/ 44 w 48"/>
                <a:gd name="T43" fmla="*/ 49 h 65"/>
                <a:gd name="T44" fmla="*/ 32 w 48"/>
                <a:gd name="T45" fmla="*/ 61 h 65"/>
                <a:gd name="T46" fmla="*/ 40 w 48"/>
                <a:gd name="T47" fmla="*/ 8 h 65"/>
                <a:gd name="T48" fmla="*/ 32 w 48"/>
                <a:gd name="T49" fmla="*/ 8 h 65"/>
                <a:gd name="T50" fmla="*/ 32 w 48"/>
                <a:gd name="T51" fmla="*/ 4 h 65"/>
                <a:gd name="T52" fmla="*/ 28 w 48"/>
                <a:gd name="T53" fmla="*/ 0 h 65"/>
                <a:gd name="T54" fmla="*/ 20 w 48"/>
                <a:gd name="T55" fmla="*/ 0 h 65"/>
                <a:gd name="T56" fmla="*/ 16 w 48"/>
                <a:gd name="T57" fmla="*/ 4 h 65"/>
                <a:gd name="T58" fmla="*/ 16 w 48"/>
                <a:gd name="T59" fmla="*/ 8 h 65"/>
                <a:gd name="T60" fmla="*/ 8 w 48"/>
                <a:gd name="T61" fmla="*/ 8 h 65"/>
                <a:gd name="T62" fmla="*/ 8 w 48"/>
                <a:gd name="T63" fmla="*/ 16 h 65"/>
                <a:gd name="T64" fmla="*/ 40 w 48"/>
                <a:gd name="T65" fmla="*/ 16 h 65"/>
                <a:gd name="T66" fmla="*/ 40 w 48"/>
                <a:gd name="T67" fmla="*/ 8 h 65"/>
                <a:gd name="T68" fmla="*/ 28 w 48"/>
                <a:gd name="T69" fmla="*/ 8 h 65"/>
                <a:gd name="T70" fmla="*/ 20 w 48"/>
                <a:gd name="T71" fmla="*/ 8 h 65"/>
                <a:gd name="T72" fmla="*/ 20 w 48"/>
                <a:gd name="T73" fmla="*/ 4 h 65"/>
                <a:gd name="T74" fmla="*/ 20 w 48"/>
                <a:gd name="T75" fmla="*/ 4 h 65"/>
                <a:gd name="T76" fmla="*/ 28 w 48"/>
                <a:gd name="T77" fmla="*/ 4 h 65"/>
                <a:gd name="T78" fmla="*/ 28 w 48"/>
                <a:gd name="T79" fmla="*/ 4 h 65"/>
                <a:gd name="T80" fmla="*/ 28 w 48"/>
                <a:gd name="T8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 h="65">
                  <a:moveTo>
                    <a:pt x="46" y="8"/>
                  </a:moveTo>
                  <a:cubicBezTo>
                    <a:pt x="42" y="8"/>
                    <a:pt x="42" y="8"/>
                    <a:pt x="42" y="8"/>
                  </a:cubicBezTo>
                  <a:cubicBezTo>
                    <a:pt x="42" y="12"/>
                    <a:pt x="42" y="12"/>
                    <a:pt x="42" y="12"/>
                  </a:cubicBezTo>
                  <a:cubicBezTo>
                    <a:pt x="44" y="12"/>
                    <a:pt x="44" y="12"/>
                    <a:pt x="44" y="12"/>
                  </a:cubicBezTo>
                  <a:cubicBezTo>
                    <a:pt x="44" y="44"/>
                    <a:pt x="44" y="44"/>
                    <a:pt x="44" y="44"/>
                  </a:cubicBezTo>
                  <a:cubicBezTo>
                    <a:pt x="28" y="44"/>
                    <a:pt x="28" y="44"/>
                    <a:pt x="28" y="44"/>
                  </a:cubicBezTo>
                  <a:cubicBezTo>
                    <a:pt x="28" y="61"/>
                    <a:pt x="28" y="61"/>
                    <a:pt x="28" y="61"/>
                  </a:cubicBezTo>
                  <a:cubicBezTo>
                    <a:pt x="4" y="61"/>
                    <a:pt x="4" y="61"/>
                    <a:pt x="4" y="61"/>
                  </a:cubicBezTo>
                  <a:cubicBezTo>
                    <a:pt x="4" y="12"/>
                    <a:pt x="4" y="12"/>
                    <a:pt x="4" y="12"/>
                  </a:cubicBezTo>
                  <a:cubicBezTo>
                    <a:pt x="6" y="12"/>
                    <a:pt x="6" y="12"/>
                    <a:pt x="6" y="12"/>
                  </a:cubicBezTo>
                  <a:cubicBezTo>
                    <a:pt x="6" y="8"/>
                    <a:pt x="6" y="8"/>
                    <a:pt x="6" y="8"/>
                  </a:cubicBezTo>
                  <a:cubicBezTo>
                    <a:pt x="2" y="8"/>
                    <a:pt x="2" y="8"/>
                    <a:pt x="2" y="8"/>
                  </a:cubicBezTo>
                  <a:cubicBezTo>
                    <a:pt x="1" y="8"/>
                    <a:pt x="0" y="9"/>
                    <a:pt x="0" y="10"/>
                  </a:cubicBezTo>
                  <a:cubicBezTo>
                    <a:pt x="0" y="63"/>
                    <a:pt x="0" y="63"/>
                    <a:pt x="0" y="63"/>
                  </a:cubicBezTo>
                  <a:cubicBezTo>
                    <a:pt x="0" y="64"/>
                    <a:pt x="1" y="65"/>
                    <a:pt x="2" y="65"/>
                  </a:cubicBezTo>
                  <a:cubicBezTo>
                    <a:pt x="34" y="65"/>
                    <a:pt x="34" y="65"/>
                    <a:pt x="34" y="65"/>
                  </a:cubicBezTo>
                  <a:cubicBezTo>
                    <a:pt x="48" y="50"/>
                    <a:pt x="48" y="50"/>
                    <a:pt x="48" y="50"/>
                  </a:cubicBezTo>
                  <a:cubicBezTo>
                    <a:pt x="48" y="10"/>
                    <a:pt x="48" y="10"/>
                    <a:pt x="48" y="10"/>
                  </a:cubicBezTo>
                  <a:cubicBezTo>
                    <a:pt x="48" y="9"/>
                    <a:pt x="48" y="8"/>
                    <a:pt x="46" y="8"/>
                  </a:cubicBezTo>
                  <a:close/>
                  <a:moveTo>
                    <a:pt x="32" y="61"/>
                  </a:moveTo>
                  <a:cubicBezTo>
                    <a:pt x="32" y="49"/>
                    <a:pt x="32" y="49"/>
                    <a:pt x="32" y="49"/>
                  </a:cubicBezTo>
                  <a:cubicBezTo>
                    <a:pt x="44" y="49"/>
                    <a:pt x="44" y="49"/>
                    <a:pt x="44" y="49"/>
                  </a:cubicBezTo>
                  <a:lnTo>
                    <a:pt x="32" y="61"/>
                  </a:lnTo>
                  <a:close/>
                  <a:moveTo>
                    <a:pt x="40" y="8"/>
                  </a:moveTo>
                  <a:cubicBezTo>
                    <a:pt x="32" y="8"/>
                    <a:pt x="32" y="8"/>
                    <a:pt x="32" y="8"/>
                  </a:cubicBezTo>
                  <a:cubicBezTo>
                    <a:pt x="32" y="4"/>
                    <a:pt x="32" y="4"/>
                    <a:pt x="32" y="4"/>
                  </a:cubicBezTo>
                  <a:cubicBezTo>
                    <a:pt x="32" y="2"/>
                    <a:pt x="30" y="0"/>
                    <a:pt x="28" y="0"/>
                  </a:cubicBezTo>
                  <a:cubicBezTo>
                    <a:pt x="20" y="0"/>
                    <a:pt x="20" y="0"/>
                    <a:pt x="20" y="0"/>
                  </a:cubicBezTo>
                  <a:cubicBezTo>
                    <a:pt x="18" y="0"/>
                    <a:pt x="16" y="2"/>
                    <a:pt x="16" y="4"/>
                  </a:cubicBezTo>
                  <a:cubicBezTo>
                    <a:pt x="16" y="8"/>
                    <a:pt x="16" y="8"/>
                    <a:pt x="16" y="8"/>
                  </a:cubicBezTo>
                  <a:cubicBezTo>
                    <a:pt x="8" y="8"/>
                    <a:pt x="8" y="8"/>
                    <a:pt x="8" y="8"/>
                  </a:cubicBezTo>
                  <a:cubicBezTo>
                    <a:pt x="8" y="16"/>
                    <a:pt x="8" y="16"/>
                    <a:pt x="8" y="16"/>
                  </a:cubicBezTo>
                  <a:cubicBezTo>
                    <a:pt x="40" y="16"/>
                    <a:pt x="40" y="16"/>
                    <a:pt x="40" y="16"/>
                  </a:cubicBezTo>
                  <a:lnTo>
                    <a:pt x="40" y="8"/>
                  </a:lnTo>
                  <a:close/>
                  <a:moveTo>
                    <a:pt x="28" y="8"/>
                  </a:moveTo>
                  <a:cubicBezTo>
                    <a:pt x="20" y="8"/>
                    <a:pt x="20" y="8"/>
                    <a:pt x="20" y="8"/>
                  </a:cubicBezTo>
                  <a:cubicBezTo>
                    <a:pt x="20" y="4"/>
                    <a:pt x="20" y="4"/>
                    <a:pt x="20" y="4"/>
                  </a:cubicBezTo>
                  <a:cubicBezTo>
                    <a:pt x="20" y="4"/>
                    <a:pt x="20" y="4"/>
                    <a:pt x="20" y="4"/>
                  </a:cubicBezTo>
                  <a:cubicBezTo>
                    <a:pt x="28" y="4"/>
                    <a:pt x="28" y="4"/>
                    <a:pt x="28" y="4"/>
                  </a:cubicBezTo>
                  <a:cubicBezTo>
                    <a:pt x="28" y="4"/>
                    <a:pt x="28" y="4"/>
                    <a:pt x="28" y="4"/>
                  </a:cubicBezTo>
                  <a:lnTo>
                    <a:pt x="2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2" name="Freeform 171">
              <a:extLst>
                <a:ext uri="{FF2B5EF4-FFF2-40B4-BE49-F238E27FC236}">
                  <a16:creationId xmlns:a16="http://schemas.microsoft.com/office/drawing/2014/main" id="{A9258C85-E336-4BD9-B4F9-C98A102966A1}"/>
                </a:ext>
              </a:extLst>
            </p:cNvPr>
            <p:cNvSpPr>
              <a:spLocks noEditPoints="1"/>
            </p:cNvSpPr>
            <p:nvPr/>
          </p:nvSpPr>
          <p:spPr bwMode="auto">
            <a:xfrm>
              <a:off x="1423" y="1972"/>
              <a:ext cx="81" cy="81"/>
            </a:xfrm>
            <a:custGeom>
              <a:avLst/>
              <a:gdLst>
                <a:gd name="T0" fmla="*/ 55 w 66"/>
                <a:gd name="T1" fmla="*/ 0 h 66"/>
                <a:gd name="T2" fmla="*/ 11 w 66"/>
                <a:gd name="T3" fmla="*/ 0 h 66"/>
                <a:gd name="T4" fmla="*/ 0 w 66"/>
                <a:gd name="T5" fmla="*/ 11 h 66"/>
                <a:gd name="T6" fmla="*/ 1 w 66"/>
                <a:gd name="T7" fmla="*/ 55 h 66"/>
                <a:gd name="T8" fmla="*/ 12 w 66"/>
                <a:gd name="T9" fmla="*/ 66 h 66"/>
                <a:gd name="T10" fmla="*/ 55 w 66"/>
                <a:gd name="T11" fmla="*/ 66 h 66"/>
                <a:gd name="T12" fmla="*/ 66 w 66"/>
                <a:gd name="T13" fmla="*/ 55 h 66"/>
                <a:gd name="T14" fmla="*/ 66 w 66"/>
                <a:gd name="T15" fmla="*/ 11 h 66"/>
                <a:gd name="T16" fmla="*/ 55 w 66"/>
                <a:gd name="T17" fmla="*/ 0 h 66"/>
                <a:gd name="T18" fmla="*/ 22 w 66"/>
                <a:gd name="T19" fmla="*/ 29 h 66"/>
                <a:gd name="T20" fmla="*/ 45 w 66"/>
                <a:gd name="T21" fmla="*/ 29 h 66"/>
                <a:gd name="T22" fmla="*/ 46 w 66"/>
                <a:gd name="T23" fmla="*/ 33 h 66"/>
                <a:gd name="T24" fmla="*/ 33 w 66"/>
                <a:gd name="T25" fmla="*/ 46 h 66"/>
                <a:gd name="T26" fmla="*/ 21 w 66"/>
                <a:gd name="T27" fmla="*/ 33 h 66"/>
                <a:gd name="T28" fmla="*/ 22 w 66"/>
                <a:gd name="T29" fmla="*/ 29 h 66"/>
                <a:gd name="T30" fmla="*/ 58 w 66"/>
                <a:gd name="T31" fmla="*/ 29 h 66"/>
                <a:gd name="T32" fmla="*/ 58 w 66"/>
                <a:gd name="T33" fmla="*/ 45 h 66"/>
                <a:gd name="T34" fmla="*/ 58 w 66"/>
                <a:gd name="T35" fmla="*/ 53 h 66"/>
                <a:gd name="T36" fmla="*/ 54 w 66"/>
                <a:gd name="T37" fmla="*/ 58 h 66"/>
                <a:gd name="T38" fmla="*/ 13 w 66"/>
                <a:gd name="T39" fmla="*/ 58 h 66"/>
                <a:gd name="T40" fmla="*/ 9 w 66"/>
                <a:gd name="T41" fmla="*/ 54 h 66"/>
                <a:gd name="T42" fmla="*/ 9 w 66"/>
                <a:gd name="T43" fmla="*/ 46 h 66"/>
                <a:gd name="T44" fmla="*/ 9 w 66"/>
                <a:gd name="T45" fmla="*/ 29 h 66"/>
                <a:gd name="T46" fmla="*/ 9 w 66"/>
                <a:gd name="T47" fmla="*/ 29 h 66"/>
                <a:gd name="T48" fmla="*/ 15 w 66"/>
                <a:gd name="T49" fmla="*/ 29 h 66"/>
                <a:gd name="T50" fmla="*/ 15 w 66"/>
                <a:gd name="T51" fmla="*/ 33 h 66"/>
                <a:gd name="T52" fmla="*/ 33 w 66"/>
                <a:gd name="T53" fmla="*/ 52 h 66"/>
                <a:gd name="T54" fmla="*/ 52 w 66"/>
                <a:gd name="T55" fmla="*/ 33 h 66"/>
                <a:gd name="T56" fmla="*/ 51 w 66"/>
                <a:gd name="T57" fmla="*/ 29 h 66"/>
                <a:gd name="T58" fmla="*/ 58 w 66"/>
                <a:gd name="T59" fmla="*/ 29 h 66"/>
                <a:gd name="T60" fmla="*/ 58 w 66"/>
                <a:gd name="T61" fmla="*/ 15 h 66"/>
                <a:gd name="T62" fmla="*/ 56 w 66"/>
                <a:gd name="T63" fmla="*/ 17 h 66"/>
                <a:gd name="T64" fmla="*/ 52 w 66"/>
                <a:gd name="T65" fmla="*/ 17 h 66"/>
                <a:gd name="T66" fmla="*/ 50 w 66"/>
                <a:gd name="T67" fmla="*/ 15 h 66"/>
                <a:gd name="T68" fmla="*/ 50 w 66"/>
                <a:gd name="T69" fmla="*/ 10 h 66"/>
                <a:gd name="T70" fmla="*/ 52 w 66"/>
                <a:gd name="T71" fmla="*/ 8 h 66"/>
                <a:gd name="T72" fmla="*/ 56 w 66"/>
                <a:gd name="T73" fmla="*/ 8 h 66"/>
                <a:gd name="T74" fmla="*/ 58 w 66"/>
                <a:gd name="T75" fmla="*/ 10 h 66"/>
                <a:gd name="T76" fmla="*/ 58 w 66"/>
                <a:gd name="T77"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66">
                  <a:moveTo>
                    <a:pt x="55" y="0"/>
                  </a:moveTo>
                  <a:cubicBezTo>
                    <a:pt x="11" y="0"/>
                    <a:pt x="11" y="0"/>
                    <a:pt x="11" y="0"/>
                  </a:cubicBezTo>
                  <a:cubicBezTo>
                    <a:pt x="5" y="1"/>
                    <a:pt x="0" y="5"/>
                    <a:pt x="0" y="11"/>
                  </a:cubicBezTo>
                  <a:cubicBezTo>
                    <a:pt x="1" y="55"/>
                    <a:pt x="1" y="55"/>
                    <a:pt x="1" y="55"/>
                  </a:cubicBezTo>
                  <a:cubicBezTo>
                    <a:pt x="1" y="61"/>
                    <a:pt x="6" y="66"/>
                    <a:pt x="12" y="66"/>
                  </a:cubicBezTo>
                  <a:cubicBezTo>
                    <a:pt x="55" y="66"/>
                    <a:pt x="55" y="66"/>
                    <a:pt x="55" y="66"/>
                  </a:cubicBezTo>
                  <a:cubicBezTo>
                    <a:pt x="61" y="66"/>
                    <a:pt x="66" y="61"/>
                    <a:pt x="66" y="55"/>
                  </a:cubicBezTo>
                  <a:cubicBezTo>
                    <a:pt x="66" y="11"/>
                    <a:pt x="66" y="11"/>
                    <a:pt x="66" y="11"/>
                  </a:cubicBezTo>
                  <a:cubicBezTo>
                    <a:pt x="66" y="5"/>
                    <a:pt x="61" y="0"/>
                    <a:pt x="55" y="0"/>
                  </a:cubicBezTo>
                  <a:close/>
                  <a:moveTo>
                    <a:pt x="22" y="29"/>
                  </a:moveTo>
                  <a:cubicBezTo>
                    <a:pt x="45" y="29"/>
                    <a:pt x="45" y="29"/>
                    <a:pt x="45" y="29"/>
                  </a:cubicBezTo>
                  <a:cubicBezTo>
                    <a:pt x="46" y="30"/>
                    <a:pt x="46" y="32"/>
                    <a:pt x="46" y="33"/>
                  </a:cubicBezTo>
                  <a:cubicBezTo>
                    <a:pt x="46" y="40"/>
                    <a:pt x="40" y="46"/>
                    <a:pt x="33" y="46"/>
                  </a:cubicBezTo>
                  <a:cubicBezTo>
                    <a:pt x="27" y="46"/>
                    <a:pt x="21" y="40"/>
                    <a:pt x="21" y="33"/>
                  </a:cubicBezTo>
                  <a:cubicBezTo>
                    <a:pt x="21" y="32"/>
                    <a:pt x="21" y="30"/>
                    <a:pt x="22" y="29"/>
                  </a:cubicBezTo>
                  <a:close/>
                  <a:moveTo>
                    <a:pt x="58" y="29"/>
                  </a:moveTo>
                  <a:cubicBezTo>
                    <a:pt x="58" y="45"/>
                    <a:pt x="58" y="45"/>
                    <a:pt x="58" y="45"/>
                  </a:cubicBezTo>
                  <a:cubicBezTo>
                    <a:pt x="58" y="53"/>
                    <a:pt x="58" y="53"/>
                    <a:pt x="58" y="53"/>
                  </a:cubicBezTo>
                  <a:cubicBezTo>
                    <a:pt x="58" y="56"/>
                    <a:pt x="56" y="57"/>
                    <a:pt x="54" y="58"/>
                  </a:cubicBezTo>
                  <a:cubicBezTo>
                    <a:pt x="13" y="58"/>
                    <a:pt x="13" y="58"/>
                    <a:pt x="13" y="58"/>
                  </a:cubicBezTo>
                  <a:cubicBezTo>
                    <a:pt x="11" y="58"/>
                    <a:pt x="9" y="56"/>
                    <a:pt x="9" y="54"/>
                  </a:cubicBezTo>
                  <a:cubicBezTo>
                    <a:pt x="9" y="46"/>
                    <a:pt x="9" y="46"/>
                    <a:pt x="9" y="46"/>
                  </a:cubicBezTo>
                  <a:cubicBezTo>
                    <a:pt x="9" y="29"/>
                    <a:pt x="9" y="29"/>
                    <a:pt x="9" y="29"/>
                  </a:cubicBezTo>
                  <a:cubicBezTo>
                    <a:pt x="9" y="29"/>
                    <a:pt x="9" y="29"/>
                    <a:pt x="9" y="29"/>
                  </a:cubicBezTo>
                  <a:cubicBezTo>
                    <a:pt x="15" y="29"/>
                    <a:pt x="15" y="29"/>
                    <a:pt x="15" y="29"/>
                  </a:cubicBezTo>
                  <a:cubicBezTo>
                    <a:pt x="15" y="30"/>
                    <a:pt x="15" y="32"/>
                    <a:pt x="15" y="33"/>
                  </a:cubicBezTo>
                  <a:cubicBezTo>
                    <a:pt x="15" y="43"/>
                    <a:pt x="23" y="52"/>
                    <a:pt x="33" y="52"/>
                  </a:cubicBezTo>
                  <a:cubicBezTo>
                    <a:pt x="44" y="52"/>
                    <a:pt x="52" y="43"/>
                    <a:pt x="52" y="33"/>
                  </a:cubicBezTo>
                  <a:cubicBezTo>
                    <a:pt x="52" y="32"/>
                    <a:pt x="52" y="30"/>
                    <a:pt x="51" y="29"/>
                  </a:cubicBezTo>
                  <a:cubicBezTo>
                    <a:pt x="58" y="29"/>
                    <a:pt x="58" y="29"/>
                    <a:pt x="58" y="29"/>
                  </a:cubicBezTo>
                  <a:close/>
                  <a:moveTo>
                    <a:pt x="58" y="15"/>
                  </a:moveTo>
                  <a:cubicBezTo>
                    <a:pt x="58" y="16"/>
                    <a:pt x="57" y="17"/>
                    <a:pt x="56" y="17"/>
                  </a:cubicBezTo>
                  <a:cubicBezTo>
                    <a:pt x="52" y="17"/>
                    <a:pt x="52" y="17"/>
                    <a:pt x="52" y="17"/>
                  </a:cubicBezTo>
                  <a:cubicBezTo>
                    <a:pt x="51" y="17"/>
                    <a:pt x="50" y="16"/>
                    <a:pt x="50" y="15"/>
                  </a:cubicBezTo>
                  <a:cubicBezTo>
                    <a:pt x="50" y="10"/>
                    <a:pt x="50" y="10"/>
                    <a:pt x="50" y="10"/>
                  </a:cubicBezTo>
                  <a:cubicBezTo>
                    <a:pt x="50" y="9"/>
                    <a:pt x="50" y="8"/>
                    <a:pt x="52" y="8"/>
                  </a:cubicBezTo>
                  <a:cubicBezTo>
                    <a:pt x="56" y="8"/>
                    <a:pt x="56" y="8"/>
                    <a:pt x="56" y="8"/>
                  </a:cubicBezTo>
                  <a:cubicBezTo>
                    <a:pt x="57" y="8"/>
                    <a:pt x="58" y="9"/>
                    <a:pt x="58" y="10"/>
                  </a:cubicBezTo>
                  <a:lnTo>
                    <a:pt x="5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3" name="Freeform 172">
              <a:extLst>
                <a:ext uri="{FF2B5EF4-FFF2-40B4-BE49-F238E27FC236}">
                  <a16:creationId xmlns:a16="http://schemas.microsoft.com/office/drawing/2014/main" id="{3FE76779-E0FC-403C-A5D7-5BAA318F3131}"/>
                </a:ext>
              </a:extLst>
            </p:cNvPr>
            <p:cNvSpPr>
              <a:spLocks noEditPoints="1"/>
            </p:cNvSpPr>
            <p:nvPr/>
          </p:nvSpPr>
          <p:spPr bwMode="auto">
            <a:xfrm>
              <a:off x="1440" y="960"/>
              <a:ext cx="75" cy="75"/>
            </a:xfrm>
            <a:custGeom>
              <a:avLst/>
              <a:gdLst>
                <a:gd name="T0" fmla="*/ 30 w 61"/>
                <a:gd name="T1" fmla="*/ 0 h 61"/>
                <a:gd name="T2" fmla="*/ 0 w 61"/>
                <a:gd name="T3" fmla="*/ 30 h 61"/>
                <a:gd name="T4" fmla="*/ 30 w 61"/>
                <a:gd name="T5" fmla="*/ 61 h 61"/>
                <a:gd name="T6" fmla="*/ 61 w 61"/>
                <a:gd name="T7" fmla="*/ 30 h 61"/>
                <a:gd name="T8" fmla="*/ 30 w 61"/>
                <a:gd name="T9" fmla="*/ 0 h 61"/>
                <a:gd name="T10" fmla="*/ 30 w 61"/>
                <a:gd name="T11" fmla="*/ 55 h 61"/>
                <a:gd name="T12" fmla="*/ 6 w 61"/>
                <a:gd name="T13" fmla="*/ 30 h 61"/>
                <a:gd name="T14" fmla="*/ 30 w 61"/>
                <a:gd name="T15" fmla="*/ 6 h 61"/>
                <a:gd name="T16" fmla="*/ 55 w 61"/>
                <a:gd name="T17" fmla="*/ 30 h 61"/>
                <a:gd name="T18" fmla="*/ 30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6 h 61"/>
                <a:gd name="T32" fmla="*/ 23 w 61"/>
                <a:gd name="T33" fmla="*/ 46 h 61"/>
                <a:gd name="T34" fmla="*/ 23 w 61"/>
                <a:gd name="T35" fmla="*/ 42 h 61"/>
                <a:gd name="T36" fmla="*/ 27 w 61"/>
                <a:gd name="T37" fmla="*/ 42 h 61"/>
                <a:gd name="T38" fmla="*/ 27 w 61"/>
                <a:gd name="T39" fmla="*/ 30 h 61"/>
                <a:gd name="T40" fmla="*/ 23 w 61"/>
                <a:gd name="T41" fmla="*/ 30 h 61"/>
                <a:gd name="T42" fmla="*/ 23 w 61"/>
                <a:gd name="T43" fmla="*/ 27 h 61"/>
                <a:gd name="T44" fmla="*/ 34 w 61"/>
                <a:gd name="T45" fmla="*/ 27 h 61"/>
                <a:gd name="T46" fmla="*/ 34 w 61"/>
                <a:gd name="T47" fmla="*/ 42 h 61"/>
                <a:gd name="T48" fmla="*/ 38 w 61"/>
                <a:gd name="T49" fmla="*/ 42 h 61"/>
                <a:gd name="T50" fmla="*/ 38 w 61"/>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0" y="0"/>
                  </a:moveTo>
                  <a:cubicBezTo>
                    <a:pt x="14" y="0"/>
                    <a:pt x="0" y="14"/>
                    <a:pt x="0" y="30"/>
                  </a:cubicBezTo>
                  <a:cubicBezTo>
                    <a:pt x="0" y="47"/>
                    <a:pt x="14" y="61"/>
                    <a:pt x="30" y="61"/>
                  </a:cubicBezTo>
                  <a:cubicBezTo>
                    <a:pt x="47" y="61"/>
                    <a:pt x="61" y="47"/>
                    <a:pt x="61" y="30"/>
                  </a:cubicBezTo>
                  <a:cubicBezTo>
                    <a:pt x="61" y="14"/>
                    <a:pt x="47" y="0"/>
                    <a:pt x="30" y="0"/>
                  </a:cubicBezTo>
                  <a:close/>
                  <a:moveTo>
                    <a:pt x="30" y="55"/>
                  </a:moveTo>
                  <a:cubicBezTo>
                    <a:pt x="17" y="55"/>
                    <a:pt x="6" y="44"/>
                    <a:pt x="6" y="30"/>
                  </a:cubicBezTo>
                  <a:cubicBezTo>
                    <a:pt x="6" y="17"/>
                    <a:pt x="17" y="6"/>
                    <a:pt x="30" y="6"/>
                  </a:cubicBezTo>
                  <a:cubicBezTo>
                    <a:pt x="44" y="6"/>
                    <a:pt x="55" y="17"/>
                    <a:pt x="55" y="30"/>
                  </a:cubicBezTo>
                  <a:cubicBezTo>
                    <a:pt x="55" y="44"/>
                    <a:pt x="44" y="55"/>
                    <a:pt x="30"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4" name="Freeform 173">
              <a:extLst>
                <a:ext uri="{FF2B5EF4-FFF2-40B4-BE49-F238E27FC236}">
                  <a16:creationId xmlns:a16="http://schemas.microsoft.com/office/drawing/2014/main" id="{4BCC2857-1003-469D-AF69-5F80E2578E2A}"/>
                </a:ext>
              </a:extLst>
            </p:cNvPr>
            <p:cNvSpPr>
              <a:spLocks noEditPoints="1"/>
            </p:cNvSpPr>
            <p:nvPr/>
          </p:nvSpPr>
          <p:spPr bwMode="auto">
            <a:xfrm>
              <a:off x="1471" y="2896"/>
              <a:ext cx="87" cy="76"/>
            </a:xfrm>
            <a:custGeom>
              <a:avLst/>
              <a:gdLst>
                <a:gd name="T0" fmla="*/ 58 w 87"/>
                <a:gd name="T1" fmla="*/ 10 h 76"/>
                <a:gd name="T2" fmla="*/ 31 w 87"/>
                <a:gd name="T3" fmla="*/ 0 h 76"/>
                <a:gd name="T4" fmla="*/ 0 w 87"/>
                <a:gd name="T5" fmla="*/ 10 h 76"/>
                <a:gd name="T6" fmla="*/ 0 w 87"/>
                <a:gd name="T7" fmla="*/ 76 h 76"/>
                <a:gd name="T8" fmla="*/ 31 w 87"/>
                <a:gd name="T9" fmla="*/ 65 h 76"/>
                <a:gd name="T10" fmla="*/ 58 w 87"/>
                <a:gd name="T11" fmla="*/ 76 h 76"/>
                <a:gd name="T12" fmla="*/ 87 w 87"/>
                <a:gd name="T13" fmla="*/ 65 h 76"/>
                <a:gd name="T14" fmla="*/ 87 w 87"/>
                <a:gd name="T15" fmla="*/ 0 h 76"/>
                <a:gd name="T16" fmla="*/ 58 w 87"/>
                <a:gd name="T17" fmla="*/ 10 h 76"/>
                <a:gd name="T18" fmla="*/ 33 w 87"/>
                <a:gd name="T19" fmla="*/ 6 h 76"/>
                <a:gd name="T20" fmla="*/ 55 w 87"/>
                <a:gd name="T21" fmla="*/ 15 h 76"/>
                <a:gd name="T22" fmla="*/ 55 w 87"/>
                <a:gd name="T23" fmla="*/ 69 h 76"/>
                <a:gd name="T24" fmla="*/ 33 w 87"/>
                <a:gd name="T25" fmla="*/ 60 h 76"/>
                <a:gd name="T26" fmla="*/ 33 w 87"/>
                <a:gd name="T27" fmla="*/ 6 h 76"/>
                <a:gd name="T28" fmla="*/ 6 w 87"/>
                <a:gd name="T29" fmla="*/ 15 h 76"/>
                <a:gd name="T30" fmla="*/ 28 w 87"/>
                <a:gd name="T31" fmla="*/ 6 h 76"/>
                <a:gd name="T32" fmla="*/ 28 w 87"/>
                <a:gd name="T33" fmla="*/ 60 h 76"/>
                <a:gd name="T34" fmla="*/ 6 w 87"/>
                <a:gd name="T35" fmla="*/ 67 h 76"/>
                <a:gd name="T36" fmla="*/ 6 w 87"/>
                <a:gd name="T37" fmla="*/ 15 h 76"/>
                <a:gd name="T38" fmla="*/ 82 w 87"/>
                <a:gd name="T39" fmla="*/ 61 h 76"/>
                <a:gd name="T40" fmla="*/ 60 w 87"/>
                <a:gd name="T41" fmla="*/ 69 h 76"/>
                <a:gd name="T42" fmla="*/ 60 w 87"/>
                <a:gd name="T43" fmla="*/ 15 h 76"/>
                <a:gd name="T44" fmla="*/ 82 w 87"/>
                <a:gd name="T45" fmla="*/ 7 h 76"/>
                <a:gd name="T46" fmla="*/ 82 w 87"/>
                <a:gd name="T47" fmla="*/ 6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 h="76">
                  <a:moveTo>
                    <a:pt x="58" y="10"/>
                  </a:moveTo>
                  <a:lnTo>
                    <a:pt x="31" y="0"/>
                  </a:lnTo>
                  <a:lnTo>
                    <a:pt x="0" y="10"/>
                  </a:lnTo>
                  <a:lnTo>
                    <a:pt x="0" y="76"/>
                  </a:lnTo>
                  <a:lnTo>
                    <a:pt x="31" y="65"/>
                  </a:lnTo>
                  <a:lnTo>
                    <a:pt x="58" y="76"/>
                  </a:lnTo>
                  <a:lnTo>
                    <a:pt x="87" y="65"/>
                  </a:lnTo>
                  <a:lnTo>
                    <a:pt x="87" y="0"/>
                  </a:lnTo>
                  <a:lnTo>
                    <a:pt x="58" y="10"/>
                  </a:lnTo>
                  <a:close/>
                  <a:moveTo>
                    <a:pt x="33" y="6"/>
                  </a:moveTo>
                  <a:lnTo>
                    <a:pt x="55" y="15"/>
                  </a:lnTo>
                  <a:lnTo>
                    <a:pt x="55" y="69"/>
                  </a:lnTo>
                  <a:lnTo>
                    <a:pt x="33" y="60"/>
                  </a:lnTo>
                  <a:lnTo>
                    <a:pt x="33" y="6"/>
                  </a:lnTo>
                  <a:close/>
                  <a:moveTo>
                    <a:pt x="6" y="15"/>
                  </a:moveTo>
                  <a:lnTo>
                    <a:pt x="28" y="6"/>
                  </a:lnTo>
                  <a:lnTo>
                    <a:pt x="28" y="60"/>
                  </a:lnTo>
                  <a:lnTo>
                    <a:pt x="6" y="67"/>
                  </a:lnTo>
                  <a:lnTo>
                    <a:pt x="6" y="15"/>
                  </a:lnTo>
                  <a:close/>
                  <a:moveTo>
                    <a:pt x="82" y="61"/>
                  </a:moveTo>
                  <a:lnTo>
                    <a:pt x="60" y="69"/>
                  </a:lnTo>
                  <a:lnTo>
                    <a:pt x="60" y="15"/>
                  </a:lnTo>
                  <a:lnTo>
                    <a:pt x="82" y="7"/>
                  </a:lnTo>
                  <a:lnTo>
                    <a:pt x="8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5" name="Freeform 174">
              <a:extLst>
                <a:ext uri="{FF2B5EF4-FFF2-40B4-BE49-F238E27FC236}">
                  <a16:creationId xmlns:a16="http://schemas.microsoft.com/office/drawing/2014/main" id="{5AD24608-F002-4BFD-885F-6ED1416CE5E4}"/>
                </a:ext>
              </a:extLst>
            </p:cNvPr>
            <p:cNvSpPr>
              <a:spLocks noEditPoints="1"/>
            </p:cNvSpPr>
            <p:nvPr/>
          </p:nvSpPr>
          <p:spPr bwMode="auto">
            <a:xfrm>
              <a:off x="2534" y="832"/>
              <a:ext cx="57" cy="58"/>
            </a:xfrm>
            <a:custGeom>
              <a:avLst/>
              <a:gdLst>
                <a:gd name="T0" fmla="*/ 3 w 47"/>
                <a:gd name="T1" fmla="*/ 0 h 47"/>
                <a:gd name="T2" fmla="*/ 21 w 47"/>
                <a:gd name="T3" fmla="*/ 0 h 47"/>
                <a:gd name="T4" fmla="*/ 21 w 47"/>
                <a:gd name="T5" fmla="*/ 3 h 47"/>
                <a:gd name="T6" fmla="*/ 3 w 47"/>
                <a:gd name="T7" fmla="*/ 3 h 47"/>
                <a:gd name="T8" fmla="*/ 3 w 47"/>
                <a:gd name="T9" fmla="*/ 0 h 47"/>
                <a:gd name="T10" fmla="*/ 26 w 47"/>
                <a:gd name="T11" fmla="*/ 0 h 47"/>
                <a:gd name="T12" fmla="*/ 44 w 47"/>
                <a:gd name="T13" fmla="*/ 0 h 47"/>
                <a:gd name="T14" fmla="*/ 44 w 47"/>
                <a:gd name="T15" fmla="*/ 3 h 47"/>
                <a:gd name="T16" fmla="*/ 26 w 47"/>
                <a:gd name="T17" fmla="*/ 3 h 47"/>
                <a:gd name="T18" fmla="*/ 26 w 47"/>
                <a:gd name="T19" fmla="*/ 0 h 47"/>
                <a:gd name="T20" fmla="*/ 43 w 47"/>
                <a:gd name="T21" fmla="*/ 15 h 47"/>
                <a:gd name="T22" fmla="*/ 41 w 47"/>
                <a:gd name="T23" fmla="*/ 15 h 47"/>
                <a:gd name="T24" fmla="*/ 41 w 47"/>
                <a:gd name="T25" fmla="*/ 3 h 47"/>
                <a:gd name="T26" fmla="*/ 29 w 47"/>
                <a:gd name="T27" fmla="*/ 3 h 47"/>
                <a:gd name="T28" fmla="*/ 29 w 47"/>
                <a:gd name="T29" fmla="*/ 15 h 47"/>
                <a:gd name="T30" fmla="*/ 18 w 47"/>
                <a:gd name="T31" fmla="*/ 15 h 47"/>
                <a:gd name="T32" fmla="*/ 18 w 47"/>
                <a:gd name="T33" fmla="*/ 3 h 47"/>
                <a:gd name="T34" fmla="*/ 6 w 47"/>
                <a:gd name="T35" fmla="*/ 3 h 47"/>
                <a:gd name="T36" fmla="*/ 6 w 47"/>
                <a:gd name="T37" fmla="*/ 15 h 47"/>
                <a:gd name="T38" fmla="*/ 4 w 47"/>
                <a:gd name="T39" fmla="*/ 15 h 47"/>
                <a:gd name="T40" fmla="*/ 0 w 47"/>
                <a:gd name="T41" fmla="*/ 18 h 47"/>
                <a:gd name="T42" fmla="*/ 0 w 47"/>
                <a:gd name="T43" fmla="*/ 43 h 47"/>
                <a:gd name="T44" fmla="*/ 4 w 47"/>
                <a:gd name="T45" fmla="*/ 47 h 47"/>
                <a:gd name="T46" fmla="*/ 17 w 47"/>
                <a:gd name="T47" fmla="*/ 47 h 47"/>
                <a:gd name="T48" fmla="*/ 21 w 47"/>
                <a:gd name="T49" fmla="*/ 43 h 47"/>
                <a:gd name="T50" fmla="*/ 21 w 47"/>
                <a:gd name="T51" fmla="*/ 26 h 47"/>
                <a:gd name="T52" fmla="*/ 26 w 47"/>
                <a:gd name="T53" fmla="*/ 26 h 47"/>
                <a:gd name="T54" fmla="*/ 26 w 47"/>
                <a:gd name="T55" fmla="*/ 43 h 47"/>
                <a:gd name="T56" fmla="*/ 30 w 47"/>
                <a:gd name="T57" fmla="*/ 47 h 47"/>
                <a:gd name="T58" fmla="*/ 43 w 47"/>
                <a:gd name="T59" fmla="*/ 47 h 47"/>
                <a:gd name="T60" fmla="*/ 47 w 47"/>
                <a:gd name="T61" fmla="*/ 43 h 47"/>
                <a:gd name="T62" fmla="*/ 47 w 47"/>
                <a:gd name="T63" fmla="*/ 18 h 47"/>
                <a:gd name="T64" fmla="*/ 43 w 47"/>
                <a:gd name="T65" fmla="*/ 15 h 47"/>
                <a:gd name="T66" fmla="*/ 16 w 47"/>
                <a:gd name="T67" fmla="*/ 44 h 47"/>
                <a:gd name="T68" fmla="*/ 5 w 47"/>
                <a:gd name="T69" fmla="*/ 44 h 47"/>
                <a:gd name="T70" fmla="*/ 3 w 47"/>
                <a:gd name="T71" fmla="*/ 42 h 47"/>
                <a:gd name="T72" fmla="*/ 5 w 47"/>
                <a:gd name="T73" fmla="*/ 41 h 47"/>
                <a:gd name="T74" fmla="*/ 16 w 47"/>
                <a:gd name="T75" fmla="*/ 41 h 47"/>
                <a:gd name="T76" fmla="*/ 18 w 47"/>
                <a:gd name="T77" fmla="*/ 42 h 47"/>
                <a:gd name="T78" fmla="*/ 16 w 47"/>
                <a:gd name="T79" fmla="*/ 44 h 47"/>
                <a:gd name="T80" fmla="*/ 25 w 47"/>
                <a:gd name="T81" fmla="*/ 23 h 47"/>
                <a:gd name="T82" fmla="*/ 22 w 47"/>
                <a:gd name="T83" fmla="*/ 23 h 47"/>
                <a:gd name="T84" fmla="*/ 21 w 47"/>
                <a:gd name="T85" fmla="*/ 22 h 47"/>
                <a:gd name="T86" fmla="*/ 22 w 47"/>
                <a:gd name="T87" fmla="*/ 21 h 47"/>
                <a:gd name="T88" fmla="*/ 25 w 47"/>
                <a:gd name="T89" fmla="*/ 21 h 47"/>
                <a:gd name="T90" fmla="*/ 26 w 47"/>
                <a:gd name="T91" fmla="*/ 22 h 47"/>
                <a:gd name="T92" fmla="*/ 25 w 47"/>
                <a:gd name="T93" fmla="*/ 23 h 47"/>
                <a:gd name="T94" fmla="*/ 42 w 47"/>
                <a:gd name="T95" fmla="*/ 44 h 47"/>
                <a:gd name="T96" fmla="*/ 31 w 47"/>
                <a:gd name="T97" fmla="*/ 44 h 47"/>
                <a:gd name="T98" fmla="*/ 29 w 47"/>
                <a:gd name="T99" fmla="*/ 42 h 47"/>
                <a:gd name="T100" fmla="*/ 31 w 47"/>
                <a:gd name="T101" fmla="*/ 41 h 47"/>
                <a:gd name="T102" fmla="*/ 42 w 47"/>
                <a:gd name="T103" fmla="*/ 41 h 47"/>
                <a:gd name="T104" fmla="*/ 44 w 47"/>
                <a:gd name="T105" fmla="*/ 42 h 47"/>
                <a:gd name="T106" fmla="*/ 42 w 47"/>
                <a:gd name="T10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47">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3"/>
                    <a:pt x="0" y="43"/>
                    <a:pt x="0" y="43"/>
                  </a:cubicBezTo>
                  <a:cubicBezTo>
                    <a:pt x="0" y="45"/>
                    <a:pt x="2" y="47"/>
                    <a:pt x="4" y="47"/>
                  </a:cubicBezTo>
                  <a:cubicBezTo>
                    <a:pt x="17" y="47"/>
                    <a:pt x="17" y="47"/>
                    <a:pt x="17" y="47"/>
                  </a:cubicBezTo>
                  <a:cubicBezTo>
                    <a:pt x="19" y="47"/>
                    <a:pt x="21" y="45"/>
                    <a:pt x="21" y="43"/>
                  </a:cubicBezTo>
                  <a:cubicBezTo>
                    <a:pt x="21" y="26"/>
                    <a:pt x="21" y="26"/>
                    <a:pt x="21" y="26"/>
                  </a:cubicBezTo>
                  <a:cubicBezTo>
                    <a:pt x="26" y="26"/>
                    <a:pt x="26" y="26"/>
                    <a:pt x="26" y="26"/>
                  </a:cubicBezTo>
                  <a:cubicBezTo>
                    <a:pt x="26" y="43"/>
                    <a:pt x="26" y="43"/>
                    <a:pt x="26" y="43"/>
                  </a:cubicBezTo>
                  <a:cubicBezTo>
                    <a:pt x="26" y="45"/>
                    <a:pt x="28" y="47"/>
                    <a:pt x="30" y="47"/>
                  </a:cubicBezTo>
                  <a:cubicBezTo>
                    <a:pt x="43" y="47"/>
                    <a:pt x="43" y="47"/>
                    <a:pt x="43" y="47"/>
                  </a:cubicBezTo>
                  <a:cubicBezTo>
                    <a:pt x="45" y="47"/>
                    <a:pt x="47" y="45"/>
                    <a:pt x="47" y="43"/>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1"/>
                    <a:pt x="4" y="41"/>
                    <a:pt x="5" y="41"/>
                  </a:cubicBezTo>
                  <a:cubicBezTo>
                    <a:pt x="16" y="41"/>
                    <a:pt x="16" y="41"/>
                    <a:pt x="16" y="41"/>
                  </a:cubicBezTo>
                  <a:cubicBezTo>
                    <a:pt x="17" y="41"/>
                    <a:pt x="18" y="41"/>
                    <a:pt x="18" y="42"/>
                  </a:cubicBezTo>
                  <a:cubicBezTo>
                    <a:pt x="18" y="43"/>
                    <a:pt x="17" y="44"/>
                    <a:pt x="16" y="44"/>
                  </a:cubicBezTo>
                  <a:close/>
                  <a:moveTo>
                    <a:pt x="25" y="23"/>
                  </a:moveTo>
                  <a:cubicBezTo>
                    <a:pt x="22" y="23"/>
                    <a:pt x="22" y="23"/>
                    <a:pt x="22" y="23"/>
                  </a:cubicBezTo>
                  <a:cubicBezTo>
                    <a:pt x="21" y="23"/>
                    <a:pt x="21" y="23"/>
                    <a:pt x="21" y="22"/>
                  </a:cubicBezTo>
                  <a:cubicBezTo>
                    <a:pt x="21" y="21"/>
                    <a:pt x="21" y="21"/>
                    <a:pt x="22" y="21"/>
                  </a:cubicBezTo>
                  <a:cubicBezTo>
                    <a:pt x="25" y="21"/>
                    <a:pt x="25" y="21"/>
                    <a:pt x="25" y="21"/>
                  </a:cubicBezTo>
                  <a:cubicBezTo>
                    <a:pt x="26" y="21"/>
                    <a:pt x="26" y="21"/>
                    <a:pt x="26" y="22"/>
                  </a:cubicBezTo>
                  <a:cubicBezTo>
                    <a:pt x="26" y="23"/>
                    <a:pt x="26" y="23"/>
                    <a:pt x="25" y="23"/>
                  </a:cubicBezTo>
                  <a:close/>
                  <a:moveTo>
                    <a:pt x="42" y="44"/>
                  </a:moveTo>
                  <a:cubicBezTo>
                    <a:pt x="31" y="44"/>
                    <a:pt x="31" y="44"/>
                    <a:pt x="31" y="44"/>
                  </a:cubicBezTo>
                  <a:cubicBezTo>
                    <a:pt x="30" y="44"/>
                    <a:pt x="29" y="43"/>
                    <a:pt x="29" y="42"/>
                  </a:cubicBezTo>
                  <a:cubicBezTo>
                    <a:pt x="29" y="41"/>
                    <a:pt x="30" y="41"/>
                    <a:pt x="31" y="41"/>
                  </a:cubicBezTo>
                  <a:cubicBezTo>
                    <a:pt x="42" y="41"/>
                    <a:pt x="42" y="41"/>
                    <a:pt x="42" y="41"/>
                  </a:cubicBezTo>
                  <a:cubicBezTo>
                    <a:pt x="43" y="41"/>
                    <a:pt x="44" y="41"/>
                    <a:pt x="44" y="42"/>
                  </a:cubicBezTo>
                  <a:cubicBezTo>
                    <a:pt x="44" y="43"/>
                    <a:pt x="43" y="44"/>
                    <a:pt x="4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6" name="Freeform 175">
              <a:extLst>
                <a:ext uri="{FF2B5EF4-FFF2-40B4-BE49-F238E27FC236}">
                  <a16:creationId xmlns:a16="http://schemas.microsoft.com/office/drawing/2014/main" id="{1D2DAFD7-FD05-4361-9A08-42726F0A1615}"/>
                </a:ext>
              </a:extLst>
            </p:cNvPr>
            <p:cNvSpPr>
              <a:spLocks noEditPoints="1"/>
            </p:cNvSpPr>
            <p:nvPr/>
          </p:nvSpPr>
          <p:spPr bwMode="auto">
            <a:xfrm>
              <a:off x="1852" y="819"/>
              <a:ext cx="71" cy="72"/>
            </a:xfrm>
            <a:custGeom>
              <a:avLst/>
              <a:gdLst>
                <a:gd name="T0" fmla="*/ 29 w 58"/>
                <a:gd name="T1" fmla="*/ 0 h 58"/>
                <a:gd name="T2" fmla="*/ 0 w 58"/>
                <a:gd name="T3" fmla="*/ 29 h 58"/>
                <a:gd name="T4" fmla="*/ 29 w 58"/>
                <a:gd name="T5" fmla="*/ 58 h 58"/>
                <a:gd name="T6" fmla="*/ 58 w 58"/>
                <a:gd name="T7" fmla="*/ 29 h 58"/>
                <a:gd name="T8" fmla="*/ 29 w 58"/>
                <a:gd name="T9" fmla="*/ 0 h 58"/>
                <a:gd name="T10" fmla="*/ 29 w 58"/>
                <a:gd name="T11" fmla="*/ 53 h 58"/>
                <a:gd name="T12" fmla="*/ 5 w 58"/>
                <a:gd name="T13" fmla="*/ 29 h 58"/>
                <a:gd name="T14" fmla="*/ 29 w 58"/>
                <a:gd name="T15" fmla="*/ 6 h 58"/>
                <a:gd name="T16" fmla="*/ 53 w 58"/>
                <a:gd name="T17" fmla="*/ 29 h 58"/>
                <a:gd name="T18" fmla="*/ 29 w 58"/>
                <a:gd name="T19" fmla="*/ 53 h 58"/>
                <a:gd name="T20" fmla="*/ 18 w 58"/>
                <a:gd name="T21" fmla="*/ 18 h 58"/>
                <a:gd name="T22" fmla="*/ 40 w 58"/>
                <a:gd name="T23" fmla="*/ 18 h 58"/>
                <a:gd name="T24" fmla="*/ 40 w 58"/>
                <a:gd name="T25" fmla="*/ 40 h 58"/>
                <a:gd name="T26" fmla="*/ 18 w 58"/>
                <a:gd name="T27" fmla="*/ 40 h 58"/>
                <a:gd name="T28" fmla="*/ 18 w 58"/>
                <a:gd name="T2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58">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3"/>
                  </a:moveTo>
                  <a:cubicBezTo>
                    <a:pt x="16" y="53"/>
                    <a:pt x="5" y="42"/>
                    <a:pt x="5" y="29"/>
                  </a:cubicBezTo>
                  <a:cubicBezTo>
                    <a:pt x="5" y="16"/>
                    <a:pt x="16" y="6"/>
                    <a:pt x="29" y="6"/>
                  </a:cubicBezTo>
                  <a:cubicBezTo>
                    <a:pt x="42" y="6"/>
                    <a:pt x="53" y="16"/>
                    <a:pt x="53" y="29"/>
                  </a:cubicBezTo>
                  <a:cubicBezTo>
                    <a:pt x="53" y="42"/>
                    <a:pt x="42" y="53"/>
                    <a:pt x="29" y="53"/>
                  </a:cubicBezTo>
                  <a:close/>
                  <a:moveTo>
                    <a:pt x="18" y="18"/>
                  </a:moveTo>
                  <a:cubicBezTo>
                    <a:pt x="40" y="18"/>
                    <a:pt x="40" y="18"/>
                    <a:pt x="40" y="18"/>
                  </a:cubicBezTo>
                  <a:cubicBezTo>
                    <a:pt x="40" y="40"/>
                    <a:pt x="40" y="40"/>
                    <a:pt x="40" y="40"/>
                  </a:cubicBezTo>
                  <a:cubicBezTo>
                    <a:pt x="18" y="40"/>
                    <a:pt x="18" y="40"/>
                    <a:pt x="18" y="40"/>
                  </a:cubicBezTo>
                  <a:lnTo>
                    <a:pt x="1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7" name="Freeform 176">
              <a:extLst>
                <a:ext uri="{FF2B5EF4-FFF2-40B4-BE49-F238E27FC236}">
                  <a16:creationId xmlns:a16="http://schemas.microsoft.com/office/drawing/2014/main" id="{C5153483-BB3D-4E2B-956A-FC65C446E0CC}"/>
                </a:ext>
              </a:extLst>
            </p:cNvPr>
            <p:cNvSpPr>
              <a:spLocks noEditPoints="1"/>
            </p:cNvSpPr>
            <p:nvPr/>
          </p:nvSpPr>
          <p:spPr bwMode="auto">
            <a:xfrm>
              <a:off x="1108" y="2334"/>
              <a:ext cx="70" cy="62"/>
            </a:xfrm>
            <a:custGeom>
              <a:avLst/>
              <a:gdLst>
                <a:gd name="T0" fmla="*/ 24 w 57"/>
                <a:gd name="T1" fmla="*/ 0 h 50"/>
                <a:gd name="T2" fmla="*/ 24 w 57"/>
                <a:gd name="T3" fmla="*/ 0 h 50"/>
                <a:gd name="T4" fmla="*/ 47 w 57"/>
                <a:gd name="T5" fmla="*/ 19 h 50"/>
                <a:gd name="T6" fmla="*/ 24 w 57"/>
                <a:gd name="T7" fmla="*/ 38 h 50"/>
                <a:gd name="T8" fmla="*/ 20 w 57"/>
                <a:gd name="T9" fmla="*/ 38 h 50"/>
                <a:gd name="T10" fmla="*/ 3 w 57"/>
                <a:gd name="T11" fmla="*/ 44 h 50"/>
                <a:gd name="T12" fmla="*/ 3 w 57"/>
                <a:gd name="T13" fmla="*/ 43 h 50"/>
                <a:gd name="T14" fmla="*/ 9 w 57"/>
                <a:gd name="T15" fmla="*/ 35 h 50"/>
                <a:gd name="T16" fmla="*/ 9 w 57"/>
                <a:gd name="T17" fmla="*/ 34 h 50"/>
                <a:gd name="T18" fmla="*/ 0 w 57"/>
                <a:gd name="T19" fmla="*/ 19 h 50"/>
                <a:gd name="T20" fmla="*/ 24 w 57"/>
                <a:gd name="T21" fmla="*/ 0 h 50"/>
                <a:gd name="T22" fmla="*/ 49 w 57"/>
                <a:gd name="T23" fmla="*/ 43 h 50"/>
                <a:gd name="T24" fmla="*/ 54 w 57"/>
                <a:gd name="T25" fmla="*/ 49 h 50"/>
                <a:gd name="T26" fmla="*/ 54 w 57"/>
                <a:gd name="T27" fmla="*/ 50 h 50"/>
                <a:gd name="T28" fmla="*/ 40 w 57"/>
                <a:gd name="T29" fmla="*/ 45 h 50"/>
                <a:gd name="T30" fmla="*/ 36 w 57"/>
                <a:gd name="T31" fmla="*/ 45 h 50"/>
                <a:gd name="T32" fmla="*/ 24 w 57"/>
                <a:gd name="T33" fmla="*/ 42 h 50"/>
                <a:gd name="T34" fmla="*/ 43 w 57"/>
                <a:gd name="T35" fmla="*/ 35 h 50"/>
                <a:gd name="T36" fmla="*/ 49 w 57"/>
                <a:gd name="T37" fmla="*/ 28 h 50"/>
                <a:gd name="T38" fmla="*/ 51 w 57"/>
                <a:gd name="T39" fmla="*/ 19 h 50"/>
                <a:gd name="T40" fmla="*/ 51 w 57"/>
                <a:gd name="T41" fmla="*/ 17 h 50"/>
                <a:gd name="T42" fmla="*/ 57 w 57"/>
                <a:gd name="T43" fmla="*/ 29 h 50"/>
                <a:gd name="T44" fmla="*/ 49 w 57"/>
                <a:gd name="T45" fmla="*/ 42 h 50"/>
                <a:gd name="T46" fmla="*/ 49 w 57"/>
                <a:gd name="T47"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50">
                  <a:moveTo>
                    <a:pt x="24" y="0"/>
                  </a:moveTo>
                  <a:cubicBezTo>
                    <a:pt x="24" y="0"/>
                    <a:pt x="24" y="0"/>
                    <a:pt x="24" y="0"/>
                  </a:cubicBezTo>
                  <a:cubicBezTo>
                    <a:pt x="37" y="0"/>
                    <a:pt x="47" y="8"/>
                    <a:pt x="47" y="19"/>
                  </a:cubicBezTo>
                  <a:cubicBezTo>
                    <a:pt x="47" y="30"/>
                    <a:pt x="37" y="38"/>
                    <a:pt x="24" y="38"/>
                  </a:cubicBezTo>
                  <a:cubicBezTo>
                    <a:pt x="23" y="38"/>
                    <a:pt x="21" y="38"/>
                    <a:pt x="20" y="38"/>
                  </a:cubicBezTo>
                  <a:cubicBezTo>
                    <a:pt x="15" y="43"/>
                    <a:pt x="9" y="44"/>
                    <a:pt x="3" y="44"/>
                  </a:cubicBezTo>
                  <a:cubicBezTo>
                    <a:pt x="3" y="43"/>
                    <a:pt x="3" y="43"/>
                    <a:pt x="3" y="43"/>
                  </a:cubicBezTo>
                  <a:cubicBezTo>
                    <a:pt x="6" y="41"/>
                    <a:pt x="9" y="38"/>
                    <a:pt x="9" y="35"/>
                  </a:cubicBezTo>
                  <a:cubicBezTo>
                    <a:pt x="9" y="35"/>
                    <a:pt x="9" y="34"/>
                    <a:pt x="9" y="34"/>
                  </a:cubicBezTo>
                  <a:cubicBezTo>
                    <a:pt x="4" y="30"/>
                    <a:pt x="0" y="25"/>
                    <a:pt x="0" y="19"/>
                  </a:cubicBezTo>
                  <a:cubicBezTo>
                    <a:pt x="0" y="8"/>
                    <a:pt x="11" y="0"/>
                    <a:pt x="24" y="0"/>
                  </a:cubicBezTo>
                  <a:close/>
                  <a:moveTo>
                    <a:pt x="49" y="43"/>
                  </a:moveTo>
                  <a:cubicBezTo>
                    <a:pt x="49" y="45"/>
                    <a:pt x="51" y="48"/>
                    <a:pt x="54" y="49"/>
                  </a:cubicBezTo>
                  <a:cubicBezTo>
                    <a:pt x="54" y="50"/>
                    <a:pt x="54" y="50"/>
                    <a:pt x="54" y="50"/>
                  </a:cubicBezTo>
                  <a:cubicBezTo>
                    <a:pt x="49" y="50"/>
                    <a:pt x="44" y="49"/>
                    <a:pt x="40" y="45"/>
                  </a:cubicBezTo>
                  <a:cubicBezTo>
                    <a:pt x="39" y="45"/>
                    <a:pt x="38" y="45"/>
                    <a:pt x="36" y="45"/>
                  </a:cubicBezTo>
                  <a:cubicBezTo>
                    <a:pt x="32" y="45"/>
                    <a:pt x="27" y="44"/>
                    <a:pt x="24" y="42"/>
                  </a:cubicBezTo>
                  <a:cubicBezTo>
                    <a:pt x="31" y="42"/>
                    <a:pt x="38" y="40"/>
                    <a:pt x="43" y="35"/>
                  </a:cubicBezTo>
                  <a:cubicBezTo>
                    <a:pt x="45" y="33"/>
                    <a:pt x="47" y="31"/>
                    <a:pt x="49" y="28"/>
                  </a:cubicBezTo>
                  <a:cubicBezTo>
                    <a:pt x="50" y="25"/>
                    <a:pt x="51" y="22"/>
                    <a:pt x="51" y="19"/>
                  </a:cubicBezTo>
                  <a:cubicBezTo>
                    <a:pt x="51" y="18"/>
                    <a:pt x="51" y="18"/>
                    <a:pt x="51" y="17"/>
                  </a:cubicBezTo>
                  <a:cubicBezTo>
                    <a:pt x="55" y="20"/>
                    <a:pt x="57" y="24"/>
                    <a:pt x="57" y="29"/>
                  </a:cubicBezTo>
                  <a:cubicBezTo>
                    <a:pt x="57" y="34"/>
                    <a:pt x="54" y="39"/>
                    <a:pt x="49" y="42"/>
                  </a:cubicBezTo>
                  <a:cubicBezTo>
                    <a:pt x="49" y="42"/>
                    <a:pt x="49" y="42"/>
                    <a:pt x="4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8" name="Freeform 177">
              <a:extLst>
                <a:ext uri="{FF2B5EF4-FFF2-40B4-BE49-F238E27FC236}">
                  <a16:creationId xmlns:a16="http://schemas.microsoft.com/office/drawing/2014/main" id="{3CA6AFB6-F905-43B4-8327-B9161A518B69}"/>
                </a:ext>
              </a:extLst>
            </p:cNvPr>
            <p:cNvSpPr>
              <a:spLocks noEditPoints="1"/>
            </p:cNvSpPr>
            <p:nvPr/>
          </p:nvSpPr>
          <p:spPr bwMode="auto">
            <a:xfrm>
              <a:off x="3247" y="673"/>
              <a:ext cx="89" cy="88"/>
            </a:xfrm>
            <a:custGeom>
              <a:avLst/>
              <a:gdLst>
                <a:gd name="T0" fmla="*/ 14 w 72"/>
                <a:gd name="T1" fmla="*/ 35 h 71"/>
                <a:gd name="T2" fmla="*/ 14 w 72"/>
                <a:gd name="T3" fmla="*/ 33 h 71"/>
                <a:gd name="T4" fmla="*/ 1 w 72"/>
                <a:gd name="T5" fmla="*/ 29 h 71"/>
                <a:gd name="T6" fmla="*/ 0 w 72"/>
                <a:gd name="T7" fmla="*/ 35 h 71"/>
                <a:gd name="T8" fmla="*/ 11 w 72"/>
                <a:gd name="T9" fmla="*/ 62 h 71"/>
                <a:gd name="T10" fmla="*/ 19 w 72"/>
                <a:gd name="T11" fmla="*/ 50 h 71"/>
                <a:gd name="T12" fmla="*/ 14 w 72"/>
                <a:gd name="T13" fmla="*/ 35 h 71"/>
                <a:gd name="T14" fmla="*/ 58 w 72"/>
                <a:gd name="T15" fmla="*/ 35 h 71"/>
                <a:gd name="T16" fmla="*/ 53 w 72"/>
                <a:gd name="T17" fmla="*/ 50 h 71"/>
                <a:gd name="T18" fmla="*/ 61 w 72"/>
                <a:gd name="T19" fmla="*/ 62 h 71"/>
                <a:gd name="T20" fmla="*/ 72 w 72"/>
                <a:gd name="T21" fmla="*/ 35 h 71"/>
                <a:gd name="T22" fmla="*/ 71 w 72"/>
                <a:gd name="T23" fmla="*/ 29 h 71"/>
                <a:gd name="T24" fmla="*/ 58 w 72"/>
                <a:gd name="T25" fmla="*/ 33 h 71"/>
                <a:gd name="T26" fmla="*/ 58 w 72"/>
                <a:gd name="T27" fmla="*/ 35 h 71"/>
                <a:gd name="T28" fmla="*/ 40 w 72"/>
                <a:gd name="T29" fmla="*/ 13 h 71"/>
                <a:gd name="T30" fmla="*/ 56 w 72"/>
                <a:gd name="T31" fmla="*/ 24 h 71"/>
                <a:gd name="T32" fmla="*/ 68 w 72"/>
                <a:gd name="T33" fmla="*/ 20 h 71"/>
                <a:gd name="T34" fmla="*/ 40 w 72"/>
                <a:gd name="T35" fmla="*/ 0 h 71"/>
                <a:gd name="T36" fmla="*/ 40 w 72"/>
                <a:gd name="T37" fmla="*/ 13 h 71"/>
                <a:gd name="T38" fmla="*/ 16 w 72"/>
                <a:gd name="T39" fmla="*/ 24 h 71"/>
                <a:gd name="T40" fmla="*/ 31 w 72"/>
                <a:gd name="T41" fmla="*/ 13 h 71"/>
                <a:gd name="T42" fmla="*/ 31 w 72"/>
                <a:gd name="T43" fmla="*/ 0 h 71"/>
                <a:gd name="T44" fmla="*/ 3 w 72"/>
                <a:gd name="T45" fmla="*/ 20 h 71"/>
                <a:gd name="T46" fmla="*/ 16 w 72"/>
                <a:gd name="T47" fmla="*/ 24 h 71"/>
                <a:gd name="T48" fmla="*/ 45 w 72"/>
                <a:gd name="T49" fmla="*/ 56 h 71"/>
                <a:gd name="T50" fmla="*/ 36 w 72"/>
                <a:gd name="T51" fmla="*/ 58 h 71"/>
                <a:gd name="T52" fmla="*/ 27 w 72"/>
                <a:gd name="T53" fmla="*/ 56 h 71"/>
                <a:gd name="T54" fmla="*/ 19 w 72"/>
                <a:gd name="T55" fmla="*/ 67 h 71"/>
                <a:gd name="T56" fmla="*/ 36 w 72"/>
                <a:gd name="T57" fmla="*/ 71 h 71"/>
                <a:gd name="T58" fmla="*/ 53 w 72"/>
                <a:gd name="T59" fmla="*/ 67 h 71"/>
                <a:gd name="T60" fmla="*/ 45 w 72"/>
                <a:gd name="T6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1">
                  <a:moveTo>
                    <a:pt x="14" y="35"/>
                  </a:moveTo>
                  <a:cubicBezTo>
                    <a:pt x="14" y="34"/>
                    <a:pt x="14" y="34"/>
                    <a:pt x="14" y="33"/>
                  </a:cubicBezTo>
                  <a:cubicBezTo>
                    <a:pt x="1" y="29"/>
                    <a:pt x="1" y="29"/>
                    <a:pt x="1" y="29"/>
                  </a:cubicBezTo>
                  <a:cubicBezTo>
                    <a:pt x="0" y="31"/>
                    <a:pt x="0" y="33"/>
                    <a:pt x="0" y="35"/>
                  </a:cubicBezTo>
                  <a:cubicBezTo>
                    <a:pt x="0" y="46"/>
                    <a:pt x="4" y="55"/>
                    <a:pt x="11" y="62"/>
                  </a:cubicBezTo>
                  <a:cubicBezTo>
                    <a:pt x="19" y="50"/>
                    <a:pt x="19" y="50"/>
                    <a:pt x="19" y="50"/>
                  </a:cubicBezTo>
                  <a:cubicBezTo>
                    <a:pt x="16" y="46"/>
                    <a:pt x="14" y="41"/>
                    <a:pt x="14" y="35"/>
                  </a:cubicBezTo>
                  <a:close/>
                  <a:moveTo>
                    <a:pt x="58" y="35"/>
                  </a:moveTo>
                  <a:cubicBezTo>
                    <a:pt x="58" y="41"/>
                    <a:pt x="56" y="46"/>
                    <a:pt x="53" y="50"/>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4"/>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79" name="Freeform 178">
              <a:extLst>
                <a:ext uri="{FF2B5EF4-FFF2-40B4-BE49-F238E27FC236}">
                  <a16:creationId xmlns:a16="http://schemas.microsoft.com/office/drawing/2014/main" id="{4482D4CB-0A12-44C5-B8D4-2AAA5B2DD19A}"/>
                </a:ext>
              </a:extLst>
            </p:cNvPr>
            <p:cNvSpPr>
              <a:spLocks noEditPoints="1"/>
            </p:cNvSpPr>
            <p:nvPr/>
          </p:nvSpPr>
          <p:spPr bwMode="auto">
            <a:xfrm>
              <a:off x="2762" y="463"/>
              <a:ext cx="97" cy="74"/>
            </a:xfrm>
            <a:custGeom>
              <a:avLst/>
              <a:gdLst>
                <a:gd name="T0" fmla="*/ 76 w 79"/>
                <a:gd name="T1" fmla="*/ 3 h 60"/>
                <a:gd name="T2" fmla="*/ 40 w 79"/>
                <a:gd name="T3" fmla="*/ 0 h 60"/>
                <a:gd name="T4" fmla="*/ 3 w 79"/>
                <a:gd name="T5" fmla="*/ 3 h 60"/>
                <a:gd name="T6" fmla="*/ 0 w 79"/>
                <a:gd name="T7" fmla="*/ 30 h 60"/>
                <a:gd name="T8" fmla="*/ 3 w 79"/>
                <a:gd name="T9" fmla="*/ 57 h 60"/>
                <a:gd name="T10" fmla="*/ 40 w 79"/>
                <a:gd name="T11" fmla="*/ 60 h 60"/>
                <a:gd name="T12" fmla="*/ 76 w 79"/>
                <a:gd name="T13" fmla="*/ 57 h 60"/>
                <a:gd name="T14" fmla="*/ 79 w 79"/>
                <a:gd name="T15" fmla="*/ 30 h 60"/>
                <a:gd name="T16" fmla="*/ 76 w 79"/>
                <a:gd name="T17" fmla="*/ 3 h 60"/>
                <a:gd name="T18" fmla="*/ 30 w 79"/>
                <a:gd name="T19" fmla="*/ 45 h 60"/>
                <a:gd name="T20" fmla="*/ 30 w 79"/>
                <a:gd name="T21" fmla="*/ 15 h 60"/>
                <a:gd name="T22" fmla="*/ 54 w 79"/>
                <a:gd name="T23" fmla="*/ 30 h 60"/>
                <a:gd name="T24" fmla="*/ 30 w 79"/>
                <a:gd name="T2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0">
                  <a:moveTo>
                    <a:pt x="76" y="3"/>
                  </a:moveTo>
                  <a:cubicBezTo>
                    <a:pt x="65" y="1"/>
                    <a:pt x="52" y="0"/>
                    <a:pt x="40" y="0"/>
                  </a:cubicBezTo>
                  <a:cubicBezTo>
                    <a:pt x="27" y="0"/>
                    <a:pt x="14" y="1"/>
                    <a:pt x="3" y="3"/>
                  </a:cubicBezTo>
                  <a:cubicBezTo>
                    <a:pt x="1" y="11"/>
                    <a:pt x="0" y="20"/>
                    <a:pt x="0" y="30"/>
                  </a:cubicBezTo>
                  <a:cubicBezTo>
                    <a:pt x="0" y="40"/>
                    <a:pt x="1" y="49"/>
                    <a:pt x="3" y="57"/>
                  </a:cubicBezTo>
                  <a:cubicBezTo>
                    <a:pt x="14" y="59"/>
                    <a:pt x="27" y="60"/>
                    <a:pt x="40" y="60"/>
                  </a:cubicBezTo>
                  <a:cubicBezTo>
                    <a:pt x="52" y="60"/>
                    <a:pt x="65" y="59"/>
                    <a:pt x="76" y="57"/>
                  </a:cubicBezTo>
                  <a:cubicBezTo>
                    <a:pt x="78" y="49"/>
                    <a:pt x="79" y="40"/>
                    <a:pt x="79" y="30"/>
                  </a:cubicBezTo>
                  <a:cubicBezTo>
                    <a:pt x="79" y="20"/>
                    <a:pt x="78" y="11"/>
                    <a:pt x="76" y="3"/>
                  </a:cubicBezTo>
                  <a:close/>
                  <a:moveTo>
                    <a:pt x="30" y="45"/>
                  </a:moveTo>
                  <a:cubicBezTo>
                    <a:pt x="30" y="15"/>
                    <a:pt x="30" y="15"/>
                    <a:pt x="30" y="15"/>
                  </a:cubicBezTo>
                  <a:cubicBezTo>
                    <a:pt x="54" y="30"/>
                    <a:pt x="54" y="30"/>
                    <a:pt x="54" y="30"/>
                  </a:cubicBezTo>
                  <a:lnTo>
                    <a:pt x="3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0" name="Freeform 179">
              <a:extLst>
                <a:ext uri="{FF2B5EF4-FFF2-40B4-BE49-F238E27FC236}">
                  <a16:creationId xmlns:a16="http://schemas.microsoft.com/office/drawing/2014/main" id="{89E4763D-C349-4DB0-A07D-00A9BE56F05D}"/>
                </a:ext>
              </a:extLst>
            </p:cNvPr>
            <p:cNvSpPr>
              <a:spLocks noEditPoints="1"/>
            </p:cNvSpPr>
            <p:nvPr/>
          </p:nvSpPr>
          <p:spPr bwMode="auto">
            <a:xfrm>
              <a:off x="3300" y="914"/>
              <a:ext cx="73" cy="71"/>
            </a:xfrm>
            <a:custGeom>
              <a:avLst/>
              <a:gdLst>
                <a:gd name="T0" fmla="*/ 30 w 59"/>
                <a:gd name="T1" fmla="*/ 0 h 58"/>
                <a:gd name="T2" fmla="*/ 0 w 59"/>
                <a:gd name="T3" fmla="*/ 29 h 58"/>
                <a:gd name="T4" fmla="*/ 30 w 59"/>
                <a:gd name="T5" fmla="*/ 58 h 58"/>
                <a:gd name="T6" fmla="*/ 59 w 59"/>
                <a:gd name="T7" fmla="*/ 29 h 58"/>
                <a:gd name="T8" fmla="*/ 30 w 59"/>
                <a:gd name="T9" fmla="*/ 0 h 58"/>
                <a:gd name="T10" fmla="*/ 47 w 59"/>
                <a:gd name="T11" fmla="*/ 25 h 58"/>
                <a:gd name="T12" fmla="*/ 31 w 59"/>
                <a:gd name="T13" fmla="*/ 47 h 58"/>
                <a:gd name="T14" fmla="*/ 24 w 59"/>
                <a:gd name="T15" fmla="*/ 44 h 58"/>
                <a:gd name="T16" fmla="*/ 18 w 59"/>
                <a:gd name="T17" fmla="*/ 26 h 58"/>
                <a:gd name="T18" fmla="*/ 14 w 59"/>
                <a:gd name="T19" fmla="*/ 28 h 58"/>
                <a:gd name="T20" fmla="*/ 12 w 59"/>
                <a:gd name="T21" fmla="*/ 26 h 58"/>
                <a:gd name="T22" fmla="*/ 23 w 59"/>
                <a:gd name="T23" fmla="*/ 18 h 58"/>
                <a:gd name="T24" fmla="*/ 29 w 59"/>
                <a:gd name="T25" fmla="*/ 30 h 58"/>
                <a:gd name="T26" fmla="*/ 32 w 59"/>
                <a:gd name="T27" fmla="*/ 37 h 58"/>
                <a:gd name="T28" fmla="*/ 36 w 59"/>
                <a:gd name="T29" fmla="*/ 30 h 58"/>
                <a:gd name="T30" fmla="*/ 32 w 59"/>
                <a:gd name="T31" fmla="*/ 26 h 58"/>
                <a:gd name="T32" fmla="*/ 47 w 59"/>
                <a:gd name="T33"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8">
                  <a:moveTo>
                    <a:pt x="30" y="0"/>
                  </a:moveTo>
                  <a:cubicBezTo>
                    <a:pt x="14" y="0"/>
                    <a:pt x="0" y="13"/>
                    <a:pt x="0" y="29"/>
                  </a:cubicBezTo>
                  <a:cubicBezTo>
                    <a:pt x="0" y="45"/>
                    <a:pt x="14" y="58"/>
                    <a:pt x="30" y="58"/>
                  </a:cubicBezTo>
                  <a:cubicBezTo>
                    <a:pt x="46" y="58"/>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6"/>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0"/>
                  </a:cubicBezTo>
                  <a:cubicBezTo>
                    <a:pt x="39" y="27"/>
                    <a:pt x="36" y="23"/>
                    <a:pt x="32" y="26"/>
                  </a:cubicBezTo>
                  <a:cubicBezTo>
                    <a:pt x="34" y="16"/>
                    <a:pt x="49" y="14"/>
                    <a:pt x="4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1" name="Freeform 180">
              <a:extLst>
                <a:ext uri="{FF2B5EF4-FFF2-40B4-BE49-F238E27FC236}">
                  <a16:creationId xmlns:a16="http://schemas.microsoft.com/office/drawing/2014/main" id="{3680A6F3-4C47-402A-82EB-BA77F72E15F1}"/>
                </a:ext>
              </a:extLst>
            </p:cNvPr>
            <p:cNvSpPr>
              <a:spLocks/>
            </p:cNvSpPr>
            <p:nvPr/>
          </p:nvSpPr>
          <p:spPr bwMode="auto">
            <a:xfrm>
              <a:off x="2182" y="429"/>
              <a:ext cx="92" cy="92"/>
            </a:xfrm>
            <a:custGeom>
              <a:avLst/>
              <a:gdLst>
                <a:gd name="T0" fmla="*/ 23 w 75"/>
                <a:gd name="T1" fmla="*/ 14 h 75"/>
                <a:gd name="T2" fmla="*/ 75 w 75"/>
                <a:gd name="T3" fmla="*/ 0 h 75"/>
                <a:gd name="T4" fmla="*/ 75 w 75"/>
                <a:gd name="T5" fmla="*/ 5 h 75"/>
                <a:gd name="T6" fmla="*/ 75 w 75"/>
                <a:gd name="T7" fmla="*/ 14 h 75"/>
                <a:gd name="T8" fmla="*/ 75 w 75"/>
                <a:gd name="T9" fmla="*/ 54 h 75"/>
                <a:gd name="T10" fmla="*/ 59 w 75"/>
                <a:gd name="T11" fmla="*/ 66 h 75"/>
                <a:gd name="T12" fmla="*/ 42 w 75"/>
                <a:gd name="T13" fmla="*/ 54 h 75"/>
                <a:gd name="T14" fmla="*/ 59 w 75"/>
                <a:gd name="T15" fmla="*/ 43 h 75"/>
                <a:gd name="T16" fmla="*/ 66 w 75"/>
                <a:gd name="T17" fmla="*/ 44 h 75"/>
                <a:gd name="T18" fmla="*/ 66 w 75"/>
                <a:gd name="T19" fmla="*/ 19 h 75"/>
                <a:gd name="T20" fmla="*/ 33 w 75"/>
                <a:gd name="T21" fmla="*/ 28 h 75"/>
                <a:gd name="T22" fmla="*/ 33 w 75"/>
                <a:gd name="T23" fmla="*/ 64 h 75"/>
                <a:gd name="T24" fmla="*/ 16 w 75"/>
                <a:gd name="T25" fmla="*/ 75 h 75"/>
                <a:gd name="T26" fmla="*/ 0 w 75"/>
                <a:gd name="T27" fmla="*/ 64 h 75"/>
                <a:gd name="T28" fmla="*/ 16 w 75"/>
                <a:gd name="T29" fmla="*/ 52 h 75"/>
                <a:gd name="T30" fmla="*/ 23 w 75"/>
                <a:gd name="T31" fmla="*/ 53 h 75"/>
                <a:gd name="T32" fmla="*/ 23 w 75"/>
                <a:gd name="T33" fmla="*/ 28 h 75"/>
                <a:gd name="T34" fmla="*/ 23 w 75"/>
                <a:gd name="T35"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5">
                  <a:moveTo>
                    <a:pt x="23" y="14"/>
                  </a:moveTo>
                  <a:cubicBezTo>
                    <a:pt x="75" y="0"/>
                    <a:pt x="75" y="0"/>
                    <a:pt x="75" y="0"/>
                  </a:cubicBezTo>
                  <a:cubicBezTo>
                    <a:pt x="75" y="5"/>
                    <a:pt x="75" y="5"/>
                    <a:pt x="75" y="5"/>
                  </a:cubicBezTo>
                  <a:cubicBezTo>
                    <a:pt x="75" y="14"/>
                    <a:pt x="75" y="14"/>
                    <a:pt x="75" y="14"/>
                  </a:cubicBezTo>
                  <a:cubicBezTo>
                    <a:pt x="75" y="54"/>
                    <a:pt x="75" y="54"/>
                    <a:pt x="75" y="54"/>
                  </a:cubicBezTo>
                  <a:cubicBezTo>
                    <a:pt x="75" y="61"/>
                    <a:pt x="68" y="66"/>
                    <a:pt x="59" y="66"/>
                  </a:cubicBezTo>
                  <a:cubicBezTo>
                    <a:pt x="50" y="66"/>
                    <a:pt x="42" y="61"/>
                    <a:pt x="42" y="54"/>
                  </a:cubicBezTo>
                  <a:cubicBezTo>
                    <a:pt x="42" y="48"/>
                    <a:pt x="50" y="43"/>
                    <a:pt x="59" y="43"/>
                  </a:cubicBezTo>
                  <a:cubicBezTo>
                    <a:pt x="61" y="43"/>
                    <a:pt x="64" y="43"/>
                    <a:pt x="66" y="44"/>
                  </a:cubicBezTo>
                  <a:cubicBezTo>
                    <a:pt x="66" y="19"/>
                    <a:pt x="66" y="19"/>
                    <a:pt x="66" y="19"/>
                  </a:cubicBezTo>
                  <a:cubicBezTo>
                    <a:pt x="33" y="28"/>
                    <a:pt x="33" y="28"/>
                    <a:pt x="33" y="28"/>
                  </a:cubicBezTo>
                  <a:cubicBezTo>
                    <a:pt x="33" y="64"/>
                    <a:pt x="33" y="64"/>
                    <a:pt x="33" y="64"/>
                  </a:cubicBezTo>
                  <a:cubicBezTo>
                    <a:pt x="33" y="70"/>
                    <a:pt x="25" y="75"/>
                    <a:pt x="16" y="75"/>
                  </a:cubicBezTo>
                  <a:cubicBezTo>
                    <a:pt x="7" y="75"/>
                    <a:pt x="0" y="70"/>
                    <a:pt x="0" y="64"/>
                  </a:cubicBezTo>
                  <a:cubicBezTo>
                    <a:pt x="0" y="57"/>
                    <a:pt x="7" y="52"/>
                    <a:pt x="16" y="52"/>
                  </a:cubicBezTo>
                  <a:cubicBezTo>
                    <a:pt x="19" y="52"/>
                    <a:pt x="21" y="52"/>
                    <a:pt x="23" y="53"/>
                  </a:cubicBezTo>
                  <a:cubicBezTo>
                    <a:pt x="23" y="28"/>
                    <a:pt x="23" y="28"/>
                    <a:pt x="23" y="28"/>
                  </a:cubicBezTo>
                  <a:lnTo>
                    <a:pt x="2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2" name="Freeform 181">
              <a:extLst>
                <a:ext uri="{FF2B5EF4-FFF2-40B4-BE49-F238E27FC236}">
                  <a16:creationId xmlns:a16="http://schemas.microsoft.com/office/drawing/2014/main" id="{CAFAB4E5-63B0-46B8-81B9-3676D900F34A}"/>
                </a:ext>
              </a:extLst>
            </p:cNvPr>
            <p:cNvSpPr>
              <a:spLocks noEditPoints="1"/>
            </p:cNvSpPr>
            <p:nvPr/>
          </p:nvSpPr>
          <p:spPr bwMode="auto">
            <a:xfrm>
              <a:off x="1044" y="1151"/>
              <a:ext cx="67" cy="68"/>
            </a:xfrm>
            <a:custGeom>
              <a:avLst/>
              <a:gdLst>
                <a:gd name="T0" fmla="*/ 46 w 55"/>
                <a:gd name="T1" fmla="*/ 0 h 55"/>
                <a:gd name="T2" fmla="*/ 9 w 55"/>
                <a:gd name="T3" fmla="*/ 1 h 55"/>
                <a:gd name="T4" fmla="*/ 0 w 55"/>
                <a:gd name="T5" fmla="*/ 10 h 55"/>
                <a:gd name="T6" fmla="*/ 0 w 55"/>
                <a:gd name="T7" fmla="*/ 46 h 55"/>
                <a:gd name="T8" fmla="*/ 9 w 55"/>
                <a:gd name="T9" fmla="*/ 55 h 55"/>
                <a:gd name="T10" fmla="*/ 46 w 55"/>
                <a:gd name="T11" fmla="*/ 55 h 55"/>
                <a:gd name="T12" fmla="*/ 55 w 55"/>
                <a:gd name="T13" fmla="*/ 46 h 55"/>
                <a:gd name="T14" fmla="*/ 55 w 55"/>
                <a:gd name="T15" fmla="*/ 9 h 55"/>
                <a:gd name="T16" fmla="*/ 46 w 55"/>
                <a:gd name="T17" fmla="*/ 0 h 55"/>
                <a:gd name="T18" fmla="*/ 18 w 55"/>
                <a:gd name="T19" fmla="*/ 25 h 55"/>
                <a:gd name="T20" fmla="*/ 37 w 55"/>
                <a:gd name="T21" fmla="*/ 24 h 55"/>
                <a:gd name="T22" fmla="*/ 38 w 55"/>
                <a:gd name="T23" fmla="*/ 28 h 55"/>
                <a:gd name="T24" fmla="*/ 28 w 55"/>
                <a:gd name="T25" fmla="*/ 38 h 55"/>
                <a:gd name="T26" fmla="*/ 17 w 55"/>
                <a:gd name="T27" fmla="*/ 28 h 55"/>
                <a:gd name="T28" fmla="*/ 18 w 55"/>
                <a:gd name="T29" fmla="*/ 25 h 55"/>
                <a:gd name="T30" fmla="*/ 48 w 55"/>
                <a:gd name="T31" fmla="*/ 24 h 55"/>
                <a:gd name="T32" fmla="*/ 48 w 55"/>
                <a:gd name="T33" fmla="*/ 38 h 55"/>
                <a:gd name="T34" fmla="*/ 48 w 55"/>
                <a:gd name="T35" fmla="*/ 45 h 55"/>
                <a:gd name="T36" fmla="*/ 45 w 55"/>
                <a:gd name="T37" fmla="*/ 48 h 55"/>
                <a:gd name="T38" fmla="*/ 11 w 55"/>
                <a:gd name="T39" fmla="*/ 49 h 55"/>
                <a:gd name="T40" fmla="*/ 7 w 55"/>
                <a:gd name="T41" fmla="*/ 45 h 55"/>
                <a:gd name="T42" fmla="*/ 7 w 55"/>
                <a:gd name="T43" fmla="*/ 38 h 55"/>
                <a:gd name="T44" fmla="*/ 7 w 55"/>
                <a:gd name="T45" fmla="*/ 25 h 55"/>
                <a:gd name="T46" fmla="*/ 7 w 55"/>
                <a:gd name="T47" fmla="*/ 25 h 55"/>
                <a:gd name="T48" fmla="*/ 12 w 55"/>
                <a:gd name="T49" fmla="*/ 25 h 55"/>
                <a:gd name="T50" fmla="*/ 12 w 55"/>
                <a:gd name="T51" fmla="*/ 28 h 55"/>
                <a:gd name="T52" fmla="*/ 28 w 55"/>
                <a:gd name="T53" fmla="*/ 43 h 55"/>
                <a:gd name="T54" fmla="*/ 43 w 55"/>
                <a:gd name="T55" fmla="*/ 28 h 55"/>
                <a:gd name="T56" fmla="*/ 43 w 55"/>
                <a:gd name="T57" fmla="*/ 24 h 55"/>
                <a:gd name="T58" fmla="*/ 48 w 55"/>
                <a:gd name="T59" fmla="*/ 24 h 55"/>
                <a:gd name="T60" fmla="*/ 48 w 55"/>
                <a:gd name="T61" fmla="*/ 12 h 55"/>
                <a:gd name="T62" fmla="*/ 46 w 55"/>
                <a:gd name="T63" fmla="*/ 14 h 55"/>
                <a:gd name="T64" fmla="*/ 43 w 55"/>
                <a:gd name="T65" fmla="*/ 14 h 55"/>
                <a:gd name="T66" fmla="*/ 41 w 55"/>
                <a:gd name="T67" fmla="*/ 12 h 55"/>
                <a:gd name="T68" fmla="*/ 41 w 55"/>
                <a:gd name="T69" fmla="*/ 9 h 55"/>
                <a:gd name="T70" fmla="*/ 43 w 55"/>
                <a:gd name="T71" fmla="*/ 7 h 55"/>
                <a:gd name="T72" fmla="*/ 46 w 55"/>
                <a:gd name="T73" fmla="*/ 7 h 55"/>
                <a:gd name="T74" fmla="*/ 48 w 55"/>
                <a:gd name="T75" fmla="*/ 9 h 55"/>
                <a:gd name="T76" fmla="*/ 48 w 55"/>
                <a:gd name="T77"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55">
                  <a:moveTo>
                    <a:pt x="46" y="0"/>
                  </a:moveTo>
                  <a:cubicBezTo>
                    <a:pt x="9" y="1"/>
                    <a:pt x="9" y="1"/>
                    <a:pt x="9" y="1"/>
                  </a:cubicBezTo>
                  <a:cubicBezTo>
                    <a:pt x="4" y="1"/>
                    <a:pt x="0" y="5"/>
                    <a:pt x="0" y="10"/>
                  </a:cubicBezTo>
                  <a:cubicBezTo>
                    <a:pt x="0" y="46"/>
                    <a:pt x="0" y="46"/>
                    <a:pt x="0" y="46"/>
                  </a:cubicBezTo>
                  <a:cubicBezTo>
                    <a:pt x="0" y="51"/>
                    <a:pt x="4" y="55"/>
                    <a:pt x="9" y="55"/>
                  </a:cubicBezTo>
                  <a:cubicBezTo>
                    <a:pt x="46" y="55"/>
                    <a:pt x="46" y="55"/>
                    <a:pt x="46" y="55"/>
                  </a:cubicBezTo>
                  <a:cubicBezTo>
                    <a:pt x="51" y="55"/>
                    <a:pt x="55" y="51"/>
                    <a:pt x="55" y="46"/>
                  </a:cubicBezTo>
                  <a:cubicBezTo>
                    <a:pt x="55" y="9"/>
                    <a:pt x="55" y="9"/>
                    <a:pt x="55" y="9"/>
                  </a:cubicBezTo>
                  <a:cubicBezTo>
                    <a:pt x="55" y="4"/>
                    <a:pt x="51" y="0"/>
                    <a:pt x="46" y="0"/>
                  </a:cubicBezTo>
                  <a:close/>
                  <a:moveTo>
                    <a:pt x="18" y="25"/>
                  </a:moveTo>
                  <a:cubicBezTo>
                    <a:pt x="37" y="24"/>
                    <a:pt x="37" y="24"/>
                    <a:pt x="37" y="24"/>
                  </a:cubicBezTo>
                  <a:cubicBezTo>
                    <a:pt x="38" y="25"/>
                    <a:pt x="38" y="27"/>
                    <a:pt x="38" y="28"/>
                  </a:cubicBezTo>
                  <a:cubicBezTo>
                    <a:pt x="38" y="34"/>
                    <a:pt x="33" y="38"/>
                    <a:pt x="28" y="38"/>
                  </a:cubicBezTo>
                  <a:cubicBezTo>
                    <a:pt x="22" y="38"/>
                    <a:pt x="17" y="34"/>
                    <a:pt x="17" y="28"/>
                  </a:cubicBezTo>
                  <a:cubicBezTo>
                    <a:pt x="17" y="27"/>
                    <a:pt x="17" y="26"/>
                    <a:pt x="18" y="25"/>
                  </a:cubicBezTo>
                  <a:close/>
                  <a:moveTo>
                    <a:pt x="48" y="24"/>
                  </a:moveTo>
                  <a:cubicBezTo>
                    <a:pt x="48" y="38"/>
                    <a:pt x="48" y="38"/>
                    <a:pt x="48" y="38"/>
                  </a:cubicBezTo>
                  <a:cubicBezTo>
                    <a:pt x="48" y="45"/>
                    <a:pt x="48" y="45"/>
                    <a:pt x="48" y="45"/>
                  </a:cubicBezTo>
                  <a:cubicBezTo>
                    <a:pt x="48" y="47"/>
                    <a:pt x="47" y="48"/>
                    <a:pt x="45" y="48"/>
                  </a:cubicBezTo>
                  <a:cubicBezTo>
                    <a:pt x="11" y="49"/>
                    <a:pt x="11" y="49"/>
                    <a:pt x="11" y="49"/>
                  </a:cubicBezTo>
                  <a:cubicBezTo>
                    <a:pt x="9" y="49"/>
                    <a:pt x="7" y="47"/>
                    <a:pt x="7" y="45"/>
                  </a:cubicBezTo>
                  <a:cubicBezTo>
                    <a:pt x="7" y="38"/>
                    <a:pt x="7" y="38"/>
                    <a:pt x="7" y="38"/>
                  </a:cubicBezTo>
                  <a:cubicBezTo>
                    <a:pt x="7" y="25"/>
                    <a:pt x="7" y="25"/>
                    <a:pt x="7" y="25"/>
                  </a:cubicBezTo>
                  <a:cubicBezTo>
                    <a:pt x="7" y="25"/>
                    <a:pt x="7" y="25"/>
                    <a:pt x="7" y="25"/>
                  </a:cubicBezTo>
                  <a:cubicBezTo>
                    <a:pt x="12" y="25"/>
                    <a:pt x="12" y="25"/>
                    <a:pt x="12" y="25"/>
                  </a:cubicBezTo>
                  <a:cubicBezTo>
                    <a:pt x="12" y="26"/>
                    <a:pt x="12" y="27"/>
                    <a:pt x="12" y="28"/>
                  </a:cubicBezTo>
                  <a:cubicBezTo>
                    <a:pt x="12" y="37"/>
                    <a:pt x="19" y="43"/>
                    <a:pt x="28" y="43"/>
                  </a:cubicBezTo>
                  <a:cubicBezTo>
                    <a:pt x="36" y="43"/>
                    <a:pt x="43" y="36"/>
                    <a:pt x="43" y="28"/>
                  </a:cubicBezTo>
                  <a:cubicBezTo>
                    <a:pt x="43" y="27"/>
                    <a:pt x="43" y="25"/>
                    <a:pt x="43" y="24"/>
                  </a:cubicBezTo>
                  <a:cubicBezTo>
                    <a:pt x="48" y="24"/>
                    <a:pt x="48" y="24"/>
                    <a:pt x="48" y="24"/>
                  </a:cubicBezTo>
                  <a:close/>
                  <a:moveTo>
                    <a:pt x="48" y="12"/>
                  </a:moveTo>
                  <a:cubicBezTo>
                    <a:pt x="48" y="13"/>
                    <a:pt x="47" y="14"/>
                    <a:pt x="46" y="14"/>
                  </a:cubicBezTo>
                  <a:cubicBezTo>
                    <a:pt x="43" y="14"/>
                    <a:pt x="43" y="14"/>
                    <a:pt x="43" y="14"/>
                  </a:cubicBezTo>
                  <a:cubicBezTo>
                    <a:pt x="42" y="14"/>
                    <a:pt x="41" y="13"/>
                    <a:pt x="41" y="12"/>
                  </a:cubicBezTo>
                  <a:cubicBezTo>
                    <a:pt x="41" y="9"/>
                    <a:pt x="41" y="9"/>
                    <a:pt x="41" y="9"/>
                  </a:cubicBezTo>
                  <a:cubicBezTo>
                    <a:pt x="41" y="8"/>
                    <a:pt x="42" y="7"/>
                    <a:pt x="43" y="7"/>
                  </a:cubicBezTo>
                  <a:cubicBezTo>
                    <a:pt x="46" y="7"/>
                    <a:pt x="46" y="7"/>
                    <a:pt x="46" y="7"/>
                  </a:cubicBezTo>
                  <a:cubicBezTo>
                    <a:pt x="47" y="7"/>
                    <a:pt x="48" y="8"/>
                    <a:pt x="48" y="9"/>
                  </a:cubicBezTo>
                  <a:lnTo>
                    <a:pt x="4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3" name="Freeform 182">
              <a:extLst>
                <a:ext uri="{FF2B5EF4-FFF2-40B4-BE49-F238E27FC236}">
                  <a16:creationId xmlns:a16="http://schemas.microsoft.com/office/drawing/2014/main" id="{FA37716C-45A7-4F80-9055-59118BACFCEE}"/>
                </a:ext>
              </a:extLst>
            </p:cNvPr>
            <p:cNvSpPr>
              <a:spLocks noEditPoints="1"/>
            </p:cNvSpPr>
            <p:nvPr/>
          </p:nvSpPr>
          <p:spPr bwMode="auto">
            <a:xfrm>
              <a:off x="1237" y="1"/>
              <a:ext cx="64" cy="55"/>
            </a:xfrm>
            <a:custGeom>
              <a:avLst/>
              <a:gdLst>
                <a:gd name="T0" fmla="*/ 52 w 52"/>
                <a:gd name="T1" fmla="*/ 14 h 45"/>
                <a:gd name="T2" fmla="*/ 37 w 52"/>
                <a:gd name="T3" fmla="*/ 0 h 45"/>
                <a:gd name="T4" fmla="*/ 26 w 52"/>
                <a:gd name="T5" fmla="*/ 5 h 45"/>
                <a:gd name="T6" fmla="*/ 15 w 52"/>
                <a:gd name="T7" fmla="*/ 0 h 45"/>
                <a:gd name="T8" fmla="*/ 0 w 52"/>
                <a:gd name="T9" fmla="*/ 14 h 45"/>
                <a:gd name="T10" fmla="*/ 5 w 52"/>
                <a:gd name="T11" fmla="*/ 25 h 45"/>
                <a:gd name="T12" fmla="*/ 5 w 52"/>
                <a:gd name="T13" fmla="*/ 25 h 45"/>
                <a:gd name="T14" fmla="*/ 21 w 52"/>
                <a:gd name="T15" fmla="*/ 42 h 45"/>
                <a:gd name="T16" fmla="*/ 26 w 52"/>
                <a:gd name="T17" fmla="*/ 45 h 45"/>
                <a:gd name="T18" fmla="*/ 31 w 52"/>
                <a:gd name="T19" fmla="*/ 42 h 45"/>
                <a:gd name="T20" fmla="*/ 47 w 52"/>
                <a:gd name="T21" fmla="*/ 25 h 45"/>
                <a:gd name="T22" fmla="*/ 47 w 52"/>
                <a:gd name="T23" fmla="*/ 25 h 45"/>
                <a:gd name="T24" fmla="*/ 52 w 52"/>
                <a:gd name="T25" fmla="*/ 14 h 45"/>
                <a:gd name="T26" fmla="*/ 43 w 52"/>
                <a:gd name="T27" fmla="*/ 21 h 45"/>
                <a:gd name="T28" fmla="*/ 27 w 52"/>
                <a:gd name="T29" fmla="*/ 37 h 45"/>
                <a:gd name="T30" fmla="*/ 26 w 52"/>
                <a:gd name="T31" fmla="*/ 37 h 45"/>
                <a:gd name="T32" fmla="*/ 26 w 52"/>
                <a:gd name="T33" fmla="*/ 37 h 45"/>
                <a:gd name="T34" fmla="*/ 10 w 52"/>
                <a:gd name="T35" fmla="*/ 21 h 45"/>
                <a:gd name="T36" fmla="*/ 7 w 52"/>
                <a:gd name="T37" fmla="*/ 14 h 45"/>
                <a:gd name="T38" fmla="*/ 15 w 52"/>
                <a:gd name="T39" fmla="*/ 6 h 45"/>
                <a:gd name="T40" fmla="*/ 22 w 52"/>
                <a:gd name="T41" fmla="*/ 9 h 45"/>
                <a:gd name="T42" fmla="*/ 26 w 52"/>
                <a:gd name="T43" fmla="*/ 14 h 45"/>
                <a:gd name="T44" fmla="*/ 31 w 52"/>
                <a:gd name="T45" fmla="*/ 9 h 45"/>
                <a:gd name="T46" fmla="*/ 37 w 52"/>
                <a:gd name="T47" fmla="*/ 6 h 45"/>
                <a:gd name="T48" fmla="*/ 46 w 52"/>
                <a:gd name="T49" fmla="*/ 14 h 45"/>
                <a:gd name="T50" fmla="*/ 43 w 52"/>
                <a:gd name="T5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45">
                  <a:moveTo>
                    <a:pt x="52" y="14"/>
                  </a:moveTo>
                  <a:cubicBezTo>
                    <a:pt x="52" y="6"/>
                    <a:pt x="46" y="0"/>
                    <a:pt x="37" y="0"/>
                  </a:cubicBezTo>
                  <a:cubicBezTo>
                    <a:pt x="33" y="0"/>
                    <a:pt x="29" y="2"/>
                    <a:pt x="26" y="5"/>
                  </a:cubicBezTo>
                  <a:cubicBezTo>
                    <a:pt x="24" y="2"/>
                    <a:pt x="20" y="0"/>
                    <a:pt x="15" y="0"/>
                  </a:cubicBezTo>
                  <a:cubicBezTo>
                    <a:pt x="7" y="0"/>
                    <a:pt x="0" y="6"/>
                    <a:pt x="0" y="14"/>
                  </a:cubicBezTo>
                  <a:cubicBezTo>
                    <a:pt x="0" y="19"/>
                    <a:pt x="2" y="23"/>
                    <a:pt x="5" y="25"/>
                  </a:cubicBezTo>
                  <a:cubicBezTo>
                    <a:pt x="5" y="25"/>
                    <a:pt x="5" y="25"/>
                    <a:pt x="5" y="25"/>
                  </a:cubicBezTo>
                  <a:cubicBezTo>
                    <a:pt x="21" y="42"/>
                    <a:pt x="21" y="42"/>
                    <a:pt x="21" y="42"/>
                  </a:cubicBezTo>
                  <a:cubicBezTo>
                    <a:pt x="23" y="43"/>
                    <a:pt x="25" y="45"/>
                    <a:pt x="26" y="45"/>
                  </a:cubicBezTo>
                  <a:cubicBezTo>
                    <a:pt x="28" y="45"/>
                    <a:pt x="30" y="43"/>
                    <a:pt x="31" y="42"/>
                  </a:cubicBezTo>
                  <a:cubicBezTo>
                    <a:pt x="47" y="25"/>
                    <a:pt x="47" y="25"/>
                    <a:pt x="47" y="25"/>
                  </a:cubicBezTo>
                  <a:cubicBezTo>
                    <a:pt x="47" y="25"/>
                    <a:pt x="47" y="25"/>
                    <a:pt x="47" y="25"/>
                  </a:cubicBezTo>
                  <a:cubicBezTo>
                    <a:pt x="50" y="23"/>
                    <a:pt x="52" y="19"/>
                    <a:pt x="52" y="14"/>
                  </a:cubicBezTo>
                  <a:close/>
                  <a:moveTo>
                    <a:pt x="43" y="21"/>
                  </a:moveTo>
                  <a:cubicBezTo>
                    <a:pt x="27" y="37"/>
                    <a:pt x="27" y="37"/>
                    <a:pt x="27" y="37"/>
                  </a:cubicBezTo>
                  <a:cubicBezTo>
                    <a:pt x="27" y="37"/>
                    <a:pt x="26" y="37"/>
                    <a:pt x="26" y="37"/>
                  </a:cubicBezTo>
                  <a:cubicBezTo>
                    <a:pt x="26" y="37"/>
                    <a:pt x="26" y="37"/>
                    <a:pt x="26" y="37"/>
                  </a:cubicBezTo>
                  <a:cubicBezTo>
                    <a:pt x="10" y="21"/>
                    <a:pt x="10" y="21"/>
                    <a:pt x="10" y="21"/>
                  </a:cubicBezTo>
                  <a:cubicBezTo>
                    <a:pt x="8" y="19"/>
                    <a:pt x="7" y="17"/>
                    <a:pt x="7" y="14"/>
                  </a:cubicBezTo>
                  <a:cubicBezTo>
                    <a:pt x="7" y="10"/>
                    <a:pt x="11" y="6"/>
                    <a:pt x="15" y="6"/>
                  </a:cubicBezTo>
                  <a:cubicBezTo>
                    <a:pt x="18" y="6"/>
                    <a:pt x="20" y="7"/>
                    <a:pt x="22" y="9"/>
                  </a:cubicBezTo>
                  <a:cubicBezTo>
                    <a:pt x="26" y="14"/>
                    <a:pt x="26" y="14"/>
                    <a:pt x="26" y="14"/>
                  </a:cubicBezTo>
                  <a:cubicBezTo>
                    <a:pt x="31" y="9"/>
                    <a:pt x="31" y="9"/>
                    <a:pt x="31" y="9"/>
                  </a:cubicBezTo>
                  <a:cubicBezTo>
                    <a:pt x="33" y="7"/>
                    <a:pt x="35" y="6"/>
                    <a:pt x="37" y="6"/>
                  </a:cubicBezTo>
                  <a:cubicBezTo>
                    <a:pt x="42" y="6"/>
                    <a:pt x="46" y="10"/>
                    <a:pt x="46" y="14"/>
                  </a:cubicBezTo>
                  <a:cubicBezTo>
                    <a:pt x="46" y="17"/>
                    <a:pt x="45" y="19"/>
                    <a:pt x="4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4" name="Freeform 183">
              <a:extLst>
                <a:ext uri="{FF2B5EF4-FFF2-40B4-BE49-F238E27FC236}">
                  <a16:creationId xmlns:a16="http://schemas.microsoft.com/office/drawing/2014/main" id="{F13C9F19-D5C0-4BBE-9A48-F35EFF8750E4}"/>
                </a:ext>
              </a:extLst>
            </p:cNvPr>
            <p:cNvSpPr>
              <a:spLocks noEditPoints="1"/>
            </p:cNvSpPr>
            <p:nvPr/>
          </p:nvSpPr>
          <p:spPr bwMode="auto">
            <a:xfrm>
              <a:off x="1615" y="383"/>
              <a:ext cx="101" cy="102"/>
            </a:xfrm>
            <a:custGeom>
              <a:avLst/>
              <a:gdLst>
                <a:gd name="T0" fmla="*/ 79 w 82"/>
                <a:gd name="T1" fmla="*/ 70 h 83"/>
                <a:gd name="T2" fmla="*/ 59 w 82"/>
                <a:gd name="T3" fmla="*/ 53 h 83"/>
                <a:gd name="T4" fmla="*/ 54 w 82"/>
                <a:gd name="T5" fmla="*/ 51 h 83"/>
                <a:gd name="T6" fmla="*/ 61 w 82"/>
                <a:gd name="T7" fmla="*/ 31 h 83"/>
                <a:gd name="T8" fmla="*/ 30 w 82"/>
                <a:gd name="T9" fmla="*/ 0 h 83"/>
                <a:gd name="T10" fmla="*/ 0 w 82"/>
                <a:gd name="T11" fmla="*/ 31 h 83"/>
                <a:gd name="T12" fmla="*/ 30 w 82"/>
                <a:gd name="T13" fmla="*/ 62 h 83"/>
                <a:gd name="T14" fmla="*/ 50 w 82"/>
                <a:gd name="T15" fmla="*/ 54 h 83"/>
                <a:gd name="T16" fmla="*/ 53 w 82"/>
                <a:gd name="T17" fmla="*/ 60 h 83"/>
                <a:gd name="T18" fmla="*/ 69 w 82"/>
                <a:gd name="T19" fmla="*/ 80 h 83"/>
                <a:gd name="T20" fmla="*/ 79 w 82"/>
                <a:gd name="T21" fmla="*/ 80 h 83"/>
                <a:gd name="T22" fmla="*/ 79 w 82"/>
                <a:gd name="T23" fmla="*/ 70 h 83"/>
                <a:gd name="T24" fmla="*/ 30 w 82"/>
                <a:gd name="T25" fmla="*/ 51 h 83"/>
                <a:gd name="T26" fmla="*/ 10 w 82"/>
                <a:gd name="T27" fmla="*/ 31 h 83"/>
                <a:gd name="T28" fmla="*/ 30 w 82"/>
                <a:gd name="T29" fmla="*/ 11 h 83"/>
                <a:gd name="T30" fmla="*/ 51 w 82"/>
                <a:gd name="T31" fmla="*/ 31 h 83"/>
                <a:gd name="T32" fmla="*/ 30 w 82"/>
                <a:gd name="T33"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3">
                  <a:moveTo>
                    <a:pt x="79" y="70"/>
                  </a:moveTo>
                  <a:cubicBezTo>
                    <a:pt x="59" y="53"/>
                    <a:pt x="59" y="53"/>
                    <a:pt x="59" y="53"/>
                  </a:cubicBezTo>
                  <a:cubicBezTo>
                    <a:pt x="57" y="52"/>
                    <a:pt x="55" y="51"/>
                    <a:pt x="54" y="51"/>
                  </a:cubicBezTo>
                  <a:cubicBezTo>
                    <a:pt x="58" y="46"/>
                    <a:pt x="61" y="39"/>
                    <a:pt x="61" y="31"/>
                  </a:cubicBezTo>
                  <a:cubicBezTo>
                    <a:pt x="61" y="14"/>
                    <a:pt x="47" y="0"/>
                    <a:pt x="30" y="0"/>
                  </a:cubicBezTo>
                  <a:cubicBezTo>
                    <a:pt x="13" y="0"/>
                    <a:pt x="0" y="14"/>
                    <a:pt x="0" y="31"/>
                  </a:cubicBezTo>
                  <a:cubicBezTo>
                    <a:pt x="0" y="48"/>
                    <a:pt x="13" y="62"/>
                    <a:pt x="30" y="62"/>
                  </a:cubicBezTo>
                  <a:cubicBezTo>
                    <a:pt x="38" y="62"/>
                    <a:pt x="45" y="59"/>
                    <a:pt x="50" y="54"/>
                  </a:cubicBezTo>
                  <a:cubicBezTo>
                    <a:pt x="50" y="56"/>
                    <a:pt x="51" y="58"/>
                    <a:pt x="53" y="60"/>
                  </a:cubicBezTo>
                  <a:cubicBezTo>
                    <a:pt x="69" y="80"/>
                    <a:pt x="69" y="80"/>
                    <a:pt x="69" y="80"/>
                  </a:cubicBezTo>
                  <a:cubicBezTo>
                    <a:pt x="72" y="83"/>
                    <a:pt x="77" y="83"/>
                    <a:pt x="79" y="80"/>
                  </a:cubicBezTo>
                  <a:cubicBezTo>
                    <a:pt x="82" y="77"/>
                    <a:pt x="82" y="73"/>
                    <a:pt x="79" y="70"/>
                  </a:cubicBezTo>
                  <a:close/>
                  <a:moveTo>
                    <a:pt x="30" y="51"/>
                  </a:moveTo>
                  <a:cubicBezTo>
                    <a:pt x="19" y="51"/>
                    <a:pt x="10" y="42"/>
                    <a:pt x="10" y="31"/>
                  </a:cubicBezTo>
                  <a:cubicBezTo>
                    <a:pt x="10" y="20"/>
                    <a:pt x="19" y="11"/>
                    <a:pt x="30" y="11"/>
                  </a:cubicBezTo>
                  <a:cubicBezTo>
                    <a:pt x="42" y="11"/>
                    <a:pt x="51" y="20"/>
                    <a:pt x="51" y="31"/>
                  </a:cubicBezTo>
                  <a:cubicBezTo>
                    <a:pt x="51" y="42"/>
                    <a:pt x="42" y="51"/>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5" name="Freeform 184">
              <a:extLst>
                <a:ext uri="{FF2B5EF4-FFF2-40B4-BE49-F238E27FC236}">
                  <a16:creationId xmlns:a16="http://schemas.microsoft.com/office/drawing/2014/main" id="{2B7DD47A-477E-4937-89E1-3835119F7554}"/>
                </a:ext>
              </a:extLst>
            </p:cNvPr>
            <p:cNvSpPr>
              <a:spLocks noEditPoints="1"/>
            </p:cNvSpPr>
            <p:nvPr/>
          </p:nvSpPr>
          <p:spPr bwMode="auto">
            <a:xfrm>
              <a:off x="1174" y="514"/>
              <a:ext cx="84" cy="89"/>
            </a:xfrm>
            <a:custGeom>
              <a:avLst/>
              <a:gdLst>
                <a:gd name="T0" fmla="*/ 61 w 68"/>
                <a:gd name="T1" fmla="*/ 0 h 73"/>
                <a:gd name="T2" fmla="*/ 6 w 68"/>
                <a:gd name="T3" fmla="*/ 0 h 73"/>
                <a:gd name="T4" fmla="*/ 0 w 68"/>
                <a:gd name="T5" fmla="*/ 7 h 73"/>
                <a:gd name="T6" fmla="*/ 0 w 68"/>
                <a:gd name="T7" fmla="*/ 66 h 73"/>
                <a:gd name="T8" fmla="*/ 6 w 68"/>
                <a:gd name="T9" fmla="*/ 73 h 73"/>
                <a:gd name="T10" fmla="*/ 61 w 68"/>
                <a:gd name="T11" fmla="*/ 73 h 73"/>
                <a:gd name="T12" fmla="*/ 68 w 68"/>
                <a:gd name="T13" fmla="*/ 66 h 73"/>
                <a:gd name="T14" fmla="*/ 68 w 68"/>
                <a:gd name="T15" fmla="*/ 7 h 73"/>
                <a:gd name="T16" fmla="*/ 61 w 68"/>
                <a:gd name="T17" fmla="*/ 0 h 73"/>
                <a:gd name="T18" fmla="*/ 59 w 68"/>
                <a:gd name="T19" fmla="*/ 64 h 73"/>
                <a:gd name="T20" fmla="*/ 9 w 68"/>
                <a:gd name="T21" fmla="*/ 64 h 73"/>
                <a:gd name="T22" fmla="*/ 9 w 68"/>
                <a:gd name="T23" fmla="*/ 9 h 73"/>
                <a:gd name="T24" fmla="*/ 59 w 68"/>
                <a:gd name="T25" fmla="*/ 9 h 73"/>
                <a:gd name="T26" fmla="*/ 59 w 68"/>
                <a:gd name="T27" fmla="*/ 64 h 73"/>
                <a:gd name="T28" fmla="*/ 18 w 68"/>
                <a:gd name="T29" fmla="*/ 32 h 73"/>
                <a:gd name="T30" fmla="*/ 50 w 68"/>
                <a:gd name="T31" fmla="*/ 32 h 73"/>
                <a:gd name="T32" fmla="*/ 50 w 68"/>
                <a:gd name="T33" fmla="*/ 36 h 73"/>
                <a:gd name="T34" fmla="*/ 18 w 68"/>
                <a:gd name="T35" fmla="*/ 36 h 73"/>
                <a:gd name="T36" fmla="*/ 18 w 68"/>
                <a:gd name="T37" fmla="*/ 32 h 73"/>
                <a:gd name="T38" fmla="*/ 18 w 68"/>
                <a:gd name="T39" fmla="*/ 41 h 73"/>
                <a:gd name="T40" fmla="*/ 50 w 68"/>
                <a:gd name="T41" fmla="*/ 41 h 73"/>
                <a:gd name="T42" fmla="*/ 50 w 68"/>
                <a:gd name="T43" fmla="*/ 45 h 73"/>
                <a:gd name="T44" fmla="*/ 18 w 68"/>
                <a:gd name="T45" fmla="*/ 45 h 73"/>
                <a:gd name="T46" fmla="*/ 18 w 68"/>
                <a:gd name="T47" fmla="*/ 41 h 73"/>
                <a:gd name="T48" fmla="*/ 18 w 68"/>
                <a:gd name="T49" fmla="*/ 50 h 73"/>
                <a:gd name="T50" fmla="*/ 50 w 68"/>
                <a:gd name="T51" fmla="*/ 50 h 73"/>
                <a:gd name="T52" fmla="*/ 50 w 68"/>
                <a:gd name="T53" fmla="*/ 54 h 73"/>
                <a:gd name="T54" fmla="*/ 18 w 68"/>
                <a:gd name="T55" fmla="*/ 54 h 73"/>
                <a:gd name="T56" fmla="*/ 18 w 68"/>
                <a:gd name="T57" fmla="*/ 50 h 73"/>
                <a:gd name="T58" fmla="*/ 18 w 68"/>
                <a:gd name="T59" fmla="*/ 23 h 73"/>
                <a:gd name="T60" fmla="*/ 50 w 68"/>
                <a:gd name="T61" fmla="*/ 23 h 73"/>
                <a:gd name="T62" fmla="*/ 50 w 68"/>
                <a:gd name="T63" fmla="*/ 27 h 73"/>
                <a:gd name="T64" fmla="*/ 18 w 68"/>
                <a:gd name="T65" fmla="*/ 27 h 73"/>
                <a:gd name="T66" fmla="*/ 18 w 68"/>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73">
                  <a:moveTo>
                    <a:pt x="61" y="0"/>
                  </a:moveTo>
                  <a:cubicBezTo>
                    <a:pt x="6" y="0"/>
                    <a:pt x="6" y="0"/>
                    <a:pt x="6" y="0"/>
                  </a:cubicBezTo>
                  <a:cubicBezTo>
                    <a:pt x="3" y="0"/>
                    <a:pt x="0" y="3"/>
                    <a:pt x="0" y="7"/>
                  </a:cubicBezTo>
                  <a:cubicBezTo>
                    <a:pt x="0" y="66"/>
                    <a:pt x="0" y="66"/>
                    <a:pt x="0" y="66"/>
                  </a:cubicBezTo>
                  <a:cubicBezTo>
                    <a:pt x="0" y="70"/>
                    <a:pt x="3" y="73"/>
                    <a:pt x="6" y="73"/>
                  </a:cubicBezTo>
                  <a:cubicBezTo>
                    <a:pt x="61" y="73"/>
                    <a:pt x="61" y="73"/>
                    <a:pt x="61" y="73"/>
                  </a:cubicBezTo>
                  <a:cubicBezTo>
                    <a:pt x="65" y="73"/>
                    <a:pt x="68" y="70"/>
                    <a:pt x="68" y="66"/>
                  </a:cubicBezTo>
                  <a:cubicBezTo>
                    <a:pt x="68" y="7"/>
                    <a:pt x="68" y="7"/>
                    <a:pt x="68" y="7"/>
                  </a:cubicBezTo>
                  <a:cubicBezTo>
                    <a:pt x="68" y="3"/>
                    <a:pt x="65" y="0"/>
                    <a:pt x="61" y="0"/>
                  </a:cubicBezTo>
                  <a:close/>
                  <a:moveTo>
                    <a:pt x="59" y="64"/>
                  </a:moveTo>
                  <a:cubicBezTo>
                    <a:pt x="9" y="64"/>
                    <a:pt x="9" y="64"/>
                    <a:pt x="9" y="64"/>
                  </a:cubicBezTo>
                  <a:cubicBezTo>
                    <a:pt x="9" y="9"/>
                    <a:pt x="9" y="9"/>
                    <a:pt x="9" y="9"/>
                  </a:cubicBezTo>
                  <a:cubicBezTo>
                    <a:pt x="59" y="9"/>
                    <a:pt x="59" y="9"/>
                    <a:pt x="59" y="9"/>
                  </a:cubicBezTo>
                  <a:lnTo>
                    <a:pt x="59" y="64"/>
                  </a:lnTo>
                  <a:close/>
                  <a:moveTo>
                    <a:pt x="18" y="32"/>
                  </a:moveTo>
                  <a:cubicBezTo>
                    <a:pt x="50" y="32"/>
                    <a:pt x="50" y="32"/>
                    <a:pt x="50" y="32"/>
                  </a:cubicBezTo>
                  <a:cubicBezTo>
                    <a:pt x="50" y="36"/>
                    <a:pt x="50" y="36"/>
                    <a:pt x="50" y="36"/>
                  </a:cubicBezTo>
                  <a:cubicBezTo>
                    <a:pt x="18" y="36"/>
                    <a:pt x="18" y="36"/>
                    <a:pt x="18" y="36"/>
                  </a:cubicBezTo>
                  <a:lnTo>
                    <a:pt x="18" y="32"/>
                  </a:lnTo>
                  <a:close/>
                  <a:moveTo>
                    <a:pt x="18" y="41"/>
                  </a:moveTo>
                  <a:cubicBezTo>
                    <a:pt x="50" y="41"/>
                    <a:pt x="50" y="41"/>
                    <a:pt x="50" y="41"/>
                  </a:cubicBezTo>
                  <a:cubicBezTo>
                    <a:pt x="50" y="45"/>
                    <a:pt x="50" y="45"/>
                    <a:pt x="50" y="45"/>
                  </a:cubicBezTo>
                  <a:cubicBezTo>
                    <a:pt x="18" y="45"/>
                    <a:pt x="18" y="45"/>
                    <a:pt x="18" y="45"/>
                  </a:cubicBezTo>
                  <a:lnTo>
                    <a:pt x="18" y="41"/>
                  </a:lnTo>
                  <a:close/>
                  <a:moveTo>
                    <a:pt x="18" y="50"/>
                  </a:moveTo>
                  <a:cubicBezTo>
                    <a:pt x="50" y="50"/>
                    <a:pt x="50" y="50"/>
                    <a:pt x="50" y="50"/>
                  </a:cubicBezTo>
                  <a:cubicBezTo>
                    <a:pt x="50" y="54"/>
                    <a:pt x="50" y="54"/>
                    <a:pt x="50" y="54"/>
                  </a:cubicBezTo>
                  <a:cubicBezTo>
                    <a:pt x="18" y="54"/>
                    <a:pt x="18" y="54"/>
                    <a:pt x="18" y="54"/>
                  </a:cubicBezTo>
                  <a:lnTo>
                    <a:pt x="18" y="50"/>
                  </a:lnTo>
                  <a:close/>
                  <a:moveTo>
                    <a:pt x="18" y="23"/>
                  </a:moveTo>
                  <a:cubicBezTo>
                    <a:pt x="50" y="23"/>
                    <a:pt x="50" y="23"/>
                    <a:pt x="50" y="23"/>
                  </a:cubicBezTo>
                  <a:cubicBezTo>
                    <a:pt x="50" y="27"/>
                    <a:pt x="50" y="27"/>
                    <a:pt x="50" y="27"/>
                  </a:cubicBezTo>
                  <a:cubicBezTo>
                    <a:pt x="18" y="27"/>
                    <a:pt x="18" y="27"/>
                    <a:pt x="18" y="27"/>
                  </a:cubicBezTo>
                  <a:lnTo>
                    <a:pt x="1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sp>
          <p:nvSpPr>
            <p:cNvPr id="186" name="Freeform 185">
              <a:extLst>
                <a:ext uri="{FF2B5EF4-FFF2-40B4-BE49-F238E27FC236}">
                  <a16:creationId xmlns:a16="http://schemas.microsoft.com/office/drawing/2014/main" id="{69D7054D-4E1A-4F2D-9CA5-E566FE58662D}"/>
                </a:ext>
              </a:extLst>
            </p:cNvPr>
            <p:cNvSpPr>
              <a:spLocks noEditPoints="1"/>
            </p:cNvSpPr>
            <p:nvPr/>
          </p:nvSpPr>
          <p:spPr bwMode="auto">
            <a:xfrm>
              <a:off x="1848" y="80"/>
              <a:ext cx="67" cy="66"/>
            </a:xfrm>
            <a:custGeom>
              <a:avLst/>
              <a:gdLst>
                <a:gd name="T0" fmla="*/ 27 w 54"/>
                <a:gd name="T1" fmla="*/ 0 h 54"/>
                <a:gd name="T2" fmla="*/ 0 w 54"/>
                <a:gd name="T3" fmla="*/ 27 h 54"/>
                <a:gd name="T4" fmla="*/ 27 w 54"/>
                <a:gd name="T5" fmla="*/ 54 h 54"/>
                <a:gd name="T6" fmla="*/ 54 w 54"/>
                <a:gd name="T7" fmla="*/ 27 h 54"/>
                <a:gd name="T8" fmla="*/ 27 w 54"/>
                <a:gd name="T9" fmla="*/ 0 h 54"/>
                <a:gd name="T10" fmla="*/ 43 w 54"/>
                <a:gd name="T11" fmla="*/ 24 h 54"/>
                <a:gd name="T12" fmla="*/ 28 w 54"/>
                <a:gd name="T13" fmla="*/ 44 h 54"/>
                <a:gd name="T14" fmla="*/ 21 w 54"/>
                <a:gd name="T15" fmla="*/ 41 h 54"/>
                <a:gd name="T16" fmla="*/ 16 w 54"/>
                <a:gd name="T17" fmla="*/ 25 h 54"/>
                <a:gd name="T18" fmla="*/ 12 w 54"/>
                <a:gd name="T19" fmla="*/ 26 h 54"/>
                <a:gd name="T20" fmla="*/ 11 w 54"/>
                <a:gd name="T21" fmla="*/ 24 h 54"/>
                <a:gd name="T22" fmla="*/ 20 w 54"/>
                <a:gd name="T23" fmla="*/ 17 h 54"/>
                <a:gd name="T24" fmla="*/ 26 w 54"/>
                <a:gd name="T25" fmla="*/ 28 h 54"/>
                <a:gd name="T26" fmla="*/ 28 w 54"/>
                <a:gd name="T27" fmla="*/ 35 h 54"/>
                <a:gd name="T28" fmla="*/ 33 w 54"/>
                <a:gd name="T29" fmla="*/ 29 h 54"/>
                <a:gd name="T30" fmla="*/ 29 w 54"/>
                <a:gd name="T31" fmla="*/ 24 h 54"/>
                <a:gd name="T32" fmla="*/ 43 w 54"/>
                <a:gd name="T33"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4">
                  <a:moveTo>
                    <a:pt x="27" y="0"/>
                  </a:moveTo>
                  <a:cubicBezTo>
                    <a:pt x="12" y="0"/>
                    <a:pt x="0" y="13"/>
                    <a:pt x="0" y="27"/>
                  </a:cubicBezTo>
                  <a:cubicBezTo>
                    <a:pt x="0" y="42"/>
                    <a:pt x="12" y="54"/>
                    <a:pt x="27" y="54"/>
                  </a:cubicBezTo>
                  <a:cubicBezTo>
                    <a:pt x="42" y="54"/>
                    <a:pt x="54" y="42"/>
                    <a:pt x="54" y="27"/>
                  </a:cubicBezTo>
                  <a:cubicBezTo>
                    <a:pt x="54" y="13"/>
                    <a:pt x="42" y="0"/>
                    <a:pt x="27" y="0"/>
                  </a:cubicBezTo>
                  <a:close/>
                  <a:moveTo>
                    <a:pt x="43" y="24"/>
                  </a:moveTo>
                  <a:cubicBezTo>
                    <a:pt x="41" y="34"/>
                    <a:pt x="31" y="42"/>
                    <a:pt x="28" y="44"/>
                  </a:cubicBezTo>
                  <a:cubicBezTo>
                    <a:pt x="25" y="46"/>
                    <a:pt x="22" y="43"/>
                    <a:pt x="21" y="41"/>
                  </a:cubicBezTo>
                  <a:cubicBezTo>
                    <a:pt x="20" y="39"/>
                    <a:pt x="17" y="26"/>
                    <a:pt x="16" y="25"/>
                  </a:cubicBezTo>
                  <a:cubicBezTo>
                    <a:pt x="15" y="24"/>
                    <a:pt x="12" y="26"/>
                    <a:pt x="12" y="26"/>
                  </a:cubicBezTo>
                  <a:cubicBezTo>
                    <a:pt x="11" y="24"/>
                    <a:pt x="11" y="24"/>
                    <a:pt x="11" y="24"/>
                  </a:cubicBezTo>
                  <a:cubicBezTo>
                    <a:pt x="11" y="24"/>
                    <a:pt x="16" y="18"/>
                    <a:pt x="20" y="17"/>
                  </a:cubicBezTo>
                  <a:cubicBezTo>
                    <a:pt x="25" y="16"/>
                    <a:pt x="25" y="24"/>
                    <a:pt x="26" y="28"/>
                  </a:cubicBezTo>
                  <a:cubicBezTo>
                    <a:pt x="27" y="32"/>
                    <a:pt x="28" y="35"/>
                    <a:pt x="28" y="35"/>
                  </a:cubicBezTo>
                  <a:cubicBezTo>
                    <a:pt x="29" y="35"/>
                    <a:pt x="31" y="32"/>
                    <a:pt x="33" y="29"/>
                  </a:cubicBezTo>
                  <a:cubicBezTo>
                    <a:pt x="35" y="25"/>
                    <a:pt x="33" y="22"/>
                    <a:pt x="29" y="24"/>
                  </a:cubicBezTo>
                  <a:cubicBezTo>
                    <a:pt x="31" y="16"/>
                    <a:pt x="45" y="13"/>
                    <a:pt x="4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76"/>
            </a:p>
          </p:txBody>
        </p:sp>
      </p:grpSp>
      <p:sp>
        <p:nvSpPr>
          <p:cNvPr id="187" name="TextBox 186">
            <a:extLst>
              <a:ext uri="{FF2B5EF4-FFF2-40B4-BE49-F238E27FC236}">
                <a16:creationId xmlns:a16="http://schemas.microsoft.com/office/drawing/2014/main" id="{3BCA2098-9484-4C71-9160-4D9C2450D409}"/>
              </a:ext>
            </a:extLst>
          </p:cNvPr>
          <p:cNvSpPr txBox="1"/>
          <p:nvPr userDrawn="1"/>
        </p:nvSpPr>
        <p:spPr>
          <a:xfrm>
            <a:off x="3631058" y="2599800"/>
            <a:ext cx="4899097" cy="1241878"/>
          </a:xfrm>
          <a:prstGeom prst="rect">
            <a:avLst/>
          </a:prstGeom>
          <a:noFill/>
        </p:spPr>
        <p:txBody>
          <a:bodyPr wrap="none" rtlCol="0">
            <a:spAutoFit/>
          </a:bodyPr>
          <a:lstStyle/>
          <a:p>
            <a:pPr algn="ctr">
              <a:lnSpc>
                <a:spcPct val="90000"/>
              </a:lnSpc>
            </a:pPr>
            <a:r>
              <a:rPr lang="en-US" sz="8300">
                <a:solidFill>
                  <a:srgbClr val="009A4E"/>
                </a:solidFill>
                <a:latin typeface="Lato Black"/>
                <a:cs typeface="Lato Black"/>
              </a:rPr>
              <a:t>SEDIDCO</a:t>
            </a:r>
            <a:endParaRPr lang="en-US" sz="8300" dirty="0">
              <a:solidFill>
                <a:srgbClr val="009A4E"/>
              </a:solidFill>
              <a:latin typeface="Lato Black"/>
              <a:cs typeface="Lato Black"/>
            </a:endParaRPr>
          </a:p>
        </p:txBody>
      </p:sp>
      <p:sp>
        <p:nvSpPr>
          <p:cNvPr id="188" name="TextBox 187">
            <a:extLst>
              <a:ext uri="{FF2B5EF4-FFF2-40B4-BE49-F238E27FC236}">
                <a16:creationId xmlns:a16="http://schemas.microsoft.com/office/drawing/2014/main" id="{82E97E7C-E46C-4458-B149-EC26E29B93C4}"/>
              </a:ext>
            </a:extLst>
          </p:cNvPr>
          <p:cNvSpPr txBox="1"/>
          <p:nvPr userDrawn="1"/>
        </p:nvSpPr>
        <p:spPr>
          <a:xfrm>
            <a:off x="2773873" y="3723371"/>
            <a:ext cx="6665671" cy="313932"/>
          </a:xfrm>
          <a:prstGeom prst="rect">
            <a:avLst/>
          </a:prstGeom>
          <a:noFill/>
        </p:spPr>
        <p:txBody>
          <a:bodyPr wrap="none" rtlCol="0">
            <a:spAutoFit/>
          </a:bodyPr>
          <a:lstStyle/>
          <a:p>
            <a:pPr algn="ctr">
              <a:lnSpc>
                <a:spcPct val="90000"/>
              </a:lnSpc>
            </a:pPr>
            <a:r>
              <a:rPr lang="en-US" sz="1600">
                <a:latin typeface="Lato Light"/>
                <a:cs typeface="Lato Light"/>
              </a:rPr>
              <a:t>CÔNG TY CỔ PHẦN ĐẦU T</a:t>
            </a:r>
            <a:r>
              <a:rPr lang="vi-VN" sz="1600">
                <a:latin typeface="Lato Light"/>
                <a:cs typeface="Lato Light"/>
              </a:rPr>
              <a:t>Ư</a:t>
            </a:r>
            <a:r>
              <a:rPr lang="en-US" sz="1600">
                <a:latin typeface="Lato Light"/>
                <a:cs typeface="Lato Light"/>
              </a:rPr>
              <a:t> VÀ PHÁT TRIỂN GIÁO DỤC PH</a:t>
            </a:r>
            <a:r>
              <a:rPr lang="vi-VN" sz="1600">
                <a:latin typeface="Lato Light"/>
                <a:cs typeface="Lato Light"/>
              </a:rPr>
              <a:t>Ư</a:t>
            </a:r>
            <a:r>
              <a:rPr lang="en-US" sz="1600">
                <a:latin typeface="Lato Light"/>
                <a:cs typeface="Lato Light"/>
              </a:rPr>
              <a:t>ƠNG NAM</a:t>
            </a:r>
            <a:endParaRPr lang="en-US" sz="1600" dirty="0">
              <a:latin typeface="Lato Light"/>
              <a:cs typeface="Lato Light"/>
            </a:endParaRPr>
          </a:p>
        </p:txBody>
      </p:sp>
      <p:cxnSp>
        <p:nvCxnSpPr>
          <p:cNvPr id="189" name="Straight Connector 188">
            <a:extLst>
              <a:ext uri="{FF2B5EF4-FFF2-40B4-BE49-F238E27FC236}">
                <a16:creationId xmlns:a16="http://schemas.microsoft.com/office/drawing/2014/main" id="{B0C57034-40A2-4E21-965F-C85E6D59ABD7}"/>
              </a:ext>
            </a:extLst>
          </p:cNvPr>
          <p:cNvCxnSpPr/>
          <p:nvPr userDrawn="1"/>
        </p:nvCxnSpPr>
        <p:spPr>
          <a:xfrm>
            <a:off x="5424751" y="4238360"/>
            <a:ext cx="1339325" cy="0"/>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26F6C491-FFB7-4DB1-970E-AB5F3988B272}"/>
              </a:ext>
            </a:extLst>
          </p:cNvPr>
          <p:cNvCxnSpPr/>
          <p:nvPr userDrawn="1"/>
        </p:nvCxnSpPr>
        <p:spPr>
          <a:xfrm>
            <a:off x="3782555" y="2457423"/>
            <a:ext cx="4623715" cy="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92" name="Subtitle 2">
            <a:extLst>
              <a:ext uri="{FF2B5EF4-FFF2-40B4-BE49-F238E27FC236}">
                <a16:creationId xmlns:a16="http://schemas.microsoft.com/office/drawing/2014/main" id="{51D2EAF4-CD2D-40B2-A53B-6B48B040642A}"/>
              </a:ext>
            </a:extLst>
          </p:cNvPr>
          <p:cNvSpPr>
            <a:spLocks noGrp="1"/>
          </p:cNvSpPr>
          <p:nvPr>
            <p:ph type="subTitle" idx="1"/>
          </p:nvPr>
        </p:nvSpPr>
        <p:spPr>
          <a:xfrm>
            <a:off x="1009914" y="4570562"/>
            <a:ext cx="10377281" cy="46899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a:p>
        </p:txBody>
      </p:sp>
    </p:spTree>
    <p:extLst>
      <p:ext uri="{BB962C8B-B14F-4D97-AF65-F5344CB8AC3E}">
        <p14:creationId xmlns:p14="http://schemas.microsoft.com/office/powerpoint/2010/main" val="179863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Picture Placeholder 13"/>
          <p:cNvSpPr>
            <a:spLocks noGrp="1"/>
          </p:cNvSpPr>
          <p:nvPr>
            <p:ph type="pic" sz="quarter" idx="13"/>
          </p:nvPr>
        </p:nvSpPr>
        <p:spPr>
          <a:xfrm>
            <a:off x="2" y="0"/>
            <a:ext cx="6784407"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0511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2867-B70B-4E22-AD26-E3D6C117D0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AD8415-4703-4A01-85E9-DF2723096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34E3A-5AEE-4C6B-9E5C-FBF26F8D7368}"/>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5" name="Footer Placeholder 4">
            <a:extLst>
              <a:ext uri="{FF2B5EF4-FFF2-40B4-BE49-F238E27FC236}">
                <a16:creationId xmlns:a16="http://schemas.microsoft.com/office/drawing/2014/main" id="{2090467A-857F-43B9-8D41-39624DD26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CFD16-DCC0-4140-B939-19D500765E51}"/>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37971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F4A7-189D-462B-8EB8-13BDF9398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13C10-83A6-46CC-83C1-7A280D2BD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135A0-F4BE-46B1-B59C-DB52A7D1C747}"/>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5" name="Footer Placeholder 4">
            <a:extLst>
              <a:ext uri="{FF2B5EF4-FFF2-40B4-BE49-F238E27FC236}">
                <a16:creationId xmlns:a16="http://schemas.microsoft.com/office/drawing/2014/main" id="{8481CCF1-11D8-4C55-81EC-E8016E985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FF47A-785C-4F49-8DD8-190D27FB824F}"/>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25772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FB01-BCCF-46FB-8173-E19706DE3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022165-CBE0-4563-BCA3-FF18DB7EF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509D93-BE67-45AA-AD3B-5446ECE4C646}"/>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5" name="Footer Placeholder 4">
            <a:extLst>
              <a:ext uri="{FF2B5EF4-FFF2-40B4-BE49-F238E27FC236}">
                <a16:creationId xmlns:a16="http://schemas.microsoft.com/office/drawing/2014/main" id="{52AFB600-C269-43C3-9E44-B292AA80A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792B2-2B2D-4797-9339-AD6D9C72B4F3}"/>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309383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7403-EDDF-4B65-A968-379018C7E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98DBB7-901B-4859-AFE8-A47378CAA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3AA9B-934F-4E23-B6D5-B6C8780957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56809-42B6-4BDE-B362-88AA210A747E}"/>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6" name="Footer Placeholder 5">
            <a:extLst>
              <a:ext uri="{FF2B5EF4-FFF2-40B4-BE49-F238E27FC236}">
                <a16:creationId xmlns:a16="http://schemas.microsoft.com/office/drawing/2014/main" id="{82EF5A3D-8404-4CB3-9B55-1D6EA4E94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ABA78-7D4B-45AE-927E-35AC003A0878}"/>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67735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AE6C-64AA-4B50-867C-A15E866751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F0FB4-8F99-4873-BC40-47677862C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64D674-36D9-450D-BE54-9822791DE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A0A44-6012-47D7-984E-7D2365FB0C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3341C7-77DA-4244-A4D8-0A34F1CC5B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808F82-1819-435D-8EEF-F1E2AE2125FB}"/>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8" name="Footer Placeholder 7">
            <a:extLst>
              <a:ext uri="{FF2B5EF4-FFF2-40B4-BE49-F238E27FC236}">
                <a16:creationId xmlns:a16="http://schemas.microsoft.com/office/drawing/2014/main" id="{0DD0CFF5-9DB9-4DAC-8DA0-C565BF26CE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67F521-639E-4E28-A2A4-DBE62982B7B4}"/>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389437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3D96-EB67-44E0-9277-9CAF60E507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2BB23C-B221-44B4-84BD-60C2B4F53EEF}"/>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4" name="Footer Placeholder 3">
            <a:extLst>
              <a:ext uri="{FF2B5EF4-FFF2-40B4-BE49-F238E27FC236}">
                <a16:creationId xmlns:a16="http://schemas.microsoft.com/office/drawing/2014/main" id="{5A3645C7-4D17-4761-9A43-0A08798B6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3900E2-EC0E-4CAC-9E2C-224105943166}"/>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163004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7D025-B60F-4823-8F43-66EB5F4C6D79}"/>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3" name="Footer Placeholder 2">
            <a:extLst>
              <a:ext uri="{FF2B5EF4-FFF2-40B4-BE49-F238E27FC236}">
                <a16:creationId xmlns:a16="http://schemas.microsoft.com/office/drawing/2014/main" id="{81773F33-EE1C-4698-8A81-BF47B78E27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18DE14-A0B8-46B7-8EDB-DA3C78269369}"/>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299826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E485-FB6F-4AE9-83EC-A96F780BD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DF68B-0EFA-453D-943D-B28B4E2DE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8B68F7-847E-49EB-B749-60FAA76C7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55AC2-9AFE-40E6-ADE2-1D419CB1EBED}"/>
              </a:ext>
            </a:extLst>
          </p:cNvPr>
          <p:cNvSpPr>
            <a:spLocks noGrp="1"/>
          </p:cNvSpPr>
          <p:nvPr>
            <p:ph type="dt" sz="half" idx="10"/>
          </p:nvPr>
        </p:nvSpPr>
        <p:spPr/>
        <p:txBody>
          <a:bodyPr/>
          <a:lstStyle/>
          <a:p>
            <a:fld id="{6D517138-EF48-472F-92BF-46A6B61C34B5}" type="datetimeFigureOut">
              <a:rPr lang="en-US" smtClean="0"/>
              <a:t>11/15/2023</a:t>
            </a:fld>
            <a:endParaRPr lang="en-US"/>
          </a:p>
        </p:txBody>
      </p:sp>
      <p:sp>
        <p:nvSpPr>
          <p:cNvPr id="6" name="Footer Placeholder 5">
            <a:extLst>
              <a:ext uri="{FF2B5EF4-FFF2-40B4-BE49-F238E27FC236}">
                <a16:creationId xmlns:a16="http://schemas.microsoft.com/office/drawing/2014/main" id="{6A13A31D-CA20-43DA-9901-3D1153D90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8F4B9-4784-45AA-B3DF-2D425FD0212A}"/>
              </a:ext>
            </a:extLst>
          </p:cNvPr>
          <p:cNvSpPr>
            <a:spLocks noGrp="1"/>
          </p:cNvSpPr>
          <p:nvPr>
            <p:ph type="sldNum" sz="quarter" idx="12"/>
          </p:nvPr>
        </p:nvSpPr>
        <p:spPr/>
        <p:txBody>
          <a:bodyPr/>
          <a:lstStyle/>
          <a:p>
            <a:fld id="{6BF48F9E-C58F-469D-9F54-C4DA63F5ED97}" type="slidenum">
              <a:rPr lang="en-US" smtClean="0"/>
              <a:t>‹#›</a:t>
            </a:fld>
            <a:endParaRPr lang="en-US"/>
          </a:p>
        </p:txBody>
      </p:sp>
    </p:spTree>
    <p:extLst>
      <p:ext uri="{BB962C8B-B14F-4D97-AF65-F5344CB8AC3E}">
        <p14:creationId xmlns:p14="http://schemas.microsoft.com/office/powerpoint/2010/main" val="398916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6C44D-17B6-41D9-B6AC-26B32EF0E0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76891-D4E3-4BCA-9178-7E2744A3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2F7DB-3F73-4555-B119-CDDBC024D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17138-EF48-472F-92BF-46A6B61C34B5}" type="datetimeFigureOut">
              <a:rPr lang="en-US" smtClean="0"/>
              <a:t>11/15/2023</a:t>
            </a:fld>
            <a:endParaRPr lang="en-US"/>
          </a:p>
        </p:txBody>
      </p:sp>
      <p:sp>
        <p:nvSpPr>
          <p:cNvPr id="5" name="Footer Placeholder 4">
            <a:extLst>
              <a:ext uri="{FF2B5EF4-FFF2-40B4-BE49-F238E27FC236}">
                <a16:creationId xmlns:a16="http://schemas.microsoft.com/office/drawing/2014/main" id="{EBEADDDF-54AF-49B8-B0A2-CE684CFBD9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54F247-0E78-4E4A-BC9F-FE1AC32F0D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48F9E-C58F-469D-9F54-C4DA63F5ED97}" type="slidenum">
              <a:rPr lang="en-US" smtClean="0"/>
              <a:t>‹#›</a:t>
            </a:fld>
            <a:endParaRPr lang="en-US"/>
          </a:p>
        </p:txBody>
      </p:sp>
      <p:pic>
        <p:nvPicPr>
          <p:cNvPr id="7" name="Picture Placeholder 7">
            <a:extLst>
              <a:ext uri="{FF2B5EF4-FFF2-40B4-BE49-F238E27FC236}">
                <a16:creationId xmlns:a16="http://schemas.microsoft.com/office/drawing/2014/main" id="{A4E6425A-0D2F-4AF8-B04E-EBFF860E8255}"/>
              </a:ext>
            </a:extLst>
          </p:cNvPr>
          <p:cNvPicPr>
            <a:picLocks noChangeAspect="1"/>
          </p:cNvPicPr>
          <p:nvPr userDrawn="1"/>
        </p:nvPicPr>
        <p:blipFill rotWithShape="1">
          <a:blip r:embed="rId14" cstate="email">
            <a:extLst>
              <a:ext uri="{28A0092B-C50C-407E-A947-70E740481C1C}">
                <a14:useLocalDpi xmlns:a14="http://schemas.microsoft.com/office/drawing/2010/main" val="0"/>
              </a:ext>
            </a:extLst>
          </a:blip>
          <a:srcRect l="-2622" t="-1638" r="-2713" b="-1690"/>
          <a:stretch/>
        </p:blipFill>
        <p:spPr>
          <a:xfrm>
            <a:off x="125586" y="5917819"/>
            <a:ext cx="610124" cy="877062"/>
          </a:xfrm>
          <a:prstGeom prst="rect">
            <a:avLst/>
          </a:prstGeom>
        </p:spPr>
      </p:pic>
      <p:sp>
        <p:nvSpPr>
          <p:cNvPr id="8" name="TextBox 7">
            <a:extLst>
              <a:ext uri="{FF2B5EF4-FFF2-40B4-BE49-F238E27FC236}">
                <a16:creationId xmlns:a16="http://schemas.microsoft.com/office/drawing/2014/main" id="{B6A6C03D-E685-475F-B2A9-02B6D3B7BD8B}"/>
              </a:ext>
            </a:extLst>
          </p:cNvPr>
          <p:cNvSpPr txBox="1"/>
          <p:nvPr userDrawn="1"/>
        </p:nvSpPr>
        <p:spPr>
          <a:xfrm>
            <a:off x="838200" y="6326546"/>
            <a:ext cx="4630084" cy="424732"/>
          </a:xfrm>
          <a:prstGeom prst="rect">
            <a:avLst/>
          </a:prstGeom>
          <a:noFill/>
        </p:spPr>
        <p:txBody>
          <a:bodyPr wrap="square" rtlCol="0">
            <a:spAutoFit/>
          </a:bodyPr>
          <a:lstStyle/>
          <a:p>
            <a:pPr>
              <a:lnSpc>
                <a:spcPct val="90000"/>
              </a:lnSpc>
            </a:pPr>
            <a:r>
              <a:rPr lang="en-US" sz="2400" dirty="0">
                <a:solidFill>
                  <a:srgbClr val="009A4E"/>
                </a:solidFill>
                <a:latin typeface="Lato Black"/>
                <a:cs typeface="Lato Black"/>
              </a:rPr>
              <a:t>www.phuongnam.edu.vn</a:t>
            </a:r>
          </a:p>
        </p:txBody>
      </p:sp>
      <p:pic>
        <p:nvPicPr>
          <p:cNvPr id="9" name="Picture 8" descr="Text&#10;&#10;Description automatically generated">
            <a:extLst>
              <a:ext uri="{FF2B5EF4-FFF2-40B4-BE49-F238E27FC236}">
                <a16:creationId xmlns:a16="http://schemas.microsoft.com/office/drawing/2014/main" id="{F0355338-E1BD-41E6-9425-022AA60CC8F1}"/>
              </a:ext>
            </a:extLst>
          </p:cNvPr>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10797305" y="5972976"/>
            <a:ext cx="1520895" cy="950297"/>
          </a:xfrm>
          <a:prstGeom prst="rect">
            <a:avLst/>
          </a:prstGeom>
        </p:spPr>
      </p:pic>
    </p:spTree>
    <p:extLst>
      <p:ext uri="{BB962C8B-B14F-4D97-AF65-F5344CB8AC3E}">
        <p14:creationId xmlns:p14="http://schemas.microsoft.com/office/powerpoint/2010/main" val="234327091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Oval 13"/>
          <p:cNvSpPr/>
          <p:nvPr userDrawn="1"/>
        </p:nvSpPr>
        <p:spPr>
          <a:xfrm>
            <a:off x="11353801" y="209865"/>
            <a:ext cx="765156" cy="715415"/>
          </a:xfrm>
          <a:prstGeom prst="ellipse">
            <a:avLst/>
          </a:prstGeom>
          <a:blipFill dpi="0" rotWithShape="1">
            <a:blip r:embed="rId6" cstate="email">
              <a:extLst>
                <a:ext uri="{28A0092B-C50C-407E-A947-70E740481C1C}">
                  <a14:useLocalDpi xmlns:a14="http://schemas.microsoft.com/office/drawing/2010/main" val="0"/>
                </a:ext>
              </a:extLst>
            </a:blip>
            <a:srcRect/>
            <a:stretch>
              <a:fillRect/>
            </a:stretch>
          </a:blip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solidFill>
                <a:schemeClr val="tx1"/>
              </a:solidFill>
              <a:latin typeface="Lato Light"/>
              <a:cs typeface="Lato Light"/>
            </a:endParaRPr>
          </a:p>
        </p:txBody>
      </p:sp>
      <p:sp>
        <p:nvSpPr>
          <p:cNvPr id="2" name="Title Placeholder 1"/>
          <p:cNvSpPr>
            <a:spLocks noGrp="1"/>
          </p:cNvSpPr>
          <p:nvPr>
            <p:ph type="title"/>
          </p:nvPr>
        </p:nvSpPr>
        <p:spPr>
          <a:xfrm>
            <a:off x="755355" y="322871"/>
            <a:ext cx="10515600" cy="995916"/>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1105319"/>
            <a:ext cx="12192000" cy="0"/>
          </a:xfrm>
          <a:prstGeom prst="line">
            <a:avLst/>
          </a:prstGeom>
          <a:ln w="12700" cmpd="sng">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0697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lvl1pPr algn="l" defTabSz="914194" rtl="0" eaLnBrk="1" latinLnBrk="0" hangingPunct="1">
        <a:lnSpc>
          <a:spcPct val="90000"/>
        </a:lnSpc>
        <a:spcBef>
          <a:spcPct val="0"/>
        </a:spcBef>
        <a:buNone/>
        <a:defRPr lang="en-US" sz="3000" kern="1200">
          <a:solidFill>
            <a:schemeClr val="tx1"/>
          </a:solidFill>
          <a:latin typeface="Lato Bold"/>
          <a:ea typeface="+mj-ea"/>
          <a:cs typeface="Lato Bold"/>
        </a:defRPr>
      </a:lvl1pPr>
    </p:titleStyle>
    <p:bodyStyle>
      <a:lvl1pPr marL="0" indent="0" algn="l" defTabSz="914194" rtl="0" eaLnBrk="1" latinLnBrk="0" hangingPunct="1">
        <a:lnSpc>
          <a:spcPct val="90000"/>
        </a:lnSpc>
        <a:spcBef>
          <a:spcPts val="1000"/>
        </a:spcBef>
        <a:buFont typeface="Arial" panose="020B0604020202020204" pitchFamily="34" charset="0"/>
        <a:buNone/>
        <a:defRPr lang="en-US" sz="2400" kern="1200" dirty="0" smtClean="0">
          <a:solidFill>
            <a:schemeClr val="tx1"/>
          </a:solidFill>
          <a:effectLst/>
          <a:latin typeface="Lato Light"/>
          <a:ea typeface="+mn-ea"/>
          <a:cs typeface="Lato Light"/>
        </a:defRPr>
      </a:lvl1pPr>
      <a:lvl2pPr marL="457098" indent="0" algn="l" defTabSz="914194" rtl="0" eaLnBrk="1" latinLnBrk="0" hangingPunct="1">
        <a:lnSpc>
          <a:spcPct val="90000"/>
        </a:lnSpc>
        <a:spcBef>
          <a:spcPts val="500"/>
        </a:spcBef>
        <a:buFont typeface="Arial" panose="020B0604020202020204" pitchFamily="34" charset="0"/>
        <a:buNone/>
        <a:defRPr lang="en-US" sz="2000" kern="1200" dirty="0" smtClean="0">
          <a:solidFill>
            <a:schemeClr val="tx1"/>
          </a:solidFill>
          <a:effectLst/>
          <a:latin typeface="Lato Light"/>
          <a:ea typeface="+mn-ea"/>
          <a:cs typeface="Lato Light"/>
        </a:defRPr>
      </a:lvl2pPr>
      <a:lvl3pPr marL="914194" indent="0" algn="l" defTabSz="914194" rtl="0" eaLnBrk="1" latinLnBrk="0" hangingPunct="1">
        <a:lnSpc>
          <a:spcPct val="90000"/>
        </a:lnSpc>
        <a:spcBef>
          <a:spcPts val="500"/>
        </a:spcBef>
        <a:buFont typeface="Arial" panose="020B0604020202020204" pitchFamily="34" charset="0"/>
        <a:buNone/>
        <a:defRPr lang="en-US" sz="1800" kern="1200" dirty="0" smtClean="0">
          <a:solidFill>
            <a:schemeClr val="tx1"/>
          </a:solidFill>
          <a:effectLst/>
          <a:latin typeface="Lato Light"/>
          <a:ea typeface="+mn-ea"/>
          <a:cs typeface="Lato Light"/>
        </a:defRPr>
      </a:lvl3pPr>
      <a:lvl4pPr marL="1371292" indent="0" algn="l" defTabSz="914194" rtl="0" eaLnBrk="1" latinLnBrk="0" hangingPunct="1">
        <a:lnSpc>
          <a:spcPct val="90000"/>
        </a:lnSpc>
        <a:spcBef>
          <a:spcPts val="500"/>
        </a:spcBef>
        <a:buFont typeface="Arial" panose="020B0604020202020204" pitchFamily="34" charset="0"/>
        <a:buNone/>
        <a:defRPr lang="en-US" sz="1600" kern="1200" dirty="0" smtClean="0">
          <a:solidFill>
            <a:schemeClr val="tx1"/>
          </a:solidFill>
          <a:effectLst/>
          <a:latin typeface="Lato Light"/>
          <a:ea typeface="+mn-ea"/>
          <a:cs typeface="Lato Light"/>
        </a:defRPr>
      </a:lvl4pPr>
      <a:lvl5pPr marL="1828389" indent="0" algn="l" defTabSz="914194" rtl="0" eaLnBrk="1" latinLnBrk="0" hangingPunct="1">
        <a:lnSpc>
          <a:spcPct val="90000"/>
        </a:lnSpc>
        <a:spcBef>
          <a:spcPts val="500"/>
        </a:spcBef>
        <a:buFont typeface="Arial" panose="020B0604020202020204" pitchFamily="34" charset="0"/>
        <a:buNone/>
        <a:defRPr lang="en-US" sz="1600" kern="1200" dirty="0">
          <a:solidFill>
            <a:schemeClr val="tx1"/>
          </a:solidFill>
          <a:effectLst/>
          <a:latin typeface="Lato Light"/>
          <a:ea typeface="+mn-ea"/>
          <a:cs typeface="Lato Light"/>
        </a:defRPr>
      </a:lvl5pPr>
      <a:lvl6pPr marL="2514034"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9"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6"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8" algn="l" defTabSz="9141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0.jpeg"/><Relationship Id="rId7" Type="http://schemas.openxmlformats.org/officeDocument/2006/relationships/customXml" Target="../ink/ink1.xml"/><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3.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9.mp3"/><Relationship Id="rId7"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5" Type="http://schemas.microsoft.com/office/2007/relationships/media" Target="../media/media10.mp3"/><Relationship Id="rId4" Type="http://schemas.openxmlformats.org/officeDocument/2006/relationships/audio" Target="../media/media9.mp3"/><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audio" Target="../media/media13.mp3"/><Relationship Id="rId3" Type="http://schemas.microsoft.com/office/2007/relationships/media" Target="../media/media11.mp3"/><Relationship Id="rId7" Type="http://schemas.microsoft.com/office/2007/relationships/media" Target="../media/media13.mp3"/><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12.mp3"/><Relationship Id="rId5" Type="http://schemas.microsoft.com/office/2007/relationships/media" Target="../media/media12.mp3"/><Relationship Id="rId10" Type="http://schemas.openxmlformats.org/officeDocument/2006/relationships/image" Target="../media/image8.png"/><Relationship Id="rId4" Type="http://schemas.openxmlformats.org/officeDocument/2006/relationships/audio" Target="../media/media11.mp3"/><Relationship Id="rId9"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audio" Target="../media/media17.mp3"/><Relationship Id="rId13" Type="http://schemas.openxmlformats.org/officeDocument/2006/relationships/image" Target="../media/image8.png"/><Relationship Id="rId3" Type="http://schemas.microsoft.com/office/2007/relationships/media" Target="../media/media15.mp3"/><Relationship Id="rId7" Type="http://schemas.microsoft.com/office/2007/relationships/media" Target="../media/media17.mp3"/><Relationship Id="rId12" Type="http://schemas.openxmlformats.org/officeDocument/2006/relationships/image" Target="../media/image6.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slideLayout" Target="../slideLayouts/slideLayout3.xml"/><Relationship Id="rId5" Type="http://schemas.microsoft.com/office/2007/relationships/media" Target="../media/media16.mp3"/><Relationship Id="rId10" Type="http://schemas.openxmlformats.org/officeDocument/2006/relationships/audio" Target="../media/media18.mp3"/><Relationship Id="rId4" Type="http://schemas.openxmlformats.org/officeDocument/2006/relationships/audio" Target="../media/media15.mp3"/><Relationship Id="rId9" Type="http://schemas.microsoft.com/office/2007/relationships/media" Target="../media/media18.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6.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5" Type="http://schemas.openxmlformats.org/officeDocument/2006/relationships/image" Target="../media/image6.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jpeg"/><Relationship Id="rId5" Type="http://schemas.openxmlformats.org/officeDocument/2006/relationships/image" Target="../media/image6.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eg"/><Relationship Id="rId5" Type="http://schemas.openxmlformats.org/officeDocument/2006/relationships/image" Target="../media/image12.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jpeg"/><Relationship Id="rId5" Type="http://schemas.openxmlformats.org/officeDocument/2006/relationships/image" Target="../media/image6.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jpe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2714A897-C919-4514-88B9-676A04D095BB}"/>
              </a:ext>
            </a:extLst>
          </p:cNvPr>
          <p:cNvSpPr/>
          <p:nvPr/>
        </p:nvSpPr>
        <p:spPr>
          <a:xfrm>
            <a:off x="2337588" y="573927"/>
            <a:ext cx="11806519" cy="6535271"/>
          </a:xfrm>
          <a:prstGeom prst="roundRect">
            <a:avLst>
              <a:gd name="adj" fmla="val 5967"/>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sym typeface="Arial"/>
            </a:endParaRPr>
          </a:p>
        </p:txBody>
      </p:sp>
      <p:sp>
        <p:nvSpPr>
          <p:cNvPr id="27" name="Right Triangle 26">
            <a:extLst>
              <a:ext uri="{FF2B5EF4-FFF2-40B4-BE49-F238E27FC236}">
                <a16:creationId xmlns:a16="http://schemas.microsoft.com/office/drawing/2014/main" id="{425A2B15-4E03-4832-8460-F0FBDCDE3247}"/>
              </a:ext>
            </a:extLst>
          </p:cNvPr>
          <p:cNvSpPr/>
          <p:nvPr/>
        </p:nvSpPr>
        <p:spPr>
          <a:xfrm>
            <a:off x="1590" y="4605616"/>
            <a:ext cx="2023783" cy="225238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
        <p:nvSpPr>
          <p:cNvPr id="31" name="Right Triangle 30">
            <a:extLst>
              <a:ext uri="{FF2B5EF4-FFF2-40B4-BE49-F238E27FC236}">
                <a16:creationId xmlns:a16="http://schemas.microsoft.com/office/drawing/2014/main" id="{9308845E-2FD0-42E9-9045-89A50F547BA6}"/>
              </a:ext>
            </a:extLst>
          </p:cNvPr>
          <p:cNvSpPr/>
          <p:nvPr/>
        </p:nvSpPr>
        <p:spPr>
          <a:xfrm>
            <a:off x="503329" y="4605616"/>
            <a:ext cx="2414681" cy="2283479"/>
          </a:xfrm>
          <a:prstGeom prst="rtTriangl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33" name="Right Triangle 32">
            <a:extLst>
              <a:ext uri="{FF2B5EF4-FFF2-40B4-BE49-F238E27FC236}">
                <a16:creationId xmlns:a16="http://schemas.microsoft.com/office/drawing/2014/main" id="{BD0FB786-EB24-4DF8-9871-550689A068C7}"/>
              </a:ext>
            </a:extLst>
          </p:cNvPr>
          <p:cNvSpPr/>
          <p:nvPr/>
        </p:nvSpPr>
        <p:spPr>
          <a:xfrm rot="10800000">
            <a:off x="10406713" y="23443"/>
            <a:ext cx="1798636" cy="2283478"/>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Light"/>
              <a:ea typeface="+mn-ea"/>
              <a:cs typeface="+mn-cs"/>
              <a:sym typeface="Arial"/>
            </a:endParaRPr>
          </a:p>
        </p:txBody>
      </p:sp>
      <p:sp>
        <p:nvSpPr>
          <p:cNvPr id="36" name="Right Triangle 35">
            <a:extLst>
              <a:ext uri="{FF2B5EF4-FFF2-40B4-BE49-F238E27FC236}">
                <a16:creationId xmlns:a16="http://schemas.microsoft.com/office/drawing/2014/main" id="{C7D61BE8-CE59-4E6A-A3D8-16E6062876BC}"/>
              </a:ext>
            </a:extLst>
          </p:cNvPr>
          <p:cNvSpPr/>
          <p:nvPr/>
        </p:nvSpPr>
        <p:spPr>
          <a:xfrm rot="10800000">
            <a:off x="9239715" y="36870"/>
            <a:ext cx="2414681" cy="2283479"/>
          </a:xfrm>
          <a:prstGeom prst="rtTriangl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sym typeface="Arial"/>
            </a:endParaRPr>
          </a:p>
        </p:txBody>
      </p:sp>
      <p:sp>
        <p:nvSpPr>
          <p:cNvPr id="39" name="Rectangle: Rounded Corners 38">
            <a:extLst>
              <a:ext uri="{FF2B5EF4-FFF2-40B4-BE49-F238E27FC236}">
                <a16:creationId xmlns:a16="http://schemas.microsoft.com/office/drawing/2014/main" id="{CE8DA267-AB60-4713-9C52-58A82B4CC1E8}"/>
              </a:ext>
            </a:extLst>
          </p:cNvPr>
          <p:cNvSpPr/>
          <p:nvPr/>
        </p:nvSpPr>
        <p:spPr>
          <a:xfrm>
            <a:off x="5447282" y="919379"/>
            <a:ext cx="6118778" cy="1286061"/>
          </a:xfrm>
          <a:prstGeom prst="roundRect">
            <a:avLst>
              <a:gd name="adj" fmla="val 5000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sym typeface="Arial"/>
            </a:endParaRPr>
          </a:p>
        </p:txBody>
      </p:sp>
      <p:sp>
        <p:nvSpPr>
          <p:cNvPr id="40" name="Rectangle: Rounded Corners 39">
            <a:extLst>
              <a:ext uri="{FF2B5EF4-FFF2-40B4-BE49-F238E27FC236}">
                <a16:creationId xmlns:a16="http://schemas.microsoft.com/office/drawing/2014/main" id="{867C7404-A748-4111-895B-6A7BA0BCAC03}"/>
              </a:ext>
            </a:extLst>
          </p:cNvPr>
          <p:cNvSpPr/>
          <p:nvPr/>
        </p:nvSpPr>
        <p:spPr>
          <a:xfrm>
            <a:off x="5823556" y="2678905"/>
            <a:ext cx="5366228" cy="980121"/>
          </a:xfrm>
          <a:prstGeom prst="roundRect">
            <a:avLst>
              <a:gd name="adj" fmla="val 5000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sym typeface="Arial"/>
            </a:endParaRPr>
          </a:p>
        </p:txBody>
      </p:sp>
      <p:sp>
        <p:nvSpPr>
          <p:cNvPr id="41" name="TextBox 40">
            <a:extLst>
              <a:ext uri="{FF2B5EF4-FFF2-40B4-BE49-F238E27FC236}">
                <a16:creationId xmlns:a16="http://schemas.microsoft.com/office/drawing/2014/main" id="{F0EF3C86-9824-4AB2-B9A8-0027C6E84EC0}"/>
              </a:ext>
            </a:extLst>
          </p:cNvPr>
          <p:cNvSpPr txBox="1"/>
          <p:nvPr/>
        </p:nvSpPr>
        <p:spPr>
          <a:xfrm>
            <a:off x="5655438" y="1165182"/>
            <a:ext cx="6193685" cy="923330"/>
          </a:xfrm>
          <a:prstGeom prst="rect">
            <a:avLst/>
          </a:prstGeom>
          <a:noFill/>
        </p:spPr>
        <p:txBody>
          <a:bodyPr wrap="square" rtlCol="0">
            <a:spAutoFit/>
          </a:bodyPr>
          <a:lstStyle/>
          <a:p>
            <a:pPr marL="0" marR="0" lvl="0" indent="0" algn="l" defTabSz="914194"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Lato Black"/>
                <a:ea typeface="+mn-ea"/>
                <a:cs typeface="Lato Black"/>
                <a:sym typeface="Arial"/>
              </a:rPr>
              <a:t>Bài</a:t>
            </a:r>
            <a:r>
              <a:rPr kumimoji="0" lang="en-US" sz="6000" b="0" i="0" u="none" strike="noStrike" kern="1200" cap="none" spc="0" normalizeH="0" baseline="0" noProof="0" dirty="0">
                <a:ln>
                  <a:noFill/>
                </a:ln>
                <a:solidFill>
                  <a:prstClr val="white"/>
                </a:solidFill>
                <a:effectLst/>
                <a:uLnTx/>
                <a:uFillTx/>
                <a:latin typeface="Lato Black"/>
                <a:ea typeface="+mn-ea"/>
                <a:cs typeface="Lato Black"/>
                <a:sym typeface="Arial"/>
              </a:rPr>
              <a:t> </a:t>
            </a:r>
            <a:r>
              <a:rPr kumimoji="0" lang="en-US" sz="6000" b="0" i="0" u="none" strike="noStrike" kern="1200" cap="none" spc="0" normalizeH="0" baseline="0" noProof="0" dirty="0" err="1">
                <a:ln>
                  <a:noFill/>
                </a:ln>
                <a:solidFill>
                  <a:prstClr val="white"/>
                </a:solidFill>
                <a:effectLst/>
                <a:uLnTx/>
                <a:uFillTx/>
                <a:latin typeface="Lato Black"/>
                <a:ea typeface="+mn-ea"/>
                <a:cs typeface="Lato Black"/>
                <a:sym typeface="Arial"/>
              </a:rPr>
              <a:t>giảng</a:t>
            </a:r>
            <a:r>
              <a:rPr kumimoji="0" lang="en-US" sz="6000" b="0" i="0" u="none" strike="noStrike" kern="1200" cap="none" spc="0" normalizeH="0" baseline="0" noProof="0" dirty="0">
                <a:ln>
                  <a:noFill/>
                </a:ln>
                <a:solidFill>
                  <a:prstClr val="white"/>
                </a:solidFill>
                <a:effectLst/>
                <a:uLnTx/>
                <a:uFillTx/>
                <a:latin typeface="Lato Black"/>
                <a:ea typeface="+mn-ea"/>
                <a:cs typeface="Lato Black"/>
                <a:sym typeface="Arial"/>
              </a:rPr>
              <a:t> </a:t>
            </a:r>
            <a:r>
              <a:rPr kumimoji="0" lang="en-US" sz="6000" b="0" i="0" u="none" strike="noStrike" kern="1200" cap="none" spc="0" normalizeH="0" baseline="0" noProof="0" dirty="0" err="1">
                <a:ln>
                  <a:noFill/>
                </a:ln>
                <a:solidFill>
                  <a:prstClr val="white"/>
                </a:solidFill>
                <a:effectLst/>
                <a:uLnTx/>
                <a:uFillTx/>
                <a:latin typeface="Lato Black"/>
                <a:ea typeface="+mn-ea"/>
                <a:cs typeface="Lato Black"/>
                <a:sym typeface="Arial"/>
              </a:rPr>
              <a:t>điện</a:t>
            </a:r>
            <a:r>
              <a:rPr kumimoji="0" lang="en-US" sz="6000" b="0" i="0" u="none" strike="noStrike" kern="1200" cap="none" spc="0" normalizeH="0" baseline="0" noProof="0" dirty="0">
                <a:ln>
                  <a:noFill/>
                </a:ln>
                <a:solidFill>
                  <a:prstClr val="white"/>
                </a:solidFill>
                <a:effectLst/>
                <a:uLnTx/>
                <a:uFillTx/>
                <a:latin typeface="Lato Black"/>
                <a:ea typeface="+mn-ea"/>
                <a:cs typeface="Lato Black"/>
                <a:sym typeface="Arial"/>
              </a:rPr>
              <a:t> </a:t>
            </a:r>
            <a:r>
              <a:rPr kumimoji="0" lang="en-US" sz="6000" b="0" i="0" u="none" strike="noStrike" kern="1200" cap="none" spc="0" normalizeH="0" baseline="0" noProof="0" dirty="0" err="1">
                <a:ln>
                  <a:noFill/>
                </a:ln>
                <a:solidFill>
                  <a:prstClr val="white"/>
                </a:solidFill>
                <a:effectLst/>
                <a:uLnTx/>
                <a:uFillTx/>
                <a:latin typeface="Lato Black"/>
                <a:ea typeface="+mn-ea"/>
                <a:cs typeface="Lato Black"/>
                <a:sym typeface="Arial"/>
              </a:rPr>
              <a:t>tử</a:t>
            </a:r>
            <a:endParaRPr kumimoji="0" lang="en-US" sz="6000" b="0" i="0" u="none" strike="noStrike" kern="1200" cap="none" spc="0" normalizeH="0" baseline="0" noProof="0" dirty="0">
              <a:ln>
                <a:noFill/>
              </a:ln>
              <a:solidFill>
                <a:prstClr val="white"/>
              </a:solidFill>
              <a:effectLst/>
              <a:uLnTx/>
              <a:uFillTx/>
              <a:latin typeface="Lato Black"/>
              <a:ea typeface="+mn-ea"/>
              <a:cs typeface="Lato Black"/>
              <a:sym typeface="Arial"/>
            </a:endParaRPr>
          </a:p>
        </p:txBody>
      </p:sp>
      <p:pic>
        <p:nvPicPr>
          <p:cNvPr id="3" name="Picture 2" descr="Graphical user interface, text&#10;&#10;Description automatically generated">
            <a:extLst>
              <a:ext uri="{FF2B5EF4-FFF2-40B4-BE49-F238E27FC236}">
                <a16:creationId xmlns:a16="http://schemas.microsoft.com/office/drawing/2014/main" id="{823AA877-8952-4656-ABE2-86CA6848A6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379" y="573927"/>
            <a:ext cx="4451691" cy="5947046"/>
          </a:xfrm>
          <a:prstGeom prst="rect">
            <a:avLst/>
          </a:prstGeom>
        </p:spPr>
      </p:pic>
      <p:sp>
        <p:nvSpPr>
          <p:cNvPr id="14" name="Title 3">
            <a:extLst>
              <a:ext uri="{FF2B5EF4-FFF2-40B4-BE49-F238E27FC236}">
                <a16:creationId xmlns:a16="http://schemas.microsoft.com/office/drawing/2014/main" id="{D346AD21-454F-4EB2-822A-FA844461405B}"/>
              </a:ext>
            </a:extLst>
          </p:cNvPr>
          <p:cNvSpPr txBox="1">
            <a:spLocks/>
          </p:cNvSpPr>
          <p:nvPr/>
        </p:nvSpPr>
        <p:spPr>
          <a:xfrm>
            <a:off x="6135237" y="2778680"/>
            <a:ext cx="5006640" cy="659935"/>
          </a:xfrm>
          <a:prstGeom prst="rect">
            <a:avLst/>
          </a:prstGeom>
        </p:spPr>
        <p:txBody>
          <a:bodyPr/>
          <a:lstStyle>
            <a:lvl1pPr algn="l" defTabSz="1828434" rtl="0" eaLnBrk="1" latinLnBrk="0" hangingPunct="1">
              <a:lnSpc>
                <a:spcPct val="90000"/>
              </a:lnSpc>
              <a:spcBef>
                <a:spcPct val="0"/>
              </a:spcBef>
              <a:buNone/>
              <a:defRPr lang="en-US" sz="88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1828389"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Arial"/>
              </a:rPr>
              <a:t>Unit 3: Wild life</a:t>
            </a:r>
          </a:p>
        </p:txBody>
      </p:sp>
      <p:sp>
        <p:nvSpPr>
          <p:cNvPr id="15" name="Rectangle: Rounded Corners 14">
            <a:extLst>
              <a:ext uri="{FF2B5EF4-FFF2-40B4-BE49-F238E27FC236}">
                <a16:creationId xmlns:a16="http://schemas.microsoft.com/office/drawing/2014/main" id="{591DEB3F-34F5-4025-B33F-4BEEA04B8A90}"/>
              </a:ext>
            </a:extLst>
          </p:cNvPr>
          <p:cNvSpPr/>
          <p:nvPr/>
        </p:nvSpPr>
        <p:spPr>
          <a:xfrm>
            <a:off x="6214729" y="4174067"/>
            <a:ext cx="4583881" cy="863097"/>
          </a:xfrm>
          <a:prstGeom prst="roundRect">
            <a:avLst>
              <a:gd name="adj" fmla="val 5000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sym typeface="Arial"/>
            </a:endParaRPr>
          </a:p>
        </p:txBody>
      </p:sp>
      <p:sp>
        <p:nvSpPr>
          <p:cNvPr id="4" name="TextBox 3">
            <a:extLst>
              <a:ext uri="{FF2B5EF4-FFF2-40B4-BE49-F238E27FC236}">
                <a16:creationId xmlns:a16="http://schemas.microsoft.com/office/drawing/2014/main" id="{707C3018-A853-6C48-61BF-5A944E28ACF5}"/>
              </a:ext>
            </a:extLst>
          </p:cNvPr>
          <p:cNvSpPr txBox="1"/>
          <p:nvPr/>
        </p:nvSpPr>
        <p:spPr>
          <a:xfrm>
            <a:off x="6216790" y="4323999"/>
            <a:ext cx="5471881" cy="1034129"/>
          </a:xfrm>
          <a:prstGeom prst="rect">
            <a:avLst/>
          </a:prstGeom>
          <a:noFill/>
        </p:spPr>
        <p:txBody>
          <a:bodyPr wrap="square">
            <a:sp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sym typeface="Arial"/>
              </a:rPr>
              <a:t>Lesson 1: Vocabulary</a:t>
            </a:r>
            <a:br>
              <a:rPr kumimoji="0" lang="en-US" sz="34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sym typeface="Arial"/>
              </a:rPr>
            </a:br>
            <a:endParaRPr kumimoji="0" lang="vi-VN" sz="34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FF1FE123-F653-0A93-D43A-34AD688B1F07}"/>
              </a:ext>
            </a:extLst>
          </p:cNvPr>
          <p:cNvSpPr/>
          <p:nvPr/>
        </p:nvSpPr>
        <p:spPr>
          <a:xfrm>
            <a:off x="6789279" y="5358129"/>
            <a:ext cx="3306117" cy="744092"/>
          </a:xfrm>
          <a:prstGeom prst="roundRect">
            <a:avLst>
              <a:gd name="adj" fmla="val 5000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ANIMALS</a:t>
            </a:r>
          </a:p>
        </p:txBody>
      </p:sp>
    </p:spTree>
    <p:extLst>
      <p:ext uri="{BB962C8B-B14F-4D97-AF65-F5344CB8AC3E}">
        <p14:creationId xmlns:p14="http://schemas.microsoft.com/office/powerpoint/2010/main" val="1593541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43978"/>
            <a:ext cx="12192000" cy="6858000"/>
          </a:xfrm>
          <a:solidFill>
            <a:schemeClr val="accent1">
              <a:lumMod val="20000"/>
              <a:lumOff val="80000"/>
            </a:schemeClr>
          </a:solidFill>
          <a:ln>
            <a:noFill/>
          </a:ln>
        </p:spPr>
      </p:pic>
      <p:sp>
        <p:nvSpPr>
          <p:cNvPr id="16388" name="TextBox 9"/>
          <p:cNvSpPr txBox="1">
            <a:spLocks noChangeArrowheads="1"/>
          </p:cNvSpPr>
          <p:nvPr/>
        </p:nvSpPr>
        <p:spPr bwMode="auto">
          <a:xfrm>
            <a:off x="5368530" y="3082529"/>
            <a:ext cx="1847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2100">
              <a:latin typeface="Arial" panose="020B0604020202020204" pitchFamily="34" charset="0"/>
            </a:endParaRPr>
          </a:p>
        </p:txBody>
      </p:sp>
      <p:sp>
        <p:nvSpPr>
          <p:cNvPr id="2" name="TextBox 1"/>
          <p:cNvSpPr txBox="1">
            <a:spLocks noChangeArrowheads="1"/>
          </p:cNvSpPr>
          <p:nvPr/>
        </p:nvSpPr>
        <p:spPr bwMode="auto">
          <a:xfrm>
            <a:off x="1710813" y="776747"/>
            <a:ext cx="8642555" cy="1323439"/>
          </a:xfrm>
          <a:prstGeom prst="rect">
            <a:avLst/>
          </a:prstGeom>
          <a:noFill/>
          <a:ln w="28575">
            <a:noFill/>
            <a:miter lim="800000"/>
            <a:headEnd/>
            <a:tailEnd/>
          </a:ln>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altLang="en-US" sz="8000" b="1" dirty="0">
                <a:ln w="28575">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latin typeface="Stencil" panose="040409050D0802020404" pitchFamily="82" charset="0"/>
                <a:cs typeface="Times New Roman" panose="02020603050405020304" pitchFamily="18" charset="0"/>
              </a:rPr>
              <a:t>UNIT 3: </a:t>
            </a:r>
            <a:r>
              <a:rPr lang="en-US" sz="8000" b="1" dirty="0">
                <a:ln w="28575">
                  <a:solidFill>
                    <a:schemeClr val="accent1">
                      <a:lumMod val="50000"/>
                    </a:schemeClr>
                  </a:solidFill>
                </a:ln>
                <a:solidFill>
                  <a:schemeClr val="bg1"/>
                </a:solidFill>
                <a:latin typeface="Stencil" panose="040409050D0802020404" pitchFamily="82" charset="0"/>
                <a:ea typeface="MS Mincho" panose="02020609040205080304" pitchFamily="49" charset="-128"/>
              </a:rPr>
              <a:t>wildlife</a:t>
            </a:r>
            <a:r>
              <a:rPr lang="en-US" altLang="en-US" sz="8000" b="1" dirty="0">
                <a:ln w="28575">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latin typeface="Stencil" panose="040409050D0802020404" pitchFamily="82" charset="0"/>
                <a:cs typeface="Times New Roman" panose="02020603050405020304" pitchFamily="18" charset="0"/>
              </a:rPr>
              <a:t> </a:t>
            </a:r>
          </a:p>
        </p:txBody>
      </p:sp>
      <p:sp>
        <p:nvSpPr>
          <p:cNvPr id="6" name="Rectangle 5">
            <a:extLst>
              <a:ext uri="{FF2B5EF4-FFF2-40B4-BE49-F238E27FC236}">
                <a16:creationId xmlns:a16="http://schemas.microsoft.com/office/drawing/2014/main" id="{6901C749-1259-403C-B41F-5E7E641C5C6E}"/>
              </a:ext>
            </a:extLst>
          </p:cNvPr>
          <p:cNvSpPr/>
          <p:nvPr/>
        </p:nvSpPr>
        <p:spPr>
          <a:xfrm>
            <a:off x="-9983" y="2496807"/>
            <a:ext cx="12192000" cy="2308324"/>
          </a:xfrm>
          <a:prstGeom prst="rect">
            <a:avLst/>
          </a:prstGeom>
        </p:spPr>
        <p:txBody>
          <a:bodyPr wrap="square">
            <a:spAutoFit/>
          </a:bodyPr>
          <a:lstStyle/>
          <a:p>
            <a:pPr algn="ctr" eaLnBrk="1" hangingPunct="1">
              <a:defRPr/>
            </a:pPr>
            <a:r>
              <a:rPr lang="en-US" sz="7200" b="1" u="sng" dirty="0">
                <a:ln w="28575">
                  <a:solidFill>
                    <a:srgbClr val="002060"/>
                  </a:solidFill>
                </a:ln>
                <a:solidFill>
                  <a:srgbClr val="FFCC66"/>
                </a:solidFill>
                <a:latin typeface="VNI-Bandit" pitchFamily="2" charset="0"/>
                <a:cs typeface="Times New Roman" panose="02020603050405020304" pitchFamily="18" charset="0"/>
              </a:rPr>
              <a:t>Lesson 1</a:t>
            </a:r>
            <a:r>
              <a:rPr lang="en-US" sz="7200" b="1" dirty="0">
                <a:ln w="28575">
                  <a:solidFill>
                    <a:srgbClr val="002060"/>
                  </a:solidFill>
                </a:ln>
                <a:solidFill>
                  <a:srgbClr val="FFCC66"/>
                </a:solidFill>
                <a:latin typeface="VNI-Bandit" pitchFamily="2" charset="0"/>
                <a:cs typeface="Times New Roman" panose="02020603050405020304" pitchFamily="18" charset="0"/>
              </a:rPr>
              <a:t>: VOCABULARY -        ANIMALS</a:t>
            </a:r>
            <a:endParaRPr lang="en-US" sz="7200" dirty="0">
              <a:ln w="28575">
                <a:solidFill>
                  <a:srgbClr val="002060"/>
                </a:solidFill>
              </a:ln>
              <a:solidFill>
                <a:srgbClr val="FFCC66"/>
              </a:solidFill>
              <a:latin typeface="VNI-Bandit" pitchFamily="2" charset="0"/>
              <a:cs typeface="Times New Roman" panose="02020603050405020304" pitchFamily="18" charset="0"/>
            </a:endParaRPr>
          </a:p>
        </p:txBody>
      </p:sp>
    </p:spTree>
    <p:extLst>
      <p:ext uri="{BB962C8B-B14F-4D97-AF65-F5344CB8AC3E}">
        <p14:creationId xmlns:p14="http://schemas.microsoft.com/office/powerpoint/2010/main" val="194593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C42D-D762-2C7A-5099-1F118C3DE5F0}"/>
              </a:ext>
            </a:extLst>
          </p:cNvPr>
          <p:cNvSpPr>
            <a:spLocks noGrp="1"/>
          </p:cNvSpPr>
          <p:nvPr>
            <p:ph type="title"/>
          </p:nvPr>
        </p:nvSpPr>
        <p:spPr/>
        <p:txBody>
          <a:bodyPr/>
          <a:lstStyle/>
          <a:p>
            <a:r>
              <a:rPr lang="en-US" sz="4400" u="sng" dirty="0">
                <a:solidFill>
                  <a:srgbClr val="990033"/>
                </a:solidFill>
                <a:latin typeface="Bahnschrift SemiBold" panose="020B0502040204020203" pitchFamily="34" charset="0"/>
              </a:rPr>
              <a:t>New words </a:t>
            </a:r>
          </a:p>
        </p:txBody>
      </p:sp>
      <p:sp>
        <p:nvSpPr>
          <p:cNvPr id="3" name="Content Placeholder 2">
            <a:extLst>
              <a:ext uri="{FF2B5EF4-FFF2-40B4-BE49-F238E27FC236}">
                <a16:creationId xmlns:a16="http://schemas.microsoft.com/office/drawing/2014/main" id="{0F42E016-6742-2FD2-A472-09C2D5838A62}"/>
              </a:ext>
            </a:extLst>
          </p:cNvPr>
          <p:cNvSpPr>
            <a:spLocks noGrp="1"/>
          </p:cNvSpPr>
          <p:nvPr>
            <p:ph idx="1"/>
          </p:nvPr>
        </p:nvSpPr>
        <p:spPr>
          <a:xfrm>
            <a:off x="838200" y="1825625"/>
            <a:ext cx="5405284" cy="1325563"/>
          </a:xfrm>
        </p:spPr>
        <p:txBody>
          <a:bodyPr/>
          <a:lstStyle/>
          <a:p>
            <a:endParaRPr lang="en-US" dirty="0"/>
          </a:p>
        </p:txBody>
      </p:sp>
      <p:sp>
        <p:nvSpPr>
          <p:cNvPr id="5" name="TextBox 4">
            <a:extLst>
              <a:ext uri="{FF2B5EF4-FFF2-40B4-BE49-F238E27FC236}">
                <a16:creationId xmlns:a16="http://schemas.microsoft.com/office/drawing/2014/main" id="{5E0CC6F6-F787-63D0-698E-E8139B30E677}"/>
              </a:ext>
            </a:extLst>
          </p:cNvPr>
          <p:cNvSpPr txBox="1"/>
          <p:nvPr/>
        </p:nvSpPr>
        <p:spPr>
          <a:xfrm>
            <a:off x="1" y="1825625"/>
            <a:ext cx="4838700" cy="1754326"/>
          </a:xfrm>
          <a:prstGeom prst="rect">
            <a:avLst/>
          </a:prstGeom>
          <a:noFill/>
        </p:spPr>
        <p:txBody>
          <a:bodyPr wrap="square">
            <a:spAutoFit/>
          </a:bodyPr>
          <a:lstStyle/>
          <a:p>
            <a:pPr lvl="0" eaLnBrk="0" fontAlgn="base" hangingPunct="0">
              <a:spcBef>
                <a:spcPct val="0"/>
              </a:spcBef>
              <a:spcAft>
                <a:spcPct val="0"/>
              </a:spcAft>
              <a:tabLst>
                <a:tab pos="2849563" algn="l"/>
                <a:tab pos="5324475" algn="l"/>
              </a:tabLst>
            </a:pPr>
            <a:r>
              <a:rPr lang="en-US" altLang="en-US" sz="5400" b="1" dirty="0">
                <a:latin typeface="Arial" panose="020B0604020202020204" pitchFamily="34" charset="0"/>
                <a:ea typeface="MS Mincho" panose="02020609040205080304" pitchFamily="49" charset="-128"/>
                <a:cs typeface="Arial" panose="020B0604020202020204" pitchFamily="34" charset="0"/>
              </a:rPr>
              <a:t>1.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bat </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b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1" i="0" dirty="0">
                <a:solidFill>
                  <a:srgbClr val="C00000"/>
                </a:solidFill>
                <a:effectLst/>
                <a:latin typeface="Arial" panose="020B0604020202020204" pitchFamily="34" charset="0"/>
                <a:cs typeface="Arial" panose="020B0604020202020204" pitchFamily="34" charset="0"/>
              </a:rPr>
              <a:t>/</a:t>
            </a:r>
            <a:r>
              <a:rPr lang="en-US" sz="5400" b="1" i="0" dirty="0" err="1">
                <a:solidFill>
                  <a:srgbClr val="C00000"/>
                </a:solidFill>
                <a:effectLst/>
                <a:latin typeface="Arial" panose="020B0604020202020204" pitchFamily="34" charset="0"/>
                <a:cs typeface="Arial" panose="020B0604020202020204" pitchFamily="34" charset="0"/>
              </a:rPr>
              <a:t>bæt</a:t>
            </a:r>
            <a:r>
              <a:rPr lang="en-US" sz="5400" b="1" i="0" dirty="0">
                <a:solidFill>
                  <a:srgbClr val="C00000"/>
                </a:solidFill>
                <a:effectLst/>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 </a:t>
            </a:r>
            <a:endParaRPr kumimoji="0" lang="en-US" altLang="en-US" sz="54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BA38C86-1CA7-FC29-B7F1-955D49D98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0"/>
            <a:ext cx="6953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a:extLst>
              <a:ext uri="{FF2B5EF4-FFF2-40B4-BE49-F238E27FC236}">
                <a16:creationId xmlns:a16="http://schemas.microsoft.com/office/drawing/2014/main" id="{B4A77D33-BB3E-B3D5-419A-F9239C6A89AD}"/>
              </a:ext>
            </a:extLst>
          </p:cNvPr>
          <p:cNvSpPr/>
          <p:nvPr/>
        </p:nvSpPr>
        <p:spPr>
          <a:xfrm>
            <a:off x="0" y="5225143"/>
            <a:ext cx="5934269" cy="163285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Tree>
    <p:extLst>
      <p:ext uri="{BB962C8B-B14F-4D97-AF65-F5344CB8AC3E}">
        <p14:creationId xmlns:p14="http://schemas.microsoft.com/office/powerpoint/2010/main" val="22091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3D1CDF-2009-18E8-E38B-6CFE78F11EB9}"/>
              </a:ext>
            </a:extLst>
          </p:cNvPr>
          <p:cNvSpPr txBox="1"/>
          <p:nvPr/>
        </p:nvSpPr>
        <p:spPr>
          <a:xfrm>
            <a:off x="0" y="1825625"/>
            <a:ext cx="5334002"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849563" algn="l"/>
                <a:tab pos="5324475" algn="l"/>
              </a:tabLst>
            </a:pPr>
            <a:r>
              <a:rPr lang="en-US" altLang="en-US" sz="5400" b="1" dirty="0">
                <a:latin typeface="Arial" panose="020B0604020202020204" pitchFamily="34" charset="0"/>
                <a:ea typeface="MS Mincho" panose="02020609040205080304" pitchFamily="49" charset="-128"/>
                <a:cs typeface="Arial" panose="020B0604020202020204" pitchFamily="34" charset="0"/>
              </a:rPr>
              <a:t>2.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butterfly </a:t>
            </a:r>
            <a:b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1" dirty="0">
                <a:solidFill>
                  <a:srgbClr val="C00000"/>
                </a:solidFill>
                <a:effectLst/>
                <a:latin typeface="Arial" panose="020B0604020202020204" pitchFamily="34" charset="0"/>
                <a:cs typeface="Arial" panose="020B0604020202020204" pitchFamily="34" charset="0"/>
              </a:rPr>
              <a:t>/ˈ</a:t>
            </a:r>
            <a:r>
              <a:rPr lang="en-US" sz="5400" b="1" dirty="0" err="1">
                <a:solidFill>
                  <a:srgbClr val="C00000"/>
                </a:solidFill>
                <a:effectLst/>
                <a:latin typeface="Arial" panose="020B0604020202020204" pitchFamily="34" charset="0"/>
                <a:cs typeface="Arial" panose="020B0604020202020204" pitchFamily="34" charset="0"/>
              </a:rPr>
              <a:t>bʌtəflaɪ</a:t>
            </a:r>
            <a:r>
              <a:rPr lang="en-US" sz="5400" b="1" dirty="0">
                <a:solidFill>
                  <a:srgbClr val="C00000"/>
                </a:solidFill>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 </a:t>
            </a:r>
            <a:endParaRPr kumimoji="0" lang="en-US" altLang="en-US" sz="5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29A26DB-96D5-9D23-A0A4-28B9A8C4494C}"/>
              </a:ext>
            </a:extLst>
          </p:cNvPr>
          <p:cNvSpPr>
            <a:spLocks noGrp="1"/>
          </p:cNvSpPr>
          <p:nvPr>
            <p:ph type="title"/>
          </p:nvPr>
        </p:nvSpPr>
        <p:spPr>
          <a:xfrm>
            <a:off x="838200" y="365125"/>
            <a:ext cx="3094703" cy="1325563"/>
          </a:xfrm>
        </p:spPr>
        <p:txBody>
          <a:bodyPr/>
          <a:lstStyle/>
          <a:p>
            <a:r>
              <a:rPr lang="en-US" sz="4400" u="sng" dirty="0">
                <a:solidFill>
                  <a:srgbClr val="990033"/>
                </a:solidFill>
                <a:latin typeface="Bahnschrift SemiBold" panose="020B0502040204020203" pitchFamily="34" charset="0"/>
              </a:rPr>
              <a:t>New words </a:t>
            </a:r>
          </a:p>
        </p:txBody>
      </p:sp>
      <p:pic>
        <p:nvPicPr>
          <p:cNvPr id="6" name="Picture 4">
            <a:extLst>
              <a:ext uri="{FF2B5EF4-FFF2-40B4-BE49-F238E27FC236}">
                <a16:creationId xmlns:a16="http://schemas.microsoft.com/office/drawing/2014/main" id="{A2ED924F-BA43-0554-39AF-2C68D70062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1" y="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Triangle 1">
            <a:extLst>
              <a:ext uri="{FF2B5EF4-FFF2-40B4-BE49-F238E27FC236}">
                <a16:creationId xmlns:a16="http://schemas.microsoft.com/office/drawing/2014/main" id="{736AC470-0159-BEAC-5639-8900F6FF7EFA}"/>
              </a:ext>
            </a:extLst>
          </p:cNvPr>
          <p:cNvSpPr/>
          <p:nvPr/>
        </p:nvSpPr>
        <p:spPr>
          <a:xfrm>
            <a:off x="0" y="5225143"/>
            <a:ext cx="5934269" cy="163285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Tree>
    <p:extLst>
      <p:ext uri="{BB962C8B-B14F-4D97-AF65-F5344CB8AC3E}">
        <p14:creationId xmlns:p14="http://schemas.microsoft.com/office/powerpoint/2010/main" val="21477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B5184237-E3FB-A60F-DD67-6FD147D45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735" y="1"/>
            <a:ext cx="7853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0CB72977-6E38-4547-40F1-F4BC5AEBD0D4}"/>
              </a:ext>
            </a:extLst>
          </p:cNvPr>
          <p:cNvSpPr txBox="1">
            <a:spLocks noGrp="1"/>
          </p:cNvSpPr>
          <p:nvPr>
            <p:ph idx="1"/>
          </p:nvPr>
        </p:nvSpPr>
        <p:spPr>
          <a:xfrm>
            <a:off x="0" y="1805960"/>
            <a:ext cx="5114925"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849563" algn="l"/>
                <a:tab pos="5324475" algn="l"/>
              </a:tabLst>
            </a:pPr>
            <a:r>
              <a:rPr lang="en-US" altLang="en-US" sz="5400" b="1" dirty="0">
                <a:latin typeface="Arial" panose="020B0604020202020204" pitchFamily="34" charset="0"/>
                <a:ea typeface="MS Mincho" panose="02020609040205080304" pitchFamily="49" charset="-128"/>
                <a:cs typeface="Arial" panose="020B0604020202020204" pitchFamily="34" charset="0"/>
              </a:rPr>
              <a:t>3.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camel </a:t>
            </a:r>
            <a:b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1" i="0" dirty="0">
                <a:solidFill>
                  <a:srgbClr val="C00000"/>
                </a:solidFill>
                <a:effectLst/>
                <a:latin typeface="Arial" panose="020B0604020202020204" pitchFamily="34" charset="0"/>
                <a:cs typeface="Arial" panose="020B0604020202020204" pitchFamily="34" charset="0"/>
              </a:rPr>
              <a:t>/ˈ</a:t>
            </a:r>
            <a:r>
              <a:rPr lang="en-US" sz="5400" b="1" i="0" dirty="0" err="1">
                <a:solidFill>
                  <a:srgbClr val="C00000"/>
                </a:solidFill>
                <a:effectLst/>
                <a:latin typeface="Arial" panose="020B0604020202020204" pitchFamily="34" charset="0"/>
                <a:cs typeface="Arial" panose="020B0604020202020204" pitchFamily="34" charset="0"/>
              </a:rPr>
              <a:t>kæməl</a:t>
            </a:r>
            <a:r>
              <a:rPr lang="en-US" sz="5400" b="1" i="0" dirty="0">
                <a:solidFill>
                  <a:srgbClr val="C00000"/>
                </a:solidFill>
                <a:effectLst/>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a:t>
            </a:r>
            <a:endParaRPr kumimoji="0" lang="en-US" altLang="en-US" sz="5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9E90F0A-7AF1-66BE-7095-5CA5AAE7FA40}"/>
              </a:ext>
            </a:extLst>
          </p:cNvPr>
          <p:cNvSpPr>
            <a:spLocks noGrp="1"/>
          </p:cNvSpPr>
          <p:nvPr>
            <p:ph type="title"/>
          </p:nvPr>
        </p:nvSpPr>
        <p:spPr>
          <a:xfrm>
            <a:off x="717756" y="379437"/>
            <a:ext cx="3700630" cy="1325563"/>
          </a:xfrm>
        </p:spPr>
        <p:txBody>
          <a:bodyPr/>
          <a:lstStyle/>
          <a:p>
            <a:r>
              <a:rPr lang="en-US" sz="4400" u="sng" dirty="0">
                <a:solidFill>
                  <a:srgbClr val="990033"/>
                </a:solidFill>
                <a:latin typeface="Bahnschrift SemiBold" panose="020B0502040204020203" pitchFamily="34" charset="0"/>
              </a:rPr>
              <a:t>New words </a:t>
            </a:r>
          </a:p>
        </p:txBody>
      </p:sp>
      <p:sp>
        <p:nvSpPr>
          <p:cNvPr id="2" name="Right Triangle 1">
            <a:extLst>
              <a:ext uri="{FF2B5EF4-FFF2-40B4-BE49-F238E27FC236}">
                <a16:creationId xmlns:a16="http://schemas.microsoft.com/office/drawing/2014/main" id="{F4B6BEEE-A300-8A8B-4BA8-916CDF678277}"/>
              </a:ext>
            </a:extLst>
          </p:cNvPr>
          <p:cNvSpPr/>
          <p:nvPr/>
        </p:nvSpPr>
        <p:spPr>
          <a:xfrm>
            <a:off x="0" y="5225143"/>
            <a:ext cx="5934269" cy="163285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Tree>
    <p:extLst>
      <p:ext uri="{BB962C8B-B14F-4D97-AF65-F5344CB8AC3E}">
        <p14:creationId xmlns:p14="http://schemas.microsoft.com/office/powerpoint/2010/main" val="38992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additive="base">
                                        <p:cTn id="7" dur="500" fill="hold"/>
                                        <p:tgtEl>
                                          <p:spTgt spid="2062"/>
                                        </p:tgtEl>
                                        <p:attrNameLst>
                                          <p:attrName>ppt_x</p:attrName>
                                        </p:attrNameLst>
                                      </p:cBhvr>
                                      <p:tavLst>
                                        <p:tav tm="0">
                                          <p:val>
                                            <p:strVal val="#ppt_x"/>
                                          </p:val>
                                        </p:tav>
                                        <p:tav tm="100000">
                                          <p:val>
                                            <p:strVal val="#ppt_x"/>
                                          </p:val>
                                        </p:tav>
                                      </p:tavLst>
                                    </p:anim>
                                    <p:anim calcmode="lin" valueType="num">
                                      <p:cBhvr additive="base">
                                        <p:cTn id="8"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985E6A-20C2-C6C9-A859-D5EF1A536815}"/>
              </a:ext>
            </a:extLst>
          </p:cNvPr>
          <p:cNvPicPr>
            <a:picLocks noChangeAspect="1"/>
          </p:cNvPicPr>
          <p:nvPr/>
        </p:nvPicPr>
        <p:blipFill>
          <a:blip r:embed="rId2"/>
          <a:stretch>
            <a:fillRect/>
          </a:stretch>
        </p:blipFill>
        <p:spPr>
          <a:xfrm>
            <a:off x="5001209" y="0"/>
            <a:ext cx="7190792" cy="6858000"/>
          </a:xfrm>
          <a:prstGeom prst="rect">
            <a:avLst/>
          </a:prstGeom>
        </p:spPr>
      </p:pic>
      <p:sp>
        <p:nvSpPr>
          <p:cNvPr id="3" name="Content Placeholder 2">
            <a:extLst>
              <a:ext uri="{FF2B5EF4-FFF2-40B4-BE49-F238E27FC236}">
                <a16:creationId xmlns:a16="http://schemas.microsoft.com/office/drawing/2014/main" id="{21488D5E-8B96-73C5-4C3D-5C18CF64FB4E}"/>
              </a:ext>
            </a:extLst>
          </p:cNvPr>
          <p:cNvSpPr>
            <a:spLocks noGrp="1"/>
          </p:cNvSpPr>
          <p:nvPr>
            <p:ph idx="1"/>
          </p:nvPr>
        </p:nvSpPr>
        <p:spPr>
          <a:xfrm>
            <a:off x="0" y="1621862"/>
            <a:ext cx="5524500" cy="4351338"/>
          </a:xfrm>
        </p:spPr>
        <p:txBody>
          <a:bodyPr>
            <a:normAutofit/>
          </a:bodyPr>
          <a:lstStyle/>
          <a:p>
            <a:pPr marL="0" indent="0">
              <a:buNone/>
            </a:pP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4.crocodile </a:t>
            </a:r>
            <a:b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r>
              <a:rPr lang="en-US" sz="5400" b="1" i="0" dirty="0">
                <a:solidFill>
                  <a:srgbClr val="C00000"/>
                </a:solidFill>
                <a:effectLst/>
                <a:latin typeface="Arial" panose="020B0604020202020204" pitchFamily="34" charset="0"/>
                <a:cs typeface="Arial" panose="020B0604020202020204" pitchFamily="34" charset="0"/>
              </a:rPr>
              <a:t>/ˈ</a:t>
            </a:r>
            <a:r>
              <a:rPr lang="en-US" sz="5400" b="1" i="0" dirty="0" err="1">
                <a:solidFill>
                  <a:srgbClr val="C00000"/>
                </a:solidFill>
                <a:effectLst/>
                <a:latin typeface="Arial" panose="020B0604020202020204" pitchFamily="34" charset="0"/>
                <a:cs typeface="Arial" panose="020B0604020202020204" pitchFamily="34" charset="0"/>
              </a:rPr>
              <a:t>krɒkədaɪl</a:t>
            </a:r>
            <a:r>
              <a:rPr lang="en-US" sz="5400" b="1" dirty="0">
                <a:solidFill>
                  <a:srgbClr val="C00000"/>
                </a:solidFill>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a:t>
            </a:r>
            <a:r>
              <a:rPr kumimoji="0" lang="en-US" altLang="en-US" sz="5400" b="1"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5400" b="1" dirty="0"/>
          </a:p>
        </p:txBody>
      </p:sp>
      <p:sp>
        <p:nvSpPr>
          <p:cNvPr id="4" name="Title 1">
            <a:extLst>
              <a:ext uri="{FF2B5EF4-FFF2-40B4-BE49-F238E27FC236}">
                <a16:creationId xmlns:a16="http://schemas.microsoft.com/office/drawing/2014/main" id="{DEF6C169-3768-8825-7934-891329FF27D8}"/>
              </a:ext>
            </a:extLst>
          </p:cNvPr>
          <p:cNvSpPr>
            <a:spLocks noGrp="1"/>
          </p:cNvSpPr>
          <p:nvPr>
            <p:ph type="title"/>
          </p:nvPr>
        </p:nvSpPr>
        <p:spPr>
          <a:xfrm>
            <a:off x="838200" y="365125"/>
            <a:ext cx="3114368" cy="1325563"/>
          </a:xfrm>
        </p:spPr>
        <p:txBody>
          <a:bodyPr/>
          <a:lstStyle/>
          <a:p>
            <a:r>
              <a:rPr lang="en-US" sz="4400" u="sng" dirty="0">
                <a:solidFill>
                  <a:srgbClr val="990033"/>
                </a:solidFill>
                <a:latin typeface="Bahnschrift SemiBold" panose="020B0502040204020203" pitchFamily="34" charset="0"/>
              </a:rPr>
              <a:t>New words </a:t>
            </a:r>
          </a:p>
        </p:txBody>
      </p:sp>
      <p:sp>
        <p:nvSpPr>
          <p:cNvPr id="2" name="Right Triangle 1">
            <a:extLst>
              <a:ext uri="{FF2B5EF4-FFF2-40B4-BE49-F238E27FC236}">
                <a16:creationId xmlns:a16="http://schemas.microsoft.com/office/drawing/2014/main" id="{F6FDBD74-980C-8D9E-5FE1-CA73DFEE5677}"/>
              </a:ext>
            </a:extLst>
          </p:cNvPr>
          <p:cNvSpPr/>
          <p:nvPr/>
        </p:nvSpPr>
        <p:spPr>
          <a:xfrm>
            <a:off x="0" y="5225143"/>
            <a:ext cx="5934269" cy="163285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Tree>
    <p:extLst>
      <p:ext uri="{BB962C8B-B14F-4D97-AF65-F5344CB8AC3E}">
        <p14:creationId xmlns:p14="http://schemas.microsoft.com/office/powerpoint/2010/main" val="15825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C3CA-E78F-F894-AB1B-B4274F063F4F}"/>
              </a:ext>
            </a:extLst>
          </p:cNvPr>
          <p:cNvSpPr>
            <a:spLocks noGrp="1"/>
          </p:cNvSpPr>
          <p:nvPr>
            <p:ph type="title"/>
          </p:nvPr>
        </p:nvSpPr>
        <p:spPr>
          <a:xfrm>
            <a:off x="838200" y="365125"/>
            <a:ext cx="6181725" cy="1325563"/>
          </a:xfrm>
        </p:spPr>
        <p:txBody>
          <a:bodyPr/>
          <a:lstStyle/>
          <a:p>
            <a:endParaRPr lang="en-US" dirty="0"/>
          </a:p>
        </p:txBody>
      </p:sp>
      <p:sp>
        <p:nvSpPr>
          <p:cNvPr id="4" name="Title 1">
            <a:extLst>
              <a:ext uri="{FF2B5EF4-FFF2-40B4-BE49-F238E27FC236}">
                <a16:creationId xmlns:a16="http://schemas.microsoft.com/office/drawing/2014/main" id="{CFEEDD19-FE65-EC55-CFCC-C33F6C62BDD0}"/>
              </a:ext>
            </a:extLst>
          </p:cNvPr>
          <p:cNvSpPr txBox="1">
            <a:spLocks/>
          </p:cNvSpPr>
          <p:nvPr/>
        </p:nvSpPr>
        <p:spPr>
          <a:xfrm>
            <a:off x="838200" y="365125"/>
            <a:ext cx="31143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990033"/>
                </a:solidFill>
                <a:latin typeface="Bahnschrift SemiBold" panose="020B0502040204020203" pitchFamily="34" charset="0"/>
              </a:rPr>
              <a:t>New words </a:t>
            </a:r>
          </a:p>
        </p:txBody>
      </p:sp>
      <p:sp>
        <p:nvSpPr>
          <p:cNvPr id="6" name="TextBox 5">
            <a:extLst>
              <a:ext uri="{FF2B5EF4-FFF2-40B4-BE49-F238E27FC236}">
                <a16:creationId xmlns:a16="http://schemas.microsoft.com/office/drawing/2014/main" id="{A6F4B8A6-5FF6-7E5D-3447-4D73B3282AAE}"/>
              </a:ext>
            </a:extLst>
          </p:cNvPr>
          <p:cNvSpPr txBox="1"/>
          <p:nvPr/>
        </p:nvSpPr>
        <p:spPr>
          <a:xfrm>
            <a:off x="838200" y="2055813"/>
            <a:ext cx="3952568"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2849563" algn="l"/>
                <a:tab pos="5324475" algn="l"/>
              </a:tabLst>
            </a:pPr>
            <a:r>
              <a:rPr lang="en-US" altLang="en-US" sz="5400" b="1" dirty="0">
                <a:latin typeface="Arial" panose="020B0604020202020204" pitchFamily="34" charset="0"/>
                <a:ea typeface="MS Mincho" panose="02020609040205080304" pitchFamily="49" charset="-128"/>
                <a:cs typeface="Arial" panose="020B0604020202020204" pitchFamily="34" charset="0"/>
              </a:rPr>
              <a:t>5.</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eagle </a:t>
            </a:r>
          </a:p>
          <a:p>
            <a:pPr marL="0" marR="0" lvl="0" indent="0" algn="l" defTabSz="914400" rtl="0" eaLnBrk="0" fontAlgn="base" latinLnBrk="0" hangingPunct="0">
              <a:lnSpc>
                <a:spcPct val="100000"/>
              </a:lnSpc>
              <a:spcBef>
                <a:spcPct val="0"/>
              </a:spcBef>
              <a:spcAft>
                <a:spcPct val="0"/>
              </a:spcAft>
              <a:buClrTx/>
              <a:buSzTx/>
              <a:buFontTx/>
              <a:buNone/>
              <a:tabLst>
                <a:tab pos="2849563" algn="l"/>
                <a:tab pos="5324475" algn="l"/>
              </a:tabLst>
            </a:pPr>
            <a:r>
              <a:rPr kumimoji="0" lang="en-US" altLang="en-US" sz="5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1" i="0" dirty="0">
                <a:solidFill>
                  <a:srgbClr val="C00000"/>
                </a:solidFill>
                <a:effectLst/>
                <a:latin typeface="Arial" panose="020B0604020202020204" pitchFamily="34" charset="0"/>
                <a:cs typeface="Arial" panose="020B0604020202020204" pitchFamily="34" charset="0"/>
              </a:rPr>
              <a:t>/ˈ</a:t>
            </a:r>
            <a:r>
              <a:rPr lang="en-US" sz="5400" b="1" i="0" dirty="0" err="1">
                <a:solidFill>
                  <a:srgbClr val="C00000"/>
                </a:solidFill>
                <a:effectLst/>
                <a:latin typeface="Arial" panose="020B0604020202020204" pitchFamily="34" charset="0"/>
                <a:cs typeface="Arial" panose="020B0604020202020204" pitchFamily="34" charset="0"/>
              </a:rPr>
              <a:t>iːɡəl</a:t>
            </a:r>
            <a:r>
              <a:rPr lang="en-US" sz="5400" b="1" i="0" dirty="0">
                <a:solidFill>
                  <a:srgbClr val="C00000"/>
                </a:solidFill>
                <a:effectLst/>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a:t>
            </a:r>
            <a:endParaRPr kumimoji="0" lang="en-US" altLang="en-US" sz="5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93A6744-5393-D4C6-CF6D-B735726937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11347" y="0"/>
            <a:ext cx="538065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Triangle 6">
            <a:extLst>
              <a:ext uri="{FF2B5EF4-FFF2-40B4-BE49-F238E27FC236}">
                <a16:creationId xmlns:a16="http://schemas.microsoft.com/office/drawing/2014/main" id="{C1318985-8041-C9CE-67DD-A06CF8BAC035}"/>
              </a:ext>
            </a:extLst>
          </p:cNvPr>
          <p:cNvSpPr/>
          <p:nvPr/>
        </p:nvSpPr>
        <p:spPr>
          <a:xfrm>
            <a:off x="0" y="5225143"/>
            <a:ext cx="5934269" cy="163285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Tree>
    <p:extLst>
      <p:ext uri="{BB962C8B-B14F-4D97-AF65-F5344CB8AC3E}">
        <p14:creationId xmlns:p14="http://schemas.microsoft.com/office/powerpoint/2010/main" val="2693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2A79-DC68-75BF-DB89-AEBF8F163A15}"/>
              </a:ext>
            </a:extLst>
          </p:cNvPr>
          <p:cNvSpPr>
            <a:spLocks noGrp="1"/>
          </p:cNvSpPr>
          <p:nvPr>
            <p:ph type="title"/>
          </p:nvPr>
        </p:nvSpPr>
        <p:spPr>
          <a:xfrm>
            <a:off x="838200" y="365125"/>
            <a:ext cx="5383491" cy="1325563"/>
          </a:xfrm>
        </p:spPr>
        <p:txBody>
          <a:bodyPr/>
          <a:lstStyle/>
          <a:p>
            <a:r>
              <a:rPr lang="en-US" u="sng" dirty="0">
                <a:solidFill>
                  <a:srgbClr val="990033"/>
                </a:solidFill>
                <a:latin typeface="Bahnschrift SemiBold" panose="020B0502040204020203" pitchFamily="34" charset="0"/>
              </a:rPr>
              <a:t>New words </a:t>
            </a:r>
          </a:p>
        </p:txBody>
      </p:sp>
      <p:sp>
        <p:nvSpPr>
          <p:cNvPr id="3" name="Content Placeholder 2">
            <a:extLst>
              <a:ext uri="{FF2B5EF4-FFF2-40B4-BE49-F238E27FC236}">
                <a16:creationId xmlns:a16="http://schemas.microsoft.com/office/drawing/2014/main" id="{4CB5FD8A-A7CE-5556-CEEC-5A34DAC73D8D}"/>
              </a:ext>
            </a:extLst>
          </p:cNvPr>
          <p:cNvSpPr>
            <a:spLocks noGrp="1"/>
          </p:cNvSpPr>
          <p:nvPr>
            <p:ph idx="1"/>
          </p:nvPr>
        </p:nvSpPr>
        <p:spPr>
          <a:xfrm>
            <a:off x="838200" y="1825625"/>
            <a:ext cx="6953250" cy="2270125"/>
          </a:xfrm>
        </p:spPr>
        <p:txBody>
          <a:bodyPr/>
          <a:lstStyle/>
          <a:p>
            <a:pPr marL="0" indent="0">
              <a:buNone/>
            </a:pPr>
            <a:r>
              <a:rPr lang="en-US" altLang="en-US" sz="5400" dirty="0">
                <a:latin typeface="Arial" panose="020B0604020202020204" pitchFamily="34" charset="0"/>
                <a:ea typeface="MS Mincho" panose="02020609040205080304" pitchFamily="49" charset="-128"/>
                <a:cs typeface="Arial" panose="020B0604020202020204" pitchFamily="34" charset="0"/>
              </a:rPr>
              <a:t>6.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giraffe  </a:t>
            </a:r>
          </a:p>
          <a:p>
            <a:pPr marL="0" indent="0">
              <a:buNone/>
            </a:pPr>
            <a:r>
              <a:rPr lang="en-US" sz="5400" b="1" dirty="0">
                <a:latin typeface="Arial" panose="020B0604020202020204" pitchFamily="34" charset="0"/>
                <a:ea typeface="MS Mincho" panose="02020609040205080304" pitchFamily="49" charset="-128"/>
                <a:cs typeface="Arial" panose="020B0604020202020204" pitchFamily="34" charset="0"/>
              </a:rPr>
              <a:t>    </a:t>
            </a:r>
            <a:r>
              <a:rPr lang="en-US" sz="5400" b="0" i="0" dirty="0">
                <a:solidFill>
                  <a:srgbClr val="C00000"/>
                </a:solidFill>
                <a:effectLst/>
                <a:latin typeface="Arial" panose="020B0604020202020204" pitchFamily="34" charset="0"/>
                <a:cs typeface="Arial" panose="020B0604020202020204" pitchFamily="34" charset="0"/>
              </a:rPr>
              <a:t>/</a:t>
            </a:r>
            <a:r>
              <a:rPr lang="en-US" sz="5400" b="0" i="0" dirty="0" err="1">
                <a:solidFill>
                  <a:srgbClr val="C00000"/>
                </a:solidFill>
                <a:effectLst/>
                <a:latin typeface="Arial" panose="020B0604020202020204" pitchFamily="34" charset="0"/>
                <a:cs typeface="Arial" panose="020B0604020202020204" pitchFamily="34" charset="0"/>
              </a:rPr>
              <a:t>dʒəˈrɑːf</a:t>
            </a:r>
            <a:r>
              <a:rPr lang="en-US" sz="5400" dirty="0">
                <a:solidFill>
                  <a:srgbClr val="C00000"/>
                </a:solidFill>
                <a:latin typeface="Arial" panose="020B0604020202020204" pitchFamily="34" charset="0"/>
                <a:cs typeface="Arial" panose="020B0604020202020204" pitchFamily="34" charset="0"/>
              </a:rPr>
              <a:t>/  </a:t>
            </a:r>
            <a:r>
              <a:rPr kumimoji="0" lang="en-US" altLang="en-US" sz="5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a:t>
            </a:r>
            <a:endParaRPr kumimoji="0" lang="en-US" altLang="en-US" sz="5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US" dirty="0"/>
          </a:p>
        </p:txBody>
      </p:sp>
      <p:sp>
        <p:nvSpPr>
          <p:cNvPr id="4" name="Right Triangle 3">
            <a:extLst>
              <a:ext uri="{FF2B5EF4-FFF2-40B4-BE49-F238E27FC236}">
                <a16:creationId xmlns:a16="http://schemas.microsoft.com/office/drawing/2014/main" id="{57F13BDC-6F5B-F7D0-4B1F-A8BC2310A841}"/>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5" name="Right Triangle 4">
            <a:extLst>
              <a:ext uri="{FF2B5EF4-FFF2-40B4-BE49-F238E27FC236}">
                <a16:creationId xmlns:a16="http://schemas.microsoft.com/office/drawing/2014/main" id="{521968C1-170E-060C-A8FC-9BEF58817EAD}"/>
              </a:ext>
            </a:extLst>
          </p:cNvPr>
          <p:cNvSpPr/>
          <p:nvPr/>
        </p:nvSpPr>
        <p:spPr>
          <a:xfrm>
            <a:off x="152400" y="53775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6" name="Content Placeholder 2">
            <a:extLst>
              <a:ext uri="{FF2B5EF4-FFF2-40B4-BE49-F238E27FC236}">
                <a16:creationId xmlns:a16="http://schemas.microsoft.com/office/drawing/2014/main" id="{0112CBC3-45C1-0901-895E-D7D918715101}"/>
              </a:ext>
            </a:extLst>
          </p:cNvPr>
          <p:cNvSpPr txBox="1">
            <a:spLocks/>
          </p:cNvSpPr>
          <p:nvPr/>
        </p:nvSpPr>
        <p:spPr>
          <a:xfrm>
            <a:off x="828869"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050" name="Picture 2" descr="giraffe">
            <a:extLst>
              <a:ext uri="{FF2B5EF4-FFF2-40B4-BE49-F238E27FC236}">
                <a16:creationId xmlns:a16="http://schemas.microsoft.com/office/drawing/2014/main" id="{0541FAB6-6BF8-AEB3-B3FE-40E36BBB6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138" y="1615"/>
            <a:ext cx="5428863" cy="685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85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FADED9-6A3E-DD90-355D-77096E764E11}"/>
              </a:ext>
            </a:extLst>
          </p:cNvPr>
          <p:cNvSpPr>
            <a:spLocks noGrp="1"/>
          </p:cNvSpPr>
          <p:nvPr>
            <p:ph idx="1"/>
          </p:nvPr>
        </p:nvSpPr>
        <p:spPr>
          <a:xfrm>
            <a:off x="57150" y="1729363"/>
            <a:ext cx="4743450" cy="4351338"/>
          </a:xfrm>
        </p:spPr>
        <p:txBody>
          <a:bodyPr>
            <a:normAutofit/>
          </a:bodyPr>
          <a:lstStyle/>
          <a:p>
            <a:pPr marL="0" indent="0">
              <a:buNone/>
            </a:pP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7. gorilla  </a:t>
            </a:r>
            <a:b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1" i="0" dirty="0">
                <a:solidFill>
                  <a:srgbClr val="C00000"/>
                </a:solidFill>
                <a:effectLst/>
                <a:latin typeface="Arial" panose="020B0604020202020204" pitchFamily="34" charset="0"/>
                <a:cs typeface="Arial" panose="020B0604020202020204" pitchFamily="34" charset="0"/>
              </a:rPr>
              <a:t>/</a:t>
            </a:r>
            <a:r>
              <a:rPr lang="en-US" sz="5400" b="1" i="0" dirty="0" err="1">
                <a:solidFill>
                  <a:srgbClr val="C00000"/>
                </a:solidFill>
                <a:effectLst/>
                <a:latin typeface="Arial" panose="020B0604020202020204" pitchFamily="34" charset="0"/>
                <a:cs typeface="Arial" panose="020B0604020202020204" pitchFamily="34" charset="0"/>
              </a:rPr>
              <a:t>ɡəˈrɪlə</a:t>
            </a:r>
            <a:r>
              <a:rPr lang="en-US" sz="5400" b="1" i="0" dirty="0">
                <a:solidFill>
                  <a:srgbClr val="C00000"/>
                </a:solidFill>
                <a:effectLst/>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5F4A379B-C108-7A95-02AC-72F1805F7FB4}"/>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6" name="TextBox 5">
            <a:extLst>
              <a:ext uri="{FF2B5EF4-FFF2-40B4-BE49-F238E27FC236}">
                <a16:creationId xmlns:a16="http://schemas.microsoft.com/office/drawing/2014/main" id="{5CC4919A-2A62-F610-97C9-407CE838047C}"/>
              </a:ext>
            </a:extLst>
          </p:cNvPr>
          <p:cNvSpPr txBox="1"/>
          <p:nvPr/>
        </p:nvSpPr>
        <p:spPr>
          <a:xfrm>
            <a:off x="337200" y="392578"/>
            <a:ext cx="3749414"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2" name="Right Triangle 1">
            <a:extLst>
              <a:ext uri="{FF2B5EF4-FFF2-40B4-BE49-F238E27FC236}">
                <a16:creationId xmlns:a16="http://schemas.microsoft.com/office/drawing/2014/main" id="{ED539CF5-4F97-5991-40CA-FB0E3C54A950}"/>
              </a:ext>
            </a:extLst>
          </p:cNvPr>
          <p:cNvSpPr/>
          <p:nvPr/>
        </p:nvSpPr>
        <p:spPr>
          <a:xfrm rot="16200000">
            <a:off x="9453111" y="4119093"/>
            <a:ext cx="3331021" cy="2146760"/>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pic>
        <p:nvPicPr>
          <p:cNvPr id="2054" name="Picture 6" descr="Gorilla attack">
            <a:extLst>
              <a:ext uri="{FF2B5EF4-FFF2-40B4-BE49-F238E27FC236}">
                <a16:creationId xmlns:a16="http://schemas.microsoft.com/office/drawing/2014/main" id="{B4F37E16-CC4F-824B-DB2F-E302ABBF2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584" y="777299"/>
            <a:ext cx="7894865" cy="525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8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0D56-2A95-8711-A6CC-8E00DD851B39}"/>
              </a:ext>
            </a:extLst>
          </p:cNvPr>
          <p:cNvSpPr>
            <a:spLocks noGrp="1"/>
          </p:cNvSpPr>
          <p:nvPr>
            <p:ph type="title"/>
          </p:nvPr>
        </p:nvSpPr>
        <p:spPr>
          <a:xfrm>
            <a:off x="838200" y="365125"/>
            <a:ext cx="4981575" cy="1325563"/>
          </a:xfrm>
        </p:spPr>
        <p:txBody>
          <a:bodyPr/>
          <a:lstStyle/>
          <a:p>
            <a:r>
              <a:rPr lang="en-US" sz="4400" u="sng" dirty="0">
                <a:solidFill>
                  <a:srgbClr val="990033"/>
                </a:solidFill>
                <a:latin typeface="Bahnschrift SemiBold" panose="020B0502040204020203" pitchFamily="34" charset="0"/>
              </a:rPr>
              <a:t>New words </a:t>
            </a:r>
            <a:br>
              <a:rPr lang="en-US" sz="4400" dirty="0"/>
            </a:br>
            <a:endParaRPr lang="en-US" dirty="0"/>
          </a:p>
        </p:txBody>
      </p:sp>
      <p:sp>
        <p:nvSpPr>
          <p:cNvPr id="3" name="Content Placeholder 2">
            <a:extLst>
              <a:ext uri="{FF2B5EF4-FFF2-40B4-BE49-F238E27FC236}">
                <a16:creationId xmlns:a16="http://schemas.microsoft.com/office/drawing/2014/main" id="{5462AF78-E329-FDC6-8851-ECDA89188F8A}"/>
              </a:ext>
            </a:extLst>
          </p:cNvPr>
          <p:cNvSpPr>
            <a:spLocks noGrp="1"/>
          </p:cNvSpPr>
          <p:nvPr>
            <p:ph idx="1"/>
          </p:nvPr>
        </p:nvSpPr>
        <p:spPr>
          <a:xfrm>
            <a:off x="838200" y="1844675"/>
            <a:ext cx="4867276" cy="4351338"/>
          </a:xfrm>
        </p:spPr>
        <p:txBody>
          <a:bodyPr/>
          <a:lstStyle/>
          <a:p>
            <a:pPr marL="0" indent="0">
              <a:buNone/>
            </a:pPr>
            <a:r>
              <a:rPr lang="en-US" altLang="en-US" sz="5400" dirty="0">
                <a:latin typeface="Arial" panose="020B0604020202020204" pitchFamily="34" charset="0"/>
                <a:ea typeface="MS Mincho" panose="02020609040205080304" pitchFamily="49" charset="-128"/>
                <a:cs typeface="Arial" panose="020B0604020202020204" pitchFamily="34" charset="0"/>
              </a:rPr>
              <a:t>8.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octopus</a:t>
            </a:r>
            <a:r>
              <a:rPr kumimoji="0" lang="en-US" altLang="en-US" sz="5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br>
              <a:rPr kumimoji="0" lang="en-US" altLang="en-US" sz="5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r>
              <a:rPr kumimoji="0" lang="en-US" altLang="en-US" sz="5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0" i="0" dirty="0">
                <a:solidFill>
                  <a:srgbClr val="C00000"/>
                </a:solidFill>
                <a:effectLst/>
                <a:latin typeface="Arial" panose="020B0604020202020204" pitchFamily="34" charset="0"/>
                <a:cs typeface="Arial" panose="020B0604020202020204" pitchFamily="34" charset="0"/>
              </a:rPr>
              <a:t>/ˈ</a:t>
            </a:r>
            <a:r>
              <a:rPr lang="en-US" sz="5400" b="0" i="0" dirty="0" err="1">
                <a:solidFill>
                  <a:srgbClr val="C00000"/>
                </a:solidFill>
                <a:effectLst/>
                <a:latin typeface="Arial" panose="020B0604020202020204" pitchFamily="34" charset="0"/>
                <a:cs typeface="Arial" panose="020B0604020202020204" pitchFamily="34" charset="0"/>
              </a:rPr>
              <a:t>ɒktəpəs</a:t>
            </a:r>
            <a:r>
              <a:rPr lang="en-US" sz="5400" b="0" i="0" dirty="0">
                <a:solidFill>
                  <a:srgbClr val="C00000"/>
                </a:solidFill>
                <a:effectLst/>
                <a:latin typeface="Arial" panose="020B0604020202020204" pitchFamily="34" charset="0"/>
                <a:cs typeface="Arial" panose="020B0604020202020204" pitchFamily="34" charset="0"/>
              </a:rPr>
              <a:t>/  </a:t>
            </a:r>
            <a:r>
              <a:rPr kumimoji="0" lang="en-US" altLang="en-US" sz="5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a:t>
            </a:r>
            <a:endParaRPr kumimoji="0" lang="en-US" altLang="en-US" sz="5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US" dirty="0"/>
          </a:p>
        </p:txBody>
      </p:sp>
      <p:sp>
        <p:nvSpPr>
          <p:cNvPr id="4" name="Right Triangle 3">
            <a:extLst>
              <a:ext uri="{FF2B5EF4-FFF2-40B4-BE49-F238E27FC236}">
                <a16:creationId xmlns:a16="http://schemas.microsoft.com/office/drawing/2014/main" id="{B2DEE899-B5CF-239A-98A3-C7DCEA44A896}"/>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4102" name="Picture 6">
            <a:extLst>
              <a:ext uri="{FF2B5EF4-FFF2-40B4-BE49-F238E27FC236}">
                <a16:creationId xmlns:a16="http://schemas.microsoft.com/office/drawing/2014/main" id="{DDA63FB8-BDB1-9E8D-6B0C-633DA1C65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730" y="9330"/>
            <a:ext cx="5934270" cy="684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7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ppt_x"/>
                                          </p:val>
                                        </p:tav>
                                        <p:tav tm="100000">
                                          <p:val>
                                            <p:strVal val="#ppt_x"/>
                                          </p:val>
                                        </p:tav>
                                      </p:tavLst>
                                    </p:anim>
                                    <p:anim calcmode="lin" valueType="num">
                                      <p:cBhvr additive="base">
                                        <p:cTn id="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8D3EE8B-7B8D-6D5D-BB51-60378D796314}"/>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6" name="TextBox 5">
            <a:extLst>
              <a:ext uri="{FF2B5EF4-FFF2-40B4-BE49-F238E27FC236}">
                <a16:creationId xmlns:a16="http://schemas.microsoft.com/office/drawing/2014/main" id="{B530526F-4C91-F6FE-A481-AC4F92120F2C}"/>
              </a:ext>
            </a:extLst>
          </p:cNvPr>
          <p:cNvSpPr txBox="1"/>
          <p:nvPr/>
        </p:nvSpPr>
        <p:spPr>
          <a:xfrm>
            <a:off x="838200" y="775256"/>
            <a:ext cx="4810125"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8" name="TextBox 7">
            <a:extLst>
              <a:ext uri="{FF2B5EF4-FFF2-40B4-BE49-F238E27FC236}">
                <a16:creationId xmlns:a16="http://schemas.microsoft.com/office/drawing/2014/main" id="{FD8EE364-3CB0-DAC5-2560-D0FC9693774C}"/>
              </a:ext>
            </a:extLst>
          </p:cNvPr>
          <p:cNvSpPr txBox="1"/>
          <p:nvPr/>
        </p:nvSpPr>
        <p:spPr>
          <a:xfrm>
            <a:off x="961053" y="1982450"/>
            <a:ext cx="4687272" cy="1754326"/>
          </a:xfrm>
          <a:prstGeom prst="rect">
            <a:avLst/>
          </a:prstGeom>
          <a:noFill/>
        </p:spPr>
        <p:txBody>
          <a:bodyPr wrap="square">
            <a:spAutoFit/>
          </a:bodyPr>
          <a:lstStyle/>
          <a:p>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9. ostrich</a:t>
            </a:r>
          </a:p>
          <a:p>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5400" b="1" i="0" dirty="0">
                <a:solidFill>
                  <a:srgbClr val="C00000"/>
                </a:solidFill>
                <a:effectLst/>
                <a:latin typeface="Arial" panose="020B0604020202020204" pitchFamily="34" charset="0"/>
                <a:cs typeface="Arial" panose="020B0604020202020204" pitchFamily="34" charset="0"/>
              </a:rPr>
              <a:t>/ˈ</a:t>
            </a:r>
            <a:r>
              <a:rPr lang="en-US" sz="5400" b="1" i="0" dirty="0" err="1">
                <a:solidFill>
                  <a:srgbClr val="C00000"/>
                </a:solidFill>
                <a:effectLst/>
                <a:latin typeface="Arial" panose="020B0604020202020204" pitchFamily="34" charset="0"/>
                <a:cs typeface="Arial" panose="020B0604020202020204" pitchFamily="34" charset="0"/>
              </a:rPr>
              <a:t>ɒstrɪtʃ</a:t>
            </a:r>
            <a:r>
              <a:rPr lang="en-US" sz="5400" b="1" i="0" dirty="0">
                <a:solidFill>
                  <a:srgbClr val="C00000"/>
                </a:solidFill>
                <a:effectLst/>
                <a:latin typeface="Arial" panose="020B0604020202020204" pitchFamily="34" charset="0"/>
                <a:cs typeface="Arial" panose="020B0604020202020204" pitchFamily="34" charset="0"/>
              </a:rPr>
              <a:t>/   </a:t>
            </a:r>
            <a:r>
              <a:rPr kumimoji="0" lang="en-US" altLang="en-US" sz="5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(n) </a:t>
            </a:r>
            <a:endParaRPr lang="en-US" sz="5400" b="1" dirty="0">
              <a:latin typeface="Arial" panose="020B0604020202020204" pitchFamily="34" charset="0"/>
              <a:cs typeface="Arial" panose="020B0604020202020204" pitchFamily="34" charset="0"/>
            </a:endParaRPr>
          </a:p>
        </p:txBody>
      </p:sp>
      <p:pic>
        <p:nvPicPr>
          <p:cNvPr id="3084" name="Picture 12">
            <a:extLst>
              <a:ext uri="{FF2B5EF4-FFF2-40B4-BE49-F238E27FC236}">
                <a16:creationId xmlns:a16="http://schemas.microsoft.com/office/drawing/2014/main" id="{6205C1B9-C436-08D7-0B1C-50940230C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381" y="0"/>
            <a:ext cx="54926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84"/>
                                        </p:tgtEl>
                                        <p:attrNameLst>
                                          <p:attrName>style.visibility</p:attrName>
                                        </p:attrNameLst>
                                      </p:cBhvr>
                                      <p:to>
                                        <p:strVal val="visible"/>
                                      </p:to>
                                    </p:set>
                                    <p:anim calcmode="lin" valueType="num">
                                      <p:cBhvr additive="base">
                                        <p:cTn id="7" dur="500" fill="hold"/>
                                        <p:tgtEl>
                                          <p:spTgt spid="3084"/>
                                        </p:tgtEl>
                                        <p:attrNameLst>
                                          <p:attrName>ppt_x</p:attrName>
                                        </p:attrNameLst>
                                      </p:cBhvr>
                                      <p:tavLst>
                                        <p:tav tm="0">
                                          <p:val>
                                            <p:strVal val="#ppt_x"/>
                                          </p:val>
                                        </p:tav>
                                        <p:tav tm="100000">
                                          <p:val>
                                            <p:strVal val="#ppt_x"/>
                                          </p:val>
                                        </p:tav>
                                      </p:tavLst>
                                    </p:anim>
                                    <p:anim calcmode="lin" valueType="num">
                                      <p:cBhvr additive="base">
                                        <p:cTn id="8"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DF3A4-90CF-4357-B100-3F846C934899}"/>
              </a:ext>
            </a:extLst>
          </p:cNvPr>
          <p:cNvSpPr txBox="1"/>
          <p:nvPr/>
        </p:nvSpPr>
        <p:spPr>
          <a:xfrm>
            <a:off x="2071396" y="429208"/>
            <a:ext cx="9356462" cy="1210072"/>
          </a:xfrm>
          <a:prstGeom prst="rect">
            <a:avLst/>
          </a:prstGeom>
          <a:noFill/>
        </p:spPr>
        <p:txBody>
          <a:bodyPr wrap="square" rtlCol="0">
            <a:prstTxWarp prst="textWave2">
              <a:avLst/>
            </a:prstTxWarp>
            <a:spAutoFit/>
            <a:scene3d>
              <a:camera prst="orthographicFront"/>
              <a:lightRig rig="threePt" dir="t"/>
            </a:scene3d>
            <a:sp3d extrusionH="57150">
              <a:bevelT w="38100" h="38100" prst="angle"/>
            </a:sp3d>
          </a:bodyPr>
          <a:lstStyle/>
          <a:p>
            <a:r>
              <a:rPr lang="en-US" sz="4200" dirty="0">
                <a:ln w="0"/>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atin typeface="Goudy Stout" panose="0202090407030B020401" pitchFamily="18" charset="0"/>
              </a:rPr>
              <a:t>WHO IS FASTER?</a:t>
            </a:r>
          </a:p>
        </p:txBody>
      </p:sp>
      <p:sp>
        <p:nvSpPr>
          <p:cNvPr id="9" name="Right Triangle 8">
            <a:extLst>
              <a:ext uri="{FF2B5EF4-FFF2-40B4-BE49-F238E27FC236}">
                <a16:creationId xmlns:a16="http://schemas.microsoft.com/office/drawing/2014/main" id="{B5119B49-4B12-1137-08FC-8971FC59B9E2}"/>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1026" name="Picture 2" descr="Boy And Girl Running Quickly Stock Vector - Illustration of cute, happy:  44759221">
            <a:extLst>
              <a:ext uri="{FF2B5EF4-FFF2-40B4-BE49-F238E27FC236}">
                <a16:creationId xmlns:a16="http://schemas.microsoft.com/office/drawing/2014/main" id="{014F3C5F-2EB6-4BC7-8895-50A2EDFB9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396" y="1934712"/>
            <a:ext cx="10120604" cy="4923288"/>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49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0C6F9026-AA4B-8176-F282-794DA1C111D0}"/>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5" name="TextBox 4">
            <a:extLst>
              <a:ext uri="{FF2B5EF4-FFF2-40B4-BE49-F238E27FC236}">
                <a16:creationId xmlns:a16="http://schemas.microsoft.com/office/drawing/2014/main" id="{5E8D310B-84C7-5181-491D-2F282BB0D576}"/>
              </a:ext>
            </a:extLst>
          </p:cNvPr>
          <p:cNvSpPr txBox="1"/>
          <p:nvPr/>
        </p:nvSpPr>
        <p:spPr>
          <a:xfrm>
            <a:off x="838201" y="775256"/>
            <a:ext cx="4340290"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6" name="TextBox 5">
            <a:extLst>
              <a:ext uri="{FF2B5EF4-FFF2-40B4-BE49-F238E27FC236}">
                <a16:creationId xmlns:a16="http://schemas.microsoft.com/office/drawing/2014/main" id="{77EC5D83-142F-B3DE-3592-F4B5736F8718}"/>
              </a:ext>
            </a:extLst>
          </p:cNvPr>
          <p:cNvSpPr txBox="1"/>
          <p:nvPr/>
        </p:nvSpPr>
        <p:spPr>
          <a:xfrm>
            <a:off x="979714" y="1627887"/>
            <a:ext cx="4114800" cy="1754326"/>
          </a:xfrm>
          <a:prstGeom prst="rect">
            <a:avLst/>
          </a:prstGeom>
          <a:noFill/>
        </p:spPr>
        <p:txBody>
          <a:bodyPr wrap="square">
            <a:spAutoFit/>
          </a:bodyPr>
          <a:lstStyle/>
          <a:p>
            <a:r>
              <a:rPr lang="en-US" altLang="en-US" sz="5400" b="1" dirty="0">
                <a:latin typeface="Arial" panose="020B0604020202020204" pitchFamily="34" charset="0"/>
                <a:ea typeface="MS Mincho" panose="02020609040205080304" pitchFamily="49" charset="-128"/>
                <a:cs typeface="Arial" panose="020B0604020202020204" pitchFamily="34" charset="0"/>
              </a:rPr>
              <a:t>10. panda  </a:t>
            </a:r>
            <a:r>
              <a:rPr lang="en-US" sz="5400" b="1" dirty="0">
                <a:solidFill>
                  <a:srgbClr val="C00000"/>
                </a:solidFill>
                <a:latin typeface="Arial" panose="020B0604020202020204" pitchFamily="34" charset="0"/>
                <a:cs typeface="Arial" panose="020B0604020202020204" pitchFamily="34" charset="0"/>
              </a:rPr>
              <a:t>/ˈ</a:t>
            </a:r>
            <a:r>
              <a:rPr lang="en-US" sz="5400" b="1" dirty="0" err="1">
                <a:solidFill>
                  <a:srgbClr val="C00000"/>
                </a:solidFill>
                <a:latin typeface="Arial" panose="020B0604020202020204" pitchFamily="34" charset="0"/>
                <a:cs typeface="Arial" panose="020B0604020202020204" pitchFamily="34" charset="0"/>
              </a:rPr>
              <a:t>pændə</a:t>
            </a:r>
            <a:r>
              <a:rPr lang="en-US" sz="5400" b="1" dirty="0">
                <a:solidFill>
                  <a:srgbClr val="C00000"/>
                </a:solidFill>
                <a:latin typeface="Arial" panose="020B0604020202020204" pitchFamily="34" charset="0"/>
                <a:cs typeface="Arial" panose="020B0604020202020204" pitchFamily="34" charset="0"/>
              </a:rPr>
              <a:t>/ </a:t>
            </a:r>
            <a:r>
              <a:rPr lang="en-US" sz="5400" b="1" dirty="0">
                <a:latin typeface="Arial" panose="020B0604020202020204" pitchFamily="34" charset="0"/>
                <a:ea typeface="MS Mincho" panose="02020609040205080304" pitchFamily="49" charset="-128"/>
                <a:cs typeface="Arial" panose="020B0604020202020204" pitchFamily="34" charset="0"/>
              </a:rPr>
              <a:t>(</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pic>
        <p:nvPicPr>
          <p:cNvPr id="6150" name="Picture 6">
            <a:extLst>
              <a:ext uri="{FF2B5EF4-FFF2-40B4-BE49-F238E27FC236}">
                <a16:creationId xmlns:a16="http://schemas.microsoft.com/office/drawing/2014/main" id="{FAB44B2D-1CED-2425-2A32-33ACA961D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698" y="0"/>
            <a:ext cx="65843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3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ppt_x"/>
                                          </p:val>
                                        </p:tav>
                                        <p:tav tm="100000">
                                          <p:val>
                                            <p:strVal val="#ppt_x"/>
                                          </p:val>
                                        </p:tav>
                                      </p:tavLst>
                                    </p:anim>
                                    <p:anim calcmode="lin" valueType="num">
                                      <p:cBhvr additive="base">
                                        <p:cTn id="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A6ECEAA-ADE4-DE55-8E48-22366D486942}"/>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5" name="TextBox 4">
            <a:extLst>
              <a:ext uri="{FF2B5EF4-FFF2-40B4-BE49-F238E27FC236}">
                <a16:creationId xmlns:a16="http://schemas.microsoft.com/office/drawing/2014/main" id="{08AB4202-776D-4CA3-CE10-0DA0C4750BFA}"/>
              </a:ext>
            </a:extLst>
          </p:cNvPr>
          <p:cNvSpPr txBox="1"/>
          <p:nvPr/>
        </p:nvSpPr>
        <p:spPr>
          <a:xfrm>
            <a:off x="838201" y="775256"/>
            <a:ext cx="4340290"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6" name="TextBox 5">
            <a:extLst>
              <a:ext uri="{FF2B5EF4-FFF2-40B4-BE49-F238E27FC236}">
                <a16:creationId xmlns:a16="http://schemas.microsoft.com/office/drawing/2014/main" id="{EC97914E-D16C-495C-EDFE-4AF67128C433}"/>
              </a:ext>
            </a:extLst>
          </p:cNvPr>
          <p:cNvSpPr txBox="1"/>
          <p:nvPr/>
        </p:nvSpPr>
        <p:spPr>
          <a:xfrm>
            <a:off x="979714" y="1627887"/>
            <a:ext cx="5116286" cy="1754326"/>
          </a:xfrm>
          <a:prstGeom prst="rect">
            <a:avLst/>
          </a:prstGeom>
          <a:noFill/>
        </p:spPr>
        <p:txBody>
          <a:bodyPr wrap="square">
            <a:spAutoFit/>
          </a:bodyPr>
          <a:lstStyle/>
          <a:p>
            <a:r>
              <a:rPr lang="en-US" altLang="en-US" sz="5400" b="1" dirty="0">
                <a:latin typeface="Arial" panose="020B0604020202020204" pitchFamily="34" charset="0"/>
                <a:ea typeface="MS Mincho" panose="02020609040205080304" pitchFamily="49" charset="-128"/>
                <a:cs typeface="Arial" panose="020B0604020202020204" pitchFamily="34" charset="0"/>
              </a:rPr>
              <a:t>11. rat  </a:t>
            </a:r>
            <a:br>
              <a:rPr lang="en-US" altLang="en-US" sz="5400" b="1" dirty="0">
                <a:latin typeface="Arial" panose="020B0604020202020204" pitchFamily="34" charset="0"/>
                <a:ea typeface="MS Mincho" panose="02020609040205080304" pitchFamily="49" charset="-128"/>
                <a:cs typeface="Arial" panose="020B0604020202020204" pitchFamily="34" charset="0"/>
              </a:rPr>
            </a:br>
            <a:r>
              <a:rPr lang="en-US" altLang="en-US" sz="5400" b="1" dirty="0">
                <a:latin typeface="Arial" panose="020B0604020202020204" pitchFamily="34" charset="0"/>
                <a:ea typeface="MS Mincho" panose="02020609040205080304" pitchFamily="49" charset="-128"/>
                <a:cs typeface="Arial" panose="020B0604020202020204" pitchFamily="34" charset="0"/>
              </a:rPr>
              <a:t>     </a:t>
            </a:r>
            <a:r>
              <a:rPr lang="en-US" sz="5400" b="1" dirty="0">
                <a:solidFill>
                  <a:srgbClr val="C00000"/>
                </a:solidFill>
                <a:latin typeface="Arial" panose="020B0604020202020204" pitchFamily="34" charset="0"/>
                <a:cs typeface="Arial" panose="020B0604020202020204" pitchFamily="34" charset="0"/>
              </a:rPr>
              <a:t>/</a:t>
            </a:r>
            <a:r>
              <a:rPr lang="en-US" sz="5400" b="1" dirty="0" err="1">
                <a:solidFill>
                  <a:srgbClr val="C00000"/>
                </a:solidFill>
                <a:latin typeface="Arial" panose="020B0604020202020204" pitchFamily="34" charset="0"/>
                <a:cs typeface="Arial" panose="020B0604020202020204" pitchFamily="34" charset="0"/>
              </a:rPr>
              <a:t>ræt</a:t>
            </a:r>
            <a:r>
              <a:rPr lang="en-US" sz="5400" b="1" dirty="0">
                <a:solidFill>
                  <a:srgbClr val="C00000"/>
                </a:solidFill>
                <a:latin typeface="Arial" panose="020B0604020202020204" pitchFamily="34" charset="0"/>
                <a:cs typeface="Arial" panose="020B0604020202020204" pitchFamily="34" charset="0"/>
              </a:rPr>
              <a:t>/ </a:t>
            </a:r>
            <a:r>
              <a:rPr lang="en-US" sz="5400" b="1" dirty="0">
                <a:latin typeface="Arial" panose="020B0604020202020204" pitchFamily="34" charset="0"/>
                <a:ea typeface="MS Mincho" panose="02020609040205080304" pitchFamily="49" charset="-128"/>
                <a:cs typeface="Arial" panose="020B0604020202020204" pitchFamily="34" charset="0"/>
              </a:rPr>
              <a:t>(</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881999C5-15AA-126D-D8BD-AB976DFBB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1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60D5BE73-FE58-64EE-9FC7-7E81B64B99DA}"/>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5" name="TextBox 4">
            <a:extLst>
              <a:ext uri="{FF2B5EF4-FFF2-40B4-BE49-F238E27FC236}">
                <a16:creationId xmlns:a16="http://schemas.microsoft.com/office/drawing/2014/main" id="{E26AA7CB-5AE4-1C51-E3C0-D160F106A578}"/>
              </a:ext>
            </a:extLst>
          </p:cNvPr>
          <p:cNvSpPr txBox="1"/>
          <p:nvPr/>
        </p:nvSpPr>
        <p:spPr>
          <a:xfrm>
            <a:off x="838201" y="775256"/>
            <a:ext cx="4340290"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7" name="TextBox 6">
            <a:extLst>
              <a:ext uri="{FF2B5EF4-FFF2-40B4-BE49-F238E27FC236}">
                <a16:creationId xmlns:a16="http://schemas.microsoft.com/office/drawing/2014/main" id="{C7DDDB0A-E081-1D06-F1E0-FC1AFC800CF4}"/>
              </a:ext>
            </a:extLst>
          </p:cNvPr>
          <p:cNvSpPr txBox="1"/>
          <p:nvPr/>
        </p:nvSpPr>
        <p:spPr>
          <a:xfrm>
            <a:off x="942976" y="2234297"/>
            <a:ext cx="4781549" cy="1754326"/>
          </a:xfrm>
          <a:prstGeom prst="rect">
            <a:avLst/>
          </a:prstGeom>
          <a:noFill/>
        </p:spPr>
        <p:txBody>
          <a:bodyPr wrap="square">
            <a:spAutoFit/>
          </a:bodyPr>
          <a:lstStyle/>
          <a:p>
            <a:r>
              <a:rPr lang="en-US" altLang="en-US" sz="5400" b="1" dirty="0">
                <a:latin typeface="Arial" panose="020B0604020202020204" pitchFamily="34" charset="0"/>
                <a:ea typeface="MS Mincho" panose="02020609040205080304" pitchFamily="49" charset="-128"/>
                <a:cs typeface="Arial" panose="020B0604020202020204" pitchFamily="34" charset="0"/>
              </a:rPr>
              <a:t>12. whale</a:t>
            </a:r>
          </a:p>
          <a:p>
            <a:r>
              <a:rPr lang="en-US" altLang="en-US" sz="5400" b="1" dirty="0">
                <a:latin typeface="Arial" panose="020B0604020202020204" pitchFamily="34" charset="0"/>
                <a:ea typeface="MS Mincho" panose="02020609040205080304" pitchFamily="49" charset="-128"/>
                <a:cs typeface="Arial" panose="020B0604020202020204" pitchFamily="34" charset="0"/>
              </a:rPr>
              <a:t>    </a:t>
            </a:r>
            <a:r>
              <a:rPr lang="en-US" sz="5400" b="1" dirty="0">
                <a:solidFill>
                  <a:srgbClr val="C00000"/>
                </a:solidFill>
                <a:latin typeface="Arial" panose="020B0604020202020204" pitchFamily="34" charset="0"/>
                <a:cs typeface="Arial" panose="020B0604020202020204" pitchFamily="34" charset="0"/>
              </a:rPr>
              <a:t>/ˈ</a:t>
            </a:r>
            <a:r>
              <a:rPr lang="en-US" sz="5400" b="1" dirty="0" err="1">
                <a:solidFill>
                  <a:srgbClr val="C00000"/>
                </a:solidFill>
                <a:latin typeface="Arial" panose="020B0604020202020204" pitchFamily="34" charset="0"/>
                <a:cs typeface="Arial" panose="020B0604020202020204" pitchFamily="34" charset="0"/>
              </a:rPr>
              <a:t>weɪl</a:t>
            </a:r>
            <a:r>
              <a:rPr lang="en-US" sz="5400" b="1" dirty="0">
                <a:solidFill>
                  <a:srgbClr val="C00000"/>
                </a:solidFill>
                <a:latin typeface="Arial" panose="020B0604020202020204" pitchFamily="34" charset="0"/>
                <a:cs typeface="Arial" panose="020B0604020202020204" pitchFamily="34" charset="0"/>
              </a:rPr>
              <a:t>/ </a:t>
            </a:r>
            <a:r>
              <a:rPr lang="en-US" sz="5400" b="1" dirty="0">
                <a:latin typeface="Arial" panose="020B0604020202020204" pitchFamily="34" charset="0"/>
                <a:ea typeface="MS Mincho" panose="02020609040205080304" pitchFamily="49" charset="-128"/>
                <a:cs typeface="Arial" panose="020B0604020202020204" pitchFamily="34" charset="0"/>
              </a:rPr>
              <a:t>(</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pic>
        <p:nvPicPr>
          <p:cNvPr id="8" name="Picture 2" descr="Whale inspiration for upcoming project. BOX WITH LID">
            <a:extLst>
              <a:ext uri="{FF2B5EF4-FFF2-40B4-BE49-F238E27FC236}">
                <a16:creationId xmlns:a16="http://schemas.microsoft.com/office/drawing/2014/main" id="{B3E54C4B-A4B9-9DD4-E33E-D483D7D1D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735" y="-172862"/>
            <a:ext cx="5548215" cy="703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16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B2D05633-3BD7-C1A4-7CBB-B269B33B6D70}"/>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5" name="TextBox 4">
            <a:extLst>
              <a:ext uri="{FF2B5EF4-FFF2-40B4-BE49-F238E27FC236}">
                <a16:creationId xmlns:a16="http://schemas.microsoft.com/office/drawing/2014/main" id="{84095526-284D-8BEA-C299-41B39290ACA0}"/>
              </a:ext>
            </a:extLst>
          </p:cNvPr>
          <p:cNvSpPr txBox="1"/>
          <p:nvPr/>
        </p:nvSpPr>
        <p:spPr>
          <a:xfrm>
            <a:off x="219076" y="839929"/>
            <a:ext cx="4340290"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7" name="TextBox 6">
            <a:extLst>
              <a:ext uri="{FF2B5EF4-FFF2-40B4-BE49-F238E27FC236}">
                <a16:creationId xmlns:a16="http://schemas.microsoft.com/office/drawing/2014/main" id="{965721BE-0A27-243A-36D5-A318AE58BBC3}"/>
              </a:ext>
            </a:extLst>
          </p:cNvPr>
          <p:cNvSpPr txBox="1"/>
          <p:nvPr/>
        </p:nvSpPr>
        <p:spPr>
          <a:xfrm>
            <a:off x="219076" y="2024062"/>
            <a:ext cx="5096069" cy="3416320"/>
          </a:xfrm>
          <a:prstGeom prst="rect">
            <a:avLst/>
          </a:prstGeom>
          <a:noFill/>
        </p:spPr>
        <p:txBody>
          <a:bodyPr wrap="square">
            <a:spAutoFit/>
          </a:bodyPr>
          <a:lstStyle/>
          <a:p>
            <a:r>
              <a:rPr lang="en-US" altLang="en-US" sz="5400" b="1" dirty="0">
                <a:latin typeface="Arial" panose="020B0604020202020204" pitchFamily="34" charset="0"/>
                <a:ea typeface="MS Mincho" panose="02020609040205080304" pitchFamily="49" charset="-128"/>
                <a:cs typeface="Arial" panose="020B0604020202020204" pitchFamily="34" charset="0"/>
              </a:rPr>
              <a:t>13. wolf</a:t>
            </a:r>
          </a:p>
          <a:p>
            <a:r>
              <a:rPr lang="en-US" altLang="en-US" sz="5400" b="1" dirty="0">
                <a:latin typeface="Arial" panose="020B0604020202020204" pitchFamily="34" charset="0"/>
                <a:ea typeface="MS Mincho" panose="02020609040205080304" pitchFamily="49" charset="-128"/>
                <a:cs typeface="Arial" panose="020B0604020202020204" pitchFamily="34" charset="0"/>
              </a:rPr>
              <a:t>    </a:t>
            </a:r>
            <a:r>
              <a:rPr lang="en-US" sz="5400" b="1" dirty="0">
                <a:solidFill>
                  <a:srgbClr val="C00000"/>
                </a:solidFill>
                <a:latin typeface="Arial" panose="020B0604020202020204" pitchFamily="34" charset="0"/>
                <a:cs typeface="Arial" panose="020B0604020202020204" pitchFamily="34" charset="0"/>
              </a:rPr>
              <a:t>/</a:t>
            </a:r>
            <a:r>
              <a:rPr lang="en-US" sz="5400" b="1" dirty="0" err="1">
                <a:solidFill>
                  <a:srgbClr val="C00000"/>
                </a:solidFill>
                <a:latin typeface="Arial" panose="020B0604020202020204" pitchFamily="34" charset="0"/>
                <a:cs typeface="Arial" panose="020B0604020202020204" pitchFamily="34" charset="0"/>
              </a:rPr>
              <a:t>wʊlf</a:t>
            </a:r>
            <a:r>
              <a:rPr lang="en-US" sz="5400" b="1" dirty="0">
                <a:solidFill>
                  <a:srgbClr val="C00000"/>
                </a:solidFill>
                <a:latin typeface="Arial" panose="020B0604020202020204" pitchFamily="34" charset="0"/>
                <a:cs typeface="Arial" panose="020B0604020202020204" pitchFamily="34" charset="0"/>
              </a:rPr>
              <a:t>/ </a:t>
            </a:r>
            <a:r>
              <a:rPr lang="en-US" sz="5400" b="1" dirty="0">
                <a:latin typeface="Arial" panose="020B0604020202020204" pitchFamily="34" charset="0"/>
                <a:ea typeface="MS Mincho" panose="02020609040205080304" pitchFamily="49" charset="-128"/>
                <a:cs typeface="Arial" panose="020B0604020202020204" pitchFamily="34" charset="0"/>
              </a:rPr>
              <a:t>(</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p>
          <a:p>
            <a:r>
              <a:rPr lang="en-US" sz="5400" b="1" dirty="0">
                <a:latin typeface="Source Sans Pro" panose="020B0503030403020204" pitchFamily="34" charset="0"/>
                <a:sym typeface="Symbol" panose="05050102010706020507" pitchFamily="18" charset="2"/>
              </a:rPr>
              <a:t></a:t>
            </a:r>
            <a:r>
              <a:rPr lang="en-US" sz="5400" b="1" dirty="0">
                <a:latin typeface="Source Sans Pro" panose="020B0503030403020204" pitchFamily="34" charset="0"/>
              </a:rPr>
              <a:t>  w</a:t>
            </a:r>
            <a:r>
              <a:rPr lang="en-US" sz="5400" b="1" i="0" dirty="0">
                <a:effectLst/>
                <a:latin typeface="Source Sans Pro" panose="020B0503030403020204" pitchFamily="34" charset="0"/>
              </a:rPr>
              <a:t>olves</a:t>
            </a:r>
          </a:p>
          <a:p>
            <a:r>
              <a:rPr lang="en-US" sz="5400" b="1" dirty="0">
                <a:solidFill>
                  <a:srgbClr val="C00000"/>
                </a:solidFill>
                <a:latin typeface="Arial" panose="020B0604020202020204" pitchFamily="34" charset="0"/>
                <a:cs typeface="Arial" panose="020B0604020202020204" pitchFamily="34" charset="0"/>
              </a:rPr>
              <a:t>    /</a:t>
            </a:r>
            <a:r>
              <a:rPr lang="en-US" sz="5400" b="1" dirty="0" err="1">
                <a:solidFill>
                  <a:srgbClr val="C00000"/>
                </a:solidFill>
                <a:latin typeface="Arial" panose="020B0604020202020204" pitchFamily="34" charset="0"/>
                <a:cs typeface="Arial" panose="020B0604020202020204" pitchFamily="34" charset="0"/>
              </a:rPr>
              <a:t>wʊlvz</a:t>
            </a:r>
            <a:r>
              <a:rPr lang="en-US" sz="5400" b="1" dirty="0">
                <a:solidFill>
                  <a:srgbClr val="C00000"/>
                </a:solidFill>
                <a:latin typeface="Arial" panose="020B0604020202020204" pitchFamily="34" charset="0"/>
                <a:cs typeface="Arial" panose="020B0604020202020204" pitchFamily="34" charset="0"/>
              </a:rPr>
              <a:t>/</a:t>
            </a:r>
            <a:r>
              <a:rPr lang="en-US" sz="5400" b="1" dirty="0">
                <a:latin typeface="Arial" panose="020B0604020202020204" pitchFamily="34" charset="0"/>
                <a:ea typeface="MS Mincho" panose="02020609040205080304" pitchFamily="49" charset="-128"/>
                <a:cs typeface="Arial" panose="020B0604020202020204" pitchFamily="34" charset="0"/>
              </a:rPr>
              <a:t> (</a:t>
            </a:r>
            <a:r>
              <a:rPr lang="en-US" sz="5400" b="1" dirty="0" err="1">
                <a:latin typeface="Arial" panose="020B0604020202020204" pitchFamily="34" charset="0"/>
                <a:ea typeface="MS Mincho" panose="02020609040205080304" pitchFamily="49" charset="-128"/>
                <a:cs typeface="Arial" panose="020B0604020202020204" pitchFamily="34" charset="0"/>
              </a:rPr>
              <a:t>pl.</a:t>
            </a:r>
            <a:r>
              <a:rPr lang="en-US" altLang="en-US" sz="5400" b="1" dirty="0" err="1">
                <a:latin typeface="Arial" panose="020B0604020202020204" pitchFamily="34" charset="0"/>
                <a:ea typeface="MS Mincho" panose="02020609040205080304" pitchFamily="49" charset="-128"/>
                <a:cs typeface="Arial" panose="020B0604020202020204" pitchFamily="34" charset="0"/>
              </a:rPr>
              <a:t>n</a:t>
            </a:r>
            <a:r>
              <a:rPr lang="en-US" altLang="en-US" sz="5400" b="1" dirty="0">
                <a:latin typeface="Arial" panose="020B0604020202020204" pitchFamily="34" charset="0"/>
                <a:ea typeface="MS Mincho" panose="02020609040205080304" pitchFamily="49" charset="-128"/>
                <a:cs typeface="Arial" panose="020B0604020202020204" pitchFamily="34" charset="0"/>
              </a:rPr>
              <a:t>)</a:t>
            </a:r>
            <a:endParaRPr lang="en-US" sz="5400" b="1" dirty="0">
              <a:solidFill>
                <a:srgbClr val="C00000"/>
              </a:solidFill>
              <a:latin typeface="Arial" panose="020B0604020202020204" pitchFamily="34" charset="0"/>
              <a:cs typeface="Arial" panose="020B0604020202020204" pitchFamily="34" charset="0"/>
            </a:endParaRPr>
          </a:p>
        </p:txBody>
      </p:sp>
      <p:pic>
        <p:nvPicPr>
          <p:cNvPr id="4112" name="Picture 16">
            <a:extLst>
              <a:ext uri="{FF2B5EF4-FFF2-40B4-BE49-F238E27FC236}">
                <a16:creationId xmlns:a16="http://schemas.microsoft.com/office/drawing/2014/main" id="{7DDF602B-1245-5E67-2F16-D4EED61BD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792" y="0"/>
            <a:ext cx="57632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12"/>
                                        </p:tgtEl>
                                        <p:attrNameLst>
                                          <p:attrName>style.visibility</p:attrName>
                                        </p:attrNameLst>
                                      </p:cBhvr>
                                      <p:to>
                                        <p:strVal val="visible"/>
                                      </p:to>
                                    </p:set>
                                    <p:anim calcmode="lin" valueType="num">
                                      <p:cBhvr additive="base">
                                        <p:cTn id="7" dur="500" fill="hold"/>
                                        <p:tgtEl>
                                          <p:spTgt spid="4112"/>
                                        </p:tgtEl>
                                        <p:attrNameLst>
                                          <p:attrName>ppt_x</p:attrName>
                                        </p:attrNameLst>
                                      </p:cBhvr>
                                      <p:tavLst>
                                        <p:tav tm="0">
                                          <p:val>
                                            <p:strVal val="#ppt_x"/>
                                          </p:val>
                                        </p:tav>
                                        <p:tav tm="100000">
                                          <p:val>
                                            <p:strVal val="#ppt_x"/>
                                          </p:val>
                                        </p:tav>
                                      </p:tavLst>
                                    </p:anim>
                                    <p:anim calcmode="lin" valueType="num">
                                      <p:cBhvr additive="base">
                                        <p:cTn id="8" dur="500" fill="hold"/>
                                        <p:tgtEl>
                                          <p:spTgt spid="41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4664A107-8E06-F51F-0525-4B51B572CF4B}"/>
              </a:ext>
            </a:extLst>
          </p:cNvPr>
          <p:cNvSpPr/>
          <p:nvPr/>
        </p:nvSpPr>
        <p:spPr>
          <a:xfrm rot="16200000">
            <a:off x="9453111" y="4119093"/>
            <a:ext cx="3331021" cy="2146760"/>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
        <p:nvSpPr>
          <p:cNvPr id="4" name="Right Triangle 3">
            <a:extLst>
              <a:ext uri="{FF2B5EF4-FFF2-40B4-BE49-F238E27FC236}">
                <a16:creationId xmlns:a16="http://schemas.microsoft.com/office/drawing/2014/main" id="{56831E35-C45F-1482-E1E5-A4B24EA393F3}"/>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8" name="TextBox 7">
            <a:extLst>
              <a:ext uri="{FF2B5EF4-FFF2-40B4-BE49-F238E27FC236}">
                <a16:creationId xmlns:a16="http://schemas.microsoft.com/office/drawing/2014/main" id="{98211F9E-677C-B69A-5D5C-60AACF81768F}"/>
              </a:ext>
            </a:extLst>
          </p:cNvPr>
          <p:cNvSpPr txBox="1"/>
          <p:nvPr/>
        </p:nvSpPr>
        <p:spPr>
          <a:xfrm>
            <a:off x="0" y="665175"/>
            <a:ext cx="3562350"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endParaRPr lang="en-US" sz="4400" dirty="0"/>
          </a:p>
        </p:txBody>
      </p:sp>
      <p:sp>
        <p:nvSpPr>
          <p:cNvPr id="10" name="TextBox 9">
            <a:extLst>
              <a:ext uri="{FF2B5EF4-FFF2-40B4-BE49-F238E27FC236}">
                <a16:creationId xmlns:a16="http://schemas.microsoft.com/office/drawing/2014/main" id="{8EE0F513-94DE-4F6C-1A09-91278219162F}"/>
              </a:ext>
            </a:extLst>
          </p:cNvPr>
          <p:cNvSpPr txBox="1"/>
          <p:nvPr/>
        </p:nvSpPr>
        <p:spPr>
          <a:xfrm>
            <a:off x="0" y="1834730"/>
            <a:ext cx="4998438" cy="1754326"/>
          </a:xfrm>
          <a:prstGeom prst="rect">
            <a:avLst/>
          </a:prstGeom>
          <a:noFill/>
        </p:spPr>
        <p:txBody>
          <a:bodyPr wrap="square">
            <a:spAutoFit/>
          </a:bodyPr>
          <a:lstStyle/>
          <a:p>
            <a:r>
              <a:rPr lang="en-US" altLang="en-US" sz="5400" b="1" dirty="0">
                <a:latin typeface="Arial" panose="020B0604020202020204" pitchFamily="34" charset="0"/>
                <a:ea typeface="MS Mincho" panose="02020609040205080304" pitchFamily="49" charset="-128"/>
                <a:cs typeface="Arial" panose="020B0604020202020204" pitchFamily="34" charset="0"/>
              </a:rPr>
              <a:t>14. creature</a:t>
            </a:r>
          </a:p>
          <a:p>
            <a:r>
              <a:rPr lang="en-US" altLang="en-US" sz="5400" b="1" dirty="0">
                <a:latin typeface="Arial" panose="020B0604020202020204" pitchFamily="34" charset="0"/>
                <a:ea typeface="MS Mincho" panose="02020609040205080304" pitchFamily="49" charset="-128"/>
                <a:cs typeface="Arial" panose="020B0604020202020204" pitchFamily="34" charset="0"/>
              </a:rPr>
              <a:t>    </a:t>
            </a:r>
            <a:r>
              <a:rPr lang="en-US" sz="5400" b="1" dirty="0">
                <a:solidFill>
                  <a:srgbClr val="C00000"/>
                </a:solidFill>
                <a:latin typeface="Arial" panose="020B0604020202020204" pitchFamily="34" charset="0"/>
                <a:cs typeface="Arial" panose="020B0604020202020204" pitchFamily="34" charset="0"/>
              </a:rPr>
              <a:t>/ˈ</a:t>
            </a:r>
            <a:r>
              <a:rPr lang="en-US" sz="5400" b="1" dirty="0" err="1">
                <a:solidFill>
                  <a:srgbClr val="C00000"/>
                </a:solidFill>
                <a:latin typeface="Arial" panose="020B0604020202020204" pitchFamily="34" charset="0"/>
                <a:cs typeface="Arial" panose="020B0604020202020204" pitchFamily="34" charset="0"/>
              </a:rPr>
              <a:t>kriːtʃər</a:t>
            </a:r>
            <a:r>
              <a:rPr lang="en-US" sz="5400" b="1" dirty="0">
                <a:solidFill>
                  <a:srgbClr val="C00000"/>
                </a:solidFill>
                <a:latin typeface="Arial" panose="020B0604020202020204" pitchFamily="34" charset="0"/>
                <a:cs typeface="Arial" panose="020B0604020202020204" pitchFamily="34" charset="0"/>
              </a:rPr>
              <a:t>/ </a:t>
            </a:r>
            <a:r>
              <a:rPr lang="en-US" sz="5400" b="1" dirty="0">
                <a:latin typeface="Arial" panose="020B0604020202020204" pitchFamily="34" charset="0"/>
                <a:ea typeface="MS Mincho" panose="02020609040205080304" pitchFamily="49" charset="-128"/>
                <a:cs typeface="Arial" panose="020B0604020202020204" pitchFamily="34" charset="0"/>
              </a:rPr>
              <a:t>(</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BF5F9B7-D52E-FE78-1EAD-085E3346DA7C}"/>
              </a:ext>
            </a:extLst>
          </p:cNvPr>
          <p:cNvSpPr txBox="1"/>
          <p:nvPr/>
        </p:nvSpPr>
        <p:spPr>
          <a:xfrm>
            <a:off x="5290458" y="1816336"/>
            <a:ext cx="6475444" cy="2123658"/>
          </a:xfrm>
          <a:prstGeom prst="rect">
            <a:avLst/>
          </a:prstGeom>
          <a:noFill/>
        </p:spPr>
        <p:txBody>
          <a:bodyPr wrap="square">
            <a:spAutoFit/>
          </a:bodyPr>
          <a:lstStyle/>
          <a:p>
            <a:r>
              <a:rPr kumimoji="0" lang="en-US" altLang="en-US" sz="4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sz="4400" b="0" i="0" dirty="0">
                <a:solidFill>
                  <a:srgbClr val="333333"/>
                </a:solidFill>
                <a:effectLst/>
                <a:latin typeface="Arial" panose="020B0604020202020204" pitchFamily="34" charset="0"/>
                <a:cs typeface="Arial" panose="020B0604020202020204" pitchFamily="34" charset="0"/>
              </a:rPr>
              <a:t>a living thing, real or imaginary, that can move around</a:t>
            </a:r>
            <a:r>
              <a:rPr kumimoji="0" lang="en-US" altLang="en-US" sz="44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endParaRPr lang="en-US" sz="4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0983289-BC9F-68D4-DA04-2846C0565099}"/>
              </a:ext>
            </a:extLst>
          </p:cNvPr>
          <p:cNvSpPr txBox="1"/>
          <p:nvPr/>
        </p:nvSpPr>
        <p:spPr>
          <a:xfrm>
            <a:off x="93306" y="4187032"/>
            <a:ext cx="11933853" cy="1446550"/>
          </a:xfrm>
          <a:prstGeom prst="rect">
            <a:avLst/>
          </a:prstGeom>
          <a:noFill/>
        </p:spPr>
        <p:txBody>
          <a:bodyPr wrap="square">
            <a:spAutoFit/>
          </a:bodyPr>
          <a:lstStyle/>
          <a:p>
            <a:pPr marL="571500" indent="-571500" algn="l" fontAlgn="base">
              <a:buFont typeface="Symbol" panose="05050102010706020507" pitchFamily="18" charset="2"/>
              <a:buChar char="®"/>
            </a:pPr>
            <a:r>
              <a:rPr lang="en-US" sz="4400" i="1" dirty="0">
                <a:solidFill>
                  <a:srgbClr val="333333"/>
                </a:solidFill>
                <a:latin typeface="inherit"/>
                <a:sym typeface="Symbol" panose="05050102010706020507" pitchFamily="18" charset="2"/>
              </a:rPr>
              <a:t>Octopuses and other sea c_ _ _t_ _ _s</a:t>
            </a:r>
          </a:p>
          <a:p>
            <a:pPr marL="571500" indent="-571500" algn="l" fontAlgn="base">
              <a:buFont typeface="Symbol" panose="05050102010706020507" pitchFamily="18" charset="2"/>
              <a:buChar char="®"/>
            </a:pPr>
            <a:r>
              <a:rPr lang="en-US" sz="4400" i="1" dirty="0">
                <a:solidFill>
                  <a:srgbClr val="333333"/>
                </a:solidFill>
                <a:latin typeface="inherit"/>
                <a:sym typeface="Symbol" panose="05050102010706020507" pitchFamily="18" charset="2"/>
              </a:rPr>
              <a:t>R</a:t>
            </a:r>
            <a:r>
              <a:rPr lang="en-US" sz="4400" b="0" i="1" dirty="0">
                <a:solidFill>
                  <a:srgbClr val="333333"/>
                </a:solidFill>
                <a:effectLst/>
                <a:latin typeface="inherit"/>
              </a:rPr>
              <a:t>espect for all </a:t>
            </a:r>
            <a:r>
              <a:rPr lang="en-US" sz="4400" i="1" dirty="0">
                <a:solidFill>
                  <a:srgbClr val="333333"/>
                </a:solidFill>
                <a:effectLst/>
                <a:latin typeface="inherit"/>
              </a:rPr>
              <a:t>living………………… (9 letters –</a:t>
            </a:r>
            <a:r>
              <a:rPr lang="en-US" sz="4400" i="1" dirty="0" err="1">
                <a:solidFill>
                  <a:srgbClr val="333333"/>
                </a:solidFill>
                <a:effectLst/>
                <a:latin typeface="inherit"/>
              </a:rPr>
              <a:t>pl.n</a:t>
            </a:r>
            <a:r>
              <a:rPr lang="en-US" sz="4400" i="1" dirty="0">
                <a:solidFill>
                  <a:srgbClr val="333333"/>
                </a:solidFill>
                <a:effectLst/>
                <a:latin typeface="inherit"/>
              </a:rPr>
              <a:t>)</a:t>
            </a:r>
          </a:p>
        </p:txBody>
      </p:sp>
      <p:sp>
        <p:nvSpPr>
          <p:cNvPr id="14" name="TextBox 13">
            <a:extLst>
              <a:ext uri="{FF2B5EF4-FFF2-40B4-BE49-F238E27FC236}">
                <a16:creationId xmlns:a16="http://schemas.microsoft.com/office/drawing/2014/main" id="{763C5877-F183-3217-C543-97791A069689}"/>
              </a:ext>
            </a:extLst>
          </p:cNvPr>
          <p:cNvSpPr txBox="1"/>
          <p:nvPr/>
        </p:nvSpPr>
        <p:spPr>
          <a:xfrm>
            <a:off x="9274629" y="4193950"/>
            <a:ext cx="2824065" cy="769441"/>
          </a:xfrm>
          <a:prstGeom prst="rect">
            <a:avLst/>
          </a:prstGeom>
          <a:noFill/>
        </p:spPr>
        <p:txBody>
          <a:bodyPr wrap="square">
            <a:spAutoFit/>
          </a:bodyPr>
          <a:lstStyle/>
          <a:p>
            <a:r>
              <a:rPr lang="en-US" sz="4400" b="1" i="1" dirty="0">
                <a:solidFill>
                  <a:srgbClr val="FF0000"/>
                </a:solidFill>
                <a:effectLst/>
                <a:latin typeface="inherit"/>
              </a:rPr>
              <a:t>(creatures)</a:t>
            </a:r>
            <a:endParaRPr lang="en-US" sz="4400" dirty="0">
              <a:solidFill>
                <a:srgbClr val="FF0000"/>
              </a:solidFill>
            </a:endParaRPr>
          </a:p>
        </p:txBody>
      </p:sp>
      <p:sp>
        <p:nvSpPr>
          <p:cNvPr id="15" name="TextBox 14">
            <a:extLst>
              <a:ext uri="{FF2B5EF4-FFF2-40B4-BE49-F238E27FC236}">
                <a16:creationId xmlns:a16="http://schemas.microsoft.com/office/drawing/2014/main" id="{805A1AA2-0E5B-F477-0132-E86D61BD0370}"/>
              </a:ext>
            </a:extLst>
          </p:cNvPr>
          <p:cNvSpPr txBox="1"/>
          <p:nvPr/>
        </p:nvSpPr>
        <p:spPr>
          <a:xfrm>
            <a:off x="5517502" y="4732719"/>
            <a:ext cx="2574472" cy="769441"/>
          </a:xfrm>
          <a:prstGeom prst="rect">
            <a:avLst/>
          </a:prstGeom>
          <a:noFill/>
        </p:spPr>
        <p:txBody>
          <a:bodyPr wrap="square">
            <a:spAutoFit/>
          </a:bodyPr>
          <a:lstStyle/>
          <a:p>
            <a:r>
              <a:rPr lang="en-US" sz="4400" b="1" i="1" dirty="0">
                <a:solidFill>
                  <a:srgbClr val="FF0000"/>
                </a:solidFill>
                <a:effectLst/>
                <a:latin typeface="inherit"/>
              </a:rPr>
              <a:t>creatures</a:t>
            </a:r>
            <a:endParaRPr lang="en-US" sz="4400" dirty="0">
              <a:solidFill>
                <a:srgbClr val="FF0000"/>
              </a:solidFill>
            </a:endParaRPr>
          </a:p>
        </p:txBody>
      </p:sp>
    </p:spTree>
    <p:extLst>
      <p:ext uri="{BB962C8B-B14F-4D97-AF65-F5344CB8AC3E}">
        <p14:creationId xmlns:p14="http://schemas.microsoft.com/office/powerpoint/2010/main" val="33451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EE81411C-5089-4D7F-4649-619EC17B4B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3700" y="4200525"/>
            <a:ext cx="163830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603B3369-8A21-F8B3-0224-251C9E72D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163" y="800719"/>
            <a:ext cx="2890836" cy="60734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ADFDAC2-0F2E-A98C-A4BB-A2D4B8BD3751}"/>
              </a:ext>
            </a:extLst>
          </p:cNvPr>
          <p:cNvSpPr>
            <a:spLocks noGrp="1"/>
          </p:cNvSpPr>
          <p:nvPr>
            <p:ph idx="1"/>
          </p:nvPr>
        </p:nvSpPr>
        <p:spPr>
          <a:xfrm>
            <a:off x="1" y="1036637"/>
            <a:ext cx="6792452" cy="1955379"/>
          </a:xfrm>
        </p:spPr>
        <p:txBody>
          <a:bodyPr>
            <a:noAutofit/>
          </a:bodyPr>
          <a:lstStyle/>
          <a:p>
            <a:pPr marL="0" indent="0">
              <a:buNone/>
            </a:pPr>
            <a:r>
              <a:rPr lang="en-US" altLang="en-US" sz="5400" b="1" dirty="0">
                <a:latin typeface="Arial" panose="020B0604020202020204" pitchFamily="34" charset="0"/>
                <a:ea typeface="MS Mincho" panose="02020609040205080304" pitchFamily="49" charset="-128"/>
                <a:cs typeface="Arial" panose="020B0604020202020204" pitchFamily="34" charset="0"/>
              </a:rPr>
              <a:t>15. close-up</a:t>
            </a:r>
          </a:p>
          <a:p>
            <a:pPr marL="0" indent="0">
              <a:buNone/>
            </a:pPr>
            <a:r>
              <a:rPr lang="en-US" altLang="en-US" sz="5400" b="1" dirty="0">
                <a:latin typeface="Arial" panose="020B0604020202020204" pitchFamily="34" charset="0"/>
                <a:ea typeface="MS Mincho" panose="02020609040205080304" pitchFamily="49" charset="-128"/>
                <a:cs typeface="Arial" panose="020B0604020202020204" pitchFamily="34" charset="0"/>
              </a:rPr>
              <a:t>     </a:t>
            </a:r>
            <a:r>
              <a:rPr lang="en-US" sz="5400" b="1" dirty="0">
                <a:solidFill>
                  <a:srgbClr val="C00000"/>
                </a:solidFill>
                <a:latin typeface="Arial" panose="020B0604020202020204" pitchFamily="34" charset="0"/>
                <a:cs typeface="Arial" panose="020B0604020202020204" pitchFamily="34" charset="0"/>
              </a:rPr>
              <a:t>/ˈ</a:t>
            </a:r>
            <a:r>
              <a:rPr lang="en-US" sz="5400" b="1" dirty="0" err="1">
                <a:solidFill>
                  <a:srgbClr val="C00000"/>
                </a:solidFill>
                <a:latin typeface="Arial" panose="020B0604020202020204" pitchFamily="34" charset="0"/>
                <a:cs typeface="Arial" panose="020B0604020202020204" pitchFamily="34" charset="0"/>
              </a:rPr>
              <a:t>kləʊs</a:t>
            </a:r>
            <a:r>
              <a:rPr lang="en-US" sz="5400" b="1" dirty="0">
                <a:solidFill>
                  <a:srgbClr val="C00000"/>
                </a:solidFill>
                <a:latin typeface="Arial" panose="020B0604020202020204" pitchFamily="34" charset="0"/>
                <a:cs typeface="Arial" panose="020B0604020202020204" pitchFamily="34" charset="0"/>
              </a:rPr>
              <a:t> </a:t>
            </a:r>
            <a:r>
              <a:rPr lang="en-US" sz="5400" b="1" dirty="0" err="1">
                <a:solidFill>
                  <a:srgbClr val="C00000"/>
                </a:solidFill>
                <a:latin typeface="Arial" panose="020B0604020202020204" pitchFamily="34" charset="0"/>
                <a:cs typeface="Arial" panose="020B0604020202020204" pitchFamily="34" charset="0"/>
              </a:rPr>
              <a:t>ʌp</a:t>
            </a:r>
            <a:r>
              <a:rPr lang="en-US" sz="5400" b="1" dirty="0">
                <a:solidFill>
                  <a:srgbClr val="C00000"/>
                </a:solidFill>
                <a:latin typeface="Arial" panose="020B0604020202020204" pitchFamily="34" charset="0"/>
                <a:cs typeface="Arial" panose="020B0604020202020204" pitchFamily="34" charset="0"/>
              </a:rPr>
              <a:t>/ </a:t>
            </a:r>
            <a:r>
              <a:rPr lang="en-US" sz="5400" b="1" dirty="0">
                <a:latin typeface="Arial" panose="020B0604020202020204" pitchFamily="34" charset="0"/>
                <a:ea typeface="MS Mincho" panose="02020609040205080304" pitchFamily="49" charset="-128"/>
                <a:cs typeface="Arial" panose="020B0604020202020204" pitchFamily="34" charset="0"/>
              </a:rPr>
              <a:t>(</a:t>
            </a:r>
            <a:r>
              <a:rPr lang="en-US" altLang="en-US" sz="5400" b="1" dirty="0">
                <a:latin typeface="Arial" panose="020B0604020202020204" pitchFamily="34" charset="0"/>
                <a:ea typeface="MS Mincho" panose="02020609040205080304" pitchFamily="49" charset="-128"/>
                <a:cs typeface="Arial" panose="020B0604020202020204" pitchFamily="34" charset="0"/>
              </a:rPr>
              <a:t>n)</a:t>
            </a:r>
            <a:endParaRPr lang="en-US" sz="5400" b="1" dirty="0">
              <a:latin typeface="Arial" panose="020B0604020202020204" pitchFamily="34" charset="0"/>
              <a:ea typeface="MS Mincho" panose="02020609040205080304" pitchFamily="49" charset="-128"/>
              <a:cs typeface="Arial" panose="020B0604020202020204" pitchFamily="34" charset="0"/>
            </a:endParaRPr>
          </a:p>
        </p:txBody>
      </p:sp>
      <p:sp>
        <p:nvSpPr>
          <p:cNvPr id="4" name="Right Triangle 3">
            <a:extLst>
              <a:ext uri="{FF2B5EF4-FFF2-40B4-BE49-F238E27FC236}">
                <a16:creationId xmlns:a16="http://schemas.microsoft.com/office/drawing/2014/main" id="{6CF1FED2-F722-1941-624A-5095EA06DC83}"/>
              </a:ext>
            </a:extLst>
          </p:cNvPr>
          <p:cNvSpPr/>
          <p:nvPr/>
        </p:nvSpPr>
        <p:spPr>
          <a:xfrm>
            <a:off x="0" y="5225143"/>
            <a:ext cx="5934269" cy="1632857"/>
          </a:xfrm>
          <a:prstGeom prst="rtTriangl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6" name="TextBox 5">
            <a:extLst>
              <a:ext uri="{FF2B5EF4-FFF2-40B4-BE49-F238E27FC236}">
                <a16:creationId xmlns:a16="http://schemas.microsoft.com/office/drawing/2014/main" id="{E73ECE31-AED4-30C8-67DD-DD669692D95C}"/>
              </a:ext>
            </a:extLst>
          </p:cNvPr>
          <p:cNvSpPr txBox="1"/>
          <p:nvPr/>
        </p:nvSpPr>
        <p:spPr>
          <a:xfrm>
            <a:off x="1" y="3144142"/>
            <a:ext cx="6792451" cy="2554545"/>
          </a:xfrm>
          <a:prstGeom prst="rect">
            <a:avLst/>
          </a:prstGeom>
          <a:noFill/>
        </p:spPr>
        <p:txBody>
          <a:bodyPr wrap="square">
            <a:spAutoFit/>
          </a:bodyPr>
          <a:lstStyle/>
          <a:p>
            <a:r>
              <a:rPr lang="en-US" sz="4000" b="0" i="0" dirty="0">
                <a:solidFill>
                  <a:srgbClr val="333333"/>
                </a:solidFill>
                <a:effectLst/>
                <a:latin typeface="Arial" panose="020B0604020202020204" pitchFamily="34" charset="0"/>
                <a:cs typeface="Arial" panose="020B0604020202020204" pitchFamily="34" charset="0"/>
              </a:rPr>
              <a:t>: a photograph, or picture in a film, taken </a:t>
            </a:r>
            <a:r>
              <a:rPr lang="en-US" sz="4000" b="0" i="0" dirty="0">
                <a:solidFill>
                  <a:srgbClr val="FF0000"/>
                </a:solidFill>
                <a:effectLst/>
                <a:latin typeface="Arial" panose="020B0604020202020204" pitchFamily="34" charset="0"/>
                <a:cs typeface="Arial" panose="020B0604020202020204" pitchFamily="34" charset="0"/>
              </a:rPr>
              <a:t>very close </a:t>
            </a:r>
            <a:r>
              <a:rPr lang="en-US" sz="4000" b="0" i="0" dirty="0">
                <a:solidFill>
                  <a:srgbClr val="333333"/>
                </a:solidFill>
                <a:effectLst/>
                <a:latin typeface="Arial" panose="020B0604020202020204" pitchFamily="34" charset="0"/>
                <a:cs typeface="Arial" panose="020B0604020202020204" pitchFamily="34" charset="0"/>
              </a:rPr>
              <a:t>to somebody/something so that it </a:t>
            </a:r>
            <a:r>
              <a:rPr lang="en-US" sz="4000" b="0" i="0" dirty="0">
                <a:solidFill>
                  <a:srgbClr val="FF0000"/>
                </a:solidFill>
                <a:effectLst/>
                <a:latin typeface="Arial" panose="020B0604020202020204" pitchFamily="34" charset="0"/>
                <a:cs typeface="Arial" panose="020B0604020202020204" pitchFamily="34" charset="0"/>
              </a:rPr>
              <a:t>shows a lot of detail</a:t>
            </a:r>
            <a:endParaRPr lang="en-US" sz="40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595ECA3-4753-C589-EFE4-981ED22C8F35}"/>
              </a:ext>
            </a:extLst>
          </p:cNvPr>
          <p:cNvSpPr txBox="1"/>
          <p:nvPr/>
        </p:nvSpPr>
        <p:spPr>
          <a:xfrm>
            <a:off x="0" y="31278"/>
            <a:ext cx="3125755" cy="769441"/>
          </a:xfrm>
          <a:prstGeom prst="rect">
            <a:avLst/>
          </a:prstGeom>
          <a:noFill/>
        </p:spPr>
        <p:txBody>
          <a:bodyPr wrap="square">
            <a:spAutoFit/>
          </a:bodyPr>
          <a:lstStyle/>
          <a:p>
            <a:r>
              <a:rPr lang="en-US" sz="4400" u="sng" dirty="0">
                <a:solidFill>
                  <a:srgbClr val="990033"/>
                </a:solidFill>
                <a:latin typeface="Bahnschrift SemiBold" panose="020B0502040204020203" pitchFamily="34" charset="0"/>
              </a:rPr>
              <a:t>New words </a:t>
            </a:r>
          </a:p>
        </p:txBody>
      </p:sp>
      <p:pic>
        <p:nvPicPr>
          <p:cNvPr id="14" name="Picture 13">
            <a:extLst>
              <a:ext uri="{FF2B5EF4-FFF2-40B4-BE49-F238E27FC236}">
                <a16:creationId xmlns:a16="http://schemas.microsoft.com/office/drawing/2014/main" id="{40F1BF0F-CDC9-A4F9-1F8A-07B72023BA52}"/>
              </a:ext>
            </a:extLst>
          </p:cNvPr>
          <p:cNvPicPr>
            <a:picLocks noChangeAspect="1"/>
          </p:cNvPicPr>
          <p:nvPr/>
        </p:nvPicPr>
        <p:blipFill>
          <a:blip r:embed="rId5"/>
          <a:stretch>
            <a:fillRect/>
          </a:stretch>
        </p:blipFill>
        <p:spPr>
          <a:xfrm>
            <a:off x="6095999" y="0"/>
            <a:ext cx="1" cy="6858000"/>
          </a:xfrm>
          <a:prstGeom prst="rect">
            <a:avLst/>
          </a:prstGeom>
        </p:spPr>
      </p:pic>
      <p:pic>
        <p:nvPicPr>
          <p:cNvPr id="16" name="Picture 15">
            <a:extLst>
              <a:ext uri="{FF2B5EF4-FFF2-40B4-BE49-F238E27FC236}">
                <a16:creationId xmlns:a16="http://schemas.microsoft.com/office/drawing/2014/main" id="{DDB39664-A155-DFDC-8C5E-BBBBFFDA67BC}"/>
              </a:ext>
            </a:extLst>
          </p:cNvPr>
          <p:cNvPicPr>
            <a:picLocks noChangeAspect="1"/>
          </p:cNvPicPr>
          <p:nvPr/>
        </p:nvPicPr>
        <p:blipFill>
          <a:blip r:embed="rId6"/>
          <a:stretch>
            <a:fillRect/>
          </a:stretch>
        </p:blipFill>
        <p:spPr>
          <a:xfrm>
            <a:off x="7186806" y="31278"/>
            <a:ext cx="4940795" cy="6912528"/>
          </a:xfrm>
          <a:prstGeom prst="rect">
            <a:avLst/>
          </a:prstGeom>
        </p:spPr>
      </p:pic>
      <mc:AlternateContent xmlns:mc="http://schemas.openxmlformats.org/markup-compatibility/2006" xmlns:p14="http://schemas.microsoft.com/office/powerpoint/2010/main">
        <mc:Choice Requires="p14">
          <p:contentPart p14:bwMode="auto" r:id="rId7">
            <p14:nvContentPartPr>
              <p14:cNvPr id="42" name="Ink 41">
                <a:extLst>
                  <a:ext uri="{FF2B5EF4-FFF2-40B4-BE49-F238E27FC236}">
                    <a16:creationId xmlns:a16="http://schemas.microsoft.com/office/drawing/2014/main" id="{FEAF9D6B-D24D-EDCB-B72D-F1C68514E2F8}"/>
                  </a:ext>
                </a:extLst>
              </p14:cNvPr>
              <p14:cNvContentPartPr/>
              <p14:nvPr/>
            </p14:nvContentPartPr>
            <p14:xfrm>
              <a:off x="8769688" y="819771"/>
              <a:ext cx="2968920" cy="3006720"/>
            </p14:xfrm>
          </p:contentPart>
        </mc:Choice>
        <mc:Fallback xmlns="">
          <p:pic>
            <p:nvPicPr>
              <p:cNvPr id="42" name="Ink 41">
                <a:extLst>
                  <a:ext uri="{FF2B5EF4-FFF2-40B4-BE49-F238E27FC236}">
                    <a16:creationId xmlns:a16="http://schemas.microsoft.com/office/drawing/2014/main" id="{FEAF9D6B-D24D-EDCB-B72D-F1C68514E2F8}"/>
                  </a:ext>
                </a:extLst>
              </p:cNvPr>
              <p:cNvPicPr/>
              <p:nvPr/>
            </p:nvPicPr>
            <p:blipFill>
              <a:blip r:embed="rId8"/>
              <a:stretch>
                <a:fillRect/>
              </a:stretch>
            </p:blipFill>
            <p:spPr>
              <a:xfrm>
                <a:off x="8707048" y="756771"/>
                <a:ext cx="3094560" cy="3132360"/>
              </a:xfrm>
              <a:prstGeom prst="rect">
                <a:avLst/>
              </a:prstGeom>
            </p:spPr>
          </p:pic>
        </mc:Fallback>
      </mc:AlternateContent>
    </p:spTree>
    <p:extLst>
      <p:ext uri="{BB962C8B-B14F-4D97-AF65-F5344CB8AC3E}">
        <p14:creationId xmlns:p14="http://schemas.microsoft.com/office/powerpoint/2010/main" val="10297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174"/>
                                        </p:tgtEl>
                                        <p:attrNameLst>
                                          <p:attrName>style.visibility</p:attrName>
                                        </p:attrNameLst>
                                      </p:cBhvr>
                                      <p:to>
                                        <p:strVal val="visible"/>
                                      </p:to>
                                    </p:set>
                                    <p:anim calcmode="lin" valueType="num">
                                      <p:cBhvr additive="base">
                                        <p:cTn id="14" dur="500" fill="hold"/>
                                        <p:tgtEl>
                                          <p:spTgt spid="7174"/>
                                        </p:tgtEl>
                                        <p:attrNameLst>
                                          <p:attrName>ppt_x</p:attrName>
                                        </p:attrNameLst>
                                      </p:cBhvr>
                                      <p:tavLst>
                                        <p:tav tm="0">
                                          <p:val>
                                            <p:strVal val="#ppt_x"/>
                                          </p:val>
                                        </p:tav>
                                        <p:tav tm="100000">
                                          <p:val>
                                            <p:strVal val="#ppt_x"/>
                                          </p:val>
                                        </p:tav>
                                      </p:tavLst>
                                    </p:anim>
                                    <p:anim calcmode="lin" valueType="num">
                                      <p:cBhvr additive="base">
                                        <p:cTn id="15"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3"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p:cTn id="26" dur="2000" fill="hold"/>
                                        <p:tgtEl>
                                          <p:spTgt spid="42"/>
                                        </p:tgtEl>
                                        <p:attrNameLst>
                                          <p:attrName>drawProgress</p:attrName>
                                        </p:attrNameLst>
                                      </p:cBhvr>
                                      <p:tavLst>
                                        <p:tav tm="0">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additive="base">
                                        <p:cTn id="4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10"/>
            <a:ext cx="10319657" cy="991441"/>
          </a:xfrm>
        </p:spPr>
        <p:txBody>
          <a:bodyPr>
            <a:normAutofit fontScale="90000"/>
          </a:bodyPr>
          <a:lstStyle/>
          <a:p>
            <a:r>
              <a:rPr lang="en-US" b="1" i="1" dirty="0">
                <a:solidFill>
                  <a:schemeClr val="accent2">
                    <a:lumMod val="75000"/>
                  </a:schemeClr>
                </a:solidFill>
                <a:latin typeface="Times New Roman" panose="02020603050405020304" pitchFamily="18" charset="0"/>
                <a:cs typeface="Times New Roman" panose="02020603050405020304" pitchFamily="18" charset="0"/>
              </a:rPr>
              <a:t>Which animal is correct for each conversation? </a:t>
            </a:r>
            <a:br>
              <a:rPr lang="en-US" b="1" i="1" dirty="0">
                <a:solidFill>
                  <a:schemeClr val="accent2">
                    <a:lumMod val="75000"/>
                  </a:schemeClr>
                </a:solidFill>
                <a:latin typeface="Times New Roman" panose="02020603050405020304" pitchFamily="18" charset="0"/>
                <a:cs typeface="Times New Roman" panose="02020603050405020304" pitchFamily="18" charset="0"/>
              </a:rPr>
            </a:br>
            <a:endParaRPr lang="en-US" dirty="0"/>
          </a:p>
        </p:txBody>
      </p:sp>
      <p:pic>
        <p:nvPicPr>
          <p:cNvPr id="5" name="Media2">
            <a:hlinkClick r:id="" action="ppaction://media"/>
            <a:extLst>
              <a:ext uri="{FF2B5EF4-FFF2-40B4-BE49-F238E27FC236}">
                <a16:creationId xmlns:a16="http://schemas.microsoft.com/office/drawing/2014/main" id="{940B1F16-6454-CE2A-159B-746AEB21125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0768465" y="335902"/>
            <a:ext cx="487363" cy="396820"/>
          </a:xfrm>
        </p:spPr>
      </p:pic>
      <p:pic>
        <p:nvPicPr>
          <p:cNvPr id="4" name="Picture 3">
            <a:extLst>
              <a:ext uri="{FF2B5EF4-FFF2-40B4-BE49-F238E27FC236}">
                <a16:creationId xmlns:a16="http://schemas.microsoft.com/office/drawing/2014/main" id="{DFECF8EE-4A6C-4383-B2D5-A5039ACDF258}"/>
              </a:ext>
            </a:extLst>
          </p:cNvPr>
          <p:cNvPicPr>
            <a:picLocks noChangeAspect="1"/>
          </p:cNvPicPr>
          <p:nvPr/>
        </p:nvPicPr>
        <p:blipFill rotWithShape="1">
          <a:blip r:embed="rId5"/>
          <a:srcRect b="1377"/>
          <a:stretch/>
        </p:blipFill>
        <p:spPr>
          <a:xfrm>
            <a:off x="0" y="862271"/>
            <a:ext cx="12192000" cy="5964054"/>
          </a:xfrm>
          <a:prstGeom prst="rect">
            <a:avLst/>
          </a:prstGeom>
        </p:spPr>
      </p:pic>
    </p:spTree>
    <p:extLst>
      <p:ext uri="{BB962C8B-B14F-4D97-AF65-F5344CB8AC3E}">
        <p14:creationId xmlns:p14="http://schemas.microsoft.com/office/powerpoint/2010/main" val="329559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ECF8EE-4A6C-4383-B2D5-A5039ACDF258}"/>
              </a:ext>
            </a:extLst>
          </p:cNvPr>
          <p:cNvPicPr>
            <a:picLocks noChangeAspect="1"/>
          </p:cNvPicPr>
          <p:nvPr/>
        </p:nvPicPr>
        <p:blipFill rotWithShape="1">
          <a:blip r:embed="rId8"/>
          <a:srcRect b="1377"/>
          <a:stretch/>
        </p:blipFill>
        <p:spPr>
          <a:xfrm>
            <a:off x="0" y="862271"/>
            <a:ext cx="12192000" cy="5964054"/>
          </a:xfrm>
          <a:prstGeom prst="rect">
            <a:avLst/>
          </a:prstGeom>
        </p:spPr>
      </p:pic>
      <p:sp>
        <p:nvSpPr>
          <p:cNvPr id="7" name="TextBox 6">
            <a:extLst>
              <a:ext uri="{FF2B5EF4-FFF2-40B4-BE49-F238E27FC236}">
                <a16:creationId xmlns:a16="http://schemas.microsoft.com/office/drawing/2014/main" id="{E8DFF27A-9AE1-45E8-A8C2-D5340023B78C}"/>
              </a:ext>
            </a:extLst>
          </p:cNvPr>
          <p:cNvSpPr txBox="1"/>
          <p:nvPr/>
        </p:nvSpPr>
        <p:spPr>
          <a:xfrm>
            <a:off x="0" y="216838"/>
            <a:ext cx="10450348" cy="677108"/>
          </a:xfrm>
          <a:prstGeom prst="rect">
            <a:avLst/>
          </a:prstGeom>
          <a:noFill/>
        </p:spPr>
        <p:txBody>
          <a:bodyPr wrap="square">
            <a:spAutoFit/>
          </a:bodyPr>
          <a:lstStyle/>
          <a:p>
            <a:r>
              <a:rPr lang="en-US" sz="3800" b="1" i="1" dirty="0">
                <a:solidFill>
                  <a:schemeClr val="accent2">
                    <a:lumMod val="75000"/>
                  </a:schemeClr>
                </a:solidFill>
                <a:effectLst/>
                <a:latin typeface="Times New Roman" panose="02020603050405020304" pitchFamily="18" charset="0"/>
                <a:cs typeface="Times New Roman" panose="02020603050405020304" pitchFamily="18" charset="0"/>
              </a:rPr>
              <a:t>Which animal is correct for each conversation?</a:t>
            </a:r>
            <a:r>
              <a:rPr lang="en-US" sz="3800" b="1" i="1" dirty="0">
                <a:solidFill>
                  <a:schemeClr val="accent2">
                    <a:lumMod val="75000"/>
                  </a:schemeClr>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2F646F25-A097-4166-BD6E-6F8DA4247D30}"/>
              </a:ext>
            </a:extLst>
          </p:cNvPr>
          <p:cNvSpPr txBox="1"/>
          <p:nvPr/>
        </p:nvSpPr>
        <p:spPr>
          <a:xfrm>
            <a:off x="3281496" y="3159819"/>
            <a:ext cx="806146" cy="707886"/>
          </a:xfrm>
          <a:prstGeom prst="rect">
            <a:avLst/>
          </a:prstGeom>
          <a:noFill/>
        </p:spPr>
        <p:txBody>
          <a:bodyPr wrap="square">
            <a:spAutoFit/>
          </a:bodyPr>
          <a:lstStyle/>
          <a:p>
            <a:r>
              <a:rPr lang="en-US" sz="4000" b="1" i="1" dirty="0">
                <a:solidFill>
                  <a:srgbClr val="C00000"/>
                </a:solidFill>
                <a:effectLst/>
                <a:latin typeface="Britannic Bold" panose="020B0903060703020204" pitchFamily="34" charset="0"/>
                <a:ea typeface="MS Mincho" panose="02020609040205080304" pitchFamily="49" charset="-128"/>
                <a:cs typeface="Aharoni" panose="02010803020104030203" pitchFamily="2" charset="-79"/>
              </a:rPr>
              <a:t>√  </a:t>
            </a:r>
            <a:endParaRPr lang="en-US" sz="4000" i="1" dirty="0">
              <a:solidFill>
                <a:srgbClr val="C00000"/>
              </a:solidFill>
            </a:endParaRPr>
          </a:p>
        </p:txBody>
      </p:sp>
      <p:sp>
        <p:nvSpPr>
          <p:cNvPr id="10" name="TextBox 9">
            <a:extLst>
              <a:ext uri="{FF2B5EF4-FFF2-40B4-BE49-F238E27FC236}">
                <a16:creationId xmlns:a16="http://schemas.microsoft.com/office/drawing/2014/main" id="{78E80C56-4BDF-464B-B5B3-5B27A6DB8C2F}"/>
              </a:ext>
            </a:extLst>
          </p:cNvPr>
          <p:cNvSpPr txBox="1"/>
          <p:nvPr/>
        </p:nvSpPr>
        <p:spPr>
          <a:xfrm>
            <a:off x="11142618" y="6129149"/>
            <a:ext cx="806146" cy="707886"/>
          </a:xfrm>
          <a:prstGeom prst="rect">
            <a:avLst/>
          </a:prstGeom>
          <a:noFill/>
        </p:spPr>
        <p:txBody>
          <a:bodyPr wrap="square">
            <a:spAutoFit/>
          </a:bodyPr>
          <a:lstStyle/>
          <a:p>
            <a:r>
              <a:rPr lang="en-US" sz="4000" b="1" i="1" dirty="0">
                <a:solidFill>
                  <a:srgbClr val="C00000"/>
                </a:solidFill>
                <a:effectLst/>
                <a:latin typeface="Britannic Bold" panose="020B0903060703020204" pitchFamily="34" charset="0"/>
                <a:ea typeface="MS Mincho" panose="02020609040205080304" pitchFamily="49" charset="-128"/>
                <a:cs typeface="Aharoni" panose="02010803020104030203" pitchFamily="2" charset="-79"/>
              </a:rPr>
              <a:t>√  </a:t>
            </a:r>
            <a:endParaRPr lang="en-US" sz="4000" i="1" dirty="0">
              <a:solidFill>
                <a:srgbClr val="C00000"/>
              </a:solidFill>
            </a:endParaRPr>
          </a:p>
        </p:txBody>
      </p:sp>
      <p:sp>
        <p:nvSpPr>
          <p:cNvPr id="11" name="TextBox 10">
            <a:extLst>
              <a:ext uri="{FF2B5EF4-FFF2-40B4-BE49-F238E27FC236}">
                <a16:creationId xmlns:a16="http://schemas.microsoft.com/office/drawing/2014/main" id="{9A59EEBE-88A0-422C-B540-8DB966871EEE}"/>
              </a:ext>
            </a:extLst>
          </p:cNvPr>
          <p:cNvSpPr txBox="1"/>
          <p:nvPr/>
        </p:nvSpPr>
        <p:spPr>
          <a:xfrm>
            <a:off x="7230486" y="3118389"/>
            <a:ext cx="806146" cy="707886"/>
          </a:xfrm>
          <a:prstGeom prst="rect">
            <a:avLst/>
          </a:prstGeom>
          <a:noFill/>
        </p:spPr>
        <p:txBody>
          <a:bodyPr wrap="square">
            <a:spAutoFit/>
          </a:bodyPr>
          <a:lstStyle/>
          <a:p>
            <a:r>
              <a:rPr lang="en-US" sz="4000" b="1" i="1" dirty="0">
                <a:solidFill>
                  <a:srgbClr val="C00000"/>
                </a:solidFill>
                <a:effectLst/>
                <a:latin typeface="Britannic Bold" panose="020B0903060703020204" pitchFamily="34" charset="0"/>
                <a:ea typeface="MS Mincho" panose="02020609040205080304" pitchFamily="49" charset="-128"/>
                <a:cs typeface="Aharoni" panose="02010803020104030203" pitchFamily="2" charset="-79"/>
              </a:rPr>
              <a:t>√  </a:t>
            </a:r>
            <a:endParaRPr lang="en-US" sz="4000" i="1" dirty="0">
              <a:solidFill>
                <a:srgbClr val="C00000"/>
              </a:solidFill>
            </a:endParaRPr>
          </a:p>
        </p:txBody>
      </p:sp>
      <p:pic>
        <p:nvPicPr>
          <p:cNvPr id="3" name="mix_34s (audio-joiner.com)">
            <a:hlinkClick r:id="" action="ppaction://media"/>
            <a:extLst>
              <a:ext uri="{FF2B5EF4-FFF2-40B4-BE49-F238E27FC236}">
                <a16:creationId xmlns:a16="http://schemas.microsoft.com/office/drawing/2014/main" id="{299B1961-7D4A-CE07-90D0-6930C272E7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6057" y="5566908"/>
            <a:ext cx="487363" cy="487363"/>
          </a:xfrm>
          <a:prstGeom prst="rect">
            <a:avLst/>
          </a:prstGeom>
        </p:spPr>
      </p:pic>
      <p:pic>
        <p:nvPicPr>
          <p:cNvPr id="4" name="mix_1m19s (audio-joiner.com) (1)">
            <a:hlinkClick r:id="" action="ppaction://media"/>
            <a:extLst>
              <a:ext uri="{FF2B5EF4-FFF2-40B4-BE49-F238E27FC236}">
                <a16:creationId xmlns:a16="http://schemas.microsoft.com/office/drawing/2014/main" id="{EB819DB5-EA81-A50F-D01E-ACA94474FD6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619623" y="5641786"/>
            <a:ext cx="487363" cy="487363"/>
          </a:xfrm>
          <a:prstGeom prst="rect">
            <a:avLst/>
          </a:prstGeom>
        </p:spPr>
      </p:pic>
      <p:pic>
        <p:nvPicPr>
          <p:cNvPr id="12" name="mix_38s (audio-joiner.com)">
            <a:hlinkClick r:id="" action="ppaction://media"/>
            <a:extLst>
              <a:ext uri="{FF2B5EF4-FFF2-40B4-BE49-F238E27FC236}">
                <a16:creationId xmlns:a16="http://schemas.microsoft.com/office/drawing/2014/main" id="{01488030-8AEC-79A7-C3CB-9A3450F63DE9}"/>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898936" y="5313863"/>
            <a:ext cx="487363" cy="487363"/>
          </a:xfrm>
          <a:prstGeom prst="rect">
            <a:avLst/>
          </a:prstGeom>
        </p:spPr>
      </p:pic>
    </p:spTree>
    <p:extLst>
      <p:ext uri="{BB962C8B-B14F-4D97-AF65-F5344CB8AC3E}">
        <p14:creationId xmlns:p14="http://schemas.microsoft.com/office/powerpoint/2010/main" val="176960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1227"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8272" fill="hold"/>
                                        <p:tgtEl>
                                          <p:spTgt spid="12"/>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0B8DFF-D78E-29C3-900F-7B636321EE23}"/>
              </a:ext>
            </a:extLst>
          </p:cNvPr>
          <p:cNvSpPr/>
          <p:nvPr/>
        </p:nvSpPr>
        <p:spPr>
          <a:xfrm>
            <a:off x="80865" y="650287"/>
            <a:ext cx="12192000" cy="620771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BD8F2C-42FE-41BC-BFE2-356AB8C6C0A3}"/>
              </a:ext>
            </a:extLst>
          </p:cNvPr>
          <p:cNvSpPr txBox="1"/>
          <p:nvPr/>
        </p:nvSpPr>
        <p:spPr>
          <a:xfrm>
            <a:off x="0" y="0"/>
            <a:ext cx="12192000" cy="615553"/>
          </a:xfrm>
          <a:prstGeom prst="rect">
            <a:avLst/>
          </a:prstGeom>
          <a:solidFill>
            <a:schemeClr val="accent2">
              <a:lumMod val="20000"/>
              <a:lumOff val="80000"/>
            </a:schemeClr>
          </a:solidFill>
        </p:spPr>
        <p:txBody>
          <a:bodyPr wrap="square">
            <a:spAutoFit/>
          </a:bodyPr>
          <a:lstStyle/>
          <a:p>
            <a:pPr marR="0" lvl="0" algn="ctr">
              <a:spcBef>
                <a:spcPts val="600"/>
              </a:spcBef>
              <a:spcAft>
                <a:spcPts val="600"/>
              </a:spcAft>
            </a:pPr>
            <a:r>
              <a:rPr lang="en-US" sz="3400" b="1" dirty="0">
                <a:solidFill>
                  <a:srgbClr val="FF6600"/>
                </a:solidFill>
                <a:effectLst>
                  <a:outerShdw blurRad="38100" dist="38100" dir="2700000" algn="tl">
                    <a:srgbClr val="000000">
                      <a:alpha val="43137"/>
                    </a:srgbClr>
                  </a:outerShdw>
                </a:effectLst>
                <a:latin typeface="Comic Sans MS" panose="030F0702030302020204" pitchFamily="66" charset="0"/>
                <a:ea typeface="MS Mincho" panose="02020609040205080304" pitchFamily="49" charset="-128"/>
              </a:rPr>
              <a:t>Listen again and complete the Key Phrases. </a:t>
            </a:r>
          </a:p>
        </p:txBody>
      </p:sp>
      <p:sp>
        <p:nvSpPr>
          <p:cNvPr id="10" name="TextBox 9">
            <a:extLst>
              <a:ext uri="{FF2B5EF4-FFF2-40B4-BE49-F238E27FC236}">
                <a16:creationId xmlns:a16="http://schemas.microsoft.com/office/drawing/2014/main" id="{0326F63B-589A-4253-9F39-AD831D231F1F}"/>
              </a:ext>
            </a:extLst>
          </p:cNvPr>
          <p:cNvSpPr txBox="1"/>
          <p:nvPr/>
        </p:nvSpPr>
        <p:spPr>
          <a:xfrm>
            <a:off x="4320203" y="722212"/>
            <a:ext cx="4084320" cy="738664"/>
          </a:xfrm>
          <a:prstGeom prst="rect">
            <a:avLst/>
          </a:prstGeom>
          <a:solidFill>
            <a:srgbClr val="FFC000"/>
          </a:solidFill>
          <a:ln w="38100">
            <a:solidFill>
              <a:schemeClr val="accent5">
                <a:lumMod val="50000"/>
              </a:schemeClr>
            </a:solidFill>
            <a:prstDash val="dashDot"/>
          </a:ln>
        </p:spPr>
        <p:txBody>
          <a:bodyPr wrap="square" rtlCol="0">
            <a:spAutoFit/>
          </a:bodyPr>
          <a:lstStyle/>
          <a:p>
            <a:pPr algn="ctr"/>
            <a:r>
              <a:rPr lang="en-US" sz="4200" b="1" dirty="0">
                <a:solidFill>
                  <a:srgbClr val="0070C0"/>
                </a:solidFill>
                <a:latin typeface="Curlz MT" panose="04040404050702020202" pitchFamily="82" charset="0"/>
              </a:rPr>
              <a:t>Key phrases </a:t>
            </a:r>
          </a:p>
        </p:txBody>
      </p:sp>
      <p:sp>
        <p:nvSpPr>
          <p:cNvPr id="12" name="TextBox 11">
            <a:extLst>
              <a:ext uri="{FF2B5EF4-FFF2-40B4-BE49-F238E27FC236}">
                <a16:creationId xmlns:a16="http://schemas.microsoft.com/office/drawing/2014/main" id="{1E3D1209-A02C-4A44-969A-4187CF708895}"/>
              </a:ext>
            </a:extLst>
          </p:cNvPr>
          <p:cNvSpPr txBox="1"/>
          <p:nvPr/>
        </p:nvSpPr>
        <p:spPr>
          <a:xfrm>
            <a:off x="510391" y="2082238"/>
            <a:ext cx="10838478" cy="4675832"/>
          </a:xfrm>
          <a:prstGeom prst="rect">
            <a:avLst/>
          </a:prstGeom>
          <a:noFill/>
        </p:spPr>
        <p:txBody>
          <a:bodyPr wrap="square">
            <a:spAutoFit/>
          </a:bodyPr>
          <a:lstStyle/>
          <a:p>
            <a:pPr>
              <a:lnSpc>
                <a:spcPct val="150000"/>
              </a:lnSpc>
            </a:pPr>
            <a:r>
              <a:rPr lang="en-US" sz="4000" b="1" i="0" dirty="0">
                <a:solidFill>
                  <a:srgbClr val="242021"/>
                </a:solidFill>
                <a:effectLst/>
                <a:latin typeface="Arial" panose="020B0604020202020204" pitchFamily="34" charset="0"/>
                <a:cs typeface="Arial" panose="020B0604020202020204" pitchFamily="34" charset="0"/>
              </a:rPr>
              <a:t>1) What do you think _______ </a:t>
            </a:r>
            <a:r>
              <a:rPr lang="en-US" sz="4000" b="1" i="0" dirty="0">
                <a:solidFill>
                  <a:srgbClr val="59595B"/>
                </a:solidFill>
                <a:effectLst/>
                <a:latin typeface="Arial" panose="020B0604020202020204" pitchFamily="34" charset="0"/>
                <a:cs typeface="Arial" panose="020B0604020202020204" pitchFamily="34" charset="0"/>
              </a:rPr>
              <a:t> </a:t>
            </a:r>
            <a:r>
              <a:rPr lang="en-US" sz="4000" b="1" i="0" dirty="0">
                <a:solidFill>
                  <a:srgbClr val="242021"/>
                </a:solidFill>
                <a:effectLst/>
                <a:latin typeface="Arial" panose="020B0604020202020204" pitchFamily="34" charset="0"/>
                <a:cs typeface="Arial" panose="020B0604020202020204" pitchFamily="34" charset="0"/>
              </a:rPr>
              <a:t>?</a:t>
            </a:r>
            <a:br>
              <a:rPr lang="en-US" sz="4000" b="1" i="0" dirty="0">
                <a:solidFill>
                  <a:srgbClr val="242021"/>
                </a:solidFill>
                <a:effectLst/>
                <a:latin typeface="Arial" panose="020B0604020202020204" pitchFamily="34" charset="0"/>
                <a:cs typeface="Arial" panose="020B0604020202020204" pitchFamily="34" charset="0"/>
              </a:rPr>
            </a:br>
            <a:r>
              <a:rPr lang="en-US" sz="4000" b="1" i="0" dirty="0">
                <a:solidFill>
                  <a:srgbClr val="242021"/>
                </a:solidFill>
                <a:effectLst/>
                <a:latin typeface="Arial" panose="020B0604020202020204" pitchFamily="34" charset="0"/>
                <a:cs typeface="Arial" panose="020B0604020202020204" pitchFamily="34" charset="0"/>
              </a:rPr>
              <a:t>2) ____________ no idea.</a:t>
            </a:r>
            <a:br>
              <a:rPr lang="en-US" sz="4000" b="1" i="0" dirty="0">
                <a:solidFill>
                  <a:srgbClr val="242021"/>
                </a:solidFill>
                <a:effectLst/>
                <a:latin typeface="Arial" panose="020B0604020202020204" pitchFamily="34" charset="0"/>
                <a:cs typeface="Arial" panose="020B0604020202020204" pitchFamily="34" charset="0"/>
              </a:rPr>
            </a:br>
            <a:r>
              <a:rPr lang="en-US" sz="4000" b="1" i="0" dirty="0">
                <a:solidFill>
                  <a:srgbClr val="242021"/>
                </a:solidFill>
                <a:effectLst/>
                <a:latin typeface="Arial" panose="020B0604020202020204" pitchFamily="34" charset="0"/>
                <a:cs typeface="Arial" panose="020B0604020202020204" pitchFamily="34" charset="0"/>
              </a:rPr>
              <a:t>3) It looks like _________ .</a:t>
            </a:r>
            <a:br>
              <a:rPr lang="en-US" sz="4000" b="1" i="0" dirty="0">
                <a:solidFill>
                  <a:srgbClr val="242021"/>
                </a:solidFill>
                <a:effectLst/>
                <a:latin typeface="Arial" panose="020B0604020202020204" pitchFamily="34" charset="0"/>
                <a:cs typeface="Arial" panose="020B0604020202020204" pitchFamily="34" charset="0"/>
              </a:rPr>
            </a:br>
            <a:r>
              <a:rPr lang="en-US" sz="4000" b="1" i="0" dirty="0">
                <a:solidFill>
                  <a:srgbClr val="242021"/>
                </a:solidFill>
                <a:effectLst/>
                <a:latin typeface="Arial" panose="020B0604020202020204" pitchFamily="34" charset="0"/>
                <a:cs typeface="Arial" panose="020B0604020202020204" pitchFamily="34" charset="0"/>
              </a:rPr>
              <a:t>4) It sounds like _________ </a:t>
            </a:r>
            <a:r>
              <a:rPr lang="en-US" sz="4000" b="1" i="0" dirty="0">
                <a:solidFill>
                  <a:srgbClr val="59595B"/>
                </a:solidFill>
                <a:effectLst/>
                <a:latin typeface="Arial" panose="020B0604020202020204" pitchFamily="34" charset="0"/>
                <a:cs typeface="Arial" panose="020B0604020202020204" pitchFamily="34" charset="0"/>
              </a:rPr>
              <a:t> </a:t>
            </a:r>
            <a:r>
              <a:rPr lang="en-US" sz="4000" b="1" i="0" dirty="0">
                <a:solidFill>
                  <a:srgbClr val="242021"/>
                </a:solidFill>
                <a:effectLst/>
                <a:latin typeface="Arial" panose="020B0604020202020204" pitchFamily="34" charset="0"/>
                <a:cs typeface="Arial" panose="020B0604020202020204" pitchFamily="34" charset="0"/>
              </a:rPr>
              <a:t>.</a:t>
            </a:r>
            <a:br>
              <a:rPr lang="en-US" sz="4000" b="1" i="0" dirty="0">
                <a:solidFill>
                  <a:srgbClr val="242021"/>
                </a:solidFill>
                <a:effectLst/>
                <a:latin typeface="Arial" panose="020B0604020202020204" pitchFamily="34" charset="0"/>
                <a:cs typeface="Arial" panose="020B0604020202020204" pitchFamily="34" charset="0"/>
              </a:rPr>
            </a:br>
            <a:r>
              <a:rPr lang="en-US" sz="4000" b="1" i="0" dirty="0">
                <a:solidFill>
                  <a:srgbClr val="242021"/>
                </a:solidFill>
                <a:effectLst/>
                <a:latin typeface="Arial" panose="020B0604020202020204" pitchFamily="34" charset="0"/>
                <a:cs typeface="Arial" panose="020B0604020202020204" pitchFamily="34" charset="0"/>
              </a:rPr>
              <a:t>5) Maybe it’s _____________</a:t>
            </a:r>
            <a:r>
              <a:rPr lang="en-US" sz="4000" b="1" i="0" dirty="0">
                <a:solidFill>
                  <a:srgbClr val="59595B"/>
                </a:solidFill>
                <a:effectLst/>
                <a:latin typeface="Arial" panose="020B0604020202020204" pitchFamily="34" charset="0"/>
                <a:cs typeface="Arial" panose="020B0604020202020204" pitchFamily="34" charset="0"/>
              </a:rPr>
              <a:t> </a:t>
            </a:r>
            <a:r>
              <a:rPr lang="en-US" sz="4400" b="1" i="0" dirty="0">
                <a:solidFill>
                  <a:srgbClr val="242021"/>
                </a:solidFill>
                <a:effectLst/>
                <a:latin typeface="Arial" panose="020B0604020202020204" pitchFamily="34" charset="0"/>
                <a:cs typeface="Arial" panose="020B0604020202020204" pitchFamily="34" charset="0"/>
              </a:rPr>
              <a:t>?</a:t>
            </a:r>
            <a:r>
              <a:rPr lang="en-US" sz="4400" b="1" dirty="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2CAB5B78-F041-4122-ADA8-89DE7C1C90CF}"/>
              </a:ext>
            </a:extLst>
          </p:cNvPr>
          <p:cNvSpPr txBox="1"/>
          <p:nvPr/>
        </p:nvSpPr>
        <p:spPr>
          <a:xfrm>
            <a:off x="510391" y="1356953"/>
            <a:ext cx="4727460" cy="769441"/>
          </a:xfrm>
          <a:prstGeom prst="rect">
            <a:avLst/>
          </a:prstGeom>
          <a:noFill/>
        </p:spPr>
        <p:txBody>
          <a:bodyPr wrap="square">
            <a:spAutoFit/>
          </a:bodyPr>
          <a:lstStyle/>
          <a:p>
            <a:r>
              <a:rPr lang="en-US" sz="4400" b="1" i="0" dirty="0">
                <a:solidFill>
                  <a:srgbClr val="CC0066"/>
                </a:solidFill>
                <a:effectLst/>
                <a:latin typeface="Times New Roman" panose="02020603050405020304" pitchFamily="18" charset="0"/>
                <a:cs typeface="Times New Roman" panose="02020603050405020304" pitchFamily="18" charset="0"/>
              </a:rPr>
              <a:t>Identifying things</a:t>
            </a:r>
            <a:endParaRPr lang="en-US" sz="4400" dirty="0">
              <a:solidFill>
                <a:srgbClr val="CC0066"/>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2B3A1BA-4872-4B91-B9FB-3F3465CB2564}"/>
              </a:ext>
            </a:extLst>
          </p:cNvPr>
          <p:cNvSpPr txBox="1"/>
          <p:nvPr/>
        </p:nvSpPr>
        <p:spPr>
          <a:xfrm>
            <a:off x="6176865" y="2193548"/>
            <a:ext cx="1744979" cy="769441"/>
          </a:xfrm>
          <a:prstGeom prst="rect">
            <a:avLst/>
          </a:prstGeom>
          <a:noFill/>
        </p:spPr>
        <p:txBody>
          <a:bodyPr wrap="square">
            <a:spAutoFit/>
          </a:bodyPr>
          <a:lstStyle/>
          <a:p>
            <a:r>
              <a:rPr lang="en-US" sz="4400" b="1" i="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it is </a:t>
            </a:r>
            <a:endParaRPr lang="en-US" sz="4400" b="1" i="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AE10E9E-55C0-4E6B-93DD-BF3D8A49873B}"/>
              </a:ext>
            </a:extLst>
          </p:cNvPr>
          <p:cNvSpPr txBox="1"/>
          <p:nvPr/>
        </p:nvSpPr>
        <p:spPr>
          <a:xfrm>
            <a:off x="1688504" y="3044279"/>
            <a:ext cx="2720962" cy="769441"/>
          </a:xfrm>
          <a:prstGeom prst="rect">
            <a:avLst/>
          </a:prstGeom>
          <a:noFill/>
        </p:spPr>
        <p:txBody>
          <a:bodyPr wrap="square">
            <a:spAutoFit/>
          </a:bodyPr>
          <a:lstStyle>
            <a:defPPr>
              <a:defRPr lang="en-US"/>
            </a:defPPr>
            <a:lvl1pPr>
              <a:defRPr sz="4400" b="1" i="1">
                <a:solidFill>
                  <a:srgbClr val="FF0000"/>
                </a:solidFill>
                <a:effectLst/>
                <a:latin typeface="Arial" panose="020B0604020202020204" pitchFamily="34" charset="0"/>
                <a:ea typeface="MS Mincho" panose="02020609040205080304" pitchFamily="49" charset="-128"/>
                <a:cs typeface="Arial" panose="020B0604020202020204" pitchFamily="34" charset="0"/>
              </a:defRPr>
            </a:lvl1pPr>
          </a:lstStyle>
          <a:p>
            <a:r>
              <a:rPr lang="en-US" dirty="0"/>
              <a:t>I’ve got </a:t>
            </a:r>
          </a:p>
        </p:txBody>
      </p:sp>
      <p:sp>
        <p:nvSpPr>
          <p:cNvPr id="20" name="TextBox 19">
            <a:extLst>
              <a:ext uri="{FF2B5EF4-FFF2-40B4-BE49-F238E27FC236}">
                <a16:creationId xmlns:a16="http://schemas.microsoft.com/office/drawing/2014/main" id="{52212FDF-9D55-4914-866B-353117C44128}"/>
              </a:ext>
            </a:extLst>
          </p:cNvPr>
          <p:cNvSpPr txBox="1"/>
          <p:nvPr/>
        </p:nvSpPr>
        <p:spPr>
          <a:xfrm>
            <a:off x="4431885" y="3952855"/>
            <a:ext cx="1744980" cy="769441"/>
          </a:xfrm>
          <a:prstGeom prst="rect">
            <a:avLst/>
          </a:prstGeom>
          <a:noFill/>
        </p:spPr>
        <p:txBody>
          <a:bodyPr wrap="square">
            <a:spAutoFit/>
          </a:bodyPr>
          <a:lstStyle/>
          <a:p>
            <a:r>
              <a:rPr lang="en-US" sz="4400" b="1" i="1" dirty="0">
                <a:solidFill>
                  <a:srgbClr val="FF0000"/>
                </a:solidFill>
                <a:latin typeface="Arial" panose="020B0604020202020204" pitchFamily="34" charset="0"/>
                <a:ea typeface="MS Mincho" panose="02020609040205080304" pitchFamily="49" charset="-128"/>
                <a:cs typeface="Arial" panose="020B0604020202020204" pitchFamily="34" charset="0"/>
              </a:rPr>
              <a:t>a frog </a:t>
            </a:r>
          </a:p>
        </p:txBody>
      </p:sp>
      <p:sp>
        <p:nvSpPr>
          <p:cNvPr id="22" name="TextBox 21">
            <a:extLst>
              <a:ext uri="{FF2B5EF4-FFF2-40B4-BE49-F238E27FC236}">
                <a16:creationId xmlns:a16="http://schemas.microsoft.com/office/drawing/2014/main" id="{842F3763-B3BD-47FF-887F-3BAD676E1953}"/>
              </a:ext>
            </a:extLst>
          </p:cNvPr>
          <p:cNvSpPr txBox="1"/>
          <p:nvPr/>
        </p:nvSpPr>
        <p:spPr>
          <a:xfrm>
            <a:off x="4850985" y="4878941"/>
            <a:ext cx="2651760" cy="769441"/>
          </a:xfrm>
          <a:prstGeom prst="rect">
            <a:avLst/>
          </a:prstGeom>
          <a:noFill/>
        </p:spPr>
        <p:txBody>
          <a:bodyPr wrap="square">
            <a:spAutoFit/>
          </a:bodyPr>
          <a:lstStyle/>
          <a:p>
            <a:r>
              <a:rPr lang="en-US" sz="4400" b="1" i="1" dirty="0">
                <a:solidFill>
                  <a:srgbClr val="FF0000"/>
                </a:solidFill>
                <a:latin typeface="Arial" panose="020B0604020202020204" pitchFamily="34" charset="0"/>
                <a:ea typeface="MS Mincho" panose="02020609040205080304" pitchFamily="49" charset="-128"/>
                <a:cs typeface="Arial" panose="020B0604020202020204" pitchFamily="34" charset="0"/>
              </a:rPr>
              <a:t>a dog</a:t>
            </a:r>
          </a:p>
        </p:txBody>
      </p:sp>
      <p:sp>
        <p:nvSpPr>
          <p:cNvPr id="24" name="TextBox 23">
            <a:extLst>
              <a:ext uri="{FF2B5EF4-FFF2-40B4-BE49-F238E27FC236}">
                <a16:creationId xmlns:a16="http://schemas.microsoft.com/office/drawing/2014/main" id="{416E5479-E602-40D7-88BC-3B9CAD1DA2A2}"/>
              </a:ext>
            </a:extLst>
          </p:cNvPr>
          <p:cNvSpPr txBox="1"/>
          <p:nvPr/>
        </p:nvSpPr>
        <p:spPr>
          <a:xfrm>
            <a:off x="4006435" y="5791116"/>
            <a:ext cx="3496310" cy="769441"/>
          </a:xfrm>
          <a:prstGeom prst="rect">
            <a:avLst/>
          </a:prstGeom>
          <a:noFill/>
        </p:spPr>
        <p:txBody>
          <a:bodyPr wrap="square">
            <a:spAutoFit/>
          </a:bodyPr>
          <a:lstStyle/>
          <a:p>
            <a:r>
              <a:rPr lang="en-US" sz="4400" b="1" i="1" dirty="0">
                <a:solidFill>
                  <a:srgbClr val="FF0000"/>
                </a:solidFill>
                <a:latin typeface="Arial" panose="020B0604020202020204" pitchFamily="34" charset="0"/>
                <a:ea typeface="MS Mincho" panose="02020609040205080304" pitchFamily="49" charset="-128"/>
                <a:cs typeface="Arial" panose="020B0604020202020204" pitchFamily="34" charset="0"/>
              </a:rPr>
              <a:t>an elephant</a:t>
            </a:r>
          </a:p>
        </p:txBody>
      </p:sp>
      <p:pic>
        <p:nvPicPr>
          <p:cNvPr id="25" name="Friends Plus for Vietnam G6 SB Track 1.29">
            <a:hlinkClick r:id="" action="ppaction://media"/>
            <a:extLst>
              <a:ext uri="{FF2B5EF4-FFF2-40B4-BE49-F238E27FC236}">
                <a16:creationId xmlns:a16="http://schemas.microsoft.com/office/drawing/2014/main" id="{CD051EDD-87F4-4341-892D-BE8A583B02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3772" y="847862"/>
            <a:ext cx="487363" cy="487363"/>
          </a:xfrm>
          <a:prstGeom prst="rect">
            <a:avLst/>
          </a:prstGeom>
        </p:spPr>
      </p:pic>
      <p:pic>
        <p:nvPicPr>
          <p:cNvPr id="2" name="mix_20s (audio-joiner.com)">
            <a:hlinkClick r:id="" action="ppaction://media"/>
            <a:extLst>
              <a:ext uri="{FF2B5EF4-FFF2-40B4-BE49-F238E27FC236}">
                <a16:creationId xmlns:a16="http://schemas.microsoft.com/office/drawing/2014/main" id="{19B99035-A2DF-A8EA-953A-314910794F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761768" y="2966433"/>
            <a:ext cx="487363" cy="487363"/>
          </a:xfrm>
          <a:prstGeom prst="rect">
            <a:avLst/>
          </a:prstGeom>
        </p:spPr>
      </p:pic>
      <p:pic>
        <p:nvPicPr>
          <p:cNvPr id="3" name="mix_02s (audio-joiner.com) (1)">
            <a:hlinkClick r:id="" action="ppaction://media"/>
            <a:extLst>
              <a:ext uri="{FF2B5EF4-FFF2-40B4-BE49-F238E27FC236}">
                <a16:creationId xmlns:a16="http://schemas.microsoft.com/office/drawing/2014/main" id="{A1B4BBCF-1A36-0947-0C7C-D462217912A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761769" y="4271452"/>
            <a:ext cx="487363" cy="487363"/>
          </a:xfrm>
          <a:prstGeom prst="rect">
            <a:avLst/>
          </a:prstGeom>
        </p:spPr>
      </p:pic>
      <p:pic>
        <p:nvPicPr>
          <p:cNvPr id="7" name="mix_24s (audio-joiner.com) (2)">
            <a:hlinkClick r:id="" action="ppaction://media"/>
            <a:extLst>
              <a:ext uri="{FF2B5EF4-FFF2-40B4-BE49-F238E27FC236}">
                <a16:creationId xmlns:a16="http://schemas.microsoft.com/office/drawing/2014/main" id="{703B913A-028E-43D8-C02B-CB0EDB54202A}"/>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792840" y="5198207"/>
            <a:ext cx="487363" cy="487363"/>
          </a:xfrm>
          <a:prstGeom prst="rect">
            <a:avLst/>
          </a:prstGeom>
        </p:spPr>
      </p:pic>
      <p:pic>
        <p:nvPicPr>
          <p:cNvPr id="8" name="mix_02s (audio-joiner.com) (1)">
            <a:hlinkClick r:id="" action="ppaction://media"/>
            <a:extLst>
              <a:ext uri="{FF2B5EF4-FFF2-40B4-BE49-F238E27FC236}">
                <a16:creationId xmlns:a16="http://schemas.microsoft.com/office/drawing/2014/main" id="{6C37DA3D-CA11-2F8E-68DB-28D991D7F1C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761770" y="6076991"/>
            <a:ext cx="487363" cy="487363"/>
          </a:xfrm>
          <a:prstGeom prst="rect">
            <a:avLst/>
          </a:prstGeom>
        </p:spPr>
      </p:pic>
    </p:spTree>
    <p:extLst>
      <p:ext uri="{BB962C8B-B14F-4D97-AF65-F5344CB8AC3E}">
        <p14:creationId xmlns:p14="http://schemas.microsoft.com/office/powerpoint/2010/main" val="26393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05"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87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171" fill="hold"/>
                                        <p:tgtEl>
                                          <p:spTgt spid="3"/>
                                        </p:tgtEl>
                                      </p:cBhvr>
                                    </p:cmd>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4375" fill="hold"/>
                                        <p:tgtEl>
                                          <p:spTgt spid="7"/>
                                        </p:tgtEl>
                                      </p:cBhvr>
                                    </p:cmd>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2171" fill="hold"/>
                                        <p:tgtEl>
                                          <p:spTgt spid="8"/>
                                        </p:tgtEl>
                                      </p:cBhvr>
                                    </p:cmd>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8" fill="hold" display="0">
                  <p:stCondLst>
                    <p:cond delay="indefinite"/>
                  </p:stCondLst>
                  <p:endCondLst>
                    <p:cond evt="onStopAudio" delay="0">
                      <p:tgtEl>
                        <p:sldTgt/>
                      </p:tgtEl>
                    </p:cond>
                  </p:endCondLst>
                </p:cTn>
                <p:tgtEl>
                  <p:spTgt spid="25"/>
                </p:tgtEl>
              </p:cMediaNode>
            </p:audio>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3"/>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childTnLst>
        </p:cTn>
      </p:par>
    </p:tnLst>
    <p:bldLst>
      <p:bldP spid="16" grpId="0"/>
      <p:bldP spid="18" grpId="0"/>
      <p:bldP spid="20" grpId="0"/>
      <p:bldP spid="2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Triangle 19">
            <a:extLst>
              <a:ext uri="{FF2B5EF4-FFF2-40B4-BE49-F238E27FC236}">
                <a16:creationId xmlns:a16="http://schemas.microsoft.com/office/drawing/2014/main" id="{EB7A84E3-6392-81BE-9EC4-0F0F1F945DE3}"/>
              </a:ext>
            </a:extLst>
          </p:cNvPr>
          <p:cNvSpPr/>
          <p:nvPr/>
        </p:nvSpPr>
        <p:spPr>
          <a:xfrm>
            <a:off x="0" y="5225143"/>
            <a:ext cx="5934269" cy="1632857"/>
          </a:xfrm>
          <a:prstGeom prst="rtTriangle">
            <a:avLst/>
          </a:prstGeom>
          <a:blipFill>
            <a:blip r:embed="rId1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3" name="TextBox 2">
            <a:extLst>
              <a:ext uri="{FF2B5EF4-FFF2-40B4-BE49-F238E27FC236}">
                <a16:creationId xmlns:a16="http://schemas.microsoft.com/office/drawing/2014/main" id="{9B929E8B-1758-4EB6-BEBA-1D5DB7F845BF}"/>
              </a:ext>
            </a:extLst>
          </p:cNvPr>
          <p:cNvSpPr txBox="1"/>
          <p:nvPr/>
        </p:nvSpPr>
        <p:spPr>
          <a:xfrm>
            <a:off x="0" y="0"/>
            <a:ext cx="12192000" cy="646331"/>
          </a:xfrm>
          <a:prstGeom prst="rect">
            <a:avLst/>
          </a:prstGeom>
          <a:solidFill>
            <a:schemeClr val="accent5">
              <a:lumMod val="20000"/>
              <a:lumOff val="80000"/>
            </a:schemeClr>
          </a:solidFill>
        </p:spPr>
        <p:txBody>
          <a:bodyPr wrap="square">
            <a:spAutoFit/>
          </a:bodyPr>
          <a:lstStyle/>
          <a:p>
            <a:pPr algn="ctr"/>
            <a:r>
              <a:rPr lang="en-US" sz="3600" b="1" i="1" dirty="0">
                <a:solidFill>
                  <a:srgbClr val="800080"/>
                </a:solidFill>
                <a:effectLst/>
                <a:latin typeface="VNI-Fato" pitchFamily="2" charset="0"/>
              </a:rPr>
              <a:t>Look at the questions and sentences. Listen and repeat. </a:t>
            </a:r>
            <a:endParaRPr lang="en-US" sz="3600" b="1" i="1" dirty="0">
              <a:solidFill>
                <a:srgbClr val="800080"/>
              </a:solidFill>
              <a:latin typeface="VNI-Fato" pitchFamily="2" charset="0"/>
            </a:endParaRPr>
          </a:p>
        </p:txBody>
      </p:sp>
      <p:sp>
        <p:nvSpPr>
          <p:cNvPr id="5" name="TextBox 4">
            <a:extLst>
              <a:ext uri="{FF2B5EF4-FFF2-40B4-BE49-F238E27FC236}">
                <a16:creationId xmlns:a16="http://schemas.microsoft.com/office/drawing/2014/main" id="{84B0AF51-A150-4244-AF20-A644DA86EED6}"/>
              </a:ext>
            </a:extLst>
          </p:cNvPr>
          <p:cNvSpPr txBox="1"/>
          <p:nvPr/>
        </p:nvSpPr>
        <p:spPr>
          <a:xfrm>
            <a:off x="1270988" y="1522134"/>
            <a:ext cx="9518297" cy="4820037"/>
          </a:xfrm>
          <a:prstGeom prst="rect">
            <a:avLst/>
          </a:prstGeom>
          <a:noFill/>
        </p:spPr>
        <p:txBody>
          <a:bodyPr wrap="square">
            <a:spAutoFit/>
          </a:bodyPr>
          <a:lstStyle/>
          <a:p>
            <a:pPr>
              <a:lnSpc>
                <a:spcPct val="150000"/>
              </a:lnSpc>
            </a:pPr>
            <a:r>
              <a:rPr lang="en-US" sz="4200" b="1" i="0" dirty="0">
                <a:solidFill>
                  <a:srgbClr val="242021"/>
                </a:solidFill>
                <a:effectLst/>
                <a:latin typeface="Arial" panose="020B0604020202020204" pitchFamily="34" charset="0"/>
                <a:cs typeface="Arial" panose="020B0604020202020204" pitchFamily="34" charset="0"/>
              </a:rPr>
              <a:t>1) What do you think it is?</a:t>
            </a:r>
            <a:br>
              <a:rPr lang="en-US" sz="4200" b="1" i="0" dirty="0">
                <a:solidFill>
                  <a:srgbClr val="242021"/>
                </a:solidFill>
                <a:effectLst/>
                <a:latin typeface="Arial" panose="020B0604020202020204" pitchFamily="34" charset="0"/>
                <a:cs typeface="Arial" panose="020B0604020202020204" pitchFamily="34" charset="0"/>
              </a:rPr>
            </a:br>
            <a:r>
              <a:rPr lang="en-US" sz="4200" b="1" i="0" dirty="0">
                <a:solidFill>
                  <a:srgbClr val="242021"/>
                </a:solidFill>
                <a:effectLst/>
                <a:latin typeface="Arial" panose="020B0604020202020204" pitchFamily="34" charset="0"/>
                <a:cs typeface="Arial" panose="020B0604020202020204" pitchFamily="34" charset="0"/>
              </a:rPr>
              <a:t>2) It looks like a camel.</a:t>
            </a:r>
            <a:br>
              <a:rPr lang="en-US" sz="4200" b="1" i="0" dirty="0">
                <a:solidFill>
                  <a:srgbClr val="242021"/>
                </a:solidFill>
                <a:effectLst/>
                <a:latin typeface="Arial" panose="020B0604020202020204" pitchFamily="34" charset="0"/>
                <a:cs typeface="Arial" panose="020B0604020202020204" pitchFamily="34" charset="0"/>
              </a:rPr>
            </a:br>
            <a:r>
              <a:rPr lang="en-US" sz="4200" b="1" i="0" dirty="0">
                <a:solidFill>
                  <a:srgbClr val="242021"/>
                </a:solidFill>
                <a:effectLst/>
                <a:latin typeface="Arial" panose="020B0604020202020204" pitchFamily="34" charset="0"/>
                <a:cs typeface="Arial" panose="020B0604020202020204" pitchFamily="34" charset="0"/>
              </a:rPr>
              <a:t>3</a:t>
            </a:r>
            <a:r>
              <a:rPr lang="en-US" sz="4200" b="1" dirty="0">
                <a:solidFill>
                  <a:srgbClr val="242021"/>
                </a:solidFill>
                <a:latin typeface="Arial" panose="020B0604020202020204" pitchFamily="34" charset="0"/>
                <a:cs typeface="Arial" panose="020B0604020202020204" pitchFamily="34" charset="0"/>
              </a:rPr>
              <a:t>) </a:t>
            </a:r>
            <a:r>
              <a:rPr lang="en-US" sz="4200" b="1" i="0" dirty="0">
                <a:solidFill>
                  <a:srgbClr val="242021"/>
                </a:solidFill>
                <a:effectLst/>
                <a:latin typeface="Arial" panose="020B0604020202020204" pitchFamily="34" charset="0"/>
                <a:cs typeface="Arial" panose="020B0604020202020204" pitchFamily="34" charset="0"/>
              </a:rPr>
              <a:t>It sounds like a cat.</a:t>
            </a:r>
            <a:br>
              <a:rPr lang="en-US" sz="4200" b="1" i="0" dirty="0">
                <a:solidFill>
                  <a:srgbClr val="242021"/>
                </a:solidFill>
                <a:effectLst/>
                <a:latin typeface="Arial" panose="020B0604020202020204" pitchFamily="34" charset="0"/>
                <a:cs typeface="Arial" panose="020B0604020202020204" pitchFamily="34" charset="0"/>
              </a:rPr>
            </a:br>
            <a:r>
              <a:rPr lang="en-US" sz="4200" b="1" i="0" dirty="0">
                <a:solidFill>
                  <a:srgbClr val="242021"/>
                </a:solidFill>
                <a:effectLst/>
                <a:latin typeface="Arial" panose="020B0604020202020204" pitchFamily="34" charset="0"/>
                <a:cs typeface="Arial" panose="020B0604020202020204" pitchFamily="34" charset="0"/>
              </a:rPr>
              <a:t>4) Is it a dog?</a:t>
            </a:r>
            <a:br>
              <a:rPr lang="en-US" sz="4200" b="1" i="0" dirty="0">
                <a:solidFill>
                  <a:srgbClr val="242021"/>
                </a:solidFill>
                <a:effectLst/>
                <a:latin typeface="Arial" panose="020B0604020202020204" pitchFamily="34" charset="0"/>
                <a:cs typeface="Arial" panose="020B0604020202020204" pitchFamily="34" charset="0"/>
              </a:rPr>
            </a:br>
            <a:r>
              <a:rPr lang="en-US" sz="4200" b="1" i="0" dirty="0">
                <a:solidFill>
                  <a:srgbClr val="242021"/>
                </a:solidFill>
                <a:effectLst/>
                <a:latin typeface="Arial" panose="020B0604020202020204" pitchFamily="34" charset="0"/>
                <a:cs typeface="Arial" panose="020B0604020202020204" pitchFamily="34" charset="0"/>
              </a:rPr>
              <a:t>5</a:t>
            </a:r>
            <a:r>
              <a:rPr lang="en-US" sz="4200" b="1" dirty="0">
                <a:solidFill>
                  <a:srgbClr val="242021"/>
                </a:solidFill>
                <a:latin typeface="Arial" panose="020B0604020202020204" pitchFamily="34" charset="0"/>
                <a:cs typeface="Arial" panose="020B0604020202020204" pitchFamily="34" charset="0"/>
              </a:rPr>
              <a:t>) </a:t>
            </a:r>
            <a:r>
              <a:rPr lang="en-US" sz="4200" b="1" i="0" dirty="0">
                <a:solidFill>
                  <a:srgbClr val="242021"/>
                </a:solidFill>
                <a:effectLst/>
                <a:latin typeface="Arial" panose="020B0604020202020204" pitchFamily="34" charset="0"/>
                <a:cs typeface="Arial" panose="020B0604020202020204" pitchFamily="34" charset="0"/>
              </a:rPr>
              <a:t>Maybe it's a giraffe.</a:t>
            </a:r>
            <a:r>
              <a:rPr lang="en-US" sz="4200" b="1" dirty="0">
                <a:latin typeface="Arial" panose="020B0604020202020204" pitchFamily="34" charset="0"/>
                <a:cs typeface="Arial" panose="020B0604020202020204" pitchFamily="34" charset="0"/>
              </a:rPr>
              <a:t> </a:t>
            </a:r>
          </a:p>
        </p:txBody>
      </p:sp>
      <p:cxnSp>
        <p:nvCxnSpPr>
          <p:cNvPr id="8" name="Straight Connector 7">
            <a:extLst>
              <a:ext uri="{FF2B5EF4-FFF2-40B4-BE49-F238E27FC236}">
                <a16:creationId xmlns:a16="http://schemas.microsoft.com/office/drawing/2014/main" id="{76239449-25C8-449D-B77F-D904D3A2479D}"/>
              </a:ext>
            </a:extLst>
          </p:cNvPr>
          <p:cNvCxnSpPr/>
          <p:nvPr/>
        </p:nvCxnSpPr>
        <p:spPr>
          <a:xfrm>
            <a:off x="2076651" y="234518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4EF1C8-F265-4870-B073-E2A1188B322E}"/>
              </a:ext>
            </a:extLst>
          </p:cNvPr>
          <p:cNvCxnSpPr>
            <a:cxnSpLocks/>
          </p:cNvCxnSpPr>
          <p:nvPr/>
        </p:nvCxnSpPr>
        <p:spPr>
          <a:xfrm>
            <a:off x="5326377" y="2411244"/>
            <a:ext cx="1073457" cy="59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67F0E9-C961-41FE-8440-F0181DA2CBD1}"/>
              </a:ext>
            </a:extLst>
          </p:cNvPr>
          <p:cNvCxnSpPr>
            <a:cxnSpLocks/>
          </p:cNvCxnSpPr>
          <p:nvPr/>
        </p:nvCxnSpPr>
        <p:spPr>
          <a:xfrm>
            <a:off x="7245371" y="2385288"/>
            <a:ext cx="3543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0E33E-BAB1-4184-8AE5-C182BB709C6A}"/>
              </a:ext>
            </a:extLst>
          </p:cNvPr>
          <p:cNvCxnSpPr/>
          <p:nvPr/>
        </p:nvCxnSpPr>
        <p:spPr>
          <a:xfrm>
            <a:off x="2534613" y="330029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856EF8-47B8-4C09-9A78-58ADA0388407}"/>
              </a:ext>
            </a:extLst>
          </p:cNvPr>
          <p:cNvCxnSpPr/>
          <p:nvPr/>
        </p:nvCxnSpPr>
        <p:spPr>
          <a:xfrm>
            <a:off x="5719448" y="330029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ADA33-8280-4782-A079-A9BDDEE50D59}"/>
              </a:ext>
            </a:extLst>
          </p:cNvPr>
          <p:cNvCxnSpPr>
            <a:cxnSpLocks/>
          </p:cNvCxnSpPr>
          <p:nvPr/>
        </p:nvCxnSpPr>
        <p:spPr>
          <a:xfrm>
            <a:off x="2551628" y="4264811"/>
            <a:ext cx="1295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A5FFAF-19EE-4879-BDF6-02F45EBB9145}"/>
              </a:ext>
            </a:extLst>
          </p:cNvPr>
          <p:cNvCxnSpPr>
            <a:cxnSpLocks/>
          </p:cNvCxnSpPr>
          <p:nvPr/>
        </p:nvCxnSpPr>
        <p:spPr>
          <a:xfrm>
            <a:off x="6142058" y="4264811"/>
            <a:ext cx="474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77EB58-8D0B-47C7-AFCF-E3A8F71EF4C3}"/>
              </a:ext>
            </a:extLst>
          </p:cNvPr>
          <p:cNvCxnSpPr>
            <a:cxnSpLocks/>
          </p:cNvCxnSpPr>
          <p:nvPr/>
        </p:nvCxnSpPr>
        <p:spPr>
          <a:xfrm>
            <a:off x="2001018" y="5284753"/>
            <a:ext cx="2914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D2C01D-0B44-4EC9-A838-4AE17C6AA021}"/>
              </a:ext>
            </a:extLst>
          </p:cNvPr>
          <p:cNvCxnSpPr>
            <a:cxnSpLocks/>
          </p:cNvCxnSpPr>
          <p:nvPr/>
        </p:nvCxnSpPr>
        <p:spPr>
          <a:xfrm>
            <a:off x="3525213" y="5236891"/>
            <a:ext cx="704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E4450D6-72F9-4689-985C-AAA0E0D5AEF4}"/>
              </a:ext>
            </a:extLst>
          </p:cNvPr>
          <p:cNvCxnSpPr>
            <a:cxnSpLocks/>
          </p:cNvCxnSpPr>
          <p:nvPr/>
        </p:nvCxnSpPr>
        <p:spPr>
          <a:xfrm>
            <a:off x="2146759" y="6249335"/>
            <a:ext cx="1261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BAF89B-3C5B-4698-87B4-D62C14835DC5}"/>
              </a:ext>
            </a:extLst>
          </p:cNvPr>
          <p:cNvCxnSpPr>
            <a:cxnSpLocks/>
          </p:cNvCxnSpPr>
          <p:nvPr/>
        </p:nvCxnSpPr>
        <p:spPr>
          <a:xfrm>
            <a:off x="5383915" y="6249335"/>
            <a:ext cx="12924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mix_02s (audio-joiner.com) (6)">
            <a:hlinkClick r:id="" action="ppaction://media"/>
            <a:extLst>
              <a:ext uri="{FF2B5EF4-FFF2-40B4-BE49-F238E27FC236}">
                <a16:creationId xmlns:a16="http://schemas.microsoft.com/office/drawing/2014/main" id="{86C204FC-B788-4CA1-00C9-111FDB28726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442304" y="1857822"/>
            <a:ext cx="487363" cy="487363"/>
          </a:xfrm>
          <a:prstGeom prst="rect">
            <a:avLst/>
          </a:prstGeom>
        </p:spPr>
      </p:pic>
      <p:pic>
        <p:nvPicPr>
          <p:cNvPr id="11" name="mix_03s (audio-joiner.com) (5)">
            <a:hlinkClick r:id="" action="ppaction://media"/>
            <a:extLst>
              <a:ext uri="{FF2B5EF4-FFF2-40B4-BE49-F238E27FC236}">
                <a16:creationId xmlns:a16="http://schemas.microsoft.com/office/drawing/2014/main" id="{F84DFA7D-55F6-95D7-E6F9-ABBC053C748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442304" y="2941637"/>
            <a:ext cx="487363" cy="487363"/>
          </a:xfrm>
          <a:prstGeom prst="rect">
            <a:avLst/>
          </a:prstGeom>
        </p:spPr>
      </p:pic>
      <p:pic>
        <p:nvPicPr>
          <p:cNvPr id="12" name="mix_03s (audio-joiner.com) (12)">
            <a:hlinkClick r:id="" action="ppaction://media"/>
            <a:extLst>
              <a:ext uri="{FF2B5EF4-FFF2-40B4-BE49-F238E27FC236}">
                <a16:creationId xmlns:a16="http://schemas.microsoft.com/office/drawing/2014/main" id="{89C4723B-AB96-2F0E-B5B8-861F958CB2D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424681" y="3781770"/>
            <a:ext cx="487363" cy="487363"/>
          </a:xfrm>
          <a:prstGeom prst="rect">
            <a:avLst/>
          </a:prstGeom>
        </p:spPr>
      </p:pic>
      <p:pic>
        <p:nvPicPr>
          <p:cNvPr id="16" name="mix_02s (audio-joiner.com) (14)">
            <a:hlinkClick r:id="" action="ppaction://media"/>
            <a:extLst>
              <a:ext uri="{FF2B5EF4-FFF2-40B4-BE49-F238E27FC236}">
                <a16:creationId xmlns:a16="http://schemas.microsoft.com/office/drawing/2014/main" id="{B87051E8-AC5C-E99C-6FD9-DA2B48642A7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356017" y="4590938"/>
            <a:ext cx="487363" cy="487363"/>
          </a:xfrm>
          <a:prstGeom prst="rect">
            <a:avLst/>
          </a:prstGeom>
        </p:spPr>
      </p:pic>
      <p:pic>
        <p:nvPicPr>
          <p:cNvPr id="18" name="mix_03s (audio-joiner.com) (21)">
            <a:hlinkClick r:id="" action="ppaction://media"/>
            <a:extLst>
              <a:ext uri="{FF2B5EF4-FFF2-40B4-BE49-F238E27FC236}">
                <a16:creationId xmlns:a16="http://schemas.microsoft.com/office/drawing/2014/main" id="{8DD0E833-9220-E4AB-F948-6D6D98BDA0FD}"/>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356016" y="5688636"/>
            <a:ext cx="487363" cy="487363"/>
          </a:xfrm>
          <a:prstGeom prst="rect">
            <a:avLst/>
          </a:prstGeom>
        </p:spPr>
      </p:pic>
      <p:sp>
        <p:nvSpPr>
          <p:cNvPr id="2" name="Right Triangle 1">
            <a:extLst>
              <a:ext uri="{FF2B5EF4-FFF2-40B4-BE49-F238E27FC236}">
                <a16:creationId xmlns:a16="http://schemas.microsoft.com/office/drawing/2014/main" id="{0312DA34-4CF2-DB0A-105A-CE1758D68F9A}"/>
              </a:ext>
            </a:extLst>
          </p:cNvPr>
          <p:cNvSpPr/>
          <p:nvPr/>
        </p:nvSpPr>
        <p:spPr>
          <a:xfrm rot="16200000">
            <a:off x="9453111" y="4119093"/>
            <a:ext cx="3331021" cy="2146760"/>
          </a:xfrm>
          <a:prstGeom prst="rtTriangle">
            <a:avLst/>
          </a:prstGeom>
          <a:blipFill>
            <a:blip r:embed="rId1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Tree>
    <p:extLst>
      <p:ext uri="{BB962C8B-B14F-4D97-AF65-F5344CB8AC3E}">
        <p14:creationId xmlns:p14="http://schemas.microsoft.com/office/powerpoint/2010/main" val="30002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869"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970" fill="hold"/>
                                        <p:tgtEl>
                                          <p:spTgt spid="12"/>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772" fill="hold"/>
                                        <p:tgtEl>
                                          <p:spTgt spid="16"/>
                                        </p:tgtEl>
                                      </p:cBhvr>
                                    </p:cmd>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3660" fill="hold"/>
                                        <p:tgtEl>
                                          <p:spTgt spid="18"/>
                                        </p:tgtEl>
                                      </p:cBhvr>
                                    </p:cmd>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6" fill="hold" display="0">
                  <p:stCondLst>
                    <p:cond delay="indefinite"/>
                  </p:stCondLst>
                  <p:endCondLst>
                    <p:cond evt="onStopAudio" delay="0">
                      <p:tgtEl>
                        <p:sldTgt/>
                      </p:tgtEl>
                    </p:cond>
                  </p:endCondLst>
                </p:cTn>
                <p:tgtEl>
                  <p:spTgt spid="7"/>
                </p:tgtEl>
              </p:cMediaNode>
            </p:audio>
            <p:audio>
              <p:cMediaNode vol="80000">
                <p:cTn id="67" fill="hold" display="0">
                  <p:stCondLst>
                    <p:cond delay="indefinite"/>
                  </p:stCondLst>
                  <p:endCondLst>
                    <p:cond evt="onStopAudio" delay="0">
                      <p:tgtEl>
                        <p:sldTgt/>
                      </p:tgtEl>
                    </p:cond>
                  </p:endCondLst>
                </p:cTn>
                <p:tgtEl>
                  <p:spTgt spid="11"/>
                </p:tgtEl>
              </p:cMediaNode>
            </p:audio>
            <p:audio>
              <p:cMediaNode vol="80000">
                <p:cTn id="68" fill="hold" display="0">
                  <p:stCondLst>
                    <p:cond delay="indefinite"/>
                  </p:stCondLst>
                  <p:endCondLst>
                    <p:cond evt="onStopAudio" delay="0">
                      <p:tgtEl>
                        <p:sldTgt/>
                      </p:tgtEl>
                    </p:cond>
                  </p:endCondLst>
                </p:cTn>
                <p:tgtEl>
                  <p:spTgt spid="12"/>
                </p:tgtEl>
              </p:cMediaNode>
            </p:audio>
            <p:audio>
              <p:cMediaNode vol="80000">
                <p:cTn id="69" fill="hold" display="0">
                  <p:stCondLst>
                    <p:cond delay="indefinite"/>
                  </p:stCondLst>
                  <p:endCondLst>
                    <p:cond evt="onStopAudio" delay="0">
                      <p:tgtEl>
                        <p:sldTgt/>
                      </p:tgtEl>
                    </p:cond>
                  </p:endCondLst>
                </p:cTn>
                <p:tgtEl>
                  <p:spTgt spid="16"/>
                </p:tgtEl>
              </p:cMediaNode>
            </p:audio>
            <p:audio>
              <p:cMediaNode vol="80000">
                <p:cTn id="70"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26923D-B18F-4455-AEAE-29E26E96D45F}"/>
              </a:ext>
            </a:extLst>
          </p:cNvPr>
          <p:cNvSpPr txBox="1"/>
          <p:nvPr/>
        </p:nvSpPr>
        <p:spPr>
          <a:xfrm>
            <a:off x="284813" y="619692"/>
            <a:ext cx="4691921" cy="1569660"/>
          </a:xfrm>
          <a:prstGeom prst="rect">
            <a:avLst/>
          </a:prstGeom>
          <a:noFill/>
        </p:spPr>
        <p:txBody>
          <a:bodyPr wrap="square" rtlCol="0">
            <a:spAutoFit/>
          </a:bodyPr>
          <a:lstStyle/>
          <a:p>
            <a:pPr algn="ctr"/>
            <a:r>
              <a:rPr lang="en-US" sz="4800" dirty="0">
                <a:solidFill>
                  <a:srgbClr val="333399"/>
                </a:solidFill>
                <a:latin typeface="Elephant" panose="02020904090505020303" pitchFamily="18" charset="0"/>
              </a:rPr>
              <a:t>What do you think it is? </a:t>
            </a:r>
          </a:p>
        </p:txBody>
      </p:sp>
      <p:pic>
        <p:nvPicPr>
          <p:cNvPr id="7" name="elephant9">
            <a:hlinkClick r:id="" action="ppaction://media"/>
            <a:extLst>
              <a:ext uri="{FF2B5EF4-FFF2-40B4-BE49-F238E27FC236}">
                <a16:creationId xmlns:a16="http://schemas.microsoft.com/office/drawing/2014/main" id="{E6C48D3A-C2B7-4A1E-8308-1D2AFD2680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07489" y="2653259"/>
            <a:ext cx="1084498" cy="1112407"/>
          </a:xfrm>
          <a:prstGeom prst="rect">
            <a:avLst/>
          </a:prstGeom>
        </p:spPr>
      </p:pic>
      <p:sp>
        <p:nvSpPr>
          <p:cNvPr id="8" name="Right Triangle 7">
            <a:extLst>
              <a:ext uri="{FF2B5EF4-FFF2-40B4-BE49-F238E27FC236}">
                <a16:creationId xmlns:a16="http://schemas.microsoft.com/office/drawing/2014/main" id="{400D3ED3-8939-5C99-A9C5-420EAFF31ED4}"/>
              </a:ext>
            </a:extLst>
          </p:cNvPr>
          <p:cNvSpPr/>
          <p:nvPr/>
        </p:nvSpPr>
        <p:spPr>
          <a:xfrm>
            <a:off x="0" y="5225143"/>
            <a:ext cx="5934269" cy="1632857"/>
          </a:xfrm>
          <a:prstGeom prst="rtTriangle">
            <a:avLst/>
          </a:prstGeom>
          <a:blipFill>
            <a:blip r:embed="rId5"/>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9232" name="Picture 16" descr="Instinto maternal de los animales">
            <a:extLst>
              <a:ext uri="{FF2B5EF4-FFF2-40B4-BE49-F238E27FC236}">
                <a16:creationId xmlns:a16="http://schemas.microsoft.com/office/drawing/2014/main" id="{333058BF-BFA5-863E-0887-DB469C267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861" y="0"/>
            <a:ext cx="71441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82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32"/>
                                        </p:tgtEl>
                                        <p:attrNameLst>
                                          <p:attrName>style.visibility</p:attrName>
                                        </p:attrNameLst>
                                      </p:cBhvr>
                                      <p:to>
                                        <p:strVal val="visible"/>
                                      </p:to>
                                    </p:set>
                                    <p:anim calcmode="lin" valueType="num">
                                      <p:cBhvr additive="base">
                                        <p:cTn id="11" dur="500" fill="hold"/>
                                        <p:tgtEl>
                                          <p:spTgt spid="9232"/>
                                        </p:tgtEl>
                                        <p:attrNameLst>
                                          <p:attrName>ppt_x</p:attrName>
                                        </p:attrNameLst>
                                      </p:cBhvr>
                                      <p:tavLst>
                                        <p:tav tm="0">
                                          <p:val>
                                            <p:strVal val="#ppt_x"/>
                                          </p:val>
                                        </p:tav>
                                        <p:tav tm="100000">
                                          <p:val>
                                            <p:strVal val="#ppt_x"/>
                                          </p:val>
                                        </p:tav>
                                      </p:tavLst>
                                    </p:anim>
                                    <p:anim calcmode="lin" valueType="num">
                                      <p:cBhvr additive="base">
                                        <p:cTn id="12" dur="500" fill="hold"/>
                                        <p:tgtEl>
                                          <p:spTgt spid="92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5C7181-DEC9-4C95-A479-FA3334D71F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Scroll: Horizontal 5">
            <a:extLst>
              <a:ext uri="{FF2B5EF4-FFF2-40B4-BE49-F238E27FC236}">
                <a16:creationId xmlns:a16="http://schemas.microsoft.com/office/drawing/2014/main" id="{5C6A2E16-130D-4C69-BFF1-657416EADC26}"/>
              </a:ext>
            </a:extLst>
          </p:cNvPr>
          <p:cNvSpPr/>
          <p:nvPr/>
        </p:nvSpPr>
        <p:spPr>
          <a:xfrm>
            <a:off x="765110" y="736599"/>
            <a:ext cx="10300996" cy="4973735"/>
          </a:xfrm>
          <a:prstGeom prst="horizontalScroll">
            <a:avLst/>
          </a:prstGeom>
          <a:solidFill>
            <a:schemeClr val="accent4">
              <a:lumMod val="20000"/>
              <a:lumOff val="80000"/>
            </a:scheme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600" b="1" dirty="0">
                <a:ln w="19050">
                  <a:solidFill>
                    <a:srgbClr val="009999"/>
                  </a:solidFill>
                  <a:prstDash val="solid"/>
                </a:ln>
                <a:solidFill>
                  <a:srgbClr val="CC0066"/>
                </a:solidFill>
                <a:effectLst>
                  <a:glow rad="101600">
                    <a:schemeClr val="accent6">
                      <a:satMod val="175000"/>
                      <a:alpha val="40000"/>
                    </a:schemeClr>
                  </a:glow>
                  <a:outerShdw blurRad="60007" dist="200025" dir="15000000" sy="30000" kx="-1800000" algn="bl" rotWithShape="0">
                    <a:prstClr val="black">
                      <a:alpha val="32000"/>
                    </a:prstClr>
                  </a:outerShdw>
                </a:effectLst>
                <a:latin typeface="Comic Sans MS" panose="030F0702030302020204" pitchFamily="66" charset="0"/>
              </a:rPr>
              <a:t>Creature </a:t>
            </a:r>
            <a:br>
              <a:rPr lang="en-US" sz="8600" b="1" dirty="0">
                <a:ln w="19050">
                  <a:solidFill>
                    <a:srgbClr val="009999"/>
                  </a:solidFill>
                  <a:prstDash val="solid"/>
                </a:ln>
                <a:solidFill>
                  <a:srgbClr val="CC0066"/>
                </a:solidFill>
                <a:effectLst>
                  <a:glow rad="101600">
                    <a:schemeClr val="accent6">
                      <a:satMod val="175000"/>
                      <a:alpha val="40000"/>
                    </a:schemeClr>
                  </a:glow>
                  <a:outerShdw blurRad="60007" dist="200025" dir="15000000" sy="30000" kx="-1800000" algn="bl" rotWithShape="0">
                    <a:prstClr val="black">
                      <a:alpha val="32000"/>
                    </a:prstClr>
                  </a:outerShdw>
                </a:effectLst>
                <a:latin typeface="Comic Sans MS" panose="030F0702030302020204" pitchFamily="66" charset="0"/>
              </a:rPr>
            </a:br>
            <a:r>
              <a:rPr lang="en-US" sz="8600" b="1" dirty="0">
                <a:ln w="19050">
                  <a:solidFill>
                    <a:srgbClr val="009999"/>
                  </a:solidFill>
                  <a:prstDash val="solid"/>
                </a:ln>
                <a:solidFill>
                  <a:srgbClr val="CC0066"/>
                </a:solidFill>
                <a:effectLst>
                  <a:glow rad="101600">
                    <a:schemeClr val="accent6">
                      <a:satMod val="175000"/>
                      <a:alpha val="40000"/>
                    </a:schemeClr>
                  </a:glow>
                  <a:outerShdw blurRad="60007" dist="200025" dir="15000000" sy="30000" kx="-1800000" algn="bl" rotWithShape="0">
                    <a:prstClr val="black">
                      <a:alpha val="32000"/>
                    </a:prstClr>
                  </a:outerShdw>
                </a:effectLst>
                <a:latin typeface="Comic Sans MS" panose="030F0702030302020204" pitchFamily="66" charset="0"/>
              </a:rPr>
              <a:t>close-ups Game</a:t>
            </a:r>
          </a:p>
        </p:txBody>
      </p:sp>
    </p:spTree>
    <p:extLst>
      <p:ext uri="{BB962C8B-B14F-4D97-AF65-F5344CB8AC3E}">
        <p14:creationId xmlns:p14="http://schemas.microsoft.com/office/powerpoint/2010/main" val="4151463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C9D65F47-CEF2-4BBE-F2B5-513ED801FC46}"/>
              </a:ext>
            </a:extLst>
          </p:cNvPr>
          <p:cNvSpPr/>
          <p:nvPr/>
        </p:nvSpPr>
        <p:spPr>
          <a:xfrm rot="16200000">
            <a:off x="9554110" y="4245524"/>
            <a:ext cx="3710601" cy="1501868"/>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
        <p:nvSpPr>
          <p:cNvPr id="2" name="Right Triangle 1">
            <a:extLst>
              <a:ext uri="{FF2B5EF4-FFF2-40B4-BE49-F238E27FC236}">
                <a16:creationId xmlns:a16="http://schemas.microsoft.com/office/drawing/2014/main" id="{78999A6A-AFF2-DC2A-7DAE-8B413CE55392}"/>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4" name="Picture 3">
            <a:extLst>
              <a:ext uri="{FF2B5EF4-FFF2-40B4-BE49-F238E27FC236}">
                <a16:creationId xmlns:a16="http://schemas.microsoft.com/office/drawing/2014/main" id="{406F4C6D-8E5B-45D7-96B9-E2734D5694C7}"/>
              </a:ext>
            </a:extLst>
          </p:cNvPr>
          <p:cNvPicPr>
            <a:picLocks noChangeAspect="1"/>
          </p:cNvPicPr>
          <p:nvPr/>
        </p:nvPicPr>
        <p:blipFill>
          <a:blip r:embed="rId3"/>
          <a:stretch>
            <a:fillRect/>
          </a:stretch>
        </p:blipFill>
        <p:spPr>
          <a:xfrm>
            <a:off x="7056769" y="182072"/>
            <a:ext cx="3202564" cy="2959087"/>
          </a:xfrm>
          <a:prstGeom prst="ellipse">
            <a:avLst/>
          </a:prstGeom>
          <a:ln>
            <a:noFill/>
          </a:ln>
          <a:effectLst>
            <a:softEdge rad="112500"/>
          </a:effectLst>
        </p:spPr>
      </p:pic>
      <p:pic>
        <p:nvPicPr>
          <p:cNvPr id="8" name="Picture 7">
            <a:extLst>
              <a:ext uri="{FF2B5EF4-FFF2-40B4-BE49-F238E27FC236}">
                <a16:creationId xmlns:a16="http://schemas.microsoft.com/office/drawing/2014/main" id="{824783AB-03B0-45DD-ACF8-D39A7A608885}"/>
              </a:ext>
            </a:extLst>
          </p:cNvPr>
          <p:cNvPicPr>
            <a:picLocks noChangeAspect="1"/>
          </p:cNvPicPr>
          <p:nvPr/>
        </p:nvPicPr>
        <p:blipFill rotWithShape="1">
          <a:blip r:embed="rId4"/>
          <a:srcRect r="8385" b="7519"/>
          <a:stretch/>
        </p:blipFill>
        <p:spPr>
          <a:xfrm>
            <a:off x="469808" y="72813"/>
            <a:ext cx="3349459" cy="3422862"/>
          </a:xfrm>
          <a:prstGeom prst="ellipse">
            <a:avLst/>
          </a:prstGeom>
          <a:ln>
            <a:noFill/>
          </a:ln>
          <a:effectLst>
            <a:softEdge rad="112500"/>
          </a:effectLst>
        </p:spPr>
      </p:pic>
      <p:pic>
        <p:nvPicPr>
          <p:cNvPr id="10" name="Picture 9">
            <a:extLst>
              <a:ext uri="{FF2B5EF4-FFF2-40B4-BE49-F238E27FC236}">
                <a16:creationId xmlns:a16="http://schemas.microsoft.com/office/drawing/2014/main" id="{7A15D23D-EE68-4E0D-9A99-5FF9EB767FB4}"/>
              </a:ext>
            </a:extLst>
          </p:cNvPr>
          <p:cNvPicPr>
            <a:picLocks noChangeAspect="1"/>
          </p:cNvPicPr>
          <p:nvPr/>
        </p:nvPicPr>
        <p:blipFill>
          <a:blip r:embed="rId5"/>
          <a:stretch>
            <a:fillRect/>
          </a:stretch>
        </p:blipFill>
        <p:spPr>
          <a:xfrm>
            <a:off x="579367" y="3716841"/>
            <a:ext cx="3349459" cy="3134919"/>
          </a:xfrm>
          <a:prstGeom prst="ellipse">
            <a:avLst/>
          </a:prstGeom>
          <a:ln>
            <a:noFill/>
          </a:ln>
          <a:effectLst>
            <a:softEdge rad="112500"/>
          </a:effectLst>
        </p:spPr>
      </p:pic>
      <p:pic>
        <p:nvPicPr>
          <p:cNvPr id="14" name="Picture 13">
            <a:extLst>
              <a:ext uri="{FF2B5EF4-FFF2-40B4-BE49-F238E27FC236}">
                <a16:creationId xmlns:a16="http://schemas.microsoft.com/office/drawing/2014/main" id="{7F5218F1-F77A-465B-A60E-597A9548A1C1}"/>
              </a:ext>
            </a:extLst>
          </p:cNvPr>
          <p:cNvPicPr>
            <a:picLocks noChangeAspect="1"/>
          </p:cNvPicPr>
          <p:nvPr/>
        </p:nvPicPr>
        <p:blipFill>
          <a:blip r:embed="rId6"/>
          <a:stretch>
            <a:fillRect/>
          </a:stretch>
        </p:blipFill>
        <p:spPr>
          <a:xfrm>
            <a:off x="7093628" y="3749527"/>
            <a:ext cx="3299984" cy="2926401"/>
          </a:xfrm>
          <a:prstGeom prst="ellipse">
            <a:avLst/>
          </a:prstGeom>
          <a:ln>
            <a:noFill/>
          </a:ln>
          <a:effectLst>
            <a:softEdge rad="112500"/>
          </a:effectLst>
        </p:spPr>
      </p:pic>
      <p:sp>
        <p:nvSpPr>
          <p:cNvPr id="37" name="TextBox 36">
            <a:extLst>
              <a:ext uri="{FF2B5EF4-FFF2-40B4-BE49-F238E27FC236}">
                <a16:creationId xmlns:a16="http://schemas.microsoft.com/office/drawing/2014/main" id="{4B6A5FCE-DC32-4DB2-82B6-EA7246DC810E}"/>
              </a:ext>
            </a:extLst>
          </p:cNvPr>
          <p:cNvSpPr txBox="1"/>
          <p:nvPr/>
        </p:nvSpPr>
        <p:spPr>
          <a:xfrm>
            <a:off x="31658" y="66573"/>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1)</a:t>
            </a:r>
          </a:p>
        </p:txBody>
      </p:sp>
      <p:sp>
        <p:nvSpPr>
          <p:cNvPr id="38" name="TextBox 37">
            <a:extLst>
              <a:ext uri="{FF2B5EF4-FFF2-40B4-BE49-F238E27FC236}">
                <a16:creationId xmlns:a16="http://schemas.microsoft.com/office/drawing/2014/main" id="{A7028DE3-8557-42BC-9607-7AC49B3FBE55}"/>
              </a:ext>
            </a:extLst>
          </p:cNvPr>
          <p:cNvSpPr txBox="1"/>
          <p:nvPr/>
        </p:nvSpPr>
        <p:spPr>
          <a:xfrm>
            <a:off x="31658" y="3806411"/>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2)</a:t>
            </a:r>
          </a:p>
        </p:txBody>
      </p:sp>
      <p:sp>
        <p:nvSpPr>
          <p:cNvPr id="41" name="TextBox 40">
            <a:extLst>
              <a:ext uri="{FF2B5EF4-FFF2-40B4-BE49-F238E27FC236}">
                <a16:creationId xmlns:a16="http://schemas.microsoft.com/office/drawing/2014/main" id="{BAA76621-E509-4314-922E-8239F7245E5A}"/>
              </a:ext>
            </a:extLst>
          </p:cNvPr>
          <p:cNvSpPr txBox="1"/>
          <p:nvPr/>
        </p:nvSpPr>
        <p:spPr>
          <a:xfrm>
            <a:off x="6557310" y="3641922"/>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4)</a:t>
            </a:r>
          </a:p>
        </p:txBody>
      </p:sp>
      <p:sp>
        <p:nvSpPr>
          <p:cNvPr id="42" name="TextBox 41">
            <a:extLst>
              <a:ext uri="{FF2B5EF4-FFF2-40B4-BE49-F238E27FC236}">
                <a16:creationId xmlns:a16="http://schemas.microsoft.com/office/drawing/2014/main" id="{AF82F8CB-FB33-43AC-A33C-ECAF30F930E7}"/>
              </a:ext>
            </a:extLst>
          </p:cNvPr>
          <p:cNvSpPr txBox="1"/>
          <p:nvPr/>
        </p:nvSpPr>
        <p:spPr>
          <a:xfrm>
            <a:off x="6521198" y="0"/>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3)</a:t>
            </a:r>
          </a:p>
        </p:txBody>
      </p:sp>
      <p:sp>
        <p:nvSpPr>
          <p:cNvPr id="44" name="TextBox 43">
            <a:extLst>
              <a:ext uri="{FF2B5EF4-FFF2-40B4-BE49-F238E27FC236}">
                <a16:creationId xmlns:a16="http://schemas.microsoft.com/office/drawing/2014/main" id="{A83C52A4-2C5C-4840-8606-764C0C84511F}"/>
              </a:ext>
            </a:extLst>
          </p:cNvPr>
          <p:cNvSpPr txBox="1"/>
          <p:nvPr/>
        </p:nvSpPr>
        <p:spPr>
          <a:xfrm>
            <a:off x="4050807" y="2277476"/>
            <a:ext cx="1600110"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frog</a:t>
            </a:r>
            <a:r>
              <a:rPr lang="en-US" sz="4000" b="1" i="1" dirty="0">
                <a:solidFill>
                  <a:srgbClr val="990033"/>
                </a:solidFill>
                <a:latin typeface="Book Antiqua" panose="02040602050305030304" pitchFamily="18" charset="0"/>
              </a:rPr>
              <a:t> </a:t>
            </a:r>
          </a:p>
        </p:txBody>
      </p:sp>
      <p:sp>
        <p:nvSpPr>
          <p:cNvPr id="46" name="TextBox 45">
            <a:extLst>
              <a:ext uri="{FF2B5EF4-FFF2-40B4-BE49-F238E27FC236}">
                <a16:creationId xmlns:a16="http://schemas.microsoft.com/office/drawing/2014/main" id="{94071607-BC6C-4B23-B48D-EB61FF78CEC9}"/>
              </a:ext>
            </a:extLst>
          </p:cNvPr>
          <p:cNvSpPr txBox="1"/>
          <p:nvPr/>
        </p:nvSpPr>
        <p:spPr>
          <a:xfrm>
            <a:off x="3845831" y="5054101"/>
            <a:ext cx="2762730"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elephant</a:t>
            </a:r>
            <a:r>
              <a:rPr lang="en-US" sz="4400" b="1" i="1" dirty="0">
                <a:solidFill>
                  <a:srgbClr val="990033"/>
                </a:solidFill>
                <a:latin typeface="Book Antiqua" panose="02040602050305030304" pitchFamily="18" charset="0"/>
              </a:rPr>
              <a:t> </a:t>
            </a:r>
          </a:p>
        </p:txBody>
      </p:sp>
      <p:sp>
        <p:nvSpPr>
          <p:cNvPr id="47" name="TextBox 46">
            <a:extLst>
              <a:ext uri="{FF2B5EF4-FFF2-40B4-BE49-F238E27FC236}">
                <a16:creationId xmlns:a16="http://schemas.microsoft.com/office/drawing/2014/main" id="{DA969248-B125-475F-893F-F3591B8034FE}"/>
              </a:ext>
            </a:extLst>
          </p:cNvPr>
          <p:cNvSpPr txBox="1"/>
          <p:nvPr/>
        </p:nvSpPr>
        <p:spPr>
          <a:xfrm>
            <a:off x="9646586" y="2277477"/>
            <a:ext cx="2695602"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butterfly</a:t>
            </a:r>
            <a:r>
              <a:rPr lang="en-US" sz="4000" b="1" i="1" dirty="0">
                <a:solidFill>
                  <a:srgbClr val="990033"/>
                </a:solidFill>
                <a:effectLst/>
                <a:latin typeface="Book Antiqua" panose="02040602050305030304" pitchFamily="18" charset="0"/>
              </a:rPr>
              <a:t> </a:t>
            </a:r>
            <a:r>
              <a:rPr lang="en-US" sz="4000" b="1" i="1" dirty="0">
                <a:solidFill>
                  <a:srgbClr val="990033"/>
                </a:solidFill>
                <a:latin typeface="Book Antiqua" panose="02040602050305030304" pitchFamily="18" charset="0"/>
              </a:rPr>
              <a:t> </a:t>
            </a:r>
          </a:p>
        </p:txBody>
      </p:sp>
      <p:sp>
        <p:nvSpPr>
          <p:cNvPr id="48" name="TextBox 47">
            <a:extLst>
              <a:ext uri="{FF2B5EF4-FFF2-40B4-BE49-F238E27FC236}">
                <a16:creationId xmlns:a16="http://schemas.microsoft.com/office/drawing/2014/main" id="{FDC55C1B-6521-442C-B076-15E675953A93}"/>
              </a:ext>
            </a:extLst>
          </p:cNvPr>
          <p:cNvSpPr txBox="1"/>
          <p:nvPr/>
        </p:nvSpPr>
        <p:spPr>
          <a:xfrm>
            <a:off x="10271395" y="4933575"/>
            <a:ext cx="2250489"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snake</a:t>
            </a:r>
            <a:r>
              <a:rPr lang="en-US" sz="4800" b="1" i="1" dirty="0">
                <a:solidFill>
                  <a:srgbClr val="990033"/>
                </a:solidFill>
                <a:latin typeface="Book Antiqua" panose="02040602050305030304" pitchFamily="18" charset="0"/>
              </a:rPr>
              <a:t> </a:t>
            </a:r>
          </a:p>
        </p:txBody>
      </p:sp>
    </p:spTree>
    <p:extLst>
      <p:ext uri="{BB962C8B-B14F-4D97-AF65-F5344CB8AC3E}">
        <p14:creationId xmlns:p14="http://schemas.microsoft.com/office/powerpoint/2010/main" val="157538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8180CA97-5BE8-46DA-0F09-3732B27CF548}"/>
              </a:ext>
            </a:extLst>
          </p:cNvPr>
          <p:cNvSpPr/>
          <p:nvPr/>
        </p:nvSpPr>
        <p:spPr>
          <a:xfrm rot="16200000">
            <a:off x="9534524" y="4200522"/>
            <a:ext cx="3800479" cy="1514476"/>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pic>
        <p:nvPicPr>
          <p:cNvPr id="4" name="Picture 3">
            <a:extLst>
              <a:ext uri="{FF2B5EF4-FFF2-40B4-BE49-F238E27FC236}">
                <a16:creationId xmlns:a16="http://schemas.microsoft.com/office/drawing/2014/main" id="{286C69ED-9B34-1EC1-EEA3-12B0F6FC8B0F}"/>
              </a:ext>
            </a:extLst>
          </p:cNvPr>
          <p:cNvPicPr>
            <a:picLocks noChangeAspect="1"/>
          </p:cNvPicPr>
          <p:nvPr/>
        </p:nvPicPr>
        <p:blipFill>
          <a:blip r:embed="rId3"/>
          <a:stretch>
            <a:fillRect/>
          </a:stretch>
        </p:blipFill>
        <p:spPr>
          <a:xfrm>
            <a:off x="677031" y="66676"/>
            <a:ext cx="3369731" cy="3227548"/>
          </a:xfrm>
          <a:prstGeom prst="ellipse">
            <a:avLst/>
          </a:prstGeom>
          <a:ln>
            <a:noFill/>
          </a:ln>
          <a:effectLst>
            <a:softEdge rad="112500"/>
          </a:effectLst>
        </p:spPr>
      </p:pic>
      <p:sp>
        <p:nvSpPr>
          <p:cNvPr id="5" name="TextBox 4">
            <a:extLst>
              <a:ext uri="{FF2B5EF4-FFF2-40B4-BE49-F238E27FC236}">
                <a16:creationId xmlns:a16="http://schemas.microsoft.com/office/drawing/2014/main" id="{9E1C4F8A-6A56-1755-ABFB-AADC3304D4A5}"/>
              </a:ext>
            </a:extLst>
          </p:cNvPr>
          <p:cNvSpPr txBox="1"/>
          <p:nvPr/>
        </p:nvSpPr>
        <p:spPr>
          <a:xfrm>
            <a:off x="52214" y="84107"/>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5)</a:t>
            </a:r>
          </a:p>
        </p:txBody>
      </p:sp>
      <p:sp>
        <p:nvSpPr>
          <p:cNvPr id="6" name="TextBox 5">
            <a:extLst>
              <a:ext uri="{FF2B5EF4-FFF2-40B4-BE49-F238E27FC236}">
                <a16:creationId xmlns:a16="http://schemas.microsoft.com/office/drawing/2014/main" id="{1E0DA417-24AF-1617-7877-169184AA7F78}"/>
              </a:ext>
            </a:extLst>
          </p:cNvPr>
          <p:cNvSpPr txBox="1"/>
          <p:nvPr/>
        </p:nvSpPr>
        <p:spPr>
          <a:xfrm>
            <a:off x="3881145" y="1909471"/>
            <a:ext cx="2250489"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gorilla</a:t>
            </a:r>
            <a:r>
              <a:rPr lang="en-US" sz="4800" b="1" i="1" dirty="0">
                <a:solidFill>
                  <a:srgbClr val="990033"/>
                </a:solidFill>
                <a:latin typeface="Book Antiqua" panose="02040602050305030304" pitchFamily="18" charset="0"/>
              </a:rPr>
              <a:t> </a:t>
            </a:r>
          </a:p>
        </p:txBody>
      </p:sp>
      <p:pic>
        <p:nvPicPr>
          <p:cNvPr id="7" name="Picture 6">
            <a:extLst>
              <a:ext uri="{FF2B5EF4-FFF2-40B4-BE49-F238E27FC236}">
                <a16:creationId xmlns:a16="http://schemas.microsoft.com/office/drawing/2014/main" id="{EB81865B-B439-80DD-F81D-6F0CF324301D}"/>
              </a:ext>
            </a:extLst>
          </p:cNvPr>
          <p:cNvPicPr>
            <a:picLocks noChangeAspect="1"/>
          </p:cNvPicPr>
          <p:nvPr/>
        </p:nvPicPr>
        <p:blipFill>
          <a:blip r:embed="rId4"/>
          <a:stretch>
            <a:fillRect/>
          </a:stretch>
        </p:blipFill>
        <p:spPr>
          <a:xfrm>
            <a:off x="7301374" y="84107"/>
            <a:ext cx="3298354" cy="3209610"/>
          </a:xfrm>
          <a:prstGeom prst="ellipse">
            <a:avLst/>
          </a:prstGeom>
          <a:ln>
            <a:noFill/>
          </a:ln>
          <a:effectLst>
            <a:softEdge rad="112500"/>
          </a:effectLst>
        </p:spPr>
      </p:pic>
      <p:sp>
        <p:nvSpPr>
          <p:cNvPr id="8" name="TextBox 7">
            <a:extLst>
              <a:ext uri="{FF2B5EF4-FFF2-40B4-BE49-F238E27FC236}">
                <a16:creationId xmlns:a16="http://schemas.microsoft.com/office/drawing/2014/main" id="{38FD5AF5-34E5-348A-9F60-662C2DC001C4}"/>
              </a:ext>
            </a:extLst>
          </p:cNvPr>
          <p:cNvSpPr txBox="1"/>
          <p:nvPr/>
        </p:nvSpPr>
        <p:spPr>
          <a:xfrm>
            <a:off x="6676557" y="84107"/>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6)</a:t>
            </a:r>
          </a:p>
        </p:txBody>
      </p:sp>
      <p:sp>
        <p:nvSpPr>
          <p:cNvPr id="10" name="TextBox 9">
            <a:extLst>
              <a:ext uri="{FF2B5EF4-FFF2-40B4-BE49-F238E27FC236}">
                <a16:creationId xmlns:a16="http://schemas.microsoft.com/office/drawing/2014/main" id="{3EA30321-3CB4-5E0C-B8F6-D559F797FDF9}"/>
              </a:ext>
            </a:extLst>
          </p:cNvPr>
          <p:cNvSpPr txBox="1"/>
          <p:nvPr/>
        </p:nvSpPr>
        <p:spPr>
          <a:xfrm>
            <a:off x="3696909" y="5225143"/>
            <a:ext cx="2250489"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rabbit</a:t>
            </a:r>
            <a:r>
              <a:rPr lang="en-US" sz="4800" b="1" i="1" dirty="0">
                <a:solidFill>
                  <a:srgbClr val="990033"/>
                </a:solidFill>
                <a:latin typeface="Book Antiqua" panose="02040602050305030304" pitchFamily="18" charset="0"/>
              </a:rPr>
              <a:t> </a:t>
            </a:r>
          </a:p>
        </p:txBody>
      </p:sp>
      <p:sp>
        <p:nvSpPr>
          <p:cNvPr id="11" name="TextBox 10">
            <a:extLst>
              <a:ext uri="{FF2B5EF4-FFF2-40B4-BE49-F238E27FC236}">
                <a16:creationId xmlns:a16="http://schemas.microsoft.com/office/drawing/2014/main" id="{62B1B0FE-BFB9-A58F-EE89-8C03A7BDF846}"/>
              </a:ext>
            </a:extLst>
          </p:cNvPr>
          <p:cNvSpPr txBox="1"/>
          <p:nvPr/>
        </p:nvSpPr>
        <p:spPr>
          <a:xfrm>
            <a:off x="10363200" y="1968493"/>
            <a:ext cx="1741565" cy="830997"/>
          </a:xfrm>
          <a:prstGeom prst="rect">
            <a:avLst/>
          </a:prstGeom>
          <a:noFill/>
        </p:spPr>
        <p:txBody>
          <a:bodyPr wrap="square">
            <a:spAutoFit/>
          </a:bodyPr>
          <a:lstStyle/>
          <a:p>
            <a:r>
              <a:rPr lang="en-US" sz="4800" b="1" i="1" dirty="0">
                <a:solidFill>
                  <a:srgbClr val="990033"/>
                </a:solidFill>
                <a:latin typeface="Book Antiqua" panose="02040602050305030304" pitchFamily="18" charset="0"/>
              </a:rPr>
              <a:t>eagle</a:t>
            </a:r>
          </a:p>
        </p:txBody>
      </p:sp>
      <p:sp>
        <p:nvSpPr>
          <p:cNvPr id="12" name="Right Triangle 11">
            <a:extLst>
              <a:ext uri="{FF2B5EF4-FFF2-40B4-BE49-F238E27FC236}">
                <a16:creationId xmlns:a16="http://schemas.microsoft.com/office/drawing/2014/main" id="{3B1287F7-26C2-037F-9860-459821A6A7D4}"/>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9" name="Picture 8">
            <a:extLst>
              <a:ext uri="{FF2B5EF4-FFF2-40B4-BE49-F238E27FC236}">
                <a16:creationId xmlns:a16="http://schemas.microsoft.com/office/drawing/2014/main" id="{42753D2A-F677-7A05-0BB7-92CF92418E38}"/>
              </a:ext>
            </a:extLst>
          </p:cNvPr>
          <p:cNvPicPr>
            <a:picLocks noChangeAspect="1"/>
          </p:cNvPicPr>
          <p:nvPr/>
        </p:nvPicPr>
        <p:blipFill>
          <a:blip r:embed="rId5"/>
          <a:stretch>
            <a:fillRect/>
          </a:stretch>
        </p:blipFill>
        <p:spPr>
          <a:xfrm>
            <a:off x="624815" y="3471829"/>
            <a:ext cx="3256329" cy="3148978"/>
          </a:xfrm>
          <a:prstGeom prst="ellipse">
            <a:avLst/>
          </a:prstGeom>
          <a:ln>
            <a:noFill/>
          </a:ln>
          <a:effectLst>
            <a:softEdge rad="112500"/>
          </a:effectLst>
        </p:spPr>
      </p:pic>
      <p:sp>
        <p:nvSpPr>
          <p:cNvPr id="13" name="TextBox 12">
            <a:extLst>
              <a:ext uri="{FF2B5EF4-FFF2-40B4-BE49-F238E27FC236}">
                <a16:creationId xmlns:a16="http://schemas.microsoft.com/office/drawing/2014/main" id="{2EA9BD6A-7DE0-02FA-8C53-BCA7A2F51E95}"/>
              </a:ext>
            </a:extLst>
          </p:cNvPr>
          <p:cNvSpPr txBox="1"/>
          <p:nvPr/>
        </p:nvSpPr>
        <p:spPr>
          <a:xfrm>
            <a:off x="-1" y="3879954"/>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7)</a:t>
            </a:r>
          </a:p>
        </p:txBody>
      </p:sp>
      <p:sp>
        <p:nvSpPr>
          <p:cNvPr id="16" name="TextBox 15">
            <a:extLst>
              <a:ext uri="{FF2B5EF4-FFF2-40B4-BE49-F238E27FC236}">
                <a16:creationId xmlns:a16="http://schemas.microsoft.com/office/drawing/2014/main" id="{EF6B72FB-6D10-8D5C-0BAC-BB72B72DAB81}"/>
              </a:ext>
            </a:extLst>
          </p:cNvPr>
          <p:cNvSpPr txBox="1"/>
          <p:nvPr/>
        </p:nvSpPr>
        <p:spPr>
          <a:xfrm>
            <a:off x="6437054" y="3879954"/>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8)</a:t>
            </a:r>
          </a:p>
        </p:txBody>
      </p:sp>
      <p:pic>
        <p:nvPicPr>
          <p:cNvPr id="17" name="Picture 16">
            <a:extLst>
              <a:ext uri="{FF2B5EF4-FFF2-40B4-BE49-F238E27FC236}">
                <a16:creationId xmlns:a16="http://schemas.microsoft.com/office/drawing/2014/main" id="{FEEE7A70-25B6-FFAA-39EC-3788DF971CB2}"/>
              </a:ext>
            </a:extLst>
          </p:cNvPr>
          <p:cNvPicPr>
            <a:picLocks noChangeAspect="1"/>
          </p:cNvPicPr>
          <p:nvPr/>
        </p:nvPicPr>
        <p:blipFill>
          <a:blip r:embed="rId6"/>
          <a:stretch>
            <a:fillRect/>
          </a:stretch>
        </p:blipFill>
        <p:spPr>
          <a:xfrm>
            <a:off x="7191375" y="3548116"/>
            <a:ext cx="3171825" cy="3080654"/>
          </a:xfrm>
          <a:prstGeom prst="ellipse">
            <a:avLst/>
          </a:prstGeom>
          <a:ln>
            <a:noFill/>
          </a:ln>
          <a:effectLst>
            <a:softEdge rad="112500"/>
          </a:effectLst>
        </p:spPr>
      </p:pic>
      <p:sp>
        <p:nvSpPr>
          <p:cNvPr id="19" name="TextBox 18">
            <a:extLst>
              <a:ext uri="{FF2B5EF4-FFF2-40B4-BE49-F238E27FC236}">
                <a16:creationId xmlns:a16="http://schemas.microsoft.com/office/drawing/2014/main" id="{7CB8FC83-3C03-92FE-947A-4D5A7C620F79}"/>
              </a:ext>
            </a:extLst>
          </p:cNvPr>
          <p:cNvSpPr txBox="1"/>
          <p:nvPr/>
        </p:nvSpPr>
        <p:spPr>
          <a:xfrm>
            <a:off x="10302149" y="5211536"/>
            <a:ext cx="1987688" cy="830997"/>
          </a:xfrm>
          <a:prstGeom prst="rect">
            <a:avLst/>
          </a:prstGeom>
          <a:noFill/>
        </p:spPr>
        <p:txBody>
          <a:bodyPr wrap="square">
            <a:spAutoFit/>
          </a:bodyPr>
          <a:lstStyle/>
          <a:p>
            <a:r>
              <a:rPr lang="en-US" sz="4800" b="1" i="1" dirty="0">
                <a:solidFill>
                  <a:srgbClr val="990033"/>
                </a:solidFill>
                <a:latin typeface="Book Antiqua" panose="02040602050305030304" pitchFamily="18" charset="0"/>
              </a:rPr>
              <a:t>whale </a:t>
            </a:r>
          </a:p>
        </p:txBody>
      </p:sp>
    </p:spTree>
    <p:extLst>
      <p:ext uri="{BB962C8B-B14F-4D97-AF65-F5344CB8AC3E}">
        <p14:creationId xmlns:p14="http://schemas.microsoft.com/office/powerpoint/2010/main" val="24799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4D901BE6-BFAA-6E12-9352-B879804CFE94}"/>
              </a:ext>
            </a:extLst>
          </p:cNvPr>
          <p:cNvSpPr/>
          <p:nvPr/>
        </p:nvSpPr>
        <p:spPr>
          <a:xfrm rot="16200000">
            <a:off x="36792" y="4513542"/>
            <a:ext cx="4180116" cy="1423201"/>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
        <p:nvSpPr>
          <p:cNvPr id="2" name="Right Triangle 1">
            <a:extLst>
              <a:ext uri="{FF2B5EF4-FFF2-40B4-BE49-F238E27FC236}">
                <a16:creationId xmlns:a16="http://schemas.microsoft.com/office/drawing/2014/main" id="{9939CCAF-5FE0-32C2-E6C7-68155F46A930}"/>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8" name="Picture 7">
            <a:extLst>
              <a:ext uri="{FF2B5EF4-FFF2-40B4-BE49-F238E27FC236}">
                <a16:creationId xmlns:a16="http://schemas.microsoft.com/office/drawing/2014/main" id="{4487F3E1-8EBF-45F8-AC0E-6A9E3D68D1E4}"/>
              </a:ext>
            </a:extLst>
          </p:cNvPr>
          <p:cNvPicPr>
            <a:picLocks noChangeAspect="1"/>
          </p:cNvPicPr>
          <p:nvPr/>
        </p:nvPicPr>
        <p:blipFill>
          <a:blip r:embed="rId3"/>
          <a:stretch>
            <a:fillRect/>
          </a:stretch>
        </p:blipFill>
        <p:spPr>
          <a:xfrm>
            <a:off x="853827" y="254589"/>
            <a:ext cx="3014003" cy="2974153"/>
          </a:xfrm>
          <a:prstGeom prst="ellipse">
            <a:avLst/>
          </a:prstGeom>
          <a:ln>
            <a:noFill/>
          </a:ln>
          <a:effectLst>
            <a:softEdge rad="112500"/>
          </a:effectLst>
        </p:spPr>
      </p:pic>
      <p:pic>
        <p:nvPicPr>
          <p:cNvPr id="9" name="Picture 8">
            <a:extLst>
              <a:ext uri="{FF2B5EF4-FFF2-40B4-BE49-F238E27FC236}">
                <a16:creationId xmlns:a16="http://schemas.microsoft.com/office/drawing/2014/main" id="{79840D49-B18B-4038-867C-B9CEF8C5FD70}"/>
              </a:ext>
            </a:extLst>
          </p:cNvPr>
          <p:cNvPicPr>
            <a:picLocks noChangeAspect="1"/>
          </p:cNvPicPr>
          <p:nvPr/>
        </p:nvPicPr>
        <p:blipFill>
          <a:blip r:embed="rId4"/>
          <a:stretch>
            <a:fillRect/>
          </a:stretch>
        </p:blipFill>
        <p:spPr>
          <a:xfrm>
            <a:off x="7275689" y="3743325"/>
            <a:ext cx="3014003" cy="2998145"/>
          </a:xfrm>
          <a:prstGeom prst="ellipse">
            <a:avLst/>
          </a:prstGeom>
          <a:ln>
            <a:noFill/>
          </a:ln>
          <a:effectLst>
            <a:softEdge rad="112500"/>
          </a:effectLst>
        </p:spPr>
      </p:pic>
      <p:pic>
        <p:nvPicPr>
          <p:cNvPr id="11" name="Picture 10">
            <a:extLst>
              <a:ext uri="{FF2B5EF4-FFF2-40B4-BE49-F238E27FC236}">
                <a16:creationId xmlns:a16="http://schemas.microsoft.com/office/drawing/2014/main" id="{CA9488C3-7F9D-43F3-8B29-1F1EA6CF30E9}"/>
              </a:ext>
            </a:extLst>
          </p:cNvPr>
          <p:cNvPicPr>
            <a:picLocks noChangeAspect="1"/>
          </p:cNvPicPr>
          <p:nvPr/>
        </p:nvPicPr>
        <p:blipFill>
          <a:blip r:embed="rId5"/>
          <a:stretch>
            <a:fillRect/>
          </a:stretch>
        </p:blipFill>
        <p:spPr>
          <a:xfrm>
            <a:off x="6797739" y="78533"/>
            <a:ext cx="3276217" cy="3150209"/>
          </a:xfrm>
          <a:prstGeom prst="ellipse">
            <a:avLst/>
          </a:prstGeom>
          <a:ln>
            <a:noFill/>
          </a:ln>
          <a:effectLst>
            <a:softEdge rad="112500"/>
          </a:effectLst>
        </p:spPr>
      </p:pic>
      <p:sp>
        <p:nvSpPr>
          <p:cNvPr id="13" name="TextBox 12">
            <a:extLst>
              <a:ext uri="{FF2B5EF4-FFF2-40B4-BE49-F238E27FC236}">
                <a16:creationId xmlns:a16="http://schemas.microsoft.com/office/drawing/2014/main" id="{32EDE501-F8C0-44D4-8D8E-BEB01A4C3E4D}"/>
              </a:ext>
            </a:extLst>
          </p:cNvPr>
          <p:cNvSpPr txBox="1"/>
          <p:nvPr/>
        </p:nvSpPr>
        <p:spPr>
          <a:xfrm>
            <a:off x="6234241" y="0"/>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10)</a:t>
            </a:r>
          </a:p>
        </p:txBody>
      </p:sp>
      <p:sp>
        <p:nvSpPr>
          <p:cNvPr id="14" name="TextBox 13">
            <a:extLst>
              <a:ext uri="{FF2B5EF4-FFF2-40B4-BE49-F238E27FC236}">
                <a16:creationId xmlns:a16="http://schemas.microsoft.com/office/drawing/2014/main" id="{33A09F88-006E-4066-9897-7859218E752F}"/>
              </a:ext>
            </a:extLst>
          </p:cNvPr>
          <p:cNvSpPr txBox="1"/>
          <p:nvPr/>
        </p:nvSpPr>
        <p:spPr>
          <a:xfrm>
            <a:off x="61151" y="194737"/>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9)</a:t>
            </a:r>
          </a:p>
        </p:txBody>
      </p:sp>
      <p:sp>
        <p:nvSpPr>
          <p:cNvPr id="16" name="TextBox 15">
            <a:extLst>
              <a:ext uri="{FF2B5EF4-FFF2-40B4-BE49-F238E27FC236}">
                <a16:creationId xmlns:a16="http://schemas.microsoft.com/office/drawing/2014/main" id="{EC65EC1D-6958-4597-A875-3334B3CDFB29}"/>
              </a:ext>
            </a:extLst>
          </p:cNvPr>
          <p:cNvSpPr txBox="1"/>
          <p:nvPr/>
        </p:nvSpPr>
        <p:spPr>
          <a:xfrm>
            <a:off x="6448785" y="3546733"/>
            <a:ext cx="1249633" cy="1107996"/>
          </a:xfrm>
          <a:prstGeom prst="rect">
            <a:avLst/>
          </a:prstGeom>
          <a:noFill/>
        </p:spPr>
        <p:txBody>
          <a:bodyPr wrap="square" rtlCol="0">
            <a:spAutoFit/>
          </a:bodyPr>
          <a:lstStyle/>
          <a:p>
            <a:r>
              <a:rPr lang="en-US" sz="6600" dirty="0">
                <a:solidFill>
                  <a:srgbClr val="FF5050"/>
                </a:solidFill>
                <a:latin typeface="Brush Script MT" panose="03060802040406070304" pitchFamily="66" charset="0"/>
              </a:rPr>
              <a:t>11)</a:t>
            </a:r>
          </a:p>
        </p:txBody>
      </p:sp>
      <p:sp>
        <p:nvSpPr>
          <p:cNvPr id="18" name="TextBox 17">
            <a:extLst>
              <a:ext uri="{FF2B5EF4-FFF2-40B4-BE49-F238E27FC236}">
                <a16:creationId xmlns:a16="http://schemas.microsoft.com/office/drawing/2014/main" id="{AFC6C13D-AEEE-49C2-AC16-1491122F9352}"/>
              </a:ext>
            </a:extLst>
          </p:cNvPr>
          <p:cNvSpPr txBox="1"/>
          <p:nvPr/>
        </p:nvSpPr>
        <p:spPr>
          <a:xfrm>
            <a:off x="9643555" y="2400782"/>
            <a:ext cx="2250489"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ostrich</a:t>
            </a:r>
            <a:r>
              <a:rPr lang="en-US" sz="4800" b="1" i="1" dirty="0">
                <a:solidFill>
                  <a:srgbClr val="990033"/>
                </a:solidFill>
                <a:latin typeface="Book Antiqua" panose="02040602050305030304" pitchFamily="18" charset="0"/>
              </a:rPr>
              <a:t> </a:t>
            </a:r>
          </a:p>
        </p:txBody>
      </p:sp>
      <p:sp>
        <p:nvSpPr>
          <p:cNvPr id="19" name="TextBox 18">
            <a:extLst>
              <a:ext uri="{FF2B5EF4-FFF2-40B4-BE49-F238E27FC236}">
                <a16:creationId xmlns:a16="http://schemas.microsoft.com/office/drawing/2014/main" id="{1241119E-AD9C-4279-BD19-29CEE935FE6E}"/>
              </a:ext>
            </a:extLst>
          </p:cNvPr>
          <p:cNvSpPr txBox="1"/>
          <p:nvPr/>
        </p:nvSpPr>
        <p:spPr>
          <a:xfrm>
            <a:off x="10164888" y="5554027"/>
            <a:ext cx="1599845"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bat</a:t>
            </a:r>
            <a:r>
              <a:rPr lang="en-US" sz="4800" b="1" i="1" dirty="0">
                <a:solidFill>
                  <a:srgbClr val="990033"/>
                </a:solidFill>
                <a:latin typeface="Book Antiqua" panose="02040602050305030304" pitchFamily="18" charset="0"/>
              </a:rPr>
              <a:t> </a:t>
            </a:r>
          </a:p>
        </p:txBody>
      </p:sp>
      <p:sp>
        <p:nvSpPr>
          <p:cNvPr id="20" name="TextBox 19">
            <a:extLst>
              <a:ext uri="{FF2B5EF4-FFF2-40B4-BE49-F238E27FC236}">
                <a16:creationId xmlns:a16="http://schemas.microsoft.com/office/drawing/2014/main" id="{D20F59D8-54EA-4654-AFA1-B5F5352B8D2E}"/>
              </a:ext>
            </a:extLst>
          </p:cNvPr>
          <p:cNvSpPr txBox="1"/>
          <p:nvPr/>
        </p:nvSpPr>
        <p:spPr>
          <a:xfrm>
            <a:off x="1100547" y="3546733"/>
            <a:ext cx="2767283" cy="830997"/>
          </a:xfrm>
          <a:prstGeom prst="rect">
            <a:avLst/>
          </a:prstGeom>
          <a:noFill/>
        </p:spPr>
        <p:txBody>
          <a:bodyPr wrap="square">
            <a:spAutoFit/>
          </a:bodyPr>
          <a:lstStyle/>
          <a:p>
            <a:r>
              <a:rPr lang="en-US" sz="4800" b="1" i="1" dirty="0">
                <a:solidFill>
                  <a:srgbClr val="990033"/>
                </a:solidFill>
                <a:effectLst/>
                <a:latin typeface="Book Antiqua" panose="02040602050305030304" pitchFamily="18" charset="0"/>
              </a:rPr>
              <a:t>crocodile</a:t>
            </a:r>
            <a:r>
              <a:rPr lang="en-US" sz="4800" b="1" i="1" dirty="0">
                <a:solidFill>
                  <a:srgbClr val="990033"/>
                </a:solidFill>
                <a:latin typeface="Book Antiqua" panose="02040602050305030304" pitchFamily="18" charset="0"/>
              </a:rPr>
              <a:t> </a:t>
            </a:r>
          </a:p>
        </p:txBody>
      </p:sp>
    </p:spTree>
    <p:extLst>
      <p:ext uri="{BB962C8B-B14F-4D97-AF65-F5344CB8AC3E}">
        <p14:creationId xmlns:p14="http://schemas.microsoft.com/office/powerpoint/2010/main" val="11404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E69EF3-CFD6-4F2C-9B28-249849F3B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44"/>
            <a:ext cx="12192000" cy="6858000"/>
          </a:xfrm>
          <a:prstGeom prst="rect">
            <a:avLst/>
          </a:prstGeom>
        </p:spPr>
      </p:pic>
      <p:sp>
        <p:nvSpPr>
          <p:cNvPr id="2" name="TextBox 1">
            <a:extLst>
              <a:ext uri="{FF2B5EF4-FFF2-40B4-BE49-F238E27FC236}">
                <a16:creationId xmlns:a16="http://schemas.microsoft.com/office/drawing/2014/main" id="{49ADC8A8-2D1C-883B-DE66-29CDFB8606D4}"/>
              </a:ext>
            </a:extLst>
          </p:cNvPr>
          <p:cNvSpPr txBox="1"/>
          <p:nvPr/>
        </p:nvSpPr>
        <p:spPr>
          <a:xfrm>
            <a:off x="1249016" y="2136197"/>
            <a:ext cx="9693968" cy="1569660"/>
          </a:xfrm>
          <a:prstGeom prst="rect">
            <a:avLst/>
          </a:prstGeom>
          <a:noFill/>
          <a:scene3d>
            <a:camera prst="perspectiveAbove"/>
            <a:lightRig rig="threePt" dir="t"/>
          </a:scene3d>
        </p:spPr>
        <p:txBody>
          <a:bodyPr wrap="square" rtlCol="0">
            <a:spAutoFit/>
          </a:bodyPr>
          <a:lstStyle/>
          <a:p>
            <a:r>
              <a:rPr lang="en-US" sz="9600" b="1" i="1" dirty="0">
                <a:ln w="12700">
                  <a:solidFill>
                    <a:schemeClr val="accent2">
                      <a:lumMod val="75000"/>
                    </a:schemeClr>
                  </a:solidFill>
                </a:ln>
                <a:solidFill>
                  <a:srgbClr val="D60093"/>
                </a:solidFill>
                <a:latin typeface="Cooper Black" panose="0208090404030B020404" pitchFamily="18" charset="0"/>
              </a:rPr>
              <a:t>Guessing ga</a:t>
            </a:r>
            <a:r>
              <a:rPr lang="en-US" sz="9600" b="1" dirty="0">
                <a:ln w="12700">
                  <a:solidFill>
                    <a:schemeClr val="accent2">
                      <a:lumMod val="75000"/>
                    </a:schemeClr>
                  </a:solidFill>
                </a:ln>
                <a:solidFill>
                  <a:srgbClr val="D60093"/>
                </a:solidFill>
                <a:latin typeface="Cooper Black" panose="0208090404030B020404" pitchFamily="18" charset="0"/>
              </a:rPr>
              <a:t>me </a:t>
            </a:r>
          </a:p>
        </p:txBody>
      </p:sp>
    </p:spTree>
    <p:extLst>
      <p:ext uri="{BB962C8B-B14F-4D97-AF65-F5344CB8AC3E}">
        <p14:creationId xmlns:p14="http://schemas.microsoft.com/office/powerpoint/2010/main" val="2900274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01331A3E-5548-AA72-050F-DA162F86FD0A}"/>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8" name="TextBox 7">
            <a:extLst>
              <a:ext uri="{FF2B5EF4-FFF2-40B4-BE49-F238E27FC236}">
                <a16:creationId xmlns:a16="http://schemas.microsoft.com/office/drawing/2014/main" id="{1229411B-822B-48FA-BCC2-6FC76020725A}"/>
              </a:ext>
            </a:extLst>
          </p:cNvPr>
          <p:cNvSpPr txBox="1"/>
          <p:nvPr/>
        </p:nvSpPr>
        <p:spPr>
          <a:xfrm>
            <a:off x="0" y="28575"/>
            <a:ext cx="12192000" cy="646331"/>
          </a:xfrm>
          <a:prstGeom prst="rect">
            <a:avLst/>
          </a:prstGeom>
          <a:solidFill>
            <a:schemeClr val="accent2">
              <a:lumMod val="40000"/>
              <a:lumOff val="60000"/>
            </a:schemeClr>
          </a:solidFill>
        </p:spPr>
        <p:txBody>
          <a:bodyPr wrap="square">
            <a:spAutoFit/>
          </a:bodyPr>
          <a:lstStyle/>
          <a:p>
            <a:pPr algn="ctr"/>
            <a:r>
              <a:rPr lang="en-US" sz="3600" b="1" i="0" dirty="0">
                <a:solidFill>
                  <a:srgbClr val="002060"/>
                </a:solidFill>
                <a:effectLst/>
                <a:latin typeface="Sitka Heading" panose="02000505000000020004" pitchFamily="2" charset="0"/>
              </a:rPr>
              <a:t>Look at the questions. What do you think the animal is?</a:t>
            </a:r>
            <a:endParaRPr lang="en-US" sz="3600" dirty="0">
              <a:solidFill>
                <a:srgbClr val="002060"/>
              </a:solidFill>
              <a:latin typeface="Sitka Heading" panose="02000505000000020004" pitchFamily="2" charset="0"/>
            </a:endParaRPr>
          </a:p>
        </p:txBody>
      </p:sp>
      <p:sp>
        <p:nvSpPr>
          <p:cNvPr id="3" name="TextBox 2">
            <a:extLst>
              <a:ext uri="{FF2B5EF4-FFF2-40B4-BE49-F238E27FC236}">
                <a16:creationId xmlns:a16="http://schemas.microsoft.com/office/drawing/2014/main" id="{CAD42042-1401-1AC1-4538-99F3342CFA89}"/>
              </a:ext>
            </a:extLst>
          </p:cNvPr>
          <p:cNvSpPr txBox="1"/>
          <p:nvPr/>
        </p:nvSpPr>
        <p:spPr>
          <a:xfrm>
            <a:off x="447676" y="764577"/>
            <a:ext cx="11744324" cy="769441"/>
          </a:xfrm>
          <a:prstGeom prst="rect">
            <a:avLst/>
          </a:prstGeom>
          <a:noFill/>
        </p:spPr>
        <p:txBody>
          <a:bodyPr wrap="square" rtlCol="0">
            <a:spAutoFit/>
          </a:bodyPr>
          <a:lstStyle/>
          <a:p>
            <a:r>
              <a:rPr lang="en-US" sz="4400" dirty="0">
                <a:solidFill>
                  <a:srgbClr val="FF0000"/>
                </a:solidFill>
                <a:latin typeface="Goudy Stout" panose="0202090407030B020401" pitchFamily="18" charset="0"/>
              </a:rPr>
              <a:t> </a:t>
            </a:r>
            <a:r>
              <a:rPr lang="en-US" sz="4400" b="1" dirty="0">
                <a:latin typeface="Times New Roman" panose="02020603050405020304" pitchFamily="18" charset="0"/>
                <a:cs typeface="Times New Roman" panose="02020603050405020304" pitchFamily="18" charset="0"/>
              </a:rPr>
              <a:t>Does it live in water/on land? </a:t>
            </a:r>
            <a:endParaRPr lang="en-US" sz="4400" dirty="0">
              <a:solidFill>
                <a:srgbClr val="FF0000"/>
              </a:solidFill>
              <a:latin typeface="Goudy Stout" panose="0202090407030B020401" pitchFamily="18" charset="0"/>
            </a:endParaRPr>
          </a:p>
        </p:txBody>
      </p:sp>
      <p:sp>
        <p:nvSpPr>
          <p:cNvPr id="4" name="TextBox 3">
            <a:extLst>
              <a:ext uri="{FF2B5EF4-FFF2-40B4-BE49-F238E27FC236}">
                <a16:creationId xmlns:a16="http://schemas.microsoft.com/office/drawing/2014/main" id="{22E470C8-35C1-A65F-8D41-F9EB66E3A099}"/>
              </a:ext>
            </a:extLst>
          </p:cNvPr>
          <p:cNvSpPr txBox="1"/>
          <p:nvPr/>
        </p:nvSpPr>
        <p:spPr>
          <a:xfrm>
            <a:off x="740036" y="2475437"/>
            <a:ext cx="1174432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How many legs has it got? </a:t>
            </a:r>
            <a:r>
              <a:rPr lang="en-US" sz="4400" b="1" i="0" dirty="0">
                <a:effectLst/>
                <a:latin typeface="Times New Roman" panose="02020603050405020304" pitchFamily="18" charset="0"/>
                <a:cs typeface="Times New Roman" panose="02020603050405020304" pitchFamily="18" charset="0"/>
              </a:rPr>
              <a:t> </a:t>
            </a:r>
            <a:endParaRPr lang="en-US" sz="4400" dirty="0">
              <a:solidFill>
                <a:srgbClr val="FF0000"/>
              </a:solidFill>
              <a:latin typeface="Goudy Stout" panose="0202090407030B020401" pitchFamily="18" charset="0"/>
            </a:endParaRPr>
          </a:p>
        </p:txBody>
      </p:sp>
      <p:sp>
        <p:nvSpPr>
          <p:cNvPr id="5" name="TextBox 4">
            <a:extLst>
              <a:ext uri="{FF2B5EF4-FFF2-40B4-BE49-F238E27FC236}">
                <a16:creationId xmlns:a16="http://schemas.microsoft.com/office/drawing/2014/main" id="{96B1EDEF-119C-D407-0B12-9265451318F5}"/>
              </a:ext>
            </a:extLst>
          </p:cNvPr>
          <p:cNvSpPr txBox="1"/>
          <p:nvPr/>
        </p:nvSpPr>
        <p:spPr>
          <a:xfrm>
            <a:off x="740035" y="1539791"/>
            <a:ext cx="1174432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Has it got wings / legs / a </a:t>
            </a:r>
            <a:r>
              <a:rPr lang="en-US" sz="4400" b="1" i="0" dirty="0">
                <a:effectLst/>
                <a:latin typeface="Times New Roman" panose="02020603050405020304" pitchFamily="18" charset="0"/>
                <a:cs typeface="Times New Roman" panose="02020603050405020304" pitchFamily="18" charset="0"/>
              </a:rPr>
              <a:t>tail? </a:t>
            </a:r>
            <a:endParaRPr lang="en-US" sz="4400" dirty="0">
              <a:solidFill>
                <a:srgbClr val="FF0000"/>
              </a:solidFill>
              <a:latin typeface="Goudy Stout" panose="0202090407030B020401" pitchFamily="18" charset="0"/>
            </a:endParaRPr>
          </a:p>
        </p:txBody>
      </p:sp>
      <p:sp>
        <p:nvSpPr>
          <p:cNvPr id="6" name="TextBox 5">
            <a:extLst>
              <a:ext uri="{FF2B5EF4-FFF2-40B4-BE49-F238E27FC236}">
                <a16:creationId xmlns:a16="http://schemas.microsoft.com/office/drawing/2014/main" id="{B0B42370-EB72-5CF6-620B-6B77C8CDFBCB}"/>
              </a:ext>
            </a:extLst>
          </p:cNvPr>
          <p:cNvSpPr txBox="1"/>
          <p:nvPr/>
        </p:nvSpPr>
        <p:spPr>
          <a:xfrm>
            <a:off x="740035" y="3244878"/>
            <a:ext cx="1174432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Does it eat other animal</a:t>
            </a:r>
            <a:r>
              <a:rPr lang="en-US" sz="4400" b="1" i="0" dirty="0">
                <a:effectLst/>
                <a:latin typeface="Times New Roman" panose="02020603050405020304" pitchFamily="18" charset="0"/>
                <a:cs typeface="Times New Roman" panose="02020603050405020304" pitchFamily="18" charset="0"/>
              </a:rPr>
              <a:t>? </a:t>
            </a:r>
            <a:endParaRPr lang="en-US" sz="4400" dirty="0">
              <a:solidFill>
                <a:srgbClr val="FF0000"/>
              </a:solidFill>
              <a:latin typeface="Goudy Stout" panose="0202090407030B020401" pitchFamily="18" charset="0"/>
            </a:endParaRPr>
          </a:p>
        </p:txBody>
      </p:sp>
      <p:sp>
        <p:nvSpPr>
          <p:cNvPr id="7" name="TextBox 6">
            <a:extLst>
              <a:ext uri="{FF2B5EF4-FFF2-40B4-BE49-F238E27FC236}">
                <a16:creationId xmlns:a16="http://schemas.microsoft.com/office/drawing/2014/main" id="{8A388619-2DC4-EAF1-A92C-99A1199916F3}"/>
              </a:ext>
            </a:extLst>
          </p:cNvPr>
          <p:cNvSpPr txBox="1"/>
          <p:nvPr/>
        </p:nvSpPr>
        <p:spPr>
          <a:xfrm>
            <a:off x="740035" y="4116537"/>
            <a:ext cx="1174432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What color is it?</a:t>
            </a:r>
            <a:r>
              <a:rPr lang="en-US" sz="4400" b="1" i="0" dirty="0">
                <a:effectLst/>
                <a:latin typeface="Times New Roman" panose="02020603050405020304" pitchFamily="18" charset="0"/>
                <a:cs typeface="Times New Roman" panose="02020603050405020304" pitchFamily="18" charset="0"/>
              </a:rPr>
              <a:t> </a:t>
            </a:r>
            <a:endParaRPr lang="en-US" sz="4400" dirty="0">
              <a:solidFill>
                <a:srgbClr val="FF0000"/>
              </a:solidFill>
              <a:latin typeface="Goudy Stout" panose="0202090407030B020401" pitchFamily="18" charset="0"/>
            </a:endParaRPr>
          </a:p>
        </p:txBody>
      </p:sp>
      <p:sp>
        <p:nvSpPr>
          <p:cNvPr id="9" name="TextBox 8">
            <a:extLst>
              <a:ext uri="{FF2B5EF4-FFF2-40B4-BE49-F238E27FC236}">
                <a16:creationId xmlns:a16="http://schemas.microsoft.com/office/drawing/2014/main" id="{E91E0D76-3C0E-0B20-03F9-0ED71E93DE9F}"/>
              </a:ext>
            </a:extLst>
          </p:cNvPr>
          <p:cNvSpPr txBox="1"/>
          <p:nvPr/>
        </p:nvSpPr>
        <p:spPr>
          <a:xfrm>
            <a:off x="740035" y="5062039"/>
            <a:ext cx="11744324"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Is it dangerous</a:t>
            </a:r>
            <a:r>
              <a:rPr lang="en-US" sz="4400" b="1" i="0" dirty="0">
                <a:effectLst/>
                <a:latin typeface="Times New Roman" panose="02020603050405020304" pitchFamily="18" charset="0"/>
                <a:cs typeface="Times New Roman" panose="02020603050405020304" pitchFamily="18" charset="0"/>
              </a:rPr>
              <a:t>? Is it a pet? </a:t>
            </a:r>
            <a:endParaRPr lang="en-US" sz="4400" dirty="0">
              <a:solidFill>
                <a:srgbClr val="FF0000"/>
              </a:solidFill>
              <a:latin typeface="Goudy Stout" panose="0202090407030B020401" pitchFamily="18" charset="0"/>
            </a:endParaRPr>
          </a:p>
        </p:txBody>
      </p:sp>
      <p:sp>
        <p:nvSpPr>
          <p:cNvPr id="10" name="TextBox 9">
            <a:extLst>
              <a:ext uri="{FF2B5EF4-FFF2-40B4-BE49-F238E27FC236}">
                <a16:creationId xmlns:a16="http://schemas.microsoft.com/office/drawing/2014/main" id="{E4319231-699C-81A7-8405-A086EBF6F526}"/>
              </a:ext>
            </a:extLst>
          </p:cNvPr>
          <p:cNvSpPr txBox="1"/>
          <p:nvPr/>
        </p:nvSpPr>
        <p:spPr>
          <a:xfrm>
            <a:off x="740035" y="5960019"/>
            <a:ext cx="619252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Does it lay egg?...</a:t>
            </a:r>
          </a:p>
        </p:txBody>
      </p:sp>
      <p:sp>
        <p:nvSpPr>
          <p:cNvPr id="11" name="Right Triangle 10">
            <a:extLst>
              <a:ext uri="{FF2B5EF4-FFF2-40B4-BE49-F238E27FC236}">
                <a16:creationId xmlns:a16="http://schemas.microsoft.com/office/drawing/2014/main" id="{86F4AD6C-9FF5-55F9-391F-55FB6F65D671}"/>
              </a:ext>
            </a:extLst>
          </p:cNvPr>
          <p:cNvSpPr/>
          <p:nvPr/>
        </p:nvSpPr>
        <p:spPr>
          <a:xfrm rot="16200000">
            <a:off x="9390343" y="4056340"/>
            <a:ext cx="4180116" cy="1423201"/>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Tree>
    <p:extLst>
      <p:ext uri="{BB962C8B-B14F-4D97-AF65-F5344CB8AC3E}">
        <p14:creationId xmlns:p14="http://schemas.microsoft.com/office/powerpoint/2010/main" val="4187926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ile Crocodile Facts (Crocodylus niloticus)">
            <a:extLst>
              <a:ext uri="{FF2B5EF4-FFF2-40B4-BE49-F238E27FC236}">
                <a16:creationId xmlns:a16="http://schemas.microsoft.com/office/drawing/2014/main" id="{C71D9F83-11DF-E7F4-8E2B-FF0540FFA1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6646" y="1819470"/>
            <a:ext cx="10207690" cy="48192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06E571-F4FE-2FAA-C317-DDBC48C2B681}"/>
              </a:ext>
            </a:extLst>
          </p:cNvPr>
          <p:cNvSpPr txBox="1"/>
          <p:nvPr/>
        </p:nvSpPr>
        <p:spPr>
          <a:xfrm>
            <a:off x="1720581" y="471224"/>
            <a:ext cx="9759820" cy="1200329"/>
          </a:xfrm>
          <a:prstGeom prst="rect">
            <a:avLst/>
          </a:prstGeom>
          <a:noFill/>
        </p:spPr>
        <p:txBody>
          <a:bodyPr wrap="square" rtlCol="0">
            <a:spAutoFit/>
          </a:bodyPr>
          <a:lstStyle/>
          <a:p>
            <a:r>
              <a:rPr lang="en-US" sz="7200" dirty="0">
                <a:solidFill>
                  <a:srgbClr val="FF0000"/>
                </a:solidFill>
                <a:latin typeface="Goudy Stout" panose="0202090407030B020401" pitchFamily="18" charset="0"/>
              </a:rPr>
              <a:t>Crocodile </a:t>
            </a:r>
          </a:p>
        </p:txBody>
      </p:sp>
      <p:sp>
        <p:nvSpPr>
          <p:cNvPr id="7" name="Right Triangle 6">
            <a:extLst>
              <a:ext uri="{FF2B5EF4-FFF2-40B4-BE49-F238E27FC236}">
                <a16:creationId xmlns:a16="http://schemas.microsoft.com/office/drawing/2014/main" id="{C1616EB5-E9BE-E2EF-50E3-2F54B2AD0B41}"/>
              </a:ext>
            </a:extLst>
          </p:cNvPr>
          <p:cNvSpPr/>
          <p:nvPr/>
        </p:nvSpPr>
        <p:spPr>
          <a:xfrm>
            <a:off x="0" y="5225143"/>
            <a:ext cx="5934269" cy="1632857"/>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2" name="Right Triangle 1">
            <a:extLst>
              <a:ext uri="{FF2B5EF4-FFF2-40B4-BE49-F238E27FC236}">
                <a16:creationId xmlns:a16="http://schemas.microsoft.com/office/drawing/2014/main" id="{28DA7AC3-0F8F-71E9-E994-958437BD3A46}"/>
              </a:ext>
            </a:extLst>
          </p:cNvPr>
          <p:cNvSpPr/>
          <p:nvPr/>
        </p:nvSpPr>
        <p:spPr>
          <a:xfrm rot="16200000">
            <a:off x="9390343" y="4056340"/>
            <a:ext cx="4180116" cy="1423201"/>
          </a:xfrm>
          <a:prstGeom prst="rtTriangl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Tree>
    <p:extLst>
      <p:ext uri="{BB962C8B-B14F-4D97-AF65-F5344CB8AC3E}">
        <p14:creationId xmlns:p14="http://schemas.microsoft.com/office/powerpoint/2010/main" val="434683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0ACC4A5B-3312-6E40-EEFF-CA42E4229BAC}"/>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2050" name="Picture 2" descr="Whale inspiration for upcoming project. BOX WITH LID">
            <a:extLst>
              <a:ext uri="{FF2B5EF4-FFF2-40B4-BE49-F238E27FC236}">
                <a16:creationId xmlns:a16="http://schemas.microsoft.com/office/drawing/2014/main" id="{130CF9AA-B925-9509-1421-8FC91D1E2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733" y="0"/>
            <a:ext cx="609599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608D07-0F08-E4D8-4D92-4DA1528AFCF7}"/>
              </a:ext>
            </a:extLst>
          </p:cNvPr>
          <p:cNvSpPr txBox="1"/>
          <p:nvPr/>
        </p:nvSpPr>
        <p:spPr>
          <a:xfrm>
            <a:off x="2249375" y="513518"/>
            <a:ext cx="1968062" cy="5632311"/>
          </a:xfrm>
          <a:prstGeom prst="rect">
            <a:avLst/>
          </a:prstGeom>
          <a:noFill/>
        </p:spPr>
        <p:txBody>
          <a:bodyPr wrap="square" rtlCol="0">
            <a:spAutoFit/>
          </a:bodyPr>
          <a:lstStyle/>
          <a:p>
            <a:r>
              <a:rPr lang="en-US" sz="7200" dirty="0">
                <a:solidFill>
                  <a:srgbClr val="FF0000"/>
                </a:solidFill>
                <a:latin typeface="Goudy Stout" panose="0202090407030B020401" pitchFamily="18" charset="0"/>
              </a:rPr>
              <a:t>whale</a:t>
            </a:r>
            <a:r>
              <a:rPr lang="en-US" sz="6000" dirty="0">
                <a:solidFill>
                  <a:srgbClr val="FF0000"/>
                </a:solidFill>
                <a:latin typeface="Goudy Stout" panose="0202090407030B020401" pitchFamily="18" charset="0"/>
              </a:rPr>
              <a:t> </a:t>
            </a:r>
          </a:p>
        </p:txBody>
      </p:sp>
    </p:spTree>
    <p:extLst>
      <p:ext uri="{BB962C8B-B14F-4D97-AF65-F5344CB8AC3E}">
        <p14:creationId xmlns:p14="http://schemas.microsoft.com/office/powerpoint/2010/main" val="3154789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4241ADF-59AD-93B0-99B3-AD5EA6477B02}"/>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3076" name="Picture 4">
            <a:extLst>
              <a:ext uri="{FF2B5EF4-FFF2-40B4-BE49-F238E27FC236}">
                <a16:creationId xmlns:a16="http://schemas.microsoft.com/office/drawing/2014/main" id="{DF129B1A-09C6-B9A7-648D-5788D40B2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522" y="0"/>
            <a:ext cx="48394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49CBFB-6B58-FDC8-9943-50B21EE1C8BC}"/>
              </a:ext>
            </a:extLst>
          </p:cNvPr>
          <p:cNvSpPr txBox="1"/>
          <p:nvPr/>
        </p:nvSpPr>
        <p:spPr>
          <a:xfrm>
            <a:off x="2676667" y="933088"/>
            <a:ext cx="1400812" cy="4524315"/>
          </a:xfrm>
          <a:prstGeom prst="rect">
            <a:avLst/>
          </a:prstGeom>
          <a:noFill/>
        </p:spPr>
        <p:txBody>
          <a:bodyPr wrap="square" rtlCol="0">
            <a:spAutoFit/>
          </a:bodyPr>
          <a:lstStyle/>
          <a:p>
            <a:r>
              <a:rPr lang="en-US" sz="9600" dirty="0">
                <a:solidFill>
                  <a:srgbClr val="FF0000"/>
                </a:solidFill>
                <a:latin typeface="Goudy Stout" panose="0202090407030B020401" pitchFamily="18" charset="0"/>
              </a:rPr>
              <a:t>Cat</a:t>
            </a:r>
          </a:p>
        </p:txBody>
      </p:sp>
    </p:spTree>
    <p:extLst>
      <p:ext uri="{BB962C8B-B14F-4D97-AF65-F5344CB8AC3E}">
        <p14:creationId xmlns:p14="http://schemas.microsoft.com/office/powerpoint/2010/main" val="807681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07C36B2-75D0-29C3-4AD9-DBB11B435FF7}"/>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6" name="Picture 2">
            <a:extLst>
              <a:ext uri="{FF2B5EF4-FFF2-40B4-BE49-F238E27FC236}">
                <a16:creationId xmlns:a16="http://schemas.microsoft.com/office/drawing/2014/main" id="{F98830F5-FA7C-D4BF-9FD6-055E9AFB46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47249" y="0"/>
            <a:ext cx="5007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DD1E47-E671-C21F-4C0D-F276E38043BD}"/>
              </a:ext>
            </a:extLst>
          </p:cNvPr>
          <p:cNvSpPr txBox="1"/>
          <p:nvPr/>
        </p:nvSpPr>
        <p:spPr>
          <a:xfrm>
            <a:off x="2733870" y="305068"/>
            <a:ext cx="2230017" cy="6247864"/>
          </a:xfrm>
          <a:prstGeom prst="rect">
            <a:avLst/>
          </a:prstGeom>
          <a:noFill/>
        </p:spPr>
        <p:txBody>
          <a:bodyPr wrap="square" rtlCol="0">
            <a:spAutoFit/>
          </a:bodyPr>
          <a:lstStyle/>
          <a:p>
            <a:r>
              <a:rPr lang="en-US" sz="8000" dirty="0">
                <a:solidFill>
                  <a:srgbClr val="FF0000"/>
                </a:solidFill>
                <a:latin typeface="Goudy Stout" panose="0202090407030B020401" pitchFamily="18" charset="0"/>
              </a:rPr>
              <a:t>eagle</a:t>
            </a:r>
          </a:p>
        </p:txBody>
      </p:sp>
    </p:spTree>
    <p:extLst>
      <p:ext uri="{BB962C8B-B14F-4D97-AF65-F5344CB8AC3E}">
        <p14:creationId xmlns:p14="http://schemas.microsoft.com/office/powerpoint/2010/main" val="1834105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nkey2">
            <a:hlinkClick r:id="" action="ppaction://media"/>
            <a:extLst>
              <a:ext uri="{FF2B5EF4-FFF2-40B4-BE49-F238E27FC236}">
                <a16:creationId xmlns:a16="http://schemas.microsoft.com/office/drawing/2014/main" id="{29BB80A5-3051-4DD2-A285-96C500FE9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13924" y="3132165"/>
            <a:ext cx="1110051" cy="1110051"/>
          </a:xfrm>
          <a:prstGeom prst="rect">
            <a:avLst/>
          </a:prstGeom>
        </p:spPr>
      </p:pic>
      <p:sp>
        <p:nvSpPr>
          <p:cNvPr id="2" name="Right Triangle 1">
            <a:extLst>
              <a:ext uri="{FF2B5EF4-FFF2-40B4-BE49-F238E27FC236}">
                <a16:creationId xmlns:a16="http://schemas.microsoft.com/office/drawing/2014/main" id="{1D956997-A33C-27EC-4988-E8AB4D491B64}"/>
              </a:ext>
            </a:extLst>
          </p:cNvPr>
          <p:cNvSpPr/>
          <p:nvPr/>
        </p:nvSpPr>
        <p:spPr>
          <a:xfrm>
            <a:off x="0" y="5225143"/>
            <a:ext cx="5934269" cy="1632857"/>
          </a:xfrm>
          <a:prstGeom prst="rtTriangle">
            <a:avLst/>
          </a:prstGeom>
          <a:blipFill>
            <a:blip r:embed="rId5"/>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13316" name="Picture 4" descr="Mục này có hình ảnh của: Monkey Temple, Jaipur, India: Nature and Wildlife Photography Forum: Digital Photography Review">
            <a:extLst>
              <a:ext uri="{FF2B5EF4-FFF2-40B4-BE49-F238E27FC236}">
                <a16:creationId xmlns:a16="http://schemas.microsoft.com/office/drawing/2014/main" id="{F257F58B-81A4-F3D8-85CA-CF230C9765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9160" y="0"/>
            <a:ext cx="7022842" cy="7264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7C6859-9437-1851-0F13-7577B9233D1C}"/>
              </a:ext>
            </a:extLst>
          </p:cNvPr>
          <p:cNvSpPr txBox="1"/>
          <p:nvPr/>
        </p:nvSpPr>
        <p:spPr>
          <a:xfrm>
            <a:off x="284813" y="619692"/>
            <a:ext cx="4691921" cy="1569660"/>
          </a:xfrm>
          <a:prstGeom prst="rect">
            <a:avLst/>
          </a:prstGeom>
          <a:noFill/>
        </p:spPr>
        <p:txBody>
          <a:bodyPr wrap="square" rtlCol="0">
            <a:spAutoFit/>
          </a:bodyPr>
          <a:lstStyle/>
          <a:p>
            <a:pPr algn="ctr"/>
            <a:r>
              <a:rPr lang="en-US" sz="4800" dirty="0">
                <a:solidFill>
                  <a:srgbClr val="333399"/>
                </a:solidFill>
                <a:latin typeface="Elephant" panose="02020904090505020303" pitchFamily="18" charset="0"/>
              </a:rPr>
              <a:t>What do you think it is? </a:t>
            </a:r>
          </a:p>
        </p:txBody>
      </p:sp>
    </p:spTree>
    <p:extLst>
      <p:ext uri="{BB962C8B-B14F-4D97-AF65-F5344CB8AC3E}">
        <p14:creationId xmlns:p14="http://schemas.microsoft.com/office/powerpoint/2010/main" val="11473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additive="base">
                                        <p:cTn id="11" dur="500" fill="hold"/>
                                        <p:tgtEl>
                                          <p:spTgt spid="13316"/>
                                        </p:tgtEl>
                                        <p:attrNameLst>
                                          <p:attrName>ppt_x</p:attrName>
                                        </p:attrNameLst>
                                      </p:cBhvr>
                                      <p:tavLst>
                                        <p:tav tm="0">
                                          <p:val>
                                            <p:strVal val="#ppt_x"/>
                                          </p:val>
                                        </p:tav>
                                        <p:tav tm="100000">
                                          <p:val>
                                            <p:strVal val="#ppt_x"/>
                                          </p:val>
                                        </p:tav>
                                      </p:tavLst>
                                    </p:anim>
                                    <p:anim calcmode="lin" valueType="num">
                                      <p:cBhvr additive="base">
                                        <p:cTn id="12"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D602CC7A-A812-F26C-2E41-8ACAA59BF895}"/>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6" name="TextBox 5">
            <a:extLst>
              <a:ext uri="{FF2B5EF4-FFF2-40B4-BE49-F238E27FC236}">
                <a16:creationId xmlns:a16="http://schemas.microsoft.com/office/drawing/2014/main" id="{DF6A537A-38F6-8B4A-48E7-BCD6036C5EC2}"/>
              </a:ext>
            </a:extLst>
          </p:cNvPr>
          <p:cNvSpPr txBox="1"/>
          <p:nvPr/>
        </p:nvSpPr>
        <p:spPr>
          <a:xfrm>
            <a:off x="3062514" y="0"/>
            <a:ext cx="5934268" cy="1323439"/>
          </a:xfrm>
          <a:prstGeom prst="rect">
            <a:avLst/>
          </a:prstGeom>
          <a:noFill/>
        </p:spPr>
        <p:txBody>
          <a:bodyPr wrap="square">
            <a:spAutoFit/>
          </a:bodyPr>
          <a:lstStyle/>
          <a:p>
            <a:r>
              <a:rPr lang="en-US" sz="8000" dirty="0">
                <a:solidFill>
                  <a:srgbClr val="FF0000"/>
                </a:solidFill>
                <a:latin typeface="Goudy Stout" panose="0202090407030B020401" pitchFamily="18" charset="0"/>
              </a:rPr>
              <a:t>frog</a:t>
            </a:r>
          </a:p>
        </p:txBody>
      </p:sp>
      <p:sp>
        <p:nvSpPr>
          <p:cNvPr id="7" name="Right Triangle 6">
            <a:extLst>
              <a:ext uri="{FF2B5EF4-FFF2-40B4-BE49-F238E27FC236}">
                <a16:creationId xmlns:a16="http://schemas.microsoft.com/office/drawing/2014/main" id="{ACB0FBE1-8DC4-CEB8-10B7-9107859E093D}"/>
              </a:ext>
            </a:extLst>
          </p:cNvPr>
          <p:cNvSpPr/>
          <p:nvPr/>
        </p:nvSpPr>
        <p:spPr>
          <a:xfrm rot="16200000">
            <a:off x="9390343" y="4056340"/>
            <a:ext cx="4180116" cy="1423201"/>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pic>
        <p:nvPicPr>
          <p:cNvPr id="1032" name="Picture 8" descr="Red-Eyed Tree Frog | National Geographic">
            <a:extLst>
              <a:ext uri="{FF2B5EF4-FFF2-40B4-BE49-F238E27FC236}">
                <a16:creationId xmlns:a16="http://schemas.microsoft.com/office/drawing/2014/main" id="{45FB1C0B-4F1B-D817-AF8A-207922FB3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26" y="1119672"/>
            <a:ext cx="10234645" cy="558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092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FD44FE-C9EE-12C4-EFA3-E168EE7B26AF}"/>
              </a:ext>
            </a:extLst>
          </p:cNvPr>
          <p:cNvSpPr>
            <a:spLocks noGrp="1"/>
          </p:cNvSpPr>
          <p:nvPr>
            <p:ph idx="1"/>
          </p:nvPr>
        </p:nvSpPr>
        <p:spPr>
          <a:xfrm>
            <a:off x="0" y="1499054"/>
            <a:ext cx="12192000" cy="769441"/>
          </a:xfrm>
        </p:spPr>
        <p:txBody>
          <a:bodyPr>
            <a:normAutofit/>
          </a:bodyPr>
          <a:lstStyle/>
          <a:p>
            <a:pPr marL="0" indent="0">
              <a:spcBef>
                <a:spcPct val="0"/>
              </a:spcBef>
              <a:buNone/>
            </a:pPr>
            <a:r>
              <a:rPr lang="en-US" sz="3500" b="1" i="1" dirty="0">
                <a:solidFill>
                  <a:srgbClr val="0070C0"/>
                </a:solidFill>
                <a:latin typeface="Gill Sans MT" panose="020B0502020104020203" pitchFamily="34" charset="0"/>
                <a:ea typeface="+mj-ea"/>
                <a:cs typeface="+mj-cs"/>
              </a:rPr>
              <a:t>TALK ABOUT YOUR PET OR AN AMIMAL THAT YOU LOVE </a:t>
            </a:r>
          </a:p>
        </p:txBody>
      </p:sp>
      <p:sp>
        <p:nvSpPr>
          <p:cNvPr id="4" name="Title 3">
            <a:extLst>
              <a:ext uri="{FF2B5EF4-FFF2-40B4-BE49-F238E27FC236}">
                <a16:creationId xmlns:a16="http://schemas.microsoft.com/office/drawing/2014/main" id="{58D3BCCF-67E3-E72E-DCF8-ECD67E450533}"/>
              </a:ext>
            </a:extLst>
          </p:cNvPr>
          <p:cNvSpPr txBox="1">
            <a:spLocks noGrp="1"/>
          </p:cNvSpPr>
          <p:nvPr>
            <p:ph type="title"/>
          </p:nvPr>
        </p:nvSpPr>
        <p:spPr>
          <a:xfrm>
            <a:off x="2704323" y="536459"/>
            <a:ext cx="5487955" cy="718658"/>
          </a:xfrm>
          <a:prstGeom prst="rect">
            <a:avLst/>
          </a:prstGeom>
          <a:noFill/>
        </p:spPr>
        <p:txBody>
          <a:bodyPr wrap="square" rtlCol="0">
            <a:spAutoFit/>
          </a:bodyPr>
          <a:lstStyle/>
          <a:p>
            <a:r>
              <a:rPr lang="en-US" sz="4400" dirty="0">
                <a:solidFill>
                  <a:srgbClr val="FF6600"/>
                </a:solidFill>
                <a:latin typeface="Goudy Stout" panose="0202090407030B020401" pitchFamily="18" charset="0"/>
              </a:rPr>
              <a:t>speaking</a:t>
            </a:r>
          </a:p>
        </p:txBody>
      </p:sp>
      <p:sp>
        <p:nvSpPr>
          <p:cNvPr id="7" name="Right Triangle 6">
            <a:extLst>
              <a:ext uri="{FF2B5EF4-FFF2-40B4-BE49-F238E27FC236}">
                <a16:creationId xmlns:a16="http://schemas.microsoft.com/office/drawing/2014/main" id="{3E582AD2-647E-FB6C-9761-7CC7AE4C891C}"/>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8" name="Right Triangle 7">
            <a:extLst>
              <a:ext uri="{FF2B5EF4-FFF2-40B4-BE49-F238E27FC236}">
                <a16:creationId xmlns:a16="http://schemas.microsoft.com/office/drawing/2014/main" id="{15C3AEFC-181F-1061-F0DC-4312E15CD1C9}"/>
              </a:ext>
            </a:extLst>
          </p:cNvPr>
          <p:cNvSpPr/>
          <p:nvPr/>
        </p:nvSpPr>
        <p:spPr>
          <a:xfrm>
            <a:off x="152400" y="53775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10" name="TextBox 9">
            <a:extLst>
              <a:ext uri="{FF2B5EF4-FFF2-40B4-BE49-F238E27FC236}">
                <a16:creationId xmlns:a16="http://schemas.microsoft.com/office/drawing/2014/main" id="{E576A063-8695-793F-7EB6-273B365CE7AC}"/>
              </a:ext>
            </a:extLst>
          </p:cNvPr>
          <p:cNvSpPr txBox="1"/>
          <p:nvPr/>
        </p:nvSpPr>
        <p:spPr>
          <a:xfrm>
            <a:off x="4488024" y="2246758"/>
            <a:ext cx="7063467" cy="1384995"/>
          </a:xfrm>
          <a:prstGeom prst="rect">
            <a:avLst/>
          </a:prstGeom>
          <a:noFill/>
        </p:spPr>
        <p:txBody>
          <a:bodyPr wrap="square" rtlCol="0">
            <a:spAutoFit/>
          </a:bodyPr>
          <a:lstStyle/>
          <a:p>
            <a:r>
              <a:rPr lang="en-US" sz="4400" dirty="0">
                <a:solidFill>
                  <a:srgbClr val="FF0000"/>
                </a:solidFill>
                <a:latin typeface="Goudy Stout" panose="0202090407030B020401" pitchFamily="18" charset="0"/>
              </a:rPr>
              <a:t> </a:t>
            </a:r>
            <a:r>
              <a:rPr lang="en-US" sz="4000" b="1" i="1" dirty="0">
                <a:solidFill>
                  <a:srgbClr val="002060"/>
                </a:solidFill>
                <a:latin typeface="Times New Roman" panose="02020603050405020304" pitchFamily="18" charset="0"/>
                <a:cs typeface="Times New Roman" panose="02020603050405020304" pitchFamily="18" charset="0"/>
              </a:rPr>
              <a:t>What animal is it? How old is it?</a:t>
            </a:r>
            <a:endParaRPr lang="en-US" sz="4000" i="1" dirty="0">
              <a:solidFill>
                <a:srgbClr val="002060"/>
              </a:solidFill>
              <a:latin typeface="Goudy Stout" panose="0202090407030B020401" pitchFamily="18" charset="0"/>
            </a:endParaRPr>
          </a:p>
        </p:txBody>
      </p:sp>
      <p:pic>
        <p:nvPicPr>
          <p:cNvPr id="5" name="Content Placeholder 4" descr="group wwork">
            <a:extLst>
              <a:ext uri="{FF2B5EF4-FFF2-40B4-BE49-F238E27FC236}">
                <a16:creationId xmlns:a16="http://schemas.microsoft.com/office/drawing/2014/main" id="{72F9C886-BB23-0BE8-9A0A-7D6E7D80423C}"/>
              </a:ext>
            </a:extLst>
          </p:cNvPr>
          <p:cNvPicPr>
            <a:picLocks noChangeAspect="1"/>
          </p:cNvPicPr>
          <p:nvPr/>
        </p:nvPicPr>
        <p:blipFill>
          <a:blip r:embed="rId3"/>
          <a:srcRect b="7752"/>
          <a:stretch>
            <a:fillRect/>
          </a:stretch>
        </p:blipFill>
        <p:spPr>
          <a:xfrm>
            <a:off x="-37322" y="2659429"/>
            <a:ext cx="4553338" cy="3636019"/>
          </a:xfrm>
          <a:prstGeom prst="rect">
            <a:avLst/>
          </a:prstGeom>
        </p:spPr>
      </p:pic>
      <p:sp>
        <p:nvSpPr>
          <p:cNvPr id="11" name="Right Triangle 10">
            <a:extLst>
              <a:ext uri="{FF2B5EF4-FFF2-40B4-BE49-F238E27FC236}">
                <a16:creationId xmlns:a16="http://schemas.microsoft.com/office/drawing/2014/main" id="{1827179B-4902-340D-9E96-FBE0099436BF}"/>
              </a:ext>
            </a:extLst>
          </p:cNvPr>
          <p:cNvSpPr/>
          <p:nvPr/>
        </p:nvSpPr>
        <p:spPr>
          <a:xfrm rot="16200000">
            <a:off x="8769247" y="3435246"/>
            <a:ext cx="5422307" cy="1423200"/>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dirty="0">
              <a:solidFill>
                <a:prstClr val="white"/>
              </a:solidFill>
              <a:latin typeface="Lato Light"/>
              <a:sym typeface="Arial"/>
            </a:endParaRPr>
          </a:p>
        </p:txBody>
      </p:sp>
      <p:sp>
        <p:nvSpPr>
          <p:cNvPr id="12" name="TextBox 11">
            <a:extLst>
              <a:ext uri="{FF2B5EF4-FFF2-40B4-BE49-F238E27FC236}">
                <a16:creationId xmlns:a16="http://schemas.microsoft.com/office/drawing/2014/main" id="{8DC07DD5-7915-1773-0ADA-7D65E90F8C9B}"/>
              </a:ext>
            </a:extLst>
          </p:cNvPr>
          <p:cNvSpPr txBox="1"/>
          <p:nvPr/>
        </p:nvSpPr>
        <p:spPr>
          <a:xfrm>
            <a:off x="4553338" y="3097885"/>
            <a:ext cx="7063467" cy="769441"/>
          </a:xfrm>
          <a:prstGeom prst="rect">
            <a:avLst/>
          </a:prstGeom>
          <a:noFill/>
        </p:spPr>
        <p:txBody>
          <a:bodyPr wrap="square" rtlCol="0">
            <a:spAutoFit/>
          </a:bodyPr>
          <a:lstStyle/>
          <a:p>
            <a:r>
              <a:rPr lang="en-US" sz="4400" dirty="0">
                <a:solidFill>
                  <a:srgbClr val="FF0000"/>
                </a:solidFill>
                <a:latin typeface="Goudy Stout" panose="0202090407030B020401" pitchFamily="18" charset="0"/>
              </a:rPr>
              <a:t> </a:t>
            </a:r>
            <a:r>
              <a:rPr lang="en-US" sz="4000" b="1" i="1" dirty="0">
                <a:solidFill>
                  <a:srgbClr val="002060"/>
                </a:solidFill>
                <a:latin typeface="Times New Roman" panose="02020603050405020304" pitchFamily="18" charset="0"/>
                <a:cs typeface="Times New Roman" panose="02020603050405020304" pitchFamily="18" charset="0"/>
              </a:rPr>
              <a:t>How does it look like?</a:t>
            </a:r>
            <a:endParaRPr lang="en-US" sz="4000" i="1" dirty="0">
              <a:solidFill>
                <a:srgbClr val="002060"/>
              </a:solidFill>
              <a:latin typeface="Goudy Stout" panose="0202090407030B020401" pitchFamily="18" charset="0"/>
            </a:endParaRPr>
          </a:p>
        </p:txBody>
      </p:sp>
      <p:sp>
        <p:nvSpPr>
          <p:cNvPr id="13" name="TextBox 12">
            <a:extLst>
              <a:ext uri="{FF2B5EF4-FFF2-40B4-BE49-F238E27FC236}">
                <a16:creationId xmlns:a16="http://schemas.microsoft.com/office/drawing/2014/main" id="{1013870D-2090-9D19-54D9-E2C6220898E9}"/>
              </a:ext>
            </a:extLst>
          </p:cNvPr>
          <p:cNvSpPr txBox="1"/>
          <p:nvPr/>
        </p:nvSpPr>
        <p:spPr>
          <a:xfrm>
            <a:off x="4553338" y="3989295"/>
            <a:ext cx="7661707" cy="1384995"/>
          </a:xfrm>
          <a:prstGeom prst="rect">
            <a:avLst/>
          </a:prstGeom>
          <a:noFill/>
        </p:spPr>
        <p:txBody>
          <a:bodyPr wrap="square" rtlCol="0">
            <a:spAutoFit/>
          </a:bodyPr>
          <a:lstStyle/>
          <a:p>
            <a:r>
              <a:rPr lang="en-US" sz="4400" dirty="0">
                <a:solidFill>
                  <a:srgbClr val="FF0000"/>
                </a:solidFill>
                <a:latin typeface="Goudy Stout" panose="0202090407030B020401" pitchFamily="18" charset="0"/>
              </a:rPr>
              <a:t> </a:t>
            </a:r>
            <a:r>
              <a:rPr lang="en-US" sz="4000" b="1" i="1" dirty="0">
                <a:solidFill>
                  <a:srgbClr val="002060"/>
                </a:solidFill>
                <a:latin typeface="Times New Roman" panose="02020603050405020304" pitchFamily="18" charset="0"/>
                <a:cs typeface="Times New Roman" panose="02020603050405020304" pitchFamily="18" charset="0"/>
              </a:rPr>
              <a:t>What do you usually do with it?</a:t>
            </a:r>
            <a:br>
              <a:rPr lang="en-US" sz="4000" b="1" i="1" dirty="0">
                <a:solidFill>
                  <a:srgbClr val="002060"/>
                </a:solidFill>
                <a:latin typeface="Times New Roman" panose="02020603050405020304" pitchFamily="18" charset="0"/>
                <a:cs typeface="Times New Roman" panose="02020603050405020304" pitchFamily="18" charset="0"/>
              </a:rPr>
            </a:br>
            <a:r>
              <a:rPr lang="en-US" sz="4000" b="1" i="1" dirty="0">
                <a:solidFill>
                  <a:srgbClr val="002060"/>
                </a:solidFill>
                <a:latin typeface="Times New Roman" panose="02020603050405020304" pitchFamily="18" charset="0"/>
                <a:cs typeface="Times New Roman" panose="02020603050405020304" pitchFamily="18" charset="0"/>
              </a:rPr>
              <a:t>   Where? When?</a:t>
            </a:r>
            <a:endParaRPr lang="en-US" sz="4000" i="1" dirty="0">
              <a:solidFill>
                <a:srgbClr val="002060"/>
              </a:solidFill>
              <a:latin typeface="Goudy Stout" panose="0202090407030B020401" pitchFamily="18" charset="0"/>
            </a:endParaRPr>
          </a:p>
        </p:txBody>
      </p:sp>
      <p:sp>
        <p:nvSpPr>
          <p:cNvPr id="14" name="TextBox 13">
            <a:extLst>
              <a:ext uri="{FF2B5EF4-FFF2-40B4-BE49-F238E27FC236}">
                <a16:creationId xmlns:a16="http://schemas.microsoft.com/office/drawing/2014/main" id="{D1507D1A-BEBA-5E94-4303-A56C6DB62024}"/>
              </a:ext>
            </a:extLst>
          </p:cNvPr>
          <p:cNvSpPr txBox="1"/>
          <p:nvPr/>
        </p:nvSpPr>
        <p:spPr>
          <a:xfrm>
            <a:off x="4668416" y="5473400"/>
            <a:ext cx="7703976" cy="769441"/>
          </a:xfrm>
          <a:prstGeom prst="rect">
            <a:avLst/>
          </a:prstGeom>
          <a:noFill/>
        </p:spPr>
        <p:txBody>
          <a:bodyPr wrap="square" rtlCol="0">
            <a:spAutoFit/>
          </a:bodyPr>
          <a:lstStyle/>
          <a:p>
            <a:r>
              <a:rPr lang="en-US" sz="4400" dirty="0">
                <a:solidFill>
                  <a:srgbClr val="FF0000"/>
                </a:solidFill>
                <a:latin typeface="Goudy Stout" panose="0202090407030B020401" pitchFamily="18" charset="0"/>
              </a:rPr>
              <a:t> </a:t>
            </a:r>
            <a:r>
              <a:rPr lang="en-US" sz="4000" b="1" i="1" dirty="0">
                <a:solidFill>
                  <a:srgbClr val="002060"/>
                </a:solidFill>
                <a:latin typeface="Times New Roman" panose="02020603050405020304" pitchFamily="18" charset="0"/>
                <a:cs typeface="Times New Roman" panose="02020603050405020304" pitchFamily="18" charset="0"/>
              </a:rPr>
              <a:t>Why do you love it?</a:t>
            </a:r>
            <a:endParaRPr lang="en-US" sz="4000" i="1" dirty="0">
              <a:solidFill>
                <a:srgbClr val="002060"/>
              </a:solidFill>
              <a:latin typeface="Goudy Stout" panose="0202090407030B020401" pitchFamily="18" charset="0"/>
            </a:endParaRPr>
          </a:p>
        </p:txBody>
      </p:sp>
    </p:spTree>
    <p:extLst>
      <p:ext uri="{BB962C8B-B14F-4D97-AF65-F5344CB8AC3E}">
        <p14:creationId xmlns:p14="http://schemas.microsoft.com/office/powerpoint/2010/main" val="34620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670A6336-3EE9-9ECC-5135-604628C8B53A}"/>
              </a:ext>
            </a:extLst>
          </p:cNvPr>
          <p:cNvSpPr/>
          <p:nvPr/>
        </p:nvSpPr>
        <p:spPr>
          <a:xfrm>
            <a:off x="0" y="5225143"/>
            <a:ext cx="5934269" cy="1632857"/>
          </a:xfrm>
          <a:prstGeom prst="rtTriangle">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5" name="Content Placeholder 4" descr="present in front of the class">
            <a:extLst>
              <a:ext uri="{FF2B5EF4-FFF2-40B4-BE49-F238E27FC236}">
                <a16:creationId xmlns:a16="http://schemas.microsoft.com/office/drawing/2014/main" id="{3B9FD573-927C-7995-55D7-9BF599C56DE0}"/>
              </a:ext>
            </a:extLst>
          </p:cNvPr>
          <p:cNvPicPr>
            <a:picLocks noChangeAspect="1"/>
          </p:cNvPicPr>
          <p:nvPr/>
        </p:nvPicPr>
        <p:blipFill>
          <a:blip r:embed="rId3"/>
          <a:srcRect b="13900"/>
          <a:stretch>
            <a:fillRect/>
          </a:stretch>
        </p:blipFill>
        <p:spPr>
          <a:xfrm>
            <a:off x="9153331" y="3893819"/>
            <a:ext cx="3038669" cy="2961695"/>
          </a:xfrm>
          <a:prstGeom prst="rect">
            <a:avLst/>
          </a:prstGeom>
        </p:spPr>
      </p:pic>
      <p:sp>
        <p:nvSpPr>
          <p:cNvPr id="3" name="Content Placeholder 2">
            <a:extLst>
              <a:ext uri="{FF2B5EF4-FFF2-40B4-BE49-F238E27FC236}">
                <a16:creationId xmlns:a16="http://schemas.microsoft.com/office/drawing/2014/main" id="{E3221E33-39B7-9046-D75E-915530836F18}"/>
              </a:ext>
            </a:extLst>
          </p:cNvPr>
          <p:cNvSpPr>
            <a:spLocks noGrp="1"/>
          </p:cNvSpPr>
          <p:nvPr>
            <p:ph idx="1"/>
          </p:nvPr>
        </p:nvSpPr>
        <p:spPr>
          <a:xfrm>
            <a:off x="190114" y="981384"/>
            <a:ext cx="8627315" cy="5615359"/>
          </a:xfrm>
        </p:spPr>
        <p:txBody>
          <a:bodyPr>
            <a:noAutofit/>
          </a:bodyPr>
          <a:lstStyle/>
          <a:p>
            <a:pPr marL="0" indent="0" algn="just">
              <a:buNone/>
            </a:pPr>
            <a:r>
              <a:rPr lang="en-US" b="1" i="0" dirty="0">
                <a:solidFill>
                  <a:srgbClr val="333399"/>
                </a:solidFill>
                <a:effectLst/>
                <a:latin typeface="MV Boli" panose="02000500030200090000" pitchFamily="2" charset="0"/>
                <a:cs typeface="MV Boli" panose="02000500030200090000" pitchFamily="2" charset="0"/>
              </a:rPr>
              <a:t>    My pet dog’s name is Bruno. He is from the breed of German Shepherds. He is 2 years old, fluffy and black and brown in </a:t>
            </a:r>
            <a:r>
              <a:rPr lang="en-US" b="1" i="0" dirty="0" err="1">
                <a:solidFill>
                  <a:srgbClr val="333399"/>
                </a:solidFill>
                <a:effectLst/>
                <a:latin typeface="MV Boli" panose="02000500030200090000" pitchFamily="2" charset="0"/>
                <a:cs typeface="MV Boli" panose="02000500030200090000" pitchFamily="2" charset="0"/>
              </a:rPr>
              <a:t>colour.He</a:t>
            </a:r>
            <a:r>
              <a:rPr lang="en-US" b="1" i="0" dirty="0">
                <a:solidFill>
                  <a:srgbClr val="333399"/>
                </a:solidFill>
                <a:effectLst/>
                <a:latin typeface="MV Boli" panose="02000500030200090000" pitchFamily="2" charset="0"/>
                <a:cs typeface="MV Boli" panose="02000500030200090000" pitchFamily="2" charset="0"/>
              </a:rPr>
              <a:t> gets delighted to see me when I come back from school. He protects our house from intruders, especially at night. He spends most of his time with me and my Dad. He is very gentle with us but gets extremely aggressive when he spots a stranger. He goes with my father for morning walks and with me for evening walks. We provide him with healthy food, rice and meat. He loves playing, jumping and running. He is very active all the time. When I am upset, he cheers me up by licking me and showering lots of love. I love him so much.</a:t>
            </a:r>
          </a:p>
        </p:txBody>
      </p:sp>
      <p:sp>
        <p:nvSpPr>
          <p:cNvPr id="4" name="Title 3">
            <a:extLst>
              <a:ext uri="{FF2B5EF4-FFF2-40B4-BE49-F238E27FC236}">
                <a16:creationId xmlns:a16="http://schemas.microsoft.com/office/drawing/2014/main" id="{9AAE837E-7C85-B12D-2B62-D84807E03353}"/>
              </a:ext>
            </a:extLst>
          </p:cNvPr>
          <p:cNvSpPr txBox="1">
            <a:spLocks noGrp="1"/>
          </p:cNvSpPr>
          <p:nvPr>
            <p:ph type="title"/>
          </p:nvPr>
        </p:nvSpPr>
        <p:spPr>
          <a:xfrm>
            <a:off x="2640564" y="155522"/>
            <a:ext cx="5487955" cy="718658"/>
          </a:xfrm>
          <a:prstGeom prst="rect">
            <a:avLst/>
          </a:prstGeom>
          <a:noFill/>
        </p:spPr>
        <p:txBody>
          <a:bodyPr wrap="square" rtlCol="0">
            <a:spAutoFit/>
          </a:bodyPr>
          <a:lstStyle/>
          <a:p>
            <a:r>
              <a:rPr lang="en-US" sz="4400" dirty="0">
                <a:solidFill>
                  <a:srgbClr val="FF6600"/>
                </a:solidFill>
                <a:latin typeface="Goudy Stout" panose="0202090407030B020401" pitchFamily="18" charset="0"/>
              </a:rPr>
              <a:t>speaking</a:t>
            </a:r>
          </a:p>
        </p:txBody>
      </p:sp>
      <p:pic>
        <p:nvPicPr>
          <p:cNvPr id="1030" name="Picture 6" descr="16 Cute German Shepherd Dogs &amp; Puppies">
            <a:extLst>
              <a:ext uri="{FF2B5EF4-FFF2-40B4-BE49-F238E27FC236}">
                <a16:creationId xmlns:a16="http://schemas.microsoft.com/office/drawing/2014/main" id="{4466C9F6-CAC2-3026-E41F-DE1D34FAD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3331" y="1075841"/>
            <a:ext cx="2848555" cy="284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1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0" end="0"/>
                                            </p:txEl>
                                          </p:spTgt>
                                        </p:tgtEl>
                                        <p:attrNameLst>
                                          <p:attrName>style.color</p:attrName>
                                        </p:attrNameLst>
                                      </p:cBhvr>
                                      <p:to>
                                        <p:clrVal>
                                          <a:schemeClr val="accent2"/>
                                        </p:clrVal>
                                      </p:to>
                                    </p:set>
                                    <p:set>
                                      <p:cBhvr>
                                        <p:cTn id="13" dur="500" fill="hold"/>
                                        <p:tgtEl>
                                          <p:spTgt spid="3">
                                            <p:txEl>
                                              <p:pRg st="0" end="0"/>
                                            </p:txEl>
                                          </p:spTgt>
                                        </p:tgtEl>
                                        <p:attrNameLst>
                                          <p:attrName>fillcolor</p:attrName>
                                        </p:attrNameLst>
                                      </p:cBhvr>
                                      <p:to>
                                        <p:clrVal>
                                          <a:schemeClr val="accent2"/>
                                        </p:clrVal>
                                      </p:to>
                                    </p:set>
                                    <p:set>
                                      <p:cBhvr>
                                        <p:cTn id="14"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85A79-C364-4044-BED8-BD647D95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WordArt 2">
            <a:extLst>
              <a:ext uri="{FF2B5EF4-FFF2-40B4-BE49-F238E27FC236}">
                <a16:creationId xmlns:a16="http://schemas.microsoft.com/office/drawing/2014/main" id="{31611196-C6FA-4C28-BF9E-EF43775F71CD}"/>
              </a:ext>
            </a:extLst>
          </p:cNvPr>
          <p:cNvSpPr>
            <a:spLocks noChangeArrowheads="1" noChangeShapeType="1" noTextEdit="1"/>
          </p:cNvSpPr>
          <p:nvPr/>
        </p:nvSpPr>
        <p:spPr bwMode="auto">
          <a:xfrm>
            <a:off x="3683297" y="1189210"/>
            <a:ext cx="4572000" cy="962025"/>
          </a:xfrm>
          <a:prstGeom prst="rect">
            <a:avLst/>
          </a:prstGeom>
          <a:extLst>
            <a:ext uri="{AF507438-7753-43E0-B8FC-AC1667EBCBE1}">
              <a14:hiddenEffects xmlns:a14="http://schemas.microsoft.com/office/drawing/2010/main">
                <a:effectLst/>
              </a14:hiddenEffects>
            </a:ext>
          </a:extLst>
        </p:spPr>
        <p:txBody>
          <a:bodyPr wrap="none" fromWordArt="1"/>
          <a:lstStyle/>
          <a:p>
            <a:pPr algn="ctr"/>
            <a:r>
              <a:rPr lang="en-US" sz="6500" b="1" kern="10" dirty="0">
                <a:ln w="9525">
                  <a:solidFill>
                    <a:srgbClr val="0000FF"/>
                  </a:solidFill>
                  <a:round/>
                  <a:headEnd/>
                  <a:tailEnd/>
                </a:ln>
                <a:solidFill>
                  <a:srgbClr val="FFC000"/>
                </a:solidFill>
                <a:effectLst>
                  <a:outerShdw blurRad="38100" dist="38100" dir="2700000" algn="tl">
                    <a:srgbClr val="000000">
                      <a:alpha val="43137"/>
                    </a:srgbClr>
                  </a:outerShdw>
                </a:effectLst>
                <a:latin typeface="Ravie" panose="04040805050809020602" pitchFamily="82" charset="0"/>
                <a:cs typeface="Gisha" panose="020B0502040204020203" pitchFamily="34" charset="-79"/>
              </a:rPr>
              <a:t>Homework </a:t>
            </a:r>
          </a:p>
        </p:txBody>
      </p:sp>
      <p:sp>
        <p:nvSpPr>
          <p:cNvPr id="9" name="TextBox 8">
            <a:extLst>
              <a:ext uri="{FF2B5EF4-FFF2-40B4-BE49-F238E27FC236}">
                <a16:creationId xmlns:a16="http://schemas.microsoft.com/office/drawing/2014/main" id="{3EDE77A6-FB34-4ADC-9675-C016F6602093}"/>
              </a:ext>
            </a:extLst>
          </p:cNvPr>
          <p:cNvSpPr txBox="1"/>
          <p:nvPr/>
        </p:nvSpPr>
        <p:spPr>
          <a:xfrm>
            <a:off x="830424" y="2251613"/>
            <a:ext cx="11112759" cy="4121128"/>
          </a:xfrm>
          <a:prstGeom prst="rect">
            <a:avLst/>
          </a:prstGeom>
          <a:noFill/>
        </p:spPr>
        <p:txBody>
          <a:bodyPr wrap="square">
            <a:spAutoFit/>
          </a:bodyPr>
          <a:lstStyle/>
          <a:p>
            <a:pPr marL="800100" lvl="1" indent="-342900">
              <a:spcBef>
                <a:spcPts val="600"/>
              </a:spcBef>
              <a:spcAft>
                <a:spcPts val="600"/>
              </a:spcAft>
              <a:buFont typeface="Times New Roman" panose="02020603050405020304" pitchFamily="18" charset="0"/>
              <a:buChar char="-"/>
            </a:pPr>
            <a:r>
              <a:rPr lang="en-US" sz="3600" b="1"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Learn by heart all the new words </a:t>
            </a:r>
            <a:br>
              <a:rPr lang="en-US" sz="3600" b="1"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br>
            <a:r>
              <a:rPr lang="en-US" sz="3600" b="1"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and Key phrases.</a:t>
            </a:r>
          </a:p>
          <a:p>
            <a:pPr marL="800100" lvl="1" indent="-342900">
              <a:spcBef>
                <a:spcPts val="600"/>
              </a:spcBef>
              <a:spcAft>
                <a:spcPts val="600"/>
              </a:spcAft>
              <a:buFont typeface="Times New Roman" panose="02020603050405020304" pitchFamily="18" charset="0"/>
              <a:buChar char="-"/>
            </a:pPr>
            <a:r>
              <a:rPr lang="en-US" sz="3600" b="1"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Do exercise 5 (page 39)</a:t>
            </a:r>
          </a:p>
          <a:p>
            <a:pPr marL="800100" lvl="1" indent="-342900">
              <a:lnSpc>
                <a:spcPct val="115000"/>
              </a:lnSpc>
              <a:spcBef>
                <a:spcPts val="600"/>
              </a:spcBef>
              <a:spcAft>
                <a:spcPts val="600"/>
              </a:spcAft>
              <a:buFont typeface="Times New Roman" panose="02020603050405020304" pitchFamily="18" charset="0"/>
              <a:buChar char="-"/>
            </a:pPr>
            <a:r>
              <a:rPr lang="en-US" sz="3600" b="1" dirty="0">
                <a:solidFill>
                  <a:schemeClr val="accent4">
                    <a:lumMod val="50000"/>
                  </a:schemeClr>
                </a:solidFill>
                <a:effectLst/>
                <a:latin typeface="Arial" panose="020B0604020202020204" pitchFamily="34" charset="0"/>
                <a:ea typeface="MS Mincho" panose="02020609040205080304" pitchFamily="49" charset="-128"/>
                <a:cs typeface="Arial" panose="020B0604020202020204" pitchFamily="34" charset="0"/>
              </a:rPr>
              <a:t>Prepare Unit 3 - Lesson 2: Reading </a:t>
            </a:r>
          </a:p>
          <a:p>
            <a:pPr marL="670560" lvl="1">
              <a:lnSpc>
                <a:spcPct val="115000"/>
              </a:lnSpc>
              <a:spcBef>
                <a:spcPts val="600"/>
              </a:spcBef>
              <a:spcAft>
                <a:spcPts val="600"/>
              </a:spcAft>
            </a:pPr>
            <a:r>
              <a:rPr lang="en-US" sz="3600" b="1"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The ugliest animals? (page 40)</a:t>
            </a:r>
          </a:p>
          <a:p>
            <a:pPr lvl="1"/>
            <a:r>
              <a:rPr lang="en-US" sz="3600" b="1" kern="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New words: the words in blue</a:t>
            </a:r>
            <a:endParaRPr lang="en-US" sz="3600" b="1" dirty="0">
              <a:solidFill>
                <a:schemeClr val="accent4">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36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ixkit-forest-birds-singing-1212">
            <a:hlinkClick r:id="" action="ppaction://media"/>
            <a:extLst>
              <a:ext uri="{FF2B5EF4-FFF2-40B4-BE49-F238E27FC236}">
                <a16:creationId xmlns:a16="http://schemas.microsoft.com/office/drawing/2014/main" id="{B0A559FE-5494-4723-A0C9-EA7C22E1E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82518" y="3429000"/>
            <a:ext cx="823541" cy="751451"/>
          </a:xfrm>
          <a:prstGeom prst="rect">
            <a:avLst/>
          </a:prstGeom>
        </p:spPr>
      </p:pic>
      <p:sp>
        <p:nvSpPr>
          <p:cNvPr id="3" name="Right Triangle 2">
            <a:extLst>
              <a:ext uri="{FF2B5EF4-FFF2-40B4-BE49-F238E27FC236}">
                <a16:creationId xmlns:a16="http://schemas.microsoft.com/office/drawing/2014/main" id="{805CA56E-6C01-6D24-1588-1EEA69B138AA}"/>
              </a:ext>
            </a:extLst>
          </p:cNvPr>
          <p:cNvSpPr/>
          <p:nvPr/>
        </p:nvSpPr>
        <p:spPr>
          <a:xfrm>
            <a:off x="0" y="5225143"/>
            <a:ext cx="5934269" cy="1632857"/>
          </a:xfrm>
          <a:prstGeom prst="rtTriangle">
            <a:avLst/>
          </a:prstGeom>
          <a:blipFill>
            <a:blip r:embed="rId5"/>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12296" name="Picture 8" descr="Mục này có hình ảnh của: Register - Login">
            <a:extLst>
              <a:ext uri="{FF2B5EF4-FFF2-40B4-BE49-F238E27FC236}">
                <a16:creationId xmlns:a16="http://schemas.microsoft.com/office/drawing/2014/main" id="{07447591-1D36-B77B-8C4B-250030C2F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4433" y="0"/>
            <a:ext cx="68175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24D8A8-B37E-72C1-E55E-53A2CCA44925}"/>
              </a:ext>
            </a:extLst>
          </p:cNvPr>
          <p:cNvSpPr txBox="1"/>
          <p:nvPr/>
        </p:nvSpPr>
        <p:spPr>
          <a:xfrm>
            <a:off x="284813" y="619692"/>
            <a:ext cx="4691921" cy="1569660"/>
          </a:xfrm>
          <a:prstGeom prst="rect">
            <a:avLst/>
          </a:prstGeom>
          <a:noFill/>
        </p:spPr>
        <p:txBody>
          <a:bodyPr wrap="square" rtlCol="0">
            <a:spAutoFit/>
          </a:bodyPr>
          <a:lstStyle/>
          <a:p>
            <a:pPr algn="ctr"/>
            <a:r>
              <a:rPr lang="en-US" sz="4800" dirty="0">
                <a:solidFill>
                  <a:srgbClr val="333399"/>
                </a:solidFill>
                <a:latin typeface="Elephant" panose="02020904090505020303" pitchFamily="18" charset="0"/>
              </a:rPr>
              <a:t>What do you think it is? </a:t>
            </a:r>
          </a:p>
        </p:txBody>
      </p:sp>
    </p:spTree>
    <p:extLst>
      <p:ext uri="{BB962C8B-B14F-4D97-AF65-F5344CB8AC3E}">
        <p14:creationId xmlns:p14="http://schemas.microsoft.com/office/powerpoint/2010/main" val="342658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296"/>
                                        </p:tgtEl>
                                        <p:attrNameLst>
                                          <p:attrName>style.visibility</p:attrName>
                                        </p:attrNameLst>
                                      </p:cBhvr>
                                      <p:to>
                                        <p:strVal val="visible"/>
                                      </p:to>
                                    </p:set>
                                    <p:anim calcmode="lin" valueType="num">
                                      <p:cBhvr additive="base">
                                        <p:cTn id="11" dur="500" fill="hold"/>
                                        <p:tgtEl>
                                          <p:spTgt spid="12296"/>
                                        </p:tgtEl>
                                        <p:attrNameLst>
                                          <p:attrName>ppt_x</p:attrName>
                                        </p:attrNameLst>
                                      </p:cBhvr>
                                      <p:tavLst>
                                        <p:tav tm="0">
                                          <p:val>
                                            <p:strVal val="#ppt_x"/>
                                          </p:val>
                                        </p:tav>
                                        <p:tav tm="100000">
                                          <p:val>
                                            <p:strVal val="#ppt_x"/>
                                          </p:val>
                                        </p:tav>
                                      </p:tavLst>
                                    </p:anim>
                                    <p:anim calcmode="lin" valueType="num">
                                      <p:cBhvr additive="base">
                                        <p:cTn id="12"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attlesnake6">
            <a:hlinkClick r:id="" action="ppaction://media"/>
            <a:extLst>
              <a:ext uri="{FF2B5EF4-FFF2-40B4-BE49-F238E27FC236}">
                <a16:creationId xmlns:a16="http://schemas.microsoft.com/office/drawing/2014/main" id="{EE58FB65-0414-4809-962A-0D44F9597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3811" y="856872"/>
            <a:ext cx="487363" cy="487363"/>
          </a:xfrm>
          <a:prstGeom prst="rect">
            <a:avLst/>
          </a:prstGeom>
        </p:spPr>
      </p:pic>
      <p:pic>
        <p:nvPicPr>
          <p:cNvPr id="7" name="Picture 6">
            <a:extLst>
              <a:ext uri="{FF2B5EF4-FFF2-40B4-BE49-F238E27FC236}">
                <a16:creationId xmlns:a16="http://schemas.microsoft.com/office/drawing/2014/main" id="{DF40A40B-01BA-440C-A6F2-F929FA863182}"/>
              </a:ext>
            </a:extLst>
          </p:cNvPr>
          <p:cNvPicPr>
            <a:picLocks noChangeAspect="1"/>
          </p:cNvPicPr>
          <p:nvPr/>
        </p:nvPicPr>
        <p:blipFill rotWithShape="1">
          <a:blip r:embed="rId5">
            <a:extLst>
              <a:ext uri="{28A0092B-C50C-407E-A947-70E740481C1C}">
                <a14:useLocalDpi xmlns:a14="http://schemas.microsoft.com/office/drawing/2010/main" val="0"/>
              </a:ext>
            </a:extLst>
          </a:blip>
          <a:srcRect t="23491" b="24922"/>
          <a:stretch/>
        </p:blipFill>
        <p:spPr>
          <a:xfrm>
            <a:off x="1476884" y="733156"/>
            <a:ext cx="10211761" cy="5267972"/>
          </a:xfrm>
          <a:prstGeom prst="rect">
            <a:avLst/>
          </a:prstGeom>
        </p:spPr>
      </p:pic>
      <p:sp>
        <p:nvSpPr>
          <p:cNvPr id="2" name="Right Triangle 1">
            <a:extLst>
              <a:ext uri="{FF2B5EF4-FFF2-40B4-BE49-F238E27FC236}">
                <a16:creationId xmlns:a16="http://schemas.microsoft.com/office/drawing/2014/main" id="{A4F324D6-1224-1688-EE22-31B86495BAA2}"/>
              </a:ext>
            </a:extLst>
          </p:cNvPr>
          <p:cNvSpPr/>
          <p:nvPr/>
        </p:nvSpPr>
        <p:spPr>
          <a:xfrm>
            <a:off x="0" y="5225143"/>
            <a:ext cx="5934269" cy="1632857"/>
          </a:xfrm>
          <a:prstGeom prst="rtTriangle">
            <a:avLst/>
          </a:prstGeom>
          <a:blipFill>
            <a:blip r:embed="rId6"/>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3" name="TextBox 2">
            <a:extLst>
              <a:ext uri="{FF2B5EF4-FFF2-40B4-BE49-F238E27FC236}">
                <a16:creationId xmlns:a16="http://schemas.microsoft.com/office/drawing/2014/main" id="{61924149-B5CC-D212-9F51-3BED94FF9AE5}"/>
              </a:ext>
            </a:extLst>
          </p:cNvPr>
          <p:cNvSpPr txBox="1"/>
          <p:nvPr/>
        </p:nvSpPr>
        <p:spPr>
          <a:xfrm>
            <a:off x="406111" y="317657"/>
            <a:ext cx="8467301" cy="830997"/>
          </a:xfrm>
          <a:prstGeom prst="rect">
            <a:avLst/>
          </a:prstGeom>
          <a:noFill/>
        </p:spPr>
        <p:txBody>
          <a:bodyPr wrap="square" rtlCol="0">
            <a:spAutoFit/>
          </a:bodyPr>
          <a:lstStyle/>
          <a:p>
            <a:pPr algn="ctr"/>
            <a:r>
              <a:rPr lang="en-US" sz="4800" dirty="0">
                <a:solidFill>
                  <a:srgbClr val="333399"/>
                </a:solidFill>
                <a:latin typeface="Elephant" panose="02020904090505020303" pitchFamily="18" charset="0"/>
              </a:rPr>
              <a:t>What do you think it is? </a:t>
            </a:r>
          </a:p>
        </p:txBody>
      </p:sp>
    </p:spTree>
    <p:extLst>
      <p:ext uri="{BB962C8B-B14F-4D97-AF65-F5344CB8AC3E}">
        <p14:creationId xmlns:p14="http://schemas.microsoft.com/office/powerpoint/2010/main" val="199654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ger7">
            <a:hlinkClick r:id="" action="ppaction://media"/>
            <a:extLst>
              <a:ext uri="{FF2B5EF4-FFF2-40B4-BE49-F238E27FC236}">
                <a16:creationId xmlns:a16="http://schemas.microsoft.com/office/drawing/2014/main" id="{30D540C5-38F2-463E-81CE-4BE61EB561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3548" y="197385"/>
            <a:ext cx="903169" cy="903169"/>
          </a:xfrm>
          <a:prstGeom prst="rect">
            <a:avLst/>
          </a:prstGeom>
        </p:spPr>
      </p:pic>
      <p:sp>
        <p:nvSpPr>
          <p:cNvPr id="2" name="Right Triangle 1">
            <a:extLst>
              <a:ext uri="{FF2B5EF4-FFF2-40B4-BE49-F238E27FC236}">
                <a16:creationId xmlns:a16="http://schemas.microsoft.com/office/drawing/2014/main" id="{0EC7CC45-3468-CC71-74CE-D3B40564D20F}"/>
              </a:ext>
            </a:extLst>
          </p:cNvPr>
          <p:cNvSpPr/>
          <p:nvPr/>
        </p:nvSpPr>
        <p:spPr>
          <a:xfrm>
            <a:off x="0" y="5225143"/>
            <a:ext cx="5934269" cy="1632857"/>
          </a:xfrm>
          <a:prstGeom prst="rtTriangle">
            <a:avLst/>
          </a:prstGeom>
          <a:blipFill>
            <a:blip r:embed="rId5"/>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pic>
        <p:nvPicPr>
          <p:cNvPr id="11266" name="Picture 2">
            <a:extLst>
              <a:ext uri="{FF2B5EF4-FFF2-40B4-BE49-F238E27FC236}">
                <a16:creationId xmlns:a16="http://schemas.microsoft.com/office/drawing/2014/main" id="{C28BFDF7-2FB2-400D-E12D-912FC0FE3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257" y="1019331"/>
            <a:ext cx="11162743" cy="58386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364DFF-50E3-C915-4EE8-CCC8E39DF462}"/>
              </a:ext>
            </a:extLst>
          </p:cNvPr>
          <p:cNvSpPr txBox="1"/>
          <p:nvPr/>
        </p:nvSpPr>
        <p:spPr>
          <a:xfrm>
            <a:off x="490087" y="112384"/>
            <a:ext cx="8467301" cy="830997"/>
          </a:xfrm>
          <a:prstGeom prst="rect">
            <a:avLst/>
          </a:prstGeom>
          <a:noFill/>
        </p:spPr>
        <p:txBody>
          <a:bodyPr wrap="square" rtlCol="0">
            <a:spAutoFit/>
          </a:bodyPr>
          <a:lstStyle/>
          <a:p>
            <a:pPr algn="ctr"/>
            <a:r>
              <a:rPr lang="en-US" sz="4800" dirty="0">
                <a:solidFill>
                  <a:srgbClr val="333399"/>
                </a:solidFill>
                <a:latin typeface="Elephant" panose="02020904090505020303" pitchFamily="18" charset="0"/>
              </a:rPr>
              <a:t>What do you think it is? </a:t>
            </a:r>
          </a:p>
        </p:txBody>
      </p:sp>
    </p:spTree>
    <p:extLst>
      <p:ext uri="{BB962C8B-B14F-4D97-AF65-F5344CB8AC3E}">
        <p14:creationId xmlns:p14="http://schemas.microsoft.com/office/powerpoint/2010/main" val="10283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lf Definition und Bedeutung | Collins Wörterbuch">
            <a:extLst>
              <a:ext uri="{FF2B5EF4-FFF2-40B4-BE49-F238E27FC236}">
                <a16:creationId xmlns:a16="http://schemas.microsoft.com/office/drawing/2014/main" id="{BFB10051-6A4B-4379-8A92-7EB03754A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349" y="0"/>
            <a:ext cx="9253651" cy="6730607"/>
          </a:xfrm>
          <a:prstGeom prst="rect">
            <a:avLst/>
          </a:prstGeom>
          <a:noFill/>
          <a:extLst>
            <a:ext uri="{909E8E84-426E-40DD-AFC4-6F175D3DCCD1}">
              <a14:hiddenFill xmlns:a14="http://schemas.microsoft.com/office/drawing/2010/main">
                <a:solidFill>
                  <a:srgbClr val="FFFFFF"/>
                </a:solidFill>
              </a14:hiddenFill>
            </a:ext>
          </a:extLst>
        </p:spPr>
      </p:pic>
      <p:pic>
        <p:nvPicPr>
          <p:cNvPr id="7" name="wolf6">
            <a:hlinkClick r:id="" action="ppaction://media"/>
            <a:extLst>
              <a:ext uri="{FF2B5EF4-FFF2-40B4-BE49-F238E27FC236}">
                <a16:creationId xmlns:a16="http://schemas.microsoft.com/office/drawing/2014/main" id="{66F2D414-A032-4E3C-91C1-DEEAF9065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7861" y="2234288"/>
            <a:ext cx="856695" cy="856695"/>
          </a:xfrm>
          <a:prstGeom prst="rect">
            <a:avLst/>
          </a:prstGeom>
        </p:spPr>
      </p:pic>
      <p:sp>
        <p:nvSpPr>
          <p:cNvPr id="2" name="Right Triangle 1">
            <a:extLst>
              <a:ext uri="{FF2B5EF4-FFF2-40B4-BE49-F238E27FC236}">
                <a16:creationId xmlns:a16="http://schemas.microsoft.com/office/drawing/2014/main" id="{9DEE5122-5128-F48C-ED55-8B56E3B4387C}"/>
              </a:ext>
            </a:extLst>
          </p:cNvPr>
          <p:cNvSpPr/>
          <p:nvPr/>
        </p:nvSpPr>
        <p:spPr>
          <a:xfrm>
            <a:off x="0" y="5225143"/>
            <a:ext cx="5934269" cy="1632857"/>
          </a:xfrm>
          <a:prstGeom prst="rtTriangle">
            <a:avLst/>
          </a:prstGeom>
          <a:blipFill>
            <a:blip r:embed="rId6"/>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94"/>
            <a:endParaRPr lang="en-US">
              <a:solidFill>
                <a:prstClr val="white"/>
              </a:solidFill>
              <a:latin typeface="Lato Light"/>
              <a:sym typeface="Arial"/>
            </a:endParaRPr>
          </a:p>
        </p:txBody>
      </p:sp>
      <p:sp>
        <p:nvSpPr>
          <p:cNvPr id="4" name="TextBox 3">
            <a:extLst>
              <a:ext uri="{FF2B5EF4-FFF2-40B4-BE49-F238E27FC236}">
                <a16:creationId xmlns:a16="http://schemas.microsoft.com/office/drawing/2014/main" id="{5925D3AF-3CC9-3210-547E-7A55834877FD}"/>
              </a:ext>
            </a:extLst>
          </p:cNvPr>
          <p:cNvSpPr txBox="1"/>
          <p:nvPr/>
        </p:nvSpPr>
        <p:spPr>
          <a:xfrm>
            <a:off x="65454" y="258082"/>
            <a:ext cx="6158204" cy="1569660"/>
          </a:xfrm>
          <a:prstGeom prst="rect">
            <a:avLst/>
          </a:prstGeom>
          <a:noFill/>
        </p:spPr>
        <p:txBody>
          <a:bodyPr wrap="square">
            <a:spAutoFit/>
          </a:bodyPr>
          <a:lstStyle/>
          <a:p>
            <a:pPr algn="ctr"/>
            <a:r>
              <a:rPr lang="en-US" sz="4800" dirty="0">
                <a:solidFill>
                  <a:srgbClr val="333399"/>
                </a:solidFill>
                <a:latin typeface="Elephant" panose="02020904090505020303" pitchFamily="18" charset="0"/>
              </a:rPr>
              <a:t>What do you think it is? </a:t>
            </a:r>
          </a:p>
        </p:txBody>
      </p:sp>
    </p:spTree>
    <p:extLst>
      <p:ext uri="{BB962C8B-B14F-4D97-AF65-F5344CB8AC3E}">
        <p14:creationId xmlns:p14="http://schemas.microsoft.com/office/powerpoint/2010/main" val="29485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978" y="1514736"/>
            <a:ext cx="8369559" cy="1325563"/>
          </a:xfrm>
        </p:spPr>
        <p:txBody>
          <a:bodyPr>
            <a:normAutofit/>
          </a:bodyPr>
          <a:lstStyle/>
          <a:p>
            <a:pPr algn="ctr"/>
            <a:r>
              <a:rPr lang="en-US" dirty="0">
                <a:solidFill>
                  <a:srgbClr val="333399"/>
                </a:solidFill>
                <a:latin typeface="Elephant" panose="02020904090505020303" pitchFamily="18" charset="0"/>
                <a:ea typeface="+mn-ea"/>
                <a:cs typeface="+mn-cs"/>
              </a:rPr>
              <a:t>Where do these animals live?</a:t>
            </a:r>
          </a:p>
        </p:txBody>
      </p:sp>
      <p:sp>
        <p:nvSpPr>
          <p:cNvPr id="3" name="Content Placeholder 2"/>
          <p:cNvSpPr>
            <a:spLocks noGrp="1"/>
          </p:cNvSpPr>
          <p:nvPr>
            <p:ph idx="1"/>
          </p:nvPr>
        </p:nvSpPr>
        <p:spPr>
          <a:xfrm>
            <a:off x="410547" y="3259210"/>
            <a:ext cx="6232654" cy="758492"/>
          </a:xfrm>
        </p:spPr>
        <p:txBody>
          <a:bodyPr>
            <a:normAutofit/>
          </a:bodyPr>
          <a:lstStyle/>
          <a:p>
            <a:pPr marL="0" indent="0" algn="ctr">
              <a:spcBef>
                <a:spcPct val="0"/>
              </a:spcBef>
              <a:buNone/>
            </a:pPr>
            <a:r>
              <a:rPr lang="en-US" sz="4400" dirty="0">
                <a:solidFill>
                  <a:srgbClr val="333399"/>
                </a:solidFill>
                <a:latin typeface="Elephant" panose="02020904090505020303" pitchFamily="18" charset="0"/>
              </a:rPr>
              <a:t>Are they dangerous?</a:t>
            </a:r>
          </a:p>
        </p:txBody>
      </p:sp>
      <p:pic>
        <p:nvPicPr>
          <p:cNvPr id="5" name="Picture 2">
            <a:extLst>
              <a:ext uri="{FF2B5EF4-FFF2-40B4-BE49-F238E27FC236}">
                <a16:creationId xmlns:a16="http://schemas.microsoft.com/office/drawing/2014/main" id="{E31061AB-FD24-A182-D9BD-793D92B4E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2109"/>
            <a:ext cx="4385388" cy="2255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72C87F-2283-0CDE-685C-5EFBA6680B97}"/>
              </a:ext>
            </a:extLst>
          </p:cNvPr>
          <p:cNvPicPr>
            <a:picLocks noChangeAspect="1"/>
          </p:cNvPicPr>
          <p:nvPr/>
        </p:nvPicPr>
        <p:blipFill rotWithShape="1">
          <a:blip r:embed="rId3">
            <a:extLst>
              <a:ext uri="{28A0092B-C50C-407E-A947-70E740481C1C}">
                <a14:useLocalDpi xmlns:a14="http://schemas.microsoft.com/office/drawing/2010/main" val="0"/>
              </a:ext>
            </a:extLst>
          </a:blip>
          <a:srcRect t="23491" b="24922"/>
          <a:stretch/>
        </p:blipFill>
        <p:spPr>
          <a:xfrm>
            <a:off x="7399176" y="20700"/>
            <a:ext cx="4759196" cy="1798769"/>
          </a:xfrm>
          <a:prstGeom prst="rect">
            <a:avLst/>
          </a:prstGeom>
        </p:spPr>
      </p:pic>
      <p:pic>
        <p:nvPicPr>
          <p:cNvPr id="7" name="Picture 4" descr="Mục này có hình ảnh của: Monkey Temple, Jaipur, India: Nature and Wildlife Photography Forum: Digital Photography Review">
            <a:extLst>
              <a:ext uri="{FF2B5EF4-FFF2-40B4-BE49-F238E27FC236}">
                <a16:creationId xmlns:a16="http://schemas.microsoft.com/office/drawing/2014/main" id="{8E72590F-5DD6-9F0B-20D6-76D1B5F47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3018474"/>
            <a:ext cx="2503415" cy="38188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olf Definition und Bedeutung | Collins Wörterbuch">
            <a:extLst>
              <a:ext uri="{FF2B5EF4-FFF2-40B4-BE49-F238E27FC236}">
                <a16:creationId xmlns:a16="http://schemas.microsoft.com/office/drawing/2014/main" id="{B3B95A0F-7FF3-2F9E-DECB-C8D42FA47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042" y="3861131"/>
            <a:ext cx="4290983" cy="3121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ục này có hình ảnh của: Register - Login">
            <a:extLst>
              <a:ext uri="{FF2B5EF4-FFF2-40B4-BE49-F238E27FC236}">
                <a16:creationId xmlns:a16="http://schemas.microsoft.com/office/drawing/2014/main" id="{E19C546A-800C-C478-D1F6-828DCAF2A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86"/>
            <a:ext cx="1690978" cy="263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7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Innovation - Light Version">
      <a:dk1>
        <a:srgbClr val="737572"/>
      </a:dk1>
      <a:lt1>
        <a:sysClr val="window" lastClr="FFFFFF"/>
      </a:lt1>
      <a:dk2>
        <a:srgbClr val="445469"/>
      </a:dk2>
      <a:lt2>
        <a:srgbClr val="FFFFFF"/>
      </a:lt2>
      <a:accent1>
        <a:srgbClr val="1EA185"/>
      </a:accent1>
      <a:accent2>
        <a:srgbClr val="9BBB5C"/>
      </a:accent2>
      <a:accent3>
        <a:srgbClr val="F29B26"/>
      </a:accent3>
      <a:accent4>
        <a:srgbClr val="BD392F"/>
      </a:accent4>
      <a:accent5>
        <a:srgbClr val="445469"/>
      </a:accent5>
      <a:accent6>
        <a:srgbClr val="6D6F6B"/>
      </a:accent6>
      <a:hlink>
        <a:srgbClr val="1E9272"/>
      </a:hlink>
      <a:folHlink>
        <a:srgbClr val="AC2624"/>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none" rtlCol="0">
        <a:spAutoFit/>
      </a:bodyPr>
      <a:lstStyle>
        <a:defPPr algn="r">
          <a:lnSpc>
            <a:spcPct val="90000"/>
          </a:lnSpc>
          <a:defRPr sz="12000">
            <a:solidFill>
              <a:srgbClr val="009A4E"/>
            </a:solidFill>
            <a:latin typeface="Lato Black"/>
            <a:cs typeface="Lato Black"/>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2447</TotalTime>
  <Words>851</Words>
  <Application>Microsoft Office PowerPoint</Application>
  <PresentationFormat>Widescreen</PresentationFormat>
  <Paragraphs>127</Paragraphs>
  <Slides>43</Slides>
  <Notes>1</Notes>
  <HiddenSlides>0</HiddenSlides>
  <MMClips>20</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43</vt:i4>
      </vt:variant>
    </vt:vector>
  </HeadingPairs>
  <TitlesOfParts>
    <vt:vector size="71" baseType="lpstr">
      <vt:lpstr>Arial</vt:lpstr>
      <vt:lpstr>Bahnschrift SemiBold</vt:lpstr>
      <vt:lpstr>Book Antiqua</vt:lpstr>
      <vt:lpstr>Britannic Bold</vt:lpstr>
      <vt:lpstr>Brush Script MT</vt:lpstr>
      <vt:lpstr>Calibri</vt:lpstr>
      <vt:lpstr>Calibri Light</vt:lpstr>
      <vt:lpstr>Comic Sans MS</vt:lpstr>
      <vt:lpstr>Cooper Black</vt:lpstr>
      <vt:lpstr>Curlz MT</vt:lpstr>
      <vt:lpstr>Elephant</vt:lpstr>
      <vt:lpstr>Gill Sans MT</vt:lpstr>
      <vt:lpstr>Goudy Stout</vt:lpstr>
      <vt:lpstr>inherit</vt:lpstr>
      <vt:lpstr>Lato Black</vt:lpstr>
      <vt:lpstr>Lato Bold</vt:lpstr>
      <vt:lpstr>Lato Light</vt:lpstr>
      <vt:lpstr>MV Boli</vt:lpstr>
      <vt:lpstr>Ravie</vt:lpstr>
      <vt:lpstr>Sitka Heading</vt:lpstr>
      <vt:lpstr>Source Sans Pro</vt:lpstr>
      <vt:lpstr>Stencil</vt:lpstr>
      <vt:lpstr>Symbol</vt:lpstr>
      <vt:lpstr>Times New Roman</vt:lpstr>
      <vt:lpstr>VNI-Bandit</vt:lpstr>
      <vt:lpstr>VNI-Fato</vt:lpstr>
      <vt:lpstr>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these animals live?</vt:lpstr>
      <vt:lpstr>PowerPoint Presentation</vt:lpstr>
      <vt:lpstr>New words </vt:lpstr>
      <vt:lpstr>New words </vt:lpstr>
      <vt:lpstr>New words </vt:lpstr>
      <vt:lpstr>New words </vt:lpstr>
      <vt:lpstr>PowerPoint Presentation</vt:lpstr>
      <vt:lpstr>New words </vt:lpstr>
      <vt:lpstr>PowerPoint Presentation</vt:lpstr>
      <vt:lpstr>New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animal is correct for each conversation?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vt:lpstr>
      <vt:lpstr>speaking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Diep Huynh</dc:creator>
  <cp:lastModifiedBy>katiethanh2010@gmail.com</cp:lastModifiedBy>
  <cp:revision>94</cp:revision>
  <dcterms:created xsi:type="dcterms:W3CDTF">2021-05-20T03:27:37Z</dcterms:created>
  <dcterms:modified xsi:type="dcterms:W3CDTF">2023-11-14T22:41:44Z</dcterms:modified>
</cp:coreProperties>
</file>