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59" r:id="rId6"/>
    <p:sldId id="260" r:id="rId7"/>
    <p:sldId id="261" r:id="rId8"/>
    <p:sldId id="271" r:id="rId9"/>
    <p:sldId id="282" r:id="rId10"/>
    <p:sldId id="263" r:id="rId11"/>
    <p:sldId id="274" r:id="rId12"/>
    <p:sldId id="272" r:id="rId13"/>
    <p:sldId id="277" r:id="rId14"/>
    <p:sldId id="278" r:id="rId15"/>
    <p:sldId id="283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66" d="100"/>
          <a:sy n="66" d="100"/>
        </p:scale>
        <p:origin x="6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D738-115A-25A6-52A0-7FC4DAD80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AD483-72C8-4442-E0A2-4566F066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60AF5-D1F0-B601-5C33-EF6D6F71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5308A-04FC-D7BD-8886-34CDDCA9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8C303-D6CD-BE13-E217-B8FE8124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2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CE01-A4EC-1B33-44F9-CC43A3DE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EF50A-BD97-8829-FF20-86FE7EAA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95D0E-4865-2C52-FCD0-6CAF84AE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3E840-D1BB-5029-8226-8CDB68B2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4A0CB-1803-4E51-8A29-88A94FE9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3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4DF2C-0B53-FDE6-BD71-E2A8DBF3B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69F5D-6B8D-FDF0-5D23-11901607F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F2BE4-7DB3-A344-8BFE-65C0AC2D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51938-16AE-D5D9-687F-0D41EA44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70A5F-A6CD-7EAC-35D6-CC4C8926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4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2B72-10F8-44CD-4316-3C1C70AC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A7884-9856-AE5A-0AAE-ADCD1AAB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FD33-500E-A1F1-F5CE-46B053AF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00DBF-9931-0EF8-5536-799A1788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43DD4-2B95-600A-05C1-375D18FE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85FCE-CED2-81FB-3F6C-2B691647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4A719-84B3-1426-EBE9-C9CC569EF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29D2-C0A2-A1CA-78C0-FB847E91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92295-1769-D1DD-AC1C-3F5CAFE0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6ABC4-31D5-517D-E881-D2815B60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5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0FAB-A13B-A4AA-6612-90DF3024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313A-D826-5AB0-448F-9546020DC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BB124-D663-E631-CDB7-2C1707A1A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E018F-0A07-15E3-6537-27104BC5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DCE88-42CD-8D9D-4239-4371AD00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CF7EA-48F3-9E41-E466-719FB65D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7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C508-5E70-127F-42AB-6085B4D3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F0088-1787-C45D-84EA-56FDDF50D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153C5-724A-F701-2861-29D690611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CC600-08BD-F063-0BB6-00A8FA199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0551A-9420-2E59-CC6A-5658105752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5A110-3016-BAE5-E7FA-6DC3EEBD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6FF77-C358-15FA-3204-2C9568C21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0491F-847C-7B66-D6FD-FBF8D96F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1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3A8F-B0C6-A372-69C3-1147564A6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564A0-0F1A-6AA0-BA78-2A3D0AF8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5142D-71BC-460D-081F-C1D2DC45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A05E-E870-D782-8774-819C7FAD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BE9C3-5045-AB89-CC8F-85BCF45E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3D7C2-CE64-3A03-EB47-CA54EEE2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DF5AE-A7B4-63F2-ADA9-BCFD1DEB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6DAF-CF5B-9243-8526-E2CA607F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7CFA-0D1F-A025-F4FB-C68CC5896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35F08-ADE8-FD92-8167-5B4F318B2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5FA3E-05C7-7286-2CB7-796F9E52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C9DF9-993C-8ECA-5FEB-A0C1CF8F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EA84C-22A6-8EE3-4325-3D2F1042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5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D41B-0FB1-C8EB-8D6B-B0B234FC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31FC0-6F5B-B5B2-E4C1-2FD8ACA00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9D04-B778-A040-FCEF-4493D5057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D3D70-E744-F604-515F-906078FA6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F2CEF-F754-656C-970D-03F75C89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4E61E-BD0A-D4DC-4B0A-1EB73CAD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6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E26D96-A578-1906-33C8-928FCA6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C3528-015F-D4F4-EDF5-925E9524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3B23A-A705-441A-4A96-789C11565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3193-96FF-4F5B-AFA1-4966929075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A964A-4B48-8707-05B4-0C13D2969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0C264-4291-EA27-B9A2-6383F2E4D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65ED34C-3A0A-FF18-B7B9-7B46C9428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72" y="625416"/>
            <a:ext cx="9003980" cy="538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56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EC68A7-1325-0D96-A12B-840A41F863EE}"/>
              </a:ext>
            </a:extLst>
          </p:cNvPr>
          <p:cNvSpPr txBox="1"/>
          <p:nvPr/>
        </p:nvSpPr>
        <p:spPr>
          <a:xfrm>
            <a:off x="715619" y="503580"/>
            <a:ext cx="11158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1: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 the article. Which of topics A–E are in the text? Put the topics in order.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4449F-4D96-E308-9200-8B956B93711E}"/>
              </a:ext>
            </a:extLst>
          </p:cNvPr>
          <p:cNvSpPr txBox="1"/>
          <p:nvPr/>
        </p:nvSpPr>
        <p:spPr>
          <a:xfrm>
            <a:off x="2928732" y="1241813"/>
            <a:ext cx="620201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US" sz="3600" b="1" i="0" dirty="0">
                <a:effectLst/>
                <a:latin typeface="Open Sans" panose="020B0606030504020204" pitchFamily="34" charset="0"/>
              </a:rPr>
              <a:t>A</a:t>
            </a:r>
            <a:r>
              <a:rPr lang="en-US" sz="3600" b="0" i="0" dirty="0">
                <a:effectLst/>
                <a:latin typeface="Open Sans" panose="020B0606030504020204" pitchFamily="34" charset="0"/>
              </a:rPr>
              <a:t> Emojis to communicate </a:t>
            </a:r>
          </a:p>
          <a:p>
            <a:pPr algn="l" fontAlgn="t"/>
            <a:br>
              <a:rPr lang="en-US" sz="3600" dirty="0"/>
            </a:br>
            <a:r>
              <a:rPr lang="en-US" sz="3600" b="1" i="0" dirty="0">
                <a:effectLst/>
                <a:latin typeface="Open Sans" panose="020B0606030504020204" pitchFamily="34" charset="0"/>
              </a:rPr>
              <a:t>B</a:t>
            </a:r>
            <a:r>
              <a:rPr lang="en-US" sz="3600" b="0" i="0" dirty="0">
                <a:effectLst/>
                <a:latin typeface="Open Sans" panose="020B0606030504020204" pitchFamily="34" charset="0"/>
              </a:rPr>
              <a:t> Fashion in Japan </a:t>
            </a:r>
          </a:p>
          <a:p>
            <a:pPr algn="l" fontAlgn="t"/>
            <a:br>
              <a:rPr lang="en-US" sz="3600" dirty="0"/>
            </a:br>
            <a:r>
              <a:rPr lang="en-US" sz="3600" b="1" i="0" dirty="0">
                <a:effectLst/>
                <a:latin typeface="Open Sans" panose="020B0606030504020204" pitchFamily="34" charset="0"/>
              </a:rPr>
              <a:t>C</a:t>
            </a:r>
            <a:r>
              <a:rPr lang="en-US" sz="3600" b="0" i="0" dirty="0">
                <a:effectLst/>
                <a:latin typeface="Open Sans" panose="020B0606030504020204" pitchFamily="34" charset="0"/>
              </a:rPr>
              <a:t> Emojis in everyday life </a:t>
            </a:r>
          </a:p>
          <a:p>
            <a:pPr algn="l" fontAlgn="t"/>
            <a:br>
              <a:rPr lang="en-US" sz="3600" dirty="0"/>
            </a:br>
            <a:r>
              <a:rPr lang="en-US" sz="3600" b="1" i="0" dirty="0">
                <a:effectLst/>
                <a:latin typeface="Open Sans" panose="020B0606030504020204" pitchFamily="34" charset="0"/>
              </a:rPr>
              <a:t>D</a:t>
            </a:r>
            <a:r>
              <a:rPr lang="en-US" sz="3600" b="0" i="0" dirty="0">
                <a:effectLst/>
                <a:latin typeface="Open Sans" panose="020B0606030504020204" pitchFamily="34" charset="0"/>
              </a:rPr>
              <a:t> Emojis and emotions </a:t>
            </a:r>
          </a:p>
          <a:p>
            <a:pPr algn="l" fontAlgn="t"/>
            <a:br>
              <a:rPr lang="en-US" sz="3600" dirty="0"/>
            </a:br>
            <a:r>
              <a:rPr lang="en-US" sz="3600" b="1" i="0" dirty="0">
                <a:effectLst/>
                <a:latin typeface="Open Sans" panose="020B0606030504020204" pitchFamily="34" charset="0"/>
              </a:rPr>
              <a:t>E</a:t>
            </a:r>
            <a:r>
              <a:rPr lang="en-US" sz="3600" b="0" i="0" dirty="0">
                <a:effectLst/>
                <a:latin typeface="Open Sans" panose="020B0606030504020204" pitchFamily="34" charset="0"/>
              </a:rPr>
              <a:t> Where emojis are from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5113A-4157-9BB9-EF48-26A486362C12}"/>
              </a:ext>
            </a:extLst>
          </p:cNvPr>
          <p:cNvSpPr/>
          <p:nvPr/>
        </p:nvSpPr>
        <p:spPr>
          <a:xfrm>
            <a:off x="8786191" y="1109287"/>
            <a:ext cx="848139" cy="84813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B1EA22-0517-535A-3226-6EDCC0C0A5E6}"/>
              </a:ext>
            </a:extLst>
          </p:cNvPr>
          <p:cNvSpPr/>
          <p:nvPr/>
        </p:nvSpPr>
        <p:spPr>
          <a:xfrm>
            <a:off x="8786190" y="2192071"/>
            <a:ext cx="848139" cy="84813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74CED-C141-0E02-4936-CB6CEDAC713C}"/>
              </a:ext>
            </a:extLst>
          </p:cNvPr>
          <p:cNvSpPr/>
          <p:nvPr/>
        </p:nvSpPr>
        <p:spPr>
          <a:xfrm>
            <a:off x="8786190" y="3301365"/>
            <a:ext cx="848139" cy="84813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B3A03C-31FC-44C2-D14E-E7262BFA2187}"/>
              </a:ext>
            </a:extLst>
          </p:cNvPr>
          <p:cNvSpPr/>
          <p:nvPr/>
        </p:nvSpPr>
        <p:spPr>
          <a:xfrm>
            <a:off x="8786190" y="4386675"/>
            <a:ext cx="848139" cy="84813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AF148C-9484-A079-AB83-35AC81590965}"/>
              </a:ext>
            </a:extLst>
          </p:cNvPr>
          <p:cNvSpPr/>
          <p:nvPr/>
        </p:nvSpPr>
        <p:spPr>
          <a:xfrm>
            <a:off x="8786189" y="5471987"/>
            <a:ext cx="848139" cy="84813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4AEDEE-E6AC-7F74-786D-FC3CC7F2597A}"/>
              </a:ext>
            </a:extLst>
          </p:cNvPr>
          <p:cNvSpPr txBox="1"/>
          <p:nvPr/>
        </p:nvSpPr>
        <p:spPr>
          <a:xfrm>
            <a:off x="8988082" y="122303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E78CDE-3F34-C451-F002-59F4C66D68C9}"/>
              </a:ext>
            </a:extLst>
          </p:cNvPr>
          <p:cNvSpPr txBox="1"/>
          <p:nvPr/>
        </p:nvSpPr>
        <p:spPr>
          <a:xfrm>
            <a:off x="8988082" y="337012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3FB11B-8D54-0E9C-2497-F81108E2DCF1}"/>
              </a:ext>
            </a:extLst>
          </p:cNvPr>
          <p:cNvSpPr txBox="1"/>
          <p:nvPr/>
        </p:nvSpPr>
        <p:spPr>
          <a:xfrm>
            <a:off x="8988082" y="554211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B73A01-5966-5905-700D-127D00D28EA2}"/>
              </a:ext>
            </a:extLst>
          </p:cNvPr>
          <p:cNvSpPr txBox="1"/>
          <p:nvPr/>
        </p:nvSpPr>
        <p:spPr>
          <a:xfrm>
            <a:off x="8984968" y="445680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95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  <p:bldP spid="6" grpId="0" animBg="1"/>
      <p:bldP spid="9" grpId="0" animBg="1"/>
      <p:bldP spid="11" grpId="0" animBg="1"/>
      <p:bldP spid="13" grpId="0" animBg="1"/>
      <p:bldP spid="15" grpId="0"/>
      <p:bldP spid="17" grpId="0"/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F29B92-B863-B0EF-DB05-977749726AFB}"/>
              </a:ext>
            </a:extLst>
          </p:cNvPr>
          <p:cNvSpPr/>
          <p:nvPr/>
        </p:nvSpPr>
        <p:spPr>
          <a:xfrm>
            <a:off x="984307" y="2450501"/>
            <a:ext cx="106474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PRACTICE !!!</a:t>
            </a:r>
          </a:p>
        </p:txBody>
      </p:sp>
    </p:spTree>
    <p:extLst>
      <p:ext uri="{BB962C8B-B14F-4D97-AF65-F5344CB8AC3E}">
        <p14:creationId xmlns:p14="http://schemas.microsoft.com/office/powerpoint/2010/main" val="33923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7E682A-60D4-A412-E7E3-B6F4E62FC81B}"/>
              </a:ext>
            </a:extLst>
          </p:cNvPr>
          <p:cNvSpPr txBox="1"/>
          <p:nvPr/>
        </p:nvSpPr>
        <p:spPr>
          <a:xfrm>
            <a:off x="636105" y="503581"/>
            <a:ext cx="11555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2: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 and listen to the article. Write True or False.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3CC6E-9FA5-277B-0B6D-337C607087E6}"/>
              </a:ext>
            </a:extLst>
          </p:cNvPr>
          <p:cNvSpPr txBox="1"/>
          <p:nvPr/>
        </p:nvSpPr>
        <p:spPr>
          <a:xfrm>
            <a:off x="162340" y="1136064"/>
            <a:ext cx="11380303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>
              <a:spcBef>
                <a:spcPts val="600"/>
              </a:spcBef>
              <a:spcAft>
                <a:spcPts val="600"/>
              </a:spcAft>
            </a:pPr>
            <a:r>
              <a:rPr lang="en-US" sz="2800" b="1" i="0" dirty="0">
                <a:effectLst/>
                <a:latin typeface="Open Sans" panose="020B0606030504020204" pitchFamily="34" charset="0"/>
              </a:rPr>
              <a:t>1</a:t>
            </a:r>
            <a:r>
              <a:rPr lang="en-US" sz="2800" b="0" i="0" dirty="0">
                <a:effectLst/>
                <a:latin typeface="Open Sans" panose="020B0606030504020204" pitchFamily="34" charset="0"/>
              </a:rPr>
              <a:t> Lucy is reading a message made of emoticons </a:t>
            </a:r>
          </a:p>
          <a:p>
            <a:pPr algn="l" fontAlgn="t">
              <a:spcBef>
                <a:spcPts val="600"/>
              </a:spcBef>
              <a:spcAft>
                <a:spcPts val="600"/>
              </a:spcAft>
            </a:pPr>
            <a:br>
              <a:rPr lang="en-US" sz="2800" dirty="0"/>
            </a:br>
            <a:r>
              <a:rPr lang="en-US" sz="2800" b="1" i="0" dirty="0">
                <a:effectLst/>
                <a:latin typeface="Open Sans" panose="020B0606030504020204" pitchFamily="34" charset="0"/>
              </a:rPr>
              <a:t>2</a:t>
            </a:r>
            <a:r>
              <a:rPr lang="en-US" sz="2800" b="0" i="0" dirty="0">
                <a:effectLst/>
                <a:latin typeface="Open Sans" panose="020B0606030504020204" pitchFamily="34" charset="0"/>
              </a:rPr>
              <a:t> There are emojis on clothes. </a:t>
            </a:r>
          </a:p>
          <a:p>
            <a:pPr algn="l" fontAlgn="t">
              <a:spcBef>
                <a:spcPts val="600"/>
              </a:spcBef>
              <a:spcAft>
                <a:spcPts val="600"/>
              </a:spcAft>
            </a:pPr>
            <a:br>
              <a:rPr lang="en-US" sz="2800" dirty="0"/>
            </a:br>
            <a:r>
              <a:rPr lang="en-US" sz="2800" b="1" i="0" dirty="0">
                <a:effectLst/>
                <a:latin typeface="Open Sans" panose="020B0606030504020204" pitchFamily="34" charset="0"/>
              </a:rPr>
              <a:t>3</a:t>
            </a:r>
            <a:r>
              <a:rPr lang="en-US" sz="2800" b="0" i="0" dirty="0">
                <a:effectLst/>
                <a:latin typeface="Open Sans" panose="020B0606030504020204" pitchFamily="34" charset="0"/>
              </a:rPr>
              <a:t> Emojis show only Japanese culture </a:t>
            </a:r>
          </a:p>
          <a:p>
            <a:pPr algn="l" fontAlgn="t">
              <a:spcBef>
                <a:spcPts val="600"/>
              </a:spcBef>
              <a:spcAft>
                <a:spcPts val="600"/>
              </a:spcAft>
            </a:pPr>
            <a:br>
              <a:rPr lang="en-US" sz="2800" dirty="0"/>
            </a:br>
            <a:r>
              <a:rPr lang="en-US" sz="2800" b="1" i="0" dirty="0">
                <a:effectLst/>
                <a:latin typeface="Open Sans" panose="020B0606030504020204" pitchFamily="34" charset="0"/>
              </a:rPr>
              <a:t>4</a:t>
            </a:r>
            <a:r>
              <a:rPr lang="en-US" sz="2800" b="0" i="0" dirty="0">
                <a:effectLst/>
                <a:latin typeface="Open Sans" panose="020B0606030504020204" pitchFamily="34" charset="0"/>
              </a:rPr>
              <a:t> The people and faces in the new emojis use a lot more </a:t>
            </a:r>
            <a:r>
              <a:rPr lang="en-US" sz="2800" b="0" i="0" dirty="0" err="1">
                <a:effectLst/>
                <a:latin typeface="Open Sans" panose="020B0606030504020204" pitchFamily="34" charset="0"/>
              </a:rPr>
              <a:t>colours</a:t>
            </a:r>
            <a:r>
              <a:rPr lang="en-US" sz="2800" b="0" i="0" dirty="0">
                <a:effectLst/>
                <a:latin typeface="Open Sans" panose="020B0606030504020204" pitchFamily="34" charset="0"/>
              </a:rPr>
              <a:t>. </a:t>
            </a:r>
          </a:p>
          <a:p>
            <a:pPr algn="l" fontAlgn="t">
              <a:spcBef>
                <a:spcPts val="600"/>
              </a:spcBef>
              <a:spcAft>
                <a:spcPts val="600"/>
              </a:spcAft>
            </a:pPr>
            <a:br>
              <a:rPr lang="en-US" sz="2800" dirty="0"/>
            </a:br>
            <a:r>
              <a:rPr lang="en-US" sz="2800" b="1" i="0" dirty="0">
                <a:effectLst/>
                <a:latin typeface="Open Sans" panose="020B0606030504020204" pitchFamily="34" charset="0"/>
              </a:rPr>
              <a:t>5</a:t>
            </a:r>
            <a:r>
              <a:rPr lang="en-US" sz="2800" b="0" i="0" dirty="0">
                <a:effectLst/>
                <a:latin typeface="Open Sans" panose="020B0606030504020204" pitchFamily="34" charset="0"/>
              </a:rPr>
              <a:t> Emojis don’t help with communication.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08547-A904-7A1B-FB9D-42E261ACAE91}"/>
              </a:ext>
            </a:extLst>
          </p:cNvPr>
          <p:cNvSpPr txBox="1"/>
          <p:nvPr/>
        </p:nvSpPr>
        <p:spPr>
          <a:xfrm>
            <a:off x="10928513" y="1136064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464C3-B45B-B357-8F53-0F3C18E6FEDB}"/>
              </a:ext>
            </a:extLst>
          </p:cNvPr>
          <p:cNvSpPr txBox="1"/>
          <p:nvPr/>
        </p:nvSpPr>
        <p:spPr>
          <a:xfrm>
            <a:off x="2054088" y="1614601"/>
            <a:ext cx="6740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>
                <a:solidFill>
                  <a:srgbClr val="7030A0"/>
                </a:solidFill>
                <a:sym typeface="Wingdings" panose="05000000000000000000" pitchFamily="2" charset="2"/>
              </a:rPr>
              <a:t>She is reading a message made of emojis. </a:t>
            </a:r>
            <a:endParaRPr lang="en-US" sz="2800" i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4ACEC-7D9B-1B0E-A6B1-5F65D235E02C}"/>
              </a:ext>
            </a:extLst>
          </p:cNvPr>
          <p:cNvSpPr txBox="1"/>
          <p:nvPr/>
        </p:nvSpPr>
        <p:spPr>
          <a:xfrm>
            <a:off x="10919791" y="2137821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BF0F-946E-5DFB-C58C-806AC41F602D}"/>
              </a:ext>
            </a:extLst>
          </p:cNvPr>
          <p:cNvSpPr txBox="1"/>
          <p:nvPr/>
        </p:nvSpPr>
        <p:spPr>
          <a:xfrm>
            <a:off x="10919790" y="3075056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69E16-17FC-9B61-69AB-65BC0F57887C}"/>
              </a:ext>
            </a:extLst>
          </p:cNvPr>
          <p:cNvSpPr txBox="1"/>
          <p:nvPr/>
        </p:nvSpPr>
        <p:spPr>
          <a:xfrm>
            <a:off x="2054088" y="3707651"/>
            <a:ext cx="6074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>
                <a:solidFill>
                  <a:srgbClr val="7030A0"/>
                </a:solidFill>
                <a:sym typeface="Wingdings" panose="05000000000000000000" pitchFamily="2" charset="2"/>
              </a:rPr>
              <a:t>They show ideas from many cultures. </a:t>
            </a:r>
            <a:endParaRPr lang="en-US" sz="2800" i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012650-79E3-8B2F-A9A7-CBEC274F874A}"/>
              </a:ext>
            </a:extLst>
          </p:cNvPr>
          <p:cNvSpPr txBox="1"/>
          <p:nvPr/>
        </p:nvSpPr>
        <p:spPr>
          <a:xfrm>
            <a:off x="10919790" y="4056382"/>
            <a:ext cx="1128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92C291-0D40-0495-8934-4F1FE4ADF30A}"/>
              </a:ext>
            </a:extLst>
          </p:cNvPr>
          <p:cNvSpPr txBox="1"/>
          <p:nvPr/>
        </p:nvSpPr>
        <p:spPr>
          <a:xfrm>
            <a:off x="10910899" y="4889158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71F15-3B3D-9928-DF3C-7A357188E4C0}"/>
              </a:ext>
            </a:extLst>
          </p:cNvPr>
          <p:cNvSpPr txBox="1"/>
          <p:nvPr/>
        </p:nvSpPr>
        <p:spPr>
          <a:xfrm>
            <a:off x="2054088" y="5631143"/>
            <a:ext cx="539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>
                <a:solidFill>
                  <a:srgbClr val="7030A0"/>
                </a:solidFill>
                <a:sym typeface="Wingdings" panose="05000000000000000000" pitchFamily="2" charset="2"/>
              </a:rPr>
              <a:t>They can show people’s feelings. </a:t>
            </a:r>
            <a:endParaRPr lang="en-US" sz="2800" i="1" dirty="0">
              <a:solidFill>
                <a:srgbClr val="7030A0"/>
              </a:solidFill>
            </a:endParaRPr>
          </a:p>
        </p:txBody>
      </p:sp>
      <p:pic>
        <p:nvPicPr>
          <p:cNvPr id="16" name="1-16 Friends Plus 7">
            <a:hlinkClick r:id="" action="ppaction://media"/>
            <a:extLst>
              <a:ext uri="{FF2B5EF4-FFF2-40B4-BE49-F238E27FC236}">
                <a16:creationId xmlns:a16="http://schemas.microsoft.com/office/drawing/2014/main" id="{589AB677-BEAB-BF59-3936-53637D933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1013" y="110076"/>
            <a:ext cx="1006019" cy="10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07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5" grpId="0"/>
      <p:bldP spid="6" grpId="0"/>
      <p:bldP spid="8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861B738-2D30-AD4A-5371-D3A608B6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BA595E-538A-BFFD-5721-0E7C0471D3C9}"/>
              </a:ext>
            </a:extLst>
          </p:cNvPr>
          <p:cNvSpPr txBox="1"/>
          <p:nvPr/>
        </p:nvSpPr>
        <p:spPr>
          <a:xfrm>
            <a:off x="556592" y="397564"/>
            <a:ext cx="11820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4: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it! Work in pairs. Do you like emojis? Why / Why not?</a:t>
            </a:r>
          </a:p>
        </p:txBody>
      </p:sp>
      <p:pic>
        <p:nvPicPr>
          <p:cNvPr id="3074" name="Picture 2" descr="On World Emoji Day 2019, here are 13 emojis we Indians really need.">
            <a:extLst>
              <a:ext uri="{FF2B5EF4-FFF2-40B4-BE49-F238E27FC236}">
                <a16:creationId xmlns:a16="http://schemas.microsoft.com/office/drawing/2014/main" id="{A8E84308-6FA8-7288-BDA6-37E05202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11" y="1390338"/>
            <a:ext cx="7248577" cy="407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6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BA595E-538A-BFFD-5721-0E7C0471D3C9}"/>
              </a:ext>
            </a:extLst>
          </p:cNvPr>
          <p:cNvSpPr txBox="1"/>
          <p:nvPr/>
        </p:nvSpPr>
        <p:spPr>
          <a:xfrm>
            <a:off x="556592" y="397564"/>
            <a:ext cx="11820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4: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it! Work in pairs. Do you like emojis? Why / Why not?</a:t>
            </a:r>
          </a:p>
        </p:txBody>
      </p:sp>
      <p:pic>
        <p:nvPicPr>
          <p:cNvPr id="3074" name="Picture 2" descr="On World Emoji Day 2019, here are 13 emojis we Indians really need.">
            <a:extLst>
              <a:ext uri="{FF2B5EF4-FFF2-40B4-BE49-F238E27FC236}">
                <a16:creationId xmlns:a16="http://schemas.microsoft.com/office/drawing/2014/main" id="{A8E84308-6FA8-7288-BDA6-37E05202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7" y="1216167"/>
            <a:ext cx="4366128" cy="245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oung girl cheering one hand">
            <a:extLst>
              <a:ext uri="{FF2B5EF4-FFF2-40B4-BE49-F238E27FC236}">
                <a16:creationId xmlns:a16="http://schemas.microsoft.com/office/drawing/2014/main" id="{151DB9E3-737A-DD95-FDB1-34F13DC88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785304" y="3429000"/>
            <a:ext cx="2770859" cy="3429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6A355EB-25A6-B72D-B69E-429B73568762}"/>
              </a:ext>
            </a:extLst>
          </p:cNvPr>
          <p:cNvSpPr/>
          <p:nvPr/>
        </p:nvSpPr>
        <p:spPr>
          <a:xfrm>
            <a:off x="5967265" y="1957613"/>
            <a:ext cx="6075880" cy="3429001"/>
          </a:xfrm>
          <a:prstGeom prst="wedgeRoundRectCallout">
            <a:avLst>
              <a:gd name="adj1" fmla="val -71602"/>
              <a:gd name="adj2" fmla="val 9007"/>
              <a:gd name="adj3" fmla="val 16667"/>
            </a:avLst>
          </a:prstGeom>
          <a:gradFill flip="none" rotWithShape="1">
            <a:gsLst>
              <a:gs pos="0">
                <a:srgbClr val="FF0066">
                  <a:lumMod val="97000"/>
                  <a:alpha val="79000"/>
                </a:srgbClr>
              </a:gs>
              <a:gs pos="11000">
                <a:srgbClr val="FF0066">
                  <a:lumMod val="56000"/>
                  <a:lumOff val="44000"/>
                </a:srgbClr>
              </a:gs>
              <a:gs pos="77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I love using emojis, especially when I text my friends. Using emojis can save most of my time instead of typing long words. It is also boring to use normal words. </a:t>
            </a:r>
          </a:p>
        </p:txBody>
      </p:sp>
    </p:spTree>
    <p:extLst>
      <p:ext uri="{BB962C8B-B14F-4D97-AF65-F5344CB8AC3E}">
        <p14:creationId xmlns:p14="http://schemas.microsoft.com/office/powerpoint/2010/main" val="160657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 with low confidence">
            <a:extLst>
              <a:ext uri="{FF2B5EF4-FFF2-40B4-BE49-F238E27FC236}">
                <a16:creationId xmlns:a16="http://schemas.microsoft.com/office/drawing/2014/main" id="{3E93C966-9A60-212D-5C47-09051099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5" y="656836"/>
            <a:ext cx="7746709" cy="201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616AD-780D-3FEA-9150-1E4A5C375606}"/>
              </a:ext>
            </a:extLst>
          </p:cNvPr>
          <p:cNvSpPr txBox="1"/>
          <p:nvPr/>
        </p:nvSpPr>
        <p:spPr>
          <a:xfrm>
            <a:off x="2597426" y="2591468"/>
            <a:ext cx="9594574" cy="3722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-	Learn by heart all the new words.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-	Workbook: Exercises page 20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-	Prepare Lesson 3 – Language focus                  - Present continuous: affirmative and negative</a:t>
            </a:r>
          </a:p>
        </p:txBody>
      </p:sp>
    </p:spTree>
    <p:extLst>
      <p:ext uri="{BB962C8B-B14F-4D97-AF65-F5344CB8AC3E}">
        <p14:creationId xmlns:p14="http://schemas.microsoft.com/office/powerpoint/2010/main" val="166460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F8FBD99-4896-36E3-75B9-8EF9925E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62" y="666750"/>
            <a:ext cx="71532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CEADE4-9179-25CC-E472-134A92FA978C}"/>
              </a:ext>
            </a:extLst>
          </p:cNvPr>
          <p:cNvSpPr txBox="1"/>
          <p:nvPr/>
        </p:nvSpPr>
        <p:spPr>
          <a:xfrm>
            <a:off x="449451" y="1925556"/>
            <a:ext cx="4277532" cy="2585323"/>
          </a:xfrm>
          <a:custGeom>
            <a:avLst/>
            <a:gdLst>
              <a:gd name="connsiteX0" fmla="*/ 0 w 4277532"/>
              <a:gd name="connsiteY0" fmla="*/ 0 h 2585323"/>
              <a:gd name="connsiteX1" fmla="*/ 534692 w 4277532"/>
              <a:gd name="connsiteY1" fmla="*/ 0 h 2585323"/>
              <a:gd name="connsiteX2" fmla="*/ 1069383 w 4277532"/>
              <a:gd name="connsiteY2" fmla="*/ 0 h 2585323"/>
              <a:gd name="connsiteX3" fmla="*/ 1689625 w 4277532"/>
              <a:gd name="connsiteY3" fmla="*/ 0 h 2585323"/>
              <a:gd name="connsiteX4" fmla="*/ 2309867 w 4277532"/>
              <a:gd name="connsiteY4" fmla="*/ 0 h 2585323"/>
              <a:gd name="connsiteX5" fmla="*/ 2887334 w 4277532"/>
              <a:gd name="connsiteY5" fmla="*/ 0 h 2585323"/>
              <a:gd name="connsiteX6" fmla="*/ 3293700 w 4277532"/>
              <a:gd name="connsiteY6" fmla="*/ 0 h 2585323"/>
              <a:gd name="connsiteX7" fmla="*/ 4277532 w 4277532"/>
              <a:gd name="connsiteY7" fmla="*/ 0 h 2585323"/>
              <a:gd name="connsiteX8" fmla="*/ 4277532 w 4277532"/>
              <a:gd name="connsiteY8" fmla="*/ 465358 h 2585323"/>
              <a:gd name="connsiteX9" fmla="*/ 4277532 w 4277532"/>
              <a:gd name="connsiteY9" fmla="*/ 1034129 h 2585323"/>
              <a:gd name="connsiteX10" fmla="*/ 4277532 w 4277532"/>
              <a:gd name="connsiteY10" fmla="*/ 1577047 h 2585323"/>
              <a:gd name="connsiteX11" fmla="*/ 4277532 w 4277532"/>
              <a:gd name="connsiteY11" fmla="*/ 2042405 h 2585323"/>
              <a:gd name="connsiteX12" fmla="*/ 4277532 w 4277532"/>
              <a:gd name="connsiteY12" fmla="*/ 2585323 h 2585323"/>
              <a:gd name="connsiteX13" fmla="*/ 3785616 w 4277532"/>
              <a:gd name="connsiteY13" fmla="*/ 2585323 h 2585323"/>
              <a:gd name="connsiteX14" fmla="*/ 3250924 w 4277532"/>
              <a:gd name="connsiteY14" fmla="*/ 2585323 h 2585323"/>
              <a:gd name="connsiteX15" fmla="*/ 2801783 w 4277532"/>
              <a:gd name="connsiteY15" fmla="*/ 2585323 h 2585323"/>
              <a:gd name="connsiteX16" fmla="*/ 2181541 w 4277532"/>
              <a:gd name="connsiteY16" fmla="*/ 2585323 h 2585323"/>
              <a:gd name="connsiteX17" fmla="*/ 1775176 w 4277532"/>
              <a:gd name="connsiteY17" fmla="*/ 2585323 h 2585323"/>
              <a:gd name="connsiteX18" fmla="*/ 1197709 w 4277532"/>
              <a:gd name="connsiteY18" fmla="*/ 2585323 h 2585323"/>
              <a:gd name="connsiteX19" fmla="*/ 748568 w 4277532"/>
              <a:gd name="connsiteY19" fmla="*/ 2585323 h 2585323"/>
              <a:gd name="connsiteX20" fmla="*/ 0 w 4277532"/>
              <a:gd name="connsiteY20" fmla="*/ 2585323 h 2585323"/>
              <a:gd name="connsiteX21" fmla="*/ 0 w 4277532"/>
              <a:gd name="connsiteY21" fmla="*/ 2145818 h 2585323"/>
              <a:gd name="connsiteX22" fmla="*/ 0 w 4277532"/>
              <a:gd name="connsiteY22" fmla="*/ 1577047 h 2585323"/>
              <a:gd name="connsiteX23" fmla="*/ 0 w 4277532"/>
              <a:gd name="connsiteY23" fmla="*/ 1111689 h 2585323"/>
              <a:gd name="connsiteX24" fmla="*/ 0 w 4277532"/>
              <a:gd name="connsiteY24" fmla="*/ 672184 h 2585323"/>
              <a:gd name="connsiteX25" fmla="*/ 0 w 4277532"/>
              <a:gd name="connsiteY25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77532" h="2585323" extrusionOk="0">
                <a:moveTo>
                  <a:pt x="0" y="0"/>
                </a:moveTo>
                <a:cubicBezTo>
                  <a:pt x="260350" y="-16956"/>
                  <a:pt x="333596" y="54475"/>
                  <a:pt x="534692" y="0"/>
                </a:cubicBezTo>
                <a:cubicBezTo>
                  <a:pt x="735788" y="-54475"/>
                  <a:pt x="815396" y="35021"/>
                  <a:pt x="1069383" y="0"/>
                </a:cubicBezTo>
                <a:cubicBezTo>
                  <a:pt x="1323370" y="-35021"/>
                  <a:pt x="1449319" y="50583"/>
                  <a:pt x="1689625" y="0"/>
                </a:cubicBezTo>
                <a:cubicBezTo>
                  <a:pt x="1929931" y="-50583"/>
                  <a:pt x="2185793" y="7499"/>
                  <a:pt x="2309867" y="0"/>
                </a:cubicBezTo>
                <a:cubicBezTo>
                  <a:pt x="2433941" y="-7499"/>
                  <a:pt x="2754004" y="17189"/>
                  <a:pt x="2887334" y="0"/>
                </a:cubicBezTo>
                <a:cubicBezTo>
                  <a:pt x="3020664" y="-17189"/>
                  <a:pt x="3111409" y="16707"/>
                  <a:pt x="3293700" y="0"/>
                </a:cubicBezTo>
                <a:cubicBezTo>
                  <a:pt x="3475991" y="-16707"/>
                  <a:pt x="3823506" y="56229"/>
                  <a:pt x="4277532" y="0"/>
                </a:cubicBezTo>
                <a:cubicBezTo>
                  <a:pt x="4324976" y="147784"/>
                  <a:pt x="4260632" y="274305"/>
                  <a:pt x="4277532" y="465358"/>
                </a:cubicBezTo>
                <a:cubicBezTo>
                  <a:pt x="4294432" y="656411"/>
                  <a:pt x="4259124" y="774509"/>
                  <a:pt x="4277532" y="1034129"/>
                </a:cubicBezTo>
                <a:cubicBezTo>
                  <a:pt x="4295940" y="1293749"/>
                  <a:pt x="4247395" y="1422874"/>
                  <a:pt x="4277532" y="1577047"/>
                </a:cubicBezTo>
                <a:cubicBezTo>
                  <a:pt x="4307669" y="1731220"/>
                  <a:pt x="4271776" y="1852371"/>
                  <a:pt x="4277532" y="2042405"/>
                </a:cubicBezTo>
                <a:cubicBezTo>
                  <a:pt x="4283288" y="2232439"/>
                  <a:pt x="4258362" y="2363072"/>
                  <a:pt x="4277532" y="2585323"/>
                </a:cubicBezTo>
                <a:cubicBezTo>
                  <a:pt x="4103011" y="2636128"/>
                  <a:pt x="3921250" y="2580110"/>
                  <a:pt x="3785616" y="2585323"/>
                </a:cubicBezTo>
                <a:cubicBezTo>
                  <a:pt x="3649982" y="2590536"/>
                  <a:pt x="3419768" y="2560806"/>
                  <a:pt x="3250924" y="2585323"/>
                </a:cubicBezTo>
                <a:cubicBezTo>
                  <a:pt x="3082080" y="2609840"/>
                  <a:pt x="2996753" y="2533640"/>
                  <a:pt x="2801783" y="2585323"/>
                </a:cubicBezTo>
                <a:cubicBezTo>
                  <a:pt x="2606813" y="2637006"/>
                  <a:pt x="2401679" y="2531253"/>
                  <a:pt x="2181541" y="2585323"/>
                </a:cubicBezTo>
                <a:cubicBezTo>
                  <a:pt x="1961403" y="2639393"/>
                  <a:pt x="1960951" y="2576142"/>
                  <a:pt x="1775176" y="2585323"/>
                </a:cubicBezTo>
                <a:cubicBezTo>
                  <a:pt x="1589402" y="2594504"/>
                  <a:pt x="1351473" y="2562747"/>
                  <a:pt x="1197709" y="2585323"/>
                </a:cubicBezTo>
                <a:cubicBezTo>
                  <a:pt x="1043945" y="2607899"/>
                  <a:pt x="961400" y="2561741"/>
                  <a:pt x="748568" y="2585323"/>
                </a:cubicBezTo>
                <a:cubicBezTo>
                  <a:pt x="535736" y="2608905"/>
                  <a:pt x="256406" y="2574213"/>
                  <a:pt x="0" y="2585323"/>
                </a:cubicBezTo>
                <a:cubicBezTo>
                  <a:pt x="-16667" y="2474131"/>
                  <a:pt x="15461" y="2330854"/>
                  <a:pt x="0" y="2145818"/>
                </a:cubicBezTo>
                <a:cubicBezTo>
                  <a:pt x="-15461" y="1960782"/>
                  <a:pt x="62709" y="1792685"/>
                  <a:pt x="0" y="1577047"/>
                </a:cubicBezTo>
                <a:cubicBezTo>
                  <a:pt x="-62709" y="1361409"/>
                  <a:pt x="54623" y="1247344"/>
                  <a:pt x="0" y="1111689"/>
                </a:cubicBezTo>
                <a:cubicBezTo>
                  <a:pt x="-54623" y="976034"/>
                  <a:pt x="25231" y="770528"/>
                  <a:pt x="0" y="672184"/>
                </a:cubicBezTo>
                <a:cubicBezTo>
                  <a:pt x="-25231" y="573840"/>
                  <a:pt x="53684" y="20835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503966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do these emojis mean?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26CB86-A772-0148-8DD2-32683C10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39" y="0"/>
            <a:ext cx="7062061" cy="125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3DC41C9-08B5-D1F2-9B2D-ED0BC51A3E4A}"/>
              </a:ext>
            </a:extLst>
          </p:cNvPr>
          <p:cNvSpPr txBox="1"/>
          <p:nvPr/>
        </p:nvSpPr>
        <p:spPr>
          <a:xfrm>
            <a:off x="1385320" y="2717235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B468BB-D463-5DBA-82C0-F7558A8A38AD}"/>
              </a:ext>
            </a:extLst>
          </p:cNvPr>
          <p:cNvSpPr txBox="1"/>
          <p:nvPr/>
        </p:nvSpPr>
        <p:spPr>
          <a:xfrm>
            <a:off x="6005787" y="2707806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C7F4D6-F5A6-6D75-BFFE-862F3A225677}"/>
              </a:ext>
            </a:extLst>
          </p:cNvPr>
          <p:cNvSpPr txBox="1"/>
          <p:nvPr/>
        </p:nvSpPr>
        <p:spPr>
          <a:xfrm>
            <a:off x="10126117" y="2717235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FEEED-F5BD-7616-26A9-ACFED12A5F4D}"/>
              </a:ext>
            </a:extLst>
          </p:cNvPr>
          <p:cNvSpPr txBox="1"/>
          <p:nvPr/>
        </p:nvSpPr>
        <p:spPr>
          <a:xfrm>
            <a:off x="3216049" y="5495823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hungry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5CC1E6-4240-71D5-FE46-619A8F4D18FA}"/>
              </a:ext>
            </a:extLst>
          </p:cNvPr>
          <p:cNvSpPr txBox="1"/>
          <p:nvPr/>
        </p:nvSpPr>
        <p:spPr>
          <a:xfrm>
            <a:off x="7573438" y="5495823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scared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F23D4-E5DA-ED99-ECB0-ABC5BCD2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79" y="488711"/>
            <a:ext cx="2057982" cy="2075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E1728-EB22-E43A-2B8F-51AD36C2E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3" b="4136"/>
          <a:stretch/>
        </p:blipFill>
        <p:spPr>
          <a:xfrm>
            <a:off x="5304789" y="583096"/>
            <a:ext cx="2183952" cy="1945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3C2C70-EA0F-CA61-E4E2-DF7E659EF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408" y="392430"/>
            <a:ext cx="2288454" cy="2225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3D0570-96EF-A9DA-D645-6F428EAB0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532" y="3278143"/>
            <a:ext cx="2375749" cy="23148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DF0EB8-B7AF-F428-68C3-8FC4522464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6" t="5228" r="12800" b="3861"/>
          <a:stretch/>
        </p:blipFill>
        <p:spPr>
          <a:xfrm>
            <a:off x="7096954" y="3302010"/>
            <a:ext cx="2288454" cy="21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F092A95-DC18-9870-69CE-E48A1669B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954" y="583467"/>
            <a:ext cx="6333670" cy="5135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1CD64-34F6-1337-134F-85096FD9A54D}"/>
              </a:ext>
            </a:extLst>
          </p:cNvPr>
          <p:cNvSpPr txBox="1"/>
          <p:nvPr/>
        </p:nvSpPr>
        <p:spPr>
          <a:xfrm>
            <a:off x="5552661" y="1073679"/>
            <a:ext cx="6110237" cy="4154984"/>
          </a:xfrm>
          <a:custGeom>
            <a:avLst/>
            <a:gdLst>
              <a:gd name="connsiteX0" fmla="*/ 0 w 6110237"/>
              <a:gd name="connsiteY0" fmla="*/ 0 h 4154984"/>
              <a:gd name="connsiteX1" fmla="*/ 555476 w 6110237"/>
              <a:gd name="connsiteY1" fmla="*/ 0 h 4154984"/>
              <a:gd name="connsiteX2" fmla="*/ 1110952 w 6110237"/>
              <a:gd name="connsiteY2" fmla="*/ 0 h 4154984"/>
              <a:gd name="connsiteX3" fmla="*/ 1788633 w 6110237"/>
              <a:gd name="connsiteY3" fmla="*/ 0 h 4154984"/>
              <a:gd name="connsiteX4" fmla="*/ 2466314 w 6110237"/>
              <a:gd name="connsiteY4" fmla="*/ 0 h 4154984"/>
              <a:gd name="connsiteX5" fmla="*/ 3082892 w 6110237"/>
              <a:gd name="connsiteY5" fmla="*/ 0 h 4154984"/>
              <a:gd name="connsiteX6" fmla="*/ 3455061 w 6110237"/>
              <a:gd name="connsiteY6" fmla="*/ 0 h 4154984"/>
              <a:gd name="connsiteX7" fmla="*/ 4071640 w 6110237"/>
              <a:gd name="connsiteY7" fmla="*/ 0 h 4154984"/>
              <a:gd name="connsiteX8" fmla="*/ 4504911 w 6110237"/>
              <a:gd name="connsiteY8" fmla="*/ 0 h 4154984"/>
              <a:gd name="connsiteX9" fmla="*/ 4938182 w 6110237"/>
              <a:gd name="connsiteY9" fmla="*/ 0 h 4154984"/>
              <a:gd name="connsiteX10" fmla="*/ 5432556 w 6110237"/>
              <a:gd name="connsiteY10" fmla="*/ 0 h 4154984"/>
              <a:gd name="connsiteX11" fmla="*/ 6110237 w 6110237"/>
              <a:gd name="connsiteY11" fmla="*/ 0 h 4154984"/>
              <a:gd name="connsiteX12" fmla="*/ 6110237 w 6110237"/>
              <a:gd name="connsiteY12" fmla="*/ 635119 h 4154984"/>
              <a:gd name="connsiteX13" fmla="*/ 6110237 w 6110237"/>
              <a:gd name="connsiteY13" fmla="*/ 1187138 h 4154984"/>
              <a:gd name="connsiteX14" fmla="*/ 6110237 w 6110237"/>
              <a:gd name="connsiteY14" fmla="*/ 1739158 h 4154984"/>
              <a:gd name="connsiteX15" fmla="*/ 6110237 w 6110237"/>
              <a:gd name="connsiteY15" fmla="*/ 2291177 h 4154984"/>
              <a:gd name="connsiteX16" fmla="*/ 6110237 w 6110237"/>
              <a:gd name="connsiteY16" fmla="*/ 2843196 h 4154984"/>
              <a:gd name="connsiteX17" fmla="*/ 6110237 w 6110237"/>
              <a:gd name="connsiteY17" fmla="*/ 3436765 h 4154984"/>
              <a:gd name="connsiteX18" fmla="*/ 6110237 w 6110237"/>
              <a:gd name="connsiteY18" fmla="*/ 4154984 h 4154984"/>
              <a:gd name="connsiteX19" fmla="*/ 5432556 w 6110237"/>
              <a:gd name="connsiteY19" fmla="*/ 4154984 h 4154984"/>
              <a:gd name="connsiteX20" fmla="*/ 4815978 w 6110237"/>
              <a:gd name="connsiteY20" fmla="*/ 4154984 h 4154984"/>
              <a:gd name="connsiteX21" fmla="*/ 4443809 w 6110237"/>
              <a:gd name="connsiteY21" fmla="*/ 4154984 h 4154984"/>
              <a:gd name="connsiteX22" fmla="*/ 3827230 w 6110237"/>
              <a:gd name="connsiteY22" fmla="*/ 4154984 h 4154984"/>
              <a:gd name="connsiteX23" fmla="*/ 3393959 w 6110237"/>
              <a:gd name="connsiteY23" fmla="*/ 4154984 h 4154984"/>
              <a:gd name="connsiteX24" fmla="*/ 2899585 w 6110237"/>
              <a:gd name="connsiteY24" fmla="*/ 4154984 h 4154984"/>
              <a:gd name="connsiteX25" fmla="*/ 2221904 w 6110237"/>
              <a:gd name="connsiteY25" fmla="*/ 4154984 h 4154984"/>
              <a:gd name="connsiteX26" fmla="*/ 1849735 w 6110237"/>
              <a:gd name="connsiteY26" fmla="*/ 4154984 h 4154984"/>
              <a:gd name="connsiteX27" fmla="*/ 1172055 w 6110237"/>
              <a:gd name="connsiteY27" fmla="*/ 4154984 h 4154984"/>
              <a:gd name="connsiteX28" fmla="*/ 494374 w 6110237"/>
              <a:gd name="connsiteY28" fmla="*/ 4154984 h 4154984"/>
              <a:gd name="connsiteX29" fmla="*/ 0 w 6110237"/>
              <a:gd name="connsiteY29" fmla="*/ 4154984 h 4154984"/>
              <a:gd name="connsiteX30" fmla="*/ 0 w 6110237"/>
              <a:gd name="connsiteY30" fmla="*/ 3602965 h 4154984"/>
              <a:gd name="connsiteX31" fmla="*/ 0 w 6110237"/>
              <a:gd name="connsiteY31" fmla="*/ 3134045 h 4154984"/>
              <a:gd name="connsiteX32" fmla="*/ 0 w 6110237"/>
              <a:gd name="connsiteY32" fmla="*/ 2665125 h 4154984"/>
              <a:gd name="connsiteX33" fmla="*/ 0 w 6110237"/>
              <a:gd name="connsiteY33" fmla="*/ 2071556 h 4154984"/>
              <a:gd name="connsiteX34" fmla="*/ 0 w 6110237"/>
              <a:gd name="connsiteY34" fmla="*/ 1519537 h 4154984"/>
              <a:gd name="connsiteX35" fmla="*/ 0 w 6110237"/>
              <a:gd name="connsiteY35" fmla="*/ 967518 h 4154984"/>
              <a:gd name="connsiteX36" fmla="*/ 0 w 6110237"/>
              <a:gd name="connsiteY36" fmla="*/ 0 h 41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110237" h="4154984" extrusionOk="0">
                <a:moveTo>
                  <a:pt x="0" y="0"/>
                </a:moveTo>
                <a:cubicBezTo>
                  <a:pt x="136350" y="-37886"/>
                  <a:pt x="424785" y="47345"/>
                  <a:pt x="555476" y="0"/>
                </a:cubicBezTo>
                <a:cubicBezTo>
                  <a:pt x="686167" y="-47345"/>
                  <a:pt x="873084" y="38105"/>
                  <a:pt x="1110952" y="0"/>
                </a:cubicBezTo>
                <a:cubicBezTo>
                  <a:pt x="1348820" y="-38105"/>
                  <a:pt x="1592896" y="44125"/>
                  <a:pt x="1788633" y="0"/>
                </a:cubicBezTo>
                <a:cubicBezTo>
                  <a:pt x="1984370" y="-44125"/>
                  <a:pt x="2239968" y="20829"/>
                  <a:pt x="2466314" y="0"/>
                </a:cubicBezTo>
                <a:cubicBezTo>
                  <a:pt x="2692660" y="-20829"/>
                  <a:pt x="2868045" y="27722"/>
                  <a:pt x="3082892" y="0"/>
                </a:cubicBezTo>
                <a:cubicBezTo>
                  <a:pt x="3297739" y="-27722"/>
                  <a:pt x="3303207" y="35468"/>
                  <a:pt x="3455061" y="0"/>
                </a:cubicBezTo>
                <a:cubicBezTo>
                  <a:pt x="3606915" y="-35468"/>
                  <a:pt x="3778916" y="65786"/>
                  <a:pt x="4071640" y="0"/>
                </a:cubicBezTo>
                <a:cubicBezTo>
                  <a:pt x="4364364" y="-65786"/>
                  <a:pt x="4375877" y="20736"/>
                  <a:pt x="4504911" y="0"/>
                </a:cubicBezTo>
                <a:cubicBezTo>
                  <a:pt x="4633945" y="-20736"/>
                  <a:pt x="4761840" y="47819"/>
                  <a:pt x="4938182" y="0"/>
                </a:cubicBezTo>
                <a:cubicBezTo>
                  <a:pt x="5114524" y="-47819"/>
                  <a:pt x="5192355" y="40598"/>
                  <a:pt x="5432556" y="0"/>
                </a:cubicBezTo>
                <a:cubicBezTo>
                  <a:pt x="5672757" y="-40598"/>
                  <a:pt x="5922462" y="42667"/>
                  <a:pt x="6110237" y="0"/>
                </a:cubicBezTo>
                <a:cubicBezTo>
                  <a:pt x="6113172" y="256389"/>
                  <a:pt x="6050093" y="459320"/>
                  <a:pt x="6110237" y="635119"/>
                </a:cubicBezTo>
                <a:cubicBezTo>
                  <a:pt x="6170381" y="810918"/>
                  <a:pt x="6080208" y="941665"/>
                  <a:pt x="6110237" y="1187138"/>
                </a:cubicBezTo>
                <a:cubicBezTo>
                  <a:pt x="6140266" y="1432611"/>
                  <a:pt x="6068882" y="1488525"/>
                  <a:pt x="6110237" y="1739158"/>
                </a:cubicBezTo>
                <a:cubicBezTo>
                  <a:pt x="6151592" y="1989791"/>
                  <a:pt x="6096247" y="2135497"/>
                  <a:pt x="6110237" y="2291177"/>
                </a:cubicBezTo>
                <a:cubicBezTo>
                  <a:pt x="6124227" y="2446857"/>
                  <a:pt x="6097974" y="2628555"/>
                  <a:pt x="6110237" y="2843196"/>
                </a:cubicBezTo>
                <a:cubicBezTo>
                  <a:pt x="6122500" y="3057837"/>
                  <a:pt x="6080291" y="3221832"/>
                  <a:pt x="6110237" y="3436765"/>
                </a:cubicBezTo>
                <a:cubicBezTo>
                  <a:pt x="6140183" y="3651698"/>
                  <a:pt x="6037599" y="3934409"/>
                  <a:pt x="6110237" y="4154984"/>
                </a:cubicBezTo>
                <a:cubicBezTo>
                  <a:pt x="5871481" y="4200357"/>
                  <a:pt x="5710814" y="4111854"/>
                  <a:pt x="5432556" y="4154984"/>
                </a:cubicBezTo>
                <a:cubicBezTo>
                  <a:pt x="5154298" y="4198114"/>
                  <a:pt x="4946625" y="4093704"/>
                  <a:pt x="4815978" y="4154984"/>
                </a:cubicBezTo>
                <a:cubicBezTo>
                  <a:pt x="4685331" y="4216264"/>
                  <a:pt x="4577476" y="4115638"/>
                  <a:pt x="4443809" y="4154984"/>
                </a:cubicBezTo>
                <a:cubicBezTo>
                  <a:pt x="4310142" y="4194330"/>
                  <a:pt x="3992041" y="4151334"/>
                  <a:pt x="3827230" y="4154984"/>
                </a:cubicBezTo>
                <a:cubicBezTo>
                  <a:pt x="3662419" y="4158634"/>
                  <a:pt x="3562785" y="4104368"/>
                  <a:pt x="3393959" y="4154984"/>
                </a:cubicBezTo>
                <a:cubicBezTo>
                  <a:pt x="3225133" y="4205600"/>
                  <a:pt x="3093046" y="4109345"/>
                  <a:pt x="2899585" y="4154984"/>
                </a:cubicBezTo>
                <a:cubicBezTo>
                  <a:pt x="2706124" y="4200623"/>
                  <a:pt x="2436847" y="4124795"/>
                  <a:pt x="2221904" y="4154984"/>
                </a:cubicBezTo>
                <a:cubicBezTo>
                  <a:pt x="2006961" y="4185173"/>
                  <a:pt x="1957654" y="4153218"/>
                  <a:pt x="1849735" y="4154984"/>
                </a:cubicBezTo>
                <a:cubicBezTo>
                  <a:pt x="1741816" y="4156750"/>
                  <a:pt x="1357470" y="4101835"/>
                  <a:pt x="1172055" y="4154984"/>
                </a:cubicBezTo>
                <a:cubicBezTo>
                  <a:pt x="986640" y="4208133"/>
                  <a:pt x="819756" y="4084480"/>
                  <a:pt x="494374" y="4154984"/>
                </a:cubicBezTo>
                <a:cubicBezTo>
                  <a:pt x="168992" y="4225488"/>
                  <a:pt x="143080" y="4145648"/>
                  <a:pt x="0" y="4154984"/>
                </a:cubicBezTo>
                <a:cubicBezTo>
                  <a:pt x="-55115" y="3975959"/>
                  <a:pt x="9772" y="3751312"/>
                  <a:pt x="0" y="3602965"/>
                </a:cubicBezTo>
                <a:cubicBezTo>
                  <a:pt x="-9772" y="3454618"/>
                  <a:pt x="14174" y="3323814"/>
                  <a:pt x="0" y="3134045"/>
                </a:cubicBezTo>
                <a:cubicBezTo>
                  <a:pt x="-14174" y="2944276"/>
                  <a:pt x="7520" y="2879646"/>
                  <a:pt x="0" y="2665125"/>
                </a:cubicBezTo>
                <a:cubicBezTo>
                  <a:pt x="-7520" y="2450604"/>
                  <a:pt x="67167" y="2196527"/>
                  <a:pt x="0" y="2071556"/>
                </a:cubicBezTo>
                <a:cubicBezTo>
                  <a:pt x="-67167" y="1946585"/>
                  <a:pt x="59191" y="1635548"/>
                  <a:pt x="0" y="1519537"/>
                </a:cubicBezTo>
                <a:cubicBezTo>
                  <a:pt x="-59191" y="1403526"/>
                  <a:pt x="48344" y="1160393"/>
                  <a:pt x="0" y="967518"/>
                </a:cubicBezTo>
                <a:cubicBezTo>
                  <a:pt x="-48344" y="774643"/>
                  <a:pt x="105771" y="31761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503966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"Why do people use emoticons?”</a:t>
            </a:r>
          </a:p>
        </p:txBody>
      </p:sp>
    </p:spTree>
    <p:extLst>
      <p:ext uri="{BB962C8B-B14F-4D97-AF65-F5344CB8AC3E}">
        <p14:creationId xmlns:p14="http://schemas.microsoft.com/office/powerpoint/2010/main" val="7461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E14242-CC7D-DC70-6DB6-DCBF04C780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5201" y="447611"/>
            <a:ext cx="5941112" cy="5923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F888B7-F557-1953-58D0-1F084A31EDE4}"/>
              </a:ext>
            </a:extLst>
          </p:cNvPr>
          <p:cNvSpPr txBox="1"/>
          <p:nvPr/>
        </p:nvSpPr>
        <p:spPr>
          <a:xfrm>
            <a:off x="102593" y="447611"/>
            <a:ext cx="695228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Eras Bold ITC" panose="020B0907030504020204" pitchFamily="34" charset="0"/>
              </a:rPr>
              <a:t>UNIT 2 </a:t>
            </a:r>
          </a:p>
          <a:p>
            <a:pPr algn="ctr"/>
            <a:endParaRPr lang="en-US" sz="4000" dirty="0"/>
          </a:p>
          <a:p>
            <a:pPr algn="ctr"/>
            <a:r>
              <a:rPr lang="en-US" sz="6600" spc="100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latin typeface="Modern Love" panose="04090805081005020601" pitchFamily="82" charset="0"/>
              </a:rPr>
              <a:t>COMMUNICATION</a:t>
            </a:r>
            <a:endParaRPr lang="en-US" sz="3600" spc="100" dirty="0">
              <a:solidFill>
                <a:srgbClr val="FF0000"/>
              </a:solidFill>
              <a:uFill>
                <a:solidFill>
                  <a:srgbClr val="00B050"/>
                </a:solidFill>
              </a:uFill>
              <a:latin typeface="Modern Love" panose="04090805081005020601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A304-4FD4-9576-62F9-5599CF5DAE87}"/>
              </a:ext>
            </a:extLst>
          </p:cNvPr>
          <p:cNvSpPr txBox="1"/>
          <p:nvPr/>
        </p:nvSpPr>
        <p:spPr>
          <a:xfrm>
            <a:off x="1261436" y="2848268"/>
            <a:ext cx="463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LESSON 2: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1BA9A-337E-A574-D643-03EC87AF738C}"/>
              </a:ext>
            </a:extLst>
          </p:cNvPr>
          <p:cNvSpPr txBox="1"/>
          <p:nvPr/>
        </p:nvSpPr>
        <p:spPr>
          <a:xfrm>
            <a:off x="758638" y="3567964"/>
            <a:ext cx="5640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IDENTIFY THE MAIN TOPICS IN AN ARTICLE.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26B16-66F3-2B5C-4F22-BF1795F8E908}"/>
              </a:ext>
            </a:extLst>
          </p:cNvPr>
          <p:cNvSpPr txBox="1"/>
          <p:nvPr/>
        </p:nvSpPr>
        <p:spPr>
          <a:xfrm>
            <a:off x="365084" y="4999729"/>
            <a:ext cx="6427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 can identify the main topics in an article.</a:t>
            </a:r>
          </a:p>
        </p:txBody>
      </p:sp>
    </p:spTree>
    <p:extLst>
      <p:ext uri="{BB962C8B-B14F-4D97-AF65-F5344CB8AC3E}">
        <p14:creationId xmlns:p14="http://schemas.microsoft.com/office/powerpoint/2010/main" val="21871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5470E4-6B6C-32E2-B9D4-179715C69C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7" y="-1645920"/>
            <a:ext cx="10998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F4D42C-5D21-BF42-3C69-48AD56B80C63}"/>
              </a:ext>
            </a:extLst>
          </p:cNvPr>
          <p:cNvSpPr txBox="1"/>
          <p:nvPr/>
        </p:nvSpPr>
        <p:spPr>
          <a:xfrm>
            <a:off x="6076497" y="-11307"/>
            <a:ext cx="3565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Eras Bold ITC" panose="020B0907030504020204" pitchFamily="34" charset="0"/>
              </a:rPr>
              <a:t>I. NEW WORDS: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F8661-FD04-CEB8-F010-AF6CB14B4B7C}"/>
              </a:ext>
            </a:extLst>
          </p:cNvPr>
          <p:cNvSpPr txBox="1"/>
          <p:nvPr/>
        </p:nvSpPr>
        <p:spPr>
          <a:xfrm>
            <a:off x="260120" y="629617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communicate (v)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BC336-3444-9E71-00D6-C1CC2DDCED46}"/>
              </a:ext>
            </a:extLst>
          </p:cNvPr>
          <p:cNvSpPr txBox="1"/>
          <p:nvPr/>
        </p:nvSpPr>
        <p:spPr>
          <a:xfrm>
            <a:off x="4791346" y="629617"/>
            <a:ext cx="4549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kəˈmjuːnɪkeɪt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C1173-9A6B-768C-9258-11D7BE1691AE}"/>
              </a:ext>
            </a:extLst>
          </p:cNvPr>
          <p:cNvSpPr txBox="1"/>
          <p:nvPr/>
        </p:nvSpPr>
        <p:spPr>
          <a:xfrm>
            <a:off x="982515" y="1270542"/>
            <a:ext cx="951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 share information with others by speaking, writing, moving your body, or using other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2EB9A-DAFF-43B8-E2DB-C07BEDE83C6B}"/>
              </a:ext>
            </a:extLst>
          </p:cNvPr>
          <p:cNvSpPr txBox="1"/>
          <p:nvPr/>
        </p:nvSpPr>
        <p:spPr>
          <a:xfrm>
            <a:off x="8647167" y="691172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endParaRPr lang="en-US" sz="2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1997-F742-4BE0-6D34-686F5485BEFD}"/>
              </a:ext>
            </a:extLst>
          </p:cNvPr>
          <p:cNvSpPr txBox="1"/>
          <p:nvPr/>
        </p:nvSpPr>
        <p:spPr>
          <a:xfrm>
            <a:off x="1526212" y="2137129"/>
            <a:ext cx="3695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communication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ED61C2-C75F-81EE-8921-133F5F16F624}"/>
              </a:ext>
            </a:extLst>
          </p:cNvPr>
          <p:cNvSpPr txBox="1"/>
          <p:nvPr/>
        </p:nvSpPr>
        <p:spPr>
          <a:xfrm>
            <a:off x="260120" y="2695939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creative (adj)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E6B4D-E47E-BEBC-4A61-62C49F4866D3}"/>
              </a:ext>
            </a:extLst>
          </p:cNvPr>
          <p:cNvSpPr txBox="1"/>
          <p:nvPr/>
        </p:nvSpPr>
        <p:spPr>
          <a:xfrm>
            <a:off x="4791346" y="2695939"/>
            <a:ext cx="2803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kriˈeɪ.tɪv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AF0A7-6503-6ED3-8F86-627F088CCE13}"/>
              </a:ext>
            </a:extLst>
          </p:cNvPr>
          <p:cNvSpPr txBox="1"/>
          <p:nvPr/>
        </p:nvSpPr>
        <p:spPr>
          <a:xfrm>
            <a:off x="8647167" y="2695939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sáng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endParaRPr lang="en-US" sz="2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EE1A6-5C3B-4131-66EF-208FE825C979}"/>
              </a:ext>
            </a:extLst>
          </p:cNvPr>
          <p:cNvSpPr txBox="1"/>
          <p:nvPr/>
        </p:nvSpPr>
        <p:spPr>
          <a:xfrm>
            <a:off x="260120" y="3429000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international (adj)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C0C7A-E749-4656-32B0-7B2C4B1822C2}"/>
              </a:ext>
            </a:extLst>
          </p:cNvPr>
          <p:cNvSpPr txBox="1"/>
          <p:nvPr/>
        </p:nvSpPr>
        <p:spPr>
          <a:xfrm>
            <a:off x="4791346" y="3429000"/>
            <a:ext cx="2803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ɪntəˈnæʃənəl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6C0DC-05A5-90C2-1B75-190AA6A0B90B}"/>
              </a:ext>
            </a:extLst>
          </p:cNvPr>
          <p:cNvSpPr txBox="1"/>
          <p:nvPr/>
        </p:nvSpPr>
        <p:spPr>
          <a:xfrm>
            <a:off x="8647167" y="3429000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thuộc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quốc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F9476-6C43-015E-B708-1B086689949E}"/>
              </a:ext>
            </a:extLst>
          </p:cNvPr>
          <p:cNvSpPr txBox="1"/>
          <p:nvPr/>
        </p:nvSpPr>
        <p:spPr>
          <a:xfrm>
            <a:off x="1088532" y="4004089"/>
            <a:ext cx="951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relating to or including more than one country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3094F-43A4-FBEB-B522-84DB8A5CA7FB}"/>
              </a:ext>
            </a:extLst>
          </p:cNvPr>
          <p:cNvSpPr txBox="1"/>
          <p:nvPr/>
        </p:nvSpPr>
        <p:spPr>
          <a:xfrm>
            <a:off x="260120" y="4546620"/>
            <a:ext cx="2422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funny (adj)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3DA5F4-ED8D-EF80-EE5F-D9EC7D4A0080}"/>
              </a:ext>
            </a:extLst>
          </p:cNvPr>
          <p:cNvSpPr txBox="1"/>
          <p:nvPr/>
        </p:nvSpPr>
        <p:spPr>
          <a:xfrm>
            <a:off x="4791346" y="4546620"/>
            <a:ext cx="2803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fʌn.i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158887-8D0C-90DE-FD0C-34DC5D68CD88}"/>
              </a:ext>
            </a:extLst>
          </p:cNvPr>
          <p:cNvSpPr txBox="1"/>
          <p:nvPr/>
        </p:nvSpPr>
        <p:spPr>
          <a:xfrm>
            <a:off x="8647167" y="4546620"/>
            <a:ext cx="294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hài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hước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nhộn</a:t>
            </a:r>
            <a:endParaRPr lang="en-US" sz="2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Download Laughing Yellow Emoji Free Transparent Image HQ HQ PNG Image |  FreePNGImg">
            <a:extLst>
              <a:ext uri="{FF2B5EF4-FFF2-40B4-BE49-F238E27FC236}">
                <a16:creationId xmlns:a16="http://schemas.microsoft.com/office/drawing/2014/main" id="{C114B616-611E-9D21-BE1B-7F1C76C9E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68" y="1686040"/>
            <a:ext cx="4024712" cy="28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170944-2594-07DB-19CC-33D4D281EFB3}"/>
              </a:ext>
            </a:extLst>
          </p:cNvPr>
          <p:cNvSpPr txBox="1"/>
          <p:nvPr/>
        </p:nvSpPr>
        <p:spPr>
          <a:xfrm>
            <a:off x="260120" y="5259547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 useful (adj)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FCEEA6-F913-ADE9-EE57-27E1D6A97441}"/>
              </a:ext>
            </a:extLst>
          </p:cNvPr>
          <p:cNvSpPr txBox="1"/>
          <p:nvPr/>
        </p:nvSpPr>
        <p:spPr>
          <a:xfrm>
            <a:off x="4791346" y="5259547"/>
            <a:ext cx="2803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/ˈ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juːs.fəl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E46E3-E273-C28D-80BB-3D96282F4DD5}"/>
              </a:ext>
            </a:extLst>
          </p:cNvPr>
          <p:cNvSpPr txBox="1"/>
          <p:nvPr/>
        </p:nvSpPr>
        <p:spPr>
          <a:xfrm>
            <a:off x="8647167" y="5259547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hữu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ích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có 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ích</a:t>
            </a:r>
            <a:endParaRPr lang="en-US" sz="2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47CBD-F95D-D31B-9B9C-DB6C5E4DE683}"/>
              </a:ext>
            </a:extLst>
          </p:cNvPr>
          <p:cNvSpPr txBox="1"/>
          <p:nvPr/>
        </p:nvSpPr>
        <p:spPr>
          <a:xfrm>
            <a:off x="1088532" y="5705163"/>
            <a:ext cx="951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effective; helping you to do or achieve something</a:t>
            </a:r>
          </a:p>
        </p:txBody>
      </p:sp>
    </p:spTree>
    <p:extLst>
      <p:ext uri="{BB962C8B-B14F-4D97-AF65-F5344CB8AC3E}">
        <p14:creationId xmlns:p14="http://schemas.microsoft.com/office/powerpoint/2010/main" val="7135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rop Everything and Read! | Red Apple Reading Blog">
            <a:extLst>
              <a:ext uri="{FF2B5EF4-FFF2-40B4-BE49-F238E27FC236}">
                <a16:creationId xmlns:a16="http://schemas.microsoft.com/office/drawing/2014/main" id="{743257EE-9532-8C02-3C64-95FCEF429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23925"/>
            <a:ext cx="97536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763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F340D-8C31-B68F-CFC4-41B19D505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705"/>
            <a:ext cx="12192000" cy="6408295"/>
          </a:xfrm>
          <a:prstGeom prst="rect">
            <a:avLst/>
          </a:prstGeom>
        </p:spPr>
      </p:pic>
      <p:pic>
        <p:nvPicPr>
          <p:cNvPr id="6" name="1-16 Friends Plus 7">
            <a:hlinkClick r:id="" action="ppaction://media"/>
            <a:extLst>
              <a:ext uri="{FF2B5EF4-FFF2-40B4-BE49-F238E27FC236}">
                <a16:creationId xmlns:a16="http://schemas.microsoft.com/office/drawing/2014/main" id="{9414E7A7-CB18-D5A1-E8D9-4DA954E58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8105" y="861391"/>
            <a:ext cx="834888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431</Words>
  <Application>Microsoft Office PowerPoint</Application>
  <PresentationFormat>Widescreen</PresentationFormat>
  <Paragraphs>64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Eras Bold ITC</vt:lpstr>
      <vt:lpstr>Eras Demi ITC</vt:lpstr>
      <vt:lpstr>Modern Love</vt:lpstr>
      <vt:lpstr>Open Sans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 Thi Tuong Vi</dc:creator>
  <cp:lastModifiedBy>cm ta</cp:lastModifiedBy>
  <cp:revision>14</cp:revision>
  <dcterms:created xsi:type="dcterms:W3CDTF">2022-07-02T13:42:23Z</dcterms:created>
  <dcterms:modified xsi:type="dcterms:W3CDTF">2023-10-26T03:11:50Z</dcterms:modified>
</cp:coreProperties>
</file>