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58" r:id="rId4"/>
    <p:sldId id="275" r:id="rId5"/>
    <p:sldId id="259" r:id="rId6"/>
    <p:sldId id="260" r:id="rId7"/>
    <p:sldId id="284" r:id="rId8"/>
    <p:sldId id="296" r:id="rId9"/>
    <p:sldId id="285" r:id="rId10"/>
    <p:sldId id="277" r:id="rId11"/>
    <p:sldId id="263" r:id="rId12"/>
    <p:sldId id="287" r:id="rId13"/>
    <p:sldId id="274" r:id="rId14"/>
    <p:sldId id="297" r:id="rId15"/>
    <p:sldId id="292" r:id="rId16"/>
    <p:sldId id="279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6D738-115A-25A6-52A0-7FC4DAD80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5AD483-72C8-4442-E0A2-4566F066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60AF5-D1F0-B601-5C33-EF6D6F71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5308A-04FC-D7BD-8886-34CDDCA9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8C303-D6CD-BE13-E217-B8FE8124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25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2CE01-A4EC-1B33-44F9-CC43A3DE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EF50A-BD97-8829-FF20-86FE7EAA9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95D0E-4865-2C52-FCD0-6CAF84AE3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3E840-D1BB-5029-8226-8CDB68B22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4A0CB-1803-4E51-8A29-88A94FE91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33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4DF2C-0B53-FDE6-BD71-E2A8DBF3BC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B69F5D-6B8D-FDF0-5D23-11901607F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F2BE4-7DB3-A344-8BFE-65C0AC2D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51938-16AE-D5D9-687F-0D41EA44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70A5F-A6CD-7EAC-35D6-CC4C89261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4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B2B72-10F8-44CD-4316-3C1C70AC6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A7884-9856-AE5A-0AAE-ADCD1AABB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1FD33-500E-A1F1-F5CE-46B053AF7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00DBF-9931-0EF8-5536-799A1788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43DD4-2B95-600A-05C1-375D18FEA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39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85FCE-CED2-81FB-3F6C-2B6916476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4A719-84B3-1426-EBE9-C9CC569EF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829D2-C0A2-A1CA-78C0-FB847E91A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92295-1769-D1DD-AC1C-3F5CAFE0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6ABC4-31D5-517D-E881-D2815B60E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5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20FAB-A13B-A4AA-6612-90DF3024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E313A-D826-5AB0-448F-9546020DC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BB124-D663-E631-CDB7-2C1707A1A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E018F-0A07-15E3-6537-27104BC5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DCE88-42CD-8D9D-4239-4371AD00C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CF7EA-48F3-9E41-E466-719FB65DD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7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5C508-5E70-127F-42AB-6085B4D30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F0088-1787-C45D-84EA-56FDDF50D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153C5-724A-F701-2861-29D690611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6CC600-08BD-F063-0BB6-00A8FA199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10551A-9420-2E59-CC6A-5658105752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5A110-3016-BAE5-E7FA-6DC3EEBDB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F6FF77-C358-15FA-3204-2C9568C21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C0491F-847C-7B66-D6FD-FBF8D96F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1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63A8F-B0C6-A372-69C3-1147564A6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C564A0-0F1A-6AA0-BA78-2A3D0AF8D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5142D-71BC-460D-081F-C1D2DC45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FA05E-E870-D782-8774-819C7FAD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9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0BE9C3-5045-AB89-CC8F-85BCF45E0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83D7C2-CE64-3A03-EB47-CA54EEE25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DF5AE-A7B4-63F2-ADA9-BCFD1DEBD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49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E6DAF-CF5B-9243-8526-E2CA607FA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E7CFA-0D1F-A025-F4FB-C68CC5896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35F08-ADE8-FD92-8167-5B4F318B2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5FA3E-05C7-7286-2CB7-796F9E525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C9DF9-993C-8ECA-5FEB-A0C1CF8FA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EA84C-22A6-8EE3-4325-3D2F10421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5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6D41B-0FB1-C8EB-8D6B-B0B234FCF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D31FC0-6F5B-B5B2-E4C1-2FD8ACA00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59D04-B778-A040-FCEF-4493D5057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D3D70-E744-F604-515F-906078FA6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3193-96FF-4F5B-AFA1-49669290758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F2CEF-F754-656C-970D-03F75C891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4E61E-BD0A-D4DC-4B0A-1EB73CAD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6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E26D96-A578-1906-33C8-928FCA6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C3528-015F-D4F4-EDF5-925E95246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3B23A-A705-441A-4A96-789C11565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3193-96FF-4F5B-AFA1-49669290758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A964A-4B48-8707-05B4-0C13D2969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0C264-4291-EA27-B9A2-6383F2E4D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86623-9010-4602-A62A-2F6D33E42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2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246F072-1896-F8B2-3409-6088CB2DBAD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61" y="-472109"/>
            <a:ext cx="9773478" cy="73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194C6C8-1706-D7BA-CE2A-D1A05B5A1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975" y="-205154"/>
            <a:ext cx="6171028" cy="617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5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EC68A7-1325-0D96-A12B-840A41F863EE}"/>
              </a:ext>
            </a:extLst>
          </p:cNvPr>
          <p:cNvSpPr txBox="1"/>
          <p:nvPr/>
        </p:nvSpPr>
        <p:spPr>
          <a:xfrm>
            <a:off x="6413474" y="317849"/>
            <a:ext cx="54025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US" sz="28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Activity 3: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pairs.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dialogue.</a:t>
            </a:r>
            <a:endParaRPr lang="en-US" sz="280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1563B96-A1B9-0C83-7E78-AE6B7826F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86" y="548681"/>
            <a:ext cx="11120068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EC68A7-1325-0D96-A12B-840A41F863EE}"/>
              </a:ext>
            </a:extLst>
          </p:cNvPr>
          <p:cNvSpPr txBox="1"/>
          <p:nvPr/>
        </p:nvSpPr>
        <p:spPr>
          <a:xfrm>
            <a:off x="715619" y="503580"/>
            <a:ext cx="111583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Activity 4: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Put the dialogue in the correct order. Listen and check. Then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 with your partner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1-23 Friends Plus 7">
            <a:hlinkClick r:id="" action="ppaction://media"/>
            <a:extLst>
              <a:ext uri="{FF2B5EF4-FFF2-40B4-BE49-F238E27FC236}">
                <a16:creationId xmlns:a16="http://schemas.microsoft.com/office/drawing/2014/main" id="{00D95523-1177-3320-A4F6-DE24925F2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9206" y="77755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39BF7F-1A01-3D27-E64D-4ABDD5923F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000"/>
          <a:stretch/>
        </p:blipFill>
        <p:spPr>
          <a:xfrm>
            <a:off x="1954085" y="1446115"/>
            <a:ext cx="8568142" cy="46301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B2A894-F399-6108-B77D-CDD770DDEDE4}"/>
              </a:ext>
            </a:extLst>
          </p:cNvPr>
          <p:cNvSpPr txBox="1"/>
          <p:nvPr/>
        </p:nvSpPr>
        <p:spPr>
          <a:xfrm>
            <a:off x="2152359" y="271217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8B7B5D-6DA7-6D00-2746-9BC657455FEA}"/>
              </a:ext>
            </a:extLst>
          </p:cNvPr>
          <p:cNvSpPr txBox="1"/>
          <p:nvPr/>
        </p:nvSpPr>
        <p:spPr>
          <a:xfrm>
            <a:off x="2152359" y="399809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E8E4C7-C7EF-FFF7-A609-262DC7D5D3A2}"/>
              </a:ext>
            </a:extLst>
          </p:cNvPr>
          <p:cNvSpPr txBox="1"/>
          <p:nvPr/>
        </p:nvSpPr>
        <p:spPr>
          <a:xfrm>
            <a:off x="2152359" y="339733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65FDEC-6AD4-B126-D3A3-D88404EE068A}"/>
              </a:ext>
            </a:extLst>
          </p:cNvPr>
          <p:cNvSpPr txBox="1"/>
          <p:nvPr/>
        </p:nvSpPr>
        <p:spPr>
          <a:xfrm>
            <a:off x="2152359" y="5284002"/>
            <a:ext cx="444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EC8C70-60A7-1805-4404-ADE4357C8AC3}"/>
              </a:ext>
            </a:extLst>
          </p:cNvPr>
          <p:cNvSpPr txBox="1"/>
          <p:nvPr/>
        </p:nvSpPr>
        <p:spPr>
          <a:xfrm>
            <a:off x="2152359" y="1446115"/>
            <a:ext cx="444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8B36A4-9A88-EDE6-5634-C3989A2655E6}"/>
              </a:ext>
            </a:extLst>
          </p:cNvPr>
          <p:cNvSpPr txBox="1"/>
          <p:nvPr/>
        </p:nvSpPr>
        <p:spPr>
          <a:xfrm>
            <a:off x="2152359" y="4650977"/>
            <a:ext cx="444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4AAC2C-5BD5-B852-9303-0AB1329B9FB0}"/>
              </a:ext>
            </a:extLst>
          </p:cNvPr>
          <p:cNvSpPr txBox="1"/>
          <p:nvPr/>
        </p:nvSpPr>
        <p:spPr>
          <a:xfrm>
            <a:off x="2152359" y="2079147"/>
            <a:ext cx="444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7145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9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3" grpId="0"/>
      <p:bldP spid="14" grpId="0"/>
      <p:bldP spid="16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F29B92-B863-B0EF-DB05-977749726AFB}"/>
              </a:ext>
            </a:extLst>
          </p:cNvPr>
          <p:cNvSpPr/>
          <p:nvPr/>
        </p:nvSpPr>
        <p:spPr>
          <a:xfrm>
            <a:off x="984307" y="2262233"/>
            <a:ext cx="10647467" cy="23335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FURTHER PRACTICE !!!</a:t>
            </a:r>
          </a:p>
        </p:txBody>
      </p:sp>
    </p:spTree>
    <p:extLst>
      <p:ext uri="{BB962C8B-B14F-4D97-AF65-F5344CB8AC3E}">
        <p14:creationId xmlns:p14="http://schemas.microsoft.com/office/powerpoint/2010/main" val="339238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EC68A7-1325-0D96-A12B-840A41F863EE}"/>
              </a:ext>
            </a:extLst>
          </p:cNvPr>
          <p:cNvSpPr txBox="1"/>
          <p:nvPr/>
        </p:nvSpPr>
        <p:spPr>
          <a:xfrm>
            <a:off x="715619" y="503580"/>
            <a:ext cx="111583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Activity 5: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it! Read the situation.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new dialogue using the key phrases and the dialogue in exercise 1 to help you. 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F01047-F14E-6221-48BE-CE738C7D8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424" y="1657131"/>
            <a:ext cx="8298458" cy="414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F01047-F14E-6221-48BE-CE738C7D8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512"/>
          <a:stretch/>
        </p:blipFill>
        <p:spPr>
          <a:xfrm>
            <a:off x="121615" y="595700"/>
            <a:ext cx="4244340" cy="880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Male student on a call">
            <a:extLst>
              <a:ext uri="{FF2B5EF4-FFF2-40B4-BE49-F238E27FC236}">
                <a16:creationId xmlns:a16="http://schemas.microsoft.com/office/drawing/2014/main" id="{4476C793-FFDE-42AE-CFCE-44607517E4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1758"/>
          <a:stretch/>
        </p:blipFill>
        <p:spPr>
          <a:xfrm>
            <a:off x="9067000" y="4106503"/>
            <a:ext cx="2599184" cy="2751497"/>
          </a:xfrm>
          <a:prstGeom prst="rect">
            <a:avLst/>
          </a:prstGeom>
        </p:spPr>
      </p:pic>
      <p:pic>
        <p:nvPicPr>
          <p:cNvPr id="6" name="Picture 5" descr="Businesswoman in a call">
            <a:extLst>
              <a:ext uri="{FF2B5EF4-FFF2-40B4-BE49-F238E27FC236}">
                <a16:creationId xmlns:a16="http://schemas.microsoft.com/office/drawing/2014/main" id="{640522B3-B3A3-FF06-C4BC-FD34A67602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6"/>
          <a:stretch/>
        </p:blipFill>
        <p:spPr>
          <a:xfrm flipH="1">
            <a:off x="276059" y="4219703"/>
            <a:ext cx="2273703" cy="263829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790FD4A-93E2-3671-07B8-B694AAE43374}"/>
              </a:ext>
            </a:extLst>
          </p:cNvPr>
          <p:cNvSpPr/>
          <p:nvPr/>
        </p:nvSpPr>
        <p:spPr>
          <a:xfrm>
            <a:off x="5094514" y="2449331"/>
            <a:ext cx="4244340" cy="785918"/>
          </a:xfrm>
          <a:prstGeom prst="wedgeRoundRectCallout">
            <a:avLst>
              <a:gd name="adj1" fmla="val 39704"/>
              <a:gd name="adj2" fmla="val 85354"/>
              <a:gd name="adj3" fmla="val 16667"/>
            </a:avLst>
          </a:prstGeom>
          <a:gradFill flip="none" rotWithShape="1">
            <a:gsLst>
              <a:gs pos="0">
                <a:srgbClr val="FF0066">
                  <a:lumMod val="97000"/>
                  <a:alpha val="79000"/>
                </a:srgbClr>
              </a:gs>
              <a:gs pos="11000">
                <a:srgbClr val="FF0066">
                  <a:lumMod val="56000"/>
                  <a:lumOff val="44000"/>
                </a:srgbClr>
              </a:gs>
              <a:gs pos="77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Sorry, I think I can’t come right now. How about tomorrow?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B55D97-8F30-ED26-9104-78009C8B9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24"/>
          <a:stretch/>
        </p:blipFill>
        <p:spPr>
          <a:xfrm>
            <a:off x="7685215" y="627077"/>
            <a:ext cx="4244340" cy="1283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17A5F9A-58E1-10FF-3B9B-C4E53EFF57F3}"/>
              </a:ext>
            </a:extLst>
          </p:cNvPr>
          <p:cNvSpPr/>
          <p:nvPr/>
        </p:nvSpPr>
        <p:spPr>
          <a:xfrm>
            <a:off x="1550505" y="1615214"/>
            <a:ext cx="5817704" cy="785918"/>
          </a:xfrm>
          <a:prstGeom prst="wedgeRoundRectCallout">
            <a:avLst>
              <a:gd name="adj1" fmla="val -41438"/>
              <a:gd name="adj2" fmla="val 97746"/>
              <a:gd name="adj3" fmla="val 16667"/>
            </a:avLst>
          </a:prstGeom>
          <a:gradFill flip="none" rotWithShape="1">
            <a:gsLst>
              <a:gs pos="0">
                <a:srgbClr val="FF0066">
                  <a:lumMod val="97000"/>
                  <a:alpha val="79000"/>
                </a:srgbClr>
              </a:gs>
              <a:gs pos="11000">
                <a:srgbClr val="FF0066">
                  <a:lumMod val="56000"/>
                  <a:lumOff val="44000"/>
                </a:srgbClr>
              </a:gs>
              <a:gs pos="77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Hello Mike. I’m thinking of going shopping this afternoon. Are you interested?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5201A18-C1FF-EBB7-F566-AA1F04AE489B}"/>
              </a:ext>
            </a:extLst>
          </p:cNvPr>
          <p:cNvSpPr/>
          <p:nvPr/>
        </p:nvSpPr>
        <p:spPr>
          <a:xfrm>
            <a:off x="2243785" y="3316538"/>
            <a:ext cx="3706441" cy="785918"/>
          </a:xfrm>
          <a:prstGeom prst="wedgeRoundRectCallout">
            <a:avLst>
              <a:gd name="adj1" fmla="val -41438"/>
              <a:gd name="adj2" fmla="val 97746"/>
              <a:gd name="adj3" fmla="val 16667"/>
            </a:avLst>
          </a:prstGeom>
          <a:gradFill flip="none" rotWithShape="1">
            <a:gsLst>
              <a:gs pos="0">
                <a:srgbClr val="FF0066">
                  <a:lumMod val="97000"/>
                  <a:alpha val="79000"/>
                </a:srgbClr>
              </a:gs>
              <a:gs pos="11000">
                <a:srgbClr val="FF0066">
                  <a:lumMod val="56000"/>
                  <a:lumOff val="44000"/>
                </a:srgbClr>
              </a:gs>
              <a:gs pos="77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Why? What are you doing?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AB3BA2D-D53F-92C1-9C78-A0BD03925786}"/>
              </a:ext>
            </a:extLst>
          </p:cNvPr>
          <p:cNvSpPr/>
          <p:nvPr/>
        </p:nvSpPr>
        <p:spPr>
          <a:xfrm>
            <a:off x="3803374" y="4183487"/>
            <a:ext cx="5787271" cy="834117"/>
          </a:xfrm>
          <a:prstGeom prst="wedgeRoundRectCallout">
            <a:avLst>
              <a:gd name="adj1" fmla="val 39704"/>
              <a:gd name="adj2" fmla="val 85354"/>
              <a:gd name="adj3" fmla="val 16667"/>
            </a:avLst>
          </a:prstGeom>
          <a:gradFill flip="none" rotWithShape="1">
            <a:gsLst>
              <a:gs pos="0">
                <a:srgbClr val="FF0066">
                  <a:lumMod val="97000"/>
                  <a:alpha val="79000"/>
                </a:srgbClr>
              </a:gs>
              <a:gs pos="11000">
                <a:srgbClr val="FF0066">
                  <a:lumMod val="56000"/>
                  <a:lumOff val="44000"/>
                </a:srgbClr>
              </a:gs>
              <a:gs pos="77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I’m playing video games, and I’m winning. It’s an online game so I can’t pause it.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C9B876F-84C0-126D-3AC4-CD8D618563E4}"/>
              </a:ext>
            </a:extLst>
          </p:cNvPr>
          <p:cNvSpPr/>
          <p:nvPr/>
        </p:nvSpPr>
        <p:spPr>
          <a:xfrm>
            <a:off x="3055950" y="5110350"/>
            <a:ext cx="3706441" cy="1151950"/>
          </a:xfrm>
          <a:prstGeom prst="wedgeRoundRectCallout">
            <a:avLst>
              <a:gd name="adj1" fmla="val -69684"/>
              <a:gd name="adj2" fmla="val -39530"/>
              <a:gd name="adj3" fmla="val 16667"/>
            </a:avLst>
          </a:prstGeom>
          <a:gradFill flip="none" rotWithShape="1">
            <a:gsLst>
              <a:gs pos="0">
                <a:srgbClr val="FF0066">
                  <a:lumMod val="97000"/>
                  <a:alpha val="79000"/>
                </a:srgbClr>
              </a:gs>
              <a:gs pos="11000">
                <a:srgbClr val="FF0066">
                  <a:lumMod val="56000"/>
                  <a:lumOff val="44000"/>
                </a:srgbClr>
              </a:gs>
              <a:gs pos="77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Don’t worry. I’m free in the evening, too. Call me when you finish playing.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0A076CE-1B46-A65F-3050-9FB1766A55A4}"/>
              </a:ext>
            </a:extLst>
          </p:cNvPr>
          <p:cNvSpPr/>
          <p:nvPr/>
        </p:nvSpPr>
        <p:spPr>
          <a:xfrm>
            <a:off x="6915558" y="5361827"/>
            <a:ext cx="1539313" cy="1151950"/>
          </a:xfrm>
          <a:prstGeom prst="wedgeRoundRectCallout">
            <a:avLst>
              <a:gd name="adj1" fmla="val 98312"/>
              <a:gd name="adj2" fmla="val -44132"/>
              <a:gd name="adj3" fmla="val 16667"/>
            </a:avLst>
          </a:prstGeom>
          <a:gradFill flip="none" rotWithShape="1">
            <a:gsLst>
              <a:gs pos="0">
                <a:srgbClr val="FF0066">
                  <a:lumMod val="97000"/>
                  <a:alpha val="79000"/>
                </a:srgbClr>
              </a:gs>
              <a:gs pos="11000">
                <a:srgbClr val="FF0066">
                  <a:lumMod val="56000"/>
                  <a:lumOff val="44000"/>
                </a:srgbClr>
              </a:gs>
              <a:gs pos="77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OK, see you later.</a:t>
            </a:r>
          </a:p>
        </p:txBody>
      </p:sp>
    </p:spTree>
    <p:extLst>
      <p:ext uri="{BB962C8B-B14F-4D97-AF65-F5344CB8AC3E}">
        <p14:creationId xmlns:p14="http://schemas.microsoft.com/office/powerpoint/2010/main" val="9392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 with low confidence">
            <a:extLst>
              <a:ext uri="{FF2B5EF4-FFF2-40B4-BE49-F238E27FC236}">
                <a16:creationId xmlns:a16="http://schemas.microsoft.com/office/drawing/2014/main" id="{3E93C966-9A60-212D-5C47-090510999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45" y="656836"/>
            <a:ext cx="7746709" cy="2014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4616AD-780D-3FEA-9150-1E4A5C375606}"/>
              </a:ext>
            </a:extLst>
          </p:cNvPr>
          <p:cNvSpPr txBox="1"/>
          <p:nvPr/>
        </p:nvSpPr>
        <p:spPr>
          <a:xfrm>
            <a:off x="914400" y="2756886"/>
            <a:ext cx="10933043" cy="1844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Eras Demi ITC" panose="020B0805030504020804" pitchFamily="34" charset="0"/>
              </a:rPr>
              <a:t>-	Learn by heart all key phrases.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Eras Demi ITC" panose="020B0805030504020804" pitchFamily="34" charset="0"/>
              </a:rPr>
              <a:t>-	Workbook: Exercises page 23.</a:t>
            </a:r>
          </a:p>
        </p:txBody>
      </p:sp>
    </p:spTree>
    <p:extLst>
      <p:ext uri="{BB962C8B-B14F-4D97-AF65-F5344CB8AC3E}">
        <p14:creationId xmlns:p14="http://schemas.microsoft.com/office/powerpoint/2010/main" val="166460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B0C098B7-785E-C58E-ACA5-8DB0C47BE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795337"/>
            <a:ext cx="8001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5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 &amp;gt;&amp;gt;1 &amp;gt;&amp;gt; 2 &amp;gt;&amp;gt; 3 &amp;gt;&amp;gt; 4 &amp;gt;&amp;gt; Groups Each class you will work together in groups.  Each group must have three members. You have 3 minutes to make your group……GO!!!!!  - ppt download">
            <a:extLst>
              <a:ext uri="{FF2B5EF4-FFF2-40B4-BE49-F238E27FC236}">
                <a16:creationId xmlns:a16="http://schemas.microsoft.com/office/drawing/2014/main" id="{42DC4442-7E3C-442D-8662-775F17058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073" y="792773"/>
            <a:ext cx="5489816" cy="41173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740424-0AE1-4493-8F0B-3B5C91EAF336}"/>
              </a:ext>
            </a:extLst>
          </p:cNvPr>
          <p:cNvSpPr txBox="1"/>
          <p:nvPr/>
        </p:nvSpPr>
        <p:spPr>
          <a:xfrm>
            <a:off x="628559" y="4780009"/>
            <a:ext cx="113008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Aharoni" panose="02010803020104030203" pitchFamily="2" charset="-79"/>
                <a:cs typeface="Aharoni" panose="02010803020104030203" pitchFamily="2" charset="-79"/>
              </a:rPr>
              <a:t>LETTER DICTATION</a:t>
            </a:r>
          </a:p>
        </p:txBody>
      </p:sp>
    </p:spTree>
    <p:extLst>
      <p:ext uri="{BB962C8B-B14F-4D97-AF65-F5344CB8AC3E}">
        <p14:creationId xmlns:p14="http://schemas.microsoft.com/office/powerpoint/2010/main" val="62205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2032D5-7E81-4E43-ABB8-D32F2A41721A}"/>
              </a:ext>
            </a:extLst>
          </p:cNvPr>
          <p:cNvSpPr txBox="1"/>
          <p:nvPr/>
        </p:nvSpPr>
        <p:spPr>
          <a:xfrm>
            <a:off x="445578" y="357805"/>
            <a:ext cx="11300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Aharoni" panose="02010803020104030203" pitchFamily="2" charset="-79"/>
                <a:cs typeface="Aharoni" panose="02010803020104030203" pitchFamily="2" charset="-79"/>
              </a:rPr>
              <a:t>LETTER DICTATION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B733C-1B19-4B73-AADE-B5432A5CAF02}"/>
              </a:ext>
            </a:extLst>
          </p:cNvPr>
          <p:cNvSpPr txBox="1"/>
          <p:nvPr/>
        </p:nvSpPr>
        <p:spPr>
          <a:xfrm>
            <a:off x="2785403" y="1441018"/>
            <a:ext cx="7469945" cy="1200329"/>
          </a:xfrm>
          <a:custGeom>
            <a:avLst/>
            <a:gdLst>
              <a:gd name="connsiteX0" fmla="*/ 0 w 7469945"/>
              <a:gd name="connsiteY0" fmla="*/ 0 h 1200329"/>
              <a:gd name="connsiteX1" fmla="*/ 724010 w 7469945"/>
              <a:gd name="connsiteY1" fmla="*/ 0 h 1200329"/>
              <a:gd name="connsiteX2" fmla="*/ 1298621 w 7469945"/>
              <a:gd name="connsiteY2" fmla="*/ 0 h 1200329"/>
              <a:gd name="connsiteX3" fmla="*/ 1798533 w 7469945"/>
              <a:gd name="connsiteY3" fmla="*/ 0 h 1200329"/>
              <a:gd name="connsiteX4" fmla="*/ 2223745 w 7469945"/>
              <a:gd name="connsiteY4" fmla="*/ 0 h 1200329"/>
              <a:gd name="connsiteX5" fmla="*/ 2723657 w 7469945"/>
              <a:gd name="connsiteY5" fmla="*/ 0 h 1200329"/>
              <a:gd name="connsiteX6" fmla="*/ 3223569 w 7469945"/>
              <a:gd name="connsiteY6" fmla="*/ 0 h 1200329"/>
              <a:gd name="connsiteX7" fmla="*/ 3872879 w 7469945"/>
              <a:gd name="connsiteY7" fmla="*/ 0 h 1200329"/>
              <a:gd name="connsiteX8" fmla="*/ 4447490 w 7469945"/>
              <a:gd name="connsiteY8" fmla="*/ 0 h 1200329"/>
              <a:gd name="connsiteX9" fmla="*/ 5171500 w 7469945"/>
              <a:gd name="connsiteY9" fmla="*/ 0 h 1200329"/>
              <a:gd name="connsiteX10" fmla="*/ 5522013 w 7469945"/>
              <a:gd name="connsiteY10" fmla="*/ 0 h 1200329"/>
              <a:gd name="connsiteX11" fmla="*/ 6096624 w 7469945"/>
              <a:gd name="connsiteY11" fmla="*/ 0 h 1200329"/>
              <a:gd name="connsiteX12" fmla="*/ 6745935 w 7469945"/>
              <a:gd name="connsiteY12" fmla="*/ 0 h 1200329"/>
              <a:gd name="connsiteX13" fmla="*/ 7469945 w 7469945"/>
              <a:gd name="connsiteY13" fmla="*/ 0 h 1200329"/>
              <a:gd name="connsiteX14" fmla="*/ 7469945 w 7469945"/>
              <a:gd name="connsiteY14" fmla="*/ 424116 h 1200329"/>
              <a:gd name="connsiteX15" fmla="*/ 7469945 w 7469945"/>
              <a:gd name="connsiteY15" fmla="*/ 824226 h 1200329"/>
              <a:gd name="connsiteX16" fmla="*/ 7469945 w 7469945"/>
              <a:gd name="connsiteY16" fmla="*/ 1200329 h 1200329"/>
              <a:gd name="connsiteX17" fmla="*/ 7119432 w 7469945"/>
              <a:gd name="connsiteY17" fmla="*/ 1200329 h 1200329"/>
              <a:gd name="connsiteX18" fmla="*/ 6470122 w 7469945"/>
              <a:gd name="connsiteY18" fmla="*/ 1200329 h 1200329"/>
              <a:gd name="connsiteX19" fmla="*/ 5895510 w 7469945"/>
              <a:gd name="connsiteY19" fmla="*/ 1200329 h 1200329"/>
              <a:gd name="connsiteX20" fmla="*/ 5171500 w 7469945"/>
              <a:gd name="connsiteY20" fmla="*/ 1200329 h 1200329"/>
              <a:gd name="connsiteX21" fmla="*/ 4522190 w 7469945"/>
              <a:gd name="connsiteY21" fmla="*/ 1200329 h 1200329"/>
              <a:gd name="connsiteX22" fmla="*/ 4022278 w 7469945"/>
              <a:gd name="connsiteY22" fmla="*/ 1200329 h 1200329"/>
              <a:gd name="connsiteX23" fmla="*/ 3597066 w 7469945"/>
              <a:gd name="connsiteY23" fmla="*/ 1200329 h 1200329"/>
              <a:gd name="connsiteX24" fmla="*/ 2947755 w 7469945"/>
              <a:gd name="connsiteY24" fmla="*/ 1200329 h 1200329"/>
              <a:gd name="connsiteX25" fmla="*/ 2298445 w 7469945"/>
              <a:gd name="connsiteY25" fmla="*/ 1200329 h 1200329"/>
              <a:gd name="connsiteX26" fmla="*/ 1873232 w 7469945"/>
              <a:gd name="connsiteY26" fmla="*/ 1200329 h 1200329"/>
              <a:gd name="connsiteX27" fmla="*/ 1522720 w 7469945"/>
              <a:gd name="connsiteY27" fmla="*/ 1200329 h 1200329"/>
              <a:gd name="connsiteX28" fmla="*/ 1097507 w 7469945"/>
              <a:gd name="connsiteY28" fmla="*/ 1200329 h 1200329"/>
              <a:gd name="connsiteX29" fmla="*/ 672295 w 7469945"/>
              <a:gd name="connsiteY29" fmla="*/ 1200329 h 1200329"/>
              <a:gd name="connsiteX30" fmla="*/ 0 w 7469945"/>
              <a:gd name="connsiteY30" fmla="*/ 1200329 h 1200329"/>
              <a:gd name="connsiteX31" fmla="*/ 0 w 7469945"/>
              <a:gd name="connsiteY31" fmla="*/ 788216 h 1200329"/>
              <a:gd name="connsiteX32" fmla="*/ 0 w 7469945"/>
              <a:gd name="connsiteY32" fmla="*/ 376103 h 1200329"/>
              <a:gd name="connsiteX33" fmla="*/ 0 w 7469945"/>
              <a:gd name="connsiteY33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469945" h="1200329" extrusionOk="0">
                <a:moveTo>
                  <a:pt x="0" y="0"/>
                </a:moveTo>
                <a:cubicBezTo>
                  <a:pt x="232103" y="-49295"/>
                  <a:pt x="478691" y="68204"/>
                  <a:pt x="724010" y="0"/>
                </a:cubicBezTo>
                <a:cubicBezTo>
                  <a:pt x="969329" y="-68204"/>
                  <a:pt x="1068019" y="25842"/>
                  <a:pt x="1298621" y="0"/>
                </a:cubicBezTo>
                <a:cubicBezTo>
                  <a:pt x="1529223" y="-25842"/>
                  <a:pt x="1591107" y="47418"/>
                  <a:pt x="1798533" y="0"/>
                </a:cubicBezTo>
                <a:cubicBezTo>
                  <a:pt x="2005959" y="-47418"/>
                  <a:pt x="2099606" y="42860"/>
                  <a:pt x="2223745" y="0"/>
                </a:cubicBezTo>
                <a:cubicBezTo>
                  <a:pt x="2347884" y="-42860"/>
                  <a:pt x="2587368" y="11780"/>
                  <a:pt x="2723657" y="0"/>
                </a:cubicBezTo>
                <a:cubicBezTo>
                  <a:pt x="2859946" y="-11780"/>
                  <a:pt x="3082549" y="39431"/>
                  <a:pt x="3223569" y="0"/>
                </a:cubicBezTo>
                <a:cubicBezTo>
                  <a:pt x="3364589" y="-39431"/>
                  <a:pt x="3735067" y="64549"/>
                  <a:pt x="3872879" y="0"/>
                </a:cubicBezTo>
                <a:cubicBezTo>
                  <a:pt x="4010691" y="-64549"/>
                  <a:pt x="4229252" y="66068"/>
                  <a:pt x="4447490" y="0"/>
                </a:cubicBezTo>
                <a:cubicBezTo>
                  <a:pt x="4665728" y="-66068"/>
                  <a:pt x="4900985" y="69584"/>
                  <a:pt x="5171500" y="0"/>
                </a:cubicBezTo>
                <a:cubicBezTo>
                  <a:pt x="5442015" y="-69584"/>
                  <a:pt x="5423125" y="8574"/>
                  <a:pt x="5522013" y="0"/>
                </a:cubicBezTo>
                <a:cubicBezTo>
                  <a:pt x="5620901" y="-8574"/>
                  <a:pt x="5938870" y="1088"/>
                  <a:pt x="6096624" y="0"/>
                </a:cubicBezTo>
                <a:cubicBezTo>
                  <a:pt x="6254378" y="-1088"/>
                  <a:pt x="6587091" y="14620"/>
                  <a:pt x="6745935" y="0"/>
                </a:cubicBezTo>
                <a:cubicBezTo>
                  <a:pt x="6904779" y="-14620"/>
                  <a:pt x="7175644" y="1882"/>
                  <a:pt x="7469945" y="0"/>
                </a:cubicBezTo>
                <a:cubicBezTo>
                  <a:pt x="7502743" y="171355"/>
                  <a:pt x="7463228" y="273501"/>
                  <a:pt x="7469945" y="424116"/>
                </a:cubicBezTo>
                <a:cubicBezTo>
                  <a:pt x="7476662" y="574731"/>
                  <a:pt x="7444039" y="649157"/>
                  <a:pt x="7469945" y="824226"/>
                </a:cubicBezTo>
                <a:cubicBezTo>
                  <a:pt x="7495851" y="999295"/>
                  <a:pt x="7455837" y="1088665"/>
                  <a:pt x="7469945" y="1200329"/>
                </a:cubicBezTo>
                <a:cubicBezTo>
                  <a:pt x="7374522" y="1224975"/>
                  <a:pt x="7287078" y="1170963"/>
                  <a:pt x="7119432" y="1200329"/>
                </a:cubicBezTo>
                <a:cubicBezTo>
                  <a:pt x="6951786" y="1229695"/>
                  <a:pt x="6774210" y="1193332"/>
                  <a:pt x="6470122" y="1200329"/>
                </a:cubicBezTo>
                <a:cubicBezTo>
                  <a:pt x="6166034" y="1207326"/>
                  <a:pt x="6176121" y="1181035"/>
                  <a:pt x="5895510" y="1200329"/>
                </a:cubicBezTo>
                <a:cubicBezTo>
                  <a:pt x="5614899" y="1219623"/>
                  <a:pt x="5428332" y="1176137"/>
                  <a:pt x="5171500" y="1200329"/>
                </a:cubicBezTo>
                <a:cubicBezTo>
                  <a:pt x="4914668" y="1224521"/>
                  <a:pt x="4655636" y="1147956"/>
                  <a:pt x="4522190" y="1200329"/>
                </a:cubicBezTo>
                <a:cubicBezTo>
                  <a:pt x="4388744" y="1252702"/>
                  <a:pt x="4207170" y="1184374"/>
                  <a:pt x="4022278" y="1200329"/>
                </a:cubicBezTo>
                <a:cubicBezTo>
                  <a:pt x="3837386" y="1216284"/>
                  <a:pt x="3684671" y="1163807"/>
                  <a:pt x="3597066" y="1200329"/>
                </a:cubicBezTo>
                <a:cubicBezTo>
                  <a:pt x="3509461" y="1236851"/>
                  <a:pt x="3271833" y="1141988"/>
                  <a:pt x="2947755" y="1200329"/>
                </a:cubicBezTo>
                <a:cubicBezTo>
                  <a:pt x="2623677" y="1258670"/>
                  <a:pt x="2510431" y="1153140"/>
                  <a:pt x="2298445" y="1200329"/>
                </a:cubicBezTo>
                <a:cubicBezTo>
                  <a:pt x="2086459" y="1247518"/>
                  <a:pt x="2024222" y="1174382"/>
                  <a:pt x="1873232" y="1200329"/>
                </a:cubicBezTo>
                <a:cubicBezTo>
                  <a:pt x="1722242" y="1226276"/>
                  <a:pt x="1673337" y="1198447"/>
                  <a:pt x="1522720" y="1200329"/>
                </a:cubicBezTo>
                <a:cubicBezTo>
                  <a:pt x="1372103" y="1202211"/>
                  <a:pt x="1309763" y="1153459"/>
                  <a:pt x="1097507" y="1200329"/>
                </a:cubicBezTo>
                <a:cubicBezTo>
                  <a:pt x="885251" y="1247199"/>
                  <a:pt x="775280" y="1155609"/>
                  <a:pt x="672295" y="1200329"/>
                </a:cubicBezTo>
                <a:cubicBezTo>
                  <a:pt x="569310" y="1245049"/>
                  <a:pt x="174425" y="1193579"/>
                  <a:pt x="0" y="1200329"/>
                </a:cubicBezTo>
                <a:cubicBezTo>
                  <a:pt x="-36521" y="1043959"/>
                  <a:pt x="18486" y="901182"/>
                  <a:pt x="0" y="788216"/>
                </a:cubicBezTo>
                <a:cubicBezTo>
                  <a:pt x="-18486" y="675250"/>
                  <a:pt x="12537" y="512140"/>
                  <a:pt x="0" y="376103"/>
                </a:cubicBezTo>
                <a:cubicBezTo>
                  <a:pt x="-12537" y="240066"/>
                  <a:pt x="23211" y="14256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3166545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b="1" i="1" u="sng" dirty="0">
                <a:latin typeface="Arial" panose="020B0604020202020204" pitchFamily="34" charset="0"/>
                <a:cs typeface="Arial" panose="020B0604020202020204" pitchFamily="34" charset="0"/>
              </a:rPr>
              <a:t>RULE: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- Divide into 4 groups</a:t>
            </a:r>
          </a:p>
          <a:p>
            <a:pPr marL="742950" lvl="1" indent="-285750">
              <a:buFontTx/>
              <a:buChar char="-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Receive strings of words from teacher</a:t>
            </a:r>
          </a:p>
          <a:p>
            <a:pPr marL="742950" lvl="1" indent="-285750">
              <a:buFontTx/>
              <a:buChar char="-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Work in groups to figure out what the questions are</a:t>
            </a:r>
          </a:p>
          <a:p>
            <a:pPr marL="742950" lvl="1" indent="-285750">
              <a:buFontTx/>
              <a:buChar char="-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Raise hand to answer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EAD54-0C59-482E-824C-2D477E8FBBC9}"/>
              </a:ext>
            </a:extLst>
          </p:cNvPr>
          <p:cNvSpPr txBox="1"/>
          <p:nvPr/>
        </p:nvSpPr>
        <p:spPr>
          <a:xfrm>
            <a:off x="253219" y="2988464"/>
            <a:ext cx="3001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 EXAMPLE: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49DCDF-C9EA-42E7-BD4B-88ACE914D0E7}"/>
              </a:ext>
            </a:extLst>
          </p:cNvPr>
          <p:cNvSpPr txBox="1"/>
          <p:nvPr/>
        </p:nvSpPr>
        <p:spPr>
          <a:xfrm>
            <a:off x="445578" y="3633506"/>
            <a:ext cx="11469756" cy="2062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Whatareyoudoingtoday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→ What are you doing today? 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Whatdoyouliketowatch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→ What do you like to watch?</a:t>
            </a:r>
          </a:p>
        </p:txBody>
      </p:sp>
    </p:spTree>
    <p:extLst>
      <p:ext uri="{BB962C8B-B14F-4D97-AF65-F5344CB8AC3E}">
        <p14:creationId xmlns:p14="http://schemas.microsoft.com/office/powerpoint/2010/main" val="9740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8020F7-B0D6-4289-AD8B-7076916197F8}"/>
              </a:ext>
            </a:extLst>
          </p:cNvPr>
          <p:cNvSpPr txBox="1"/>
          <p:nvPr/>
        </p:nvSpPr>
        <p:spPr>
          <a:xfrm>
            <a:off x="629523" y="-22424"/>
            <a:ext cx="10526151" cy="6626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UTM Nyala" panose="02040603050506020204" pitchFamily="18" charset="0"/>
              </a:rPr>
              <a:t>Doyoublogaboutyourlife</a:t>
            </a:r>
            <a:r>
              <a:rPr lang="en-US" sz="3200" dirty="0">
                <a:solidFill>
                  <a:srgbClr val="C00000"/>
                </a:solidFill>
                <a:latin typeface="UTM Nyala" panose="02040603050506020204" pitchFamily="18" charset="0"/>
              </a:rPr>
              <a:t>?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UTM Nyala" panose="02040603050506020204" pitchFamily="18" charset="0"/>
              </a:rPr>
              <a:t>WhatdoyouwatchonTV</a:t>
            </a:r>
            <a:r>
              <a:rPr lang="en-US" sz="3200" dirty="0">
                <a:solidFill>
                  <a:srgbClr val="C00000"/>
                </a:solidFill>
                <a:latin typeface="UTM Nyala" panose="02040603050506020204" pitchFamily="18" charset="0"/>
              </a:rPr>
              <a:t>?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UTM Nyala" panose="02040603050506020204" pitchFamily="18" charset="0"/>
              </a:rPr>
              <a:t>Howoftendoeshemakethevideos</a:t>
            </a:r>
            <a:r>
              <a:rPr lang="en-US" sz="3200" dirty="0">
                <a:solidFill>
                  <a:srgbClr val="C00000"/>
                </a:solidFill>
                <a:latin typeface="UTM Nyala" panose="02040603050506020204" pitchFamily="18" charset="0"/>
              </a:rPr>
              <a:t>?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UTM Nyala" panose="02040603050506020204" pitchFamily="18" charset="0"/>
              </a:rPr>
              <a:t>Howaboutwatchingafilm</a:t>
            </a:r>
            <a:r>
              <a:rPr lang="en-US" sz="3200" dirty="0">
                <a:solidFill>
                  <a:srgbClr val="C00000"/>
                </a:solidFill>
                <a:latin typeface="UTM Nyala" panose="02040603050506020204" pitchFamily="18" charset="0"/>
              </a:rPr>
              <a:t>?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UTM Nyala" panose="02040603050506020204" pitchFamily="18" charset="0"/>
              </a:rPr>
              <a:t>Howmanylanguagesdoesyourmotherspeak</a:t>
            </a:r>
            <a:r>
              <a:rPr lang="en-US" sz="3200" dirty="0">
                <a:solidFill>
                  <a:srgbClr val="C00000"/>
                </a:solidFill>
                <a:latin typeface="UTM Nyala" panose="02040603050506020204" pitchFamily="18" charset="0"/>
              </a:rPr>
              <a:t>?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solidFill>
                <a:srgbClr val="C00000"/>
              </a:solidFill>
              <a:latin typeface="UTM Nyala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D55E8E-9440-4DEF-840D-D2BCAA38373C}"/>
              </a:ext>
            </a:extLst>
          </p:cNvPr>
          <p:cNvSpPr txBox="1"/>
          <p:nvPr/>
        </p:nvSpPr>
        <p:spPr>
          <a:xfrm>
            <a:off x="2518115" y="935612"/>
            <a:ext cx="6713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UTM Nyala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UTM Nyala" panose="02040603050506020204" pitchFamily="18" charset="0"/>
              </a:rPr>
              <a:t>Do you blog about your life?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6E20D-C664-4CCE-A442-F99436388491}"/>
              </a:ext>
            </a:extLst>
          </p:cNvPr>
          <p:cNvSpPr txBox="1"/>
          <p:nvPr/>
        </p:nvSpPr>
        <p:spPr>
          <a:xfrm>
            <a:off x="2518115" y="2061027"/>
            <a:ext cx="6713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UTM Nyala" panose="02040603050506020204" pitchFamily="18" charset="0"/>
                <a:sym typeface="Wingdings" panose="05000000000000000000" pitchFamily="2" charset="2"/>
              </a:rPr>
              <a:t> What do you watch on TV?</a:t>
            </a:r>
            <a:endParaRPr lang="en-US" sz="3200" b="1" i="1" dirty="0">
              <a:solidFill>
                <a:schemeClr val="accent5">
                  <a:lumMod val="75000"/>
                </a:schemeClr>
              </a:solidFill>
              <a:latin typeface="UTM Nyala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88A85-604E-4A6E-8229-F1EE30541599}"/>
              </a:ext>
            </a:extLst>
          </p:cNvPr>
          <p:cNvSpPr txBox="1"/>
          <p:nvPr/>
        </p:nvSpPr>
        <p:spPr>
          <a:xfrm>
            <a:off x="2518115" y="3212733"/>
            <a:ext cx="7289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UTM Nyala" panose="02040603050506020204" pitchFamily="18" charset="0"/>
                <a:sym typeface="Wingdings" panose="05000000000000000000" pitchFamily="2" charset="2"/>
              </a:rPr>
              <a:t> How often does he make the videos? </a:t>
            </a:r>
            <a:endParaRPr lang="en-US" sz="3200" b="1" i="1" dirty="0">
              <a:solidFill>
                <a:schemeClr val="accent5">
                  <a:lumMod val="75000"/>
                </a:schemeClr>
              </a:solidFill>
              <a:latin typeface="UTM Nyala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439892-26D3-4F44-A758-AAD49EB3DDA0}"/>
              </a:ext>
            </a:extLst>
          </p:cNvPr>
          <p:cNvSpPr txBox="1"/>
          <p:nvPr/>
        </p:nvSpPr>
        <p:spPr>
          <a:xfrm>
            <a:off x="2518115" y="4286826"/>
            <a:ext cx="7289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UTM Nyala" panose="02040603050506020204" pitchFamily="18" charset="0"/>
                <a:sym typeface="Wingdings" panose="05000000000000000000" pitchFamily="2" charset="2"/>
              </a:rPr>
              <a:t> How about watching a film?</a:t>
            </a:r>
            <a:endParaRPr lang="en-US" sz="3200" b="1" i="1" dirty="0">
              <a:solidFill>
                <a:schemeClr val="accent5">
                  <a:lumMod val="75000"/>
                </a:schemeClr>
              </a:solidFill>
              <a:latin typeface="UTM Nyala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286826-7A28-442A-8502-8A1D57C9070D}"/>
              </a:ext>
            </a:extLst>
          </p:cNvPr>
          <p:cNvSpPr txBox="1"/>
          <p:nvPr/>
        </p:nvSpPr>
        <p:spPr>
          <a:xfrm>
            <a:off x="2518115" y="5494194"/>
            <a:ext cx="98602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UTM Nyala" panose="02040603050506020204" pitchFamily="18" charset="0"/>
                <a:sym typeface="Wingdings" panose="05000000000000000000" pitchFamily="2" charset="2"/>
              </a:rPr>
              <a:t> How many languages does your mother speak? </a:t>
            </a:r>
            <a:endParaRPr lang="en-US" sz="3200" b="1" i="1" dirty="0">
              <a:solidFill>
                <a:schemeClr val="accent5">
                  <a:lumMod val="75000"/>
                </a:schemeClr>
              </a:solidFill>
              <a:latin typeface="UTM Nya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3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8" grpId="0" build="p"/>
      <p:bldP spid="9" grpId="0" build="p"/>
      <p:bldP spid="10" grpId="0" build="p"/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0E14242-CC7D-DC70-6DB6-DCBF04C780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9183" y="792168"/>
            <a:ext cx="5941112" cy="5923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F888B7-F557-1953-58D0-1F084A31EDE4}"/>
              </a:ext>
            </a:extLst>
          </p:cNvPr>
          <p:cNvSpPr txBox="1"/>
          <p:nvPr/>
        </p:nvSpPr>
        <p:spPr>
          <a:xfrm>
            <a:off x="506595" y="266217"/>
            <a:ext cx="695228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Eras Bold ITC" panose="020B0907030504020204" pitchFamily="34" charset="0"/>
              </a:rPr>
              <a:t>UNIT 2 </a:t>
            </a:r>
          </a:p>
          <a:p>
            <a:pPr algn="ctr"/>
            <a:endParaRPr lang="en-US" sz="4000" dirty="0"/>
          </a:p>
          <a:p>
            <a:pPr algn="ctr"/>
            <a:r>
              <a:rPr lang="en-US" sz="6600" spc="100" dirty="0">
                <a:solidFill>
                  <a:srgbClr val="FF0000"/>
                </a:solidFill>
                <a:uFill>
                  <a:solidFill>
                    <a:srgbClr val="00B050"/>
                  </a:solidFill>
                </a:uFill>
                <a:latin typeface="Modern Love" panose="04090805081005020601" pitchFamily="82" charset="0"/>
              </a:rPr>
              <a:t>COMMUNICATION</a:t>
            </a:r>
            <a:endParaRPr lang="en-US" sz="3600" spc="100" dirty="0">
              <a:solidFill>
                <a:srgbClr val="FF0000"/>
              </a:solidFill>
              <a:uFill>
                <a:solidFill>
                  <a:srgbClr val="00B050"/>
                </a:solidFill>
              </a:uFill>
              <a:latin typeface="Modern Love" panose="04090805081005020601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A304-4FD4-9576-62F9-5599CF5DAE87}"/>
              </a:ext>
            </a:extLst>
          </p:cNvPr>
          <p:cNvSpPr txBox="1"/>
          <p:nvPr/>
        </p:nvSpPr>
        <p:spPr>
          <a:xfrm>
            <a:off x="235777" y="3232581"/>
            <a:ext cx="6072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LESSON 6: SPEAKING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41BA9A-337E-A574-D643-03EC87AF738C}"/>
              </a:ext>
            </a:extLst>
          </p:cNvPr>
          <p:cNvSpPr txBox="1"/>
          <p:nvPr/>
        </p:nvSpPr>
        <p:spPr>
          <a:xfrm>
            <a:off x="0" y="4004475"/>
            <a:ext cx="695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MAKE PLANS OVER THE PHONE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8CB54F-3657-564D-4921-AC7882796361}"/>
              </a:ext>
            </a:extLst>
          </p:cNvPr>
          <p:cNvSpPr txBox="1"/>
          <p:nvPr/>
        </p:nvSpPr>
        <p:spPr>
          <a:xfrm>
            <a:off x="235777" y="4986907"/>
            <a:ext cx="6412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 can make plans with friends.</a:t>
            </a:r>
          </a:p>
        </p:txBody>
      </p:sp>
    </p:spTree>
    <p:extLst>
      <p:ext uri="{BB962C8B-B14F-4D97-AF65-F5344CB8AC3E}">
        <p14:creationId xmlns:p14="http://schemas.microsoft.com/office/powerpoint/2010/main" val="218712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86C93BE-0456-27A8-98DB-25323B9D1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92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298326-DB73-2F83-941D-2CD964480EC6}"/>
              </a:ext>
            </a:extLst>
          </p:cNvPr>
          <p:cNvSpPr txBox="1"/>
          <p:nvPr/>
        </p:nvSpPr>
        <p:spPr>
          <a:xfrm>
            <a:off x="765313" y="2459504"/>
            <a:ext cx="6566452" cy="1938992"/>
          </a:xfr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spcBef>
                <a:spcPts val="600"/>
              </a:spcBef>
              <a:spcAft>
                <a:spcPts val="600"/>
              </a:spcAft>
              <a:defRPr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When you want to tell friends something important, do you phone or text?</a:t>
            </a:r>
          </a:p>
        </p:txBody>
      </p:sp>
    </p:spTree>
    <p:extLst>
      <p:ext uri="{BB962C8B-B14F-4D97-AF65-F5344CB8AC3E}">
        <p14:creationId xmlns:p14="http://schemas.microsoft.com/office/powerpoint/2010/main" val="11870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B8B5E9F-15F1-8496-9968-6F7D7CEF9BF3}"/>
              </a:ext>
            </a:extLst>
          </p:cNvPr>
          <p:cNvSpPr txBox="1"/>
          <p:nvPr/>
        </p:nvSpPr>
        <p:spPr>
          <a:xfrm>
            <a:off x="5367336" y="152643"/>
            <a:ext cx="6824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US" sz="20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Activity 1: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dialogue with the phrases in the box. Then watch or listen and check. What does Mike want to do? Why can’t Anna meet Mike now?</a:t>
            </a:r>
            <a:endParaRPr lang="en-US" sz="200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3DEEC-2EF5-61A0-3EF8-31430ABAF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687" y="1168306"/>
            <a:ext cx="4914286" cy="1038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9119AB-24E8-1E2E-9CA4-E82092251BD8}"/>
              </a:ext>
            </a:extLst>
          </p:cNvPr>
          <p:cNvSpPr txBox="1"/>
          <p:nvPr/>
        </p:nvSpPr>
        <p:spPr>
          <a:xfrm>
            <a:off x="821638" y="675943"/>
            <a:ext cx="11052311" cy="6170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b="1" i="0" dirty="0">
                <a:effectLst/>
                <a:latin typeface="Open Sans" panose="020B0606030504020204" pitchFamily="34" charset="0"/>
              </a:rPr>
              <a:t>Anna	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Hello?</a:t>
            </a:r>
          </a:p>
          <a:p>
            <a:pPr algn="l">
              <a:spcBef>
                <a:spcPts val="600"/>
              </a:spcBef>
            </a:pPr>
            <a:r>
              <a:rPr lang="en-US" sz="2000" b="1" i="0" dirty="0">
                <a:effectLst/>
                <a:latin typeface="Open Sans" panose="020B0606030504020204" pitchFamily="34" charset="0"/>
              </a:rPr>
              <a:t>Mike	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Hi, Anna. It’s Mike.</a:t>
            </a:r>
          </a:p>
          <a:p>
            <a:pPr algn="l">
              <a:spcBef>
                <a:spcPts val="600"/>
              </a:spcBef>
            </a:pPr>
            <a:r>
              <a:rPr lang="en-US" sz="2000" b="1" i="0" dirty="0">
                <a:effectLst/>
                <a:latin typeface="Open Sans" panose="020B0606030504020204" pitchFamily="34" charset="0"/>
              </a:rPr>
              <a:t>Anna	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Hi there. How are things?</a:t>
            </a:r>
          </a:p>
          <a:p>
            <a:pPr algn="l" fontAlgn="t">
              <a:spcBef>
                <a:spcPts val="600"/>
              </a:spcBef>
            </a:pPr>
            <a:r>
              <a:rPr lang="en-US" sz="2000" b="1" i="0" dirty="0">
                <a:effectLst/>
                <a:latin typeface="Open Sans" panose="020B0606030504020204" pitchFamily="34" charset="0"/>
              </a:rPr>
              <a:t>Mike	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Good. Are you </a:t>
            </a:r>
            <a:r>
              <a:rPr lang="en-US" sz="2000" b="0" i="0" baseline="30000" dirty="0">
                <a:effectLst/>
                <a:latin typeface="Open Sans" panose="020B0606030504020204" pitchFamily="34" charset="0"/>
              </a:rPr>
              <a:t>1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______________________?</a:t>
            </a:r>
          </a:p>
          <a:p>
            <a:pPr algn="l">
              <a:spcBef>
                <a:spcPts val="600"/>
              </a:spcBef>
            </a:pPr>
            <a:r>
              <a:rPr lang="en-US" sz="2000" b="1" i="0" dirty="0">
                <a:effectLst/>
                <a:latin typeface="Open Sans" panose="020B0606030504020204" pitchFamily="34" charset="0"/>
              </a:rPr>
              <a:t>Anna	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Yes. Why?</a:t>
            </a:r>
          </a:p>
          <a:p>
            <a:pPr algn="l" fontAlgn="t">
              <a:spcBef>
                <a:spcPts val="600"/>
              </a:spcBef>
            </a:pPr>
            <a:r>
              <a:rPr lang="en-US" sz="2000" b="1" i="0" dirty="0">
                <a:effectLst/>
                <a:latin typeface="Open Sans" panose="020B0606030504020204" pitchFamily="34" charset="0"/>
              </a:rPr>
              <a:t>Mike	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Well, I’m </a:t>
            </a:r>
            <a:r>
              <a:rPr lang="en-US" sz="2000" b="0" i="0" baseline="30000" dirty="0">
                <a:effectLst/>
                <a:latin typeface="Open Sans" panose="020B0606030504020204" pitchFamily="34" charset="0"/>
              </a:rPr>
              <a:t>2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_______________________with Sally in town. We’re thinking of going to</a:t>
            </a:r>
          </a:p>
          <a:p>
            <a:pPr algn="l" fontAlgn="t">
              <a:spcBef>
                <a:spcPts val="600"/>
              </a:spcBef>
            </a:pPr>
            <a:r>
              <a:rPr lang="en-US" sz="2000" dirty="0">
                <a:latin typeface="Open Sans" panose="020B0606030504020204" pitchFamily="34" charset="0"/>
              </a:rPr>
              <a:t>	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the </a:t>
            </a:r>
            <a:r>
              <a:rPr lang="en-US" sz="2000" b="0" i="0" baseline="30000" dirty="0">
                <a:effectLst/>
                <a:latin typeface="Open Sans" panose="020B0606030504020204" pitchFamily="34" charset="0"/>
              </a:rPr>
              <a:t>3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_____________________. Are you interested?</a:t>
            </a:r>
          </a:p>
          <a:p>
            <a:pPr algn="l">
              <a:spcBef>
                <a:spcPts val="600"/>
              </a:spcBef>
            </a:pPr>
            <a:r>
              <a:rPr lang="en-US" sz="2000" b="1" i="0" dirty="0">
                <a:effectLst/>
                <a:latin typeface="Open Sans" panose="020B0606030504020204" pitchFamily="34" charset="0"/>
              </a:rPr>
              <a:t>Anna	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I’d like to come, but I can’t right now.</a:t>
            </a:r>
          </a:p>
          <a:p>
            <a:pPr algn="l" fontAlgn="t">
              <a:spcBef>
                <a:spcPts val="600"/>
              </a:spcBef>
            </a:pPr>
            <a:r>
              <a:rPr lang="en-US" sz="2000" b="1" i="0" dirty="0">
                <a:effectLst/>
                <a:latin typeface="Open Sans" panose="020B0606030504020204" pitchFamily="34" charset="0"/>
              </a:rPr>
              <a:t>Mike	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What </a:t>
            </a:r>
            <a:r>
              <a:rPr lang="en-US" sz="2000" b="0" i="0" baseline="30000" dirty="0">
                <a:effectLst/>
                <a:latin typeface="Open Sans" panose="020B0606030504020204" pitchFamily="34" charset="0"/>
              </a:rPr>
              <a:t>4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____________________________?</a:t>
            </a:r>
          </a:p>
          <a:p>
            <a:pPr algn="l" fontAlgn="t">
              <a:spcBef>
                <a:spcPts val="600"/>
              </a:spcBef>
            </a:pPr>
            <a:r>
              <a:rPr lang="en-US" sz="2000" b="1" i="0" dirty="0">
                <a:effectLst/>
                <a:latin typeface="Open Sans" panose="020B0606030504020204" pitchFamily="34" charset="0"/>
              </a:rPr>
              <a:t>Anna	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I’m waiting to Skype my </a:t>
            </a:r>
            <a:r>
              <a:rPr lang="en-US" sz="2000" b="0" i="0" baseline="30000" dirty="0">
                <a:effectLst/>
                <a:latin typeface="Open Sans" panose="020B0606030504020204" pitchFamily="34" charset="0"/>
              </a:rPr>
              <a:t>5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__________________in Canada. What time’s</a:t>
            </a:r>
          </a:p>
          <a:p>
            <a:pPr algn="l" fontAlgn="t">
              <a:spcBef>
                <a:spcPts val="600"/>
              </a:spcBef>
            </a:pPr>
            <a:r>
              <a:rPr lang="en-US" sz="2000" dirty="0">
                <a:latin typeface="Open Sans" panose="020B0606030504020204" pitchFamily="34" charset="0"/>
              </a:rPr>
              <a:t>	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the </a:t>
            </a:r>
            <a:r>
              <a:rPr lang="en-US" sz="2000" b="0" i="0" baseline="30000" dirty="0">
                <a:effectLst/>
                <a:latin typeface="Open Sans" panose="020B0606030504020204" pitchFamily="34" charset="0"/>
              </a:rPr>
              <a:t>6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_______________?</a:t>
            </a:r>
          </a:p>
          <a:p>
            <a:pPr algn="l">
              <a:spcBef>
                <a:spcPts val="600"/>
              </a:spcBef>
            </a:pPr>
            <a:r>
              <a:rPr lang="en-US" sz="2000" b="1" i="0" dirty="0">
                <a:effectLst/>
                <a:latin typeface="Open Sans" panose="020B0606030504020204" pitchFamily="34" charset="0"/>
              </a:rPr>
              <a:t>Mike	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It’s at four o’clock.</a:t>
            </a:r>
          </a:p>
          <a:p>
            <a:pPr algn="l" fontAlgn="t">
              <a:spcBef>
                <a:spcPts val="600"/>
              </a:spcBef>
            </a:pPr>
            <a:r>
              <a:rPr lang="en-US" sz="2000" b="1" i="0" dirty="0">
                <a:effectLst/>
                <a:latin typeface="Open Sans" panose="020B0606030504020204" pitchFamily="34" charset="0"/>
              </a:rPr>
              <a:t>Anna	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Oh, that’s OK. I can make it at four. That’s lots of time to Skype and then get</a:t>
            </a:r>
          </a:p>
          <a:p>
            <a:pPr algn="l" fontAlgn="t">
              <a:spcBef>
                <a:spcPts val="600"/>
              </a:spcBef>
            </a:pPr>
            <a:r>
              <a:rPr lang="en-US" sz="2000" dirty="0">
                <a:latin typeface="Open Sans" panose="020B0606030504020204" pitchFamily="34" charset="0"/>
              </a:rPr>
              <a:t>	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the </a:t>
            </a:r>
            <a:r>
              <a:rPr lang="en-US" sz="2000" b="0" i="0" baseline="30000" dirty="0">
                <a:effectLst/>
                <a:latin typeface="Open Sans" panose="020B0606030504020204" pitchFamily="34" charset="0"/>
              </a:rPr>
              <a:t>7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__________________into town.</a:t>
            </a:r>
          </a:p>
          <a:p>
            <a:pPr algn="l">
              <a:spcBef>
                <a:spcPts val="600"/>
              </a:spcBef>
            </a:pPr>
            <a:r>
              <a:rPr lang="en-US" sz="2000" b="1" i="0" dirty="0">
                <a:effectLst/>
                <a:latin typeface="Open Sans" panose="020B0606030504020204" pitchFamily="34" charset="0"/>
              </a:rPr>
              <a:t>Mike	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Cool! Text me when you’re on the bus.</a:t>
            </a:r>
          </a:p>
          <a:p>
            <a:pPr algn="l">
              <a:spcBef>
                <a:spcPts val="600"/>
              </a:spcBef>
            </a:pPr>
            <a:r>
              <a:rPr lang="en-US" sz="2000" b="1" i="0" dirty="0">
                <a:effectLst/>
                <a:latin typeface="Open Sans" panose="020B0606030504020204" pitchFamily="34" charset="0"/>
              </a:rPr>
              <a:t>Anna	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OK. See you later.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1468C1-5F6A-E7CA-F111-6BF9118F9724}"/>
              </a:ext>
            </a:extLst>
          </p:cNvPr>
          <p:cNvSpPr txBox="1"/>
          <p:nvPr/>
        </p:nvSpPr>
        <p:spPr>
          <a:xfrm>
            <a:off x="3559127" y="1676065"/>
            <a:ext cx="2433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at home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4DEDAD-D7D3-6858-A0E1-FFE0682FB768}"/>
              </a:ext>
            </a:extLst>
          </p:cNvPr>
          <p:cNvSpPr txBox="1"/>
          <p:nvPr/>
        </p:nvSpPr>
        <p:spPr>
          <a:xfrm>
            <a:off x="2820475" y="2427000"/>
            <a:ext cx="2777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having coffee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9B6ACE-CE22-C726-4CBE-4015D430F42B}"/>
              </a:ext>
            </a:extLst>
          </p:cNvPr>
          <p:cNvSpPr txBox="1"/>
          <p:nvPr/>
        </p:nvSpPr>
        <p:spPr>
          <a:xfrm>
            <a:off x="2170198" y="2853007"/>
            <a:ext cx="2777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cinema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303FC7-516E-7F75-ED6C-9C803B8E01B9}"/>
              </a:ext>
            </a:extLst>
          </p:cNvPr>
          <p:cNvSpPr txBox="1"/>
          <p:nvPr/>
        </p:nvSpPr>
        <p:spPr>
          <a:xfrm>
            <a:off x="2687955" y="3570478"/>
            <a:ext cx="2777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are you doing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B9F070-A433-61AD-6E00-DBA575719989}"/>
              </a:ext>
            </a:extLst>
          </p:cNvPr>
          <p:cNvSpPr txBox="1"/>
          <p:nvPr/>
        </p:nvSpPr>
        <p:spPr>
          <a:xfrm>
            <a:off x="4133974" y="3969076"/>
            <a:ext cx="2777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cousin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A43A61-E225-2391-503A-56AC4263A95D}"/>
              </a:ext>
            </a:extLst>
          </p:cNvPr>
          <p:cNvSpPr txBox="1"/>
          <p:nvPr/>
        </p:nvSpPr>
        <p:spPr>
          <a:xfrm>
            <a:off x="1783342" y="4325346"/>
            <a:ext cx="2777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film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D2F77C-7207-86C2-2205-8EFD8435752A}"/>
              </a:ext>
            </a:extLst>
          </p:cNvPr>
          <p:cNvSpPr txBox="1"/>
          <p:nvPr/>
        </p:nvSpPr>
        <p:spPr>
          <a:xfrm>
            <a:off x="1881816" y="5480317"/>
            <a:ext cx="2777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bus</a:t>
            </a:r>
          </a:p>
        </p:txBody>
      </p:sp>
    </p:spTree>
    <p:extLst>
      <p:ext uri="{BB962C8B-B14F-4D97-AF65-F5344CB8AC3E}">
        <p14:creationId xmlns:p14="http://schemas.microsoft.com/office/powerpoint/2010/main" val="26177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B8B5E9F-15F1-8496-9968-6F7D7CEF9BF3}"/>
              </a:ext>
            </a:extLst>
          </p:cNvPr>
          <p:cNvSpPr txBox="1"/>
          <p:nvPr/>
        </p:nvSpPr>
        <p:spPr>
          <a:xfrm>
            <a:off x="557102" y="433297"/>
            <a:ext cx="110777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US" sz="28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Activity 1: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dialogue with the phrases in the box. Then watch or listen and check. What does Mike want to do? Why can’t Anna meet Mike now?</a:t>
            </a:r>
            <a:endParaRPr lang="en-US" sz="280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C22321-C2C4-C72C-7FB4-06196E81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13" y="2405723"/>
            <a:ext cx="3665807" cy="321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AFBCC2-28F8-A9C4-D5FE-6E06B650EBAC}"/>
              </a:ext>
            </a:extLst>
          </p:cNvPr>
          <p:cNvSpPr txBox="1"/>
          <p:nvPr/>
        </p:nvSpPr>
        <p:spPr>
          <a:xfrm>
            <a:off x="3931920" y="3348473"/>
            <a:ext cx="8161607" cy="1493358"/>
          </a:xfrm>
          <a:custGeom>
            <a:avLst/>
            <a:gdLst>
              <a:gd name="connsiteX0" fmla="*/ 0 w 8161607"/>
              <a:gd name="connsiteY0" fmla="*/ 0 h 1493358"/>
              <a:gd name="connsiteX1" fmla="*/ 582972 w 8161607"/>
              <a:gd name="connsiteY1" fmla="*/ 0 h 1493358"/>
              <a:gd name="connsiteX2" fmla="*/ 1247560 w 8161607"/>
              <a:gd name="connsiteY2" fmla="*/ 0 h 1493358"/>
              <a:gd name="connsiteX3" fmla="*/ 1585684 w 8161607"/>
              <a:gd name="connsiteY3" fmla="*/ 0 h 1493358"/>
              <a:gd name="connsiteX4" fmla="*/ 2005423 w 8161607"/>
              <a:gd name="connsiteY4" fmla="*/ 0 h 1493358"/>
              <a:gd name="connsiteX5" fmla="*/ 2425163 w 8161607"/>
              <a:gd name="connsiteY5" fmla="*/ 0 h 1493358"/>
              <a:gd name="connsiteX6" fmla="*/ 2926519 w 8161607"/>
              <a:gd name="connsiteY6" fmla="*/ 0 h 1493358"/>
              <a:gd name="connsiteX7" fmla="*/ 3591107 w 8161607"/>
              <a:gd name="connsiteY7" fmla="*/ 0 h 1493358"/>
              <a:gd name="connsiteX8" fmla="*/ 3929231 w 8161607"/>
              <a:gd name="connsiteY8" fmla="*/ 0 h 1493358"/>
              <a:gd name="connsiteX9" fmla="*/ 4512203 w 8161607"/>
              <a:gd name="connsiteY9" fmla="*/ 0 h 1493358"/>
              <a:gd name="connsiteX10" fmla="*/ 5176791 w 8161607"/>
              <a:gd name="connsiteY10" fmla="*/ 0 h 1493358"/>
              <a:gd name="connsiteX11" fmla="*/ 5678147 w 8161607"/>
              <a:gd name="connsiteY11" fmla="*/ 0 h 1493358"/>
              <a:gd name="connsiteX12" fmla="*/ 6179502 w 8161607"/>
              <a:gd name="connsiteY12" fmla="*/ 0 h 1493358"/>
              <a:gd name="connsiteX13" fmla="*/ 6680858 w 8161607"/>
              <a:gd name="connsiteY13" fmla="*/ 0 h 1493358"/>
              <a:gd name="connsiteX14" fmla="*/ 7345446 w 8161607"/>
              <a:gd name="connsiteY14" fmla="*/ 0 h 1493358"/>
              <a:gd name="connsiteX15" fmla="*/ 8161607 w 8161607"/>
              <a:gd name="connsiteY15" fmla="*/ 0 h 1493358"/>
              <a:gd name="connsiteX16" fmla="*/ 8161607 w 8161607"/>
              <a:gd name="connsiteY16" fmla="*/ 512720 h 1493358"/>
              <a:gd name="connsiteX17" fmla="*/ 8161607 w 8161607"/>
              <a:gd name="connsiteY17" fmla="*/ 1025439 h 1493358"/>
              <a:gd name="connsiteX18" fmla="*/ 8161607 w 8161607"/>
              <a:gd name="connsiteY18" fmla="*/ 1493358 h 1493358"/>
              <a:gd name="connsiteX19" fmla="*/ 7823483 w 8161607"/>
              <a:gd name="connsiteY19" fmla="*/ 1493358 h 1493358"/>
              <a:gd name="connsiteX20" fmla="*/ 7485360 w 8161607"/>
              <a:gd name="connsiteY20" fmla="*/ 1493358 h 1493358"/>
              <a:gd name="connsiteX21" fmla="*/ 7147236 w 8161607"/>
              <a:gd name="connsiteY21" fmla="*/ 1493358 h 1493358"/>
              <a:gd name="connsiteX22" fmla="*/ 6809112 w 8161607"/>
              <a:gd name="connsiteY22" fmla="*/ 1493358 h 1493358"/>
              <a:gd name="connsiteX23" fmla="*/ 6226140 w 8161607"/>
              <a:gd name="connsiteY23" fmla="*/ 1493358 h 1493358"/>
              <a:gd name="connsiteX24" fmla="*/ 5724784 w 8161607"/>
              <a:gd name="connsiteY24" fmla="*/ 1493358 h 1493358"/>
              <a:gd name="connsiteX25" fmla="*/ 5141812 w 8161607"/>
              <a:gd name="connsiteY25" fmla="*/ 1493358 h 1493358"/>
              <a:gd name="connsiteX26" fmla="*/ 4722073 w 8161607"/>
              <a:gd name="connsiteY26" fmla="*/ 1493358 h 1493358"/>
              <a:gd name="connsiteX27" fmla="*/ 4383949 w 8161607"/>
              <a:gd name="connsiteY27" fmla="*/ 1493358 h 1493358"/>
              <a:gd name="connsiteX28" fmla="*/ 3637745 w 8161607"/>
              <a:gd name="connsiteY28" fmla="*/ 1493358 h 1493358"/>
              <a:gd name="connsiteX29" fmla="*/ 3299621 w 8161607"/>
              <a:gd name="connsiteY29" fmla="*/ 1493358 h 1493358"/>
              <a:gd name="connsiteX30" fmla="*/ 2961497 w 8161607"/>
              <a:gd name="connsiteY30" fmla="*/ 1493358 h 1493358"/>
              <a:gd name="connsiteX31" fmla="*/ 2541758 w 8161607"/>
              <a:gd name="connsiteY31" fmla="*/ 1493358 h 1493358"/>
              <a:gd name="connsiteX32" fmla="*/ 1795554 w 8161607"/>
              <a:gd name="connsiteY32" fmla="*/ 1493358 h 1493358"/>
              <a:gd name="connsiteX33" fmla="*/ 1457430 w 8161607"/>
              <a:gd name="connsiteY33" fmla="*/ 1493358 h 1493358"/>
              <a:gd name="connsiteX34" fmla="*/ 1119306 w 8161607"/>
              <a:gd name="connsiteY34" fmla="*/ 1493358 h 1493358"/>
              <a:gd name="connsiteX35" fmla="*/ 536334 w 8161607"/>
              <a:gd name="connsiteY35" fmla="*/ 1493358 h 1493358"/>
              <a:gd name="connsiteX36" fmla="*/ 0 w 8161607"/>
              <a:gd name="connsiteY36" fmla="*/ 1493358 h 1493358"/>
              <a:gd name="connsiteX37" fmla="*/ 0 w 8161607"/>
              <a:gd name="connsiteY37" fmla="*/ 1025439 h 1493358"/>
              <a:gd name="connsiteX38" fmla="*/ 0 w 8161607"/>
              <a:gd name="connsiteY38" fmla="*/ 557520 h 1493358"/>
              <a:gd name="connsiteX39" fmla="*/ 0 w 8161607"/>
              <a:gd name="connsiteY39" fmla="*/ 0 h 149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61607" h="1493358" extrusionOk="0">
                <a:moveTo>
                  <a:pt x="0" y="0"/>
                </a:moveTo>
                <a:cubicBezTo>
                  <a:pt x="286262" y="-18513"/>
                  <a:pt x="451091" y="66548"/>
                  <a:pt x="582972" y="0"/>
                </a:cubicBezTo>
                <a:cubicBezTo>
                  <a:pt x="714853" y="-66548"/>
                  <a:pt x="970532" y="27130"/>
                  <a:pt x="1247560" y="0"/>
                </a:cubicBezTo>
                <a:cubicBezTo>
                  <a:pt x="1524588" y="-27130"/>
                  <a:pt x="1433248" y="16944"/>
                  <a:pt x="1585684" y="0"/>
                </a:cubicBezTo>
                <a:cubicBezTo>
                  <a:pt x="1738120" y="-16944"/>
                  <a:pt x="1843086" y="46001"/>
                  <a:pt x="2005423" y="0"/>
                </a:cubicBezTo>
                <a:cubicBezTo>
                  <a:pt x="2167760" y="-46001"/>
                  <a:pt x="2333482" y="37072"/>
                  <a:pt x="2425163" y="0"/>
                </a:cubicBezTo>
                <a:cubicBezTo>
                  <a:pt x="2516844" y="-37072"/>
                  <a:pt x="2701198" y="31332"/>
                  <a:pt x="2926519" y="0"/>
                </a:cubicBezTo>
                <a:cubicBezTo>
                  <a:pt x="3151840" y="-31332"/>
                  <a:pt x="3344081" y="52966"/>
                  <a:pt x="3591107" y="0"/>
                </a:cubicBezTo>
                <a:cubicBezTo>
                  <a:pt x="3838133" y="-52966"/>
                  <a:pt x="3817138" y="33129"/>
                  <a:pt x="3929231" y="0"/>
                </a:cubicBezTo>
                <a:cubicBezTo>
                  <a:pt x="4041324" y="-33129"/>
                  <a:pt x="4307573" y="34615"/>
                  <a:pt x="4512203" y="0"/>
                </a:cubicBezTo>
                <a:cubicBezTo>
                  <a:pt x="4716833" y="-34615"/>
                  <a:pt x="5027460" y="78047"/>
                  <a:pt x="5176791" y="0"/>
                </a:cubicBezTo>
                <a:cubicBezTo>
                  <a:pt x="5326122" y="-78047"/>
                  <a:pt x="5430682" y="59350"/>
                  <a:pt x="5678147" y="0"/>
                </a:cubicBezTo>
                <a:cubicBezTo>
                  <a:pt x="5925612" y="-59350"/>
                  <a:pt x="6025070" y="37091"/>
                  <a:pt x="6179502" y="0"/>
                </a:cubicBezTo>
                <a:cubicBezTo>
                  <a:pt x="6333935" y="-37091"/>
                  <a:pt x="6566580" y="23776"/>
                  <a:pt x="6680858" y="0"/>
                </a:cubicBezTo>
                <a:cubicBezTo>
                  <a:pt x="6795136" y="-23776"/>
                  <a:pt x="7026797" y="58628"/>
                  <a:pt x="7345446" y="0"/>
                </a:cubicBezTo>
                <a:cubicBezTo>
                  <a:pt x="7664095" y="-58628"/>
                  <a:pt x="7814947" y="93335"/>
                  <a:pt x="8161607" y="0"/>
                </a:cubicBezTo>
                <a:cubicBezTo>
                  <a:pt x="8204178" y="230345"/>
                  <a:pt x="8147867" y="349753"/>
                  <a:pt x="8161607" y="512720"/>
                </a:cubicBezTo>
                <a:cubicBezTo>
                  <a:pt x="8175347" y="675687"/>
                  <a:pt x="8135667" y="847837"/>
                  <a:pt x="8161607" y="1025439"/>
                </a:cubicBezTo>
                <a:cubicBezTo>
                  <a:pt x="8187547" y="1203041"/>
                  <a:pt x="8146041" y="1261431"/>
                  <a:pt x="8161607" y="1493358"/>
                </a:cubicBezTo>
                <a:cubicBezTo>
                  <a:pt x="8054993" y="1506115"/>
                  <a:pt x="7917493" y="1479261"/>
                  <a:pt x="7823483" y="1493358"/>
                </a:cubicBezTo>
                <a:cubicBezTo>
                  <a:pt x="7729473" y="1507455"/>
                  <a:pt x="7570027" y="1462916"/>
                  <a:pt x="7485360" y="1493358"/>
                </a:cubicBezTo>
                <a:cubicBezTo>
                  <a:pt x="7400693" y="1523800"/>
                  <a:pt x="7261434" y="1459136"/>
                  <a:pt x="7147236" y="1493358"/>
                </a:cubicBezTo>
                <a:cubicBezTo>
                  <a:pt x="7033038" y="1527580"/>
                  <a:pt x="6927912" y="1483935"/>
                  <a:pt x="6809112" y="1493358"/>
                </a:cubicBezTo>
                <a:cubicBezTo>
                  <a:pt x="6690312" y="1502781"/>
                  <a:pt x="6419246" y="1467213"/>
                  <a:pt x="6226140" y="1493358"/>
                </a:cubicBezTo>
                <a:cubicBezTo>
                  <a:pt x="6033034" y="1519503"/>
                  <a:pt x="5868548" y="1478024"/>
                  <a:pt x="5724784" y="1493358"/>
                </a:cubicBezTo>
                <a:cubicBezTo>
                  <a:pt x="5581020" y="1508692"/>
                  <a:pt x="5332855" y="1475267"/>
                  <a:pt x="5141812" y="1493358"/>
                </a:cubicBezTo>
                <a:cubicBezTo>
                  <a:pt x="4950769" y="1511449"/>
                  <a:pt x="4813031" y="1452989"/>
                  <a:pt x="4722073" y="1493358"/>
                </a:cubicBezTo>
                <a:cubicBezTo>
                  <a:pt x="4631115" y="1533727"/>
                  <a:pt x="4464992" y="1485098"/>
                  <a:pt x="4383949" y="1493358"/>
                </a:cubicBezTo>
                <a:cubicBezTo>
                  <a:pt x="4302906" y="1501618"/>
                  <a:pt x="3922052" y="1434637"/>
                  <a:pt x="3637745" y="1493358"/>
                </a:cubicBezTo>
                <a:cubicBezTo>
                  <a:pt x="3353438" y="1552079"/>
                  <a:pt x="3367999" y="1480677"/>
                  <a:pt x="3299621" y="1493358"/>
                </a:cubicBezTo>
                <a:cubicBezTo>
                  <a:pt x="3231243" y="1506039"/>
                  <a:pt x="3090155" y="1478532"/>
                  <a:pt x="2961497" y="1493358"/>
                </a:cubicBezTo>
                <a:cubicBezTo>
                  <a:pt x="2832839" y="1508184"/>
                  <a:pt x="2646733" y="1451852"/>
                  <a:pt x="2541758" y="1493358"/>
                </a:cubicBezTo>
                <a:cubicBezTo>
                  <a:pt x="2436783" y="1534864"/>
                  <a:pt x="2156684" y="1472801"/>
                  <a:pt x="1795554" y="1493358"/>
                </a:cubicBezTo>
                <a:cubicBezTo>
                  <a:pt x="1434424" y="1513915"/>
                  <a:pt x="1595613" y="1467121"/>
                  <a:pt x="1457430" y="1493358"/>
                </a:cubicBezTo>
                <a:cubicBezTo>
                  <a:pt x="1319247" y="1519595"/>
                  <a:pt x="1209545" y="1458699"/>
                  <a:pt x="1119306" y="1493358"/>
                </a:cubicBezTo>
                <a:cubicBezTo>
                  <a:pt x="1029067" y="1528017"/>
                  <a:pt x="762509" y="1436879"/>
                  <a:pt x="536334" y="1493358"/>
                </a:cubicBezTo>
                <a:cubicBezTo>
                  <a:pt x="310159" y="1549837"/>
                  <a:pt x="258544" y="1437895"/>
                  <a:pt x="0" y="1493358"/>
                </a:cubicBezTo>
                <a:cubicBezTo>
                  <a:pt x="-1531" y="1307426"/>
                  <a:pt x="47755" y="1189830"/>
                  <a:pt x="0" y="1025439"/>
                </a:cubicBezTo>
                <a:cubicBezTo>
                  <a:pt x="-47755" y="861048"/>
                  <a:pt x="40170" y="694528"/>
                  <a:pt x="0" y="557520"/>
                </a:cubicBezTo>
                <a:cubicBezTo>
                  <a:pt x="-40170" y="420512"/>
                  <a:pt x="18102" y="16259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37631208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3200" b="1"/>
            </a:lvl1pPr>
          </a:lstStyle>
          <a:p>
            <a:r>
              <a:rPr lang="en-US" dirty="0"/>
              <a:t>Mike wants to go to the cinema. </a:t>
            </a:r>
          </a:p>
          <a:p>
            <a:r>
              <a:rPr lang="en-US" dirty="0"/>
              <a:t>Anna is waiting to Skype her cousin in Canada.</a:t>
            </a:r>
          </a:p>
        </p:txBody>
      </p:sp>
      <p:pic>
        <p:nvPicPr>
          <p:cNvPr id="5" name="1-22 Friends Plus 7">
            <a:hlinkClick r:id="" action="ppaction://media"/>
            <a:extLst>
              <a:ext uri="{FF2B5EF4-FFF2-40B4-BE49-F238E27FC236}">
                <a16:creationId xmlns:a16="http://schemas.microsoft.com/office/drawing/2014/main" id="{A4B49ED8-6988-EF32-DC2B-731AB3C6C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3927" y="171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7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8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728FAB-D66F-F67B-B724-D47D3C4F605A}"/>
              </a:ext>
            </a:extLst>
          </p:cNvPr>
          <p:cNvSpPr txBox="1"/>
          <p:nvPr/>
        </p:nvSpPr>
        <p:spPr>
          <a:xfrm>
            <a:off x="715619" y="503580"/>
            <a:ext cx="11158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Activity 2: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Key Phrases. Cover the dialogue and try to remember who says the phrases, Anna or Mike. Which key phrases are not used?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EB453-08C1-2226-C7E4-4499E29258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0820" y="1244420"/>
            <a:ext cx="6876600" cy="511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605B3D-3EC3-00CC-CFB3-634447386B63}"/>
              </a:ext>
            </a:extLst>
          </p:cNvPr>
          <p:cNvSpPr txBox="1"/>
          <p:nvPr/>
        </p:nvSpPr>
        <p:spPr>
          <a:xfrm>
            <a:off x="8862646" y="2408227"/>
            <a:ext cx="93147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Mike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3DFB89-7473-E43E-089B-97C9B3F552FA}"/>
              </a:ext>
            </a:extLst>
          </p:cNvPr>
          <p:cNvSpPr txBox="1"/>
          <p:nvPr/>
        </p:nvSpPr>
        <p:spPr>
          <a:xfrm>
            <a:off x="6251564" y="2802123"/>
            <a:ext cx="93147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Mike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DC8105-EF1D-739B-F067-69F28F0A17A1}"/>
              </a:ext>
            </a:extLst>
          </p:cNvPr>
          <p:cNvSpPr txBox="1"/>
          <p:nvPr/>
        </p:nvSpPr>
        <p:spPr>
          <a:xfrm>
            <a:off x="7987445" y="5613580"/>
            <a:ext cx="93147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Mike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0E91AA-F7DD-CEBD-DE87-8716D08589A7}"/>
              </a:ext>
            </a:extLst>
          </p:cNvPr>
          <p:cNvSpPr txBox="1"/>
          <p:nvPr/>
        </p:nvSpPr>
        <p:spPr>
          <a:xfrm>
            <a:off x="5829047" y="3346540"/>
            <a:ext cx="96532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Anna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1F80EE-AF31-02E2-AFEA-A4B01F1F8D82}"/>
              </a:ext>
            </a:extLst>
          </p:cNvPr>
          <p:cNvSpPr txBox="1"/>
          <p:nvPr/>
        </p:nvSpPr>
        <p:spPr>
          <a:xfrm>
            <a:off x="6347180" y="5104428"/>
            <a:ext cx="96532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Anna</a:t>
            </a:r>
          </a:p>
        </p:txBody>
      </p:sp>
      <p:pic>
        <p:nvPicPr>
          <p:cNvPr id="13" name="1-22 Friends Plus 7">
            <a:hlinkClick r:id="" action="ppaction://media"/>
            <a:extLst>
              <a:ext uri="{FF2B5EF4-FFF2-40B4-BE49-F238E27FC236}">
                <a16:creationId xmlns:a16="http://schemas.microsoft.com/office/drawing/2014/main" id="{252A0735-1CE3-2734-A203-0955BE289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4068" y="198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80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5158</TotalTime>
  <Words>428</Words>
  <Application>Microsoft Office PowerPoint</Application>
  <PresentationFormat>Widescreen</PresentationFormat>
  <Paragraphs>78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Aharoni</vt:lpstr>
      <vt:lpstr>Arial</vt:lpstr>
      <vt:lpstr>Calibri</vt:lpstr>
      <vt:lpstr>Calibri Light</vt:lpstr>
      <vt:lpstr>Comic Sans MS</vt:lpstr>
      <vt:lpstr>Eras Bold ITC</vt:lpstr>
      <vt:lpstr>Eras Demi ITC</vt:lpstr>
      <vt:lpstr>Modern Love</vt:lpstr>
      <vt:lpstr>Open Sans</vt:lpstr>
      <vt:lpstr>Tahoma</vt:lpstr>
      <vt:lpstr>Times New Roman</vt:lpstr>
      <vt:lpstr>UTM Avo</vt:lpstr>
      <vt:lpstr>UTM Nyala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Dinh Thi Tuong Vi</dc:creator>
  <cp:lastModifiedBy>Laptop</cp:lastModifiedBy>
  <cp:revision>27</cp:revision>
  <dcterms:created xsi:type="dcterms:W3CDTF">2022-07-02T13:42:23Z</dcterms:created>
  <dcterms:modified xsi:type="dcterms:W3CDTF">2024-02-29T10:01:58Z</dcterms:modified>
</cp:coreProperties>
</file>