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93" r:id="rId4"/>
    <p:sldId id="289" r:id="rId5"/>
    <p:sldId id="294" r:id="rId6"/>
    <p:sldId id="295" r:id="rId7"/>
    <p:sldId id="296" r:id="rId8"/>
    <p:sldId id="297" r:id="rId9"/>
    <p:sldId id="300" r:id="rId10"/>
    <p:sldId id="303" r:id="rId11"/>
    <p:sldId id="305" r:id="rId12"/>
    <p:sldId id="306" r:id="rId13"/>
    <p:sldId id="310" r:id="rId14"/>
    <p:sldId id="309" r:id="rId15"/>
    <p:sldId id="275" r:id="rId16"/>
    <p:sldId id="291" r:id="rId17"/>
    <p:sldId id="286" r:id="rId18"/>
    <p:sldId id="311" r:id="rId19"/>
    <p:sldId id="312" r:id="rId20"/>
    <p:sldId id="313" r:id="rId21"/>
    <p:sldId id="292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295C"/>
    <a:srgbClr val="CE2316"/>
    <a:srgbClr val="BF2756"/>
    <a:srgbClr val="C02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D65E-E40E-4C5B-A336-50C0EAC46DE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6494-8268-4B2C-AFAB-4C11603D53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Wellcome</a:t>
            </a:r>
            <a:r>
              <a:rPr lang="en-US" dirty="0"/>
              <a:t> to my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Eco-intellect fact file: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cáo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sự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hiểu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biết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hệ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6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meaning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4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Chèn</a:t>
            </a:r>
            <a:r>
              <a:rPr lang="en-US" dirty="0"/>
              <a:t> file </a:t>
            </a:r>
            <a:r>
              <a:rPr lang="en-US" dirty="0" err="1"/>
              <a:t>nghehours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63636"/>
                </a:solidFill>
                <a:effectLst/>
                <a:latin typeface="josefin_sansregular"/>
              </a:rPr>
              <a:t>your school to encourage students to sort their materials.  Keep bins for plastic, paper, and aluminum in your school so that students have a place to recycle these materials after they are finished with them.</a:t>
            </a:r>
          </a:p>
          <a:p>
            <a:r>
              <a:rPr lang="en-US" b="0" i="0" dirty="0">
                <a:solidFill>
                  <a:srgbClr val="363636"/>
                </a:solidFill>
                <a:effectLst/>
                <a:latin typeface="josefin_sansregular"/>
              </a:rPr>
              <a:t>This will allow you to reuse the dirt for gardening or landscaping purposes</a:t>
            </a:r>
          </a:p>
          <a:p>
            <a:r>
              <a:rPr lang="en-US" b="0" i="0" dirty="0" err="1">
                <a:effectLst/>
                <a:latin typeface="Public Sans"/>
              </a:rPr>
              <a:t>ou</a:t>
            </a:r>
            <a:r>
              <a:rPr lang="en-US" b="0" i="0" dirty="0">
                <a:effectLst/>
                <a:latin typeface="Public Sans"/>
              </a:rPr>
              <a:t> can change this situation in your school by going for recycled paper and generally reducing the use of paper by students/ staff.</a:t>
            </a:r>
            <a:endParaRPr lang="en-US" b="0" i="0" dirty="0">
              <a:solidFill>
                <a:srgbClr val="363636"/>
              </a:solidFill>
              <a:effectLst/>
              <a:latin typeface="josefin_sans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9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pollution</a:t>
            </a:r>
          </a:p>
          <a:p>
            <a:r>
              <a:rPr lang="en-US" dirty="0"/>
              <a:t>Water pollution</a:t>
            </a:r>
          </a:p>
          <a:p>
            <a:endParaRPr lang="en-US" dirty="0"/>
          </a:p>
          <a:p>
            <a:r>
              <a:rPr lang="en-US" dirty="0"/>
              <a:t>soil pollution</a:t>
            </a:r>
          </a:p>
          <a:p>
            <a:r>
              <a:rPr lang="en-US" dirty="0"/>
              <a:t>Noise pollution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thế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giới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chất</a:t>
            </a:r>
            <a:endParaRPr lang="en-US" b="0" i="0" dirty="0">
              <a:solidFill>
                <a:srgbClr val="333333"/>
              </a:solidFill>
              <a:effectLst/>
              <a:latin typeface="Lucida Sans Unicode" panose="020B0602030504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kənˈsjuːmərɪzəm</a:t>
            </a:r>
            <a:r>
              <a:rPr lang="en-US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 </a:t>
            </a:r>
            <a:r>
              <a:rPr lang="en-US" dirty="0"/>
              <a:t>: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1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Cug</a:t>
            </a:r>
            <a:r>
              <a:rPr lang="en-US" dirty="0"/>
              <a:t> </a:t>
            </a:r>
            <a:r>
              <a:rPr lang="en-US" dirty="0" err="1"/>
              <a:t>cấp</a:t>
            </a:r>
            <a:endParaRPr lang="en-US" dirty="0"/>
          </a:p>
          <a:p>
            <a:r>
              <a:rPr lang="en-US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prəˈvɪʒn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6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Phat </a:t>
            </a:r>
            <a:r>
              <a:rPr lang="en-US" dirty="0" err="1"/>
              <a:t>triển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 </a:t>
            </a:r>
            <a:r>
              <a:rPr lang="en-US" dirty="0" err="1"/>
              <a:t>xuat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Gây</a:t>
            </a:r>
            <a:r>
              <a:rPr lang="en-US" dirty="0"/>
              <a:t> ô </a:t>
            </a:r>
            <a:r>
              <a:rPr lang="en-US" dirty="0" err="1"/>
              <a:t>nhiễm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Tàn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chi </a:t>
            </a:r>
            <a:r>
              <a:rPr lang="en-US" dirty="0" err="1"/>
              <a:t>trả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6494-8268-4B2C-AFAB-4C11603D53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1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770E-643C-9E54-675B-C2D66B227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6FFC7-9007-ED43-1FDD-0E3204163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7F2C-0D07-7409-4EF1-A1571410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4517-DBDB-4984-9545-EA17A839D95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D61C3-D3AF-319B-06CD-90AD98F6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A5F3-3B35-4E78-5406-A0BBB54E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2811-E64E-4F61-980E-C2892F19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14744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F7E38-CEF6-01F5-787E-0B5908B86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655" y="431181"/>
            <a:ext cx="10515600" cy="10110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Protect (v)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prəˈtekt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/: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0070C0"/>
                </a:solidFill>
              </a:rPr>
              <a:t>Protection (n)</a:t>
            </a:r>
          </a:p>
        </p:txBody>
      </p:sp>
      <p:pic>
        <p:nvPicPr>
          <p:cNvPr id="3074" name="Picture 2" descr="Protect your environment | UNECE">
            <a:extLst>
              <a:ext uri="{FF2B5EF4-FFF2-40B4-BE49-F238E27FC236}">
                <a16:creationId xmlns:a16="http://schemas.microsoft.com/office/drawing/2014/main" id="{890A5770-0744-B58D-A527-D7BD5580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11" y="1594347"/>
            <a:ext cx="4652961" cy="46322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BBEAA-B178-8AEA-6840-DAFCD8A59718}"/>
              </a:ext>
            </a:extLst>
          </p:cNvPr>
          <p:cNvSpPr txBox="1"/>
          <p:nvPr/>
        </p:nvSpPr>
        <p:spPr>
          <a:xfrm>
            <a:off x="3907971" y="431181"/>
            <a:ext cx="756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</a:rPr>
              <a:t>t</a:t>
            </a:r>
            <a:r>
              <a:rPr lang="en-US" sz="24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o make sure that somebody/something is not harmed, injured, damaged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FCE3F-444D-864F-2C4F-9F80777F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0859"/>
            <a:ext cx="10918372" cy="1500187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Destroy (v)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dɪˈstrɔɪ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/:</a:t>
            </a:r>
            <a:r>
              <a:rPr lang="en-US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b="1" dirty="0">
                <a:solidFill>
                  <a:srgbClr val="0070C0"/>
                </a:solidFill>
              </a:rPr>
              <a:t>Destruction (n)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dɪˈstrʌkʃn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b="1" dirty="0">
                <a:solidFill>
                  <a:srgbClr val="0070C0"/>
                </a:solidFill>
              </a:rPr>
              <a:t>Destructive (adj)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dɪˈstrʌktɪv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098" name="Picture 2" descr="Destroy - definition and meaning with pictures | Picture Dictionary &amp; Books">
            <a:extLst>
              <a:ext uri="{FF2B5EF4-FFF2-40B4-BE49-F238E27FC236}">
                <a16:creationId xmlns:a16="http://schemas.microsoft.com/office/drawing/2014/main" id="{F76109EE-79DB-AF17-3DB4-6F7D1BF7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43" y="2041046"/>
            <a:ext cx="8796695" cy="4078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84D4E-16F8-DBC6-7249-CE54B8E50984}"/>
              </a:ext>
            </a:extLst>
          </p:cNvPr>
          <p:cNvSpPr txBox="1"/>
          <p:nvPr/>
        </p:nvSpPr>
        <p:spPr>
          <a:xfrm>
            <a:off x="3265715" y="540859"/>
            <a:ext cx="869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to damage something so badly that it no longer exists, works, etc.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04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863ED-4F8C-8265-CB13-FC723602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516" y="424061"/>
            <a:ext cx="10515600" cy="980198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Afford (v)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əˈfɔːd</a:t>
            </a:r>
            <a:r>
              <a:rPr lang="en-US" dirty="0">
                <a:solidFill>
                  <a:schemeClr val="tx1"/>
                </a:solidFill>
                <a:latin typeface="Lucida Sans Unicode" panose="020B0602030504020204" pitchFamily="34" charset="0"/>
              </a:rPr>
              <a:t>/: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 can/ can’t afford to Vo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BD725-C689-F4CD-F7EB-F08694E3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31" y="1404259"/>
            <a:ext cx="5691940" cy="4514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36F18-F076-E41F-FF73-51FE01709F93}"/>
              </a:ext>
            </a:extLst>
          </p:cNvPr>
          <p:cNvSpPr txBox="1"/>
          <p:nvPr/>
        </p:nvSpPr>
        <p:spPr>
          <a:xfrm>
            <a:off x="2993568" y="402289"/>
            <a:ext cx="849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to have enough money to be able to buy or do something.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08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B65C-6D99-99A9-76E9-39C7E453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35" y="141514"/>
            <a:ext cx="3598636" cy="74249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New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427E8-B3C2-9DCD-BAAE-0DE0AAC8A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0563" y="1024389"/>
            <a:ext cx="10304238" cy="5083062"/>
          </a:xfrm>
          <a:custGeom>
            <a:avLst/>
            <a:gdLst>
              <a:gd name="connsiteX0" fmla="*/ 0 w 10304238"/>
              <a:gd name="connsiteY0" fmla="*/ 0 h 5083062"/>
              <a:gd name="connsiteX1" fmla="*/ 583907 w 10304238"/>
              <a:gd name="connsiteY1" fmla="*/ 0 h 5083062"/>
              <a:gd name="connsiteX2" fmla="*/ 1167814 w 10304238"/>
              <a:gd name="connsiteY2" fmla="*/ 0 h 5083062"/>
              <a:gd name="connsiteX3" fmla="*/ 1957805 w 10304238"/>
              <a:gd name="connsiteY3" fmla="*/ 0 h 5083062"/>
              <a:gd name="connsiteX4" fmla="*/ 2644754 w 10304238"/>
              <a:gd name="connsiteY4" fmla="*/ 0 h 5083062"/>
              <a:gd name="connsiteX5" fmla="*/ 3434746 w 10304238"/>
              <a:gd name="connsiteY5" fmla="*/ 0 h 5083062"/>
              <a:gd name="connsiteX6" fmla="*/ 3915610 w 10304238"/>
              <a:gd name="connsiteY6" fmla="*/ 0 h 5083062"/>
              <a:gd name="connsiteX7" fmla="*/ 4602560 w 10304238"/>
              <a:gd name="connsiteY7" fmla="*/ 0 h 5083062"/>
              <a:gd name="connsiteX8" fmla="*/ 5495594 w 10304238"/>
              <a:gd name="connsiteY8" fmla="*/ 0 h 5083062"/>
              <a:gd name="connsiteX9" fmla="*/ 6182543 w 10304238"/>
              <a:gd name="connsiteY9" fmla="*/ 0 h 5083062"/>
              <a:gd name="connsiteX10" fmla="*/ 6869492 w 10304238"/>
              <a:gd name="connsiteY10" fmla="*/ 0 h 5083062"/>
              <a:gd name="connsiteX11" fmla="*/ 7453399 w 10304238"/>
              <a:gd name="connsiteY11" fmla="*/ 0 h 5083062"/>
              <a:gd name="connsiteX12" fmla="*/ 8037306 w 10304238"/>
              <a:gd name="connsiteY12" fmla="*/ 0 h 5083062"/>
              <a:gd name="connsiteX13" fmla="*/ 8827297 w 10304238"/>
              <a:gd name="connsiteY13" fmla="*/ 0 h 5083062"/>
              <a:gd name="connsiteX14" fmla="*/ 9514246 w 10304238"/>
              <a:gd name="connsiteY14" fmla="*/ 0 h 5083062"/>
              <a:gd name="connsiteX15" fmla="*/ 10304238 w 10304238"/>
              <a:gd name="connsiteY15" fmla="*/ 0 h 5083062"/>
              <a:gd name="connsiteX16" fmla="*/ 10304238 w 10304238"/>
              <a:gd name="connsiteY16" fmla="*/ 533722 h 5083062"/>
              <a:gd name="connsiteX17" fmla="*/ 10304238 w 10304238"/>
              <a:gd name="connsiteY17" fmla="*/ 1219935 h 5083062"/>
              <a:gd name="connsiteX18" fmla="*/ 10304238 w 10304238"/>
              <a:gd name="connsiteY18" fmla="*/ 1956979 h 5083062"/>
              <a:gd name="connsiteX19" fmla="*/ 10304238 w 10304238"/>
              <a:gd name="connsiteY19" fmla="*/ 2541531 h 5083062"/>
              <a:gd name="connsiteX20" fmla="*/ 10304238 w 10304238"/>
              <a:gd name="connsiteY20" fmla="*/ 3227744 h 5083062"/>
              <a:gd name="connsiteX21" fmla="*/ 10304238 w 10304238"/>
              <a:gd name="connsiteY21" fmla="*/ 3863127 h 5083062"/>
              <a:gd name="connsiteX22" fmla="*/ 10304238 w 10304238"/>
              <a:gd name="connsiteY22" fmla="*/ 5083062 h 5083062"/>
              <a:gd name="connsiteX23" fmla="*/ 9514246 w 10304238"/>
              <a:gd name="connsiteY23" fmla="*/ 5083062 h 5083062"/>
              <a:gd name="connsiteX24" fmla="*/ 9033382 w 10304238"/>
              <a:gd name="connsiteY24" fmla="*/ 5083062 h 5083062"/>
              <a:gd name="connsiteX25" fmla="*/ 8243390 w 10304238"/>
              <a:gd name="connsiteY25" fmla="*/ 5083062 h 5083062"/>
              <a:gd name="connsiteX26" fmla="*/ 7762526 w 10304238"/>
              <a:gd name="connsiteY26" fmla="*/ 5083062 h 5083062"/>
              <a:gd name="connsiteX27" fmla="*/ 7075577 w 10304238"/>
              <a:gd name="connsiteY27" fmla="*/ 5083062 h 5083062"/>
              <a:gd name="connsiteX28" fmla="*/ 6594712 w 10304238"/>
              <a:gd name="connsiteY28" fmla="*/ 5083062 h 5083062"/>
              <a:gd name="connsiteX29" fmla="*/ 6216890 w 10304238"/>
              <a:gd name="connsiteY29" fmla="*/ 5083062 h 5083062"/>
              <a:gd name="connsiteX30" fmla="*/ 5839068 w 10304238"/>
              <a:gd name="connsiteY30" fmla="*/ 5083062 h 5083062"/>
              <a:gd name="connsiteX31" fmla="*/ 5049077 w 10304238"/>
              <a:gd name="connsiteY31" fmla="*/ 5083062 h 5083062"/>
              <a:gd name="connsiteX32" fmla="*/ 4362127 w 10304238"/>
              <a:gd name="connsiteY32" fmla="*/ 5083062 h 5083062"/>
              <a:gd name="connsiteX33" fmla="*/ 3984305 w 10304238"/>
              <a:gd name="connsiteY33" fmla="*/ 5083062 h 5083062"/>
              <a:gd name="connsiteX34" fmla="*/ 3606483 w 10304238"/>
              <a:gd name="connsiteY34" fmla="*/ 5083062 h 5083062"/>
              <a:gd name="connsiteX35" fmla="*/ 3022576 w 10304238"/>
              <a:gd name="connsiteY35" fmla="*/ 5083062 h 5083062"/>
              <a:gd name="connsiteX36" fmla="*/ 2129543 w 10304238"/>
              <a:gd name="connsiteY36" fmla="*/ 5083062 h 5083062"/>
              <a:gd name="connsiteX37" fmla="*/ 1751720 w 10304238"/>
              <a:gd name="connsiteY37" fmla="*/ 5083062 h 5083062"/>
              <a:gd name="connsiteX38" fmla="*/ 1373898 w 10304238"/>
              <a:gd name="connsiteY38" fmla="*/ 5083062 h 5083062"/>
              <a:gd name="connsiteX39" fmla="*/ 996076 w 10304238"/>
              <a:gd name="connsiteY39" fmla="*/ 5083062 h 5083062"/>
              <a:gd name="connsiteX40" fmla="*/ 0 w 10304238"/>
              <a:gd name="connsiteY40" fmla="*/ 5083062 h 5083062"/>
              <a:gd name="connsiteX41" fmla="*/ 0 w 10304238"/>
              <a:gd name="connsiteY41" fmla="*/ 4600171 h 5083062"/>
              <a:gd name="connsiteX42" fmla="*/ 0 w 10304238"/>
              <a:gd name="connsiteY42" fmla="*/ 3964788 h 5083062"/>
              <a:gd name="connsiteX43" fmla="*/ 0 w 10304238"/>
              <a:gd name="connsiteY43" fmla="*/ 3278575 h 5083062"/>
              <a:gd name="connsiteX44" fmla="*/ 0 w 10304238"/>
              <a:gd name="connsiteY44" fmla="*/ 2694023 h 5083062"/>
              <a:gd name="connsiteX45" fmla="*/ 0 w 10304238"/>
              <a:gd name="connsiteY45" fmla="*/ 1956979 h 5083062"/>
              <a:gd name="connsiteX46" fmla="*/ 0 w 10304238"/>
              <a:gd name="connsiteY46" fmla="*/ 1219935 h 5083062"/>
              <a:gd name="connsiteX47" fmla="*/ 0 w 10304238"/>
              <a:gd name="connsiteY47" fmla="*/ 0 h 508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04238" h="5083062" fill="none" extrusionOk="0">
                <a:moveTo>
                  <a:pt x="0" y="0"/>
                </a:moveTo>
                <a:cubicBezTo>
                  <a:pt x="241617" y="-3053"/>
                  <a:pt x="299105" y="-7446"/>
                  <a:pt x="583907" y="0"/>
                </a:cubicBezTo>
                <a:cubicBezTo>
                  <a:pt x="868709" y="7446"/>
                  <a:pt x="949636" y="-13109"/>
                  <a:pt x="1167814" y="0"/>
                </a:cubicBezTo>
                <a:cubicBezTo>
                  <a:pt x="1385992" y="13109"/>
                  <a:pt x="1571021" y="20068"/>
                  <a:pt x="1957805" y="0"/>
                </a:cubicBezTo>
                <a:cubicBezTo>
                  <a:pt x="2344589" y="-20068"/>
                  <a:pt x="2304265" y="5888"/>
                  <a:pt x="2644754" y="0"/>
                </a:cubicBezTo>
                <a:cubicBezTo>
                  <a:pt x="2985243" y="-5888"/>
                  <a:pt x="3215141" y="25045"/>
                  <a:pt x="3434746" y="0"/>
                </a:cubicBezTo>
                <a:cubicBezTo>
                  <a:pt x="3654351" y="-25045"/>
                  <a:pt x="3734651" y="13337"/>
                  <a:pt x="3915610" y="0"/>
                </a:cubicBezTo>
                <a:cubicBezTo>
                  <a:pt x="4096569" y="-13337"/>
                  <a:pt x="4384104" y="-31983"/>
                  <a:pt x="4602560" y="0"/>
                </a:cubicBezTo>
                <a:cubicBezTo>
                  <a:pt x="4821016" y="31983"/>
                  <a:pt x="5167784" y="-39984"/>
                  <a:pt x="5495594" y="0"/>
                </a:cubicBezTo>
                <a:cubicBezTo>
                  <a:pt x="5823404" y="39984"/>
                  <a:pt x="5960599" y="25002"/>
                  <a:pt x="6182543" y="0"/>
                </a:cubicBezTo>
                <a:cubicBezTo>
                  <a:pt x="6404487" y="-25002"/>
                  <a:pt x="6703434" y="17282"/>
                  <a:pt x="6869492" y="0"/>
                </a:cubicBezTo>
                <a:cubicBezTo>
                  <a:pt x="7035550" y="-17282"/>
                  <a:pt x="7319100" y="-20986"/>
                  <a:pt x="7453399" y="0"/>
                </a:cubicBezTo>
                <a:cubicBezTo>
                  <a:pt x="7587698" y="20986"/>
                  <a:pt x="7769679" y="-4812"/>
                  <a:pt x="8037306" y="0"/>
                </a:cubicBezTo>
                <a:cubicBezTo>
                  <a:pt x="8304933" y="4812"/>
                  <a:pt x="8582714" y="-26836"/>
                  <a:pt x="8827297" y="0"/>
                </a:cubicBezTo>
                <a:cubicBezTo>
                  <a:pt x="9071880" y="26836"/>
                  <a:pt x="9174169" y="-16030"/>
                  <a:pt x="9514246" y="0"/>
                </a:cubicBezTo>
                <a:cubicBezTo>
                  <a:pt x="9854323" y="16030"/>
                  <a:pt x="9975823" y="18954"/>
                  <a:pt x="10304238" y="0"/>
                </a:cubicBezTo>
                <a:cubicBezTo>
                  <a:pt x="10283364" y="194060"/>
                  <a:pt x="10287368" y="333008"/>
                  <a:pt x="10304238" y="533722"/>
                </a:cubicBezTo>
                <a:cubicBezTo>
                  <a:pt x="10321108" y="734436"/>
                  <a:pt x="10294336" y="970879"/>
                  <a:pt x="10304238" y="1219935"/>
                </a:cubicBezTo>
                <a:cubicBezTo>
                  <a:pt x="10314140" y="1468991"/>
                  <a:pt x="10285741" y="1714760"/>
                  <a:pt x="10304238" y="1956979"/>
                </a:cubicBezTo>
                <a:cubicBezTo>
                  <a:pt x="10322735" y="2199198"/>
                  <a:pt x="10333114" y="2395199"/>
                  <a:pt x="10304238" y="2541531"/>
                </a:cubicBezTo>
                <a:cubicBezTo>
                  <a:pt x="10275362" y="2687863"/>
                  <a:pt x="10287606" y="2941948"/>
                  <a:pt x="10304238" y="3227744"/>
                </a:cubicBezTo>
                <a:cubicBezTo>
                  <a:pt x="10320870" y="3513540"/>
                  <a:pt x="10320767" y="3610479"/>
                  <a:pt x="10304238" y="3863127"/>
                </a:cubicBezTo>
                <a:cubicBezTo>
                  <a:pt x="10287709" y="4115775"/>
                  <a:pt x="10308537" y="4577032"/>
                  <a:pt x="10304238" y="5083062"/>
                </a:cubicBezTo>
                <a:cubicBezTo>
                  <a:pt x="10069349" y="5046251"/>
                  <a:pt x="9845169" y="5053196"/>
                  <a:pt x="9514246" y="5083062"/>
                </a:cubicBezTo>
                <a:cubicBezTo>
                  <a:pt x="9183323" y="5112928"/>
                  <a:pt x="9138909" y="5104531"/>
                  <a:pt x="9033382" y="5083062"/>
                </a:cubicBezTo>
                <a:cubicBezTo>
                  <a:pt x="8927855" y="5061593"/>
                  <a:pt x="8506634" y="5074227"/>
                  <a:pt x="8243390" y="5083062"/>
                </a:cubicBezTo>
                <a:cubicBezTo>
                  <a:pt x="7980146" y="5091897"/>
                  <a:pt x="7929190" y="5085259"/>
                  <a:pt x="7762526" y="5083062"/>
                </a:cubicBezTo>
                <a:cubicBezTo>
                  <a:pt x="7595862" y="5080865"/>
                  <a:pt x="7398436" y="5067593"/>
                  <a:pt x="7075577" y="5083062"/>
                </a:cubicBezTo>
                <a:cubicBezTo>
                  <a:pt x="6752718" y="5098531"/>
                  <a:pt x="6785271" y="5079060"/>
                  <a:pt x="6594712" y="5083062"/>
                </a:cubicBezTo>
                <a:cubicBezTo>
                  <a:pt x="6404153" y="5087064"/>
                  <a:pt x="6325780" y="5082745"/>
                  <a:pt x="6216890" y="5083062"/>
                </a:cubicBezTo>
                <a:cubicBezTo>
                  <a:pt x="6108000" y="5083379"/>
                  <a:pt x="5942081" y="5091394"/>
                  <a:pt x="5839068" y="5083062"/>
                </a:cubicBezTo>
                <a:cubicBezTo>
                  <a:pt x="5736055" y="5074730"/>
                  <a:pt x="5227117" y="5057084"/>
                  <a:pt x="5049077" y="5083062"/>
                </a:cubicBezTo>
                <a:cubicBezTo>
                  <a:pt x="4871037" y="5109040"/>
                  <a:pt x="4643558" y="5078041"/>
                  <a:pt x="4362127" y="5083062"/>
                </a:cubicBezTo>
                <a:cubicBezTo>
                  <a:pt x="4080696" y="5088084"/>
                  <a:pt x="4110282" y="5079890"/>
                  <a:pt x="3984305" y="5083062"/>
                </a:cubicBezTo>
                <a:cubicBezTo>
                  <a:pt x="3858328" y="5086234"/>
                  <a:pt x="3694969" y="5074948"/>
                  <a:pt x="3606483" y="5083062"/>
                </a:cubicBezTo>
                <a:cubicBezTo>
                  <a:pt x="3517997" y="5091176"/>
                  <a:pt x="3147475" y="5087874"/>
                  <a:pt x="3022576" y="5083062"/>
                </a:cubicBezTo>
                <a:cubicBezTo>
                  <a:pt x="2897677" y="5078250"/>
                  <a:pt x="2473463" y="5054138"/>
                  <a:pt x="2129543" y="5083062"/>
                </a:cubicBezTo>
                <a:cubicBezTo>
                  <a:pt x="1785623" y="5111986"/>
                  <a:pt x="1846271" y="5081345"/>
                  <a:pt x="1751720" y="5083062"/>
                </a:cubicBezTo>
                <a:cubicBezTo>
                  <a:pt x="1657169" y="5084779"/>
                  <a:pt x="1462061" y="5100495"/>
                  <a:pt x="1373898" y="5083062"/>
                </a:cubicBezTo>
                <a:cubicBezTo>
                  <a:pt x="1285735" y="5065629"/>
                  <a:pt x="1153785" y="5082870"/>
                  <a:pt x="996076" y="5083062"/>
                </a:cubicBezTo>
                <a:cubicBezTo>
                  <a:pt x="838367" y="5083254"/>
                  <a:pt x="237413" y="5068881"/>
                  <a:pt x="0" y="5083062"/>
                </a:cubicBezTo>
                <a:cubicBezTo>
                  <a:pt x="-17829" y="4972045"/>
                  <a:pt x="-12942" y="4745381"/>
                  <a:pt x="0" y="4600171"/>
                </a:cubicBezTo>
                <a:cubicBezTo>
                  <a:pt x="12942" y="4454961"/>
                  <a:pt x="-30156" y="4132709"/>
                  <a:pt x="0" y="3964788"/>
                </a:cubicBezTo>
                <a:cubicBezTo>
                  <a:pt x="30156" y="3796867"/>
                  <a:pt x="-15760" y="3511126"/>
                  <a:pt x="0" y="3278575"/>
                </a:cubicBezTo>
                <a:cubicBezTo>
                  <a:pt x="15760" y="3046024"/>
                  <a:pt x="8071" y="2868914"/>
                  <a:pt x="0" y="2694023"/>
                </a:cubicBezTo>
                <a:cubicBezTo>
                  <a:pt x="-8071" y="2519132"/>
                  <a:pt x="5442" y="2185161"/>
                  <a:pt x="0" y="1956979"/>
                </a:cubicBezTo>
                <a:cubicBezTo>
                  <a:pt x="-5442" y="1728797"/>
                  <a:pt x="3041" y="1566157"/>
                  <a:pt x="0" y="1219935"/>
                </a:cubicBezTo>
                <a:cubicBezTo>
                  <a:pt x="-3041" y="873713"/>
                  <a:pt x="-19324" y="294826"/>
                  <a:pt x="0" y="0"/>
                </a:cubicBezTo>
                <a:close/>
              </a:path>
              <a:path w="10304238" h="5083062" stroke="0" extrusionOk="0">
                <a:moveTo>
                  <a:pt x="0" y="0"/>
                </a:moveTo>
                <a:cubicBezTo>
                  <a:pt x="408440" y="1778"/>
                  <a:pt x="578604" y="-14200"/>
                  <a:pt x="893034" y="0"/>
                </a:cubicBezTo>
                <a:cubicBezTo>
                  <a:pt x="1207464" y="14200"/>
                  <a:pt x="1298030" y="33710"/>
                  <a:pt x="1683026" y="0"/>
                </a:cubicBezTo>
                <a:cubicBezTo>
                  <a:pt x="2068022" y="-33710"/>
                  <a:pt x="2133988" y="-30769"/>
                  <a:pt x="2473017" y="0"/>
                </a:cubicBezTo>
                <a:cubicBezTo>
                  <a:pt x="2812046" y="30769"/>
                  <a:pt x="2825499" y="-4284"/>
                  <a:pt x="3056924" y="0"/>
                </a:cubicBezTo>
                <a:cubicBezTo>
                  <a:pt x="3288349" y="4284"/>
                  <a:pt x="3457503" y="21903"/>
                  <a:pt x="3640831" y="0"/>
                </a:cubicBezTo>
                <a:cubicBezTo>
                  <a:pt x="3824159" y="-21903"/>
                  <a:pt x="4245701" y="26120"/>
                  <a:pt x="4533865" y="0"/>
                </a:cubicBezTo>
                <a:cubicBezTo>
                  <a:pt x="4822029" y="-26120"/>
                  <a:pt x="4869291" y="11171"/>
                  <a:pt x="5014729" y="0"/>
                </a:cubicBezTo>
                <a:cubicBezTo>
                  <a:pt x="5160167" y="-11171"/>
                  <a:pt x="5308693" y="14954"/>
                  <a:pt x="5392551" y="0"/>
                </a:cubicBezTo>
                <a:cubicBezTo>
                  <a:pt x="5476409" y="-14954"/>
                  <a:pt x="5623197" y="10823"/>
                  <a:pt x="5770373" y="0"/>
                </a:cubicBezTo>
                <a:cubicBezTo>
                  <a:pt x="5917549" y="-10823"/>
                  <a:pt x="6142417" y="-18167"/>
                  <a:pt x="6457322" y="0"/>
                </a:cubicBezTo>
                <a:cubicBezTo>
                  <a:pt x="6772227" y="18167"/>
                  <a:pt x="6911161" y="-12404"/>
                  <a:pt x="7144272" y="0"/>
                </a:cubicBezTo>
                <a:cubicBezTo>
                  <a:pt x="7377383" y="12404"/>
                  <a:pt x="7529170" y="-4726"/>
                  <a:pt x="7831221" y="0"/>
                </a:cubicBezTo>
                <a:cubicBezTo>
                  <a:pt x="8133272" y="4726"/>
                  <a:pt x="8406324" y="1930"/>
                  <a:pt x="8724255" y="0"/>
                </a:cubicBezTo>
                <a:cubicBezTo>
                  <a:pt x="9042186" y="-1930"/>
                  <a:pt x="9191613" y="-37013"/>
                  <a:pt x="9617289" y="0"/>
                </a:cubicBezTo>
                <a:cubicBezTo>
                  <a:pt x="10042965" y="37013"/>
                  <a:pt x="9986669" y="20936"/>
                  <a:pt x="10304238" y="0"/>
                </a:cubicBezTo>
                <a:cubicBezTo>
                  <a:pt x="10287328" y="170586"/>
                  <a:pt x="10288110" y="317383"/>
                  <a:pt x="10304238" y="584552"/>
                </a:cubicBezTo>
                <a:cubicBezTo>
                  <a:pt x="10320366" y="851721"/>
                  <a:pt x="10281377" y="1020464"/>
                  <a:pt x="10304238" y="1169104"/>
                </a:cubicBezTo>
                <a:cubicBezTo>
                  <a:pt x="10327099" y="1317744"/>
                  <a:pt x="10314759" y="1446579"/>
                  <a:pt x="10304238" y="1651995"/>
                </a:cubicBezTo>
                <a:cubicBezTo>
                  <a:pt x="10293717" y="1857411"/>
                  <a:pt x="10314290" y="2227632"/>
                  <a:pt x="10304238" y="2389039"/>
                </a:cubicBezTo>
                <a:cubicBezTo>
                  <a:pt x="10294186" y="2550446"/>
                  <a:pt x="10287544" y="2740450"/>
                  <a:pt x="10304238" y="2871930"/>
                </a:cubicBezTo>
                <a:cubicBezTo>
                  <a:pt x="10320932" y="3003410"/>
                  <a:pt x="10309689" y="3139807"/>
                  <a:pt x="10304238" y="3354821"/>
                </a:cubicBezTo>
                <a:cubicBezTo>
                  <a:pt x="10298787" y="3569835"/>
                  <a:pt x="10310151" y="3846533"/>
                  <a:pt x="10304238" y="4041034"/>
                </a:cubicBezTo>
                <a:cubicBezTo>
                  <a:pt x="10298325" y="4235535"/>
                  <a:pt x="10292550" y="4830268"/>
                  <a:pt x="10304238" y="5083062"/>
                </a:cubicBezTo>
                <a:cubicBezTo>
                  <a:pt x="10163191" y="5069178"/>
                  <a:pt x="9970538" y="5104399"/>
                  <a:pt x="9823374" y="5083062"/>
                </a:cubicBezTo>
                <a:cubicBezTo>
                  <a:pt x="9676210" y="5061725"/>
                  <a:pt x="9372636" y="5066467"/>
                  <a:pt x="9239467" y="5083062"/>
                </a:cubicBezTo>
                <a:cubicBezTo>
                  <a:pt x="9106298" y="5099657"/>
                  <a:pt x="9021784" y="5097739"/>
                  <a:pt x="8861645" y="5083062"/>
                </a:cubicBezTo>
                <a:cubicBezTo>
                  <a:pt x="8701506" y="5068385"/>
                  <a:pt x="8258795" y="5101244"/>
                  <a:pt x="7968611" y="5083062"/>
                </a:cubicBezTo>
                <a:cubicBezTo>
                  <a:pt x="7678427" y="5064880"/>
                  <a:pt x="7519996" y="5092241"/>
                  <a:pt x="7384704" y="5083062"/>
                </a:cubicBezTo>
                <a:cubicBezTo>
                  <a:pt x="7249412" y="5073883"/>
                  <a:pt x="6828591" y="5082976"/>
                  <a:pt x="6491670" y="5083062"/>
                </a:cubicBezTo>
                <a:cubicBezTo>
                  <a:pt x="6154749" y="5083148"/>
                  <a:pt x="6135513" y="5069054"/>
                  <a:pt x="5804721" y="5083062"/>
                </a:cubicBezTo>
                <a:cubicBezTo>
                  <a:pt x="5473929" y="5097070"/>
                  <a:pt x="5298774" y="5052696"/>
                  <a:pt x="5014729" y="5083062"/>
                </a:cubicBezTo>
                <a:cubicBezTo>
                  <a:pt x="4730684" y="5113428"/>
                  <a:pt x="4326586" y="5059174"/>
                  <a:pt x="4121695" y="5083062"/>
                </a:cubicBezTo>
                <a:cubicBezTo>
                  <a:pt x="3916804" y="5106950"/>
                  <a:pt x="3692250" y="5087189"/>
                  <a:pt x="3434746" y="5083062"/>
                </a:cubicBezTo>
                <a:cubicBezTo>
                  <a:pt x="3177242" y="5078935"/>
                  <a:pt x="2769914" y="5127338"/>
                  <a:pt x="2541712" y="5083062"/>
                </a:cubicBezTo>
                <a:cubicBezTo>
                  <a:pt x="2313510" y="5038786"/>
                  <a:pt x="2231274" y="5066653"/>
                  <a:pt x="1957805" y="5083062"/>
                </a:cubicBezTo>
                <a:cubicBezTo>
                  <a:pt x="1684336" y="5099471"/>
                  <a:pt x="1693517" y="5079469"/>
                  <a:pt x="1579983" y="5083062"/>
                </a:cubicBezTo>
                <a:cubicBezTo>
                  <a:pt x="1466449" y="5086655"/>
                  <a:pt x="1322652" y="5089041"/>
                  <a:pt x="1202161" y="5083062"/>
                </a:cubicBezTo>
                <a:cubicBezTo>
                  <a:pt x="1081670" y="5077083"/>
                  <a:pt x="908690" y="5083387"/>
                  <a:pt x="824339" y="5083062"/>
                </a:cubicBezTo>
                <a:cubicBezTo>
                  <a:pt x="739988" y="5082737"/>
                  <a:pt x="358299" y="5123792"/>
                  <a:pt x="0" y="5083062"/>
                </a:cubicBezTo>
                <a:cubicBezTo>
                  <a:pt x="-17158" y="4851821"/>
                  <a:pt x="20276" y="4754794"/>
                  <a:pt x="0" y="4549340"/>
                </a:cubicBezTo>
                <a:cubicBezTo>
                  <a:pt x="-20276" y="4343886"/>
                  <a:pt x="-1983" y="4060767"/>
                  <a:pt x="0" y="3812297"/>
                </a:cubicBezTo>
                <a:cubicBezTo>
                  <a:pt x="1983" y="3563827"/>
                  <a:pt x="13196" y="3438612"/>
                  <a:pt x="0" y="3278575"/>
                </a:cubicBezTo>
                <a:cubicBezTo>
                  <a:pt x="-13196" y="3118538"/>
                  <a:pt x="-6902" y="2906238"/>
                  <a:pt x="0" y="2643192"/>
                </a:cubicBezTo>
                <a:cubicBezTo>
                  <a:pt x="6902" y="2380146"/>
                  <a:pt x="-18438" y="2252329"/>
                  <a:pt x="0" y="2058640"/>
                </a:cubicBezTo>
                <a:cubicBezTo>
                  <a:pt x="18438" y="1864951"/>
                  <a:pt x="-162" y="1773262"/>
                  <a:pt x="0" y="1575749"/>
                </a:cubicBezTo>
                <a:cubicBezTo>
                  <a:pt x="162" y="1378236"/>
                  <a:pt x="-25885" y="1179646"/>
                  <a:pt x="0" y="991197"/>
                </a:cubicBezTo>
                <a:cubicBezTo>
                  <a:pt x="25885" y="802748"/>
                  <a:pt x="37394" y="335225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884440217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Provide (v)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Provide STH To SO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Provision (n)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Develop (v) 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Development (n)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Produce (v)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Product (n)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Pollute (v)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(adj)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Pollution(n)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Pollutant (n)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Protect 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Protection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Destroy (v)</a:t>
            </a:r>
          </a:p>
          <a:p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Destruction (n)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</a:rPr>
              <a:t>Destructive (adj)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</a:rPr>
              <a:t>To afford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7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68C2DD-B69F-857A-B0D2-6FAE7A782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8542"/>
            <a:ext cx="11066789" cy="10058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92CAF4-D6AF-5D80-E5CF-676120FF2195}"/>
              </a:ext>
            </a:extLst>
          </p:cNvPr>
          <p:cNvGrpSpPr/>
          <p:nvPr/>
        </p:nvGrpSpPr>
        <p:grpSpPr>
          <a:xfrm>
            <a:off x="-39729" y="1101695"/>
            <a:ext cx="12231729" cy="6026676"/>
            <a:chOff x="-39729" y="1101695"/>
            <a:chExt cx="12231729" cy="60266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B6F95-5E1F-0ECE-3202-15BA01476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01695"/>
              <a:ext cx="5780314" cy="184196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8B61805-829C-9416-90FC-0EC85B12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9729" y="2855806"/>
              <a:ext cx="4121872" cy="21295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4A7D69-469A-918D-4455-F727AE51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729" y="4922581"/>
              <a:ext cx="4211613" cy="212950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07291A-A314-DA2C-4120-2421E60B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2142" y="2855806"/>
              <a:ext cx="5640933" cy="209821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07FAD-FFBA-750D-2B73-528C1831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8884" y="4846292"/>
              <a:ext cx="4445186" cy="228207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D03994B-E317-7320-FB8D-002D0C99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14646" y="4851676"/>
              <a:ext cx="4077354" cy="2276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526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4B46A94-E8FA-C32D-2550-71B6B394E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09554"/>
              </p:ext>
            </p:extLst>
          </p:nvPr>
        </p:nvGraphicFramePr>
        <p:xfrm>
          <a:off x="217714" y="119746"/>
          <a:ext cx="11756571" cy="6629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5371">
                  <a:extLst>
                    <a:ext uri="{9D8B030D-6E8A-4147-A177-3AD203B41FA5}">
                      <a16:colId xmlns:a16="http://schemas.microsoft.com/office/drawing/2014/main" val="2852348755"/>
                    </a:ext>
                  </a:extLst>
                </a:gridCol>
                <a:gridCol w="9601200">
                  <a:extLst>
                    <a:ext uri="{9D8B030D-6E8A-4147-A177-3AD203B41FA5}">
                      <a16:colId xmlns:a16="http://schemas.microsoft.com/office/drawing/2014/main" val="3944312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74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Provide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give something to somebody.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42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Develop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think of a new idea, product, etc. and make it successful.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73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Produce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make something or </a:t>
                      </a:r>
                      <a:r>
                        <a:rPr lang="en-US" sz="2300" b="0" i="0" strike="noStrike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bring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something into </a:t>
                      </a:r>
                      <a:r>
                        <a:rPr lang="en-US" sz="2300" b="0" i="0" strike="noStrike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existence.</a:t>
                      </a:r>
                      <a:endParaRPr lang="en-US" sz="2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99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Throw 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get rid of something that you no longer want.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84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Damage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have a bad effect on something/somebody.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82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Pollute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make </a:t>
                      </a:r>
                      <a:r>
                        <a:rPr lang="en-US" sz="2300" b="0" dirty="0">
                          <a:solidFill>
                            <a:srgbClr val="1D2A5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the air, or </a:t>
                      </a:r>
                      <a:r>
                        <a:rPr lang="en-US" sz="2300" b="0" i="0" strike="noStrike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dirty 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not </a:t>
                      </a:r>
                      <a:r>
                        <a:rPr lang="en-US" sz="2300" b="0" dirty="0">
                          <a:solidFill>
                            <a:srgbClr val="1D2A5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for </a:t>
                      </a:r>
                      <a:r>
                        <a:rPr lang="en-US" sz="2300" b="0" dirty="0">
                          <a:solidFill>
                            <a:srgbClr val="1D2A5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en-US" sz="2300" b="0" dirty="0">
                          <a:solidFill>
                            <a:srgbClr val="1D2A5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animals</a:t>
                      </a:r>
                      <a:r>
                        <a:rPr lang="en-US" sz="2300" b="0" i="0" dirty="0">
                          <a:solidFill>
                            <a:srgbClr val="1D2A5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 </a:t>
                      </a:r>
                      <a:r>
                        <a:rPr lang="en-US" sz="2300" b="0" dirty="0">
                          <a:solidFill>
                            <a:srgbClr val="1D2A5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plants.</a:t>
                      </a:r>
                      <a:endParaRPr lang="en-US" sz="2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995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do something with a machine, a method, etc. for a particular purpose.</a:t>
                      </a:r>
                      <a:endParaRPr lang="en-US" sz="2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8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Save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keep somebody/something safe from death, harm, etc.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59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Recycle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treat things that have already been used so that they can be used again.</a:t>
                      </a:r>
                      <a:endParaRPr lang="en-US" sz="23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99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Afford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have enough money to buy something.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551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not make good or full use of somebody/something.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7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Protect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make sure that somebody/something is not harmed, damaged, etc.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41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Run out of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use up or finish a supply of something.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191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Destroy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damage something so badly that it no longer exists, works.</a:t>
                      </a:r>
                      <a:endParaRPr lang="en-US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45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87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B88308-7908-D0A4-169B-1BF759F5A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92"/>
            <a:ext cx="6372836" cy="787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B9EED1-A934-6BAB-652D-13BE039A7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836" y="184151"/>
            <a:ext cx="6385465" cy="8823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0918B9-49A9-074F-6DD6-9AF4CA85C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3" y="1066506"/>
            <a:ext cx="6596743" cy="36953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6CCE397-E00C-1A10-6E82-CE2248D0A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32" y="4804448"/>
            <a:ext cx="5593224" cy="2019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60846D-EB28-B769-4EC0-8B377CB72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8516" y="1152662"/>
            <a:ext cx="4757057" cy="2087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D0DF76-0B40-B85A-CF09-11A130635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9281" y="3143767"/>
            <a:ext cx="4803262" cy="20190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0DD9CC6-B2E8-4002-E767-900262300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836" y="5066382"/>
            <a:ext cx="5034376" cy="17670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569EAA4-88AA-DF14-8A19-3FE012405966}"/>
              </a:ext>
            </a:extLst>
          </p:cNvPr>
          <p:cNvSpPr txBox="1"/>
          <p:nvPr/>
        </p:nvSpPr>
        <p:spPr>
          <a:xfrm>
            <a:off x="1083769" y="3843085"/>
            <a:ext cx="748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3D0C7A-EFBD-8ECB-9C83-2297658C2134}"/>
              </a:ext>
            </a:extLst>
          </p:cNvPr>
          <p:cNvSpPr txBox="1"/>
          <p:nvPr/>
        </p:nvSpPr>
        <p:spPr>
          <a:xfrm>
            <a:off x="1436224" y="4002203"/>
            <a:ext cx="637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year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050F7C-D2AF-1779-066D-44847A2F9730}"/>
              </a:ext>
            </a:extLst>
          </p:cNvPr>
          <p:cNvSpPr txBox="1"/>
          <p:nvPr/>
        </p:nvSpPr>
        <p:spPr>
          <a:xfrm>
            <a:off x="1431984" y="4517492"/>
            <a:ext cx="637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E5D18A-7C6F-FED2-C28D-E58EF808456D}"/>
              </a:ext>
            </a:extLst>
          </p:cNvPr>
          <p:cNvSpPr txBox="1"/>
          <p:nvPr/>
        </p:nvSpPr>
        <p:spPr>
          <a:xfrm>
            <a:off x="4783633" y="3701498"/>
            <a:ext cx="637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04B50C-76B6-0971-C85F-F742046C3B2B}"/>
              </a:ext>
            </a:extLst>
          </p:cNvPr>
          <p:cNvSpPr txBox="1"/>
          <p:nvPr/>
        </p:nvSpPr>
        <p:spPr>
          <a:xfrm>
            <a:off x="1821338" y="5716882"/>
            <a:ext cx="637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43B840-404C-64CE-F088-AF6DE782EACE}"/>
              </a:ext>
            </a:extLst>
          </p:cNvPr>
          <p:cNvSpPr txBox="1"/>
          <p:nvPr/>
        </p:nvSpPr>
        <p:spPr>
          <a:xfrm>
            <a:off x="8490857" y="2625620"/>
            <a:ext cx="6379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seventeen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3FC13D7-EB7E-92D9-B029-2A7320214A74}"/>
              </a:ext>
            </a:extLst>
          </p:cNvPr>
          <p:cNvSpPr txBox="1"/>
          <p:nvPr/>
        </p:nvSpPr>
        <p:spPr>
          <a:xfrm>
            <a:off x="9565568" y="4397336"/>
            <a:ext cx="1194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£700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4AB517-090F-86D5-555A-66563C18237D}"/>
              </a:ext>
            </a:extLst>
          </p:cNvPr>
          <p:cNvSpPr txBox="1"/>
          <p:nvPr/>
        </p:nvSpPr>
        <p:spPr>
          <a:xfrm>
            <a:off x="7837024" y="6038281"/>
            <a:ext cx="7434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D29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</a:t>
            </a:r>
          </a:p>
        </p:txBody>
      </p:sp>
      <p:pic>
        <p:nvPicPr>
          <p:cNvPr id="2" name="1.30">
            <a:hlinkClick r:id="" action="ppaction://media"/>
            <a:extLst>
              <a:ext uri="{FF2B5EF4-FFF2-40B4-BE49-F238E27FC236}">
                <a16:creationId xmlns:a16="http://schemas.microsoft.com/office/drawing/2014/main" id="{CCB42157-3D32-DBCD-6269-9043F52B0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8275" y="585946"/>
            <a:ext cx="682220" cy="68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8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/>
      <p:bldP spid="45" grpId="0"/>
      <p:bldP spid="47" grpId="0"/>
      <p:bldP spid="49" grpId="0"/>
      <p:bldP spid="51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6041920-C7B5-7B44-F2B3-A36C479CC939}"/>
              </a:ext>
            </a:extLst>
          </p:cNvPr>
          <p:cNvGrpSpPr/>
          <p:nvPr/>
        </p:nvGrpSpPr>
        <p:grpSpPr>
          <a:xfrm>
            <a:off x="112441" y="120639"/>
            <a:ext cx="11938046" cy="830997"/>
            <a:chOff x="112440" y="120640"/>
            <a:chExt cx="11967119" cy="4828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7CDD9D-3A15-E758-0714-81BB6C1EE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440" y="120640"/>
              <a:ext cx="2036994" cy="2772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CC1CC5-FDD7-110D-C794-E66726DAD6F3}"/>
                </a:ext>
              </a:extLst>
            </p:cNvPr>
            <p:cNvSpPr txBox="1"/>
            <p:nvPr/>
          </p:nvSpPr>
          <p:spPr>
            <a:xfrm>
              <a:off x="457200" y="120640"/>
              <a:ext cx="11622359" cy="482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                          Watch or listen to four people talking about the environment. Which person is not concerned about the future of our planet? Why? Do you agree?</a:t>
              </a:r>
            </a:p>
          </p:txBody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D9DC8F2F-8FDC-40EA-79CC-2850BA4F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894155"/>
              </p:ext>
            </p:extLst>
          </p:nvPr>
        </p:nvGraphicFramePr>
        <p:xfrm>
          <a:off x="456363" y="1187751"/>
          <a:ext cx="11157857" cy="41789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7214">
                  <a:extLst>
                    <a:ext uri="{9D8B030D-6E8A-4147-A177-3AD203B41FA5}">
                      <a16:colId xmlns:a16="http://schemas.microsoft.com/office/drawing/2014/main" val="2684322303"/>
                    </a:ext>
                  </a:extLst>
                </a:gridCol>
                <a:gridCol w="2738016">
                  <a:extLst>
                    <a:ext uri="{9D8B030D-6E8A-4147-A177-3AD203B41FA5}">
                      <a16:colId xmlns:a16="http://schemas.microsoft.com/office/drawing/2014/main" val="2414321330"/>
                    </a:ext>
                  </a:extLst>
                </a:gridCol>
                <a:gridCol w="2201149">
                  <a:extLst>
                    <a:ext uri="{9D8B030D-6E8A-4147-A177-3AD203B41FA5}">
                      <a16:colId xmlns:a16="http://schemas.microsoft.com/office/drawing/2014/main" val="2458181905"/>
                    </a:ext>
                  </a:extLst>
                </a:gridCol>
                <a:gridCol w="3771478">
                  <a:extLst>
                    <a:ext uri="{9D8B030D-6E8A-4147-A177-3AD203B41FA5}">
                      <a16:colId xmlns:a16="http://schemas.microsoft.com/office/drawing/2014/main" val="2208714853"/>
                    </a:ext>
                  </a:extLst>
                </a:gridCol>
              </a:tblGrid>
              <a:tr h="528700">
                <a:tc>
                  <a:txBody>
                    <a:bodyPr/>
                    <a:lstStyle/>
                    <a:p>
                      <a:r>
                        <a:rPr lang="en-US" sz="2800" dirty="0"/>
                        <a:t>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Mitchell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Paul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Will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376995"/>
                  </a:ext>
                </a:extLst>
              </a:tr>
              <a:tr h="3650206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72561"/>
                  </a:ext>
                </a:extLst>
              </a:tr>
            </a:tbl>
          </a:graphicData>
        </a:graphic>
      </p:graphicFrame>
      <p:pic>
        <p:nvPicPr>
          <p:cNvPr id="2" name="1.31">
            <a:hlinkClick r:id="" action="ppaction://media"/>
            <a:extLst>
              <a:ext uri="{FF2B5EF4-FFF2-40B4-BE49-F238E27FC236}">
                <a16:creationId xmlns:a16="http://schemas.microsoft.com/office/drawing/2014/main" id="{651F06B9-D653-98F6-9DD8-AB148C16B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054" y="5602772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0A529-1F7A-8BF6-0C5F-49EC7008C89C}"/>
              </a:ext>
            </a:extLst>
          </p:cNvPr>
          <p:cNvSpPr txBox="1"/>
          <p:nvPr/>
        </p:nvSpPr>
        <p:spPr>
          <a:xfrm>
            <a:off x="423705" y="1687680"/>
            <a:ext cx="22432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people should buy less.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048D8-18E4-1781-D32C-1C833017F4BF}"/>
              </a:ext>
            </a:extLst>
          </p:cNvPr>
          <p:cNvSpPr txBox="1"/>
          <p:nvPr/>
        </p:nvSpPr>
        <p:spPr>
          <a:xfrm>
            <a:off x="2824425" y="1681450"/>
            <a:ext cx="26234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we should do something about pollution and climate change.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8AF2F-BF0B-61E4-8C63-C2A488905943}"/>
              </a:ext>
            </a:extLst>
          </p:cNvPr>
          <p:cNvSpPr txBox="1"/>
          <p:nvPr/>
        </p:nvSpPr>
        <p:spPr>
          <a:xfrm>
            <a:off x="5693226" y="1691943"/>
            <a:ext cx="19376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healthy food is too expensive.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ACFEC-E75C-FA33-AA20-5AB128C75B7A}"/>
              </a:ext>
            </a:extLst>
          </p:cNvPr>
          <p:cNvSpPr txBox="1"/>
          <p:nvPr/>
        </p:nvSpPr>
        <p:spPr>
          <a:xfrm>
            <a:off x="7815944" y="1659285"/>
            <a:ext cx="36584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isn’t worried about the environment because the Earth’s been around for a long time and the weather’s always changing. </a:t>
            </a:r>
          </a:p>
          <a:p>
            <a:pPr algn="just"/>
            <a:r>
              <a:rPr lang="en-US" sz="2800" dirty="0"/>
              <a:t>‘That’s just the way things are.’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E960-CE00-D283-22E9-97B2D214F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45" y="940750"/>
            <a:ext cx="9335984" cy="55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0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8BD83-251F-F6AD-2A6F-AC8AC51766C1}"/>
              </a:ext>
            </a:extLst>
          </p:cNvPr>
          <p:cNvGrpSpPr/>
          <p:nvPr/>
        </p:nvGrpSpPr>
        <p:grpSpPr>
          <a:xfrm>
            <a:off x="206829" y="220424"/>
            <a:ext cx="11600130" cy="954107"/>
            <a:chOff x="206829" y="220424"/>
            <a:chExt cx="11600130" cy="9541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F3A8ED-4CAB-3418-146D-99DAA7593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041" y="242197"/>
              <a:ext cx="2196080" cy="4762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406ECC-311C-C249-22AA-59500F5CABC3}"/>
                </a:ext>
              </a:extLst>
            </p:cNvPr>
            <p:cNvSpPr txBox="1"/>
            <p:nvPr/>
          </p:nvSpPr>
          <p:spPr>
            <a:xfrm>
              <a:off x="206829" y="220424"/>
              <a:ext cx="1160013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/>
                <a:t>                             Work in groups. Read the quote and talk about whether you agree with it or not using the key phrases.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DC5756-C455-36BB-66A6-56836D21D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894" y="1762362"/>
            <a:ext cx="6008135" cy="1189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80121A-9B2E-22E6-BFBA-D976474E2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36" y="1686162"/>
            <a:ext cx="5195091" cy="30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87FFB-7E41-5C74-9E1D-24169688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84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F614B-1E66-0D01-91E5-8E0C73304825}"/>
              </a:ext>
            </a:extLst>
          </p:cNvPr>
          <p:cNvSpPr txBox="1"/>
          <p:nvPr/>
        </p:nvSpPr>
        <p:spPr>
          <a:xfrm>
            <a:off x="2373085" y="2219100"/>
            <a:ext cx="8479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my English class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784F7E-F404-FD5B-B467-542B56049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89" y="223124"/>
            <a:ext cx="8452011" cy="1562134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14E7106-6BBE-66E0-C03D-CA6A86414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016622"/>
              </p:ext>
            </p:extLst>
          </p:nvPr>
        </p:nvGraphicFramePr>
        <p:xfrm>
          <a:off x="768189" y="2111828"/>
          <a:ext cx="10433211" cy="359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754">
                  <a:extLst>
                    <a:ext uri="{9D8B030D-6E8A-4147-A177-3AD203B41FA5}">
                      <a16:colId xmlns:a16="http://schemas.microsoft.com/office/drawing/2014/main" val="791684356"/>
                    </a:ext>
                  </a:extLst>
                </a:gridCol>
                <a:gridCol w="5290457">
                  <a:extLst>
                    <a:ext uri="{9D8B030D-6E8A-4147-A177-3AD203B41FA5}">
                      <a16:colId xmlns:a16="http://schemas.microsoft.com/office/drawing/2014/main" val="48513231"/>
                    </a:ext>
                  </a:extLst>
                </a:gridCol>
              </a:tblGrid>
              <a:tr h="7184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school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home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507222"/>
                  </a:ext>
                </a:extLst>
              </a:tr>
              <a:tr h="718458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246195"/>
                  </a:ext>
                </a:extLst>
              </a:tr>
              <a:tr h="71845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642058"/>
                  </a:ext>
                </a:extLst>
              </a:tr>
              <a:tr h="71845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03636"/>
                  </a:ext>
                </a:extLst>
              </a:tr>
              <a:tr h="718458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7302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1CC381-6001-D54B-9194-E6B65F82D410}"/>
              </a:ext>
            </a:extLst>
          </p:cNvPr>
          <p:cNvSpPr txBox="1"/>
          <p:nvPr/>
        </p:nvSpPr>
        <p:spPr>
          <a:xfrm>
            <a:off x="2405743" y="2928165"/>
            <a:ext cx="272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Donating books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C98DE-23CD-5B74-1433-5EE513E5CFA3}"/>
              </a:ext>
            </a:extLst>
          </p:cNvPr>
          <p:cNvSpPr txBox="1"/>
          <p:nvPr/>
        </p:nvSpPr>
        <p:spPr>
          <a:xfrm>
            <a:off x="1883229" y="441588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Donate Old School Supplies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BAFD9-D493-FD29-5608-E9148A6F7B91}"/>
              </a:ext>
            </a:extLst>
          </p:cNvPr>
          <p:cNvSpPr txBox="1"/>
          <p:nvPr/>
        </p:nvSpPr>
        <p:spPr>
          <a:xfrm>
            <a:off x="2079171" y="49226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Compost Cafeteria Leftovers/</a:t>
            </a:r>
          </a:p>
          <a:p>
            <a:pPr algn="l"/>
            <a:r>
              <a:rPr lang="en-US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Set up a compost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035F6-F74C-9C53-FD02-0F0B77CA298A}"/>
              </a:ext>
            </a:extLst>
          </p:cNvPr>
          <p:cNvSpPr txBox="1"/>
          <p:nvPr/>
        </p:nvSpPr>
        <p:spPr>
          <a:xfrm>
            <a:off x="5453743" y="294355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a reusable bottle/cup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A2102-25F1-B6D1-22C8-D45576F69AF0}"/>
              </a:ext>
            </a:extLst>
          </p:cNvPr>
          <p:cNvSpPr txBox="1"/>
          <p:nvPr/>
        </p:nvSpPr>
        <p:spPr>
          <a:xfrm>
            <a:off x="2405743" y="366625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Less Paper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364FB-BE6E-44D5-FBE0-3F8B5C893608}"/>
              </a:ext>
            </a:extLst>
          </p:cNvPr>
          <p:cNvSpPr txBox="1"/>
          <p:nvPr/>
        </p:nvSpPr>
        <p:spPr>
          <a:xfrm>
            <a:off x="5110844" y="3736421"/>
            <a:ext cx="6623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Buy Products with Minimal Packaging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28411-A8E6-61DE-1A86-FACDF7F1980E}"/>
              </a:ext>
            </a:extLst>
          </p:cNvPr>
          <p:cNvSpPr txBox="1"/>
          <p:nvPr/>
        </p:nvSpPr>
        <p:spPr>
          <a:xfrm>
            <a:off x="5102680" y="4407357"/>
            <a:ext cx="6623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Reusable Bags Instead of Plastic Bags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0F0CD-AB53-05AA-3788-883A7E878E8B}"/>
              </a:ext>
            </a:extLst>
          </p:cNvPr>
          <p:cNvSpPr txBox="1"/>
          <p:nvPr/>
        </p:nvSpPr>
        <p:spPr>
          <a:xfrm>
            <a:off x="5148942" y="5170051"/>
            <a:ext cx="6623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Stop Buying Plastic Bottles</a:t>
            </a:r>
          </a:p>
        </p:txBody>
      </p:sp>
    </p:spTree>
    <p:extLst>
      <p:ext uri="{BB962C8B-B14F-4D97-AF65-F5344CB8AC3E}">
        <p14:creationId xmlns:p14="http://schemas.microsoft.com/office/powerpoint/2010/main" val="2973870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5A546DE-020E-33A8-F729-E350AFA38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90" y="2923228"/>
            <a:ext cx="11035129" cy="188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for the next lesson –Reading.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</a:pP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C1CBF433-1BAC-ED94-2282-7AA4AEB79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0334" y="1208820"/>
            <a:ext cx="5591332" cy="14799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9EF5FE0-23A3-9791-89A0-6FAD13F19EEE}"/>
              </a:ext>
            </a:extLst>
          </p:cNvPr>
          <p:cNvGrpSpPr/>
          <p:nvPr/>
        </p:nvGrpSpPr>
        <p:grpSpPr>
          <a:xfrm>
            <a:off x="3477669" y="1136374"/>
            <a:ext cx="6097554" cy="1200329"/>
            <a:chOff x="3368812" y="788031"/>
            <a:chExt cx="6097554" cy="1200329"/>
          </a:xfrm>
        </p:grpSpPr>
        <p:sp>
          <p:nvSpPr>
            <p:cNvPr id="11" name="object 11"/>
            <p:cNvSpPr/>
            <p:nvPr/>
          </p:nvSpPr>
          <p:spPr>
            <a:xfrm>
              <a:off x="5967644" y="1272714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495300"/>
                  </a:moveTo>
                  <a:lnTo>
                    <a:pt x="239532" y="434002"/>
                  </a:lnTo>
                  <a:lnTo>
                    <a:pt x="230205" y="384760"/>
                  </a:lnTo>
                  <a:lnTo>
                    <a:pt x="218125" y="346028"/>
                  </a:lnTo>
                  <a:lnTo>
                    <a:pt x="179520" y="293912"/>
                  </a:lnTo>
                  <a:lnTo>
                    <a:pt x="111357" y="265291"/>
                  </a:lnTo>
                  <a:lnTo>
                    <a:pt x="62327" y="255927"/>
                  </a:lnTo>
                  <a:lnTo>
                    <a:pt x="1264" y="247800"/>
                  </a:lnTo>
                  <a:lnTo>
                    <a:pt x="0" y="247650"/>
                  </a:lnTo>
                  <a:lnTo>
                    <a:pt x="61412" y="239514"/>
                  </a:lnTo>
                  <a:lnTo>
                    <a:pt x="110722" y="230162"/>
                  </a:lnTo>
                  <a:lnTo>
                    <a:pt x="149484" y="218038"/>
                  </a:lnTo>
                  <a:lnTo>
                    <a:pt x="201588" y="179254"/>
                  </a:lnTo>
                  <a:lnTo>
                    <a:pt x="230162" y="110722"/>
                  </a:lnTo>
                  <a:lnTo>
                    <a:pt x="239514" y="61412"/>
                  </a:lnTo>
                  <a:lnTo>
                    <a:pt x="247650" y="0"/>
                  </a:lnTo>
                  <a:lnTo>
                    <a:pt x="255785" y="61412"/>
                  </a:lnTo>
                  <a:lnTo>
                    <a:pt x="265137" y="110722"/>
                  </a:lnTo>
                  <a:lnTo>
                    <a:pt x="277261" y="149484"/>
                  </a:lnTo>
                  <a:lnTo>
                    <a:pt x="316044" y="201587"/>
                  </a:lnTo>
                  <a:lnTo>
                    <a:pt x="384577" y="230162"/>
                  </a:lnTo>
                  <a:lnTo>
                    <a:pt x="433887" y="239514"/>
                  </a:lnTo>
                  <a:lnTo>
                    <a:pt x="495300" y="247650"/>
                  </a:lnTo>
                  <a:lnTo>
                    <a:pt x="433887" y="255785"/>
                  </a:lnTo>
                  <a:lnTo>
                    <a:pt x="384577" y="265137"/>
                  </a:lnTo>
                  <a:lnTo>
                    <a:pt x="345815" y="277261"/>
                  </a:lnTo>
                  <a:lnTo>
                    <a:pt x="293711" y="316044"/>
                  </a:lnTo>
                  <a:lnTo>
                    <a:pt x="265137" y="384577"/>
                  </a:lnTo>
                  <a:lnTo>
                    <a:pt x="255785" y="433887"/>
                  </a:lnTo>
                  <a:lnTo>
                    <a:pt x="247650" y="495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AF26A3-B9DE-5296-3657-63316DB57E7A}"/>
                </a:ext>
              </a:extLst>
            </p:cNvPr>
            <p:cNvSpPr txBox="1"/>
            <p:nvPr/>
          </p:nvSpPr>
          <p:spPr>
            <a:xfrm>
              <a:off x="3368812" y="788031"/>
              <a:ext cx="60975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7200" dirty="0">
                  <a:solidFill>
                    <a:srgbClr val="002060"/>
                  </a:solidFill>
                </a:rPr>
                <a:t>Thank You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D9DCC-904F-8E8A-3445-4B166FAA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94" y="2216960"/>
            <a:ext cx="7884395" cy="399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Vector | Child who has a question with a question mark">
            <a:extLst>
              <a:ext uri="{FF2B5EF4-FFF2-40B4-BE49-F238E27FC236}">
                <a16:creationId xmlns:a16="http://schemas.microsoft.com/office/drawing/2014/main" id="{DA62744A-39ED-3471-63D2-A154D14D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653330" cy="16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367502-330E-0A9F-4E9B-13278EE12D69}"/>
              </a:ext>
            </a:extLst>
          </p:cNvPr>
          <p:cNvSpPr txBox="1">
            <a:spLocks/>
          </p:cNvSpPr>
          <p:nvPr/>
        </p:nvSpPr>
        <p:spPr>
          <a:xfrm>
            <a:off x="1483735" y="250808"/>
            <a:ext cx="10377198" cy="105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 types of pollution do the photos show? Can you think of three more problems in the world today?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7FC112-6912-89D4-DEA8-D3E341A4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3912733"/>
            <a:ext cx="7139484" cy="2847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940D8E-992C-E3D6-3884-F6F27F32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371" y="1275963"/>
            <a:ext cx="3892750" cy="2876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09FE42-78D6-D58A-456E-4ECDE3A7A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424" y="1385262"/>
            <a:ext cx="4982541" cy="22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79AB88-C3A6-CE3C-0B9C-712B104B1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686" y="4252651"/>
            <a:ext cx="4265886" cy="2485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9672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3935F5B1-D9D9-C147-0F63-C1DC45FF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FC954-FD31-CA73-9E05-D106812AFB32}"/>
              </a:ext>
            </a:extLst>
          </p:cNvPr>
          <p:cNvSpPr txBox="1"/>
          <p:nvPr/>
        </p:nvSpPr>
        <p:spPr>
          <a:xfrm>
            <a:off x="1233704" y="1055237"/>
            <a:ext cx="8883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n w="38100">
                  <a:noFill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Unit 4: MATERIAL WORLD</a:t>
            </a:r>
            <a:endParaRPr lang="en-US" sz="4000" b="1" dirty="0">
              <a:ln w="38100"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D5629-A811-DE6F-013C-3CF1CCEB006C}"/>
              </a:ext>
            </a:extLst>
          </p:cNvPr>
          <p:cNvSpPr txBox="1"/>
          <p:nvPr/>
        </p:nvSpPr>
        <p:spPr>
          <a:xfrm>
            <a:off x="0" y="1782297"/>
            <a:ext cx="1161665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u="sng" dirty="0">
                <a:ln w="28575">
                  <a:noFill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r>
              <a:rPr lang="en-US" sz="4000" dirty="0">
                <a:ln w="28575">
                  <a:noFill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3600" dirty="0">
                <a:ln w="28575">
                  <a:noFill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– </a:t>
            </a:r>
            <a:r>
              <a:rPr lang="en-US" sz="3600" dirty="0"/>
              <a:t>The environment and consumerism</a:t>
            </a:r>
            <a:endParaRPr lang="en-US" sz="3600" dirty="0">
              <a:ln w="28575">
                <a:noFill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3A551-5F89-DC12-CD26-5710B982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95" y="3679939"/>
            <a:ext cx="6737098" cy="274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D9B841-E415-1D7D-180C-9DE37E6FB4B4}"/>
              </a:ext>
            </a:extLst>
          </p:cNvPr>
          <p:cNvSpPr/>
          <p:nvPr/>
        </p:nvSpPr>
        <p:spPr>
          <a:xfrm>
            <a:off x="1651802" y="1388906"/>
            <a:ext cx="5521884" cy="132343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Above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5077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0B513-59C0-D57E-ED39-B6C1DBA5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55" y="173147"/>
            <a:ext cx="9248616" cy="1531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Provide (v)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prəˈvaɪd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endParaRPr lang="en-US" sz="32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Provision (n)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prəˈvɪʒn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DF272-C6DE-AFF1-C07C-050A5BDD8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001" y="829915"/>
            <a:ext cx="5699199" cy="61414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63EFC-5347-4BA8-A10A-23142DC66896}"/>
              </a:ext>
            </a:extLst>
          </p:cNvPr>
          <p:cNvSpPr txBox="1"/>
          <p:nvPr/>
        </p:nvSpPr>
        <p:spPr>
          <a:xfrm>
            <a:off x="3739246" y="15137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</a:t>
            </a:r>
            <a:r>
              <a:rPr lang="en-US" sz="2800" dirty="0">
                <a:solidFill>
                  <a:schemeClr val="tx1"/>
                </a:solidFill>
              </a:rPr>
              <a:t>o give something to somebody.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7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F19E5-8DA9-028A-2AF9-AB16CAF2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785" y="400522"/>
            <a:ext cx="10515600" cy="110170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Develop (v)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dɪˈveləp</a:t>
            </a:r>
            <a:r>
              <a:rPr lang="en-US" b="0" i="0" dirty="0">
                <a:solidFill>
                  <a:schemeClr val="tx1"/>
                </a:solidFill>
                <a:effectLst/>
                <a:latin typeface="Lucida Sans Unicode" panose="020B0602030504020204" pitchFamily="34" charset="0"/>
              </a:rPr>
              <a:t>/: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Development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(n)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evelop-icon">
            <a:extLst>
              <a:ext uri="{FF2B5EF4-FFF2-40B4-BE49-F238E27FC236}">
                <a16:creationId xmlns:a16="http://schemas.microsoft.com/office/drawing/2014/main" id="{2F1C1C24-5A69-3ABC-63A1-DE293DFC6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02229"/>
            <a:ext cx="53530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BF811-A9FB-0842-1EA0-FC47E48D2B5E}"/>
              </a:ext>
            </a:extLst>
          </p:cNvPr>
          <p:cNvSpPr txBox="1"/>
          <p:nvPr/>
        </p:nvSpPr>
        <p:spPr>
          <a:xfrm>
            <a:off x="4178816" y="333942"/>
            <a:ext cx="793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gradually grow or become bigger, more advanced, stronger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18D12-AB8C-7837-A038-6FF058076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25" y="524090"/>
            <a:ext cx="10515600" cy="1500187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Produce (v)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prəˈdjuːs</a:t>
            </a:r>
            <a:r>
              <a:rPr lang="en-US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chemeClr val="accent1"/>
                </a:solidFill>
                <a:sym typeface="Wingdings" panose="05000000000000000000" pitchFamily="2" charset="2"/>
              </a:rPr>
              <a:t>P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roduct (n)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8502A-B5E8-4954-65D8-F296B085EF67}"/>
              </a:ext>
            </a:extLst>
          </p:cNvPr>
          <p:cNvSpPr txBox="1"/>
          <p:nvPr/>
        </p:nvSpPr>
        <p:spPr>
          <a:xfrm>
            <a:off x="4495798" y="567634"/>
            <a:ext cx="7522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things to be sold, especially in large quantities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68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03B2D-F187-525C-9EB2-0FB9F122E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83" y="198695"/>
            <a:ext cx="11240604" cy="2054648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Pollute (v) </a:t>
            </a:r>
            <a:r>
              <a:rPr lang="en-US" sz="2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4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pəˈluːt</a:t>
            </a:r>
            <a:r>
              <a:rPr lang="en-US" sz="2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70C0"/>
                </a:solidFill>
              </a:rPr>
              <a:t>Pollution (n)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pəˈluːʃn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70C0"/>
                </a:solidFill>
              </a:rPr>
              <a:t>Pollutant (n)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pəˈluːtənt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9A117-CD57-27E5-23FA-186BE1C2C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42" y="899598"/>
            <a:ext cx="4336117" cy="5058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1D1D22-4FD8-259D-5A97-7F87BEC67E2C}"/>
              </a:ext>
            </a:extLst>
          </p:cNvPr>
          <p:cNvSpPr txBox="1"/>
          <p:nvPr/>
        </p:nvSpPr>
        <p:spPr>
          <a:xfrm>
            <a:off x="3429000" y="198695"/>
            <a:ext cx="876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make </a:t>
            </a:r>
            <a:r>
              <a:rPr lang="en-US" sz="24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the air, or </a:t>
            </a:r>
            <a:r>
              <a:rPr lang="en-US" sz="2400" i="0" strike="noStrike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 dirty </a:t>
            </a:r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not </a:t>
            </a:r>
            <a:r>
              <a:rPr lang="en-US" sz="24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for </a:t>
            </a:r>
            <a:r>
              <a:rPr lang="en-US" sz="24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2400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 </a:t>
            </a:r>
            <a:r>
              <a:rPr lang="en-US" sz="24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903</Words>
  <Application>Microsoft Office PowerPoint</Application>
  <PresentationFormat>Widescreen</PresentationFormat>
  <Paragraphs>152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josefin_sansregular</vt:lpstr>
      <vt:lpstr>Lucida Sans Unicode</vt:lpstr>
      <vt:lpstr>Public Sans</vt:lpstr>
      <vt:lpstr>Ravie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TT-MKT Phòng</dc:creator>
  <cp:lastModifiedBy>nhulan188@gmail.com</cp:lastModifiedBy>
  <cp:revision>67</cp:revision>
  <dcterms:created xsi:type="dcterms:W3CDTF">2022-11-30T08:01:00Z</dcterms:created>
  <dcterms:modified xsi:type="dcterms:W3CDTF">2023-06-14T13:46:10Z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088DD3842EF74E2F89D691166AAA12DD</vt:lpwstr>
  </property>
  <property fmtid="{D5CDD505-2E9C-101B-9397-08002B2CF9AE}" pid="3" name="KSOProductBuildVer">
    <vt:lpwstr>1033-11.2.0.11440</vt:lpwstr>
  </property>
</Properties>
</file>