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257" r:id="rId4"/>
    <p:sldId id="260" r:id="rId5"/>
    <p:sldId id="269" r:id="rId6"/>
    <p:sldId id="261" r:id="rId7"/>
    <p:sldId id="262" r:id="rId8"/>
    <p:sldId id="267" r:id="rId9"/>
    <p:sldId id="268" r:id="rId10"/>
    <p:sldId id="266" r:id="rId11"/>
    <p:sldId id="258" r:id="rId12"/>
  </p:sldIdLst>
  <p:sldSz cx="18288000" cy="10287000"/>
  <p:notesSz cx="18288000" cy="10287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7342"/>
    <a:srgbClr val="6A6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41" d="100"/>
          <a:sy n="41" d="100"/>
        </p:scale>
        <p:origin x="84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51FDB-6377-4658-B4B8-342A1DB6DBC8}" type="datetimeFigureOut">
              <a:rPr lang="vi-VN" smtClean="0"/>
              <a:t>25/02/2024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44959-D776-4F5A-B649-F4252B45CA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90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63139"/>
                </a:solidFill>
                <a:effectLst/>
                <a:latin typeface="Merriweather" panose="00000500000000000000" pitchFamily="2" charset="-93"/>
                <a:cs typeface="Merriweather" panose="00000500000000000000" pitchFamily="2" charset="-93"/>
              </a:rPr>
              <a:t>Eating a delicious meal, listening to music, watching a movie, or performing everyday activities such as walking or engaging in conversation with friends – all these activities rely on the mechanisms of our senses. Our senses allow us to connect to the world around us, perceive our environment, and interact with other people.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44959-D776-4F5A-B649-F4252B45CACB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54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63139"/>
                </a:solidFill>
                <a:effectLst/>
                <a:latin typeface="Merriweather" panose="00000500000000000000" pitchFamily="2" charset="-93"/>
                <a:cs typeface="Merriweather" panose="00000500000000000000" pitchFamily="2" charset="-93"/>
              </a:rPr>
              <a:t>Eating a delicious meal, listening to music, watching a movie, or performing everyday activities such as walking or engaging in conversation with friends – all these activities rely on the mechanisms of our senses. Our senses allow us to connect to the world around us, perceive our environment, and interact with other people.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44959-D776-4F5A-B649-F4252B45CAC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95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Have you ever touched a weird or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fascinating animal? What was it like?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1" i="0">
                <a:solidFill>
                  <a:srgbClr val="16C0F2"/>
                </a:solidFill>
                <a:effectLst/>
                <a:latin typeface="MyriadPro-BoldCond"/>
              </a:rPr>
              <a:t>2 </a:t>
            </a: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3 Have you ever felt totally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exhausted? Why?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1" i="0">
                <a:solidFill>
                  <a:srgbClr val="16C0F2"/>
                </a:solidFill>
                <a:effectLst/>
                <a:latin typeface="MyriadPro-BoldCond"/>
              </a:rPr>
              <a:t>3 </a:t>
            </a: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1 Name the two most delicious and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the two most disgusting things that</a:t>
            </a:r>
            <a:b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</a:br>
            <a:r>
              <a:rPr lang="en-US" sz="18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you’ve ever eaten.</a:t>
            </a:r>
            <a:r>
              <a:rPr lang="en-US"/>
              <a:t> </a:t>
            </a:r>
            <a:br>
              <a:rPr lang="en-US"/>
            </a:b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44959-D776-4F5A-B649-F4252B45CA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46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80" y="1721168"/>
            <a:ext cx="1577340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1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6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3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3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275044"/>
            <a:ext cx="18275935" cy="2012314"/>
          </a:xfrm>
          <a:custGeom>
            <a:avLst/>
            <a:gdLst/>
            <a:ahLst/>
            <a:cxnLst/>
            <a:rect l="l" t="t" r="r" b="b"/>
            <a:pathLst>
              <a:path w="18275935" h="2012315">
                <a:moveTo>
                  <a:pt x="0" y="2011923"/>
                </a:moveTo>
                <a:lnTo>
                  <a:pt x="0" y="0"/>
                </a:lnTo>
                <a:lnTo>
                  <a:pt x="18275465" y="0"/>
                </a:lnTo>
                <a:lnTo>
                  <a:pt x="18275465" y="2011923"/>
                </a:lnTo>
                <a:lnTo>
                  <a:pt x="0" y="2011923"/>
                </a:lnTo>
                <a:close/>
              </a:path>
            </a:pathLst>
          </a:custGeom>
          <a:solidFill>
            <a:srgbClr val="BE7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rgbClr val="BE73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BE7342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rgbClr val="BE73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284442" y="0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556" y="10286999"/>
                </a:lnTo>
                <a:lnTo>
                  <a:pt x="3556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4475460" cy="10287000"/>
          </a:xfrm>
          <a:custGeom>
            <a:avLst/>
            <a:gdLst/>
            <a:ahLst/>
            <a:cxnLst/>
            <a:rect l="l" t="t" r="r" b="b"/>
            <a:pathLst>
              <a:path w="14475460" h="10287000">
                <a:moveTo>
                  <a:pt x="0" y="10286999"/>
                </a:moveTo>
                <a:lnTo>
                  <a:pt x="14475037" y="10286999"/>
                </a:lnTo>
                <a:lnTo>
                  <a:pt x="14475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695604" y="11"/>
            <a:ext cx="4589145" cy="10271125"/>
          </a:xfrm>
          <a:custGeom>
            <a:avLst/>
            <a:gdLst/>
            <a:ahLst/>
            <a:cxnLst/>
            <a:rect l="l" t="t" r="r" b="b"/>
            <a:pathLst>
              <a:path w="4589144" h="10271125">
                <a:moveTo>
                  <a:pt x="4588827" y="0"/>
                </a:moveTo>
                <a:lnTo>
                  <a:pt x="779424" y="0"/>
                </a:lnTo>
                <a:lnTo>
                  <a:pt x="779424" y="4368584"/>
                </a:lnTo>
                <a:lnTo>
                  <a:pt x="769277" y="4397908"/>
                </a:lnTo>
                <a:lnTo>
                  <a:pt x="742950" y="4464456"/>
                </a:lnTo>
                <a:lnTo>
                  <a:pt x="712762" y="4529417"/>
                </a:lnTo>
                <a:lnTo>
                  <a:pt x="678853" y="4592447"/>
                </a:lnTo>
                <a:lnTo>
                  <a:pt x="641311" y="4653445"/>
                </a:lnTo>
                <a:lnTo>
                  <a:pt x="600290" y="4712093"/>
                </a:lnTo>
                <a:lnTo>
                  <a:pt x="555891" y="4768291"/>
                </a:lnTo>
                <a:lnTo>
                  <a:pt x="508330" y="4821771"/>
                </a:lnTo>
                <a:lnTo>
                  <a:pt x="457682" y="4872418"/>
                </a:lnTo>
                <a:lnTo>
                  <a:pt x="404215" y="4919992"/>
                </a:lnTo>
                <a:lnTo>
                  <a:pt x="348005" y="4964392"/>
                </a:lnTo>
                <a:lnTo>
                  <a:pt x="289356" y="5005413"/>
                </a:lnTo>
                <a:lnTo>
                  <a:pt x="228371" y="5042967"/>
                </a:lnTo>
                <a:lnTo>
                  <a:pt x="165341" y="5076876"/>
                </a:lnTo>
                <a:lnTo>
                  <a:pt x="100393" y="5107076"/>
                </a:lnTo>
                <a:lnTo>
                  <a:pt x="33845" y="5133403"/>
                </a:lnTo>
                <a:lnTo>
                  <a:pt x="0" y="5145113"/>
                </a:lnTo>
                <a:lnTo>
                  <a:pt x="33845" y="5156822"/>
                </a:lnTo>
                <a:lnTo>
                  <a:pt x="100393" y="5183149"/>
                </a:lnTo>
                <a:lnTo>
                  <a:pt x="165341" y="5213350"/>
                </a:lnTo>
                <a:lnTo>
                  <a:pt x="228371" y="5247259"/>
                </a:lnTo>
                <a:lnTo>
                  <a:pt x="289356" y="5284813"/>
                </a:lnTo>
                <a:lnTo>
                  <a:pt x="348005" y="5325834"/>
                </a:lnTo>
                <a:lnTo>
                  <a:pt x="404215" y="5370233"/>
                </a:lnTo>
                <a:lnTo>
                  <a:pt x="457682" y="5417807"/>
                </a:lnTo>
                <a:lnTo>
                  <a:pt x="508330" y="5468455"/>
                </a:lnTo>
                <a:lnTo>
                  <a:pt x="555891" y="5521934"/>
                </a:lnTo>
                <a:lnTo>
                  <a:pt x="600290" y="5578132"/>
                </a:lnTo>
                <a:lnTo>
                  <a:pt x="641311" y="5636780"/>
                </a:lnTo>
                <a:lnTo>
                  <a:pt x="678853" y="5697779"/>
                </a:lnTo>
                <a:lnTo>
                  <a:pt x="712762" y="5760809"/>
                </a:lnTo>
                <a:lnTo>
                  <a:pt x="742950" y="5825769"/>
                </a:lnTo>
                <a:lnTo>
                  <a:pt x="769277" y="5892317"/>
                </a:lnTo>
                <a:lnTo>
                  <a:pt x="779424" y="5921654"/>
                </a:lnTo>
                <a:lnTo>
                  <a:pt x="779424" y="10270922"/>
                </a:lnTo>
                <a:lnTo>
                  <a:pt x="4588827" y="10270922"/>
                </a:lnTo>
                <a:lnTo>
                  <a:pt x="4588827" y="0"/>
                </a:lnTo>
                <a:close/>
              </a:path>
            </a:pathLst>
          </a:custGeom>
          <a:solidFill>
            <a:srgbClr val="A5A5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rgbClr val="BE73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077"/>
            <a:ext cx="10033000" cy="10271125"/>
          </a:xfrm>
          <a:custGeom>
            <a:avLst/>
            <a:gdLst/>
            <a:ahLst/>
            <a:cxnLst/>
            <a:rect l="l" t="t" r="r" b="b"/>
            <a:pathLst>
              <a:path w="10033000" h="10271125">
                <a:moveTo>
                  <a:pt x="10032911" y="5129047"/>
                </a:moveTo>
                <a:lnTo>
                  <a:pt x="9965601" y="5104663"/>
                </a:lnTo>
                <a:lnTo>
                  <a:pt x="9899828" y="5076380"/>
                </a:lnTo>
                <a:lnTo>
                  <a:pt x="9835807" y="5044313"/>
                </a:lnTo>
                <a:lnTo>
                  <a:pt x="9773768" y="5008562"/>
                </a:lnTo>
                <a:lnTo>
                  <a:pt x="9713925" y="4969268"/>
                </a:lnTo>
                <a:lnTo>
                  <a:pt x="9656483" y="4926533"/>
                </a:lnTo>
                <a:lnTo>
                  <a:pt x="9601619" y="4880534"/>
                </a:lnTo>
                <a:lnTo>
                  <a:pt x="9549549" y="4831397"/>
                </a:lnTo>
                <a:lnTo>
                  <a:pt x="9500425" y="4779315"/>
                </a:lnTo>
                <a:lnTo>
                  <a:pt x="9454413" y="4724451"/>
                </a:lnTo>
                <a:lnTo>
                  <a:pt x="9411691" y="4666996"/>
                </a:lnTo>
                <a:lnTo>
                  <a:pt x="9372397" y="4607153"/>
                </a:lnTo>
                <a:lnTo>
                  <a:pt x="9336659" y="4545114"/>
                </a:lnTo>
                <a:lnTo>
                  <a:pt x="9304604" y="4481093"/>
                </a:lnTo>
                <a:lnTo>
                  <a:pt x="9276334" y="4415320"/>
                </a:lnTo>
                <a:lnTo>
                  <a:pt x="9251950" y="4347997"/>
                </a:lnTo>
                <a:lnTo>
                  <a:pt x="9250261" y="4352887"/>
                </a:lnTo>
                <a:lnTo>
                  <a:pt x="9250261" y="0"/>
                </a:lnTo>
                <a:lnTo>
                  <a:pt x="0" y="0"/>
                </a:lnTo>
                <a:lnTo>
                  <a:pt x="0" y="10270922"/>
                </a:lnTo>
                <a:lnTo>
                  <a:pt x="9250261" y="10270922"/>
                </a:lnTo>
                <a:lnTo>
                  <a:pt x="9250261" y="5905220"/>
                </a:lnTo>
                <a:lnTo>
                  <a:pt x="9251950" y="5910097"/>
                </a:lnTo>
                <a:lnTo>
                  <a:pt x="9276334" y="5842787"/>
                </a:lnTo>
                <a:lnTo>
                  <a:pt x="9304604" y="5777001"/>
                </a:lnTo>
                <a:lnTo>
                  <a:pt x="9336659" y="5712980"/>
                </a:lnTo>
                <a:lnTo>
                  <a:pt x="9372397" y="5650954"/>
                </a:lnTo>
                <a:lnTo>
                  <a:pt x="9411691" y="5591099"/>
                </a:lnTo>
                <a:lnTo>
                  <a:pt x="9454413" y="5533644"/>
                </a:lnTo>
                <a:lnTo>
                  <a:pt x="9500425" y="5478780"/>
                </a:lnTo>
                <a:lnTo>
                  <a:pt x="9549549" y="5426697"/>
                </a:lnTo>
                <a:lnTo>
                  <a:pt x="9601619" y="5377573"/>
                </a:lnTo>
                <a:lnTo>
                  <a:pt x="9656483" y="5331561"/>
                </a:lnTo>
                <a:lnTo>
                  <a:pt x="9713925" y="5288826"/>
                </a:lnTo>
                <a:lnTo>
                  <a:pt x="9773768" y="5249532"/>
                </a:lnTo>
                <a:lnTo>
                  <a:pt x="9835807" y="5213782"/>
                </a:lnTo>
                <a:lnTo>
                  <a:pt x="9899828" y="5181714"/>
                </a:lnTo>
                <a:lnTo>
                  <a:pt x="9965601" y="5153444"/>
                </a:lnTo>
                <a:lnTo>
                  <a:pt x="9999066" y="5140757"/>
                </a:lnTo>
                <a:lnTo>
                  <a:pt x="10032911" y="5129047"/>
                </a:lnTo>
                <a:close/>
              </a:path>
            </a:pathLst>
          </a:custGeom>
          <a:solidFill>
            <a:srgbClr val="6A6F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6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2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7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9174" y="873125"/>
            <a:ext cx="8349651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0" i="0">
                <a:solidFill>
                  <a:srgbClr val="BE734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59953" y="3743389"/>
            <a:ext cx="8768093" cy="274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BE7342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6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1943100"/>
            <a:ext cx="9549130" cy="209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vi-VN" sz="13600" b="1">
                <a:solidFill>
                  <a:srgbClr val="00B050"/>
                </a:solidFill>
              </a:rPr>
              <a:t>Welcome</a:t>
            </a:r>
            <a:endParaRPr sz="13600" b="1">
              <a:solidFill>
                <a:srgbClr val="00B05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5450" y="4137954"/>
            <a:ext cx="52235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55" dirty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let's</a:t>
            </a:r>
            <a:r>
              <a:rPr sz="5000" spc="-385" dirty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5000" spc="325" dirty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get</a:t>
            </a:r>
            <a:r>
              <a:rPr sz="5000" spc="-385" dirty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5000" spc="290" dirty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started</a:t>
            </a:r>
            <a:endParaRPr sz="5000">
              <a:solidFill>
                <a:schemeClr val="accent6">
                  <a:lumMod val="50000"/>
                </a:schemeClr>
              </a:solidFill>
              <a:latin typeface="Lucida Sans Unicode"/>
              <a:cs typeface="Lucida Sans Unicod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AB377-57B0-004F-BBED-3315F70D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964134"/>
            <a:ext cx="6672191" cy="4906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79734" y="568326"/>
            <a:ext cx="5792470" cy="70426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72030" algn="r">
              <a:lnSpc>
                <a:spcPct val="116700"/>
              </a:lnSpc>
              <a:spcBef>
                <a:spcPts val="95"/>
              </a:spcBef>
            </a:pPr>
            <a:r>
              <a:rPr lang="vi-VN" sz="10000">
                <a:solidFill>
                  <a:srgbClr val="BE7342"/>
                </a:solidFill>
                <a:latin typeface="Verdana"/>
                <a:cs typeface="Verdana"/>
              </a:rPr>
              <a:t>See you</a:t>
            </a:r>
          </a:p>
          <a:p>
            <a:pPr marL="12700" marR="5080" indent="2272030" algn="r">
              <a:lnSpc>
                <a:spcPct val="116700"/>
              </a:lnSpc>
              <a:spcBef>
                <a:spcPts val="95"/>
              </a:spcBef>
            </a:pPr>
            <a:r>
              <a:rPr lang="vi-VN" sz="10000">
                <a:solidFill>
                  <a:srgbClr val="BE7342"/>
                </a:solidFill>
                <a:latin typeface="Verdana"/>
                <a:cs typeface="Verdana"/>
              </a:rPr>
              <a:t>next lesson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252A0-0CAA-2B46-E3AE-3A5A1BF4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65114"/>
            <a:ext cx="8071135" cy="35567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321" y="1385537"/>
            <a:ext cx="8349651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vi-VN" b="1" spc="1420"/>
              <a:t>Unit 2</a:t>
            </a:r>
            <a:endParaRPr b="1" spc="1420" dirty="0"/>
          </a:p>
        </p:txBody>
      </p:sp>
      <p:sp>
        <p:nvSpPr>
          <p:cNvPr id="3" name="object 3"/>
          <p:cNvSpPr txBox="1"/>
          <p:nvPr/>
        </p:nvSpPr>
        <p:spPr>
          <a:xfrm>
            <a:off x="6175982" y="8953563"/>
            <a:ext cx="593598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vi-VN" sz="3500" spc="-100">
                <a:solidFill>
                  <a:srgbClr val="F7F5EC"/>
                </a:solidFill>
                <a:latin typeface="Lucida Sans Unicode"/>
                <a:cs typeface="Lucida Sans Unicode"/>
              </a:rPr>
              <a:t>Teacher: Ms. Quin</a:t>
            </a:r>
            <a:endParaRPr sz="35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94321" y="3731154"/>
            <a:ext cx="8013772" cy="2780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vi-VN" spc="30">
                <a:solidFill>
                  <a:srgbClr val="6A6F5C"/>
                </a:solidFill>
              </a:rPr>
              <a:t>Sensation </a:t>
            </a:r>
            <a:endParaRPr spc="30" dirty="0">
              <a:solidFill>
                <a:srgbClr val="6A6F5C"/>
              </a:solidFill>
            </a:endParaRPr>
          </a:p>
          <a:p>
            <a:pPr marL="12700" marR="5080" algn="ctr">
              <a:lnSpc>
                <a:spcPts val="3450"/>
              </a:lnSpc>
              <a:spcBef>
                <a:spcPts val="3440"/>
              </a:spcBef>
            </a:pPr>
            <a:r>
              <a:rPr lang="vi-VN" spc="100">
                <a:solidFill>
                  <a:srgbClr val="6A6F5C"/>
                </a:solidFill>
              </a:rPr>
              <a:t>Speaking Planning Free Time</a:t>
            </a:r>
          </a:p>
          <a:p>
            <a:pPr marL="12700" marR="5080" algn="ctr">
              <a:lnSpc>
                <a:spcPts val="3450"/>
              </a:lnSpc>
              <a:spcBef>
                <a:spcPts val="3440"/>
              </a:spcBef>
            </a:pPr>
            <a:r>
              <a:rPr lang="vi-VN" sz="3200" i="1" spc="100">
                <a:solidFill>
                  <a:srgbClr val="6A6F5C"/>
                </a:solidFill>
              </a:rPr>
              <a:t>I can discuss ideas about how to spend free time</a:t>
            </a:r>
          </a:p>
        </p:txBody>
      </p:sp>
      <p:sp>
        <p:nvSpPr>
          <p:cNvPr id="5" name="object 5"/>
          <p:cNvSpPr/>
          <p:nvPr/>
        </p:nvSpPr>
        <p:spPr>
          <a:xfrm>
            <a:off x="8364569" y="7495647"/>
            <a:ext cx="1562100" cy="1562100"/>
          </a:xfrm>
          <a:custGeom>
            <a:avLst/>
            <a:gdLst/>
            <a:ahLst/>
            <a:cxnLst/>
            <a:rect l="l" t="t" r="r" b="b"/>
            <a:pathLst>
              <a:path w="1562100" h="1562100">
                <a:moveTo>
                  <a:pt x="780985" y="1562100"/>
                </a:moveTo>
                <a:lnTo>
                  <a:pt x="756602" y="1494782"/>
                </a:lnTo>
                <a:lnTo>
                  <a:pt x="728330" y="1429003"/>
                </a:lnTo>
                <a:lnTo>
                  <a:pt x="696271" y="1364984"/>
                </a:lnTo>
                <a:lnTo>
                  <a:pt x="660529" y="1302946"/>
                </a:lnTo>
                <a:lnTo>
                  <a:pt x="621231" y="1243097"/>
                </a:lnTo>
                <a:lnTo>
                  <a:pt x="578506" y="1185645"/>
                </a:lnTo>
                <a:lnTo>
                  <a:pt x="532504" y="1130782"/>
                </a:lnTo>
                <a:lnTo>
                  <a:pt x="483377" y="1078698"/>
                </a:lnTo>
                <a:lnTo>
                  <a:pt x="431297" y="1029566"/>
                </a:lnTo>
                <a:lnTo>
                  <a:pt x="376437" y="983560"/>
                </a:lnTo>
                <a:lnTo>
                  <a:pt x="318989" y="940830"/>
                </a:lnTo>
                <a:lnTo>
                  <a:pt x="259143" y="901527"/>
                </a:lnTo>
                <a:lnTo>
                  <a:pt x="197108" y="865780"/>
                </a:lnTo>
                <a:lnTo>
                  <a:pt x="133092" y="833716"/>
                </a:lnTo>
                <a:lnTo>
                  <a:pt x="67315" y="805438"/>
                </a:lnTo>
                <a:lnTo>
                  <a:pt x="0" y="781050"/>
                </a:lnTo>
                <a:lnTo>
                  <a:pt x="33850" y="769341"/>
                </a:lnTo>
                <a:lnTo>
                  <a:pt x="100396" y="743008"/>
                </a:lnTo>
                <a:lnTo>
                  <a:pt x="165348" y="712812"/>
                </a:lnTo>
                <a:lnTo>
                  <a:pt x="228373" y="678906"/>
                </a:lnTo>
                <a:lnTo>
                  <a:pt x="289366" y="641349"/>
                </a:lnTo>
                <a:lnTo>
                  <a:pt x="348012" y="600333"/>
                </a:lnTo>
                <a:lnTo>
                  <a:pt x="404214" y="555926"/>
                </a:lnTo>
                <a:lnTo>
                  <a:pt x="457684" y="508358"/>
                </a:lnTo>
                <a:lnTo>
                  <a:pt x="508331" y="457707"/>
                </a:lnTo>
                <a:lnTo>
                  <a:pt x="555895" y="404233"/>
                </a:lnTo>
                <a:lnTo>
                  <a:pt x="600297" y="348027"/>
                </a:lnTo>
                <a:lnTo>
                  <a:pt x="641309" y="289377"/>
                </a:lnTo>
                <a:lnTo>
                  <a:pt x="678861" y="228382"/>
                </a:lnTo>
                <a:lnTo>
                  <a:pt x="712761" y="165353"/>
                </a:lnTo>
                <a:lnTo>
                  <a:pt x="742952" y="100399"/>
                </a:lnTo>
                <a:lnTo>
                  <a:pt x="769280" y="33851"/>
                </a:lnTo>
                <a:lnTo>
                  <a:pt x="780985" y="0"/>
                </a:lnTo>
                <a:lnTo>
                  <a:pt x="792690" y="33850"/>
                </a:lnTo>
                <a:lnTo>
                  <a:pt x="819017" y="100398"/>
                </a:lnTo>
                <a:lnTo>
                  <a:pt x="849207" y="165352"/>
                </a:lnTo>
                <a:lnTo>
                  <a:pt x="883106" y="228380"/>
                </a:lnTo>
                <a:lnTo>
                  <a:pt x="920657" y="289374"/>
                </a:lnTo>
                <a:lnTo>
                  <a:pt x="961668" y="348024"/>
                </a:lnTo>
                <a:lnTo>
                  <a:pt x="1006068" y="404230"/>
                </a:lnTo>
                <a:lnTo>
                  <a:pt x="1053631" y="457703"/>
                </a:lnTo>
                <a:lnTo>
                  <a:pt x="1104276" y="508354"/>
                </a:lnTo>
                <a:lnTo>
                  <a:pt x="1157745" y="555923"/>
                </a:lnTo>
                <a:lnTo>
                  <a:pt x="1213946" y="600329"/>
                </a:lnTo>
                <a:lnTo>
                  <a:pt x="1272591" y="641346"/>
                </a:lnTo>
                <a:lnTo>
                  <a:pt x="1333582" y="678904"/>
                </a:lnTo>
                <a:lnTo>
                  <a:pt x="1396606" y="712810"/>
                </a:lnTo>
                <a:lnTo>
                  <a:pt x="1461557" y="743007"/>
                </a:lnTo>
                <a:lnTo>
                  <a:pt x="1528101" y="769341"/>
                </a:lnTo>
                <a:lnTo>
                  <a:pt x="1561951" y="781050"/>
                </a:lnTo>
                <a:lnTo>
                  <a:pt x="1528101" y="792758"/>
                </a:lnTo>
                <a:lnTo>
                  <a:pt x="1461556" y="819092"/>
                </a:lnTo>
                <a:lnTo>
                  <a:pt x="1396606" y="849289"/>
                </a:lnTo>
                <a:lnTo>
                  <a:pt x="1333582" y="883195"/>
                </a:lnTo>
                <a:lnTo>
                  <a:pt x="1272591" y="920753"/>
                </a:lnTo>
                <a:lnTo>
                  <a:pt x="1213945" y="961770"/>
                </a:lnTo>
                <a:lnTo>
                  <a:pt x="1157745" y="1006176"/>
                </a:lnTo>
                <a:lnTo>
                  <a:pt x="1104276" y="1053745"/>
                </a:lnTo>
                <a:lnTo>
                  <a:pt x="1053631" y="1104396"/>
                </a:lnTo>
                <a:lnTo>
                  <a:pt x="1006068" y="1157870"/>
                </a:lnTo>
                <a:lnTo>
                  <a:pt x="961668" y="1214075"/>
                </a:lnTo>
                <a:lnTo>
                  <a:pt x="920657" y="1272725"/>
                </a:lnTo>
                <a:lnTo>
                  <a:pt x="883106" y="1333720"/>
                </a:lnTo>
                <a:lnTo>
                  <a:pt x="849207" y="1396748"/>
                </a:lnTo>
                <a:lnTo>
                  <a:pt x="819017" y="1461701"/>
                </a:lnTo>
                <a:lnTo>
                  <a:pt x="792690" y="1528249"/>
                </a:lnTo>
                <a:lnTo>
                  <a:pt x="780985" y="1562100"/>
                </a:lnTo>
                <a:close/>
              </a:path>
            </a:pathLst>
          </a:custGeom>
          <a:solidFill>
            <a:srgbClr val="BE73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E021A-404F-5C37-E2FA-E6F4B68E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199" y="-10273"/>
            <a:ext cx="6781801" cy="82779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81F42-FA72-C38C-DBF9-939C457DF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687840"/>
            <a:ext cx="6858000" cy="7238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4401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1: </a:t>
            </a:r>
          </a:p>
          <a:p>
            <a:r>
              <a:rPr lang="en-US" sz="2800" i="0">
                <a:solidFill>
                  <a:srgbClr val="242021"/>
                </a:solidFill>
                <a:effectLst/>
                <a:latin typeface="Zilla Slab Medium" pitchFamily="2" charset="0"/>
                <a:ea typeface="Zilla Slab Medium" pitchFamily="2" charset="0"/>
              </a:rPr>
              <a:t>Choose the correct words in the dialogue. Let’s watch a scary film after school.</a:t>
            </a:r>
          </a:p>
          <a:p>
            <a:r>
              <a:rPr lang="en-US" sz="2800" i="0">
                <a:solidFill>
                  <a:srgbClr val="242021"/>
                </a:solidFill>
                <a:effectLst/>
                <a:latin typeface="Zilla Slab Medium" pitchFamily="2" charset="0"/>
                <a:ea typeface="Zilla Slab Medium" pitchFamily="2" charset="0"/>
              </a:rPr>
              <a:t>Then watch or listen and check</a:t>
            </a:r>
            <a:endParaRPr lang="vi-VN" sz="4800">
              <a:solidFill>
                <a:schemeClr val="accent6">
                  <a:lumMod val="50000"/>
                </a:schemeClr>
              </a:solidFill>
              <a:ea typeface="Zilla Slab Mediu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59C9-2E28-90F7-4C8C-46252476A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448" y="2074265"/>
            <a:ext cx="5162952" cy="3585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B14872-000E-A595-20BF-735B072B4BC6}"/>
              </a:ext>
            </a:extLst>
          </p:cNvPr>
          <p:cNvSpPr txBox="1"/>
          <p:nvPr/>
        </p:nvSpPr>
        <p:spPr>
          <a:xfrm>
            <a:off x="10793079" y="658695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Louise wants to go bowling</a:t>
            </a:r>
            <a:endParaRPr lang="vi-VN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B4E5AE-CC13-E67D-2AB7-DE6B8D0D295D}"/>
              </a:ext>
            </a:extLst>
          </p:cNvPr>
          <p:cNvSpPr/>
          <p:nvPr/>
        </p:nvSpPr>
        <p:spPr>
          <a:xfrm>
            <a:off x="4724400" y="1714500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62B2DC-C836-1D1B-BDB8-4456F1033946}"/>
              </a:ext>
            </a:extLst>
          </p:cNvPr>
          <p:cNvSpPr/>
          <p:nvPr/>
        </p:nvSpPr>
        <p:spPr>
          <a:xfrm>
            <a:off x="5124715" y="2906508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649640-0987-FA5F-7DC7-2CB76F1E731F}"/>
              </a:ext>
            </a:extLst>
          </p:cNvPr>
          <p:cNvSpPr/>
          <p:nvPr/>
        </p:nvSpPr>
        <p:spPr>
          <a:xfrm>
            <a:off x="5935317" y="2306764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42A790-AA88-4DC5-D1BB-0181CC1099FA}"/>
              </a:ext>
            </a:extLst>
          </p:cNvPr>
          <p:cNvSpPr/>
          <p:nvPr/>
        </p:nvSpPr>
        <p:spPr>
          <a:xfrm>
            <a:off x="3994955" y="4424597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49D955-1A8C-B753-A180-CAAB34BB7A4B}"/>
              </a:ext>
            </a:extLst>
          </p:cNvPr>
          <p:cNvSpPr/>
          <p:nvPr/>
        </p:nvSpPr>
        <p:spPr>
          <a:xfrm>
            <a:off x="5943600" y="4762500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7A448F-DA21-6A15-3A8E-BA7D4255401E}"/>
              </a:ext>
            </a:extLst>
          </p:cNvPr>
          <p:cNvSpPr/>
          <p:nvPr/>
        </p:nvSpPr>
        <p:spPr>
          <a:xfrm>
            <a:off x="4637739" y="7061802"/>
            <a:ext cx="838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67FD24-83FA-028A-1FAE-F695F54072F1}"/>
              </a:ext>
            </a:extLst>
          </p:cNvPr>
          <p:cNvSpPr txBox="1"/>
          <p:nvPr/>
        </p:nvSpPr>
        <p:spPr>
          <a:xfrm>
            <a:off x="10188958" y="5966795"/>
            <a:ext cx="723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242021"/>
                </a:solidFill>
                <a:effectLst/>
                <a:latin typeface="Zilla Slab Medium" pitchFamily="2" charset="0"/>
                <a:ea typeface="Zilla Slab Medium" pitchFamily="2" charset="0"/>
              </a:rPr>
              <a:t>What does Louise want to do next weekend?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2389CB-B8F0-6915-3F26-8898E6C8934E}"/>
              </a:ext>
            </a:extLst>
          </p:cNvPr>
          <p:cNvSpPr txBox="1"/>
          <p:nvPr/>
        </p:nvSpPr>
        <p:spPr>
          <a:xfrm>
            <a:off x="10210800" y="7191167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242021"/>
                </a:solidFill>
                <a:effectLst/>
                <a:latin typeface="Zilla Slab Medium" pitchFamily="2" charset="0"/>
                <a:ea typeface="Zilla Slab Medium" pitchFamily="2" charset="0"/>
              </a:rPr>
              <a:t>Where does Grace suggest going for lunch?</a:t>
            </a:r>
            <a:endParaRPr lang="vi-VN" sz="4800">
              <a:solidFill>
                <a:schemeClr val="accent6">
                  <a:lumMod val="50000"/>
                </a:schemeClr>
              </a:solidFill>
              <a:ea typeface="Zilla Slab Medium" pitchFamily="2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9999994-D18E-CBAD-96BF-F24C6DEE769A}"/>
              </a:ext>
            </a:extLst>
          </p:cNvPr>
          <p:cNvSpPr/>
          <p:nvPr/>
        </p:nvSpPr>
        <p:spPr>
          <a:xfrm>
            <a:off x="9884158" y="6699435"/>
            <a:ext cx="838200" cy="20592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5DBB200-390C-54D4-D6BE-8A01F5B785DB}"/>
              </a:ext>
            </a:extLst>
          </p:cNvPr>
          <p:cNvSpPr/>
          <p:nvPr/>
        </p:nvSpPr>
        <p:spPr>
          <a:xfrm>
            <a:off x="9954879" y="8000200"/>
            <a:ext cx="838200" cy="20592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E0C934-8315-20C4-F19C-3984780E1903}"/>
              </a:ext>
            </a:extLst>
          </p:cNvPr>
          <p:cNvSpPr txBox="1"/>
          <p:nvPr/>
        </p:nvSpPr>
        <p:spPr>
          <a:xfrm>
            <a:off x="10805369" y="785693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Grace suggests a great restaurant near here.</a:t>
            </a:r>
            <a:r>
              <a:rPr lang="en-US" sz="2400"/>
              <a:t> </a:t>
            </a:r>
            <a:br>
              <a:rPr lang="en-US" sz="2400"/>
            </a:br>
            <a:endParaRPr lang="vi-VN" sz="2400"/>
          </a:p>
        </p:txBody>
      </p:sp>
      <p:pic>
        <p:nvPicPr>
          <p:cNvPr id="2" name="1.19">
            <a:hlinkClick r:id="" action="ppaction://media"/>
            <a:extLst>
              <a:ext uri="{FF2B5EF4-FFF2-40B4-BE49-F238E27FC236}">
                <a16:creationId xmlns:a16="http://schemas.microsoft.com/office/drawing/2014/main" id="{558AE0AF-C62D-EE57-2DAC-EBAE688BF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13272" y="751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/>
      <p:bldP spid="35" grpId="0"/>
      <p:bldP spid="36" grpId="0" animBg="1"/>
      <p:bldP spid="37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440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2: </a:t>
            </a:r>
          </a:p>
          <a:p>
            <a:r>
              <a:rPr lang="en-US" sz="2800" i="0">
                <a:solidFill>
                  <a:srgbClr val="242021"/>
                </a:solidFill>
                <a:effectLst/>
                <a:latin typeface="Zilla Slab Medium" pitchFamily="2" charset="0"/>
                <a:ea typeface="Zilla Slab Medium" pitchFamily="2" charset="0"/>
              </a:rPr>
              <a:t>Cover the dialogue and complete the Key Phrases. Watch or listen again and check.</a:t>
            </a:r>
            <a:endParaRPr lang="vi-VN" sz="4800">
              <a:solidFill>
                <a:schemeClr val="accent6">
                  <a:lumMod val="50000"/>
                </a:schemeClr>
              </a:solidFill>
              <a:ea typeface="Zilla Slab Medium" pitchFamily="2" charset="0"/>
            </a:endParaRPr>
          </a:p>
        </p:txBody>
      </p:sp>
      <p:pic>
        <p:nvPicPr>
          <p:cNvPr id="2" name="1.19">
            <a:hlinkClick r:id="" action="ppaction://media"/>
            <a:extLst>
              <a:ext uri="{FF2B5EF4-FFF2-40B4-BE49-F238E27FC236}">
                <a16:creationId xmlns:a16="http://schemas.microsoft.com/office/drawing/2014/main" id="{558AE0AF-C62D-EE57-2DAC-EBAE688BF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2200" y="738416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B9FBE5-C241-1D58-D96F-757FEB186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324100"/>
            <a:ext cx="8763648" cy="441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D9C52-F93C-68C3-3D5B-51BE61E06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900" y="1562100"/>
            <a:ext cx="5638800" cy="662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6EBCB3-FE66-00C6-C2E9-F480AE05DEC6}"/>
              </a:ext>
            </a:extLst>
          </p:cNvPr>
          <p:cNvSpPr txBox="1"/>
          <p:nvPr/>
        </p:nvSpPr>
        <p:spPr>
          <a:xfrm>
            <a:off x="9906000" y="6064536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you’ll enjoy it</a:t>
            </a:r>
            <a:r>
              <a:rPr lang="en-US" sz="2000" b="1"/>
              <a:t> </a:t>
            </a:r>
            <a:endParaRPr lang="vi-VN" sz="20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0194F-F6A2-83D4-807B-5D21EB46E3F5}"/>
              </a:ext>
            </a:extLst>
          </p:cNvPr>
          <p:cNvSpPr txBox="1"/>
          <p:nvPr/>
        </p:nvSpPr>
        <p:spPr>
          <a:xfrm>
            <a:off x="12039600" y="3801627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boring</a:t>
            </a:r>
            <a:endParaRPr lang="vi-VN" sz="28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2D2B3-352F-161A-0033-205B6F0116DC}"/>
              </a:ext>
            </a:extLst>
          </p:cNvPr>
          <p:cNvSpPr txBox="1"/>
          <p:nvPr/>
        </p:nvSpPr>
        <p:spPr>
          <a:xfrm>
            <a:off x="11506200" y="4245713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much fun </a:t>
            </a:r>
            <a:endParaRPr lang="vi-VN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4A43B2-F4A3-1932-B1E6-4E7F2A1674FD}"/>
              </a:ext>
            </a:extLst>
          </p:cNvPr>
          <p:cNvSpPr txBox="1"/>
          <p:nvPr/>
        </p:nvSpPr>
        <p:spPr>
          <a:xfrm>
            <a:off x="12192000" y="4716027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eating</a:t>
            </a:r>
            <a:endParaRPr lang="vi-VN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A6A05-35CF-9FB3-1405-232C8A6D69A9}"/>
              </a:ext>
            </a:extLst>
          </p:cNvPr>
          <p:cNvSpPr txBox="1"/>
          <p:nvPr/>
        </p:nvSpPr>
        <p:spPr>
          <a:xfrm>
            <a:off x="10058400" y="5149809"/>
            <a:ext cx="9144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have fish and chips </a:t>
            </a:r>
            <a:endParaRPr lang="vi-VN" sz="19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636310-9692-87FD-EB50-403920B593EB}"/>
              </a:ext>
            </a:extLst>
          </p:cNvPr>
          <p:cNvSpPr txBox="1"/>
          <p:nvPr/>
        </p:nvSpPr>
        <p:spPr>
          <a:xfrm>
            <a:off x="10515600" y="5599649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ADEE"/>
                </a:solidFill>
                <a:latin typeface="MyriadPro-Regular" panose="020B0503030403020204" pitchFamily="34" charset="0"/>
              </a:rPr>
              <a:t>s</a:t>
            </a:r>
            <a:r>
              <a:rPr lang="en-US" sz="2000" b="1" i="0">
                <a:solidFill>
                  <a:srgbClr val="00ADEE"/>
                </a:solidFill>
                <a:effectLst/>
                <a:latin typeface="MyriadPro-Regular" panose="020B0503030403020204" pitchFamily="34" charset="0"/>
              </a:rPr>
              <a:t>omething different </a:t>
            </a:r>
            <a:endParaRPr lang="en-US" sz="2000" b="1">
              <a:solidFill>
                <a:srgbClr val="16C0F2"/>
              </a:solidFill>
              <a:latin typeface="MyriadPro-BoldCond"/>
            </a:endParaRPr>
          </a:p>
        </p:txBody>
      </p:sp>
    </p:spTree>
    <p:extLst>
      <p:ext uri="{BB962C8B-B14F-4D97-AF65-F5344CB8AC3E}">
        <p14:creationId xmlns:p14="http://schemas.microsoft.com/office/powerpoint/2010/main" val="3081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7" grpId="0"/>
      <p:bldP spid="19" grpId="0"/>
      <p:bldP spid="2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72F2EC-B82B-2092-5984-6E769D7F28D3}"/>
              </a:ext>
            </a:extLst>
          </p:cNvPr>
          <p:cNvSpPr/>
          <p:nvPr/>
        </p:nvSpPr>
        <p:spPr>
          <a:xfrm>
            <a:off x="3962400" y="1790700"/>
            <a:ext cx="10134600" cy="63975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440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3: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Practise the dialogue with your partner.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8D13C-74F0-016F-8A52-BAB9695B9A5F}"/>
              </a:ext>
            </a:extLst>
          </p:cNvPr>
          <p:cNvSpPr txBox="1"/>
          <p:nvPr/>
        </p:nvSpPr>
        <p:spPr>
          <a:xfrm>
            <a:off x="4421627" y="2098746"/>
            <a:ext cx="1001048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b="1">
                <a:latin typeface="SegoeuiPcaford"/>
              </a:rPr>
              <a:t>Louise: 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Have</a:t>
            </a:r>
            <a:r>
              <a:rPr lang="vi-VN" sz="2100">
                <a:latin typeface="SegoeuiPcaford"/>
              </a:rPr>
              <a:t> you 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been</a:t>
            </a:r>
            <a:r>
              <a:rPr lang="vi-VN" sz="2100">
                <a:latin typeface="SegoeuiPcaford"/>
              </a:rPr>
              <a:t> to Bowl You Over, the new bowling club?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Actually,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 I’ve </a:t>
            </a:r>
            <a:r>
              <a:rPr lang="vi-VN" sz="2100">
                <a:latin typeface="SegoeuiPcaford"/>
              </a:rPr>
              <a:t>never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 been </a:t>
            </a:r>
            <a:r>
              <a:rPr lang="vi-VN" sz="2100">
                <a:latin typeface="SegoeuiPcaford"/>
              </a:rPr>
              <a:t>bowling. I’ve heard it’s a bit boring.</a:t>
            </a:r>
          </a:p>
          <a:p>
            <a:r>
              <a:rPr lang="vi-VN" sz="2100" b="1">
                <a:latin typeface="SegoeuiPcaford"/>
              </a:rPr>
              <a:t>Louise:</a:t>
            </a:r>
            <a:r>
              <a:rPr lang="vi-VN" sz="2100">
                <a:latin typeface="SegoeuiPcaford"/>
              </a:rPr>
              <a:t> 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You’ve never been </a:t>
            </a:r>
            <a:r>
              <a:rPr lang="vi-VN" sz="2100">
                <a:latin typeface="SegoeuiPcaford"/>
              </a:rPr>
              <a:t>bowling? Seriously?</a:t>
            </a:r>
          </a:p>
          <a:p>
            <a:r>
              <a:rPr lang="vi-VN" sz="2100">
                <a:latin typeface="SegoeuiPcaford"/>
              </a:rPr>
              <a:t>Let’s try it next weekend. We can invite Lori and Jack, too.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It doesn’t sound much fun to me, but we’ll see what they say. I’m hungry. </a:t>
            </a:r>
          </a:p>
          <a:p>
            <a:r>
              <a:rPr lang="vi-VN" sz="2100" b="1">
                <a:solidFill>
                  <a:schemeClr val="accent1"/>
                </a:solidFill>
                <a:latin typeface="SegoeuiPcaford"/>
              </a:rPr>
              <a:t>Have</a:t>
            </a:r>
            <a:r>
              <a:rPr lang="vi-VN" sz="2100">
                <a:latin typeface="SegoeuiPcaford"/>
              </a:rPr>
              <a:t> you 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had</a:t>
            </a:r>
            <a:r>
              <a:rPr lang="vi-VN" sz="2100">
                <a:latin typeface="SegoeuiPcaford"/>
              </a:rPr>
              <a:t> lunch?</a:t>
            </a:r>
          </a:p>
          <a:p>
            <a:r>
              <a:rPr lang="vi-VN" sz="2100" b="1">
                <a:latin typeface="SegoeuiPcaford"/>
              </a:rPr>
              <a:t>Louise:</a:t>
            </a:r>
            <a:r>
              <a:rPr lang="vi-VN" sz="2100">
                <a:latin typeface="SegoeuiPcaford"/>
              </a:rPr>
              <a:t> No, I 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haven’t eaten </a:t>
            </a:r>
            <a:r>
              <a:rPr lang="vi-VN" sz="2100">
                <a:latin typeface="SegoeuiPcaford"/>
              </a:rPr>
              <a:t>since breakfast.</a:t>
            </a:r>
          </a:p>
          <a:p>
            <a:r>
              <a:rPr lang="vi-VN" sz="2100">
                <a:latin typeface="SegoeuiPcaford"/>
              </a:rPr>
              <a:t>Let’s have lunch together.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What do you fancy eating?</a:t>
            </a:r>
          </a:p>
          <a:p>
            <a:r>
              <a:rPr lang="vi-VN" sz="2100" b="1">
                <a:latin typeface="SegoeuiPcaford"/>
              </a:rPr>
              <a:t>Louise:</a:t>
            </a:r>
            <a:r>
              <a:rPr lang="vi-VN" sz="2100">
                <a:latin typeface="SegoeuiPcaford"/>
              </a:rPr>
              <a:t> I don’t know. Fish and chips, I suppose.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Wait a second. There’s a great restaurant really near here. Come on.</a:t>
            </a:r>
          </a:p>
          <a:p>
            <a:r>
              <a:rPr lang="vi-VN" sz="2100" b="1">
                <a:latin typeface="SegoeuiPcaford"/>
              </a:rPr>
              <a:t>Louise: </a:t>
            </a:r>
            <a:r>
              <a:rPr lang="vi-VN" sz="2100">
                <a:latin typeface="SegoeuiPcaford"/>
              </a:rPr>
              <a:t>OK.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Here it is.</a:t>
            </a:r>
          </a:p>
          <a:p>
            <a:r>
              <a:rPr lang="vi-VN" sz="2100" b="1">
                <a:latin typeface="SegoeuiPcaford"/>
              </a:rPr>
              <a:t>Louise:</a:t>
            </a:r>
            <a:r>
              <a:rPr lang="vi-VN" sz="2100">
                <a:latin typeface="SegoeuiPcaford"/>
              </a:rPr>
              <a:t> 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Can’t</a:t>
            </a:r>
            <a:r>
              <a:rPr lang="vi-VN" sz="2100">
                <a:latin typeface="SegoeuiPcaford"/>
              </a:rPr>
              <a:t> we 6 </a:t>
            </a:r>
            <a:r>
              <a:rPr lang="vi-VN" sz="2100" b="1">
                <a:solidFill>
                  <a:schemeClr val="accent1"/>
                </a:solidFill>
                <a:latin typeface="SegoeuiPcaford"/>
              </a:rPr>
              <a:t>have</a:t>
            </a:r>
            <a:r>
              <a:rPr lang="vi-VN" sz="2100">
                <a:latin typeface="SegoeuiPcaford"/>
              </a:rPr>
              <a:t> fish and chips?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Why not try something different? The food here is delicious. </a:t>
            </a:r>
          </a:p>
          <a:p>
            <a:r>
              <a:rPr lang="vi-VN" sz="2100">
                <a:latin typeface="SegoeuiPcaford"/>
              </a:rPr>
              <a:t>I think you’ll enjoy it.</a:t>
            </a:r>
          </a:p>
          <a:p>
            <a:r>
              <a:rPr lang="vi-VN" sz="2100" b="1">
                <a:latin typeface="SegoeuiPcaford"/>
              </a:rPr>
              <a:t>Louise:</a:t>
            </a:r>
            <a:r>
              <a:rPr lang="vi-VN" sz="2100">
                <a:latin typeface="SegoeuiPcaford"/>
              </a:rPr>
              <a:t> OK. I’ll give it a try.</a:t>
            </a:r>
          </a:p>
          <a:p>
            <a:r>
              <a:rPr lang="vi-VN" sz="2100" b="1">
                <a:latin typeface="SegoeuiPcaford"/>
              </a:rPr>
              <a:t>Grace:</a:t>
            </a:r>
            <a:r>
              <a:rPr lang="vi-VN" sz="2100">
                <a:latin typeface="SegoeuiPcaford"/>
              </a:rPr>
              <a:t> Great.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EA0C88-56AE-B0B1-66FC-EFA7A5F4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900"/>
            <a:ext cx="3126226" cy="3160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745F9D-4C88-A416-978B-30CA9225B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19" y="5448300"/>
            <a:ext cx="3293781" cy="32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43D278-1985-184C-E81A-D6B709DFB368}"/>
              </a:ext>
            </a:extLst>
          </p:cNvPr>
          <p:cNvSpPr/>
          <p:nvPr/>
        </p:nvSpPr>
        <p:spPr>
          <a:xfrm>
            <a:off x="3733800" y="2552700"/>
            <a:ext cx="8915400" cy="1905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69643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4: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PRONUNCIATION: 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Stress for emphasis. Listen and repeat the sentences. Which sentence has more stressed words? Why?</a:t>
            </a:r>
          </a:p>
        </p:txBody>
      </p:sp>
      <p:pic>
        <p:nvPicPr>
          <p:cNvPr id="2" name="1.20">
            <a:hlinkClick r:id="" action="ppaction://media"/>
            <a:extLst>
              <a:ext uri="{FF2B5EF4-FFF2-40B4-BE49-F238E27FC236}">
                <a16:creationId xmlns:a16="http://schemas.microsoft.com/office/drawing/2014/main" id="{DD1B088D-828D-955C-4CE7-DC4D15D84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1262032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9909F-9DC7-6345-5570-853A30EE6B5A}"/>
              </a:ext>
            </a:extLst>
          </p:cNvPr>
          <p:cNvSpPr txBox="1"/>
          <p:nvPr/>
        </p:nvSpPr>
        <p:spPr>
          <a:xfrm>
            <a:off x="4267200" y="2970938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081C36"/>
                </a:solidFill>
                <a:effectLst/>
                <a:latin typeface="SegoeuiPc"/>
              </a:rPr>
              <a:t>Have you been to Bowl You Over?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081C36"/>
                </a:solidFill>
                <a:effectLst/>
                <a:latin typeface="SegoeuiPc"/>
              </a:rPr>
              <a:t>You’ve never been bowling? Seriously?</a:t>
            </a:r>
            <a:endParaRPr lang="vi-VN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E5999-4E52-3EB0-2DA6-BE50BF73A808}"/>
              </a:ext>
            </a:extLst>
          </p:cNvPr>
          <p:cNvSpPr txBox="1"/>
          <p:nvPr/>
        </p:nvSpPr>
        <p:spPr>
          <a:xfrm>
            <a:off x="2888672" y="4697223"/>
            <a:ext cx="11817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chemeClr val="accent1"/>
                </a:solidFill>
                <a:effectLst/>
                <a:latin typeface="SegoeuiPc"/>
              </a:rPr>
              <a:t>The second </a:t>
            </a:r>
            <a:r>
              <a:rPr lang="en-US" sz="3200" b="1" i="0">
                <a:solidFill>
                  <a:schemeClr val="accent1"/>
                </a:solidFill>
                <a:effectLst/>
                <a:latin typeface="SegoeuiPc"/>
              </a:rPr>
              <a:t>question</a:t>
            </a:r>
            <a:r>
              <a:rPr lang="en-US" sz="2800" b="1" i="0">
                <a:solidFill>
                  <a:schemeClr val="accent1"/>
                </a:solidFill>
                <a:effectLst/>
                <a:latin typeface="SegoeuiPc"/>
              </a:rPr>
              <a:t> has more stressed words</a:t>
            </a:r>
          </a:p>
          <a:p>
            <a:pPr algn="ctr"/>
            <a:r>
              <a:rPr lang="en-US" sz="2800" b="1" i="0">
                <a:solidFill>
                  <a:schemeClr val="accent1"/>
                </a:solidFill>
                <a:effectLst/>
                <a:latin typeface="SegoeuiPc"/>
              </a:rPr>
              <a:t> because Louise is surprised, and we use stress to express surprise.</a:t>
            </a:r>
            <a:endParaRPr lang="vi-VN" sz="2800" b="1">
              <a:solidFill>
                <a:schemeClr val="accent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06BB83C-443F-7370-A35D-6177C6E25C05}"/>
              </a:ext>
            </a:extLst>
          </p:cNvPr>
          <p:cNvSpPr/>
          <p:nvPr/>
        </p:nvSpPr>
        <p:spPr>
          <a:xfrm>
            <a:off x="2209800" y="4821984"/>
            <a:ext cx="1066800" cy="392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31017-8278-6EA3-2D82-C79588DB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6413909"/>
            <a:ext cx="5410669" cy="307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44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84C0BD-4A10-F702-8ECD-A97BD82D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40" y="4135572"/>
            <a:ext cx="3804408" cy="3401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847963-6BDB-EAAF-9D23-B653091D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12" y="4135572"/>
            <a:ext cx="3804408" cy="345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FE9351-D4DB-E44D-772D-5325F2ABC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411" y="3902651"/>
            <a:ext cx="4191000" cy="345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D6BF869-3D95-4AFD-9C89-0D9EF888ABAE}"/>
              </a:ext>
            </a:extLst>
          </p:cNvPr>
          <p:cNvSpPr/>
          <p:nvPr/>
        </p:nvSpPr>
        <p:spPr>
          <a:xfrm>
            <a:off x="6671766" y="2518682"/>
            <a:ext cx="2667000" cy="248306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53641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5: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Work in pairs. Read situations 1–3.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Take turns to suggest doing something after school. Use the key phrases.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Zilla Slab Medium" pitchFamily="2" charset="0"/>
              <a:ea typeface="Zilla Slab Medium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E11B3D-30D1-3D7B-BF54-30F858CF17A7}"/>
              </a:ext>
            </a:extLst>
          </p:cNvPr>
          <p:cNvSpPr/>
          <p:nvPr/>
        </p:nvSpPr>
        <p:spPr>
          <a:xfrm>
            <a:off x="1075335" y="2471613"/>
            <a:ext cx="2667000" cy="248306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24055-89EE-A146-BAFB-456A74A9DF24}"/>
              </a:ext>
            </a:extLst>
          </p:cNvPr>
          <p:cNvSpPr txBox="1"/>
          <p:nvPr/>
        </p:nvSpPr>
        <p:spPr>
          <a:xfrm>
            <a:off x="1594880" y="3297648"/>
            <a:ext cx="1627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>
                <a:solidFill>
                  <a:srgbClr val="081C36"/>
                </a:solidFill>
                <a:effectLst/>
                <a:latin typeface="SegoeuiPc"/>
              </a:rPr>
              <a:t>watch a scary film</a:t>
            </a:r>
            <a:endParaRPr lang="vi-VN" sz="2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AB6F4-A9D2-D395-3E2F-6C577117DAFF}"/>
              </a:ext>
            </a:extLst>
          </p:cNvPr>
          <p:cNvSpPr txBox="1"/>
          <p:nvPr/>
        </p:nvSpPr>
        <p:spPr>
          <a:xfrm>
            <a:off x="6862266" y="3344717"/>
            <a:ext cx="228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081C36"/>
                </a:solidFill>
                <a:effectLst/>
                <a:latin typeface="SegoeuiPc"/>
              </a:rPr>
              <a:t>go for a bicycle ride</a:t>
            </a:r>
            <a:endParaRPr lang="vi-VN" sz="2400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0A4CA2-EC9C-F3D4-5653-1C9CB6D5E32A}"/>
              </a:ext>
            </a:extLst>
          </p:cNvPr>
          <p:cNvSpPr/>
          <p:nvPr/>
        </p:nvSpPr>
        <p:spPr>
          <a:xfrm>
            <a:off x="12473911" y="2482004"/>
            <a:ext cx="2667000" cy="248306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BA9D9B-E222-1651-B7CE-9E6E1DF3CCC8}"/>
              </a:ext>
            </a:extLst>
          </p:cNvPr>
          <p:cNvSpPr txBox="1"/>
          <p:nvPr/>
        </p:nvSpPr>
        <p:spPr>
          <a:xfrm>
            <a:off x="12501620" y="3283793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>
                <a:solidFill>
                  <a:srgbClr val="081C36"/>
                </a:solidFill>
                <a:effectLst/>
                <a:latin typeface="SegoeuiPc"/>
              </a:rPr>
              <a:t>play a video game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62053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637884" y="302845"/>
            <a:ext cx="153641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Zilla Slab Medium" pitchFamily="2" charset="0"/>
                <a:ea typeface="Zilla Slab Medium" pitchFamily="2" charset="0"/>
              </a:rPr>
              <a:t>Activity 6: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USe IT! Work in pairs. Read the situation. Then prepare and practise a new dialogue. </a:t>
            </a:r>
          </a:p>
          <a:p>
            <a:r>
              <a:rPr lang="en-US" sz="2800">
                <a:latin typeface="Zilla Slab" pitchFamily="2" charset="0"/>
                <a:ea typeface="Zilla Slab" pitchFamily="2" charset="0"/>
              </a:rPr>
              <a:t>Use the key phrases and the dialogue in exercise 1 to help you.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Zilla Slab Medium" pitchFamily="2" charset="0"/>
              <a:ea typeface="Zilla Slab Mediu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8139C-E5F5-9A67-44FD-C919113C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019299"/>
            <a:ext cx="8102289" cy="3910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41AF0-93EF-B464-0C0B-B5AA6828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350" y="6117279"/>
            <a:ext cx="5591299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7C0313-5DCA-D441-A5B8-4ABB0E63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334" y="2019300"/>
            <a:ext cx="8283600" cy="400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99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AE6830-B74E-CA03-FF4C-3C8459A9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162300"/>
            <a:ext cx="8153400" cy="6162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CFE03-9086-AA9C-7C05-5FFA9C679313}"/>
              </a:ext>
            </a:extLst>
          </p:cNvPr>
          <p:cNvSpPr txBox="1"/>
          <p:nvPr/>
        </p:nvSpPr>
        <p:spPr>
          <a:xfrm>
            <a:off x="5524500" y="1638300"/>
            <a:ext cx="7239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BE7342"/>
                </a:solidFill>
                <a:latin typeface="Zilla Slab" pitchFamily="2" charset="0"/>
                <a:ea typeface="Zilla Slab" pitchFamily="2" charset="0"/>
              </a:rPr>
              <a:t>HOMEWORK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/>
              <a:t>Learn the new words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/>
              <a:t>Do the exercises in your workbook</a:t>
            </a:r>
          </a:p>
        </p:txBody>
      </p:sp>
    </p:spTree>
    <p:extLst>
      <p:ext uri="{BB962C8B-B14F-4D97-AF65-F5344CB8AC3E}">
        <p14:creationId xmlns:p14="http://schemas.microsoft.com/office/powerpoint/2010/main" val="372487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9184</TotalTime>
  <Words>406</Words>
  <Application>Microsoft Office PowerPoint</Application>
  <PresentationFormat>Custom</PresentationFormat>
  <Paragraphs>69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Lucida Sans Unicode</vt:lpstr>
      <vt:lpstr>Merriweather</vt:lpstr>
      <vt:lpstr>MyriadPro-BoldCond</vt:lpstr>
      <vt:lpstr>MyriadPro-Regular</vt:lpstr>
      <vt:lpstr>SegoeuiPc</vt:lpstr>
      <vt:lpstr>SegoeuiPcaford</vt:lpstr>
      <vt:lpstr>Verdana</vt:lpstr>
      <vt:lpstr>Zilla Slab</vt:lpstr>
      <vt:lpstr>Zilla Slab Medium</vt:lpstr>
      <vt:lpstr>Office Theme</vt:lpstr>
      <vt:lpstr>1_Office Theme</vt:lpstr>
      <vt:lpstr>Welcome</vt:lpstr>
      <vt:lpstr>Unit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Orange English Class Minimalist Lesson Presentation</dc:title>
  <dc:creator>Beehexa Team</dc:creator>
  <cp:keywords>DAFf-blantU,BABu02mGU3g</cp:keywords>
  <cp:lastModifiedBy>Admin</cp:lastModifiedBy>
  <cp:revision>14</cp:revision>
  <dcterms:created xsi:type="dcterms:W3CDTF">2023-04-13T09:57:25Z</dcterms:created>
  <dcterms:modified xsi:type="dcterms:W3CDTF">2024-02-24T22:34:04Z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2023-04-13T00:00:00Z</vt:filetime>
  </property>
  <property fmtid="{D5CDD505-2E9C-101B-9397-08002B2CF9AE}" pid="3" name="Creator">
    <vt:lpwstr>Canva</vt:lpwstr>
  </property>
  <property fmtid="{D5CDD505-2E9C-101B-9397-08002B2CF9AE}" pid="4" name="LastSaved">
    <vt:filetime>2023-04-13T00:00:00Z</vt:filetime>
  </property>
</Properties>
</file>