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2" r:id="rId12"/>
    <p:sldId id="284" r:id="rId13"/>
    <p:sldId id="303" r:id="rId14"/>
    <p:sldId id="304" r:id="rId15"/>
    <p:sldId id="305" r:id="rId16"/>
    <p:sldId id="306" r:id="rId17"/>
    <p:sldId id="307" r:id="rId18"/>
    <p:sldId id="308" r:id="rId19"/>
    <p:sldId id="314" r:id="rId20"/>
    <p:sldId id="300" r:id="rId21"/>
    <p:sldId id="274" r:id="rId22"/>
    <p:sldId id="282" r:id="rId23"/>
    <p:sldId id="275" r:id="rId24"/>
    <p:sldId id="276" r:id="rId25"/>
    <p:sldId id="285" r:id="rId26"/>
    <p:sldId id="309" r:id="rId27"/>
    <p:sldId id="310" r:id="rId28"/>
    <p:sldId id="287" r:id="rId29"/>
    <p:sldId id="288" r:id="rId30"/>
    <p:sldId id="311" r:id="rId31"/>
    <p:sldId id="289" r:id="rId32"/>
    <p:sldId id="299" r:id="rId33"/>
    <p:sldId id="293" r:id="rId34"/>
    <p:sldId id="294" r:id="rId35"/>
    <p:sldId id="297" r:id="rId36"/>
    <p:sldId id="301" r:id="rId37"/>
    <p:sldId id="312" r:id="rId38"/>
    <p:sldId id="283" r:id="rId39"/>
    <p:sldId id="265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1" autoAdjust="0"/>
    <p:restoredTop sz="94660"/>
  </p:normalViewPr>
  <p:slideViewPr>
    <p:cSldViewPr>
      <p:cViewPr varScale="1">
        <p:scale>
          <a:sx n="67" d="100"/>
          <a:sy n="67" d="100"/>
        </p:scale>
        <p:origin x="7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54AF2-C5CE-4071-BE58-37FBD4237268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D3D1-7A6C-4DB1-A01D-94A3474E6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99C094-C4A1-457B-B85C-50117E9AD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3D18-7631-40E2-87E3-896863BA73C7}" type="datetimeFigureOut">
              <a:rPr lang="en-US" smtClean="0"/>
              <a:pPr/>
              <a:t>05/11/2023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9B0B-650D-4859-AB92-52FA10C8F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y%20wife\GRADE%209\GIAO%20AN%20DIEN%20TU%202014-2015\Goodbye,%20School%20Song%20For%20Kids.mp4" TargetMode="External"/><Relationship Id="rId1" Type="http://schemas.microsoft.com/office/2007/relationships/media" Target="file:///D:\My%20wife\GRADE%209\GIAO%20AN%20DIEN%20TU%202014-2015\Goodbye,%20School%20Song%20For%20Kids.mp4" TargetMode="Externa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237.photobucket.com/albums/ff152/senhora_rocha/Gifs%20Coreanas/Pixel/enfeite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371600" y="1676400"/>
            <a:ext cx="6324600" cy="3886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943B9"/>
                </a:solidFill>
                <a:latin typeface="Arial Black"/>
              </a:rPr>
              <a:t>Welcome all participants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artoon Bike Helmet Clipart"/>
          <p:cNvPicPr>
            <a:picLocks noChangeAspect="1" noChangeArrowheads="1"/>
          </p:cNvPicPr>
          <p:nvPr/>
        </p:nvPicPr>
        <p:blipFill>
          <a:blip r:embed="rId2"/>
          <a:srcRect b="7158"/>
          <a:stretch>
            <a:fillRect/>
          </a:stretch>
        </p:blipFill>
        <p:spPr bwMode="auto">
          <a:xfrm>
            <a:off x="1905000" y="0"/>
            <a:ext cx="48768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Modals “could/ would” with “wish”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685800"/>
          </a:xfrm>
        </p:spPr>
        <p:txBody>
          <a:bodyPr>
            <a:noAutofit/>
          </a:bodyPr>
          <a:lstStyle/>
          <a:p>
            <a:pPr marL="1035050" indent="-103505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Ex: He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wishes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ride a bike some day.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771" y="5207000"/>
            <a:ext cx="9144000" cy="1143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wish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could/ would +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V(base form)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219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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Talking about future wishes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505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35050" marR="0" lvl="0" indent="-1035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Ex: She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wishes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she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ould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a doctor when she grows up.</a:t>
            </a:r>
          </a:p>
        </p:txBody>
      </p:sp>
      <p:pic>
        <p:nvPicPr>
          <p:cNvPr id="28674" name="Picture 2" descr="this young girl wants to be a doctor Stock Photo - 63753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0"/>
            <a:ext cx="4632960" cy="4267200"/>
          </a:xfrm>
          <a:prstGeom prst="rect">
            <a:avLst/>
          </a:prstGeom>
          <a:noFill/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8534400" y="64008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a.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/ can have/ new bicycle</a:t>
            </a:r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What do these people wish? Write the sentences.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pic\20151017_220432.jpg"/>
          <p:cNvPicPr>
            <a:picLocks noChangeAspect="1" noChangeArrowheads="1"/>
          </p:cNvPicPr>
          <p:nvPr/>
        </p:nvPicPr>
        <p:blipFill>
          <a:blip r:embed="rId2" cstate="print"/>
          <a:srcRect l="24870"/>
          <a:stretch>
            <a:fillRect/>
          </a:stretch>
        </p:blipFill>
        <p:spPr bwMode="auto">
          <a:xfrm rot="5400000">
            <a:off x="5178425" y="3051175"/>
            <a:ext cx="3683000" cy="3676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4000" b="1" dirty="0" err="1" smtClean="0">
                <a:solidFill>
                  <a:srgbClr val="0070C0"/>
                </a:solidFill>
              </a:rPr>
              <a:t>Ba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wishes</a:t>
            </a:r>
            <a:r>
              <a:rPr lang="en-US" sz="4000" b="1" dirty="0" smtClean="0">
                <a:solidFill>
                  <a:srgbClr val="0070C0"/>
                </a:solidFill>
              </a:rPr>
              <a:t> he </a:t>
            </a:r>
            <a:r>
              <a:rPr lang="en-US" sz="4000" b="1" dirty="0" smtClean="0">
                <a:solidFill>
                  <a:srgbClr val="FF0000"/>
                </a:solidFill>
              </a:rPr>
              <a:t>could have</a:t>
            </a:r>
            <a:r>
              <a:rPr lang="en-US" sz="4000" b="1" dirty="0" smtClean="0">
                <a:solidFill>
                  <a:srgbClr val="0070C0"/>
                </a:solidFill>
              </a:rPr>
              <a:t> a new bicycle.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51017_220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857" t="5714" r="1429" b="8571"/>
          <a:stretch>
            <a:fillRect/>
          </a:stretch>
        </p:blipFill>
        <p:spPr>
          <a:xfrm rot="5400000">
            <a:off x="292100" y="546100"/>
            <a:ext cx="2540000" cy="1905000"/>
          </a:xfrm>
          <a:ln w="28575">
            <a:solidFill>
              <a:srgbClr val="FF0000"/>
            </a:solidFill>
          </a:ln>
        </p:spPr>
      </p:pic>
      <p:pic>
        <p:nvPicPr>
          <p:cNvPr id="5" name="Picture 4" descr="20151017_220444.jpg"/>
          <p:cNvPicPr>
            <a:picLocks noChangeAspect="1"/>
          </p:cNvPicPr>
          <p:nvPr/>
        </p:nvPicPr>
        <p:blipFill>
          <a:blip r:embed="rId3" cstate="print"/>
          <a:srcRect l="17628" t="7265" r="2885" b="7265"/>
          <a:stretch>
            <a:fillRect/>
          </a:stretch>
        </p:blipFill>
        <p:spPr>
          <a:xfrm rot="5400000">
            <a:off x="2993923" y="479324"/>
            <a:ext cx="2590800" cy="20893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 descr="20151017_220521.jpg"/>
          <p:cNvPicPr>
            <a:picLocks noChangeAspect="1"/>
          </p:cNvPicPr>
          <p:nvPr/>
        </p:nvPicPr>
        <p:blipFill>
          <a:blip r:embed="rId4" cstate="print"/>
          <a:srcRect l="3000" t="12000" r="22000" b="4000"/>
          <a:stretch>
            <a:fillRect/>
          </a:stretch>
        </p:blipFill>
        <p:spPr>
          <a:xfrm>
            <a:off x="5983514" y="228600"/>
            <a:ext cx="3084286" cy="2590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20151017_220536.jpg"/>
          <p:cNvPicPr>
            <a:picLocks noChangeAspect="1"/>
          </p:cNvPicPr>
          <p:nvPr/>
        </p:nvPicPr>
        <p:blipFill>
          <a:blip r:embed="rId5" cstate="print"/>
          <a:srcRect l="5556" t="14815" r="30556"/>
          <a:stretch>
            <a:fillRect/>
          </a:stretch>
        </p:blipFill>
        <p:spPr>
          <a:xfrm>
            <a:off x="838200" y="3505200"/>
            <a:ext cx="3048000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 descr="20151017_220547.jpg"/>
          <p:cNvPicPr>
            <a:picLocks noChangeAspect="1"/>
          </p:cNvPicPr>
          <p:nvPr/>
        </p:nvPicPr>
        <p:blipFill>
          <a:blip r:embed="rId6" cstate="print"/>
          <a:srcRect l="6818" t="9091" r="25000"/>
          <a:stretch>
            <a:fillRect/>
          </a:stretch>
        </p:blipFill>
        <p:spPr>
          <a:xfrm>
            <a:off x="5181600" y="3581400"/>
            <a:ext cx="2895600" cy="2895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b/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c/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d/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429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e/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505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f/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51017_220420.jpg"/>
          <p:cNvPicPr>
            <a:picLocks noChangeAspect="1"/>
          </p:cNvPicPr>
          <p:nvPr/>
        </p:nvPicPr>
        <p:blipFill>
          <a:blip r:embed="rId2" cstate="print"/>
          <a:srcRect l="12857" t="5714" r="1429" b="8571"/>
          <a:stretch>
            <a:fillRect/>
          </a:stretch>
        </p:blipFill>
        <p:spPr>
          <a:xfrm rot="5400000">
            <a:off x="2362200" y="533400"/>
            <a:ext cx="4267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2791" y="4419600"/>
            <a:ext cx="803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b. </a:t>
            </a:r>
            <a:r>
              <a:rPr lang="en-US" sz="4400" b="1" dirty="0" err="1" smtClean="0"/>
              <a:t>Hoa</a:t>
            </a:r>
            <a:r>
              <a:rPr lang="en-US" sz="4400" b="1" dirty="0" smtClean="0"/>
              <a:t> / can visit/ parents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78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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wishes</a:t>
            </a:r>
            <a:r>
              <a:rPr lang="en-US" sz="4000" b="1" dirty="0" smtClean="0"/>
              <a:t> she </a:t>
            </a:r>
            <a:r>
              <a:rPr lang="en-US" sz="4000" b="1" dirty="0" smtClean="0">
                <a:solidFill>
                  <a:srgbClr val="FF0000"/>
                </a:solidFill>
              </a:rPr>
              <a:t>could visit </a:t>
            </a:r>
            <a:r>
              <a:rPr lang="en-US" sz="4000" b="1" dirty="0" smtClean="0"/>
              <a:t>her parents.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0151017_220444.jpg"/>
          <p:cNvPicPr>
            <a:picLocks noChangeAspect="1"/>
          </p:cNvPicPr>
          <p:nvPr/>
        </p:nvPicPr>
        <p:blipFill>
          <a:blip r:embed="rId2" cstate="print"/>
          <a:srcRect l="17628" t="7265" r="2885" b="7265"/>
          <a:stretch>
            <a:fillRect/>
          </a:stretch>
        </p:blipFill>
        <p:spPr>
          <a:xfrm rot="5400000">
            <a:off x="2466489" y="408341"/>
            <a:ext cx="4427872" cy="35708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3900" y="4343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c. I / pass/ exam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29" y="513852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ym typeface="Symbol"/>
              </a:rPr>
              <a:t></a:t>
            </a:r>
            <a:r>
              <a:rPr lang="en-US" sz="5400" b="1" dirty="0" smtClean="0"/>
              <a:t>I </a:t>
            </a:r>
            <a:r>
              <a:rPr lang="en-US" sz="5400" b="1" dirty="0" smtClean="0">
                <a:solidFill>
                  <a:srgbClr val="FF0000"/>
                </a:solidFill>
              </a:rPr>
              <a:t>wish</a:t>
            </a:r>
            <a:r>
              <a:rPr lang="en-US" sz="5400" b="1" dirty="0" smtClean="0"/>
              <a:t> I </a:t>
            </a:r>
            <a:r>
              <a:rPr lang="en-US" sz="5400" b="1" dirty="0" smtClean="0">
                <a:solidFill>
                  <a:srgbClr val="FF0000"/>
                </a:solidFill>
              </a:rPr>
              <a:t>passed </a:t>
            </a:r>
            <a:r>
              <a:rPr lang="en-US" sz="5400" b="1" dirty="0" smtClean="0"/>
              <a:t>the exam.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1017_220521.jpg"/>
          <p:cNvPicPr>
            <a:picLocks noChangeAspect="1"/>
          </p:cNvPicPr>
          <p:nvPr/>
        </p:nvPicPr>
        <p:blipFill>
          <a:blip r:embed="rId2" cstate="print"/>
          <a:srcRect l="3000" t="12000" r="22000" b="4000"/>
          <a:stretch>
            <a:fillRect/>
          </a:stretch>
        </p:blipFill>
        <p:spPr>
          <a:xfrm>
            <a:off x="1752600" y="0"/>
            <a:ext cx="5181600" cy="435254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" y="4419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d. We/ it/ not rain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ym typeface="Symbol"/>
              </a:rPr>
              <a:t>We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wish</a:t>
            </a:r>
            <a:r>
              <a:rPr lang="en-US" sz="5400" b="1" dirty="0" smtClean="0"/>
              <a:t> it </a:t>
            </a:r>
            <a:r>
              <a:rPr lang="en-US" sz="5400" b="1" dirty="0" smtClean="0">
                <a:solidFill>
                  <a:srgbClr val="FF0000"/>
                </a:solidFill>
              </a:rPr>
              <a:t>didn’t rain.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0151017_220536.jpg"/>
          <p:cNvPicPr>
            <a:picLocks noChangeAspect="1"/>
          </p:cNvPicPr>
          <p:nvPr/>
        </p:nvPicPr>
        <p:blipFill>
          <a:blip r:embed="rId2" cstate="print"/>
          <a:srcRect l="5556" t="14815" r="30556"/>
          <a:stretch>
            <a:fillRect/>
          </a:stretch>
        </p:blipFill>
        <p:spPr>
          <a:xfrm>
            <a:off x="2209800" y="0"/>
            <a:ext cx="4343400" cy="4343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" y="4419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e. He/ can fly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ym typeface="Symbol"/>
              </a:rPr>
              <a:t>He</a:t>
            </a:r>
            <a:r>
              <a:rPr lang="en-US" sz="5400" b="1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wishes</a:t>
            </a:r>
            <a:r>
              <a:rPr lang="en-US" sz="5400" b="1" dirty="0" smtClean="0"/>
              <a:t> he </a:t>
            </a:r>
            <a:r>
              <a:rPr lang="en-US" sz="5400" b="1" dirty="0" smtClean="0">
                <a:solidFill>
                  <a:srgbClr val="FF0000"/>
                </a:solidFill>
              </a:rPr>
              <a:t>could fly.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51017_220547.jpg"/>
          <p:cNvPicPr>
            <a:picLocks noChangeAspect="1"/>
          </p:cNvPicPr>
          <p:nvPr/>
        </p:nvPicPr>
        <p:blipFill>
          <a:blip r:embed="rId2" cstate="print"/>
          <a:srcRect l="6818" t="9091" r="25000"/>
          <a:stretch>
            <a:fillRect/>
          </a:stretch>
        </p:blipFill>
        <p:spPr>
          <a:xfrm>
            <a:off x="2286000" y="0"/>
            <a:ext cx="4114800" cy="4114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" y="4267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f. They/ stay/ Hue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ym typeface="Symbol"/>
              </a:rPr>
              <a:t>They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wish</a:t>
            </a:r>
            <a:r>
              <a:rPr lang="en-US" sz="4800" b="1" dirty="0" smtClean="0"/>
              <a:t> they </a:t>
            </a:r>
            <a:r>
              <a:rPr lang="en-US" sz="4800" b="1" dirty="0" smtClean="0">
                <a:solidFill>
                  <a:srgbClr val="FF0000"/>
                </a:solidFill>
              </a:rPr>
              <a:t>stayed </a:t>
            </a:r>
            <a:r>
              <a:rPr lang="en-US" sz="4800" b="1" dirty="0" smtClean="0"/>
              <a:t>in Hue.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Rewrite the following sentences.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/>
              <a:t>It’s a pity. I don’t know her address.</a:t>
            </a:r>
          </a:p>
          <a:p>
            <a:pPr marL="514350" indent="-514350">
              <a:buNone/>
            </a:pPr>
            <a:r>
              <a:rPr lang="en-US" sz="3600" b="1" dirty="0" smtClean="0">
                <a:sym typeface="Symbol"/>
              </a:rPr>
              <a:t> I wish _________________________</a:t>
            </a:r>
            <a:endParaRPr lang="en-US" sz="3600" b="1" dirty="0" smtClean="0"/>
          </a:p>
          <a:p>
            <a:pPr marL="514350" indent="-514350">
              <a:buNone/>
            </a:pPr>
            <a:r>
              <a:rPr lang="en-US" sz="3600" b="1" dirty="0" smtClean="0"/>
              <a:t>2. What a pity! Susan isn’t here.</a:t>
            </a:r>
          </a:p>
          <a:p>
            <a:pPr marL="514350" indent="-514350">
              <a:buNone/>
            </a:pPr>
            <a:r>
              <a:rPr lang="en-US" sz="3600" b="1" dirty="0" smtClean="0">
                <a:sym typeface="Symbol"/>
              </a:rPr>
              <a:t> I wish _________________________</a:t>
            </a:r>
            <a:endParaRPr lang="en-US" sz="3600" b="1" dirty="0" smtClean="0"/>
          </a:p>
          <a:p>
            <a:pPr marL="514350" indent="-514350">
              <a:buNone/>
            </a:pPr>
            <a:r>
              <a:rPr lang="en-US" sz="3600" b="1" dirty="0" smtClean="0"/>
              <a:t>3. I’m sorry I can’t play the piano.</a:t>
            </a:r>
          </a:p>
          <a:p>
            <a:pPr marL="514350" indent="-514350">
              <a:buNone/>
            </a:pPr>
            <a:r>
              <a:rPr lang="en-US" sz="3600" b="1" dirty="0" smtClean="0">
                <a:sym typeface="Symbol"/>
              </a:rPr>
              <a:t> I wish _________________________</a:t>
            </a:r>
            <a:endParaRPr lang="en-US" sz="3600" b="1" dirty="0" smtClean="0"/>
          </a:p>
          <a:p>
            <a:pPr marL="514350" indent="-514350">
              <a:buNone/>
            </a:pPr>
            <a:r>
              <a:rPr lang="en-US" sz="3600" b="1" dirty="0" smtClean="0"/>
              <a:t>4. We’re sorry the weather will be bad tomorrow.</a:t>
            </a:r>
          </a:p>
          <a:p>
            <a:pPr marL="514350" indent="-514350">
              <a:buNone/>
            </a:pPr>
            <a:r>
              <a:rPr lang="en-US" sz="3600" b="1" dirty="0" smtClean="0">
                <a:sym typeface="Symbol"/>
              </a:rPr>
              <a:t> We wish _________________________</a:t>
            </a:r>
            <a:endParaRPr lang="en-US" sz="3600" b="1" dirty="0" smtClean="0"/>
          </a:p>
          <a:p>
            <a:pPr marL="514350" indent="-514350">
              <a:buNone/>
            </a:pPr>
            <a:endParaRPr lang="en-US" sz="3600" b="1" dirty="0" smtClean="0"/>
          </a:p>
          <a:p>
            <a:pPr marL="514350" indent="-514350">
              <a:buAutoNum type="arabicPeriod"/>
            </a:pP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524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 knew her address.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7973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Susan was/ were here.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11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 could play the piano.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096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weather would be fine tomorrow.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0" y="990600"/>
          <a:ext cx="5181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S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</a:t>
                      </a:r>
                      <a:endParaRPr lang="en-US" sz="4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I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M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M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I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N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G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0" y="1676400"/>
          <a:ext cx="38862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P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I</a:t>
                      </a:r>
                      <a:endParaRPr lang="en-US" sz="4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N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I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971800" y="2346960"/>
          <a:ext cx="38862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S</a:t>
                      </a:r>
                      <a:endParaRPr lang="en-US" sz="4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H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I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N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E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971800" y="3032760"/>
          <a:ext cx="2667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H</a:t>
                      </a:r>
                      <a:endParaRPr lang="en-US" sz="40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E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R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O</a:t>
                      </a:r>
                      <a:endParaRPr lang="en-US" sz="40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286000" y="990600"/>
          <a:ext cx="5181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86000" y="1676400"/>
          <a:ext cx="3886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971800" y="2362200"/>
          <a:ext cx="3886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971800" y="3048000"/>
          <a:ext cx="26670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>
            <a:hlinkClick r:id="rId2" action="ppaction://hlinksldjump"/>
          </p:cNvPr>
          <p:cNvSpPr txBox="1"/>
          <p:nvPr/>
        </p:nvSpPr>
        <p:spPr>
          <a:xfrm>
            <a:off x="1600200" y="58156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1676400" y="13904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7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2438400" y="21336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7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2438400" y="28956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en-US" sz="7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3" name="5-Point Star 42">
            <a:hlinkClick r:id="rId6" action="ppaction://hlinksldjump"/>
          </p:cNvPr>
          <p:cNvSpPr/>
          <p:nvPr/>
        </p:nvSpPr>
        <p:spPr>
          <a:xfrm>
            <a:off x="8001000" y="6019800"/>
            <a:ext cx="1143000" cy="838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14600" y="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CROSSWORDS</a:t>
            </a:r>
            <a:endParaRPr lang="en-US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28600" y="4267200"/>
            <a:ext cx="17526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KEY WORD</a:t>
            </a:r>
            <a:endParaRPr lang="en-US" sz="1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971800" y="4191000"/>
          <a:ext cx="4953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W</a:t>
                      </a:r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I</a:t>
                      </a:r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S</a:t>
                      </a:r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H</a:t>
                      </a:r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971800" y="4191000"/>
          <a:ext cx="4953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238250"/>
                <a:gridCol w="1238250"/>
                <a:gridCol w="1238250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My wife\GRADE 8\hinh search 8\pairwork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768217"/>
            <a:ext cx="4876800" cy="2718058"/>
          </a:xfr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981200" y="4495800"/>
            <a:ext cx="32766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Work in pairs.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172200" y="0"/>
            <a:ext cx="2971800" cy="2286000"/>
          </a:xfrm>
          <a:prstGeom prst="cloudCallout">
            <a:avLst>
              <a:gd name="adj1" fmla="val -81363"/>
              <a:gd name="adj2" fmla="val 456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What do you wish?</a:t>
            </a:r>
            <a:endParaRPr lang="en-US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0" y="533400"/>
            <a:ext cx="2667000" cy="990600"/>
          </a:xfrm>
          <a:prstGeom prst="wedgeEllipseCallout">
            <a:avLst>
              <a:gd name="adj1" fmla="val 35374"/>
              <a:gd name="adj2" fmla="val 2103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 wish…..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620000" cy="20574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Times"/>
              </a:rPr>
              <a:t>Brainstorming </a:t>
            </a:r>
            <a:endParaRPr lang="en-US" b="1" kern="10" dirty="0">
              <a:ln w="9525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Time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4139" name="Oval 43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3149600" y="725488"/>
            <a:ext cx="1841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06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41</a:t>
            </a:r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42</a:t>
            </a:r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43</a:t>
            </a:r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44</a:t>
            </a:r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45</a:t>
            </a:r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46</a:t>
            </a:r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47</a:t>
            </a:r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48</a:t>
            </a:r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49</a:t>
            </a:r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50</a:t>
            </a: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51</a:t>
            </a:r>
          </a:p>
        </p:txBody>
      </p:sp>
      <p:sp>
        <p:nvSpPr>
          <p:cNvPr id="4152" name="Oval 56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52</a:t>
            </a:r>
          </a:p>
        </p:txBody>
      </p: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53</a:t>
            </a:r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54</a:t>
            </a:r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55</a:t>
            </a:r>
          </a:p>
        </p:txBody>
      </p:sp>
      <p:sp>
        <p:nvSpPr>
          <p:cNvPr id="4157" name="Oval 61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56</a:t>
            </a:r>
          </a:p>
        </p:txBody>
      </p:sp>
      <p:sp>
        <p:nvSpPr>
          <p:cNvPr id="4158" name="Oval 62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57</a:t>
            </a:r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58</a:t>
            </a:r>
          </a:p>
        </p:txBody>
      </p:sp>
      <p:sp>
        <p:nvSpPr>
          <p:cNvPr id="4160" name="Oval 64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59</a:t>
            </a:r>
          </a:p>
        </p:txBody>
      </p:sp>
      <p:sp>
        <p:nvSpPr>
          <p:cNvPr id="4161" name="Oval 65"/>
          <p:cNvSpPr>
            <a:spLocks noChangeArrowheads="1"/>
          </p:cNvSpPr>
          <p:nvPr/>
        </p:nvSpPr>
        <p:spPr bwMode="auto">
          <a:xfrm>
            <a:off x="4648200" y="3124200"/>
            <a:ext cx="2133600" cy="213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60</a:t>
            </a:r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3505200" y="2362200"/>
            <a:ext cx="4572000" cy="35052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STOP!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066800" y="304800"/>
            <a:ext cx="6629400" cy="3733800"/>
            <a:chOff x="609600" y="1447800"/>
            <a:chExt cx="7391400" cy="4572000"/>
          </a:xfrm>
        </p:grpSpPr>
        <p:sp>
          <p:nvSpPr>
            <p:cNvPr id="67" name="Oval 66"/>
            <p:cNvSpPr/>
            <p:nvPr/>
          </p:nvSpPr>
          <p:spPr>
            <a:xfrm>
              <a:off x="1828800" y="2133600"/>
              <a:ext cx="5867400" cy="2590800"/>
            </a:xfrm>
            <a:prstGeom prst="ellipse">
              <a:avLst/>
            </a:prstGeom>
            <a:solidFill>
              <a:srgbClr val="D735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00" b="1" dirty="0" smtClean="0">
                  <a:solidFill>
                    <a:schemeClr val="bg1"/>
                  </a:solidFill>
                </a:rPr>
                <a:t>Prepositions of time</a:t>
              </a:r>
              <a:endParaRPr lang="en-US" sz="5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609600" y="4038600"/>
              <a:ext cx="1371600" cy="685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52600" y="1447800"/>
              <a:ext cx="1371600" cy="838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3733800" y="5334000"/>
              <a:ext cx="12192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V="1">
              <a:off x="6248400" y="1524000"/>
              <a:ext cx="1219200" cy="762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29400" y="4419600"/>
              <a:ext cx="1371600" cy="8382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8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8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8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8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8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8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8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8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8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8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8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8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8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4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8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8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8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8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8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8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8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8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8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8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8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8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8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8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8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8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8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8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8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8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8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8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8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8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8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8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8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8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6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8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8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4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8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8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2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8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8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8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8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8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6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8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8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64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8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8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2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8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8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8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8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88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8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8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96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8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8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400"/>
                            </p:stCondLst>
                            <p:childTnLst>
                              <p:par>
                                <p:cTn id="2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8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8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1200"/>
                            </p:stCondLst>
                            <p:childTnLst>
                              <p:par>
                                <p:cTn id="2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80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8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8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8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2800"/>
                            </p:stCondLst>
                            <p:childTnLst>
                              <p:par>
                                <p:cTn id="2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8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8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36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8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8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4400"/>
                            </p:stCondLst>
                            <p:childTnLst>
                              <p:par>
                                <p:cTn id="2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8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8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200"/>
                            </p:stCondLst>
                            <p:childTnLst>
                              <p:par>
                                <p:cTn id="2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8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8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80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8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6800"/>
                            </p:stCondLst>
                            <p:childTnLst>
                              <p:par>
                                <p:cTn id="2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8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8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7600"/>
                            </p:stCondLst>
                            <p:childTnLst>
                              <p:par>
                                <p:cTn id="2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8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8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8400"/>
                            </p:stCondLst>
                            <p:childTnLst>
                              <p:par>
                                <p:cTn id="2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8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8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9200"/>
                            </p:stCondLst>
                            <p:childTnLst>
                              <p:par>
                                <p:cTn id="2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8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8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8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8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800"/>
                            </p:stCondLst>
                            <p:childTnLst>
                              <p:par>
                                <p:cTn id="3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8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8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1600"/>
                            </p:stCondLst>
                            <p:childTnLst>
                              <p:par>
                                <p:cTn id="3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8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8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2400"/>
                            </p:stCondLst>
                            <p:childTnLst>
                              <p:par>
                                <p:cTn id="3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8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8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3200"/>
                            </p:stCondLst>
                            <p:childTnLst>
                              <p:par>
                                <p:cTn id="3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8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8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4000"/>
                            </p:stCondLst>
                            <p:childTnLst>
                              <p:par>
                                <p:cTn id="3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8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8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8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4800"/>
                            </p:stCondLst>
                            <p:childTnLst>
                              <p:par>
                                <p:cTn id="3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8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8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5600"/>
                            </p:stCondLst>
                            <p:childTnLst>
                              <p:par>
                                <p:cTn id="3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8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8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6400"/>
                            </p:stCondLst>
                            <p:childTnLst>
                              <p:par>
                                <p:cTn id="3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8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8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7200"/>
                            </p:stCondLst>
                            <p:childTnLst>
                              <p:par>
                                <p:cTn id="3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8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8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3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8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8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8800"/>
                            </p:stCondLst>
                            <p:childTnLst>
                              <p:par>
                                <p:cTn id="3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8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8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8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9600"/>
                            </p:stCondLst>
                            <p:childTnLst>
                              <p:par>
                                <p:cTn id="3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8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8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8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400"/>
                            </p:stCondLst>
                            <p:childTnLst>
                              <p:par>
                                <p:cTn id="3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8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8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8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1200"/>
                            </p:stCondLst>
                            <p:childTnLst>
                              <p:par>
                                <p:cTn id="3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8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8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8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2000"/>
                            </p:stCondLst>
                            <p:childTnLst>
                              <p:par>
                                <p:cTn id="3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80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8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2800"/>
                            </p:stCondLst>
                            <p:childTnLst>
                              <p:par>
                                <p:cTn id="4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8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8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8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3600"/>
                            </p:stCondLst>
                            <p:childTnLst>
                              <p:par>
                                <p:cTn id="4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80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80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8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4400"/>
                            </p:stCondLst>
                            <p:childTnLst>
                              <p:par>
                                <p:cTn id="4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8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8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8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5200"/>
                            </p:stCondLst>
                            <p:childTnLst>
                              <p:par>
                                <p:cTn id="4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8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8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8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8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8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6800"/>
                            </p:stCondLst>
                            <p:childTnLst>
                              <p:par>
                                <p:cTn id="4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80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800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8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7600"/>
                            </p:stCondLst>
                            <p:childTnLst>
                              <p:par>
                                <p:cTn id="4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8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8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8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8400"/>
                            </p:stCondLst>
                            <p:childTnLst>
                              <p:par>
                                <p:cTn id="4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8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8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9200"/>
                            </p:stCondLst>
                            <p:childTnLst>
                              <p:par>
                                <p:cTn id="4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8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8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8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800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800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8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60800"/>
                            </p:stCondLst>
                            <p:childTnLst>
                              <p:par>
                                <p:cTn id="4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8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8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8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61600"/>
                            </p:stCondLst>
                            <p:childTnLst>
                              <p:par>
                                <p:cTn id="4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8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8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62400"/>
                            </p:stCondLst>
                            <p:childTnLst>
                              <p:par>
                                <p:cTn id="4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8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8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63200"/>
                            </p:stCondLst>
                            <p:childTnLst>
                              <p:par>
                                <p:cTn id="4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8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8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8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4000"/>
                            </p:stCondLst>
                            <p:childTnLst>
                              <p:par>
                                <p:cTn id="4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8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8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8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64800"/>
                            </p:stCondLst>
                            <p:childTnLst>
                              <p:par>
                                <p:cTn id="4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8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8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8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5600"/>
                            </p:stCondLst>
                            <p:childTnLst>
                              <p:par>
                                <p:cTn id="4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8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8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8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66400"/>
                            </p:stCondLst>
                            <p:childTnLst>
                              <p:par>
                                <p:cTn id="5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8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8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7200"/>
                            </p:stCondLst>
                            <p:childTnLst>
                              <p:par>
                                <p:cTn id="5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8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8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8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5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8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8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8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8800"/>
                            </p:stCondLst>
                            <p:childTnLst>
                              <p:par>
                                <p:cTn id="5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8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8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8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9600"/>
                            </p:stCondLst>
                            <p:childTnLst>
                              <p:par>
                                <p:cTn id="5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8" dur="8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8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8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70400"/>
                            </p:stCondLst>
                            <p:childTnLst>
                              <p:par>
                                <p:cTn id="5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8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8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8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71200"/>
                            </p:stCondLst>
                            <p:childTnLst>
                              <p:par>
                                <p:cTn id="5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8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8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8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5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8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8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8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72800"/>
                            </p:stCondLst>
                            <p:childTnLst>
                              <p:par>
                                <p:cTn id="5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8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8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8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73600"/>
                            </p:stCondLst>
                            <p:childTnLst>
                              <p:par>
                                <p:cTn id="5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8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8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8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74400"/>
                            </p:stCondLst>
                            <p:childTnLst>
                              <p:par>
                                <p:cTn id="5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4" dur="8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8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8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5200"/>
                            </p:stCondLst>
                            <p:childTnLst>
                              <p:par>
                                <p:cTn id="5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8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8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8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76000"/>
                            </p:stCondLst>
                            <p:childTnLst>
                              <p:par>
                                <p:cTn id="5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8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8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8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6800"/>
                            </p:stCondLst>
                            <p:childTnLst>
                              <p:par>
                                <p:cTn id="5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8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8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8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77600"/>
                            </p:stCondLst>
                            <p:childTnLst>
                              <p:par>
                                <p:cTn id="5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800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800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8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8400"/>
                            </p:stCondLst>
                            <p:childTnLst>
                              <p:par>
                                <p:cTn id="5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8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8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8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9200"/>
                            </p:stCondLst>
                            <p:childTnLst>
                              <p:par>
                                <p:cTn id="5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0" dur="8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8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2" dur="8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8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8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8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80800"/>
                            </p:stCondLst>
                            <p:childTnLst>
                              <p:par>
                                <p:cTn id="6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2" dur="8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8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8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81600"/>
                            </p:stCondLst>
                            <p:childTnLst>
                              <p:par>
                                <p:cTn id="6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8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8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8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82400"/>
                            </p:stCondLst>
                            <p:childTnLst>
                              <p:par>
                                <p:cTn id="6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8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8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8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83200"/>
                            </p:stCondLst>
                            <p:childTnLst>
                              <p:par>
                                <p:cTn id="6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8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8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8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84000"/>
                            </p:stCondLst>
                            <p:childTnLst>
                              <p:par>
                                <p:cTn id="6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8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8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8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84800"/>
                            </p:stCondLst>
                            <p:childTnLst>
                              <p:par>
                                <p:cTn id="6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8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8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8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85600"/>
                            </p:stCondLst>
                            <p:childTnLst>
                              <p:par>
                                <p:cTn id="6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8" dur="8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8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0" dur="8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6400"/>
                            </p:stCondLst>
                            <p:childTnLst>
                              <p:par>
                                <p:cTn id="6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8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8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8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87200"/>
                            </p:stCondLst>
                            <p:childTnLst>
                              <p:par>
                                <p:cTn id="6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8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8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8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8000"/>
                            </p:stCondLst>
                            <p:childTnLst>
                              <p:par>
                                <p:cTn id="6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8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8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9" dur="8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88800"/>
                            </p:stCondLst>
                            <p:childTnLst>
                              <p:par>
                                <p:cTn id="6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2" dur="8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8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4" dur="8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9600"/>
                            </p:stCondLst>
                            <p:childTnLst>
                              <p:par>
                                <p:cTn id="6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8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8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8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90400"/>
                            </p:stCondLst>
                            <p:childTnLst>
                              <p:par>
                                <p:cTn id="6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8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8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6" dur="8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91200"/>
                            </p:stCondLst>
                            <p:childTnLst>
                              <p:par>
                                <p:cTn id="6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8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8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8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92000"/>
                            </p:stCondLst>
                            <p:childTnLst>
                              <p:par>
                                <p:cTn id="6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8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8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8" dur="8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92800"/>
                            </p:stCondLst>
                            <p:childTnLst>
                              <p:par>
                                <p:cTn id="7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8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8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8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93600"/>
                            </p:stCondLst>
                            <p:childTnLst>
                              <p:par>
                                <p:cTn id="7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8" dur="800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800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0" dur="8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94400"/>
                            </p:stCondLst>
                            <p:childTnLst>
                              <p:par>
                                <p:cTn id="7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8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8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8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95200"/>
                            </p:stCondLst>
                            <p:childTnLst>
                              <p:par>
                                <p:cTn id="7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800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800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8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96000"/>
                            </p:stCondLst>
                            <p:childTnLst>
                              <p:par>
                                <p:cTn id="725" presetID="2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7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2" grpId="0" animBg="1"/>
      <p:bldP spid="4112" grpId="1" animBg="1"/>
      <p:bldP spid="4111" grpId="0" animBg="1"/>
      <p:bldP spid="4111" grpId="1" animBg="1"/>
      <p:bldP spid="4113" grpId="0" animBg="1"/>
      <p:bldP spid="4113" grpId="1" animBg="1"/>
      <p:bldP spid="4115" grpId="0" animBg="1"/>
      <p:bldP spid="4115" grpId="1" animBg="1"/>
      <p:bldP spid="4114" grpId="0" animBg="1"/>
      <p:bldP spid="4114" grpId="1" animBg="1"/>
      <p:bldP spid="4116" grpId="0" animBg="1"/>
      <p:bldP spid="4116" grpId="1" animBg="1"/>
      <p:bldP spid="4117" grpId="0" animBg="1"/>
      <p:bldP spid="4117" grpId="1" animBg="1"/>
      <p:bldP spid="4107" grpId="0" animBg="1"/>
      <p:bldP spid="4107" grpId="1" animBg="1"/>
      <p:bldP spid="4118" grpId="0" animBg="1"/>
      <p:bldP spid="4118" grpId="1" animBg="1"/>
      <p:bldP spid="4119" grpId="0" animBg="1"/>
      <p:bldP spid="4119" grpId="1" animBg="1"/>
      <p:bldP spid="4120" grpId="0" animBg="1"/>
      <p:bldP spid="4120" grpId="1" animBg="1"/>
      <p:bldP spid="4121" grpId="0" animBg="1"/>
      <p:bldP spid="4121" grpId="1" animBg="1"/>
      <p:bldP spid="4122" grpId="0" animBg="1"/>
      <p:bldP spid="4122" grpId="1" animBg="1"/>
      <p:bldP spid="4123" grpId="0" animBg="1"/>
      <p:bldP spid="4123" grpId="1" animBg="1"/>
      <p:bldP spid="4124" grpId="0" animBg="1"/>
      <p:bldP spid="4124" grpId="1" animBg="1"/>
      <p:bldP spid="4125" grpId="0" animBg="1"/>
      <p:bldP spid="4125" grpId="1" animBg="1"/>
      <p:bldP spid="4126" grpId="0" animBg="1"/>
      <p:bldP spid="4126" grpId="1" animBg="1"/>
      <p:bldP spid="4127" grpId="0" animBg="1"/>
      <p:bldP spid="4127" grpId="1" animBg="1"/>
      <p:bldP spid="4128" grpId="0" animBg="1"/>
      <p:bldP spid="4128" grpId="1" animBg="1"/>
      <p:bldP spid="4129" grpId="0" animBg="1"/>
      <p:bldP spid="4129" grpId="1" animBg="1"/>
      <p:bldP spid="4130" grpId="0" animBg="1"/>
      <p:bldP spid="4130" grpId="1" animBg="1"/>
      <p:bldP spid="4131" grpId="0" animBg="1"/>
      <p:bldP spid="4131" grpId="1" animBg="1"/>
      <p:bldP spid="4132" grpId="0" animBg="1"/>
      <p:bldP spid="4132" grpId="1" animBg="1"/>
      <p:bldP spid="4133" grpId="0" animBg="1"/>
      <p:bldP spid="4133" grpId="1" animBg="1"/>
      <p:bldP spid="4134" grpId="0" animBg="1"/>
      <p:bldP spid="4134" grpId="1" animBg="1"/>
      <p:bldP spid="4135" grpId="0" animBg="1"/>
      <p:bldP spid="4135" grpId="1" animBg="1"/>
      <p:bldP spid="4136" grpId="0" animBg="1"/>
      <p:bldP spid="4136" grpId="1" animBg="1"/>
      <p:bldP spid="4137" grpId="0" animBg="1"/>
      <p:bldP spid="4137" grpId="1" animBg="1"/>
      <p:bldP spid="4138" grpId="0" animBg="1"/>
      <p:bldP spid="4138" grpId="1" animBg="1"/>
      <p:bldP spid="4139" grpId="0" animBg="1"/>
      <p:bldP spid="4139" grpId="1" animBg="1"/>
      <p:bldP spid="4140" grpId="0" animBg="1"/>
      <p:bldP spid="4140" grpId="1" animBg="1"/>
      <p:bldP spid="4142" grpId="0" animBg="1"/>
      <p:bldP spid="4142" grpId="1" animBg="1"/>
      <p:bldP spid="4145" grpId="0" animBg="1"/>
      <p:bldP spid="4145" grpId="1" animBg="1"/>
      <p:bldP spid="4143" grpId="0" animBg="1"/>
      <p:bldP spid="4143" grpId="1" animBg="1"/>
      <p:bldP spid="4146" grpId="0" animBg="1"/>
      <p:bldP spid="4146" grpId="1" animBg="1"/>
      <p:bldP spid="4144" grpId="0" animBg="1"/>
      <p:bldP spid="4144" grpId="1" animBg="1"/>
      <p:bldP spid="4147" grpId="0" animBg="1"/>
      <p:bldP spid="4147" grpId="1" animBg="1"/>
      <p:bldP spid="4148" grpId="0" animBg="1"/>
      <p:bldP spid="4148" grpId="1" animBg="1"/>
      <p:bldP spid="4149" grpId="0" animBg="1"/>
      <p:bldP spid="4149" grpId="1" animBg="1"/>
      <p:bldP spid="4150" grpId="0" animBg="1"/>
      <p:bldP spid="4150" grpId="1" animBg="1"/>
      <p:bldP spid="4151" grpId="0" animBg="1"/>
      <p:bldP spid="4151" grpId="1" animBg="1"/>
      <p:bldP spid="4153" grpId="0" animBg="1"/>
      <p:bldP spid="4153" grpId="1" animBg="1"/>
      <p:bldP spid="4152" grpId="0" animBg="1"/>
      <p:bldP spid="4152" grpId="1" animBg="1"/>
      <p:bldP spid="4154" grpId="0" animBg="1"/>
      <p:bldP spid="4154" grpId="1" animBg="1"/>
      <p:bldP spid="4155" grpId="0" animBg="1"/>
      <p:bldP spid="4155" grpId="1" animBg="1"/>
      <p:bldP spid="4156" grpId="0" animBg="1"/>
      <p:bldP spid="4156" grpId="1" animBg="1"/>
      <p:bldP spid="4157" grpId="0" animBg="1"/>
      <p:bldP spid="4157" grpId="1" animBg="1"/>
      <p:bldP spid="4158" grpId="0" animBg="1"/>
      <p:bldP spid="4158" grpId="1" animBg="1"/>
      <p:bldP spid="4159" grpId="0" animBg="1"/>
      <p:bldP spid="4159" grpId="1" animBg="1"/>
      <p:bldP spid="4160" grpId="0" animBg="1"/>
      <p:bldP spid="4160" grpId="1" animBg="1"/>
      <p:bldP spid="4161" grpId="0" animBg="1"/>
      <p:bldP spid="4161" grpId="1" animBg="1"/>
      <p:bldP spid="41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3. PREPOSITIONS </a:t>
            </a:r>
            <a:r>
              <a:rPr lang="en-US" sz="4800" b="1" i="1" dirty="0">
                <a:solidFill>
                  <a:srgbClr val="FF0000"/>
                </a:solidFill>
              </a:rPr>
              <a:t>OF TIME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106680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800" b="1" u="sng" dirty="0" smtClean="0">
                <a:solidFill>
                  <a:srgbClr val="FF0000"/>
                </a:solidFill>
              </a:rPr>
              <a:t> in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</a:rPr>
              <a:t>Ex</a:t>
            </a:r>
            <a:r>
              <a:rPr lang="en-US" sz="4000" b="1" dirty="0">
                <a:solidFill>
                  <a:srgbClr val="0000FF"/>
                </a:solidFill>
              </a:rPr>
              <a:t>: </a:t>
            </a:r>
            <a:r>
              <a:rPr lang="en-US" sz="4000" b="1" dirty="0">
                <a:solidFill>
                  <a:srgbClr val="FF0066"/>
                </a:solidFill>
              </a:rPr>
              <a:t>in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2000 </a:t>
            </a:r>
            <a:r>
              <a:rPr lang="en-US" sz="4000" b="1" dirty="0">
                <a:solidFill>
                  <a:srgbClr val="0000FF"/>
                </a:solidFill>
              </a:rPr>
              <a:t>; </a:t>
            </a:r>
            <a:r>
              <a:rPr lang="en-US" sz="4000" b="1" dirty="0">
                <a:solidFill>
                  <a:srgbClr val="FF0066"/>
                </a:solidFill>
              </a:rPr>
              <a:t>in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May; </a:t>
            </a:r>
            <a:r>
              <a:rPr lang="en-US" sz="4000" b="1" dirty="0">
                <a:solidFill>
                  <a:srgbClr val="FF0066"/>
                </a:solidFill>
              </a:rPr>
              <a:t>in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the summer</a:t>
            </a:r>
            <a:r>
              <a:rPr lang="en-US" sz="4000" b="1" dirty="0">
                <a:solidFill>
                  <a:srgbClr val="0000FF"/>
                </a:solidFill>
              </a:rPr>
              <a:t>; </a:t>
            </a:r>
            <a:r>
              <a:rPr lang="en-US" sz="4000" b="1" dirty="0">
                <a:solidFill>
                  <a:srgbClr val="FF0066"/>
                </a:solidFill>
              </a:rPr>
              <a:t>in</a:t>
            </a:r>
            <a:r>
              <a:rPr lang="en-US" sz="4000" b="1" dirty="0">
                <a:solidFill>
                  <a:srgbClr val="0000FF"/>
                </a:solidFill>
              </a:rPr>
              <a:t> the </a:t>
            </a:r>
            <a:r>
              <a:rPr lang="en-US" sz="4000" b="1" dirty="0" smtClean="0">
                <a:solidFill>
                  <a:srgbClr val="0000FF"/>
                </a:solidFill>
              </a:rPr>
              <a:t>21</a:t>
            </a:r>
            <a:r>
              <a:rPr lang="en-US" sz="40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4000" b="1" dirty="0" smtClean="0">
                <a:solidFill>
                  <a:srgbClr val="0000FF"/>
                </a:solidFill>
              </a:rPr>
              <a:t> century; </a:t>
            </a:r>
            <a:r>
              <a:rPr lang="en-US" sz="4000" b="1" dirty="0" smtClean="0">
                <a:solidFill>
                  <a:srgbClr val="FF0000"/>
                </a:solidFill>
              </a:rPr>
              <a:t>in</a:t>
            </a:r>
            <a:r>
              <a:rPr lang="en-US" sz="4000" b="1" dirty="0" smtClean="0">
                <a:solidFill>
                  <a:srgbClr val="0000FF"/>
                </a:solidFill>
              </a:rPr>
              <a:t> the morning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990600" y="11430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+ </a:t>
            </a:r>
            <a:r>
              <a:rPr lang="en-US" sz="4000" b="1" dirty="0" smtClean="0"/>
              <a:t>year/ month/ season/ century/the morning/afternoon/evening...</a:t>
            </a:r>
            <a:endParaRPr lang="en-US" sz="4000" b="1" dirty="0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0" y="3962400"/>
            <a:ext cx="182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800" b="1" u="sng" dirty="0" smtClean="0">
                <a:solidFill>
                  <a:srgbClr val="FF0000"/>
                </a:solidFill>
              </a:rPr>
              <a:t>on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28600" y="487680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</a:rPr>
              <a:t>Ex</a:t>
            </a:r>
            <a:r>
              <a:rPr lang="en-US" sz="4000" b="1" dirty="0">
                <a:solidFill>
                  <a:srgbClr val="0000FF"/>
                </a:solidFill>
              </a:rPr>
              <a:t>: </a:t>
            </a:r>
            <a:r>
              <a:rPr lang="en-US" sz="4000" b="1" dirty="0">
                <a:solidFill>
                  <a:srgbClr val="FF0066"/>
                </a:solidFill>
              </a:rPr>
              <a:t>on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Sunday; </a:t>
            </a:r>
            <a:r>
              <a:rPr lang="en-US" sz="4000" b="1" dirty="0">
                <a:solidFill>
                  <a:srgbClr val="FF0066"/>
                </a:solidFill>
              </a:rPr>
              <a:t>on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May 7</a:t>
            </a:r>
            <a:r>
              <a:rPr lang="en-US" sz="4000" b="1" dirty="0">
                <a:solidFill>
                  <a:srgbClr val="0000FF"/>
                </a:solidFill>
              </a:rPr>
              <a:t>; </a:t>
            </a:r>
            <a:r>
              <a:rPr lang="en-US" sz="4000" b="1" dirty="0">
                <a:solidFill>
                  <a:srgbClr val="FF0066"/>
                </a:solidFill>
              </a:rPr>
              <a:t>on </a:t>
            </a:r>
            <a:r>
              <a:rPr lang="en-US" sz="4000" b="1" dirty="0" smtClean="0">
                <a:solidFill>
                  <a:srgbClr val="0000FF"/>
                </a:solidFill>
              </a:rPr>
              <a:t>May 7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smtClean="0">
                <a:solidFill>
                  <a:srgbClr val="0000FF"/>
                </a:solidFill>
              </a:rPr>
              <a:t>2000; </a:t>
            </a:r>
            <a:r>
              <a:rPr lang="en-US" sz="4000" b="1" dirty="0" smtClean="0">
                <a:solidFill>
                  <a:srgbClr val="FF0066"/>
                </a:solidFill>
              </a:rPr>
              <a:t>on </a:t>
            </a:r>
            <a:r>
              <a:rPr lang="en-US" sz="4000" b="1" dirty="0" smtClean="0">
                <a:solidFill>
                  <a:srgbClr val="0000FF"/>
                </a:solidFill>
              </a:rPr>
              <a:t>weekends; </a:t>
            </a:r>
            <a:r>
              <a:rPr lang="en-US" sz="4000" b="1" dirty="0" smtClean="0">
                <a:solidFill>
                  <a:srgbClr val="FF0066"/>
                </a:solidFill>
              </a:rPr>
              <a:t>on </a:t>
            </a:r>
            <a:r>
              <a:rPr lang="en-US" sz="4000" b="1" dirty="0" smtClean="0">
                <a:solidFill>
                  <a:srgbClr val="0000FF"/>
                </a:solidFill>
              </a:rPr>
              <a:t>Christmas Day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828800" y="4114800"/>
            <a:ext cx="624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+ </a:t>
            </a:r>
            <a:r>
              <a:rPr lang="en-US" sz="4000" b="1" dirty="0" smtClean="0"/>
              <a:t>day/ date/ weekends…</a:t>
            </a:r>
            <a:endParaRPr lang="en-US" sz="4000" b="1" dirty="0"/>
          </a:p>
        </p:txBody>
      </p:sp>
      <p:sp>
        <p:nvSpPr>
          <p:cNvPr id="9" name="Notched Right Arrow 8">
            <a:hlinkClick r:id="rId2" action="ppaction://hlinksldjump"/>
          </p:cNvPr>
          <p:cNvSpPr/>
          <p:nvPr/>
        </p:nvSpPr>
        <p:spPr>
          <a:xfrm>
            <a:off x="8458200" y="6400800"/>
            <a:ext cx="6858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  <p:bldP spid="87045" grpId="0"/>
      <p:bldP spid="87048" grpId="0"/>
      <p:bldP spid="87049" grpId="0"/>
      <p:bldP spid="87051" grpId="0"/>
      <p:bldP spid="870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6200" y="242887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800" b="1" u="sng" dirty="0" smtClean="0">
                <a:solidFill>
                  <a:srgbClr val="FF0000"/>
                </a:solidFill>
              </a:rPr>
              <a:t>at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6200" y="96256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</a:rPr>
              <a:t>Ex</a:t>
            </a:r>
            <a:r>
              <a:rPr lang="en-US" sz="4000" b="1" dirty="0">
                <a:solidFill>
                  <a:srgbClr val="0000FF"/>
                </a:solidFill>
              </a:rPr>
              <a:t>: </a:t>
            </a:r>
            <a:r>
              <a:rPr lang="en-US" sz="4000" b="1" dirty="0">
                <a:solidFill>
                  <a:srgbClr val="FF0066"/>
                </a:solidFill>
              </a:rPr>
              <a:t>at </a:t>
            </a:r>
            <a:r>
              <a:rPr lang="en-US" sz="4000" b="1" dirty="0" smtClean="0">
                <a:solidFill>
                  <a:srgbClr val="0000FF"/>
                </a:solidFill>
              </a:rPr>
              <a:t>10:30, </a:t>
            </a:r>
            <a:r>
              <a:rPr lang="en-US" sz="4000" b="1" dirty="0">
                <a:solidFill>
                  <a:srgbClr val="FF0000"/>
                </a:solidFill>
              </a:rPr>
              <a:t>at</a:t>
            </a:r>
            <a:r>
              <a:rPr lang="en-US" sz="4000" b="1" dirty="0">
                <a:solidFill>
                  <a:srgbClr val="0000FF"/>
                </a:solidFill>
              </a:rPr>
              <a:t> night, </a:t>
            </a:r>
            <a:r>
              <a:rPr lang="en-US" sz="4000" b="1" dirty="0">
                <a:solidFill>
                  <a:srgbClr val="FF0000"/>
                </a:solidFill>
              </a:rPr>
              <a:t>at</a:t>
            </a:r>
            <a:r>
              <a:rPr lang="en-US" sz="4000" b="1" dirty="0">
                <a:solidFill>
                  <a:srgbClr val="0000FF"/>
                </a:solidFill>
              </a:rPr>
              <a:t> noon, </a:t>
            </a:r>
            <a:r>
              <a:rPr lang="en-US" sz="4000" b="1" dirty="0">
                <a:solidFill>
                  <a:srgbClr val="FF0000"/>
                </a:solidFill>
              </a:rPr>
              <a:t>at </a:t>
            </a:r>
            <a:r>
              <a:rPr lang="en-US" sz="4000" b="1" dirty="0" smtClean="0">
                <a:solidFill>
                  <a:srgbClr val="0000FF"/>
                </a:solidFill>
              </a:rPr>
              <a:t>weekends, </a:t>
            </a:r>
            <a:r>
              <a:rPr lang="en-US" sz="4000" b="1" dirty="0" smtClean="0">
                <a:solidFill>
                  <a:srgbClr val="FF0000"/>
                </a:solidFill>
              </a:rPr>
              <a:t>at </a:t>
            </a:r>
            <a:r>
              <a:rPr lang="en-US" sz="4000" b="1" dirty="0" smtClean="0">
                <a:solidFill>
                  <a:srgbClr val="0000FF"/>
                </a:solidFill>
              </a:rPr>
              <a:t>Christmas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143000" y="276761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+ </a:t>
            </a:r>
            <a:r>
              <a:rPr lang="en-US" sz="4000" b="1" dirty="0" smtClean="0"/>
              <a:t>time /night</a:t>
            </a:r>
            <a:r>
              <a:rPr lang="en-US" sz="4000" b="1" dirty="0"/>
              <a:t>/ </a:t>
            </a:r>
            <a:r>
              <a:rPr lang="en-US" sz="4000" b="1" dirty="0" smtClean="0"/>
              <a:t>noon/weekends…</a:t>
            </a:r>
            <a:endParaRPr lang="en-US" sz="4000" b="1" dirty="0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0" y="2057400"/>
            <a:ext cx="205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>
                <a:solidFill>
                  <a:srgbClr val="FF0000"/>
                </a:solidFill>
              </a:rPr>
              <a:t>Notes: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057400" y="32607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- between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7:30 </a:t>
            </a:r>
            <a:r>
              <a:rPr lang="en-US" sz="4000" b="1" dirty="0">
                <a:solidFill>
                  <a:srgbClr val="FF0066"/>
                </a:solidFill>
              </a:rPr>
              <a:t>and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10:30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057400" y="2568714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- </a:t>
            </a:r>
            <a:r>
              <a:rPr lang="en-US" sz="4000" b="1" dirty="0" smtClean="0">
                <a:solidFill>
                  <a:srgbClr val="FF0066"/>
                </a:solidFill>
              </a:rPr>
              <a:t>before/ after</a:t>
            </a:r>
            <a:r>
              <a:rPr lang="en-US" sz="4000" b="1" dirty="0" smtClean="0">
                <a:solidFill>
                  <a:srgbClr val="0000FF"/>
                </a:solidFill>
              </a:rPr>
              <a:t> 10:30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81200" y="4038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- </a:t>
            </a:r>
            <a:r>
              <a:rPr lang="en-US" sz="4000" b="1" dirty="0" smtClean="0">
                <a:solidFill>
                  <a:srgbClr val="FF0066"/>
                </a:solidFill>
              </a:rPr>
              <a:t>from</a:t>
            </a:r>
            <a:r>
              <a:rPr lang="en-US" sz="4000" b="1" dirty="0" smtClean="0">
                <a:solidFill>
                  <a:srgbClr val="0000FF"/>
                </a:solidFill>
              </a:rPr>
              <a:t> 7:30 </a:t>
            </a:r>
            <a:r>
              <a:rPr lang="en-US" sz="4000" b="1" dirty="0" smtClean="0">
                <a:solidFill>
                  <a:srgbClr val="FF0066"/>
                </a:solidFill>
              </a:rPr>
              <a:t>to/ up to</a:t>
            </a:r>
            <a:r>
              <a:rPr lang="en-US" sz="4000" b="1" dirty="0" smtClean="0">
                <a:solidFill>
                  <a:srgbClr val="0000FF"/>
                </a:solidFill>
              </a:rPr>
              <a:t> 10:30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57400" y="4800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- </a:t>
            </a:r>
            <a:r>
              <a:rPr lang="en-US" sz="4000" b="1" dirty="0" smtClean="0">
                <a:solidFill>
                  <a:srgbClr val="FF0066"/>
                </a:solidFill>
              </a:rPr>
              <a:t>till/ until</a:t>
            </a:r>
            <a:r>
              <a:rPr lang="en-US" sz="4000" b="1" dirty="0" smtClean="0">
                <a:solidFill>
                  <a:srgbClr val="0000FF"/>
                </a:solidFill>
              </a:rPr>
              <a:t> 10:30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57400" y="54705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- </a:t>
            </a:r>
            <a:r>
              <a:rPr lang="en-US" sz="4000" b="1" dirty="0" smtClean="0">
                <a:solidFill>
                  <a:srgbClr val="FF0066"/>
                </a:solidFill>
              </a:rPr>
              <a:t>for</a:t>
            </a:r>
            <a:r>
              <a:rPr lang="en-US" sz="4000" b="1" dirty="0" smtClean="0">
                <a:solidFill>
                  <a:srgbClr val="0000FF"/>
                </a:solidFill>
              </a:rPr>
              <a:t> 2 hours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3" name="Notched Right Arrow 12">
            <a:hlinkClick r:id="rId2" action="ppaction://hlinksldjump"/>
          </p:cNvPr>
          <p:cNvSpPr/>
          <p:nvPr/>
        </p:nvSpPr>
        <p:spPr>
          <a:xfrm>
            <a:off x="8382000" y="6324600"/>
            <a:ext cx="7620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82800" y="61563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66"/>
                </a:solidFill>
              </a:rPr>
              <a:t>- s</a:t>
            </a:r>
            <a:r>
              <a:rPr lang="en-US" sz="4000" b="1" dirty="0" smtClean="0">
                <a:solidFill>
                  <a:srgbClr val="FF0066"/>
                </a:solidFill>
              </a:rPr>
              <a:t>ince </a:t>
            </a:r>
            <a:r>
              <a:rPr lang="en-US" sz="4000" b="1" dirty="0" smtClean="0">
                <a:solidFill>
                  <a:srgbClr val="0000FF"/>
                </a:solidFill>
              </a:rPr>
              <a:t>2 o’clock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  <p:bldP spid="88071" grpId="0"/>
      <p:bldP spid="88072" grpId="0"/>
      <p:bldP spid="88073" grpId="0"/>
      <p:bldP spid="9" grpId="0"/>
      <p:bldP spid="10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</a:rPr>
              <a:t>Work with a partner.</a:t>
            </a:r>
            <a:br>
              <a:rPr lang="en-US" sz="2800" b="1" u="sng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Look at Mr. </a:t>
            </a:r>
            <a:r>
              <a:rPr lang="en-US" sz="2800" b="1" dirty="0" err="1" smtClean="0">
                <a:solidFill>
                  <a:srgbClr val="FF0000"/>
                </a:solidFill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</a:rPr>
              <a:t>’ s itinerary for his business trip to Singapore.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89652"/>
              </p:ext>
            </p:extLst>
          </p:nvPr>
        </p:nvGraphicFramePr>
        <p:xfrm>
          <a:off x="533400" y="1447800"/>
          <a:ext cx="8382000" cy="5029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43400"/>
                <a:gridCol w="4038600"/>
              </a:tblGrid>
              <a:tr h="4500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Itinerary for Le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Huy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Thanh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</a:tr>
              <a:tr h="22502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Monday, September 20</a:t>
                      </a:r>
                    </a:p>
                    <a:p>
                      <a:r>
                        <a:rPr lang="en-US" sz="2400" b="1" dirty="0" smtClean="0">
                          <a:latin typeface="+mj-lt"/>
                        </a:rPr>
                        <a:t>Depart:</a:t>
                      </a:r>
                      <a:r>
                        <a:rPr lang="en-US" sz="2400" b="1" baseline="0" dirty="0" smtClean="0">
                          <a:latin typeface="+mj-lt"/>
                        </a:rPr>
                        <a:t> Ha </a:t>
                      </a:r>
                      <a:r>
                        <a:rPr lang="en-US" sz="2400" b="1" baseline="0" dirty="0" err="1" smtClean="0">
                          <a:latin typeface="+mj-lt"/>
                        </a:rPr>
                        <a:t>Noi</a:t>
                      </a:r>
                      <a:r>
                        <a:rPr lang="en-US" sz="2400" b="1" baseline="0" dirty="0" smtClean="0">
                          <a:latin typeface="+mj-lt"/>
                        </a:rPr>
                        <a:t>/ 2 pm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Arrive: Singapore/ 6.30 pm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Wednesday, September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 22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MEETING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Raya Palace / 2.15 -7 pm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DINNER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Little India Restaurant / 7.30 -10 pm</a:t>
                      </a:r>
                    </a:p>
                  </a:txBody>
                  <a:tcPr/>
                </a:tc>
              </a:tr>
              <a:tr h="20911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Tuesday, September 21</a:t>
                      </a:r>
                    </a:p>
                    <a:p>
                      <a:r>
                        <a:rPr lang="en-US" sz="2400" b="1" dirty="0" smtClean="0">
                          <a:latin typeface="+mj-lt"/>
                        </a:rPr>
                        <a:t>MEETING</a:t>
                      </a:r>
                    </a:p>
                    <a:p>
                      <a:r>
                        <a:rPr lang="en-US" sz="2400" b="1" dirty="0" smtClean="0">
                          <a:latin typeface="+mj-lt"/>
                        </a:rPr>
                        <a:t>Raffles</a:t>
                      </a:r>
                      <a:r>
                        <a:rPr lang="en-US" sz="2400" b="1" baseline="0" dirty="0" smtClean="0">
                          <a:latin typeface="+mj-lt"/>
                        </a:rPr>
                        <a:t> Center/ 11 am – 1 pm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LUNCH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Lion City Restaurant/ 1.30 – 2 pm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Thursday,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September 23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Depart: Singapore / 9 am</a:t>
                      </a:r>
                    </a:p>
                    <a:p>
                      <a:r>
                        <a:rPr lang="en-US" sz="2400" b="1" baseline="0" dirty="0" smtClean="0">
                          <a:latin typeface="+mj-lt"/>
                        </a:rPr>
                        <a:t>Arrive: Ha </a:t>
                      </a:r>
                      <a:r>
                        <a:rPr lang="en-US" sz="2400" b="1" baseline="0" dirty="0" err="1" smtClean="0">
                          <a:latin typeface="+mj-lt"/>
                        </a:rPr>
                        <a:t>Noi</a:t>
                      </a:r>
                      <a:r>
                        <a:rPr lang="en-US" sz="2400" b="1" baseline="0" dirty="0" smtClean="0">
                          <a:latin typeface="+mj-lt"/>
                        </a:rPr>
                        <a:t> / 11.30 am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at	till	on	after	up to	between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a/ Mr. </a:t>
            </a:r>
            <a:r>
              <a:rPr lang="en-US" b="1" dirty="0" err="1" smtClean="0"/>
              <a:t>Thanh</a:t>
            </a:r>
            <a:r>
              <a:rPr lang="en-US" b="1" dirty="0" smtClean="0"/>
              <a:t> leaves Ha </a:t>
            </a:r>
            <a:r>
              <a:rPr lang="en-US" b="1" dirty="0" err="1" smtClean="0"/>
              <a:t>Noi</a:t>
            </a:r>
            <a:r>
              <a:rPr lang="en-US" b="1" dirty="0" smtClean="0"/>
              <a:t> ______ 2 pm.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050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arrives in Singapore _____ Monday evening.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667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c/ On Tuesday morning,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is a meeting ______________ 11 am and 1pm.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810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On Wednesday, Mr.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appointments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 10 pm.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800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 He returns to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hotel _________ 10 pm.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562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He will be in Singapore from Monday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 Thursday.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682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087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between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230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till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763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after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525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up to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Complete the sentences. Use the prepositions in the box.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114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rgbClr val="FF0000"/>
                </a:solidFill>
              </a:rPr>
              <a:t>Complete the sentences with on, at, in, for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a/ Goodbye! See you _________ Monday.</a:t>
            </a:r>
          </a:p>
          <a:p>
            <a:pPr>
              <a:buNone/>
            </a:pPr>
            <a:r>
              <a:rPr lang="en-US" b="1" dirty="0" smtClean="0"/>
              <a:t>b/ The bus collected us _______ 5 o’clock early _______ the morning.</a:t>
            </a:r>
          </a:p>
          <a:p>
            <a:pPr>
              <a:buNone/>
            </a:pPr>
            <a:r>
              <a:rPr lang="en-US" b="1" dirty="0" smtClean="0"/>
              <a:t>c/ We usually go to our home village at least once ______the summer.</a:t>
            </a:r>
          </a:p>
          <a:p>
            <a:pPr>
              <a:buNone/>
            </a:pPr>
            <a:r>
              <a:rPr lang="en-US" b="1" dirty="0" smtClean="0"/>
              <a:t>d/ We walked ______ half an hour to reach the waterfall.</a:t>
            </a:r>
          </a:p>
          <a:p>
            <a:pPr>
              <a:buNone/>
            </a:pPr>
            <a:r>
              <a:rPr lang="en-US" b="1" dirty="0" smtClean="0"/>
              <a:t>e/ They planned to have the trip _____ June.</a:t>
            </a:r>
          </a:p>
          <a:p>
            <a:pPr>
              <a:buNone/>
            </a:pPr>
            <a:r>
              <a:rPr lang="en-US" b="1" dirty="0" smtClean="0"/>
              <a:t>f/ She loves to watch the stars _____ night.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066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676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276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810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876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449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My wife\GRADE 8\hinh search 8\girl-crying-broken-do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2578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6"/>
            <a:ext cx="8229600" cy="639762"/>
          </a:xfrm>
        </p:spPr>
        <p:txBody>
          <a:bodyPr>
            <a:normAutofit fontScale="90000"/>
          </a:bodyPr>
          <a:lstStyle/>
          <a:p>
            <a:pPr marL="515938" indent="-515938" algn="l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Adverb Clauses of Result: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solidFill>
                <a:srgbClr val="1924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341438"/>
            <a:ext cx="8686800" cy="121920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Ex: Her doll is broken,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she is crying. 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896099" y="617539"/>
            <a:ext cx="304801" cy="3276599"/>
          </a:xfrm>
          <a:prstGeom prst="rightBrace">
            <a:avLst>
              <a:gd name="adj1" fmla="val 95374"/>
              <a:gd name="adj2" fmla="val 50000"/>
            </a:avLst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2713038"/>
            <a:ext cx="441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5938" marR="0" lvl="0" indent="-5159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Adverb Clause of Result</a:t>
            </a: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srgbClr val="1924F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372600" cy="102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He often goes ___________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 weekends.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Up Arrow 5">
            <a:hlinkClick r:id="rId2" action="ppaction://hlinksldjump"/>
          </p:cNvPr>
          <p:cNvSpPr/>
          <p:nvPr/>
        </p:nvSpPr>
        <p:spPr>
          <a:xfrm>
            <a:off x="8382000" y="6324600"/>
            <a:ext cx="762000" cy="533400"/>
          </a:xfrm>
          <a:prstGeom prst="upArrow">
            <a:avLst/>
          </a:prstGeom>
          <a:solidFill>
            <a:srgbClr val="C94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encrypted-tbn0.gstatic.com/images?q=tbn:ANd9GcS4v1PUi8wIGme_0xVtDf2K3PYt3uNvdUawW5w3sUhQEeYGqjiTK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99" y="304800"/>
            <a:ext cx="7400901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507122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swimming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</a:rPr>
              <a:t>Match the half- sentences. Then write the full sentences.</a:t>
            </a:r>
            <a:br>
              <a:rPr lang="en-US" sz="2800" b="1" u="sng" dirty="0" smtClean="0">
                <a:solidFill>
                  <a:srgbClr val="FF0000"/>
                </a:solidFill>
              </a:rPr>
            </a:b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4724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Hoa</a:t>
            </a:r>
            <a:r>
              <a:rPr lang="en-US" b="1" dirty="0" smtClean="0"/>
              <a:t> worked hard, …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It was hot, …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Nga</a:t>
            </a:r>
            <a:r>
              <a:rPr lang="en-US" b="1" dirty="0" smtClean="0"/>
              <a:t> is sick today, …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Na woke up late, …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The new camera didn’t work,…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685800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100" b="1" dirty="0" smtClean="0"/>
              <a:t>so I turned on the air conditioner.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100" b="1" dirty="0" smtClean="0"/>
              <a:t>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she didn’t have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for breakfast.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100" b="1" dirty="0" smtClean="0"/>
              <a:t>s</a:t>
            </a:r>
            <a:r>
              <a:rPr lang="en-US" sz="3100" b="1" baseline="0" dirty="0" smtClean="0"/>
              <a:t>o</a:t>
            </a:r>
            <a:r>
              <a:rPr lang="en-US" sz="3100" b="1" dirty="0" smtClean="0"/>
              <a:t> Mrs. Robinson took it back to the shop.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100" b="1" dirty="0" smtClean="0"/>
              <a:t>s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she won’t go to school.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US" sz="3100" b="1" dirty="0" smtClean="0"/>
              <a:t>so she passed her exam.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514600" y="2362200"/>
            <a:ext cx="4038600" cy="1295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7000" y="1143000"/>
            <a:ext cx="2667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467100" y="2476500"/>
            <a:ext cx="20574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2209800"/>
            <a:ext cx="16002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3352800"/>
            <a:ext cx="3276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562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1-e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Hoa</a:t>
            </a:r>
            <a:r>
              <a:rPr lang="en-US" sz="3200" b="1" dirty="0" smtClean="0"/>
              <a:t> worked hard, </a:t>
            </a:r>
            <a:r>
              <a:rPr lang="en-US" sz="3200" b="1" dirty="0" smtClean="0">
                <a:solidFill>
                  <a:srgbClr val="FF0000"/>
                </a:solidFill>
              </a:rPr>
              <a:t>so</a:t>
            </a:r>
            <a:r>
              <a:rPr lang="en-US" sz="3200" b="1" dirty="0" smtClean="0"/>
              <a:t> she passed her exam.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D:\anh\picture from book\20130921_20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793200" y="-15621000"/>
            <a:ext cx="16049625" cy="134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D:\anh\picture from book\20130921_202016 - Copy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3" y="0"/>
            <a:ext cx="4010025" cy="35619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3561" name="Picture 9" descr="D:\anh\picture from book\20130921_202016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62" y="0"/>
            <a:ext cx="3673087" cy="547722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66800" y="37338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600059"/>
            <a:ext cx="5105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Hoa</a:t>
            </a:r>
            <a:r>
              <a:rPr lang="en-US" sz="3600" b="1" dirty="0" smtClean="0"/>
              <a:t> watched TV late last night, </a:t>
            </a:r>
            <a:r>
              <a:rPr lang="en-US" sz="3600" b="1" dirty="0" smtClean="0">
                <a:solidFill>
                  <a:srgbClr val="FF0000"/>
                </a:solidFill>
              </a:rPr>
              <a:t>so</a:t>
            </a:r>
            <a:r>
              <a:rPr lang="en-US" sz="3600" b="1" dirty="0" smtClean="0"/>
              <a:t> she went to school late this morning.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D:\anh\picture from book\20130921_20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2703955" cy="4038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5" name="Picture 5" descr="D:\anh\picture from book\20130921_20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2955408" cy="4038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6" name="Picture 2" descr="D:\anh\picture from book\20130921_202356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166049"/>
            <a:ext cx="3733800" cy="269195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324600"/>
            <a:ext cx="1905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Mrs. Lien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505200"/>
            <a:ext cx="838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581400"/>
            <a:ext cx="1143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 descr="D:\anh\picture from book\20130921_202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36286"/>
            <a:ext cx="3238500" cy="4836991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05250" y="4245952"/>
            <a:ext cx="1333500" cy="627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" y="510540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Ha played the computer games too much,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dirty="0" smtClean="0"/>
              <a:t> she failed the English exam.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5" descr="D:\anh\picture from book\20130921_202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9235"/>
            <a:ext cx="3657600" cy="4998153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38600" y="4408598"/>
            <a:ext cx="16764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1" y="525780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Nga</a:t>
            </a:r>
            <a:r>
              <a:rPr lang="en-US" sz="4000" b="1" dirty="0" smtClean="0"/>
              <a:t> had to do her chores,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dirty="0" smtClean="0"/>
              <a:t> she didn’t go to the movies.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 descr="D:\anh\picture from book\20130921_202356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0"/>
            <a:ext cx="7251700" cy="5228242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0" y="4658556"/>
            <a:ext cx="26670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Mrs. Lien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88114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Mrs. Lien is sick,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dirty="0" smtClean="0"/>
              <a:t> she has to stay in bed.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wife\hinh khung\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212457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114800" cy="3429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Who is the winner?</a:t>
            </a:r>
          </a:p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11430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Let’s write.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b="1" dirty="0" smtClean="0"/>
              <a:t>Group A: write the first clause </a:t>
            </a:r>
            <a:r>
              <a:rPr lang="en-US" sz="4400" b="1" dirty="0" smtClean="0">
                <a:solidFill>
                  <a:srgbClr val="FF0000"/>
                </a:solidFill>
              </a:rPr>
              <a:t>(main clause).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smtClean="0"/>
              <a:t>Group B: write the second clause </a:t>
            </a:r>
            <a:r>
              <a:rPr lang="en-US" sz="4400" b="1" dirty="0" smtClean="0">
                <a:solidFill>
                  <a:srgbClr val="FF0000"/>
                </a:solidFill>
              </a:rPr>
              <a:t>(adverb clause of result)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5791200" cy="1143000"/>
          </a:xfrm>
        </p:spPr>
        <p:txBody>
          <a:bodyPr/>
          <a:lstStyle/>
          <a:p>
            <a:r>
              <a:rPr lang="en-US" sz="4000" b="1" u="sng" dirty="0">
                <a:solidFill>
                  <a:srgbClr val="FF3300"/>
                </a:solidFill>
              </a:rPr>
              <a:t>Homework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676400"/>
            <a:ext cx="6934200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Review </a:t>
            </a:r>
            <a:r>
              <a:rPr lang="en-US" sz="4000" b="1" dirty="0" smtClean="0">
                <a:solidFill>
                  <a:srgbClr val="0000FF"/>
                </a:solidFill>
              </a:rPr>
              <a:t>Vocabulary and Remember of </a:t>
            </a:r>
            <a:r>
              <a:rPr lang="en-US" sz="4000" b="1" dirty="0">
                <a:solidFill>
                  <a:srgbClr val="0000FF"/>
                </a:solidFill>
              </a:rPr>
              <a:t>unit </a:t>
            </a:r>
            <a:r>
              <a:rPr lang="en-US" sz="4000" b="1" dirty="0" smtClean="0">
                <a:solidFill>
                  <a:srgbClr val="0000FF"/>
                </a:solidFill>
              </a:rPr>
              <a:t>3.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en-US" sz="4000" b="1" dirty="0">
                <a:solidFill>
                  <a:srgbClr val="0000FF"/>
                </a:solidFill>
              </a:rPr>
              <a:t>Prepare Unit </a:t>
            </a:r>
            <a:r>
              <a:rPr lang="en-US" sz="4000" b="1" dirty="0" smtClean="0">
                <a:solidFill>
                  <a:srgbClr val="0000FF"/>
                </a:solidFill>
              </a:rPr>
              <a:t>4- </a:t>
            </a:r>
            <a:r>
              <a:rPr lang="en-US" sz="4000" b="1" dirty="0" smtClean="0">
                <a:solidFill>
                  <a:srgbClr val="FF0000"/>
                </a:solidFill>
              </a:rPr>
              <a:t>Learning a foreign language</a:t>
            </a:r>
            <a:r>
              <a:rPr lang="en-US" sz="4000" b="1" dirty="0" smtClean="0">
                <a:solidFill>
                  <a:srgbClr val="0000FF"/>
                </a:solidFill>
              </a:rPr>
              <a:t> (Getting </a:t>
            </a:r>
            <a:r>
              <a:rPr lang="en-US" sz="4000" b="1" dirty="0">
                <a:solidFill>
                  <a:srgbClr val="0000FF"/>
                </a:solidFill>
              </a:rPr>
              <a:t>started- Listen and </a:t>
            </a:r>
            <a:r>
              <a:rPr lang="en-US" sz="4000" b="1" dirty="0" smtClean="0">
                <a:solidFill>
                  <a:srgbClr val="0000FF"/>
                </a:solidFill>
              </a:rPr>
              <a:t>read).</a:t>
            </a:r>
          </a:p>
          <a:p>
            <a:pPr marL="793750" indent="-223838"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00FF"/>
                </a:solidFill>
              </a:rPr>
              <a:t> new words</a:t>
            </a:r>
          </a:p>
          <a:p>
            <a:pPr marL="793750" indent="-223838"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00FF"/>
                </a:solidFill>
              </a:rPr>
              <a:t> reported speech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bye, School Song For Kid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They are having a ____________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 Arrow 4">
            <a:hlinkClick r:id="rId2" action="ppaction://hlinksldjump"/>
          </p:cNvPr>
          <p:cNvSpPr/>
          <p:nvPr/>
        </p:nvSpPr>
        <p:spPr>
          <a:xfrm>
            <a:off x="8382000" y="6324600"/>
            <a:ext cx="762000" cy="533400"/>
          </a:xfrm>
          <a:prstGeom prst="upArrow">
            <a:avLst/>
          </a:prstGeom>
          <a:solidFill>
            <a:srgbClr val="C94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previews.123rf.com/images/kovalvs/kovalvs1205/kovalvs120500010/13591117-happy-family-have-a-picnic-outdoor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597896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529217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picnic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My wife\hinh khung\bo_suu_tap_mau_hinh_nen_tao_slide_powerpoint_dep20130611173450.jpg"/>
          <p:cNvPicPr>
            <a:picLocks noChangeAspect="1" noChangeArrowheads="1"/>
          </p:cNvPicPr>
          <p:nvPr/>
        </p:nvPicPr>
        <p:blipFill>
          <a:blip r:embed="rId2"/>
          <a:srcRect t="4444"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Rockwell Extra Bold" pitchFamily="18" charset="0"/>
              </a:rPr>
              <a:t>Thanks for joining us.</a:t>
            </a:r>
            <a:endParaRPr lang="en-US" sz="6000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Up Arrow 5">
            <a:hlinkClick r:id="rId2" action="ppaction://hlinksldjump"/>
          </p:cNvPr>
          <p:cNvSpPr/>
          <p:nvPr/>
        </p:nvSpPr>
        <p:spPr>
          <a:xfrm>
            <a:off x="8382000" y="6324600"/>
            <a:ext cx="762000" cy="533400"/>
          </a:xfrm>
          <a:prstGeom prst="upArrow">
            <a:avLst/>
          </a:prstGeom>
          <a:solidFill>
            <a:srgbClr val="C94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BieutuongHaNoi-trongnghiatr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81000" y="228600"/>
            <a:ext cx="8382000" cy="5573713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598487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shrine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480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Nguyen Van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8382000" y="6324600"/>
            <a:ext cx="762000" cy="533400"/>
          </a:xfrm>
          <a:prstGeom prst="upArrow">
            <a:avLst/>
          </a:prstGeom>
          <a:solidFill>
            <a:srgbClr val="C94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0" name="AutoShape 4" descr="data:image/jpeg;base64,/9j/4AAQSkZJRgABAQAAAQABAAD/2wCEAAkGBxQTEhUTExQWFRQXGBgaGBgYGBUXGBoYHBgYGBgcHBwaHCggGBwlHBQXITEhJSkrLi4uFx8zODMsNygtLiwBCgoKDQwOFA8PFCsZFBkrLCw3LDcsKyssKyssNywsKysrKyssKysrKysrKysrKysrKysrKysrKysrKysrKysrK//AABEIALQBGAMBIgACEQEDEQH/xAAcAAABBQEBAQAAAAAAAAAAAAAGAAMEBQcCAQj/xABDEAABAwIEAwUGAwYEBAcAAAABAgMRACEEBRIxBkFREyJhcYEHMpGhsfBSwdEUFiNCYuEzQ5LxU3Ky0hUXJHODk8L/xAAWAQEBAQAAAAAAAAAAAAAAAAAAAQL/xAAYEQEBAQEBAAAAAAAAAAAAAAAAARESMf/aAAwDAQACEQMRAD8AJ8uxKQwzKgP4aJ/006MY2ROoVljXFjqAkdmLJAv0Ap5vjp0WLKfGpjLUQ+g31J+NOhQ6g1kOK44Wqwa0g7R+dJnjoxBav6frTBr4I6iu23B1HxFZNh+Nhclok+kfWpbXHbIHeZUD4R+tXKNSC0n+YfEU8gCd5rHFcaI1SELHMWt6ipzPtESD/gkJ59TUwawEV5o+lZe57RG/5W1/O1Ot8fMmDpcHW5imDTUImnU7fYrKv3+b1WlKfUk1aYT2gMBMqJ8gFE86hjQ0JFNqRWeYz2iYeO52ifMGqR/2iGTpWY5WouNeUjlXgQKyNHtDVAlRJpI9oaibnSLSdzVMa1oFLSKzJrj0An+KmOW87V217QiQqVJ8KiY0TGqCUk3MAm29ulYJn+PcefUO8bkJB3FHK+OpbIBlUEep8apuF8rC1LeUpPvRqPXc70VSs8LulOqKhYrL1N3UIrSE4hGwWPASJP6UPcU4Nak6gduVVQSo12y6QZHhHoZ/KvCIMHeuSNPUE9bWqjTctzxWJwi9ZEpgWEH7tQ+HaayXMwnDLatKjM+QtTTC5PLeiDfh1V6LQ3N6D+GF94Vd57mC20Et+9UqLcNjpS7OqnD5oruntGynSJB3nzrtWYK1e+3HSRUFl2Q6Ui1VbicyXBCVtz1majucQFNlaQfkaoukteFedlQ+riVQkpUiJppvjDfUEk+FqCxzlv8AhO/+2v8A6TXtUuacToU0sad0LG/9JpVVgCdSjuzAsN/KmVNpnaZ2i4NDbj6juTUvLcyW0oTdIIMbelEWisP4fKpuRZT2jhkGB4UVcJY1GLKu4Bp5TejDCZWkXSAKaA392UfhqDm3D6UIKgIIrThgabxGVhSSIp0MRLQ+Vd6ExFr1sLeRNxdA+FcI4cbJ9xNvCnQyENp8K6S2nqK2H922vwJ+Fefus1+AfAU1WS4LKw64lA59PSin90EhOx2o5wXD7aFSlIB8qsxghEf71kY7nXDobRIBgcqH/wBmT4fKt6xmVJWIIB8N6plcI4f/AISfhVGPKYR1E0k4ZNritcTwdhyZ7NPwpz90mBP8NPwoax/9nTfbf7+lPYTLA6sBMTO4+/KtcZ4TYA/w0/AU/huHGkKlKAPIVBnI4U6n4V3heGnyVp1FLGg7mxVFo9a05WWjpQlxQvENLCG1oS1FwuLzuBQDeD4PcSNanSETyIM1buISEaCZtHjVc/iFaNGsKAuSOtR2zJ3JqivfysI1ODvAHaomfJAZan3zJ8YvRM0mbASRfwqkxeVuYnGpa8JUeiaCLk2H/hrUeSdvOu8KL0b47IEM4Z7SmCUiT5EUE4VPeqgw4Zcgx4UR4/BFabGhvh5A7RI6ijwsCKlRj2eYMpcKb2NV/Ynqfia07NuGEOr1EkHwNViuDU/iV8aAFLJt3lb9edTUcPYlSdXZrIIkGr7NeFg0grQsyATBveqXLM/ebJQslaeUnvDpWhCVlD0wUuA+IV8vSul5I6kGQRykzRQxxCgkDWpB8TP1qwazhQ919Kk8wsC9Bmz+GUEqMnY/SlRxnj+HcbWVNoCtKoKFEXg+hpVFgSyLKmigKV3p5UQPcNsOtwEEK5G9UOKzJ1kJSlCUWHialZLnz6u0CtSglBUNIEggUkQ7wVgVN5g2gd3TPachoEwTW1IY6A1i3C6HcW+pbiSvWNJIlBBGxtvRlhOHsahIUMY6VmQBpkfTlUUfJb8K6DdA7WQZh2al/tSlOSYECwmm3sXm7SFLKEuKESAkkwDuI+dEHqcMK8QzQdluOzJAJebSUq7w6pnlH5U25xlimUyvD9pKoBAUI86gNA1XZRFZ5jONsaysKdYQlmRcmI8idzUlHtQwpGx1TEX9L0BBxPxMzgkanFAqPuoHvK/QeNZ1mPtVxCv8NCGwJ/qJ250IcWZ6vFYhby4EmAOgFgKqCsDrtRcbFwp7TEvLDeJSEE7LTETykVoBRPS9fLqV/TyrXvZhxelxosYhxIUiOzKiBKekneKGNDQivdFRWc6YUdIcST4U8jMGpP8AER3ZJ7ybAb86IkttCvCiPOso4w9oL2sowxKGpIC4uvSYkE8rU7wdxti1IUV/+oQk321geEb0Vp6kf3oM9ouTJdZDp1Atme6JUQbEfPeiXKc/ZxCCptXu+8hVlA+INSMYlLiFJ1AakkTa00SMJQ2UjuhQnfUSedOMuminNOAntKlpxCHAmSE7FVrUEMhZ5QQdjyvFGhJlZkz0op4XwaQ845HeUkAHwFDOVIAAVMEfOjjJMCtakqbT5nkBzojriRg/sr3/AC1krKTrj76Vv2Z5CXWVICgCoETyms1xnAWLaJKUdoBzRf5bmqhnIJDiSeu5IAj1rRmFpUO6pKvIzWbJ1NbphaUk6VAgyOoN6dy32kqSoJebTo5lAgj0oNEdR5VXZjmjDI/iuJQd4PvR5VXDjfDykqENqslwHUnyMbHzoP4wwS31qxDaw63skJuQneCPOgMMLxBhcQS02qVEHdJAPlNZpxNlzmEeTcEuCdpi+w670zhUqTBB0qSdxaCfzorTjnGmQ7iHAXVA6dQEpRyseZtVgB2svxb3uMOKvuGyBv1IAqRiMgxLaQpzQgSLF1E36gKpYzOnVEhC16T0JA+VRhhCoFRJJHmaogYh1Q1CZ3Frj0pU883pSRHI/SlUWLl9IXAXcACPlUnLHSysFDQOrbUQPAz4EVWDEzHkPpT7WHSpaYIknaCo/CoY0j2f5IEFx0N6TJAvI9DRPnGZsYVvtX16QDA/ET0A3NOcMYEM4ZtNk22NjJ8Kx/2sY4u4/sUqJQ2EpA8SJV9agKn/AGvsJJ0MOKE7khM0X5JxOxi2S+24kJA/iBRgo8+gvWGs8JyJLo2mIuKaxeRLw6NQc1BZ0qAJG5Eah0qjZ3eP8ASUl2QLFQBKfjVhgcVh8UnUy424n+kg+pG9Y1l3CCbFx+FdE7CpmIyc4BxjEYZ0r76Unkb9eooKvjjM1u4xwLJ0tEpSnkI8OtUycShRSI1XNtq1H2jcCpUFYxolKpCnE8o5nzrNU4VDfe1SQZqIiPsAJ1ETJPp500lBUNt6uMwaKtLqZIUgT05zI9ah9gtCZQO6bTRpYt4VHZFJReN6u/ZnkDbyi4owptYAH3yJoZwrayoJTdSoTMnn16c62Dgzh4YZsNkhRWdRKeXrzoL9OUpTeIm3pWfe0RtGGSgJQB2k6iLSAdvlWsFo+lBnHOVN4tpBKghTTpgkSNIJBnwtRlmbeHdxaUJurSJAaaUuJ5Ei1WGE4cxTSdIZxIQbnuGfHalnecJCzofUqABIXoEDaEpgAeFDi8yOqS4s+S1z9aLFk7i8TgH0rhYEz3kKTboZ3kWo1TihiG0Ylp9aCJlFo1fhjnNCOMzh0YexcU2bKS4rW2QdrKmD4iiD2U5apbTylpIaV7p5yNtPWIoYmrzHENFCgJbGkKBuTO58OlUeZ4KXiQkpSu6QRHh9aP8ALmEl5KEiNfvLUInwE86sszypLrqFWCG1beA/vRFHw5wSR3nza0IH1Jo9wuGShISmIHwprDg+8uw5dI/WvFYhSjpbTA/EaCYtYG59K8XikpsbVGRh9HeUSo+NDmNxhOJuTBEeFBf5jhWMQkpcQFyCNrx4Gsk4x4KTg1B1tRUwqRcToPiem160nLMXqTE3SYqYpaXWy2q4UCCIBGxoPn5rFAWIC0n+Xxve3pUjAcRLZJIQUpNiCPL+9RMRgUNOLDgUoBSgAkxsYEn41wy0wEkq7UeAWNvhWxa43GsvpDrfdcFyjrymqbEpW4pRWSpXVR3jpT+GwqCFOJkdJN6scvy9akKUqDpMX+NBRNIUCBcT4VZ2AAnzqOtRCo0x5nevFqB2tyqKaxkKQq/I0qYxK4Co6H6V5RUlbXPwH0qzwOIOHb7ZEBwKQUk3PvC3rei/IsrwmKZSsNmYAUJuFAXql9oeEYY7NllEH3l35cv1rKCNriQuK1Ou9mlQEHSDfeBex86CsayVPLecEKPulQAnzi01UnMlrStst2I3nYjY1IwmZkd1RlO5BuPKiuWswfkpSkQJ6Db608xjHMQNKkJhKgZ2uOvWm3XgghbX81ik3025U5l6wiSubwAAOajWhzgnsY4tSRBsTJHSdo32q94U/acQtKXdJSlaTBF9U8o8KqX3VBYKY35Egz40VZNm/wCzd/SnWtJAg2HMnzqDW32kxCoIIgzEbXtWH8T8Dq/anC0ptLJVqBKo9AOo2qxxHGDyj3lf7VWY7PXEJKkhKlf1X9d6iKXGOpblpN9BCSepNzUdzMSRpkafFN/jVcQoqlUyq56TXOICoJG1FF/CPaKWV4dtDjiBZKrAE21HrRrg8fmbMOu4ZLyACFBoiYnpy9KAOFW1tsrcSqFkpvPr8LUa5LxMgK/4Kh/MV2J5giiCXhTitONWoBJQQkd1W4I3noamZvgVLugD3XAroZB/OqVOd6MQgBlrU4krUqdJUnok7FVFeGdQ6hLiVSlY1JO1jfb72oj5yxWTaTA3HdI27wtFPOZIQEqUY/tRP7SsAWsUpQ91Y1Wt3/5hPnQnh8WSQCCed1benrRYI8PhkHDqaudjfqDIos9nmYoQ0tpSiXEXKeQB300CYIrWlSUC6rSSR+R5TU3hB0YfGkvLCEBKx3SVFRKSBFt786Fazg8O2p5KblROoTO25g1aNNStRmUgz5npQNwZxc5i8WW0twyge8T3+gExFaa02AJAohltmbq9E8hTigadKrE1SY3OQkw4NINgoEGgexjlBmaLKXb+YoidGu6T5XqpzrClxEj30b+UUEcYopJI6ah+dWTWKiSNj3h5c6HULlNr6eXUc6m5U7Mtkwoe6eoP8tBmvFGXrTiHJVuon43/ADqI2wmCneQPPrRZ7QcleS4MQlEsqSkFU7KHI9PPwqs4Oyw4jEEfhBUenKBV0O4LL0hpKSnkTPSrfhloONOIiQSSBVyckITYAiT9ip7GXBtg6ClEbwLk8vWroDuMeH4T2yYTpAkGBqBHLy/KgVZjnyouzPK3VnU44XXVbgmEjrA6DahnG4RaY7u5JnlvamqgOE6SPA/SlXTzRKSE9DJ9KVFXPB2fKwj6VKktqELA3i0eoNM59mpxGIccMjUbTyHIVVOK0wQYNjTZdkk6pJuagnBwAk+FQ8TA0nwrguWplwkkTsBQX3DYbXiEJdMNkgKrcHuDMG+Q6EjWEaUKB7osQFRzImvnbLXikzJmZ+G1fS/DOMSvDtmRKkAkDqBUSswzrgXEsq16UrQN1pMwOpB2qizV2FN9II8q1vjPGrSypCd3Lem5rGM9V7t7gihHeCvInYmu8QoBMG/3NVeGdIJvTpdJm9utFd4NqX0DkqbdLE/pUPMFknSkX28uXxp4OHUIMeVOFoffxoIWDwqgqylCbGCb1dIxOgpJEnkN7dTUIj0imHndIJUbmyaAwbz9pYCH0FSQRKh/L5eNalkTjKMO32ah2ekFMHZJuI9K+d2XiY5D85vR1w49jUtQpWlm8QlKlERYTFqIJvam8BgiTpXqcGgx7ogSfOax1eJUDyien30oxzHPHMY2MO+hLTaSOz3JnY6j1NU2aZCppcEGCJBoeOuGXCX2ADftUKJ5aQZNaHxhw2w6pL6FpSpXvJSQUyBvbY0BpydSEpAs44LjmE7wOhMfOjfg7JVNCSsweU2/vQWXs0DAU6GzqULkwBuYFaGlQgDwqhynLG2QpSE6VrjVAielTn34B6xQOY1ZTsbiqHMWe1SQIJ5g0/8A+NFFnEak/i6VGxWYgDUljV0UCfnRA0809hjKJKd9O49K8w/E60q/ityOcbx5VavZ6tVlYYkeFRlkr2YKN+8r9KCJiC2vvsmJ5E2Pl0NM5erUobgg35kUP5xg1NOaknnPQWvtRVw3lLzqO11jvjcC/SKC6zDHtuNqZJKkLSQdSDvHIjxoX4AzrDtJcZUOzcClQo/5gBj4jpR4xkwahSZUf6pNVOZZA2lwOhABVuOh50FRmubYpCkqQ0lxuLpA70da8x2eh5pCUIUhRV3goQQaIMOzJHQb8rVW47CFWMSI7raAT0JMUEJ7AQCpViqyf6Ujf4/nQrmeTurWWwZQkibbWkifCaPM2eTO4tuLWHIHzqC0EmEgydz9T51QKOZElplf/Iqf9JilVvxC2oocF40K9e6fpSqrAqz7P3nUIUHWRIBgrM8o5eNcf+XTydncOf8A5D/21QN45xV9RkxzNTG8evTOo/GpBYngTED/ADGP/sP/AG02/wACYiCO1w0nq6R/+aqnMzcG5MedeYfFysKU32gHJRAB+dBFzDL1YdZacU2pUAy2oqEecCn3s9xKdKUPuhIAgJUQBXOMytZLim0gIG4BmJva14mouEwTj4AbbUsoF46Cooqy7Nnxh0qXreUpXvLUSQOl6qM1zMOm6NKhv6V1k7Ljq9MlGmAYOw6R1q2x2VMKWEBRB/nWbz0SB1oKTDNErSEiSqwA5mi9rhdIYU2VJGI99KSCJEXTq2O3LrUTC4DCh1Oh0B1Jjs1au8T4pkCr3N8Zhmm0BTnaKM9xtZVEc9RFqJQYcsdSNam1BIMEkCAaaXEW3ouxGbjFNJZaDgVBMFSLi3KRJ8qDV4tpBKVKKSDtpUCD0NFdOwkalG1rePSoiGS4dSjAH+9NYzHNqP8AiSOmk0Q5LiGlt6UnruIJoKtrCi5NgNqIMhzJtI1IfLJjvJJlB8YqBn6whhRmeVhVVkjLRhTqZkDwmg0Bot4iR3HTzKLXO1jUJOAfLJuSoLVCFmY0kQR4XFvCpuTDCtoVoTpJ8bnptVmmS4DzKY+lGTGTZYlJlxWtzcnrb5elFWRYElepV0jlsnw86Hld1QgkmSdIiY8J51a4LF4lY7pQwgGAmC44esxYT50UYOkRHWucQ2CmYvFRcK4dA1e9z8KkpPLnRFI9hyrciByNRP8Aw5ae8gx4A0RqKd9j0ph8RePSJoKzDPrI7wB9L126QRYU+pnXJJ/KmlNxAoAniFjUs2sOX5UScL4l3D4dAdb7igSFDrOxHrU7KcmSVlxwEmbTt51MzDDae92oA/CvaKD1PEiT3dC78wNq9zDEtBtThUCAJg7zQ9js3dSClLIk+6tJ1D4RQpxO681hgsuBRWoAC4PMqMEcooJmfZ6pa09jqbKBIkEap5dK6RxUptgq0OLfWeQEDpfoKG8XxUoNBswtUC8Du+tSMPnC+zTsbAfHegk4YK7IaipSlkqVe5JuZ+O1WuBfLQ1aSonoLincBk7rsKVCG7RIOpXoNqJsLhwgbCPHeqAzHZmtxDoTqjQo3SQR3T1pURZ/jx2LqY/y18h+E17VWMHYfTG/KnS6kc5qqQKkPvawmyQUiLDl+tRT2oXJmKceSUoDkEoJIB3uOvSoSCRNEWVZg2jBPNrutUhIifXwqGKzBY9ww2kmINvrPWjzgwljDqBACio3Auaz/h1YS+jUYFwTRe7nzaFaQsFEb+NBQ5hmJbedgEFRnpPSPnVa3mSlOFcn9Py51Mzd9DytUhJH83UVCx6WgkBqT+Inn5UDQxi0OhxFlDmPHenMHjAk3BI/U3qCZHKuUn40F25nHfS4gaSkyn79Kj5zjVvqLik94xqIETVYZp8PkDw/SgaU0SYAP61bNZc41/EjYTANRWsZ3tvv7FTznBjvAEja/wBaDjNszLrcQUmYPj41Gy14yEEnTfp1mrLL0t4hKwtMFKSe7uSKrcG1C9KbyDE/SgN8hUI2HrRHgSvVbvWMA9Y6nyoGyx1wKjYzEGjnAOqASFRI3I2NGT7zmhMqUO0tqEGZPjtFCmZ8UPIUQ24pKRsE7+N6u81eLiVAe9aD4DrQ282ys94LZJ3trHnQbFwZKsIwomSpAJJ3NPcS4N4oBw5hxJmJgK8JpzhtpKMMykKsECCbGPGrB1wTdQ+NFC+T8WoUvscQktPC0KBF/wBDRB2k94EEcqE+OGWnlJVbUme8CJ8J8qocFnDrCoCi4n8J/Wg0tQTvsefOvMLgio6lWT9f7UOYLinDhOpwhCvwHf8AvVwjihpxAUgkg8ov0oLsqEQkgECNxQ7nGCmUnVJHvm6R4G9qHMdmIQpWlR3kJTOoHxqtdxrywoLdKWz/ACzvQQ8wDqFkNYhRI3IgIFBGbZk66v8AirKyLJnbe/lWhZ0prDsoTHeXMjmraPS9CWPyF11JdCQgnZPM8qAeUqbkX8PlWsezjhf+Gl/EJkmC2g9OpFAmS8NuKxKG1x7wKoIMAVsmIzLsW4SAeXwoVNxrwTvE8qhLckUPDMFuLlRqa+s6bb0Rxnq0Bl2SJ7Nf/SaVC+eYJakOET7qp+BpVYsZI3sKcn+9cRb0FOuEQm0G8mZnpHSKKbk148T/ALUkprxdt6imyq8ikpw14aQFAibU4ldcFNOBJtRHnaDpXSFA8q4Ip1pwBMRQNFVxSWaSr145y++tB5qIPh9/rRNlvDfaYReIK06t0oF7c9XQ+FDuGCQoKUO7NwNyK0zLcO1h2e6Ew4mw1Ekj8RoALJAQ5ANzNSDgVJjcKB+Y/vTRRoc7o7syPI7R6UUpwaXBKSOR86CfkjjeJSErAS6AAf6vGrROAcaIkgIBFyd7ihU4RbagRIUNlco3q8Zz1C0RiAo6em3maMrZzLnlAHTAMjw8DNQ8WOyQdCkrc07C6R8d64ZzhzFKQ2CA0LkBRSNI5qPWrHhvBtPYnS3ZpChKve1q97SJ5UUNYxeZIaDitYaPumSPIRVE5nmKBjtF/EmvoTFsg7hKkncKEgdLGvMPlOHF+xa/0J/SivnlvG4kj+czz0qPXwqdh8vx6tm3bjpH1rc8c6hCT3UgctCUg/SKH3cdMkaif6iYjyoM0c4cxpAK0pSf61CrngnFONlxlZk7pETBFjFXmM1OLjZI3iOVUC3FoxAdbAGk25+fKiDZrLlOd9XdTzkXPn4UK8UYlsphtQgKgdFcjPjPOrbPeIy9hy3pKFaFFR2vG4rOMM8XYbMAWv0gXPrNEWed8RracSkhCyhIAMTG9VbXFj5XJXpB3ETbw6VIxmQIUSe2Kj4ioKsnnfVO3IflRoU8FZs1+0wAZI94m80ZY50qTas0yrBBpxK7i9/pR+htQRPI7USvcOmKcdxemo3aRub1HUNRvsL0RIx+OKmXLR3F+vdNKqjOsZDawDbQr6GlVixlINh5VwLWNJJsOVclYkmqpxJtXOJ5U0FiutVRXgNdoFcIFdJioOga6BmuQa6EURwpNJIr0jxrtAFAiKbc/OnCK4cT9/fnQchVyKNOGU9sxpVfSdM8wN/hQSod6i3glyErSbSoQfSKCPnDISoIJunu+cbGorGMWyQEKO/n4Vbcatw+g8yiTVXh2Yg7zb1oLL96H9lIbPob8uvhTT2eOH+RCT1SkxHSvU4YEaomPlXPZBQJSqfOx+7UDaCu6gYBF9KgPlRX7MnSrHNIlQSnUoDkSEneg5ySCNN+VaB7IcsV+1LdUCAhsj/UIPyNEawbmDtNPpRpBmK5SQfDx+te9oPdmiIOJbsDpBFQlYJBHIn6VcukBJkFXQVTrfOohQAG9h9aKjO4ZEQkAC8nxofw+VAmTtPzondGsAIMDypp9OkR0iaAezrBtjs+s6T5KrNMSwWHVNxcKPwJt8q0zixyEtgJ0jUN/Gh3jvA6m28QkbDS55/yn60QP4fFdfu9XOGxIImw+ZoPS+RH3t/vU1jEmjS/xKkE6jeateH801JUhWyTbrHKgxzGWiN+f1p9h1SFNrTPf+c7UKMMQoKPnULF4sJsOVjXmKxAQm+5v5UO4jETN/vf86I6zPFyhXkfpSqqxyiAY6H6UqsUOJ2FcqFOIO1JdAylNdE0q9UYopN7V3FcqNehdQexSArwLrsKojyK9Cq4UqvGpNA4Df7++VI/nSCq8J286BoirPKVwJBuDVdVpkyTpcIExE0Ftn2LDrCFf5iDCj1TEfWqzCKNidvyqXioKSOR+o/vXOGSUBPOwjmKCWMSE7GR92rzEISRrQPMc6jnDOzKSkjcgRSSlY3kT0sKDoOAQfl9+Vaf7HntScRIuNM+UCssTMxbzrY/ZVgtGCK4EuuEz4CwolGacQYEpHSuHsWEpjqelvGvOxJipPYAged550RUPZ+2m06o5i8UyVIeElfdO4B3qfiGUgwhlE8iajM5Q2o95IKjvFAzhkJSdOsEHlMkU28NaoSR18OgqwxeGSkBICQNrC/x5VVHHMMqV2jqRG5URPhEUFJxouENzvrHwFePYLtsOpvTZYjf+bkapfaFxE0tCTh1BZChJgxQ6/xxiNKQkIR4gEn5m1FwPvYdaVlKveSYPnzrtAUdr/7/ANqTmLLjhUo6lGSSevpTwXyAE+E0VIaWNtjPz5USsPtoRGkFSLAn8vWqHG4TsWdSv8QwQPwgUwvFHUfGD8d6CbmWL1k1VOOffrXjrhuev51Eeemg8xK+6fI0qi4l+xgcq8qwQWhan1NilSqKZKK5cTSpUHbybA+E1HBpUqIcRXSDSpUCVT2HHeA8KVKgbULkUk8q9pUDZNFPBTYUHgRIIpUqDotDs1jkFAj40zpiLn7FKlQTU4FKmyu4VYWMcqo33lAlMkgdaVKg7wrh7t60rhziF5nBspSQQFKABE21eFKlRKJsRxU+lkrGifI/rU/KM+ecCdRF42FeUqIg5xxC+l1SEqAA8BPzpjEZi8rDau1WDtIgflXtKgrMCgqacK1rUdCjdRoZz3DphkxcpM+NKlRVVxAkJabAsJ/Kh902+H0pUqKfwpt99KuuGEBbwChIAn1vSpUErNzr16uf601m2DSlDKwIJkGlSoKnHjSYHX8pqrcO58KVKg4QgEHypUqVWD//2Q=="/>
          <p:cNvSpPr>
            <a:spLocks noChangeAspect="1" noChangeArrowheads="1"/>
          </p:cNvSpPr>
          <p:nvPr/>
        </p:nvSpPr>
        <p:spPr bwMode="auto">
          <a:xfrm>
            <a:off x="155575" y="-1470025"/>
            <a:ext cx="4762500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quyenduocbiet.com/images/file/hiSPGqAt0ggBAOJ4/500-thum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6034472" cy="38862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724400" y="1981200"/>
            <a:ext cx="22860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5984875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hero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6575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Unit 3: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</a:b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A TRIP TO THE COUNTRYSIDE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</a:rPr>
              <a:t>LANGUAGE FOCUS</a:t>
            </a:r>
            <a:endParaRPr lang="en-US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s://s0.wp.com/wp-content/themes/vip/santander-roadloans/assets/images/content-challenger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2581" cy="435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Past Simple with “wish”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63246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Ex: I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wish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 car.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487" y="2466973"/>
            <a:ext cx="9053513" cy="43100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wish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Past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imple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57513" lvl="0" indent="6286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e →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were	</a:t>
            </a:r>
          </a:p>
          <a:p>
            <a:pPr marL="2957513" lvl="0" indent="6286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e + not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weren’t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957513" lvl="0" indent="6286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itchFamily="18" charset="0"/>
              </a:rPr>
              <a:t>→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endParaRPr lang="en-US" sz="38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57513" lvl="0" indent="6286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kumimoji="0" lang="en-US" sz="38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+ not </a:t>
            </a:r>
            <a:r>
              <a:rPr lang="en-US" sz="3800" b="1" dirty="0">
                <a:latin typeface="Times New Roman" panose="02020603050405020304" pitchFamily="18" charset="0"/>
                <a:cs typeface="Times New Roman" pitchFamily="18" charset="0"/>
              </a:rPr>
              <a:t>→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didn’t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V(bf)</a:t>
            </a:r>
          </a:p>
          <a:p>
            <a:pPr marL="2957513" lvl="0" indent="6286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800" b="1" dirty="0">
                <a:latin typeface="Times New Roman" panose="02020603050405020304" pitchFamily="18" charset="0"/>
                <a:cs typeface="Times New Roman" pitchFamily="18" charset="0"/>
              </a:rPr>
              <a:t>→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995363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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Talking about present wishes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153400" y="63246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1076</Words>
  <Application>Microsoft Office PowerPoint</Application>
  <PresentationFormat>On-screen Show (4:3)</PresentationFormat>
  <Paragraphs>254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Aharoni</vt:lpstr>
      <vt:lpstr>Arial</vt:lpstr>
      <vt:lpstr>Arial Black</vt:lpstr>
      <vt:lpstr>Calibri</vt:lpstr>
      <vt:lpstr>Rockwell Extra Bold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They are having a ____________ .</vt:lpstr>
      <vt:lpstr>PowerPoint Presentation</vt:lpstr>
      <vt:lpstr>Nguyen Van Troi</vt:lpstr>
      <vt:lpstr>Unit 3:  A TRIP TO THE COUNTRYSIDE</vt:lpstr>
      <vt:lpstr>PowerPoint Presentation</vt:lpstr>
      <vt:lpstr>The Past Simple with “wish”</vt:lpstr>
      <vt:lpstr>PowerPoint Presentation</vt:lpstr>
      <vt:lpstr>2. Modals “could/ would” with “wish”</vt:lpstr>
      <vt:lpstr>What do these people wish? Write the sentences.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Rewrite the following sentences.</vt:lpstr>
      <vt:lpstr>PowerPoint Presentation</vt:lpstr>
      <vt:lpstr>PowerPoint Presentation</vt:lpstr>
      <vt:lpstr>PowerPoint Presentation</vt:lpstr>
      <vt:lpstr>3. PREPOSITIONS OF TIME</vt:lpstr>
      <vt:lpstr>PowerPoint Presentation</vt:lpstr>
      <vt:lpstr>Work with a partner. Look at Mr. Thanh’ s itinerary for his business trip to Singapore. </vt:lpstr>
      <vt:lpstr>at till on after up to between</vt:lpstr>
      <vt:lpstr>Complete the sentences with on, at, in, for</vt:lpstr>
      <vt:lpstr>PowerPoint Presentation</vt:lpstr>
      <vt:lpstr>4. Adverb Clauses of Result: </vt:lpstr>
      <vt:lpstr>Match the half- sentences. Then write the full sentences.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write.</vt:lpstr>
      <vt:lpstr>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Microsoft account</cp:lastModifiedBy>
  <cp:revision>50</cp:revision>
  <dcterms:created xsi:type="dcterms:W3CDTF">2015-10-16T14:51:09Z</dcterms:created>
  <dcterms:modified xsi:type="dcterms:W3CDTF">2023-11-05T14:53:04Z</dcterms:modified>
</cp:coreProperties>
</file>