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sldIdLst>
    <p:sldId id="300" r:id="rId4"/>
    <p:sldId id="419" r:id="rId5"/>
    <p:sldId id="292" r:id="rId6"/>
    <p:sldId id="378" r:id="rId7"/>
    <p:sldId id="490" r:id="rId8"/>
    <p:sldId id="533" r:id="rId9"/>
    <p:sldId id="379" r:id="rId10"/>
    <p:sldId id="420" r:id="rId11"/>
    <p:sldId id="354" r:id="rId12"/>
    <p:sldId id="355" r:id="rId13"/>
    <p:sldId id="382" r:id="rId14"/>
    <p:sldId id="357" r:id="rId15"/>
    <p:sldId id="373" r:id="rId16"/>
    <p:sldId id="337" r:id="rId17"/>
    <p:sldId id="385" r:id="rId18"/>
    <p:sldId id="338" r:id="rId19"/>
    <p:sldId id="339" r:id="rId20"/>
    <p:sldId id="387" r:id="rId21"/>
    <p:sldId id="388" r:id="rId22"/>
    <p:sldId id="389" r:id="rId23"/>
    <p:sldId id="390" r:id="rId24"/>
    <p:sldId id="345" r:id="rId25"/>
    <p:sldId id="391" r:id="rId26"/>
    <p:sldId id="535" r:id="rId27"/>
    <p:sldId id="537" r:id="rId28"/>
    <p:sldId id="539" r:id="rId29"/>
    <p:sldId id="544" r:id="rId30"/>
    <p:sldId id="545" r:id="rId31"/>
    <p:sldId id="417" r:id="rId32"/>
    <p:sldId id="466" r:id="rId33"/>
    <p:sldId id="543" r:id="rId34"/>
    <p:sldId id="54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1CB89AA-56A5-471E-A6BC-4F93C072B2E3}">
          <p14:sldIdLst>
            <p14:sldId id="300"/>
            <p14:sldId id="419"/>
            <p14:sldId id="292"/>
            <p14:sldId id="378"/>
            <p14:sldId id="350"/>
            <p14:sldId id="490"/>
            <p14:sldId id="379"/>
            <p14:sldId id="420"/>
            <p14:sldId id="354"/>
            <p14:sldId id="355"/>
            <p14:sldId id="382"/>
            <p14:sldId id="357"/>
            <p14:sldId id="373"/>
            <p14:sldId id="337"/>
            <p14:sldId id="384"/>
            <p14:sldId id="470"/>
            <p14:sldId id="361"/>
            <p14:sldId id="471"/>
            <p14:sldId id="472"/>
            <p14:sldId id="364"/>
            <p14:sldId id="464"/>
            <p14:sldId id="385"/>
            <p14:sldId id="338"/>
            <p14:sldId id="339"/>
            <p14:sldId id="474"/>
            <p14:sldId id="366"/>
            <p14:sldId id="475"/>
            <p14:sldId id="368"/>
            <p14:sldId id="476"/>
            <p14:sldId id="369"/>
            <p14:sldId id="465"/>
            <p14:sldId id="387"/>
            <p14:sldId id="389"/>
            <p14:sldId id="390"/>
            <p14:sldId id="345"/>
            <p14:sldId id="391"/>
            <p14:sldId id="532"/>
            <p14:sldId id="467"/>
            <p14:sldId id="415"/>
            <p14:sldId id="486"/>
            <p14:sldId id="416"/>
            <p14:sldId id="487"/>
            <p14:sldId id="417"/>
            <p14:sldId id="488"/>
            <p14:sldId id="466"/>
            <p14:sldId id="489"/>
            <p14:sldId id="388"/>
          </p14:sldIdLst>
        </p14:section>
        <p14:section name="Untitled Section" id="{7F59FD0A-5B82-4D6C-8BA2-8A91B621AC4E}">
          <p14:sldIdLst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F207"/>
    <a:srgbClr val="0000FF"/>
    <a:srgbClr val="009900"/>
    <a:srgbClr val="FF6600"/>
    <a:srgbClr val="FE0A0A"/>
    <a:srgbClr val="CC0066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/>
    <p:restoredTop sz="94733"/>
  </p:normalViewPr>
  <p:slideViewPr>
    <p:cSldViewPr snapToGrid="0" snapToObjects="1">
      <p:cViewPr>
        <p:scale>
          <a:sx n="62" d="100"/>
          <a:sy n="62" d="100"/>
        </p:scale>
        <p:origin x="-99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DA06-8FFC-3D47-9219-78271FC4C523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CE7B3-A3B0-6B43-93EB-61CDB1D84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586B75A-687E-405C-8A0B-8D00578BA2C3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oan\HOAN\thao%20giang%2011-%20nh%2009-10\Music%20box%20dancer%20-%20Richard%20Claydement%20%5bNCT%209580199003%5d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/C:\Users\ASUS\Downloads\Video_DucDong_Final.mov" TargetMode="Externa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ASUS\Downloads\Video_DucDong_Final.mov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1893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286001" y="254317"/>
            <a:ext cx="762671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i="1" dirty="0">
                <a:solidFill>
                  <a:schemeClr val="accent4"/>
                </a:solidFill>
                <a:effectLst/>
                <a:latin typeface="Tahoma" panose="020B0604030504040204" charset="0"/>
              </a:rPr>
              <a:t>PHÒNG GIÁO DỤC VÀ ĐÀO TẠO QUẬN 2</a:t>
            </a:r>
          </a:p>
          <a:p>
            <a:pPr algn="ctr"/>
            <a:r>
              <a:rPr lang="en-US" sz="2800" b="1" i="1" dirty="0">
                <a:solidFill>
                  <a:schemeClr val="accent4"/>
                </a:solidFill>
                <a:effectLst/>
                <a:latin typeface="Tahoma" panose="020B0604030504040204" charset="0"/>
              </a:rPr>
              <a:t>TRƯỜNG THCS </a:t>
            </a:r>
            <a:r>
              <a:rPr lang="en-US" sz="2800" b="1" i="1" dirty="0" smtClean="0">
                <a:solidFill>
                  <a:schemeClr val="accent4"/>
                </a:solidFill>
                <a:effectLst/>
                <a:latin typeface="Tahoma" panose="020B0604030504040204" charset="0"/>
              </a:rPr>
              <a:t>TRẦN QUỐC TOẢN</a:t>
            </a:r>
          </a:p>
          <a:p>
            <a:pPr algn="ctr"/>
            <a:endParaRPr lang="en-US" sz="2800" b="1" i="1" dirty="0">
              <a:solidFill>
                <a:schemeClr val="accent4"/>
              </a:solidFill>
              <a:effectLst/>
              <a:latin typeface="Tahoma" panose="020B060403050404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513697" y="4925632"/>
            <a:ext cx="735774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i="1" dirty="0" err="1">
                <a:solidFill>
                  <a:srgbClr val="009900"/>
                </a:solidFill>
                <a:effectLst/>
                <a:latin typeface="Tahoma" panose="020B0604030504040204" charset="0"/>
              </a:rPr>
              <a:t>Giáo</a:t>
            </a:r>
            <a:r>
              <a:rPr lang="en-US" sz="2800" b="1" i="1" dirty="0">
                <a:solidFill>
                  <a:srgbClr val="009900"/>
                </a:solidFill>
                <a:effectLst/>
                <a:latin typeface="Tahoma" panose="020B0604030504040204" charset="0"/>
              </a:rPr>
              <a:t>  </a:t>
            </a:r>
            <a:r>
              <a:rPr lang="en-US" sz="2800" b="1" i="1" dirty="0" err="1">
                <a:solidFill>
                  <a:srgbClr val="009900"/>
                </a:solidFill>
                <a:effectLst/>
                <a:latin typeface="Tahoma" panose="020B0604030504040204" charset="0"/>
              </a:rPr>
              <a:t>viên</a:t>
            </a:r>
            <a:r>
              <a:rPr lang="en-US" sz="2800" b="1" i="1" dirty="0">
                <a:solidFill>
                  <a:srgbClr val="009900"/>
                </a:solidFill>
                <a:effectLst/>
                <a:latin typeface="Tahoma" panose="020B0604030504040204" charset="0"/>
              </a:rPr>
              <a:t>: </a:t>
            </a:r>
            <a:r>
              <a:rPr lang="en-US" sz="2800" b="1" i="1" dirty="0" err="1" smtClean="0">
                <a:solidFill>
                  <a:srgbClr val="009900"/>
                </a:solidFill>
                <a:latin typeface="Tahoma" panose="020B0604030504040204" charset="0"/>
              </a:rPr>
              <a:t>Lê</a:t>
            </a:r>
            <a:r>
              <a:rPr lang="en-US" sz="2800" b="1" i="1" dirty="0" smtClean="0">
                <a:solidFill>
                  <a:srgbClr val="009900"/>
                </a:solidFill>
                <a:latin typeface="Tahoma" panose="020B0604030504040204" charset="0"/>
              </a:rPr>
              <a:t> </a:t>
            </a:r>
            <a:r>
              <a:rPr lang="en-US" sz="2800" b="1" i="1" dirty="0" err="1" smtClean="0">
                <a:solidFill>
                  <a:srgbClr val="009900"/>
                </a:solidFill>
                <a:latin typeface="Tahoma" panose="020B0604030504040204" charset="0"/>
              </a:rPr>
              <a:t>Thị</a:t>
            </a:r>
            <a:r>
              <a:rPr lang="en-US" sz="2800" b="1" i="1" dirty="0" smtClean="0">
                <a:solidFill>
                  <a:srgbClr val="009900"/>
                </a:solidFill>
                <a:latin typeface="Tahoma" panose="020B0604030504040204" charset="0"/>
              </a:rPr>
              <a:t> </a:t>
            </a:r>
            <a:r>
              <a:rPr lang="en-US" sz="2800" b="1" i="1" dirty="0" err="1" smtClean="0">
                <a:solidFill>
                  <a:srgbClr val="009900"/>
                </a:solidFill>
                <a:latin typeface="Tahoma" panose="020B0604030504040204" charset="0"/>
              </a:rPr>
              <a:t>Tuệ</a:t>
            </a:r>
            <a:r>
              <a:rPr lang="en-US" sz="2800" b="1" i="1" dirty="0" smtClean="0">
                <a:solidFill>
                  <a:srgbClr val="009900"/>
                </a:solidFill>
                <a:latin typeface="Tahoma" panose="020B0604030504040204" charset="0"/>
              </a:rPr>
              <a:t> </a:t>
            </a:r>
            <a:r>
              <a:rPr lang="en-US" sz="2800" b="1" i="1" dirty="0" err="1" smtClean="0">
                <a:solidFill>
                  <a:srgbClr val="009900"/>
                </a:solidFill>
                <a:latin typeface="Tahoma" panose="020B0604030504040204" charset="0"/>
              </a:rPr>
              <a:t>Tú</a:t>
            </a:r>
            <a:endParaRPr lang="en-US" sz="2800" b="1" i="1" dirty="0" smtClean="0">
              <a:solidFill>
                <a:srgbClr val="009900"/>
              </a:solidFill>
              <a:latin typeface="Tahoma" panose="020B0604030504040204" charset="0"/>
            </a:endParaRPr>
          </a:p>
          <a:p>
            <a:pPr algn="ctr"/>
            <a:r>
              <a:rPr lang="en-US" sz="2800" b="1" i="1" dirty="0" err="1" smtClean="0">
                <a:solidFill>
                  <a:srgbClr val="009900"/>
                </a:solidFill>
                <a:effectLst/>
                <a:latin typeface="Tahoma" panose="020B0604030504040204" charset="0"/>
              </a:rPr>
              <a:t>Năm</a:t>
            </a:r>
            <a:r>
              <a:rPr lang="en-US" sz="2800" b="1" i="1" dirty="0" smtClean="0">
                <a:solidFill>
                  <a:srgbClr val="009900"/>
                </a:solidFill>
                <a:effectLst/>
                <a:latin typeface="Tahoma" panose="020B0604030504040204" charset="0"/>
              </a:rPr>
              <a:t> </a:t>
            </a:r>
            <a:r>
              <a:rPr lang="en-US" sz="2800" b="1" i="1" dirty="0" err="1" smtClean="0">
                <a:solidFill>
                  <a:srgbClr val="009900"/>
                </a:solidFill>
                <a:effectLst/>
                <a:latin typeface="Tahoma" panose="020B0604030504040204" charset="0"/>
              </a:rPr>
              <a:t>Học</a:t>
            </a:r>
            <a:r>
              <a:rPr lang="en-US" sz="2800" b="1" i="1" dirty="0" smtClean="0">
                <a:solidFill>
                  <a:srgbClr val="009900"/>
                </a:solidFill>
                <a:effectLst/>
                <a:latin typeface="Tahoma" panose="020B0604030504040204" charset="0"/>
              </a:rPr>
              <a:t>: 2017-2018</a:t>
            </a:r>
            <a:endParaRPr lang="en-US" sz="2800" b="1" i="1" dirty="0">
              <a:solidFill>
                <a:srgbClr val="009900"/>
              </a:solidFill>
              <a:effectLst/>
              <a:latin typeface="Tahoma" panose="020B0604030504040204" charset="0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1417320" y="2423160"/>
            <a:ext cx="91440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CHÀO MỪNG QUÝ THẦY CÔ VÀ CÁC EM HỌC SINH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3020" y="-5715"/>
            <a:ext cx="8339455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Hiện tượng nóng lên toàn cầu</a:t>
            </a:r>
          </a:p>
        </p:txBody>
      </p:sp>
      <p:pic>
        <p:nvPicPr>
          <p:cNvPr id="3" name="Picture 2" descr="trai-dat-quay-cham-hon-vi-nong-len-toan-cau-1-2-tieudungplu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" y="1060450"/>
            <a:ext cx="6718935" cy="5258435"/>
          </a:xfrm>
          <a:prstGeom prst="rect">
            <a:avLst/>
          </a:prstGeom>
        </p:spPr>
      </p:pic>
      <p:pic>
        <p:nvPicPr>
          <p:cNvPr id="4" name="Picture 3" descr="zing_thay_doi_khi_hau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275" y="145415"/>
            <a:ext cx="4745355" cy="3106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640" y="3348355"/>
            <a:ext cx="4745355" cy="343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292" y="703306"/>
            <a:ext cx="1035538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SỰ NÓNG CHẢY VÀ SỰ ĐÔNG ĐẶC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0292" y="1228140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I.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Hiện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tượng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800292" y="1812915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II.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Đặc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điểm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  <a:endParaRPr lang="en-US" sz="3200" b="1" dirty="0">
              <a:solidFill>
                <a:srgbClr val="CC0066"/>
              </a:solidFill>
              <a:latin typeface="Times New Roman" panose="02020603050405020304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366578" y="2397690"/>
            <a:ext cx="55443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1. </a:t>
            </a:r>
            <a:r>
              <a:rPr lang="en-US" sz="2800" b="1" dirty="0" err="1" smtClean="0">
                <a:latin typeface="Times New Roman" panose="02020603050405020304" charset="0"/>
              </a:rPr>
              <a:t>Thí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nghiệm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về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sự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nóng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chảy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923" y="2549275"/>
            <a:ext cx="1024058" cy="2608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25" y="3864557"/>
            <a:ext cx="1141631" cy="129330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865101" y="3060060"/>
            <a:ext cx="1471609" cy="1473660"/>
            <a:chOff x="6624686" y="3060060"/>
            <a:chExt cx="1471609" cy="1473660"/>
          </a:xfrm>
          <a:solidFill>
            <a:srgbClr val="00B050"/>
          </a:solidFill>
        </p:grpSpPr>
        <p:sp>
          <p:nvSpPr>
            <p:cNvPr id="4" name="Freeform 3"/>
            <p:cNvSpPr/>
            <p:nvPr/>
          </p:nvSpPr>
          <p:spPr>
            <a:xfrm>
              <a:off x="7493954" y="4261104"/>
              <a:ext cx="447375" cy="272616"/>
            </a:xfrm>
            <a:custGeom>
              <a:avLst/>
              <a:gdLst>
                <a:gd name="connsiteX0" fmla="*/ 283464 w 621792"/>
                <a:gd name="connsiteY0" fmla="*/ 27432 h 539496"/>
                <a:gd name="connsiteX1" fmla="*/ 283464 w 621792"/>
                <a:gd name="connsiteY1" fmla="*/ 27432 h 539496"/>
                <a:gd name="connsiteX2" fmla="*/ 356616 w 621792"/>
                <a:gd name="connsiteY2" fmla="*/ 54864 h 539496"/>
                <a:gd name="connsiteX3" fmla="*/ 393192 w 621792"/>
                <a:gd name="connsiteY3" fmla="*/ 64008 h 539496"/>
                <a:gd name="connsiteX4" fmla="*/ 448056 w 621792"/>
                <a:gd name="connsiteY4" fmla="*/ 82296 h 539496"/>
                <a:gd name="connsiteX5" fmla="*/ 475488 w 621792"/>
                <a:gd name="connsiteY5" fmla="*/ 91440 h 539496"/>
                <a:gd name="connsiteX6" fmla="*/ 502920 w 621792"/>
                <a:gd name="connsiteY6" fmla="*/ 109728 h 539496"/>
                <a:gd name="connsiteX7" fmla="*/ 603504 w 621792"/>
                <a:gd name="connsiteY7" fmla="*/ 192024 h 539496"/>
                <a:gd name="connsiteX8" fmla="*/ 621792 w 621792"/>
                <a:gd name="connsiteY8" fmla="*/ 228600 h 539496"/>
                <a:gd name="connsiteX9" fmla="*/ 603504 w 621792"/>
                <a:gd name="connsiteY9" fmla="*/ 310896 h 539496"/>
                <a:gd name="connsiteX10" fmla="*/ 566928 w 621792"/>
                <a:gd name="connsiteY10" fmla="*/ 402336 h 539496"/>
                <a:gd name="connsiteX11" fmla="*/ 557784 w 621792"/>
                <a:gd name="connsiteY11" fmla="*/ 457200 h 539496"/>
                <a:gd name="connsiteX12" fmla="*/ 530352 w 621792"/>
                <a:gd name="connsiteY12" fmla="*/ 484632 h 539496"/>
                <a:gd name="connsiteX13" fmla="*/ 502920 w 621792"/>
                <a:gd name="connsiteY13" fmla="*/ 539496 h 539496"/>
                <a:gd name="connsiteX14" fmla="*/ 365760 w 621792"/>
                <a:gd name="connsiteY14" fmla="*/ 530352 h 539496"/>
                <a:gd name="connsiteX15" fmla="*/ 274320 w 621792"/>
                <a:gd name="connsiteY15" fmla="*/ 502920 h 539496"/>
                <a:gd name="connsiteX16" fmla="*/ 228600 w 621792"/>
                <a:gd name="connsiteY16" fmla="*/ 493776 h 539496"/>
                <a:gd name="connsiteX17" fmla="*/ 155448 w 621792"/>
                <a:gd name="connsiteY17" fmla="*/ 475488 h 539496"/>
                <a:gd name="connsiteX18" fmla="*/ 45720 w 621792"/>
                <a:gd name="connsiteY18" fmla="*/ 466344 h 539496"/>
                <a:gd name="connsiteX19" fmla="*/ 18288 w 621792"/>
                <a:gd name="connsiteY19" fmla="*/ 448056 h 539496"/>
                <a:gd name="connsiteX20" fmla="*/ 0 w 621792"/>
                <a:gd name="connsiteY20" fmla="*/ 393192 h 539496"/>
                <a:gd name="connsiteX21" fmla="*/ 18288 w 621792"/>
                <a:gd name="connsiteY21" fmla="*/ 329184 h 539496"/>
                <a:gd name="connsiteX22" fmla="*/ 45720 w 621792"/>
                <a:gd name="connsiteY22" fmla="*/ 310896 h 539496"/>
                <a:gd name="connsiteX23" fmla="*/ 82296 w 621792"/>
                <a:gd name="connsiteY23" fmla="*/ 274320 h 539496"/>
                <a:gd name="connsiteX24" fmla="*/ 100584 w 621792"/>
                <a:gd name="connsiteY24" fmla="*/ 246888 h 539496"/>
                <a:gd name="connsiteX25" fmla="*/ 128016 w 621792"/>
                <a:gd name="connsiteY25" fmla="*/ 219456 h 539496"/>
                <a:gd name="connsiteX26" fmla="*/ 173736 w 621792"/>
                <a:gd name="connsiteY26" fmla="*/ 164592 h 539496"/>
                <a:gd name="connsiteX27" fmla="*/ 164592 w 621792"/>
                <a:gd name="connsiteY27" fmla="*/ 137160 h 539496"/>
                <a:gd name="connsiteX28" fmla="*/ 118872 w 621792"/>
                <a:gd name="connsiteY28" fmla="*/ 82296 h 539496"/>
                <a:gd name="connsiteX29" fmla="*/ 109728 w 621792"/>
                <a:gd name="connsiteY29" fmla="*/ 45720 h 539496"/>
                <a:gd name="connsiteX30" fmla="*/ 146304 w 621792"/>
                <a:gd name="connsiteY30" fmla="*/ 27432 h 539496"/>
                <a:gd name="connsiteX31" fmla="*/ 164592 w 621792"/>
                <a:gd name="connsiteY31" fmla="*/ 0 h 539496"/>
                <a:gd name="connsiteX32" fmla="*/ 256032 w 621792"/>
                <a:gd name="connsiteY32" fmla="*/ 9144 h 539496"/>
                <a:gd name="connsiteX33" fmla="*/ 283464 w 621792"/>
                <a:gd name="connsiteY33" fmla="*/ 27432 h 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21792" h="539496">
                  <a:moveTo>
                    <a:pt x="283464" y="27432"/>
                  </a:moveTo>
                  <a:lnTo>
                    <a:pt x="283464" y="27432"/>
                  </a:lnTo>
                  <a:cubicBezTo>
                    <a:pt x="307848" y="36576"/>
                    <a:pt x="331910" y="46629"/>
                    <a:pt x="356616" y="54864"/>
                  </a:cubicBezTo>
                  <a:cubicBezTo>
                    <a:pt x="368538" y="58838"/>
                    <a:pt x="381155" y="60397"/>
                    <a:pt x="393192" y="64008"/>
                  </a:cubicBezTo>
                  <a:cubicBezTo>
                    <a:pt x="411656" y="69547"/>
                    <a:pt x="429768" y="76200"/>
                    <a:pt x="448056" y="82296"/>
                  </a:cubicBezTo>
                  <a:cubicBezTo>
                    <a:pt x="457200" y="85344"/>
                    <a:pt x="467468" y="86093"/>
                    <a:pt x="475488" y="91440"/>
                  </a:cubicBezTo>
                  <a:cubicBezTo>
                    <a:pt x="484632" y="97536"/>
                    <a:pt x="493378" y="104276"/>
                    <a:pt x="502920" y="109728"/>
                  </a:cubicBezTo>
                  <a:cubicBezTo>
                    <a:pt x="546373" y="134558"/>
                    <a:pt x="574375" y="133766"/>
                    <a:pt x="603504" y="192024"/>
                  </a:cubicBezTo>
                  <a:lnTo>
                    <a:pt x="621792" y="228600"/>
                  </a:lnTo>
                  <a:cubicBezTo>
                    <a:pt x="619309" y="241015"/>
                    <a:pt x="609038" y="296138"/>
                    <a:pt x="603504" y="310896"/>
                  </a:cubicBezTo>
                  <a:cubicBezTo>
                    <a:pt x="585595" y="358654"/>
                    <a:pt x="576799" y="343111"/>
                    <a:pt x="566928" y="402336"/>
                  </a:cubicBezTo>
                  <a:cubicBezTo>
                    <a:pt x="563880" y="420624"/>
                    <a:pt x="565314" y="440258"/>
                    <a:pt x="557784" y="457200"/>
                  </a:cubicBezTo>
                  <a:cubicBezTo>
                    <a:pt x="552532" y="469017"/>
                    <a:pt x="538631" y="474698"/>
                    <a:pt x="530352" y="484632"/>
                  </a:cubicBezTo>
                  <a:cubicBezTo>
                    <a:pt x="510657" y="508267"/>
                    <a:pt x="512084" y="512003"/>
                    <a:pt x="502920" y="539496"/>
                  </a:cubicBezTo>
                  <a:cubicBezTo>
                    <a:pt x="457200" y="536448"/>
                    <a:pt x="411330" y="535149"/>
                    <a:pt x="365760" y="530352"/>
                  </a:cubicBezTo>
                  <a:cubicBezTo>
                    <a:pt x="333657" y="526973"/>
                    <a:pt x="305558" y="509168"/>
                    <a:pt x="274320" y="502920"/>
                  </a:cubicBezTo>
                  <a:cubicBezTo>
                    <a:pt x="259080" y="499872"/>
                    <a:pt x="243744" y="497271"/>
                    <a:pt x="228600" y="493776"/>
                  </a:cubicBezTo>
                  <a:cubicBezTo>
                    <a:pt x="204109" y="488124"/>
                    <a:pt x="180496" y="477575"/>
                    <a:pt x="155448" y="475488"/>
                  </a:cubicBezTo>
                  <a:lnTo>
                    <a:pt x="45720" y="466344"/>
                  </a:lnTo>
                  <a:cubicBezTo>
                    <a:pt x="36576" y="460248"/>
                    <a:pt x="24113" y="457375"/>
                    <a:pt x="18288" y="448056"/>
                  </a:cubicBezTo>
                  <a:cubicBezTo>
                    <a:pt x="8071" y="431709"/>
                    <a:pt x="0" y="393192"/>
                    <a:pt x="0" y="393192"/>
                  </a:cubicBezTo>
                  <a:cubicBezTo>
                    <a:pt x="597" y="390802"/>
                    <a:pt x="13518" y="335147"/>
                    <a:pt x="18288" y="329184"/>
                  </a:cubicBezTo>
                  <a:cubicBezTo>
                    <a:pt x="25153" y="320602"/>
                    <a:pt x="37376" y="318048"/>
                    <a:pt x="45720" y="310896"/>
                  </a:cubicBezTo>
                  <a:cubicBezTo>
                    <a:pt x="58811" y="299675"/>
                    <a:pt x="71075" y="287411"/>
                    <a:pt x="82296" y="274320"/>
                  </a:cubicBezTo>
                  <a:cubicBezTo>
                    <a:pt x="89448" y="265976"/>
                    <a:pt x="93549" y="255331"/>
                    <a:pt x="100584" y="246888"/>
                  </a:cubicBezTo>
                  <a:cubicBezTo>
                    <a:pt x="108863" y="236954"/>
                    <a:pt x="120500" y="229979"/>
                    <a:pt x="128016" y="219456"/>
                  </a:cubicBezTo>
                  <a:cubicBezTo>
                    <a:pt x="170203" y="160394"/>
                    <a:pt x="119657" y="200645"/>
                    <a:pt x="173736" y="164592"/>
                  </a:cubicBezTo>
                  <a:cubicBezTo>
                    <a:pt x="170688" y="155448"/>
                    <a:pt x="168903" y="145781"/>
                    <a:pt x="164592" y="137160"/>
                  </a:cubicBezTo>
                  <a:cubicBezTo>
                    <a:pt x="151861" y="111699"/>
                    <a:pt x="139095" y="102519"/>
                    <a:pt x="118872" y="82296"/>
                  </a:cubicBezTo>
                  <a:cubicBezTo>
                    <a:pt x="115824" y="70104"/>
                    <a:pt x="104108" y="56960"/>
                    <a:pt x="109728" y="45720"/>
                  </a:cubicBezTo>
                  <a:cubicBezTo>
                    <a:pt x="115824" y="33528"/>
                    <a:pt x="135832" y="36158"/>
                    <a:pt x="146304" y="27432"/>
                  </a:cubicBezTo>
                  <a:cubicBezTo>
                    <a:pt x="154747" y="20397"/>
                    <a:pt x="158496" y="9144"/>
                    <a:pt x="164592" y="0"/>
                  </a:cubicBezTo>
                  <a:cubicBezTo>
                    <a:pt x="195072" y="3048"/>
                    <a:pt x="226184" y="2256"/>
                    <a:pt x="256032" y="9144"/>
                  </a:cubicBezTo>
                  <a:cubicBezTo>
                    <a:pt x="266740" y="11615"/>
                    <a:pt x="278892" y="24384"/>
                    <a:pt x="283464" y="27432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7322708" y="3060060"/>
              <a:ext cx="343472" cy="217168"/>
            </a:xfrm>
            <a:custGeom>
              <a:avLst/>
              <a:gdLst>
                <a:gd name="connsiteX0" fmla="*/ 280523 w 477380"/>
                <a:gd name="connsiteY0" fmla="*/ 0 h 429768"/>
                <a:gd name="connsiteX1" fmla="*/ 280523 w 477380"/>
                <a:gd name="connsiteY1" fmla="*/ 0 h 429768"/>
                <a:gd name="connsiteX2" fmla="*/ 362819 w 477380"/>
                <a:gd name="connsiteY2" fmla="*/ 27432 h 429768"/>
                <a:gd name="connsiteX3" fmla="*/ 381107 w 477380"/>
                <a:gd name="connsiteY3" fmla="*/ 64008 h 429768"/>
                <a:gd name="connsiteX4" fmla="*/ 408539 w 477380"/>
                <a:gd name="connsiteY4" fmla="*/ 100584 h 429768"/>
                <a:gd name="connsiteX5" fmla="*/ 417683 w 477380"/>
                <a:gd name="connsiteY5" fmla="*/ 128016 h 429768"/>
                <a:gd name="connsiteX6" fmla="*/ 426827 w 477380"/>
                <a:gd name="connsiteY6" fmla="*/ 164592 h 429768"/>
                <a:gd name="connsiteX7" fmla="*/ 454259 w 477380"/>
                <a:gd name="connsiteY7" fmla="*/ 201168 h 429768"/>
                <a:gd name="connsiteX8" fmla="*/ 463403 w 477380"/>
                <a:gd name="connsiteY8" fmla="*/ 365760 h 429768"/>
                <a:gd name="connsiteX9" fmla="*/ 435971 w 477380"/>
                <a:gd name="connsiteY9" fmla="*/ 384048 h 429768"/>
                <a:gd name="connsiteX10" fmla="*/ 381107 w 477380"/>
                <a:gd name="connsiteY10" fmla="*/ 429768 h 429768"/>
                <a:gd name="connsiteX11" fmla="*/ 243947 w 477380"/>
                <a:gd name="connsiteY11" fmla="*/ 420624 h 429768"/>
                <a:gd name="connsiteX12" fmla="*/ 179939 w 477380"/>
                <a:gd name="connsiteY12" fmla="*/ 411480 h 429768"/>
                <a:gd name="connsiteX13" fmla="*/ 125075 w 477380"/>
                <a:gd name="connsiteY13" fmla="*/ 374904 h 429768"/>
                <a:gd name="connsiteX14" fmla="*/ 88499 w 477380"/>
                <a:gd name="connsiteY14" fmla="*/ 365760 h 429768"/>
                <a:gd name="connsiteX15" fmla="*/ 61067 w 477380"/>
                <a:gd name="connsiteY15" fmla="*/ 347472 h 429768"/>
                <a:gd name="connsiteX16" fmla="*/ 42779 w 477380"/>
                <a:gd name="connsiteY16" fmla="*/ 237744 h 429768"/>
                <a:gd name="connsiteX17" fmla="*/ 125075 w 477380"/>
                <a:gd name="connsiteY17" fmla="*/ 228600 h 429768"/>
                <a:gd name="connsiteX18" fmla="*/ 134219 w 477380"/>
                <a:gd name="connsiteY18" fmla="*/ 137160 h 429768"/>
                <a:gd name="connsiteX19" fmla="*/ 143363 w 477380"/>
                <a:gd name="connsiteY19" fmla="*/ 109728 h 429768"/>
                <a:gd name="connsiteX20" fmla="*/ 170795 w 477380"/>
                <a:gd name="connsiteY20" fmla="*/ 100584 h 429768"/>
                <a:gd name="connsiteX21" fmla="*/ 207371 w 477380"/>
                <a:gd name="connsiteY21" fmla="*/ 109728 h 429768"/>
                <a:gd name="connsiteX22" fmla="*/ 234803 w 477380"/>
                <a:gd name="connsiteY22" fmla="*/ 118872 h 429768"/>
                <a:gd name="connsiteX23" fmla="*/ 253091 w 477380"/>
                <a:gd name="connsiteY23" fmla="*/ 182880 h 429768"/>
                <a:gd name="connsiteX24" fmla="*/ 280523 w 477380"/>
                <a:gd name="connsiteY24" fmla="*/ 192024 h 429768"/>
                <a:gd name="connsiteX25" fmla="*/ 298811 w 477380"/>
                <a:gd name="connsiteY25" fmla="*/ 118872 h 429768"/>
                <a:gd name="connsiteX26" fmla="*/ 280523 w 477380"/>
                <a:gd name="connsiteY26" fmla="*/ 0 h 42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7380" h="429768">
                  <a:moveTo>
                    <a:pt x="280523" y="0"/>
                  </a:moveTo>
                  <a:lnTo>
                    <a:pt x="280523" y="0"/>
                  </a:lnTo>
                  <a:cubicBezTo>
                    <a:pt x="307955" y="9144"/>
                    <a:pt x="338424" y="11908"/>
                    <a:pt x="362819" y="27432"/>
                  </a:cubicBezTo>
                  <a:cubicBezTo>
                    <a:pt x="374319" y="34750"/>
                    <a:pt x="373883" y="52449"/>
                    <a:pt x="381107" y="64008"/>
                  </a:cubicBezTo>
                  <a:cubicBezTo>
                    <a:pt x="389184" y="76931"/>
                    <a:pt x="399395" y="88392"/>
                    <a:pt x="408539" y="100584"/>
                  </a:cubicBezTo>
                  <a:cubicBezTo>
                    <a:pt x="411587" y="109728"/>
                    <a:pt x="415035" y="118748"/>
                    <a:pt x="417683" y="128016"/>
                  </a:cubicBezTo>
                  <a:cubicBezTo>
                    <a:pt x="421135" y="140100"/>
                    <a:pt x="421207" y="153352"/>
                    <a:pt x="426827" y="164592"/>
                  </a:cubicBezTo>
                  <a:cubicBezTo>
                    <a:pt x="433643" y="178223"/>
                    <a:pt x="445115" y="188976"/>
                    <a:pt x="454259" y="201168"/>
                  </a:cubicBezTo>
                  <a:cubicBezTo>
                    <a:pt x="476773" y="268711"/>
                    <a:pt x="488199" y="278974"/>
                    <a:pt x="463403" y="365760"/>
                  </a:cubicBezTo>
                  <a:cubicBezTo>
                    <a:pt x="460384" y="376327"/>
                    <a:pt x="444414" y="377013"/>
                    <a:pt x="435971" y="384048"/>
                  </a:cubicBezTo>
                  <a:cubicBezTo>
                    <a:pt x="365565" y="442720"/>
                    <a:pt x="449215" y="384362"/>
                    <a:pt x="381107" y="429768"/>
                  </a:cubicBezTo>
                  <a:cubicBezTo>
                    <a:pt x="335387" y="426720"/>
                    <a:pt x="289580" y="424772"/>
                    <a:pt x="243947" y="420624"/>
                  </a:cubicBezTo>
                  <a:cubicBezTo>
                    <a:pt x="222483" y="418673"/>
                    <a:pt x="200055" y="419217"/>
                    <a:pt x="179939" y="411480"/>
                  </a:cubicBezTo>
                  <a:cubicBezTo>
                    <a:pt x="159425" y="403590"/>
                    <a:pt x="143363" y="387096"/>
                    <a:pt x="125075" y="374904"/>
                  </a:cubicBezTo>
                  <a:cubicBezTo>
                    <a:pt x="114618" y="367933"/>
                    <a:pt x="100691" y="368808"/>
                    <a:pt x="88499" y="365760"/>
                  </a:cubicBezTo>
                  <a:cubicBezTo>
                    <a:pt x="79355" y="359664"/>
                    <a:pt x="70897" y="352387"/>
                    <a:pt x="61067" y="347472"/>
                  </a:cubicBezTo>
                  <a:cubicBezTo>
                    <a:pt x="24049" y="328963"/>
                    <a:pt x="-45311" y="343452"/>
                    <a:pt x="42779" y="237744"/>
                  </a:cubicBezTo>
                  <a:cubicBezTo>
                    <a:pt x="60449" y="216540"/>
                    <a:pt x="97643" y="231648"/>
                    <a:pt x="125075" y="228600"/>
                  </a:cubicBezTo>
                  <a:cubicBezTo>
                    <a:pt x="128123" y="198120"/>
                    <a:pt x="129561" y="167436"/>
                    <a:pt x="134219" y="137160"/>
                  </a:cubicBezTo>
                  <a:cubicBezTo>
                    <a:pt x="135685" y="127633"/>
                    <a:pt x="136547" y="116544"/>
                    <a:pt x="143363" y="109728"/>
                  </a:cubicBezTo>
                  <a:cubicBezTo>
                    <a:pt x="150179" y="102912"/>
                    <a:pt x="161651" y="103632"/>
                    <a:pt x="170795" y="100584"/>
                  </a:cubicBezTo>
                  <a:cubicBezTo>
                    <a:pt x="182987" y="103632"/>
                    <a:pt x="195287" y="106276"/>
                    <a:pt x="207371" y="109728"/>
                  </a:cubicBezTo>
                  <a:cubicBezTo>
                    <a:pt x="216639" y="112376"/>
                    <a:pt x="228782" y="111346"/>
                    <a:pt x="234803" y="118872"/>
                  </a:cubicBezTo>
                  <a:cubicBezTo>
                    <a:pt x="235752" y="120058"/>
                    <a:pt x="248051" y="177840"/>
                    <a:pt x="253091" y="182880"/>
                  </a:cubicBezTo>
                  <a:cubicBezTo>
                    <a:pt x="259907" y="189696"/>
                    <a:pt x="271379" y="188976"/>
                    <a:pt x="280523" y="192024"/>
                  </a:cubicBezTo>
                  <a:cubicBezTo>
                    <a:pt x="289107" y="166271"/>
                    <a:pt x="296604" y="147561"/>
                    <a:pt x="298811" y="118872"/>
                  </a:cubicBezTo>
                  <a:cubicBezTo>
                    <a:pt x="300681" y="94560"/>
                    <a:pt x="283571" y="19812"/>
                    <a:pt x="28052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081007" y="3478130"/>
              <a:ext cx="315793" cy="244894"/>
            </a:xfrm>
            <a:custGeom>
              <a:avLst/>
              <a:gdLst>
                <a:gd name="connsiteX0" fmla="*/ 0 w 438912"/>
                <a:gd name="connsiteY0" fmla="*/ 329187 h 484635"/>
                <a:gd name="connsiteX1" fmla="*/ 0 w 438912"/>
                <a:gd name="connsiteY1" fmla="*/ 329187 h 484635"/>
                <a:gd name="connsiteX2" fmla="*/ 73152 w 438912"/>
                <a:gd name="connsiteY2" fmla="*/ 210315 h 484635"/>
                <a:gd name="connsiteX3" fmla="*/ 109728 w 438912"/>
                <a:gd name="connsiteY3" fmla="*/ 137163 h 484635"/>
                <a:gd name="connsiteX4" fmla="*/ 128016 w 438912"/>
                <a:gd name="connsiteY4" fmla="*/ 100587 h 484635"/>
                <a:gd name="connsiteX5" fmla="*/ 146304 w 438912"/>
                <a:gd name="connsiteY5" fmla="*/ 73155 h 484635"/>
                <a:gd name="connsiteX6" fmla="*/ 155448 w 438912"/>
                <a:gd name="connsiteY6" fmla="*/ 45723 h 484635"/>
                <a:gd name="connsiteX7" fmla="*/ 182880 w 438912"/>
                <a:gd name="connsiteY7" fmla="*/ 36579 h 484635"/>
                <a:gd name="connsiteX8" fmla="*/ 210312 w 438912"/>
                <a:gd name="connsiteY8" fmla="*/ 9147 h 484635"/>
                <a:gd name="connsiteX9" fmla="*/ 356616 w 438912"/>
                <a:gd name="connsiteY9" fmla="*/ 9147 h 484635"/>
                <a:gd name="connsiteX10" fmla="*/ 420624 w 438912"/>
                <a:gd name="connsiteY10" fmla="*/ 82299 h 484635"/>
                <a:gd name="connsiteX11" fmla="*/ 438912 w 438912"/>
                <a:gd name="connsiteY11" fmla="*/ 109731 h 484635"/>
                <a:gd name="connsiteX12" fmla="*/ 429768 w 438912"/>
                <a:gd name="connsiteY12" fmla="*/ 237747 h 484635"/>
                <a:gd name="connsiteX13" fmla="*/ 420624 w 438912"/>
                <a:gd name="connsiteY13" fmla="*/ 265179 h 484635"/>
                <a:gd name="connsiteX14" fmla="*/ 365760 w 438912"/>
                <a:gd name="connsiteY14" fmla="*/ 292611 h 484635"/>
                <a:gd name="connsiteX15" fmla="*/ 310896 w 438912"/>
                <a:gd name="connsiteY15" fmla="*/ 338331 h 484635"/>
                <a:gd name="connsiteX16" fmla="*/ 292608 w 438912"/>
                <a:gd name="connsiteY16" fmla="*/ 365763 h 484635"/>
                <a:gd name="connsiteX17" fmla="*/ 283464 w 438912"/>
                <a:gd name="connsiteY17" fmla="*/ 402339 h 484635"/>
                <a:gd name="connsiteX18" fmla="*/ 256032 w 438912"/>
                <a:gd name="connsiteY18" fmla="*/ 457203 h 484635"/>
                <a:gd name="connsiteX19" fmla="*/ 201168 w 438912"/>
                <a:gd name="connsiteY19" fmla="*/ 484635 h 484635"/>
                <a:gd name="connsiteX20" fmla="*/ 146304 w 438912"/>
                <a:gd name="connsiteY20" fmla="*/ 475491 h 484635"/>
                <a:gd name="connsiteX21" fmla="*/ 128016 w 438912"/>
                <a:gd name="connsiteY21" fmla="*/ 448059 h 484635"/>
                <a:gd name="connsiteX22" fmla="*/ 109728 w 438912"/>
                <a:gd name="connsiteY22" fmla="*/ 384051 h 484635"/>
                <a:gd name="connsiteX23" fmla="*/ 155448 w 438912"/>
                <a:gd name="connsiteY23" fmla="*/ 228603 h 484635"/>
                <a:gd name="connsiteX24" fmla="*/ 182880 w 438912"/>
                <a:gd name="connsiteY24" fmla="*/ 219459 h 484635"/>
                <a:gd name="connsiteX25" fmla="*/ 201168 w 438912"/>
                <a:gd name="connsiteY25" fmla="*/ 192027 h 484635"/>
                <a:gd name="connsiteX26" fmla="*/ 173736 w 438912"/>
                <a:gd name="connsiteY26" fmla="*/ 201171 h 484635"/>
                <a:gd name="connsiteX27" fmla="*/ 137160 w 438912"/>
                <a:gd name="connsiteY27" fmla="*/ 219459 h 484635"/>
                <a:gd name="connsiteX28" fmla="*/ 109728 w 438912"/>
                <a:gd name="connsiteY28" fmla="*/ 228603 h 484635"/>
                <a:gd name="connsiteX29" fmla="*/ 91440 w 438912"/>
                <a:gd name="connsiteY29" fmla="*/ 246891 h 484635"/>
                <a:gd name="connsiteX30" fmla="*/ 0 w 438912"/>
                <a:gd name="connsiteY30" fmla="*/ 329187 h 48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8912" h="484635">
                  <a:moveTo>
                    <a:pt x="0" y="329187"/>
                  </a:moveTo>
                  <a:lnTo>
                    <a:pt x="0" y="329187"/>
                  </a:lnTo>
                  <a:cubicBezTo>
                    <a:pt x="24384" y="289563"/>
                    <a:pt x="52345" y="251929"/>
                    <a:pt x="73152" y="210315"/>
                  </a:cubicBezTo>
                  <a:lnTo>
                    <a:pt x="109728" y="137163"/>
                  </a:lnTo>
                  <a:cubicBezTo>
                    <a:pt x="115824" y="124971"/>
                    <a:pt x="120455" y="111929"/>
                    <a:pt x="128016" y="100587"/>
                  </a:cubicBezTo>
                  <a:cubicBezTo>
                    <a:pt x="134112" y="91443"/>
                    <a:pt x="141389" y="82985"/>
                    <a:pt x="146304" y="73155"/>
                  </a:cubicBezTo>
                  <a:cubicBezTo>
                    <a:pt x="150615" y="64534"/>
                    <a:pt x="148632" y="52539"/>
                    <a:pt x="155448" y="45723"/>
                  </a:cubicBezTo>
                  <a:cubicBezTo>
                    <a:pt x="162264" y="38907"/>
                    <a:pt x="173736" y="39627"/>
                    <a:pt x="182880" y="36579"/>
                  </a:cubicBezTo>
                  <a:cubicBezTo>
                    <a:pt x="192024" y="27435"/>
                    <a:pt x="198495" y="14399"/>
                    <a:pt x="210312" y="9147"/>
                  </a:cubicBezTo>
                  <a:cubicBezTo>
                    <a:pt x="251983" y="-9374"/>
                    <a:pt x="318446" y="5330"/>
                    <a:pt x="356616" y="9147"/>
                  </a:cubicBezTo>
                  <a:cubicBezTo>
                    <a:pt x="402336" y="39627"/>
                    <a:pt x="377952" y="18291"/>
                    <a:pt x="420624" y="82299"/>
                  </a:cubicBezTo>
                  <a:lnTo>
                    <a:pt x="438912" y="109731"/>
                  </a:lnTo>
                  <a:cubicBezTo>
                    <a:pt x="435864" y="152403"/>
                    <a:pt x="434767" y="195259"/>
                    <a:pt x="429768" y="237747"/>
                  </a:cubicBezTo>
                  <a:cubicBezTo>
                    <a:pt x="428642" y="247320"/>
                    <a:pt x="426645" y="257653"/>
                    <a:pt x="420624" y="265179"/>
                  </a:cubicBezTo>
                  <a:cubicBezTo>
                    <a:pt x="403154" y="287017"/>
                    <a:pt x="387847" y="281568"/>
                    <a:pt x="365760" y="292611"/>
                  </a:cubicBezTo>
                  <a:cubicBezTo>
                    <a:pt x="345209" y="302886"/>
                    <a:pt x="325341" y="320997"/>
                    <a:pt x="310896" y="338331"/>
                  </a:cubicBezTo>
                  <a:cubicBezTo>
                    <a:pt x="303861" y="346774"/>
                    <a:pt x="298704" y="356619"/>
                    <a:pt x="292608" y="365763"/>
                  </a:cubicBezTo>
                  <a:cubicBezTo>
                    <a:pt x="289560" y="377955"/>
                    <a:pt x="286916" y="390255"/>
                    <a:pt x="283464" y="402339"/>
                  </a:cubicBezTo>
                  <a:cubicBezTo>
                    <a:pt x="277514" y="423163"/>
                    <a:pt x="272062" y="441173"/>
                    <a:pt x="256032" y="457203"/>
                  </a:cubicBezTo>
                  <a:cubicBezTo>
                    <a:pt x="238306" y="474929"/>
                    <a:pt x="223479" y="477198"/>
                    <a:pt x="201168" y="484635"/>
                  </a:cubicBezTo>
                  <a:cubicBezTo>
                    <a:pt x="182880" y="481587"/>
                    <a:pt x="162887" y="483782"/>
                    <a:pt x="146304" y="475491"/>
                  </a:cubicBezTo>
                  <a:cubicBezTo>
                    <a:pt x="136474" y="470576"/>
                    <a:pt x="132931" y="457889"/>
                    <a:pt x="128016" y="448059"/>
                  </a:cubicBezTo>
                  <a:cubicBezTo>
                    <a:pt x="121457" y="434941"/>
                    <a:pt x="112658" y="395770"/>
                    <a:pt x="109728" y="384051"/>
                  </a:cubicBezTo>
                  <a:cubicBezTo>
                    <a:pt x="111606" y="363396"/>
                    <a:pt x="106240" y="245006"/>
                    <a:pt x="155448" y="228603"/>
                  </a:cubicBezTo>
                  <a:lnTo>
                    <a:pt x="182880" y="219459"/>
                  </a:lnTo>
                  <a:cubicBezTo>
                    <a:pt x="188976" y="210315"/>
                    <a:pt x="206083" y="201857"/>
                    <a:pt x="201168" y="192027"/>
                  </a:cubicBezTo>
                  <a:cubicBezTo>
                    <a:pt x="196857" y="183406"/>
                    <a:pt x="182595" y="197374"/>
                    <a:pt x="173736" y="201171"/>
                  </a:cubicBezTo>
                  <a:cubicBezTo>
                    <a:pt x="161207" y="206541"/>
                    <a:pt x="149689" y="214089"/>
                    <a:pt x="137160" y="219459"/>
                  </a:cubicBezTo>
                  <a:cubicBezTo>
                    <a:pt x="128301" y="223256"/>
                    <a:pt x="117993" y="223644"/>
                    <a:pt x="109728" y="228603"/>
                  </a:cubicBezTo>
                  <a:cubicBezTo>
                    <a:pt x="102336" y="233038"/>
                    <a:pt x="97536" y="240795"/>
                    <a:pt x="91440" y="246891"/>
                  </a:cubicBezTo>
                  <a:lnTo>
                    <a:pt x="0" y="329187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7718132" y="3436296"/>
              <a:ext cx="378163" cy="351167"/>
            </a:xfrm>
            <a:custGeom>
              <a:avLst/>
              <a:gdLst>
                <a:gd name="connsiteX0" fmla="*/ 166005 w 525596"/>
                <a:gd name="connsiteY0" fmla="*/ 0 h 694944"/>
                <a:gd name="connsiteX1" fmla="*/ 166005 w 525596"/>
                <a:gd name="connsiteY1" fmla="*/ 0 h 694944"/>
                <a:gd name="connsiteX2" fmla="*/ 266589 w 525596"/>
                <a:gd name="connsiteY2" fmla="*/ 27432 h 694944"/>
                <a:gd name="connsiteX3" fmla="*/ 294021 w 525596"/>
                <a:gd name="connsiteY3" fmla="*/ 54864 h 694944"/>
                <a:gd name="connsiteX4" fmla="*/ 339741 w 525596"/>
                <a:gd name="connsiteY4" fmla="*/ 73152 h 694944"/>
                <a:gd name="connsiteX5" fmla="*/ 367173 w 525596"/>
                <a:gd name="connsiteY5" fmla="*/ 91440 h 694944"/>
                <a:gd name="connsiteX6" fmla="*/ 458613 w 525596"/>
                <a:gd name="connsiteY6" fmla="*/ 173736 h 694944"/>
                <a:gd name="connsiteX7" fmla="*/ 495189 w 525596"/>
                <a:gd name="connsiteY7" fmla="*/ 301752 h 694944"/>
                <a:gd name="connsiteX8" fmla="*/ 513477 w 525596"/>
                <a:gd name="connsiteY8" fmla="*/ 356616 h 694944"/>
                <a:gd name="connsiteX9" fmla="*/ 513477 w 525596"/>
                <a:gd name="connsiteY9" fmla="*/ 649224 h 694944"/>
                <a:gd name="connsiteX10" fmla="*/ 476901 w 525596"/>
                <a:gd name="connsiteY10" fmla="*/ 667512 h 694944"/>
                <a:gd name="connsiteX11" fmla="*/ 422037 w 525596"/>
                <a:gd name="connsiteY11" fmla="*/ 685800 h 694944"/>
                <a:gd name="connsiteX12" fmla="*/ 394605 w 525596"/>
                <a:gd name="connsiteY12" fmla="*/ 694944 h 694944"/>
                <a:gd name="connsiteX13" fmla="*/ 367173 w 525596"/>
                <a:gd name="connsiteY13" fmla="*/ 667512 h 694944"/>
                <a:gd name="connsiteX14" fmla="*/ 358029 w 525596"/>
                <a:gd name="connsiteY14" fmla="*/ 640080 h 694944"/>
                <a:gd name="connsiteX15" fmla="*/ 339741 w 525596"/>
                <a:gd name="connsiteY15" fmla="*/ 612648 h 694944"/>
                <a:gd name="connsiteX16" fmla="*/ 284877 w 525596"/>
                <a:gd name="connsiteY16" fmla="*/ 484632 h 694944"/>
                <a:gd name="connsiteX17" fmla="*/ 248301 w 525596"/>
                <a:gd name="connsiteY17" fmla="*/ 466344 h 694944"/>
                <a:gd name="connsiteX18" fmla="*/ 111141 w 525596"/>
                <a:gd name="connsiteY18" fmla="*/ 475488 h 694944"/>
                <a:gd name="connsiteX19" fmla="*/ 10557 w 525596"/>
                <a:gd name="connsiteY19" fmla="*/ 466344 h 694944"/>
                <a:gd name="connsiteX20" fmla="*/ 19701 w 525596"/>
                <a:gd name="connsiteY20" fmla="*/ 283464 h 694944"/>
                <a:gd name="connsiteX21" fmla="*/ 28845 w 525596"/>
                <a:gd name="connsiteY21" fmla="*/ 246888 h 694944"/>
                <a:gd name="connsiteX22" fmla="*/ 47133 w 525596"/>
                <a:gd name="connsiteY22" fmla="*/ 219456 h 694944"/>
                <a:gd name="connsiteX23" fmla="*/ 74565 w 525596"/>
                <a:gd name="connsiteY23" fmla="*/ 128016 h 694944"/>
                <a:gd name="connsiteX24" fmla="*/ 83709 w 525596"/>
                <a:gd name="connsiteY24" fmla="*/ 100584 h 694944"/>
                <a:gd name="connsiteX25" fmla="*/ 120285 w 525596"/>
                <a:gd name="connsiteY25" fmla="*/ 45720 h 694944"/>
                <a:gd name="connsiteX26" fmla="*/ 166005 w 525596"/>
                <a:gd name="connsiteY26" fmla="*/ 0 h 6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5596" h="694944">
                  <a:moveTo>
                    <a:pt x="166005" y="0"/>
                  </a:moveTo>
                  <a:lnTo>
                    <a:pt x="166005" y="0"/>
                  </a:lnTo>
                  <a:cubicBezTo>
                    <a:pt x="199533" y="9144"/>
                    <a:pt x="234646" y="13742"/>
                    <a:pt x="266589" y="27432"/>
                  </a:cubicBezTo>
                  <a:cubicBezTo>
                    <a:pt x="278475" y="32526"/>
                    <a:pt x="283055" y="48010"/>
                    <a:pt x="294021" y="54864"/>
                  </a:cubicBezTo>
                  <a:cubicBezTo>
                    <a:pt x="307940" y="63563"/>
                    <a:pt x="325060" y="65811"/>
                    <a:pt x="339741" y="73152"/>
                  </a:cubicBezTo>
                  <a:cubicBezTo>
                    <a:pt x="349571" y="78067"/>
                    <a:pt x="358285" y="84976"/>
                    <a:pt x="367173" y="91440"/>
                  </a:cubicBezTo>
                  <a:cubicBezTo>
                    <a:pt x="395483" y="112029"/>
                    <a:pt x="442756" y="135679"/>
                    <a:pt x="458613" y="173736"/>
                  </a:cubicBezTo>
                  <a:cubicBezTo>
                    <a:pt x="504652" y="284229"/>
                    <a:pt x="473015" y="220447"/>
                    <a:pt x="495189" y="301752"/>
                  </a:cubicBezTo>
                  <a:cubicBezTo>
                    <a:pt x="500261" y="320350"/>
                    <a:pt x="507381" y="338328"/>
                    <a:pt x="513477" y="356616"/>
                  </a:cubicBezTo>
                  <a:cubicBezTo>
                    <a:pt x="522488" y="455734"/>
                    <a:pt x="535519" y="547832"/>
                    <a:pt x="513477" y="649224"/>
                  </a:cubicBezTo>
                  <a:cubicBezTo>
                    <a:pt x="510581" y="662544"/>
                    <a:pt x="489557" y="662450"/>
                    <a:pt x="476901" y="667512"/>
                  </a:cubicBezTo>
                  <a:cubicBezTo>
                    <a:pt x="459003" y="674671"/>
                    <a:pt x="440325" y="679704"/>
                    <a:pt x="422037" y="685800"/>
                  </a:cubicBezTo>
                  <a:lnTo>
                    <a:pt x="394605" y="694944"/>
                  </a:lnTo>
                  <a:cubicBezTo>
                    <a:pt x="385461" y="685800"/>
                    <a:pt x="374346" y="678272"/>
                    <a:pt x="367173" y="667512"/>
                  </a:cubicBezTo>
                  <a:cubicBezTo>
                    <a:pt x="361826" y="659492"/>
                    <a:pt x="362340" y="648701"/>
                    <a:pt x="358029" y="640080"/>
                  </a:cubicBezTo>
                  <a:cubicBezTo>
                    <a:pt x="353114" y="630250"/>
                    <a:pt x="345837" y="621792"/>
                    <a:pt x="339741" y="612648"/>
                  </a:cubicBezTo>
                  <a:cubicBezTo>
                    <a:pt x="332628" y="584195"/>
                    <a:pt x="320961" y="502674"/>
                    <a:pt x="284877" y="484632"/>
                  </a:cubicBezTo>
                  <a:lnTo>
                    <a:pt x="248301" y="466344"/>
                  </a:lnTo>
                  <a:cubicBezTo>
                    <a:pt x="202581" y="469392"/>
                    <a:pt x="156962" y="475488"/>
                    <a:pt x="111141" y="475488"/>
                  </a:cubicBezTo>
                  <a:cubicBezTo>
                    <a:pt x="77475" y="475488"/>
                    <a:pt x="25031" y="496740"/>
                    <a:pt x="10557" y="466344"/>
                  </a:cubicBezTo>
                  <a:cubicBezTo>
                    <a:pt x="-15684" y="411237"/>
                    <a:pt x="14632" y="344289"/>
                    <a:pt x="19701" y="283464"/>
                  </a:cubicBezTo>
                  <a:cubicBezTo>
                    <a:pt x="20745" y="270940"/>
                    <a:pt x="23895" y="258439"/>
                    <a:pt x="28845" y="246888"/>
                  </a:cubicBezTo>
                  <a:cubicBezTo>
                    <a:pt x="33174" y="236787"/>
                    <a:pt x="41037" y="228600"/>
                    <a:pt x="47133" y="219456"/>
                  </a:cubicBezTo>
                  <a:cubicBezTo>
                    <a:pt x="60952" y="164178"/>
                    <a:pt x="52303" y="194802"/>
                    <a:pt x="74565" y="128016"/>
                  </a:cubicBezTo>
                  <a:cubicBezTo>
                    <a:pt x="77613" y="118872"/>
                    <a:pt x="78362" y="108604"/>
                    <a:pt x="83709" y="100584"/>
                  </a:cubicBezTo>
                  <a:cubicBezTo>
                    <a:pt x="95901" y="82296"/>
                    <a:pt x="113334" y="66572"/>
                    <a:pt x="120285" y="45720"/>
                  </a:cubicBezTo>
                  <a:cubicBezTo>
                    <a:pt x="131584" y="11822"/>
                    <a:pt x="158385" y="7620"/>
                    <a:pt x="1660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704548" y="4078639"/>
              <a:ext cx="322372" cy="272616"/>
            </a:xfrm>
            <a:custGeom>
              <a:avLst/>
              <a:gdLst>
                <a:gd name="connsiteX0" fmla="*/ 155448 w 448056"/>
                <a:gd name="connsiteY0" fmla="*/ 219456 h 539496"/>
                <a:gd name="connsiteX1" fmla="*/ 155448 w 448056"/>
                <a:gd name="connsiteY1" fmla="*/ 219456 h 539496"/>
                <a:gd name="connsiteX2" fmla="*/ 201168 w 448056"/>
                <a:gd name="connsiteY2" fmla="*/ 128016 h 539496"/>
                <a:gd name="connsiteX3" fmla="*/ 237744 w 448056"/>
                <a:gd name="connsiteY3" fmla="*/ 73152 h 539496"/>
                <a:gd name="connsiteX4" fmla="*/ 283464 w 448056"/>
                <a:gd name="connsiteY4" fmla="*/ 9144 h 539496"/>
                <a:gd name="connsiteX5" fmla="*/ 310896 w 448056"/>
                <a:gd name="connsiteY5" fmla="*/ 0 h 539496"/>
                <a:gd name="connsiteX6" fmla="*/ 365760 w 448056"/>
                <a:gd name="connsiteY6" fmla="*/ 27432 h 539496"/>
                <a:gd name="connsiteX7" fmla="*/ 393192 w 448056"/>
                <a:gd name="connsiteY7" fmla="*/ 91440 h 539496"/>
                <a:gd name="connsiteX8" fmla="*/ 411480 w 448056"/>
                <a:gd name="connsiteY8" fmla="*/ 128016 h 539496"/>
                <a:gd name="connsiteX9" fmla="*/ 420624 w 448056"/>
                <a:gd name="connsiteY9" fmla="*/ 164592 h 539496"/>
                <a:gd name="connsiteX10" fmla="*/ 448056 w 448056"/>
                <a:gd name="connsiteY10" fmla="*/ 237744 h 539496"/>
                <a:gd name="connsiteX11" fmla="*/ 438912 w 448056"/>
                <a:gd name="connsiteY11" fmla="*/ 365760 h 539496"/>
                <a:gd name="connsiteX12" fmla="*/ 411480 w 448056"/>
                <a:gd name="connsiteY12" fmla="*/ 402336 h 539496"/>
                <a:gd name="connsiteX13" fmla="*/ 347472 w 448056"/>
                <a:gd name="connsiteY13" fmla="*/ 457200 h 539496"/>
                <a:gd name="connsiteX14" fmla="*/ 310896 w 448056"/>
                <a:gd name="connsiteY14" fmla="*/ 484632 h 539496"/>
                <a:gd name="connsiteX15" fmla="*/ 283464 w 448056"/>
                <a:gd name="connsiteY15" fmla="*/ 493776 h 539496"/>
                <a:gd name="connsiteX16" fmla="*/ 182880 w 448056"/>
                <a:gd name="connsiteY16" fmla="*/ 512064 h 539496"/>
                <a:gd name="connsiteX17" fmla="*/ 100584 w 448056"/>
                <a:gd name="connsiteY17" fmla="*/ 539496 h 539496"/>
                <a:gd name="connsiteX18" fmla="*/ 73152 w 448056"/>
                <a:gd name="connsiteY18" fmla="*/ 530352 h 539496"/>
                <a:gd name="connsiteX19" fmla="*/ 64008 w 448056"/>
                <a:gd name="connsiteY19" fmla="*/ 502920 h 539496"/>
                <a:gd name="connsiteX20" fmla="*/ 36576 w 448056"/>
                <a:gd name="connsiteY20" fmla="*/ 466344 h 539496"/>
                <a:gd name="connsiteX21" fmla="*/ 18288 w 448056"/>
                <a:gd name="connsiteY21" fmla="*/ 438912 h 539496"/>
                <a:gd name="connsiteX22" fmla="*/ 0 w 448056"/>
                <a:gd name="connsiteY22" fmla="*/ 356616 h 539496"/>
                <a:gd name="connsiteX23" fmla="*/ 9144 w 448056"/>
                <a:gd name="connsiteY23" fmla="*/ 228600 h 539496"/>
                <a:gd name="connsiteX24" fmla="*/ 18288 w 448056"/>
                <a:gd name="connsiteY24" fmla="*/ 201168 h 539496"/>
                <a:gd name="connsiteX25" fmla="*/ 73152 w 448056"/>
                <a:gd name="connsiteY25" fmla="*/ 182880 h 539496"/>
                <a:gd name="connsiteX26" fmla="*/ 100584 w 448056"/>
                <a:gd name="connsiteY26" fmla="*/ 164592 h 539496"/>
                <a:gd name="connsiteX27" fmla="*/ 155448 w 448056"/>
                <a:gd name="connsiteY27" fmla="*/ 219456 h 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48056" h="539496">
                  <a:moveTo>
                    <a:pt x="155448" y="219456"/>
                  </a:moveTo>
                  <a:lnTo>
                    <a:pt x="155448" y="219456"/>
                  </a:lnTo>
                  <a:cubicBezTo>
                    <a:pt x="170688" y="188976"/>
                    <a:pt x="184461" y="157717"/>
                    <a:pt x="201168" y="128016"/>
                  </a:cubicBezTo>
                  <a:cubicBezTo>
                    <a:pt x="211944" y="108859"/>
                    <a:pt x="227914" y="92811"/>
                    <a:pt x="237744" y="73152"/>
                  </a:cubicBezTo>
                  <a:cubicBezTo>
                    <a:pt x="252046" y="44548"/>
                    <a:pt x="255661" y="27679"/>
                    <a:pt x="283464" y="9144"/>
                  </a:cubicBezTo>
                  <a:cubicBezTo>
                    <a:pt x="291484" y="3797"/>
                    <a:pt x="301752" y="3048"/>
                    <a:pt x="310896" y="0"/>
                  </a:cubicBezTo>
                  <a:cubicBezTo>
                    <a:pt x="329619" y="6241"/>
                    <a:pt x="352125" y="11070"/>
                    <a:pt x="365760" y="27432"/>
                  </a:cubicBezTo>
                  <a:cubicBezTo>
                    <a:pt x="383599" y="48839"/>
                    <a:pt x="383103" y="67898"/>
                    <a:pt x="393192" y="91440"/>
                  </a:cubicBezTo>
                  <a:cubicBezTo>
                    <a:pt x="398562" y="103969"/>
                    <a:pt x="406694" y="115253"/>
                    <a:pt x="411480" y="128016"/>
                  </a:cubicBezTo>
                  <a:cubicBezTo>
                    <a:pt x="415893" y="139783"/>
                    <a:pt x="416211" y="152825"/>
                    <a:pt x="420624" y="164592"/>
                  </a:cubicBezTo>
                  <a:cubicBezTo>
                    <a:pt x="456486" y="260225"/>
                    <a:pt x="424585" y="143859"/>
                    <a:pt x="448056" y="237744"/>
                  </a:cubicBezTo>
                  <a:cubicBezTo>
                    <a:pt x="445008" y="280416"/>
                    <a:pt x="448192" y="323998"/>
                    <a:pt x="438912" y="365760"/>
                  </a:cubicBezTo>
                  <a:cubicBezTo>
                    <a:pt x="435606" y="380637"/>
                    <a:pt x="420338" y="389935"/>
                    <a:pt x="411480" y="402336"/>
                  </a:cubicBezTo>
                  <a:cubicBezTo>
                    <a:pt x="376395" y="451454"/>
                    <a:pt x="413836" y="412957"/>
                    <a:pt x="347472" y="457200"/>
                  </a:cubicBezTo>
                  <a:cubicBezTo>
                    <a:pt x="334792" y="465654"/>
                    <a:pt x="324128" y="477071"/>
                    <a:pt x="310896" y="484632"/>
                  </a:cubicBezTo>
                  <a:cubicBezTo>
                    <a:pt x="302527" y="489414"/>
                    <a:pt x="292815" y="491438"/>
                    <a:pt x="283464" y="493776"/>
                  </a:cubicBezTo>
                  <a:cubicBezTo>
                    <a:pt x="257904" y="500166"/>
                    <a:pt x="207337" y="507988"/>
                    <a:pt x="182880" y="512064"/>
                  </a:cubicBezTo>
                  <a:cubicBezTo>
                    <a:pt x="153132" y="526938"/>
                    <a:pt x="136036" y="539496"/>
                    <a:pt x="100584" y="539496"/>
                  </a:cubicBezTo>
                  <a:cubicBezTo>
                    <a:pt x="90945" y="539496"/>
                    <a:pt x="82296" y="533400"/>
                    <a:pt x="73152" y="530352"/>
                  </a:cubicBezTo>
                  <a:cubicBezTo>
                    <a:pt x="70104" y="521208"/>
                    <a:pt x="68790" y="511289"/>
                    <a:pt x="64008" y="502920"/>
                  </a:cubicBezTo>
                  <a:cubicBezTo>
                    <a:pt x="56447" y="489688"/>
                    <a:pt x="45434" y="478745"/>
                    <a:pt x="36576" y="466344"/>
                  </a:cubicBezTo>
                  <a:cubicBezTo>
                    <a:pt x="30188" y="457401"/>
                    <a:pt x="24384" y="448056"/>
                    <a:pt x="18288" y="438912"/>
                  </a:cubicBezTo>
                  <a:cubicBezTo>
                    <a:pt x="14761" y="424806"/>
                    <a:pt x="0" y="368225"/>
                    <a:pt x="0" y="356616"/>
                  </a:cubicBezTo>
                  <a:cubicBezTo>
                    <a:pt x="0" y="313835"/>
                    <a:pt x="4145" y="271088"/>
                    <a:pt x="9144" y="228600"/>
                  </a:cubicBezTo>
                  <a:cubicBezTo>
                    <a:pt x="10270" y="219027"/>
                    <a:pt x="10445" y="206770"/>
                    <a:pt x="18288" y="201168"/>
                  </a:cubicBezTo>
                  <a:cubicBezTo>
                    <a:pt x="33975" y="189963"/>
                    <a:pt x="57112" y="193573"/>
                    <a:pt x="73152" y="182880"/>
                  </a:cubicBezTo>
                  <a:lnTo>
                    <a:pt x="100584" y="164592"/>
                  </a:lnTo>
                  <a:lnTo>
                    <a:pt x="155448" y="219456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624686" y="3584235"/>
              <a:ext cx="269978" cy="198687"/>
            </a:xfrm>
            <a:custGeom>
              <a:avLst/>
              <a:gdLst>
                <a:gd name="connsiteX0" fmla="*/ 328 w 375232"/>
                <a:gd name="connsiteY0" fmla="*/ 164592 h 393192"/>
                <a:gd name="connsiteX1" fmla="*/ 328 w 375232"/>
                <a:gd name="connsiteY1" fmla="*/ 164592 h 393192"/>
                <a:gd name="connsiteX2" fmla="*/ 46048 w 375232"/>
                <a:gd name="connsiteY2" fmla="*/ 228600 h 393192"/>
                <a:gd name="connsiteX3" fmla="*/ 82624 w 375232"/>
                <a:gd name="connsiteY3" fmla="*/ 274320 h 393192"/>
                <a:gd name="connsiteX4" fmla="*/ 128344 w 375232"/>
                <a:gd name="connsiteY4" fmla="*/ 356616 h 393192"/>
                <a:gd name="connsiteX5" fmla="*/ 137488 w 375232"/>
                <a:gd name="connsiteY5" fmla="*/ 384048 h 393192"/>
                <a:gd name="connsiteX6" fmla="*/ 164920 w 375232"/>
                <a:gd name="connsiteY6" fmla="*/ 393192 h 393192"/>
                <a:gd name="connsiteX7" fmla="*/ 283792 w 375232"/>
                <a:gd name="connsiteY7" fmla="*/ 384048 h 393192"/>
                <a:gd name="connsiteX8" fmla="*/ 292936 w 375232"/>
                <a:gd name="connsiteY8" fmla="*/ 356616 h 393192"/>
                <a:gd name="connsiteX9" fmla="*/ 320368 w 375232"/>
                <a:gd name="connsiteY9" fmla="*/ 338328 h 393192"/>
                <a:gd name="connsiteX10" fmla="*/ 338656 w 375232"/>
                <a:gd name="connsiteY10" fmla="*/ 283464 h 393192"/>
                <a:gd name="connsiteX11" fmla="*/ 356944 w 375232"/>
                <a:gd name="connsiteY11" fmla="*/ 256032 h 393192"/>
                <a:gd name="connsiteX12" fmla="*/ 375232 w 375232"/>
                <a:gd name="connsiteY12" fmla="*/ 201168 h 393192"/>
                <a:gd name="connsiteX13" fmla="*/ 356944 w 375232"/>
                <a:gd name="connsiteY13" fmla="*/ 118872 h 393192"/>
                <a:gd name="connsiteX14" fmla="*/ 347800 w 375232"/>
                <a:gd name="connsiteY14" fmla="*/ 64008 h 393192"/>
                <a:gd name="connsiteX15" fmla="*/ 338656 w 375232"/>
                <a:gd name="connsiteY15" fmla="*/ 36576 h 393192"/>
                <a:gd name="connsiteX16" fmla="*/ 283792 w 375232"/>
                <a:gd name="connsiteY16" fmla="*/ 0 h 393192"/>
                <a:gd name="connsiteX17" fmla="*/ 219784 w 375232"/>
                <a:gd name="connsiteY17" fmla="*/ 18288 h 393192"/>
                <a:gd name="connsiteX18" fmla="*/ 192352 w 375232"/>
                <a:gd name="connsiteY18" fmla="*/ 36576 h 393192"/>
                <a:gd name="connsiteX19" fmla="*/ 64336 w 375232"/>
                <a:gd name="connsiteY19" fmla="*/ 54864 h 393192"/>
                <a:gd name="connsiteX20" fmla="*/ 328 w 375232"/>
                <a:gd name="connsiteY20" fmla="*/ 118872 h 393192"/>
                <a:gd name="connsiteX21" fmla="*/ 328 w 375232"/>
                <a:gd name="connsiteY21" fmla="*/ 164592 h 39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5232" h="393192">
                  <a:moveTo>
                    <a:pt x="328" y="164592"/>
                  </a:moveTo>
                  <a:lnTo>
                    <a:pt x="328" y="164592"/>
                  </a:lnTo>
                  <a:cubicBezTo>
                    <a:pt x="15568" y="185928"/>
                    <a:pt x="32558" y="206117"/>
                    <a:pt x="46048" y="228600"/>
                  </a:cubicBezTo>
                  <a:cubicBezTo>
                    <a:pt x="75493" y="277675"/>
                    <a:pt x="27988" y="237896"/>
                    <a:pt x="82624" y="274320"/>
                  </a:cubicBezTo>
                  <a:cubicBezTo>
                    <a:pt x="105001" y="341452"/>
                    <a:pt x="87281" y="315553"/>
                    <a:pt x="128344" y="356616"/>
                  </a:cubicBezTo>
                  <a:cubicBezTo>
                    <a:pt x="131392" y="365760"/>
                    <a:pt x="130672" y="377232"/>
                    <a:pt x="137488" y="384048"/>
                  </a:cubicBezTo>
                  <a:cubicBezTo>
                    <a:pt x="144304" y="390864"/>
                    <a:pt x="155281" y="393192"/>
                    <a:pt x="164920" y="393192"/>
                  </a:cubicBezTo>
                  <a:cubicBezTo>
                    <a:pt x="204661" y="393192"/>
                    <a:pt x="244168" y="387096"/>
                    <a:pt x="283792" y="384048"/>
                  </a:cubicBezTo>
                  <a:cubicBezTo>
                    <a:pt x="286840" y="374904"/>
                    <a:pt x="286915" y="364142"/>
                    <a:pt x="292936" y="356616"/>
                  </a:cubicBezTo>
                  <a:cubicBezTo>
                    <a:pt x="299801" y="348034"/>
                    <a:pt x="314543" y="347647"/>
                    <a:pt x="320368" y="338328"/>
                  </a:cubicBezTo>
                  <a:cubicBezTo>
                    <a:pt x="330585" y="321981"/>
                    <a:pt x="327963" y="299504"/>
                    <a:pt x="338656" y="283464"/>
                  </a:cubicBezTo>
                  <a:cubicBezTo>
                    <a:pt x="344752" y="274320"/>
                    <a:pt x="352481" y="266075"/>
                    <a:pt x="356944" y="256032"/>
                  </a:cubicBezTo>
                  <a:cubicBezTo>
                    <a:pt x="364773" y="238416"/>
                    <a:pt x="375232" y="201168"/>
                    <a:pt x="375232" y="201168"/>
                  </a:cubicBezTo>
                  <a:cubicBezTo>
                    <a:pt x="365448" y="162030"/>
                    <a:pt x="364683" y="161437"/>
                    <a:pt x="356944" y="118872"/>
                  </a:cubicBezTo>
                  <a:cubicBezTo>
                    <a:pt x="353627" y="100631"/>
                    <a:pt x="351822" y="82107"/>
                    <a:pt x="347800" y="64008"/>
                  </a:cubicBezTo>
                  <a:cubicBezTo>
                    <a:pt x="345709" y="54599"/>
                    <a:pt x="345472" y="43392"/>
                    <a:pt x="338656" y="36576"/>
                  </a:cubicBezTo>
                  <a:cubicBezTo>
                    <a:pt x="323114" y="21034"/>
                    <a:pt x="283792" y="0"/>
                    <a:pt x="283792" y="0"/>
                  </a:cubicBezTo>
                  <a:cubicBezTo>
                    <a:pt x="272073" y="2930"/>
                    <a:pt x="232902" y="11729"/>
                    <a:pt x="219784" y="18288"/>
                  </a:cubicBezTo>
                  <a:cubicBezTo>
                    <a:pt x="209954" y="23203"/>
                    <a:pt x="202778" y="33101"/>
                    <a:pt x="192352" y="36576"/>
                  </a:cubicBezTo>
                  <a:cubicBezTo>
                    <a:pt x="176531" y="41850"/>
                    <a:pt x="72008" y="53905"/>
                    <a:pt x="64336" y="54864"/>
                  </a:cubicBezTo>
                  <a:cubicBezTo>
                    <a:pt x="12463" y="89446"/>
                    <a:pt x="11594" y="73807"/>
                    <a:pt x="328" y="118872"/>
                  </a:cubicBezTo>
                  <a:cubicBezTo>
                    <a:pt x="-411" y="121829"/>
                    <a:pt x="328" y="156972"/>
                    <a:pt x="328" y="164592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108199" y="4025296"/>
              <a:ext cx="304476" cy="235808"/>
            </a:xfrm>
            <a:custGeom>
              <a:avLst/>
              <a:gdLst>
                <a:gd name="connsiteX0" fmla="*/ 210691 w 423181"/>
                <a:gd name="connsiteY0" fmla="*/ 164903 h 466655"/>
                <a:gd name="connsiteX1" fmla="*/ 210691 w 423181"/>
                <a:gd name="connsiteY1" fmla="*/ 164903 h 466655"/>
                <a:gd name="connsiteX2" fmla="*/ 137539 w 423181"/>
                <a:gd name="connsiteY2" fmla="*/ 9455 h 466655"/>
                <a:gd name="connsiteX3" fmla="*/ 110107 w 423181"/>
                <a:gd name="connsiteY3" fmla="*/ 18599 h 466655"/>
                <a:gd name="connsiteX4" fmla="*/ 64387 w 423181"/>
                <a:gd name="connsiteY4" fmla="*/ 64319 h 466655"/>
                <a:gd name="connsiteX5" fmla="*/ 18667 w 423181"/>
                <a:gd name="connsiteY5" fmla="*/ 100895 h 466655"/>
                <a:gd name="connsiteX6" fmla="*/ 379 w 423181"/>
                <a:gd name="connsiteY6" fmla="*/ 128327 h 466655"/>
                <a:gd name="connsiteX7" fmla="*/ 9523 w 423181"/>
                <a:gd name="connsiteY7" fmla="*/ 183191 h 466655"/>
                <a:gd name="connsiteX8" fmla="*/ 46099 w 423181"/>
                <a:gd name="connsiteY8" fmla="*/ 265487 h 466655"/>
                <a:gd name="connsiteX9" fmla="*/ 64387 w 423181"/>
                <a:gd name="connsiteY9" fmla="*/ 338639 h 466655"/>
                <a:gd name="connsiteX10" fmla="*/ 82675 w 423181"/>
                <a:gd name="connsiteY10" fmla="*/ 366071 h 466655"/>
                <a:gd name="connsiteX11" fmla="*/ 91819 w 423181"/>
                <a:gd name="connsiteY11" fmla="*/ 393503 h 466655"/>
                <a:gd name="connsiteX12" fmla="*/ 155827 w 423181"/>
                <a:gd name="connsiteY12" fmla="*/ 466655 h 466655"/>
                <a:gd name="connsiteX13" fmla="*/ 210691 w 423181"/>
                <a:gd name="connsiteY13" fmla="*/ 457511 h 466655"/>
                <a:gd name="connsiteX14" fmla="*/ 238123 w 423181"/>
                <a:gd name="connsiteY14" fmla="*/ 430079 h 466655"/>
                <a:gd name="connsiteX15" fmla="*/ 265555 w 423181"/>
                <a:gd name="connsiteY15" fmla="*/ 411791 h 466655"/>
                <a:gd name="connsiteX16" fmla="*/ 320419 w 423181"/>
                <a:gd name="connsiteY16" fmla="*/ 329495 h 466655"/>
                <a:gd name="connsiteX17" fmla="*/ 338707 w 423181"/>
                <a:gd name="connsiteY17" fmla="*/ 302063 h 466655"/>
                <a:gd name="connsiteX18" fmla="*/ 393571 w 423181"/>
                <a:gd name="connsiteY18" fmla="*/ 256343 h 466655"/>
                <a:gd name="connsiteX19" fmla="*/ 402715 w 423181"/>
                <a:gd name="connsiteY19" fmla="*/ 100895 h 466655"/>
                <a:gd name="connsiteX20" fmla="*/ 375283 w 423181"/>
                <a:gd name="connsiteY20" fmla="*/ 91751 h 466655"/>
                <a:gd name="connsiteX21" fmla="*/ 366139 w 423181"/>
                <a:gd name="connsiteY21" fmla="*/ 64319 h 466655"/>
                <a:gd name="connsiteX22" fmla="*/ 311275 w 423181"/>
                <a:gd name="connsiteY22" fmla="*/ 36887 h 466655"/>
                <a:gd name="connsiteX23" fmla="*/ 283843 w 423181"/>
                <a:gd name="connsiteY23" fmla="*/ 55175 h 466655"/>
                <a:gd name="connsiteX24" fmla="*/ 238123 w 423181"/>
                <a:gd name="connsiteY24" fmla="*/ 137471 h 466655"/>
                <a:gd name="connsiteX25" fmla="*/ 210691 w 423181"/>
                <a:gd name="connsiteY25" fmla="*/ 164903 h 4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3181" h="466655">
                  <a:moveTo>
                    <a:pt x="210691" y="164903"/>
                  </a:moveTo>
                  <a:lnTo>
                    <a:pt x="210691" y="164903"/>
                  </a:lnTo>
                  <a:cubicBezTo>
                    <a:pt x="201299" y="-4148"/>
                    <a:pt x="255572" y="-14152"/>
                    <a:pt x="137539" y="9455"/>
                  </a:cubicBezTo>
                  <a:cubicBezTo>
                    <a:pt x="128088" y="11345"/>
                    <a:pt x="119251" y="15551"/>
                    <a:pt x="110107" y="18599"/>
                  </a:cubicBezTo>
                  <a:cubicBezTo>
                    <a:pt x="61339" y="91751"/>
                    <a:pt x="125347" y="3359"/>
                    <a:pt x="64387" y="64319"/>
                  </a:cubicBezTo>
                  <a:cubicBezTo>
                    <a:pt x="23027" y="105679"/>
                    <a:pt x="72071" y="83094"/>
                    <a:pt x="18667" y="100895"/>
                  </a:cubicBezTo>
                  <a:cubicBezTo>
                    <a:pt x="12571" y="110039"/>
                    <a:pt x="1593" y="117404"/>
                    <a:pt x="379" y="128327"/>
                  </a:cubicBezTo>
                  <a:cubicBezTo>
                    <a:pt x="-1668" y="146754"/>
                    <a:pt x="5026" y="165204"/>
                    <a:pt x="9523" y="183191"/>
                  </a:cubicBezTo>
                  <a:cubicBezTo>
                    <a:pt x="22581" y="235423"/>
                    <a:pt x="22081" y="229460"/>
                    <a:pt x="46099" y="265487"/>
                  </a:cubicBezTo>
                  <a:cubicBezTo>
                    <a:pt x="49577" y="282877"/>
                    <a:pt x="55014" y="319894"/>
                    <a:pt x="64387" y="338639"/>
                  </a:cubicBezTo>
                  <a:cubicBezTo>
                    <a:pt x="69302" y="348469"/>
                    <a:pt x="77760" y="356241"/>
                    <a:pt x="82675" y="366071"/>
                  </a:cubicBezTo>
                  <a:cubicBezTo>
                    <a:pt x="86986" y="374692"/>
                    <a:pt x="87138" y="385077"/>
                    <a:pt x="91819" y="393503"/>
                  </a:cubicBezTo>
                  <a:cubicBezTo>
                    <a:pt x="123195" y="449981"/>
                    <a:pt x="115755" y="439940"/>
                    <a:pt x="155827" y="466655"/>
                  </a:cubicBezTo>
                  <a:cubicBezTo>
                    <a:pt x="174115" y="463607"/>
                    <a:pt x="193749" y="465041"/>
                    <a:pt x="210691" y="457511"/>
                  </a:cubicBezTo>
                  <a:cubicBezTo>
                    <a:pt x="222508" y="452259"/>
                    <a:pt x="228189" y="438358"/>
                    <a:pt x="238123" y="430079"/>
                  </a:cubicBezTo>
                  <a:cubicBezTo>
                    <a:pt x="246566" y="423044"/>
                    <a:pt x="256411" y="417887"/>
                    <a:pt x="265555" y="411791"/>
                  </a:cubicBezTo>
                  <a:lnTo>
                    <a:pt x="320419" y="329495"/>
                  </a:lnTo>
                  <a:cubicBezTo>
                    <a:pt x="326515" y="320351"/>
                    <a:pt x="330936" y="309834"/>
                    <a:pt x="338707" y="302063"/>
                  </a:cubicBezTo>
                  <a:cubicBezTo>
                    <a:pt x="373910" y="266860"/>
                    <a:pt x="355379" y="281804"/>
                    <a:pt x="393571" y="256343"/>
                  </a:cubicBezTo>
                  <a:cubicBezTo>
                    <a:pt x="430611" y="200783"/>
                    <a:pt x="432023" y="210801"/>
                    <a:pt x="402715" y="100895"/>
                  </a:cubicBezTo>
                  <a:cubicBezTo>
                    <a:pt x="400231" y="91582"/>
                    <a:pt x="384427" y="94799"/>
                    <a:pt x="375283" y="91751"/>
                  </a:cubicBezTo>
                  <a:cubicBezTo>
                    <a:pt x="372235" y="82607"/>
                    <a:pt x="372160" y="71845"/>
                    <a:pt x="366139" y="64319"/>
                  </a:cubicBezTo>
                  <a:cubicBezTo>
                    <a:pt x="353247" y="48205"/>
                    <a:pt x="329346" y="42911"/>
                    <a:pt x="311275" y="36887"/>
                  </a:cubicBezTo>
                  <a:cubicBezTo>
                    <a:pt x="302131" y="42983"/>
                    <a:pt x="290708" y="46593"/>
                    <a:pt x="283843" y="55175"/>
                  </a:cubicBezTo>
                  <a:cubicBezTo>
                    <a:pt x="267277" y="75882"/>
                    <a:pt x="281120" y="137471"/>
                    <a:pt x="238123" y="137471"/>
                  </a:cubicBezTo>
                  <a:lnTo>
                    <a:pt x="210691" y="164903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27936" y="5471177"/>
            <a:ext cx="197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Ống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nghiệm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50635" y="5471177"/>
            <a:ext cx="197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Đèn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cồn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9400" y="5471177"/>
            <a:ext cx="197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Nhiệt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kế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5299" y="5471177"/>
            <a:ext cx="19737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Sáp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p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arafin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0394" y="812601"/>
            <a:ext cx="56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DỤNG CỤ THÍ NGHIỆM</a:t>
            </a:r>
            <a:endParaRPr 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935595" y="1610360"/>
            <a:ext cx="295275" cy="3796030"/>
            <a:chOff x="5436527" y="528526"/>
            <a:chExt cx="391414" cy="5419688"/>
          </a:xfrm>
        </p:grpSpPr>
        <p:grpSp>
          <p:nvGrpSpPr>
            <p:cNvPr id="23" name="Group 22"/>
            <p:cNvGrpSpPr/>
            <p:nvPr/>
          </p:nvGrpSpPr>
          <p:grpSpPr>
            <a:xfrm>
              <a:off x="5436527" y="528526"/>
              <a:ext cx="245563" cy="5419688"/>
              <a:chOff x="5019915" y="548640"/>
              <a:chExt cx="201168" cy="527608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063608" y="548640"/>
                <a:ext cx="113783" cy="51114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019915" y="5623560"/>
                <a:ext cx="201168" cy="2011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D901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871" t="34157" r="9773" b="6233"/>
            <a:stretch>
              <a:fillRect/>
            </a:stretch>
          </p:blipFill>
          <p:spPr>
            <a:xfrm>
              <a:off x="5642909" y="1048668"/>
              <a:ext cx="185032" cy="4821847"/>
            </a:xfrm>
            <a:prstGeom prst="rect">
              <a:avLst/>
            </a:prstGeom>
          </p:spPr>
        </p:pic>
      </p:grpSp>
      <p:sp>
        <p:nvSpPr>
          <p:cNvPr id="27" name="Text Box 3"/>
          <p:cNvSpPr txBox="1"/>
          <p:nvPr/>
        </p:nvSpPr>
        <p:spPr>
          <a:xfrm>
            <a:off x="219710" y="132715"/>
            <a:ext cx="6523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charset="0"/>
              </a:rPr>
              <a:t>1. </a:t>
            </a:r>
            <a:r>
              <a:rPr lang="en-US" sz="3600" b="1" dirty="0" err="1" smtClean="0">
                <a:latin typeface="Times New Roman" panose="02020603050405020304" charset="0"/>
              </a:rPr>
              <a:t>Thí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nghiệm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về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sự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nóng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chảy</a:t>
            </a:r>
            <a:r>
              <a:rPr lang="en-US" sz="3600" b="1" dirty="0" smtClean="0">
                <a:latin typeface="Times New Roman" panose="02020603050405020304" charset="0"/>
              </a:rPr>
              <a:t>:</a:t>
            </a:r>
            <a:endParaRPr lang="en-US" sz="3600" b="1" dirty="0">
              <a:latin typeface="Times New Roman" panose="0202060305040502030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71405" y="3673475"/>
            <a:ext cx="1343660" cy="1568450"/>
            <a:chOff x="15703" y="5785"/>
            <a:chExt cx="2116" cy="2470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03" y="5785"/>
              <a:ext cx="2116" cy="247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5843" y="6216"/>
              <a:ext cx="1836" cy="190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6"/>
          <p:cNvSpPr txBox="1"/>
          <p:nvPr/>
        </p:nvSpPr>
        <p:spPr>
          <a:xfrm>
            <a:off x="9656245" y="5471177"/>
            <a:ext cx="19737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</a:rPr>
              <a:t>Đồng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4637" y="1973417"/>
            <a:ext cx="1238577" cy="340411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474" y="5410994"/>
            <a:ext cx="1141631" cy="1293303"/>
          </a:xfrm>
          <a:prstGeom prst="rect">
            <a:avLst/>
          </a:prstGeom>
        </p:spPr>
      </p:pic>
      <p:sp>
        <p:nvSpPr>
          <p:cNvPr id="65" name="Freeform 64"/>
          <p:cNvSpPr/>
          <p:nvPr/>
        </p:nvSpPr>
        <p:spPr>
          <a:xfrm>
            <a:off x="3767213" y="682815"/>
            <a:ext cx="469236" cy="314665"/>
          </a:xfrm>
          <a:custGeom>
            <a:avLst/>
            <a:gdLst>
              <a:gd name="connsiteX0" fmla="*/ 283464 w 621792"/>
              <a:gd name="connsiteY0" fmla="*/ 27432 h 539496"/>
              <a:gd name="connsiteX1" fmla="*/ 283464 w 621792"/>
              <a:gd name="connsiteY1" fmla="*/ 27432 h 539496"/>
              <a:gd name="connsiteX2" fmla="*/ 356616 w 621792"/>
              <a:gd name="connsiteY2" fmla="*/ 54864 h 539496"/>
              <a:gd name="connsiteX3" fmla="*/ 393192 w 621792"/>
              <a:gd name="connsiteY3" fmla="*/ 64008 h 539496"/>
              <a:gd name="connsiteX4" fmla="*/ 448056 w 621792"/>
              <a:gd name="connsiteY4" fmla="*/ 82296 h 539496"/>
              <a:gd name="connsiteX5" fmla="*/ 475488 w 621792"/>
              <a:gd name="connsiteY5" fmla="*/ 91440 h 539496"/>
              <a:gd name="connsiteX6" fmla="*/ 502920 w 621792"/>
              <a:gd name="connsiteY6" fmla="*/ 109728 h 539496"/>
              <a:gd name="connsiteX7" fmla="*/ 603504 w 621792"/>
              <a:gd name="connsiteY7" fmla="*/ 192024 h 539496"/>
              <a:gd name="connsiteX8" fmla="*/ 621792 w 621792"/>
              <a:gd name="connsiteY8" fmla="*/ 228600 h 539496"/>
              <a:gd name="connsiteX9" fmla="*/ 603504 w 621792"/>
              <a:gd name="connsiteY9" fmla="*/ 310896 h 539496"/>
              <a:gd name="connsiteX10" fmla="*/ 566928 w 621792"/>
              <a:gd name="connsiteY10" fmla="*/ 402336 h 539496"/>
              <a:gd name="connsiteX11" fmla="*/ 557784 w 621792"/>
              <a:gd name="connsiteY11" fmla="*/ 457200 h 539496"/>
              <a:gd name="connsiteX12" fmla="*/ 530352 w 621792"/>
              <a:gd name="connsiteY12" fmla="*/ 484632 h 539496"/>
              <a:gd name="connsiteX13" fmla="*/ 502920 w 621792"/>
              <a:gd name="connsiteY13" fmla="*/ 539496 h 539496"/>
              <a:gd name="connsiteX14" fmla="*/ 365760 w 621792"/>
              <a:gd name="connsiteY14" fmla="*/ 530352 h 539496"/>
              <a:gd name="connsiteX15" fmla="*/ 274320 w 621792"/>
              <a:gd name="connsiteY15" fmla="*/ 502920 h 539496"/>
              <a:gd name="connsiteX16" fmla="*/ 228600 w 621792"/>
              <a:gd name="connsiteY16" fmla="*/ 493776 h 539496"/>
              <a:gd name="connsiteX17" fmla="*/ 155448 w 621792"/>
              <a:gd name="connsiteY17" fmla="*/ 475488 h 539496"/>
              <a:gd name="connsiteX18" fmla="*/ 45720 w 621792"/>
              <a:gd name="connsiteY18" fmla="*/ 466344 h 539496"/>
              <a:gd name="connsiteX19" fmla="*/ 18288 w 621792"/>
              <a:gd name="connsiteY19" fmla="*/ 448056 h 539496"/>
              <a:gd name="connsiteX20" fmla="*/ 0 w 621792"/>
              <a:gd name="connsiteY20" fmla="*/ 393192 h 539496"/>
              <a:gd name="connsiteX21" fmla="*/ 18288 w 621792"/>
              <a:gd name="connsiteY21" fmla="*/ 329184 h 539496"/>
              <a:gd name="connsiteX22" fmla="*/ 45720 w 621792"/>
              <a:gd name="connsiteY22" fmla="*/ 310896 h 539496"/>
              <a:gd name="connsiteX23" fmla="*/ 82296 w 621792"/>
              <a:gd name="connsiteY23" fmla="*/ 274320 h 539496"/>
              <a:gd name="connsiteX24" fmla="*/ 100584 w 621792"/>
              <a:gd name="connsiteY24" fmla="*/ 246888 h 539496"/>
              <a:gd name="connsiteX25" fmla="*/ 128016 w 621792"/>
              <a:gd name="connsiteY25" fmla="*/ 219456 h 539496"/>
              <a:gd name="connsiteX26" fmla="*/ 173736 w 621792"/>
              <a:gd name="connsiteY26" fmla="*/ 164592 h 539496"/>
              <a:gd name="connsiteX27" fmla="*/ 164592 w 621792"/>
              <a:gd name="connsiteY27" fmla="*/ 137160 h 539496"/>
              <a:gd name="connsiteX28" fmla="*/ 118872 w 621792"/>
              <a:gd name="connsiteY28" fmla="*/ 82296 h 539496"/>
              <a:gd name="connsiteX29" fmla="*/ 109728 w 621792"/>
              <a:gd name="connsiteY29" fmla="*/ 45720 h 539496"/>
              <a:gd name="connsiteX30" fmla="*/ 146304 w 621792"/>
              <a:gd name="connsiteY30" fmla="*/ 27432 h 539496"/>
              <a:gd name="connsiteX31" fmla="*/ 164592 w 621792"/>
              <a:gd name="connsiteY31" fmla="*/ 0 h 539496"/>
              <a:gd name="connsiteX32" fmla="*/ 256032 w 621792"/>
              <a:gd name="connsiteY32" fmla="*/ 9144 h 539496"/>
              <a:gd name="connsiteX33" fmla="*/ 283464 w 621792"/>
              <a:gd name="connsiteY33" fmla="*/ 27432 h 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1792" h="539496">
                <a:moveTo>
                  <a:pt x="283464" y="27432"/>
                </a:moveTo>
                <a:lnTo>
                  <a:pt x="283464" y="27432"/>
                </a:lnTo>
                <a:cubicBezTo>
                  <a:pt x="307848" y="36576"/>
                  <a:pt x="331910" y="46629"/>
                  <a:pt x="356616" y="54864"/>
                </a:cubicBezTo>
                <a:cubicBezTo>
                  <a:pt x="368538" y="58838"/>
                  <a:pt x="381155" y="60397"/>
                  <a:pt x="393192" y="64008"/>
                </a:cubicBezTo>
                <a:cubicBezTo>
                  <a:pt x="411656" y="69547"/>
                  <a:pt x="429768" y="76200"/>
                  <a:pt x="448056" y="82296"/>
                </a:cubicBezTo>
                <a:cubicBezTo>
                  <a:pt x="457200" y="85344"/>
                  <a:pt x="467468" y="86093"/>
                  <a:pt x="475488" y="91440"/>
                </a:cubicBezTo>
                <a:cubicBezTo>
                  <a:pt x="484632" y="97536"/>
                  <a:pt x="493378" y="104276"/>
                  <a:pt x="502920" y="109728"/>
                </a:cubicBezTo>
                <a:cubicBezTo>
                  <a:pt x="546373" y="134558"/>
                  <a:pt x="574375" y="133766"/>
                  <a:pt x="603504" y="192024"/>
                </a:cubicBezTo>
                <a:lnTo>
                  <a:pt x="621792" y="228600"/>
                </a:lnTo>
                <a:cubicBezTo>
                  <a:pt x="619309" y="241015"/>
                  <a:pt x="609038" y="296138"/>
                  <a:pt x="603504" y="310896"/>
                </a:cubicBezTo>
                <a:cubicBezTo>
                  <a:pt x="585595" y="358654"/>
                  <a:pt x="576799" y="343111"/>
                  <a:pt x="566928" y="402336"/>
                </a:cubicBezTo>
                <a:cubicBezTo>
                  <a:pt x="563880" y="420624"/>
                  <a:pt x="565314" y="440258"/>
                  <a:pt x="557784" y="457200"/>
                </a:cubicBezTo>
                <a:cubicBezTo>
                  <a:pt x="552532" y="469017"/>
                  <a:pt x="538631" y="474698"/>
                  <a:pt x="530352" y="484632"/>
                </a:cubicBezTo>
                <a:cubicBezTo>
                  <a:pt x="510657" y="508267"/>
                  <a:pt x="512084" y="512003"/>
                  <a:pt x="502920" y="539496"/>
                </a:cubicBezTo>
                <a:cubicBezTo>
                  <a:pt x="457200" y="536448"/>
                  <a:pt x="411330" y="535149"/>
                  <a:pt x="365760" y="530352"/>
                </a:cubicBezTo>
                <a:cubicBezTo>
                  <a:pt x="333657" y="526973"/>
                  <a:pt x="305558" y="509168"/>
                  <a:pt x="274320" y="502920"/>
                </a:cubicBezTo>
                <a:cubicBezTo>
                  <a:pt x="259080" y="499872"/>
                  <a:pt x="243744" y="497271"/>
                  <a:pt x="228600" y="493776"/>
                </a:cubicBezTo>
                <a:cubicBezTo>
                  <a:pt x="204109" y="488124"/>
                  <a:pt x="180496" y="477575"/>
                  <a:pt x="155448" y="475488"/>
                </a:cubicBezTo>
                <a:lnTo>
                  <a:pt x="45720" y="466344"/>
                </a:lnTo>
                <a:cubicBezTo>
                  <a:pt x="36576" y="460248"/>
                  <a:pt x="24113" y="457375"/>
                  <a:pt x="18288" y="448056"/>
                </a:cubicBezTo>
                <a:cubicBezTo>
                  <a:pt x="8071" y="431709"/>
                  <a:pt x="0" y="393192"/>
                  <a:pt x="0" y="393192"/>
                </a:cubicBezTo>
                <a:cubicBezTo>
                  <a:pt x="597" y="390802"/>
                  <a:pt x="13518" y="335147"/>
                  <a:pt x="18288" y="329184"/>
                </a:cubicBezTo>
                <a:cubicBezTo>
                  <a:pt x="25153" y="320602"/>
                  <a:pt x="37376" y="318048"/>
                  <a:pt x="45720" y="310896"/>
                </a:cubicBezTo>
                <a:cubicBezTo>
                  <a:pt x="58811" y="299675"/>
                  <a:pt x="71075" y="287411"/>
                  <a:pt x="82296" y="274320"/>
                </a:cubicBezTo>
                <a:cubicBezTo>
                  <a:pt x="89448" y="265976"/>
                  <a:pt x="93549" y="255331"/>
                  <a:pt x="100584" y="246888"/>
                </a:cubicBezTo>
                <a:cubicBezTo>
                  <a:pt x="108863" y="236954"/>
                  <a:pt x="120500" y="229979"/>
                  <a:pt x="128016" y="219456"/>
                </a:cubicBezTo>
                <a:cubicBezTo>
                  <a:pt x="170203" y="160394"/>
                  <a:pt x="119657" y="200645"/>
                  <a:pt x="173736" y="164592"/>
                </a:cubicBezTo>
                <a:cubicBezTo>
                  <a:pt x="170688" y="155448"/>
                  <a:pt x="168903" y="145781"/>
                  <a:pt x="164592" y="137160"/>
                </a:cubicBezTo>
                <a:cubicBezTo>
                  <a:pt x="151861" y="111699"/>
                  <a:pt x="139095" y="102519"/>
                  <a:pt x="118872" y="82296"/>
                </a:cubicBezTo>
                <a:cubicBezTo>
                  <a:pt x="115824" y="70104"/>
                  <a:pt x="104108" y="56960"/>
                  <a:pt x="109728" y="45720"/>
                </a:cubicBezTo>
                <a:cubicBezTo>
                  <a:pt x="115824" y="33528"/>
                  <a:pt x="135832" y="36158"/>
                  <a:pt x="146304" y="27432"/>
                </a:cubicBezTo>
                <a:cubicBezTo>
                  <a:pt x="154747" y="20397"/>
                  <a:pt x="158496" y="9144"/>
                  <a:pt x="164592" y="0"/>
                </a:cubicBezTo>
                <a:cubicBezTo>
                  <a:pt x="195072" y="3048"/>
                  <a:pt x="226184" y="2256"/>
                  <a:pt x="256032" y="9144"/>
                </a:cubicBezTo>
                <a:cubicBezTo>
                  <a:pt x="266740" y="11615"/>
                  <a:pt x="278892" y="24384"/>
                  <a:pt x="283464" y="2743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404071" y="923810"/>
            <a:ext cx="420285" cy="336161"/>
          </a:xfrm>
          <a:custGeom>
            <a:avLst/>
            <a:gdLst>
              <a:gd name="connsiteX0" fmla="*/ 280523 w 477380"/>
              <a:gd name="connsiteY0" fmla="*/ 0 h 429768"/>
              <a:gd name="connsiteX1" fmla="*/ 280523 w 477380"/>
              <a:gd name="connsiteY1" fmla="*/ 0 h 429768"/>
              <a:gd name="connsiteX2" fmla="*/ 362819 w 477380"/>
              <a:gd name="connsiteY2" fmla="*/ 27432 h 429768"/>
              <a:gd name="connsiteX3" fmla="*/ 381107 w 477380"/>
              <a:gd name="connsiteY3" fmla="*/ 64008 h 429768"/>
              <a:gd name="connsiteX4" fmla="*/ 408539 w 477380"/>
              <a:gd name="connsiteY4" fmla="*/ 100584 h 429768"/>
              <a:gd name="connsiteX5" fmla="*/ 417683 w 477380"/>
              <a:gd name="connsiteY5" fmla="*/ 128016 h 429768"/>
              <a:gd name="connsiteX6" fmla="*/ 426827 w 477380"/>
              <a:gd name="connsiteY6" fmla="*/ 164592 h 429768"/>
              <a:gd name="connsiteX7" fmla="*/ 454259 w 477380"/>
              <a:gd name="connsiteY7" fmla="*/ 201168 h 429768"/>
              <a:gd name="connsiteX8" fmla="*/ 463403 w 477380"/>
              <a:gd name="connsiteY8" fmla="*/ 365760 h 429768"/>
              <a:gd name="connsiteX9" fmla="*/ 435971 w 477380"/>
              <a:gd name="connsiteY9" fmla="*/ 384048 h 429768"/>
              <a:gd name="connsiteX10" fmla="*/ 381107 w 477380"/>
              <a:gd name="connsiteY10" fmla="*/ 429768 h 429768"/>
              <a:gd name="connsiteX11" fmla="*/ 243947 w 477380"/>
              <a:gd name="connsiteY11" fmla="*/ 420624 h 429768"/>
              <a:gd name="connsiteX12" fmla="*/ 179939 w 477380"/>
              <a:gd name="connsiteY12" fmla="*/ 411480 h 429768"/>
              <a:gd name="connsiteX13" fmla="*/ 125075 w 477380"/>
              <a:gd name="connsiteY13" fmla="*/ 374904 h 429768"/>
              <a:gd name="connsiteX14" fmla="*/ 88499 w 477380"/>
              <a:gd name="connsiteY14" fmla="*/ 365760 h 429768"/>
              <a:gd name="connsiteX15" fmla="*/ 61067 w 477380"/>
              <a:gd name="connsiteY15" fmla="*/ 347472 h 429768"/>
              <a:gd name="connsiteX16" fmla="*/ 42779 w 477380"/>
              <a:gd name="connsiteY16" fmla="*/ 237744 h 429768"/>
              <a:gd name="connsiteX17" fmla="*/ 125075 w 477380"/>
              <a:gd name="connsiteY17" fmla="*/ 228600 h 429768"/>
              <a:gd name="connsiteX18" fmla="*/ 134219 w 477380"/>
              <a:gd name="connsiteY18" fmla="*/ 137160 h 429768"/>
              <a:gd name="connsiteX19" fmla="*/ 143363 w 477380"/>
              <a:gd name="connsiteY19" fmla="*/ 109728 h 429768"/>
              <a:gd name="connsiteX20" fmla="*/ 170795 w 477380"/>
              <a:gd name="connsiteY20" fmla="*/ 100584 h 429768"/>
              <a:gd name="connsiteX21" fmla="*/ 207371 w 477380"/>
              <a:gd name="connsiteY21" fmla="*/ 109728 h 429768"/>
              <a:gd name="connsiteX22" fmla="*/ 234803 w 477380"/>
              <a:gd name="connsiteY22" fmla="*/ 118872 h 429768"/>
              <a:gd name="connsiteX23" fmla="*/ 253091 w 477380"/>
              <a:gd name="connsiteY23" fmla="*/ 182880 h 429768"/>
              <a:gd name="connsiteX24" fmla="*/ 280523 w 477380"/>
              <a:gd name="connsiteY24" fmla="*/ 192024 h 429768"/>
              <a:gd name="connsiteX25" fmla="*/ 298811 w 477380"/>
              <a:gd name="connsiteY25" fmla="*/ 118872 h 429768"/>
              <a:gd name="connsiteX26" fmla="*/ 280523 w 477380"/>
              <a:gd name="connsiteY26" fmla="*/ 0 h 42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7380" h="429768">
                <a:moveTo>
                  <a:pt x="280523" y="0"/>
                </a:moveTo>
                <a:lnTo>
                  <a:pt x="280523" y="0"/>
                </a:lnTo>
                <a:cubicBezTo>
                  <a:pt x="307955" y="9144"/>
                  <a:pt x="338424" y="11908"/>
                  <a:pt x="362819" y="27432"/>
                </a:cubicBezTo>
                <a:cubicBezTo>
                  <a:pt x="374319" y="34750"/>
                  <a:pt x="373883" y="52449"/>
                  <a:pt x="381107" y="64008"/>
                </a:cubicBezTo>
                <a:cubicBezTo>
                  <a:pt x="389184" y="76931"/>
                  <a:pt x="399395" y="88392"/>
                  <a:pt x="408539" y="100584"/>
                </a:cubicBezTo>
                <a:cubicBezTo>
                  <a:pt x="411587" y="109728"/>
                  <a:pt x="415035" y="118748"/>
                  <a:pt x="417683" y="128016"/>
                </a:cubicBezTo>
                <a:cubicBezTo>
                  <a:pt x="421135" y="140100"/>
                  <a:pt x="421207" y="153352"/>
                  <a:pt x="426827" y="164592"/>
                </a:cubicBezTo>
                <a:cubicBezTo>
                  <a:pt x="433643" y="178223"/>
                  <a:pt x="445115" y="188976"/>
                  <a:pt x="454259" y="201168"/>
                </a:cubicBezTo>
                <a:cubicBezTo>
                  <a:pt x="476773" y="268711"/>
                  <a:pt x="488199" y="278974"/>
                  <a:pt x="463403" y="365760"/>
                </a:cubicBezTo>
                <a:cubicBezTo>
                  <a:pt x="460384" y="376327"/>
                  <a:pt x="444414" y="377013"/>
                  <a:pt x="435971" y="384048"/>
                </a:cubicBezTo>
                <a:cubicBezTo>
                  <a:pt x="365565" y="442720"/>
                  <a:pt x="449215" y="384362"/>
                  <a:pt x="381107" y="429768"/>
                </a:cubicBezTo>
                <a:cubicBezTo>
                  <a:pt x="335387" y="426720"/>
                  <a:pt x="289580" y="424772"/>
                  <a:pt x="243947" y="420624"/>
                </a:cubicBezTo>
                <a:cubicBezTo>
                  <a:pt x="222483" y="418673"/>
                  <a:pt x="200055" y="419217"/>
                  <a:pt x="179939" y="411480"/>
                </a:cubicBezTo>
                <a:cubicBezTo>
                  <a:pt x="159425" y="403590"/>
                  <a:pt x="143363" y="387096"/>
                  <a:pt x="125075" y="374904"/>
                </a:cubicBezTo>
                <a:cubicBezTo>
                  <a:pt x="114618" y="367933"/>
                  <a:pt x="100691" y="368808"/>
                  <a:pt x="88499" y="365760"/>
                </a:cubicBezTo>
                <a:cubicBezTo>
                  <a:pt x="79355" y="359664"/>
                  <a:pt x="70897" y="352387"/>
                  <a:pt x="61067" y="347472"/>
                </a:cubicBezTo>
                <a:cubicBezTo>
                  <a:pt x="24049" y="328963"/>
                  <a:pt x="-45311" y="343452"/>
                  <a:pt x="42779" y="237744"/>
                </a:cubicBezTo>
                <a:cubicBezTo>
                  <a:pt x="60449" y="216540"/>
                  <a:pt x="97643" y="231648"/>
                  <a:pt x="125075" y="228600"/>
                </a:cubicBezTo>
                <a:cubicBezTo>
                  <a:pt x="128123" y="198120"/>
                  <a:pt x="129561" y="167436"/>
                  <a:pt x="134219" y="137160"/>
                </a:cubicBezTo>
                <a:cubicBezTo>
                  <a:pt x="135685" y="127633"/>
                  <a:pt x="136547" y="116544"/>
                  <a:pt x="143363" y="109728"/>
                </a:cubicBezTo>
                <a:cubicBezTo>
                  <a:pt x="150179" y="102912"/>
                  <a:pt x="161651" y="103632"/>
                  <a:pt x="170795" y="100584"/>
                </a:cubicBezTo>
                <a:cubicBezTo>
                  <a:pt x="182987" y="103632"/>
                  <a:pt x="195287" y="106276"/>
                  <a:pt x="207371" y="109728"/>
                </a:cubicBezTo>
                <a:cubicBezTo>
                  <a:pt x="216639" y="112376"/>
                  <a:pt x="228782" y="111346"/>
                  <a:pt x="234803" y="118872"/>
                </a:cubicBezTo>
                <a:cubicBezTo>
                  <a:pt x="235752" y="120058"/>
                  <a:pt x="248051" y="177840"/>
                  <a:pt x="253091" y="182880"/>
                </a:cubicBezTo>
                <a:cubicBezTo>
                  <a:pt x="259907" y="189696"/>
                  <a:pt x="271379" y="188976"/>
                  <a:pt x="280523" y="192024"/>
                </a:cubicBezTo>
                <a:cubicBezTo>
                  <a:pt x="289107" y="166271"/>
                  <a:pt x="296604" y="147561"/>
                  <a:pt x="298811" y="118872"/>
                </a:cubicBezTo>
                <a:cubicBezTo>
                  <a:pt x="300681" y="94560"/>
                  <a:pt x="283571" y="19812"/>
                  <a:pt x="280523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044309" y="756485"/>
            <a:ext cx="424180" cy="419516"/>
          </a:xfrm>
          <a:custGeom>
            <a:avLst/>
            <a:gdLst>
              <a:gd name="connsiteX0" fmla="*/ 0 w 438912"/>
              <a:gd name="connsiteY0" fmla="*/ 329187 h 484635"/>
              <a:gd name="connsiteX1" fmla="*/ 0 w 438912"/>
              <a:gd name="connsiteY1" fmla="*/ 329187 h 484635"/>
              <a:gd name="connsiteX2" fmla="*/ 73152 w 438912"/>
              <a:gd name="connsiteY2" fmla="*/ 210315 h 484635"/>
              <a:gd name="connsiteX3" fmla="*/ 109728 w 438912"/>
              <a:gd name="connsiteY3" fmla="*/ 137163 h 484635"/>
              <a:gd name="connsiteX4" fmla="*/ 128016 w 438912"/>
              <a:gd name="connsiteY4" fmla="*/ 100587 h 484635"/>
              <a:gd name="connsiteX5" fmla="*/ 146304 w 438912"/>
              <a:gd name="connsiteY5" fmla="*/ 73155 h 484635"/>
              <a:gd name="connsiteX6" fmla="*/ 155448 w 438912"/>
              <a:gd name="connsiteY6" fmla="*/ 45723 h 484635"/>
              <a:gd name="connsiteX7" fmla="*/ 182880 w 438912"/>
              <a:gd name="connsiteY7" fmla="*/ 36579 h 484635"/>
              <a:gd name="connsiteX8" fmla="*/ 210312 w 438912"/>
              <a:gd name="connsiteY8" fmla="*/ 9147 h 484635"/>
              <a:gd name="connsiteX9" fmla="*/ 356616 w 438912"/>
              <a:gd name="connsiteY9" fmla="*/ 9147 h 484635"/>
              <a:gd name="connsiteX10" fmla="*/ 420624 w 438912"/>
              <a:gd name="connsiteY10" fmla="*/ 82299 h 484635"/>
              <a:gd name="connsiteX11" fmla="*/ 438912 w 438912"/>
              <a:gd name="connsiteY11" fmla="*/ 109731 h 484635"/>
              <a:gd name="connsiteX12" fmla="*/ 429768 w 438912"/>
              <a:gd name="connsiteY12" fmla="*/ 237747 h 484635"/>
              <a:gd name="connsiteX13" fmla="*/ 420624 w 438912"/>
              <a:gd name="connsiteY13" fmla="*/ 265179 h 484635"/>
              <a:gd name="connsiteX14" fmla="*/ 365760 w 438912"/>
              <a:gd name="connsiteY14" fmla="*/ 292611 h 484635"/>
              <a:gd name="connsiteX15" fmla="*/ 310896 w 438912"/>
              <a:gd name="connsiteY15" fmla="*/ 338331 h 484635"/>
              <a:gd name="connsiteX16" fmla="*/ 292608 w 438912"/>
              <a:gd name="connsiteY16" fmla="*/ 365763 h 484635"/>
              <a:gd name="connsiteX17" fmla="*/ 283464 w 438912"/>
              <a:gd name="connsiteY17" fmla="*/ 402339 h 484635"/>
              <a:gd name="connsiteX18" fmla="*/ 256032 w 438912"/>
              <a:gd name="connsiteY18" fmla="*/ 457203 h 484635"/>
              <a:gd name="connsiteX19" fmla="*/ 201168 w 438912"/>
              <a:gd name="connsiteY19" fmla="*/ 484635 h 484635"/>
              <a:gd name="connsiteX20" fmla="*/ 146304 w 438912"/>
              <a:gd name="connsiteY20" fmla="*/ 475491 h 484635"/>
              <a:gd name="connsiteX21" fmla="*/ 128016 w 438912"/>
              <a:gd name="connsiteY21" fmla="*/ 448059 h 484635"/>
              <a:gd name="connsiteX22" fmla="*/ 109728 w 438912"/>
              <a:gd name="connsiteY22" fmla="*/ 384051 h 484635"/>
              <a:gd name="connsiteX23" fmla="*/ 155448 w 438912"/>
              <a:gd name="connsiteY23" fmla="*/ 228603 h 484635"/>
              <a:gd name="connsiteX24" fmla="*/ 182880 w 438912"/>
              <a:gd name="connsiteY24" fmla="*/ 219459 h 484635"/>
              <a:gd name="connsiteX25" fmla="*/ 201168 w 438912"/>
              <a:gd name="connsiteY25" fmla="*/ 192027 h 484635"/>
              <a:gd name="connsiteX26" fmla="*/ 173736 w 438912"/>
              <a:gd name="connsiteY26" fmla="*/ 201171 h 484635"/>
              <a:gd name="connsiteX27" fmla="*/ 137160 w 438912"/>
              <a:gd name="connsiteY27" fmla="*/ 219459 h 484635"/>
              <a:gd name="connsiteX28" fmla="*/ 109728 w 438912"/>
              <a:gd name="connsiteY28" fmla="*/ 228603 h 484635"/>
              <a:gd name="connsiteX29" fmla="*/ 91440 w 438912"/>
              <a:gd name="connsiteY29" fmla="*/ 246891 h 484635"/>
              <a:gd name="connsiteX30" fmla="*/ 0 w 438912"/>
              <a:gd name="connsiteY30" fmla="*/ 329187 h 48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8912" h="484635">
                <a:moveTo>
                  <a:pt x="0" y="329187"/>
                </a:moveTo>
                <a:lnTo>
                  <a:pt x="0" y="329187"/>
                </a:lnTo>
                <a:cubicBezTo>
                  <a:pt x="24384" y="289563"/>
                  <a:pt x="52345" y="251929"/>
                  <a:pt x="73152" y="210315"/>
                </a:cubicBezTo>
                <a:lnTo>
                  <a:pt x="109728" y="137163"/>
                </a:lnTo>
                <a:cubicBezTo>
                  <a:pt x="115824" y="124971"/>
                  <a:pt x="120455" y="111929"/>
                  <a:pt x="128016" y="100587"/>
                </a:cubicBezTo>
                <a:cubicBezTo>
                  <a:pt x="134112" y="91443"/>
                  <a:pt x="141389" y="82985"/>
                  <a:pt x="146304" y="73155"/>
                </a:cubicBezTo>
                <a:cubicBezTo>
                  <a:pt x="150615" y="64534"/>
                  <a:pt x="148632" y="52539"/>
                  <a:pt x="155448" y="45723"/>
                </a:cubicBezTo>
                <a:cubicBezTo>
                  <a:pt x="162264" y="38907"/>
                  <a:pt x="173736" y="39627"/>
                  <a:pt x="182880" y="36579"/>
                </a:cubicBezTo>
                <a:cubicBezTo>
                  <a:pt x="192024" y="27435"/>
                  <a:pt x="198495" y="14399"/>
                  <a:pt x="210312" y="9147"/>
                </a:cubicBezTo>
                <a:cubicBezTo>
                  <a:pt x="251983" y="-9374"/>
                  <a:pt x="318446" y="5330"/>
                  <a:pt x="356616" y="9147"/>
                </a:cubicBezTo>
                <a:cubicBezTo>
                  <a:pt x="402336" y="39627"/>
                  <a:pt x="377952" y="18291"/>
                  <a:pt x="420624" y="82299"/>
                </a:cubicBezTo>
                <a:lnTo>
                  <a:pt x="438912" y="109731"/>
                </a:lnTo>
                <a:cubicBezTo>
                  <a:pt x="435864" y="152403"/>
                  <a:pt x="434767" y="195259"/>
                  <a:pt x="429768" y="237747"/>
                </a:cubicBezTo>
                <a:cubicBezTo>
                  <a:pt x="428642" y="247320"/>
                  <a:pt x="426645" y="257653"/>
                  <a:pt x="420624" y="265179"/>
                </a:cubicBezTo>
                <a:cubicBezTo>
                  <a:pt x="403154" y="287017"/>
                  <a:pt x="387847" y="281568"/>
                  <a:pt x="365760" y="292611"/>
                </a:cubicBezTo>
                <a:cubicBezTo>
                  <a:pt x="345209" y="302886"/>
                  <a:pt x="325341" y="320997"/>
                  <a:pt x="310896" y="338331"/>
                </a:cubicBezTo>
                <a:cubicBezTo>
                  <a:pt x="303861" y="346774"/>
                  <a:pt x="298704" y="356619"/>
                  <a:pt x="292608" y="365763"/>
                </a:cubicBezTo>
                <a:cubicBezTo>
                  <a:pt x="289560" y="377955"/>
                  <a:pt x="286916" y="390255"/>
                  <a:pt x="283464" y="402339"/>
                </a:cubicBezTo>
                <a:cubicBezTo>
                  <a:pt x="277514" y="423163"/>
                  <a:pt x="272062" y="441173"/>
                  <a:pt x="256032" y="457203"/>
                </a:cubicBezTo>
                <a:cubicBezTo>
                  <a:pt x="238306" y="474929"/>
                  <a:pt x="223479" y="477198"/>
                  <a:pt x="201168" y="484635"/>
                </a:cubicBezTo>
                <a:cubicBezTo>
                  <a:pt x="182880" y="481587"/>
                  <a:pt x="162887" y="483782"/>
                  <a:pt x="146304" y="475491"/>
                </a:cubicBezTo>
                <a:cubicBezTo>
                  <a:pt x="136474" y="470576"/>
                  <a:pt x="132931" y="457889"/>
                  <a:pt x="128016" y="448059"/>
                </a:cubicBezTo>
                <a:cubicBezTo>
                  <a:pt x="121457" y="434941"/>
                  <a:pt x="112658" y="395770"/>
                  <a:pt x="109728" y="384051"/>
                </a:cubicBezTo>
                <a:cubicBezTo>
                  <a:pt x="111606" y="363396"/>
                  <a:pt x="106240" y="245006"/>
                  <a:pt x="155448" y="228603"/>
                </a:cubicBezTo>
                <a:lnTo>
                  <a:pt x="182880" y="219459"/>
                </a:lnTo>
                <a:cubicBezTo>
                  <a:pt x="188976" y="210315"/>
                  <a:pt x="206083" y="201857"/>
                  <a:pt x="201168" y="192027"/>
                </a:cubicBezTo>
                <a:cubicBezTo>
                  <a:pt x="196857" y="183406"/>
                  <a:pt x="182595" y="197374"/>
                  <a:pt x="173736" y="201171"/>
                </a:cubicBezTo>
                <a:cubicBezTo>
                  <a:pt x="161207" y="206541"/>
                  <a:pt x="149689" y="214089"/>
                  <a:pt x="137160" y="219459"/>
                </a:cubicBezTo>
                <a:cubicBezTo>
                  <a:pt x="128301" y="223256"/>
                  <a:pt x="117993" y="223644"/>
                  <a:pt x="109728" y="228603"/>
                </a:cubicBezTo>
                <a:cubicBezTo>
                  <a:pt x="102336" y="233038"/>
                  <a:pt x="97536" y="240795"/>
                  <a:pt x="91440" y="246891"/>
                </a:cubicBezTo>
                <a:lnTo>
                  <a:pt x="0" y="3291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 67"/>
          <p:cNvSpPr/>
          <p:nvPr/>
        </p:nvSpPr>
        <p:spPr>
          <a:xfrm>
            <a:off x="3435417" y="1266633"/>
            <a:ext cx="425656" cy="445889"/>
          </a:xfrm>
          <a:custGeom>
            <a:avLst/>
            <a:gdLst>
              <a:gd name="connsiteX0" fmla="*/ 166005 w 525596"/>
              <a:gd name="connsiteY0" fmla="*/ 0 h 694944"/>
              <a:gd name="connsiteX1" fmla="*/ 166005 w 525596"/>
              <a:gd name="connsiteY1" fmla="*/ 0 h 694944"/>
              <a:gd name="connsiteX2" fmla="*/ 266589 w 525596"/>
              <a:gd name="connsiteY2" fmla="*/ 27432 h 694944"/>
              <a:gd name="connsiteX3" fmla="*/ 294021 w 525596"/>
              <a:gd name="connsiteY3" fmla="*/ 54864 h 694944"/>
              <a:gd name="connsiteX4" fmla="*/ 339741 w 525596"/>
              <a:gd name="connsiteY4" fmla="*/ 73152 h 694944"/>
              <a:gd name="connsiteX5" fmla="*/ 367173 w 525596"/>
              <a:gd name="connsiteY5" fmla="*/ 91440 h 694944"/>
              <a:gd name="connsiteX6" fmla="*/ 458613 w 525596"/>
              <a:gd name="connsiteY6" fmla="*/ 173736 h 694944"/>
              <a:gd name="connsiteX7" fmla="*/ 495189 w 525596"/>
              <a:gd name="connsiteY7" fmla="*/ 301752 h 694944"/>
              <a:gd name="connsiteX8" fmla="*/ 513477 w 525596"/>
              <a:gd name="connsiteY8" fmla="*/ 356616 h 694944"/>
              <a:gd name="connsiteX9" fmla="*/ 513477 w 525596"/>
              <a:gd name="connsiteY9" fmla="*/ 649224 h 694944"/>
              <a:gd name="connsiteX10" fmla="*/ 476901 w 525596"/>
              <a:gd name="connsiteY10" fmla="*/ 667512 h 694944"/>
              <a:gd name="connsiteX11" fmla="*/ 422037 w 525596"/>
              <a:gd name="connsiteY11" fmla="*/ 685800 h 694944"/>
              <a:gd name="connsiteX12" fmla="*/ 394605 w 525596"/>
              <a:gd name="connsiteY12" fmla="*/ 694944 h 694944"/>
              <a:gd name="connsiteX13" fmla="*/ 367173 w 525596"/>
              <a:gd name="connsiteY13" fmla="*/ 667512 h 694944"/>
              <a:gd name="connsiteX14" fmla="*/ 358029 w 525596"/>
              <a:gd name="connsiteY14" fmla="*/ 640080 h 694944"/>
              <a:gd name="connsiteX15" fmla="*/ 339741 w 525596"/>
              <a:gd name="connsiteY15" fmla="*/ 612648 h 694944"/>
              <a:gd name="connsiteX16" fmla="*/ 284877 w 525596"/>
              <a:gd name="connsiteY16" fmla="*/ 484632 h 694944"/>
              <a:gd name="connsiteX17" fmla="*/ 248301 w 525596"/>
              <a:gd name="connsiteY17" fmla="*/ 466344 h 694944"/>
              <a:gd name="connsiteX18" fmla="*/ 111141 w 525596"/>
              <a:gd name="connsiteY18" fmla="*/ 475488 h 694944"/>
              <a:gd name="connsiteX19" fmla="*/ 10557 w 525596"/>
              <a:gd name="connsiteY19" fmla="*/ 466344 h 694944"/>
              <a:gd name="connsiteX20" fmla="*/ 19701 w 525596"/>
              <a:gd name="connsiteY20" fmla="*/ 283464 h 694944"/>
              <a:gd name="connsiteX21" fmla="*/ 28845 w 525596"/>
              <a:gd name="connsiteY21" fmla="*/ 246888 h 694944"/>
              <a:gd name="connsiteX22" fmla="*/ 47133 w 525596"/>
              <a:gd name="connsiteY22" fmla="*/ 219456 h 694944"/>
              <a:gd name="connsiteX23" fmla="*/ 74565 w 525596"/>
              <a:gd name="connsiteY23" fmla="*/ 128016 h 694944"/>
              <a:gd name="connsiteX24" fmla="*/ 83709 w 525596"/>
              <a:gd name="connsiteY24" fmla="*/ 100584 h 694944"/>
              <a:gd name="connsiteX25" fmla="*/ 120285 w 525596"/>
              <a:gd name="connsiteY25" fmla="*/ 45720 h 694944"/>
              <a:gd name="connsiteX26" fmla="*/ 166005 w 525596"/>
              <a:gd name="connsiteY26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5596" h="694944">
                <a:moveTo>
                  <a:pt x="166005" y="0"/>
                </a:moveTo>
                <a:lnTo>
                  <a:pt x="166005" y="0"/>
                </a:lnTo>
                <a:cubicBezTo>
                  <a:pt x="199533" y="9144"/>
                  <a:pt x="234646" y="13742"/>
                  <a:pt x="266589" y="27432"/>
                </a:cubicBezTo>
                <a:cubicBezTo>
                  <a:pt x="278475" y="32526"/>
                  <a:pt x="283055" y="48010"/>
                  <a:pt x="294021" y="54864"/>
                </a:cubicBezTo>
                <a:cubicBezTo>
                  <a:pt x="307940" y="63563"/>
                  <a:pt x="325060" y="65811"/>
                  <a:pt x="339741" y="73152"/>
                </a:cubicBezTo>
                <a:cubicBezTo>
                  <a:pt x="349571" y="78067"/>
                  <a:pt x="358285" y="84976"/>
                  <a:pt x="367173" y="91440"/>
                </a:cubicBezTo>
                <a:cubicBezTo>
                  <a:pt x="395483" y="112029"/>
                  <a:pt x="442756" y="135679"/>
                  <a:pt x="458613" y="173736"/>
                </a:cubicBezTo>
                <a:cubicBezTo>
                  <a:pt x="504652" y="284229"/>
                  <a:pt x="473015" y="220447"/>
                  <a:pt x="495189" y="301752"/>
                </a:cubicBezTo>
                <a:cubicBezTo>
                  <a:pt x="500261" y="320350"/>
                  <a:pt x="507381" y="338328"/>
                  <a:pt x="513477" y="356616"/>
                </a:cubicBezTo>
                <a:cubicBezTo>
                  <a:pt x="522488" y="455734"/>
                  <a:pt x="535519" y="547832"/>
                  <a:pt x="513477" y="649224"/>
                </a:cubicBezTo>
                <a:cubicBezTo>
                  <a:pt x="510581" y="662544"/>
                  <a:pt x="489557" y="662450"/>
                  <a:pt x="476901" y="667512"/>
                </a:cubicBezTo>
                <a:cubicBezTo>
                  <a:pt x="459003" y="674671"/>
                  <a:pt x="440325" y="679704"/>
                  <a:pt x="422037" y="685800"/>
                </a:cubicBezTo>
                <a:lnTo>
                  <a:pt x="394605" y="694944"/>
                </a:lnTo>
                <a:cubicBezTo>
                  <a:pt x="385461" y="685800"/>
                  <a:pt x="374346" y="678272"/>
                  <a:pt x="367173" y="667512"/>
                </a:cubicBezTo>
                <a:cubicBezTo>
                  <a:pt x="361826" y="659492"/>
                  <a:pt x="362340" y="648701"/>
                  <a:pt x="358029" y="640080"/>
                </a:cubicBezTo>
                <a:cubicBezTo>
                  <a:pt x="353114" y="630250"/>
                  <a:pt x="345837" y="621792"/>
                  <a:pt x="339741" y="612648"/>
                </a:cubicBezTo>
                <a:cubicBezTo>
                  <a:pt x="332628" y="584195"/>
                  <a:pt x="320961" y="502674"/>
                  <a:pt x="284877" y="484632"/>
                </a:cubicBezTo>
                <a:lnTo>
                  <a:pt x="248301" y="466344"/>
                </a:lnTo>
                <a:cubicBezTo>
                  <a:pt x="202581" y="469392"/>
                  <a:pt x="156962" y="475488"/>
                  <a:pt x="111141" y="475488"/>
                </a:cubicBezTo>
                <a:cubicBezTo>
                  <a:pt x="77475" y="475488"/>
                  <a:pt x="25031" y="496740"/>
                  <a:pt x="10557" y="466344"/>
                </a:cubicBezTo>
                <a:cubicBezTo>
                  <a:pt x="-15684" y="411237"/>
                  <a:pt x="14632" y="344289"/>
                  <a:pt x="19701" y="283464"/>
                </a:cubicBezTo>
                <a:cubicBezTo>
                  <a:pt x="20745" y="270940"/>
                  <a:pt x="23895" y="258439"/>
                  <a:pt x="28845" y="246888"/>
                </a:cubicBezTo>
                <a:cubicBezTo>
                  <a:pt x="33174" y="236787"/>
                  <a:pt x="41037" y="228600"/>
                  <a:pt x="47133" y="219456"/>
                </a:cubicBezTo>
                <a:cubicBezTo>
                  <a:pt x="60952" y="164178"/>
                  <a:pt x="52303" y="194802"/>
                  <a:pt x="74565" y="128016"/>
                </a:cubicBezTo>
                <a:cubicBezTo>
                  <a:pt x="77613" y="118872"/>
                  <a:pt x="78362" y="108604"/>
                  <a:pt x="83709" y="100584"/>
                </a:cubicBezTo>
                <a:cubicBezTo>
                  <a:pt x="95901" y="82296"/>
                  <a:pt x="113334" y="66572"/>
                  <a:pt x="120285" y="45720"/>
                </a:cubicBezTo>
                <a:cubicBezTo>
                  <a:pt x="131584" y="11822"/>
                  <a:pt x="158385" y="7620"/>
                  <a:pt x="166005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941857" y="966243"/>
            <a:ext cx="332056" cy="546891"/>
          </a:xfrm>
          <a:custGeom>
            <a:avLst/>
            <a:gdLst>
              <a:gd name="connsiteX0" fmla="*/ 155448 w 448056"/>
              <a:gd name="connsiteY0" fmla="*/ 219456 h 539496"/>
              <a:gd name="connsiteX1" fmla="*/ 155448 w 448056"/>
              <a:gd name="connsiteY1" fmla="*/ 219456 h 539496"/>
              <a:gd name="connsiteX2" fmla="*/ 201168 w 448056"/>
              <a:gd name="connsiteY2" fmla="*/ 128016 h 539496"/>
              <a:gd name="connsiteX3" fmla="*/ 237744 w 448056"/>
              <a:gd name="connsiteY3" fmla="*/ 73152 h 539496"/>
              <a:gd name="connsiteX4" fmla="*/ 283464 w 448056"/>
              <a:gd name="connsiteY4" fmla="*/ 9144 h 539496"/>
              <a:gd name="connsiteX5" fmla="*/ 310896 w 448056"/>
              <a:gd name="connsiteY5" fmla="*/ 0 h 539496"/>
              <a:gd name="connsiteX6" fmla="*/ 365760 w 448056"/>
              <a:gd name="connsiteY6" fmla="*/ 27432 h 539496"/>
              <a:gd name="connsiteX7" fmla="*/ 393192 w 448056"/>
              <a:gd name="connsiteY7" fmla="*/ 91440 h 539496"/>
              <a:gd name="connsiteX8" fmla="*/ 411480 w 448056"/>
              <a:gd name="connsiteY8" fmla="*/ 128016 h 539496"/>
              <a:gd name="connsiteX9" fmla="*/ 420624 w 448056"/>
              <a:gd name="connsiteY9" fmla="*/ 164592 h 539496"/>
              <a:gd name="connsiteX10" fmla="*/ 448056 w 448056"/>
              <a:gd name="connsiteY10" fmla="*/ 237744 h 539496"/>
              <a:gd name="connsiteX11" fmla="*/ 438912 w 448056"/>
              <a:gd name="connsiteY11" fmla="*/ 365760 h 539496"/>
              <a:gd name="connsiteX12" fmla="*/ 411480 w 448056"/>
              <a:gd name="connsiteY12" fmla="*/ 402336 h 539496"/>
              <a:gd name="connsiteX13" fmla="*/ 347472 w 448056"/>
              <a:gd name="connsiteY13" fmla="*/ 457200 h 539496"/>
              <a:gd name="connsiteX14" fmla="*/ 310896 w 448056"/>
              <a:gd name="connsiteY14" fmla="*/ 484632 h 539496"/>
              <a:gd name="connsiteX15" fmla="*/ 283464 w 448056"/>
              <a:gd name="connsiteY15" fmla="*/ 493776 h 539496"/>
              <a:gd name="connsiteX16" fmla="*/ 182880 w 448056"/>
              <a:gd name="connsiteY16" fmla="*/ 512064 h 539496"/>
              <a:gd name="connsiteX17" fmla="*/ 100584 w 448056"/>
              <a:gd name="connsiteY17" fmla="*/ 539496 h 539496"/>
              <a:gd name="connsiteX18" fmla="*/ 73152 w 448056"/>
              <a:gd name="connsiteY18" fmla="*/ 530352 h 539496"/>
              <a:gd name="connsiteX19" fmla="*/ 64008 w 448056"/>
              <a:gd name="connsiteY19" fmla="*/ 502920 h 539496"/>
              <a:gd name="connsiteX20" fmla="*/ 36576 w 448056"/>
              <a:gd name="connsiteY20" fmla="*/ 466344 h 539496"/>
              <a:gd name="connsiteX21" fmla="*/ 18288 w 448056"/>
              <a:gd name="connsiteY21" fmla="*/ 438912 h 539496"/>
              <a:gd name="connsiteX22" fmla="*/ 0 w 448056"/>
              <a:gd name="connsiteY22" fmla="*/ 356616 h 539496"/>
              <a:gd name="connsiteX23" fmla="*/ 9144 w 448056"/>
              <a:gd name="connsiteY23" fmla="*/ 228600 h 539496"/>
              <a:gd name="connsiteX24" fmla="*/ 18288 w 448056"/>
              <a:gd name="connsiteY24" fmla="*/ 201168 h 539496"/>
              <a:gd name="connsiteX25" fmla="*/ 73152 w 448056"/>
              <a:gd name="connsiteY25" fmla="*/ 182880 h 539496"/>
              <a:gd name="connsiteX26" fmla="*/ 100584 w 448056"/>
              <a:gd name="connsiteY26" fmla="*/ 164592 h 539496"/>
              <a:gd name="connsiteX27" fmla="*/ 155448 w 448056"/>
              <a:gd name="connsiteY27" fmla="*/ 219456 h 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8056" h="539496">
                <a:moveTo>
                  <a:pt x="155448" y="219456"/>
                </a:moveTo>
                <a:lnTo>
                  <a:pt x="155448" y="219456"/>
                </a:lnTo>
                <a:cubicBezTo>
                  <a:pt x="170688" y="188976"/>
                  <a:pt x="184461" y="157717"/>
                  <a:pt x="201168" y="128016"/>
                </a:cubicBezTo>
                <a:cubicBezTo>
                  <a:pt x="211944" y="108859"/>
                  <a:pt x="227914" y="92811"/>
                  <a:pt x="237744" y="73152"/>
                </a:cubicBezTo>
                <a:cubicBezTo>
                  <a:pt x="252046" y="44548"/>
                  <a:pt x="255661" y="27679"/>
                  <a:pt x="283464" y="9144"/>
                </a:cubicBezTo>
                <a:cubicBezTo>
                  <a:pt x="291484" y="3797"/>
                  <a:pt x="301752" y="3048"/>
                  <a:pt x="310896" y="0"/>
                </a:cubicBezTo>
                <a:cubicBezTo>
                  <a:pt x="329619" y="6241"/>
                  <a:pt x="352125" y="11070"/>
                  <a:pt x="365760" y="27432"/>
                </a:cubicBezTo>
                <a:cubicBezTo>
                  <a:pt x="383599" y="48839"/>
                  <a:pt x="383103" y="67898"/>
                  <a:pt x="393192" y="91440"/>
                </a:cubicBezTo>
                <a:cubicBezTo>
                  <a:pt x="398562" y="103969"/>
                  <a:pt x="406694" y="115253"/>
                  <a:pt x="411480" y="128016"/>
                </a:cubicBezTo>
                <a:cubicBezTo>
                  <a:pt x="415893" y="139783"/>
                  <a:pt x="416211" y="152825"/>
                  <a:pt x="420624" y="164592"/>
                </a:cubicBezTo>
                <a:cubicBezTo>
                  <a:pt x="456486" y="260225"/>
                  <a:pt x="424585" y="143859"/>
                  <a:pt x="448056" y="237744"/>
                </a:cubicBezTo>
                <a:cubicBezTo>
                  <a:pt x="445008" y="280416"/>
                  <a:pt x="448192" y="323998"/>
                  <a:pt x="438912" y="365760"/>
                </a:cubicBezTo>
                <a:cubicBezTo>
                  <a:pt x="435606" y="380637"/>
                  <a:pt x="420338" y="389935"/>
                  <a:pt x="411480" y="402336"/>
                </a:cubicBezTo>
                <a:cubicBezTo>
                  <a:pt x="376395" y="451454"/>
                  <a:pt x="413836" y="412957"/>
                  <a:pt x="347472" y="457200"/>
                </a:cubicBezTo>
                <a:cubicBezTo>
                  <a:pt x="334792" y="465654"/>
                  <a:pt x="324128" y="477071"/>
                  <a:pt x="310896" y="484632"/>
                </a:cubicBezTo>
                <a:cubicBezTo>
                  <a:pt x="302527" y="489414"/>
                  <a:pt x="292815" y="491438"/>
                  <a:pt x="283464" y="493776"/>
                </a:cubicBezTo>
                <a:cubicBezTo>
                  <a:pt x="257904" y="500166"/>
                  <a:pt x="207337" y="507988"/>
                  <a:pt x="182880" y="512064"/>
                </a:cubicBezTo>
                <a:cubicBezTo>
                  <a:pt x="153132" y="526938"/>
                  <a:pt x="136036" y="539496"/>
                  <a:pt x="100584" y="539496"/>
                </a:cubicBezTo>
                <a:cubicBezTo>
                  <a:pt x="90945" y="539496"/>
                  <a:pt x="82296" y="533400"/>
                  <a:pt x="73152" y="530352"/>
                </a:cubicBezTo>
                <a:cubicBezTo>
                  <a:pt x="70104" y="521208"/>
                  <a:pt x="68790" y="511289"/>
                  <a:pt x="64008" y="502920"/>
                </a:cubicBezTo>
                <a:cubicBezTo>
                  <a:pt x="56447" y="489688"/>
                  <a:pt x="45434" y="478745"/>
                  <a:pt x="36576" y="466344"/>
                </a:cubicBezTo>
                <a:cubicBezTo>
                  <a:pt x="30188" y="457401"/>
                  <a:pt x="24384" y="448056"/>
                  <a:pt x="18288" y="438912"/>
                </a:cubicBezTo>
                <a:cubicBezTo>
                  <a:pt x="14761" y="424806"/>
                  <a:pt x="0" y="368225"/>
                  <a:pt x="0" y="356616"/>
                </a:cubicBezTo>
                <a:cubicBezTo>
                  <a:pt x="0" y="313835"/>
                  <a:pt x="4145" y="271088"/>
                  <a:pt x="9144" y="228600"/>
                </a:cubicBezTo>
                <a:cubicBezTo>
                  <a:pt x="10270" y="219027"/>
                  <a:pt x="10445" y="206770"/>
                  <a:pt x="18288" y="201168"/>
                </a:cubicBezTo>
                <a:cubicBezTo>
                  <a:pt x="33975" y="189963"/>
                  <a:pt x="57112" y="193573"/>
                  <a:pt x="73152" y="182880"/>
                </a:cubicBezTo>
                <a:lnTo>
                  <a:pt x="100584" y="164592"/>
                </a:lnTo>
                <a:lnTo>
                  <a:pt x="155448" y="219456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904271" y="1594782"/>
            <a:ext cx="362861" cy="235479"/>
          </a:xfrm>
          <a:custGeom>
            <a:avLst/>
            <a:gdLst>
              <a:gd name="connsiteX0" fmla="*/ 328 w 375232"/>
              <a:gd name="connsiteY0" fmla="*/ 164592 h 393192"/>
              <a:gd name="connsiteX1" fmla="*/ 328 w 375232"/>
              <a:gd name="connsiteY1" fmla="*/ 164592 h 393192"/>
              <a:gd name="connsiteX2" fmla="*/ 46048 w 375232"/>
              <a:gd name="connsiteY2" fmla="*/ 228600 h 393192"/>
              <a:gd name="connsiteX3" fmla="*/ 82624 w 375232"/>
              <a:gd name="connsiteY3" fmla="*/ 274320 h 393192"/>
              <a:gd name="connsiteX4" fmla="*/ 128344 w 375232"/>
              <a:gd name="connsiteY4" fmla="*/ 356616 h 393192"/>
              <a:gd name="connsiteX5" fmla="*/ 137488 w 375232"/>
              <a:gd name="connsiteY5" fmla="*/ 384048 h 393192"/>
              <a:gd name="connsiteX6" fmla="*/ 164920 w 375232"/>
              <a:gd name="connsiteY6" fmla="*/ 393192 h 393192"/>
              <a:gd name="connsiteX7" fmla="*/ 283792 w 375232"/>
              <a:gd name="connsiteY7" fmla="*/ 384048 h 393192"/>
              <a:gd name="connsiteX8" fmla="*/ 292936 w 375232"/>
              <a:gd name="connsiteY8" fmla="*/ 356616 h 393192"/>
              <a:gd name="connsiteX9" fmla="*/ 320368 w 375232"/>
              <a:gd name="connsiteY9" fmla="*/ 338328 h 393192"/>
              <a:gd name="connsiteX10" fmla="*/ 338656 w 375232"/>
              <a:gd name="connsiteY10" fmla="*/ 283464 h 393192"/>
              <a:gd name="connsiteX11" fmla="*/ 356944 w 375232"/>
              <a:gd name="connsiteY11" fmla="*/ 256032 h 393192"/>
              <a:gd name="connsiteX12" fmla="*/ 375232 w 375232"/>
              <a:gd name="connsiteY12" fmla="*/ 201168 h 393192"/>
              <a:gd name="connsiteX13" fmla="*/ 356944 w 375232"/>
              <a:gd name="connsiteY13" fmla="*/ 118872 h 393192"/>
              <a:gd name="connsiteX14" fmla="*/ 347800 w 375232"/>
              <a:gd name="connsiteY14" fmla="*/ 64008 h 393192"/>
              <a:gd name="connsiteX15" fmla="*/ 338656 w 375232"/>
              <a:gd name="connsiteY15" fmla="*/ 36576 h 393192"/>
              <a:gd name="connsiteX16" fmla="*/ 283792 w 375232"/>
              <a:gd name="connsiteY16" fmla="*/ 0 h 393192"/>
              <a:gd name="connsiteX17" fmla="*/ 219784 w 375232"/>
              <a:gd name="connsiteY17" fmla="*/ 18288 h 393192"/>
              <a:gd name="connsiteX18" fmla="*/ 192352 w 375232"/>
              <a:gd name="connsiteY18" fmla="*/ 36576 h 393192"/>
              <a:gd name="connsiteX19" fmla="*/ 64336 w 375232"/>
              <a:gd name="connsiteY19" fmla="*/ 54864 h 393192"/>
              <a:gd name="connsiteX20" fmla="*/ 328 w 375232"/>
              <a:gd name="connsiteY20" fmla="*/ 118872 h 393192"/>
              <a:gd name="connsiteX21" fmla="*/ 328 w 375232"/>
              <a:gd name="connsiteY21" fmla="*/ 164592 h 3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5232" h="393192">
                <a:moveTo>
                  <a:pt x="328" y="164592"/>
                </a:moveTo>
                <a:lnTo>
                  <a:pt x="328" y="164592"/>
                </a:lnTo>
                <a:cubicBezTo>
                  <a:pt x="15568" y="185928"/>
                  <a:pt x="32558" y="206117"/>
                  <a:pt x="46048" y="228600"/>
                </a:cubicBezTo>
                <a:cubicBezTo>
                  <a:pt x="75493" y="277675"/>
                  <a:pt x="27988" y="237896"/>
                  <a:pt x="82624" y="274320"/>
                </a:cubicBezTo>
                <a:cubicBezTo>
                  <a:pt x="105001" y="341452"/>
                  <a:pt x="87281" y="315553"/>
                  <a:pt x="128344" y="356616"/>
                </a:cubicBezTo>
                <a:cubicBezTo>
                  <a:pt x="131392" y="365760"/>
                  <a:pt x="130672" y="377232"/>
                  <a:pt x="137488" y="384048"/>
                </a:cubicBezTo>
                <a:cubicBezTo>
                  <a:pt x="144304" y="390864"/>
                  <a:pt x="155281" y="393192"/>
                  <a:pt x="164920" y="393192"/>
                </a:cubicBezTo>
                <a:cubicBezTo>
                  <a:pt x="204661" y="393192"/>
                  <a:pt x="244168" y="387096"/>
                  <a:pt x="283792" y="384048"/>
                </a:cubicBezTo>
                <a:cubicBezTo>
                  <a:pt x="286840" y="374904"/>
                  <a:pt x="286915" y="364142"/>
                  <a:pt x="292936" y="356616"/>
                </a:cubicBezTo>
                <a:cubicBezTo>
                  <a:pt x="299801" y="348034"/>
                  <a:pt x="314543" y="347647"/>
                  <a:pt x="320368" y="338328"/>
                </a:cubicBezTo>
                <a:cubicBezTo>
                  <a:pt x="330585" y="321981"/>
                  <a:pt x="327963" y="299504"/>
                  <a:pt x="338656" y="283464"/>
                </a:cubicBezTo>
                <a:cubicBezTo>
                  <a:pt x="344752" y="274320"/>
                  <a:pt x="352481" y="266075"/>
                  <a:pt x="356944" y="256032"/>
                </a:cubicBezTo>
                <a:cubicBezTo>
                  <a:pt x="364773" y="238416"/>
                  <a:pt x="375232" y="201168"/>
                  <a:pt x="375232" y="201168"/>
                </a:cubicBezTo>
                <a:cubicBezTo>
                  <a:pt x="365448" y="162030"/>
                  <a:pt x="364683" y="161437"/>
                  <a:pt x="356944" y="118872"/>
                </a:cubicBezTo>
                <a:cubicBezTo>
                  <a:pt x="353627" y="100631"/>
                  <a:pt x="351822" y="82107"/>
                  <a:pt x="347800" y="64008"/>
                </a:cubicBezTo>
                <a:cubicBezTo>
                  <a:pt x="345709" y="54599"/>
                  <a:pt x="345472" y="43392"/>
                  <a:pt x="338656" y="36576"/>
                </a:cubicBezTo>
                <a:cubicBezTo>
                  <a:pt x="323114" y="21034"/>
                  <a:pt x="283792" y="0"/>
                  <a:pt x="283792" y="0"/>
                </a:cubicBezTo>
                <a:cubicBezTo>
                  <a:pt x="272073" y="2930"/>
                  <a:pt x="232902" y="11729"/>
                  <a:pt x="219784" y="18288"/>
                </a:cubicBezTo>
                <a:cubicBezTo>
                  <a:pt x="209954" y="23203"/>
                  <a:pt x="202778" y="33101"/>
                  <a:pt x="192352" y="36576"/>
                </a:cubicBezTo>
                <a:cubicBezTo>
                  <a:pt x="176531" y="41850"/>
                  <a:pt x="72008" y="53905"/>
                  <a:pt x="64336" y="54864"/>
                </a:cubicBezTo>
                <a:cubicBezTo>
                  <a:pt x="12463" y="89446"/>
                  <a:pt x="11594" y="73807"/>
                  <a:pt x="328" y="118872"/>
                </a:cubicBezTo>
                <a:cubicBezTo>
                  <a:pt x="-411" y="121829"/>
                  <a:pt x="328" y="156972"/>
                  <a:pt x="328" y="16459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3048619" y="1259971"/>
            <a:ext cx="397102" cy="455684"/>
          </a:xfrm>
          <a:custGeom>
            <a:avLst/>
            <a:gdLst>
              <a:gd name="connsiteX0" fmla="*/ 210691 w 423181"/>
              <a:gd name="connsiteY0" fmla="*/ 164903 h 466655"/>
              <a:gd name="connsiteX1" fmla="*/ 210691 w 423181"/>
              <a:gd name="connsiteY1" fmla="*/ 164903 h 466655"/>
              <a:gd name="connsiteX2" fmla="*/ 137539 w 423181"/>
              <a:gd name="connsiteY2" fmla="*/ 9455 h 466655"/>
              <a:gd name="connsiteX3" fmla="*/ 110107 w 423181"/>
              <a:gd name="connsiteY3" fmla="*/ 18599 h 466655"/>
              <a:gd name="connsiteX4" fmla="*/ 64387 w 423181"/>
              <a:gd name="connsiteY4" fmla="*/ 64319 h 466655"/>
              <a:gd name="connsiteX5" fmla="*/ 18667 w 423181"/>
              <a:gd name="connsiteY5" fmla="*/ 100895 h 466655"/>
              <a:gd name="connsiteX6" fmla="*/ 379 w 423181"/>
              <a:gd name="connsiteY6" fmla="*/ 128327 h 466655"/>
              <a:gd name="connsiteX7" fmla="*/ 9523 w 423181"/>
              <a:gd name="connsiteY7" fmla="*/ 183191 h 466655"/>
              <a:gd name="connsiteX8" fmla="*/ 46099 w 423181"/>
              <a:gd name="connsiteY8" fmla="*/ 265487 h 466655"/>
              <a:gd name="connsiteX9" fmla="*/ 64387 w 423181"/>
              <a:gd name="connsiteY9" fmla="*/ 338639 h 466655"/>
              <a:gd name="connsiteX10" fmla="*/ 82675 w 423181"/>
              <a:gd name="connsiteY10" fmla="*/ 366071 h 466655"/>
              <a:gd name="connsiteX11" fmla="*/ 91819 w 423181"/>
              <a:gd name="connsiteY11" fmla="*/ 393503 h 466655"/>
              <a:gd name="connsiteX12" fmla="*/ 155827 w 423181"/>
              <a:gd name="connsiteY12" fmla="*/ 466655 h 466655"/>
              <a:gd name="connsiteX13" fmla="*/ 210691 w 423181"/>
              <a:gd name="connsiteY13" fmla="*/ 457511 h 466655"/>
              <a:gd name="connsiteX14" fmla="*/ 238123 w 423181"/>
              <a:gd name="connsiteY14" fmla="*/ 430079 h 466655"/>
              <a:gd name="connsiteX15" fmla="*/ 265555 w 423181"/>
              <a:gd name="connsiteY15" fmla="*/ 411791 h 466655"/>
              <a:gd name="connsiteX16" fmla="*/ 320419 w 423181"/>
              <a:gd name="connsiteY16" fmla="*/ 329495 h 466655"/>
              <a:gd name="connsiteX17" fmla="*/ 338707 w 423181"/>
              <a:gd name="connsiteY17" fmla="*/ 302063 h 466655"/>
              <a:gd name="connsiteX18" fmla="*/ 393571 w 423181"/>
              <a:gd name="connsiteY18" fmla="*/ 256343 h 466655"/>
              <a:gd name="connsiteX19" fmla="*/ 402715 w 423181"/>
              <a:gd name="connsiteY19" fmla="*/ 100895 h 466655"/>
              <a:gd name="connsiteX20" fmla="*/ 375283 w 423181"/>
              <a:gd name="connsiteY20" fmla="*/ 91751 h 466655"/>
              <a:gd name="connsiteX21" fmla="*/ 366139 w 423181"/>
              <a:gd name="connsiteY21" fmla="*/ 64319 h 466655"/>
              <a:gd name="connsiteX22" fmla="*/ 311275 w 423181"/>
              <a:gd name="connsiteY22" fmla="*/ 36887 h 466655"/>
              <a:gd name="connsiteX23" fmla="*/ 283843 w 423181"/>
              <a:gd name="connsiteY23" fmla="*/ 55175 h 466655"/>
              <a:gd name="connsiteX24" fmla="*/ 238123 w 423181"/>
              <a:gd name="connsiteY24" fmla="*/ 137471 h 466655"/>
              <a:gd name="connsiteX25" fmla="*/ 210691 w 423181"/>
              <a:gd name="connsiteY25" fmla="*/ 164903 h 46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3181" h="466655">
                <a:moveTo>
                  <a:pt x="210691" y="164903"/>
                </a:moveTo>
                <a:lnTo>
                  <a:pt x="210691" y="164903"/>
                </a:lnTo>
                <a:cubicBezTo>
                  <a:pt x="201299" y="-4148"/>
                  <a:pt x="255572" y="-14152"/>
                  <a:pt x="137539" y="9455"/>
                </a:cubicBezTo>
                <a:cubicBezTo>
                  <a:pt x="128088" y="11345"/>
                  <a:pt x="119251" y="15551"/>
                  <a:pt x="110107" y="18599"/>
                </a:cubicBezTo>
                <a:cubicBezTo>
                  <a:pt x="61339" y="91751"/>
                  <a:pt x="125347" y="3359"/>
                  <a:pt x="64387" y="64319"/>
                </a:cubicBezTo>
                <a:cubicBezTo>
                  <a:pt x="23027" y="105679"/>
                  <a:pt x="72071" y="83094"/>
                  <a:pt x="18667" y="100895"/>
                </a:cubicBezTo>
                <a:cubicBezTo>
                  <a:pt x="12571" y="110039"/>
                  <a:pt x="1593" y="117404"/>
                  <a:pt x="379" y="128327"/>
                </a:cubicBezTo>
                <a:cubicBezTo>
                  <a:pt x="-1668" y="146754"/>
                  <a:pt x="5026" y="165204"/>
                  <a:pt x="9523" y="183191"/>
                </a:cubicBezTo>
                <a:cubicBezTo>
                  <a:pt x="22581" y="235423"/>
                  <a:pt x="22081" y="229460"/>
                  <a:pt x="46099" y="265487"/>
                </a:cubicBezTo>
                <a:cubicBezTo>
                  <a:pt x="49577" y="282877"/>
                  <a:pt x="55014" y="319894"/>
                  <a:pt x="64387" y="338639"/>
                </a:cubicBezTo>
                <a:cubicBezTo>
                  <a:pt x="69302" y="348469"/>
                  <a:pt x="77760" y="356241"/>
                  <a:pt x="82675" y="366071"/>
                </a:cubicBezTo>
                <a:cubicBezTo>
                  <a:pt x="86986" y="374692"/>
                  <a:pt x="87138" y="385077"/>
                  <a:pt x="91819" y="393503"/>
                </a:cubicBezTo>
                <a:cubicBezTo>
                  <a:pt x="123195" y="449981"/>
                  <a:pt x="115755" y="439940"/>
                  <a:pt x="155827" y="466655"/>
                </a:cubicBezTo>
                <a:cubicBezTo>
                  <a:pt x="174115" y="463607"/>
                  <a:pt x="193749" y="465041"/>
                  <a:pt x="210691" y="457511"/>
                </a:cubicBezTo>
                <a:cubicBezTo>
                  <a:pt x="222508" y="452259"/>
                  <a:pt x="228189" y="438358"/>
                  <a:pt x="238123" y="430079"/>
                </a:cubicBezTo>
                <a:cubicBezTo>
                  <a:pt x="246566" y="423044"/>
                  <a:pt x="256411" y="417887"/>
                  <a:pt x="265555" y="411791"/>
                </a:cubicBezTo>
                <a:lnTo>
                  <a:pt x="320419" y="329495"/>
                </a:lnTo>
                <a:cubicBezTo>
                  <a:pt x="326515" y="320351"/>
                  <a:pt x="330936" y="309834"/>
                  <a:pt x="338707" y="302063"/>
                </a:cubicBezTo>
                <a:cubicBezTo>
                  <a:pt x="373910" y="266860"/>
                  <a:pt x="355379" y="281804"/>
                  <a:pt x="393571" y="256343"/>
                </a:cubicBezTo>
                <a:cubicBezTo>
                  <a:pt x="430611" y="200783"/>
                  <a:pt x="432023" y="210801"/>
                  <a:pt x="402715" y="100895"/>
                </a:cubicBezTo>
                <a:cubicBezTo>
                  <a:pt x="400231" y="91582"/>
                  <a:pt x="384427" y="94799"/>
                  <a:pt x="375283" y="91751"/>
                </a:cubicBezTo>
                <a:cubicBezTo>
                  <a:pt x="372235" y="82607"/>
                  <a:pt x="372160" y="71845"/>
                  <a:pt x="366139" y="64319"/>
                </a:cubicBezTo>
                <a:cubicBezTo>
                  <a:pt x="353247" y="48205"/>
                  <a:pt x="329346" y="42911"/>
                  <a:pt x="311275" y="36887"/>
                </a:cubicBezTo>
                <a:cubicBezTo>
                  <a:pt x="302131" y="42983"/>
                  <a:pt x="290708" y="46593"/>
                  <a:pt x="283843" y="55175"/>
                </a:cubicBezTo>
                <a:cubicBezTo>
                  <a:pt x="267277" y="75882"/>
                  <a:pt x="281120" y="137471"/>
                  <a:pt x="238123" y="137471"/>
                </a:cubicBezTo>
                <a:lnTo>
                  <a:pt x="210691" y="164903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0399265" y="4618193"/>
            <a:ext cx="1178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30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399265" y="4398795"/>
            <a:ext cx="1178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34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399265" y="4197151"/>
            <a:ext cx="1178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38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399265" y="3996144"/>
            <a:ext cx="1178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42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393605" y="3785355"/>
            <a:ext cx="1178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46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391622" y="3583892"/>
            <a:ext cx="1178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̶  50</a:t>
            </a:r>
            <a:r>
              <a:rPr lang="en-US" sz="2800" b="1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394029" y="2042089"/>
            <a:ext cx="1178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80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396434" y="2809880"/>
            <a:ext cx="1178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65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0" name="Rectangle 79"/>
          <p:cNvSpPr/>
          <p:nvPr/>
        </p:nvSpPr>
        <p:spPr>
          <a:xfrm flipH="1">
            <a:off x="10294016" y="4674337"/>
            <a:ext cx="134766" cy="188566"/>
          </a:xfrm>
          <a:prstGeom prst="rect">
            <a:avLst/>
          </a:prstGeom>
          <a:solidFill>
            <a:srgbClr val="FE0A0A"/>
          </a:solidFill>
          <a:ln>
            <a:solidFill>
              <a:srgbClr val="FE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 flipH="1">
            <a:off x="10288519" y="2304620"/>
            <a:ext cx="136360" cy="766869"/>
          </a:xfrm>
          <a:prstGeom prst="rect">
            <a:avLst/>
          </a:prstGeom>
          <a:solidFill>
            <a:srgbClr val="FE0A0A"/>
          </a:solidFill>
          <a:ln>
            <a:solidFill>
              <a:srgbClr val="FE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 flipH="1">
            <a:off x="10294374" y="4465385"/>
            <a:ext cx="134408" cy="208951"/>
          </a:xfrm>
          <a:prstGeom prst="rect">
            <a:avLst/>
          </a:prstGeom>
          <a:solidFill>
            <a:srgbClr val="FE0A0A"/>
          </a:solidFill>
          <a:ln>
            <a:solidFill>
              <a:srgbClr val="FE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flipH="1">
            <a:off x="10294374" y="4256433"/>
            <a:ext cx="134408" cy="208951"/>
          </a:xfrm>
          <a:prstGeom prst="rect">
            <a:avLst/>
          </a:prstGeom>
          <a:solidFill>
            <a:srgbClr val="FE0A0A"/>
          </a:solidFill>
          <a:ln>
            <a:solidFill>
              <a:srgbClr val="FE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flipH="1">
            <a:off x="10294002" y="4047481"/>
            <a:ext cx="134408" cy="208951"/>
          </a:xfrm>
          <a:prstGeom prst="rect">
            <a:avLst/>
          </a:prstGeom>
          <a:solidFill>
            <a:srgbClr val="FE0A0A"/>
          </a:solidFill>
          <a:ln>
            <a:solidFill>
              <a:srgbClr val="FE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flipH="1">
            <a:off x="10290471" y="3849643"/>
            <a:ext cx="134408" cy="208951"/>
          </a:xfrm>
          <a:prstGeom prst="rect">
            <a:avLst/>
          </a:prstGeom>
          <a:solidFill>
            <a:srgbClr val="FE0A0A"/>
          </a:solidFill>
          <a:ln>
            <a:solidFill>
              <a:srgbClr val="FE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flipH="1">
            <a:off x="10290471" y="3071490"/>
            <a:ext cx="134408" cy="777232"/>
          </a:xfrm>
          <a:prstGeom prst="rect">
            <a:avLst/>
          </a:prstGeom>
          <a:solidFill>
            <a:srgbClr val="FE0A0A"/>
          </a:solidFill>
          <a:ln>
            <a:solidFill>
              <a:srgbClr val="FE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Delay 47"/>
          <p:cNvSpPr/>
          <p:nvPr/>
        </p:nvSpPr>
        <p:spPr>
          <a:xfrm rot="5400000">
            <a:off x="6509857" y="4780444"/>
            <a:ext cx="598997" cy="575350"/>
          </a:xfrm>
          <a:prstGeom prst="flowChartDela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521740" y="4539636"/>
            <a:ext cx="577897" cy="2289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8074537" y="1119680"/>
            <a:ext cx="1343893" cy="1568374"/>
            <a:chOff x="2266636" y="2923588"/>
            <a:chExt cx="1343893" cy="1568374"/>
          </a:xfrm>
        </p:grpSpPr>
        <p:grpSp>
          <p:nvGrpSpPr>
            <p:cNvPr id="90" name="Group 89"/>
            <p:cNvGrpSpPr/>
            <p:nvPr/>
          </p:nvGrpSpPr>
          <p:grpSpPr>
            <a:xfrm>
              <a:off x="2266636" y="2923588"/>
              <a:ext cx="1343893" cy="1568374"/>
              <a:chOff x="2266636" y="2923588"/>
              <a:chExt cx="1343893" cy="1568374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66636" y="2923588"/>
                <a:ext cx="1343893" cy="1568374"/>
              </a:xfrm>
              <a:prstGeom prst="rect">
                <a:avLst/>
              </a:prstGeom>
            </p:spPr>
          </p:pic>
          <p:sp>
            <p:nvSpPr>
              <p:cNvPr id="93" name="Oval 92"/>
              <p:cNvSpPr/>
              <p:nvPr/>
            </p:nvSpPr>
            <p:spPr>
              <a:xfrm>
                <a:off x="2378100" y="3247775"/>
                <a:ext cx="1115870" cy="110269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2352636" y="3800607"/>
              <a:ext cx="1178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P</a:t>
              </a:r>
              <a:r>
                <a:rPr lang="en-US" sz="28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hút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477140" y="1430340"/>
            <a:ext cx="589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2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45731" y="1383492"/>
            <a:ext cx="589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1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467558" y="1423580"/>
            <a:ext cx="589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3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49003" y="1430797"/>
            <a:ext cx="589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4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55313" y="1386872"/>
            <a:ext cx="589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5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440071" y="1415432"/>
            <a:ext cx="589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6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399976" y="1397772"/>
            <a:ext cx="589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7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484217" y="1407284"/>
            <a:ext cx="589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8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453815" y="1409300"/>
            <a:ext cx="589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9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171847" y="1387764"/>
            <a:ext cx="108975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  <a:cs typeface="Times New Roman" panose="02020603050405020304" charset="0"/>
              </a:rPr>
              <a:t>1</a:t>
            </a:r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0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199014" y="1407405"/>
            <a:ext cx="1035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11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465575" y="1390252"/>
            <a:ext cx="589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0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521740" y="4398795"/>
            <a:ext cx="577897" cy="1373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521683" y="4201193"/>
            <a:ext cx="577303" cy="19905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521739" y="4047482"/>
            <a:ext cx="577898" cy="18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520963" y="3854202"/>
            <a:ext cx="578674" cy="20293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10237138" y="1217397"/>
            <a:ext cx="391414" cy="5419688"/>
            <a:chOff x="8332127" y="680879"/>
            <a:chExt cx="391414" cy="5419688"/>
          </a:xfrm>
        </p:grpSpPr>
        <p:grpSp>
          <p:nvGrpSpPr>
            <p:cNvPr id="111" name="Group 110"/>
            <p:cNvGrpSpPr/>
            <p:nvPr/>
          </p:nvGrpSpPr>
          <p:grpSpPr>
            <a:xfrm>
              <a:off x="8332127" y="680879"/>
              <a:ext cx="391414" cy="5419688"/>
              <a:chOff x="5436527" y="528526"/>
              <a:chExt cx="391414" cy="5419688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5436527" y="528526"/>
                <a:ext cx="245563" cy="5419688"/>
                <a:chOff x="5019915" y="548640"/>
                <a:chExt cx="201168" cy="5276088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063608" y="548640"/>
                  <a:ext cx="113783" cy="51114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019915" y="5623560"/>
                  <a:ext cx="201168" cy="2011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D901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4" name="Picture 1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5871" t="34157" r="9773" b="6233"/>
              <a:stretch>
                <a:fillRect/>
              </a:stretch>
            </p:blipFill>
            <p:spPr>
              <a:xfrm>
                <a:off x="5642909" y="1048668"/>
                <a:ext cx="185032" cy="4821847"/>
              </a:xfrm>
              <a:prstGeom prst="rect">
                <a:avLst/>
              </a:prstGeom>
            </p:spPr>
          </p:pic>
        </p:grpSp>
        <p:sp>
          <p:nvSpPr>
            <p:cNvPr id="112" name="Rectangle 111"/>
            <p:cNvSpPr/>
            <p:nvPr/>
          </p:nvSpPr>
          <p:spPr>
            <a:xfrm flipH="1">
              <a:off x="8380599" y="4326385"/>
              <a:ext cx="143304" cy="1605110"/>
            </a:xfrm>
            <a:prstGeom prst="rect">
              <a:avLst/>
            </a:prstGeom>
            <a:solidFill>
              <a:srgbClr val="FE0A0A"/>
            </a:solidFill>
            <a:ln>
              <a:solidFill>
                <a:srgbClr val="FE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7" name="Table 116"/>
          <p:cNvGraphicFramePr>
            <a:graphicFrameLocks noGrp="1"/>
          </p:cNvGraphicFramePr>
          <p:nvPr/>
        </p:nvGraphicFramePr>
        <p:xfrm>
          <a:off x="315523" y="1033528"/>
          <a:ext cx="3457234" cy="5452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273"/>
                <a:gridCol w="1090183"/>
                <a:gridCol w="1106778"/>
              </a:tblGrid>
              <a:tr h="1063799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Thời</a:t>
                      </a:r>
                      <a:r>
                        <a:rPr lang="en-US" b="0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gian</a:t>
                      </a:r>
                      <a:r>
                        <a:rPr lang="en-US" b="0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đun</a:t>
                      </a:r>
                      <a:endParaRPr lang="en-US" b="0" baseline="0" dirty="0" smtClean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en-US" b="0" baseline="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phút</a:t>
                      </a:r>
                      <a:r>
                        <a:rPr lang="en-US" b="0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b="0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85" b="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Nhiệt</a:t>
                      </a:r>
                      <a:r>
                        <a:rPr lang="en-US" sz="2085" b="0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85" b="0" baseline="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độ</a:t>
                      </a:r>
                      <a:r>
                        <a:rPr lang="en-US" sz="2085" b="0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sz="2085" b="0" baseline="3000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2085" b="0" baseline="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r>
                        <a:rPr lang="en-US" sz="2085" b="0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sz="2085" b="0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Thể</a:t>
                      </a:r>
                      <a:r>
                        <a:rPr lang="en-US" b="0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rắn</a:t>
                      </a:r>
                      <a:r>
                        <a:rPr lang="en-US" b="0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(R) hay </a:t>
                      </a:r>
                      <a:r>
                        <a:rPr lang="en-US" b="0" baseline="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lỏng</a:t>
                      </a:r>
                      <a:r>
                        <a:rPr lang="en-US" b="0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(L)</a:t>
                      </a:r>
                      <a:endParaRPr lang="en-US" b="0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vi-VN" altLang="en-US" b="1" dirty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altLang="en-US" b="1" dirty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altLang="en-US" b="1" dirty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34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38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42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46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65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" name="Text Box 3"/>
          <p:cNvSpPr txBox="1"/>
          <p:nvPr/>
        </p:nvSpPr>
        <p:spPr>
          <a:xfrm>
            <a:off x="-11430" y="39370"/>
            <a:ext cx="7535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charset="0"/>
              </a:rPr>
              <a:t>1. </a:t>
            </a:r>
            <a:r>
              <a:rPr lang="en-US" sz="3600" b="1" dirty="0" err="1" smtClean="0">
                <a:latin typeface="Times New Roman" panose="02020603050405020304" charset="0"/>
              </a:rPr>
              <a:t>Thí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nghiệm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về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sự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nóng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chảy</a:t>
            </a:r>
            <a:r>
              <a:rPr lang="en-US" sz="3600" b="1" dirty="0" smtClean="0">
                <a:latin typeface="Times New Roman" panose="02020603050405020304" charset="0"/>
              </a:rPr>
              <a:t>:</a:t>
            </a:r>
            <a:endParaRPr lang="en-US" sz="3600" b="1" dirty="0">
              <a:latin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-1905" y="537845"/>
            <a:ext cx="651700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200">
                <a:latin typeface="Times New Roman" panose="02020603050405020304" charset="0"/>
              </a:rPr>
              <a:t>Câu hỏi: </a:t>
            </a:r>
          </a:p>
          <a:p>
            <a:pPr>
              <a:lnSpc>
                <a:spcPct val="150000"/>
              </a:lnSpc>
            </a:pPr>
            <a:r>
              <a:rPr lang="vi-VN" altLang="en-US" sz="3200">
                <a:latin typeface="Times New Roman" panose="02020603050405020304" charset="0"/>
              </a:rPr>
              <a:t>1) Sáp đã chuyển từ thể gì sang thể gì? </a:t>
            </a:r>
          </a:p>
          <a:p>
            <a:pPr>
              <a:lnSpc>
                <a:spcPct val="150000"/>
              </a:lnSpc>
            </a:pPr>
            <a:r>
              <a:rPr lang="vi-VN" altLang="en-US" sz="3200">
                <a:latin typeface="Times New Roman" panose="02020603050405020304" charset="0"/>
              </a:rPr>
              <a:t>2) Đến nhiệt độ nào thì s</a:t>
            </a:r>
            <a:r>
              <a:rPr lang="en-US" altLang="vi-VN" sz="3200">
                <a:latin typeface="Times New Roman" panose="02020603050405020304" charset="0"/>
              </a:rPr>
              <a:t>á</a:t>
            </a:r>
            <a:r>
              <a:rPr lang="vi-VN" altLang="en-US" sz="3200">
                <a:latin typeface="Times New Roman" panose="02020603050405020304" charset="0"/>
              </a:rPr>
              <a:t>p bắt đầu nóng chảy?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3959 C 0.04492 0.03959 0.17552 0.0463 0.21263 0.11505 C 0.24987 0.18403 0.2263 0.39607 0.2263 0.45209 L 0.2263 0.5775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26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2986 C 0.04688 0.02986 0.12149 0.0044 0.16498 0.02407 C 0.2086 0.04352 0.26667 0.09167 0.26667 0.14745 C 0.26667 0.18935 0.2556 0.36597 0.2556 0.40787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182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2454 C 0.04479 0.02454 0.22031 -0.03194 0.2694 0.03033 C 0.31836 0.09236 0.29726 0.34005 0.29726 0.3963 L 0.29726 0.5219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23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667 C 0.03997 0.01667 0.18867 -0.05903 0.23125 -0.01551 C 0.27396 0.02801 0.25443 0.22153 0.25443 0.27778 L 0.25443 0.4030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1701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06 C 0.04206 0.0206 0.15404 -0.04514 0.19219 0.01921 C 0.2306 0.08402 0.22956 0.35069 0.22956 0.40879 L 0.22956 0.5377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24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0.02292 C 0.04531 0.02292 0.16315 -0.05579 0.19961 0.00463 C 0.23619 0.06528 0.22278 0.33032 0.22278 0.38634 L 0.22278 0.51204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223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1.85185E-6 L 0.11966 1.85185E-6 C 0.17695 1.85185E-6 0.30325 -0.02546 0.30325 0.03102 C 0.30325 0.07291 0.29752 0.38379 0.29752 0.4261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bldLvl="0" animBg="1"/>
      <p:bldP spid="66" grpId="1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9" grpId="0"/>
      <p:bldP spid="79" grpId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5" grpId="0"/>
      <p:bldP spid="105" grpId="1"/>
      <p:bldP spid="106" grpId="0" bldLvl="0" animBg="1"/>
      <p:bldP spid="107" grpId="0" bldLvl="0" animBg="1"/>
      <p:bldP spid="108" grpId="0" bldLvl="0" animBg="1"/>
      <p:bldP spid="109" grpId="0" bldLvl="0" animBg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Arrow Connector 61"/>
          <p:cNvCxnSpPr/>
          <p:nvPr/>
        </p:nvCxnSpPr>
        <p:spPr>
          <a:xfrm flipV="1">
            <a:off x="3684157" y="5091435"/>
            <a:ext cx="8060515" cy="1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3684157" y="2283948"/>
            <a:ext cx="7917839" cy="2340698"/>
            <a:chOff x="3684157" y="2283948"/>
            <a:chExt cx="7917839" cy="2340698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3684157" y="4619230"/>
              <a:ext cx="7917049" cy="54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3686752" y="4144825"/>
              <a:ext cx="7833735" cy="40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684157" y="3684701"/>
              <a:ext cx="7917047" cy="5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686752" y="3224254"/>
              <a:ext cx="7911141" cy="13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3684157" y="2753003"/>
              <a:ext cx="7917839" cy="4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684157" y="2283948"/>
              <a:ext cx="7917839" cy="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Arrow Connector 126"/>
          <p:cNvCxnSpPr/>
          <p:nvPr/>
        </p:nvCxnSpPr>
        <p:spPr>
          <a:xfrm flipV="1">
            <a:off x="3679289" y="1769502"/>
            <a:ext cx="7463" cy="3323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4374384" y="2283948"/>
            <a:ext cx="6915931" cy="2817735"/>
            <a:chOff x="4374384" y="2283948"/>
            <a:chExt cx="6915931" cy="2817735"/>
          </a:xfrm>
        </p:grpSpPr>
        <p:cxnSp>
          <p:nvCxnSpPr>
            <p:cNvPr id="129" name="Straight Connector 128"/>
            <p:cNvCxnSpPr/>
            <p:nvPr/>
          </p:nvCxnSpPr>
          <p:spPr>
            <a:xfrm flipH="1">
              <a:off x="6448827" y="2283948"/>
              <a:ext cx="333" cy="2810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5752439" y="2285303"/>
              <a:ext cx="333" cy="2810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5067606" y="2284653"/>
              <a:ext cx="333" cy="2810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4374384" y="2284576"/>
              <a:ext cx="333" cy="2810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7132099" y="2286651"/>
              <a:ext cx="333" cy="2810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8535640" y="2284576"/>
              <a:ext cx="333" cy="2810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11289982" y="2291287"/>
              <a:ext cx="333" cy="2810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7833498" y="2284653"/>
              <a:ext cx="333" cy="2810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9214738" y="2290209"/>
              <a:ext cx="333" cy="2810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9903079" y="2290209"/>
              <a:ext cx="333" cy="2810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10599172" y="2286616"/>
              <a:ext cx="333" cy="2810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3292885" y="1432624"/>
            <a:ext cx="1638935" cy="3829092"/>
            <a:chOff x="1676187" y="711575"/>
            <a:chExt cx="1638935" cy="3829092"/>
          </a:xfrm>
        </p:grpSpPr>
        <p:grpSp>
          <p:nvGrpSpPr>
            <p:cNvPr id="141" name="Group 140"/>
            <p:cNvGrpSpPr/>
            <p:nvPr/>
          </p:nvGrpSpPr>
          <p:grpSpPr>
            <a:xfrm>
              <a:off x="1676187" y="1372634"/>
              <a:ext cx="433586" cy="3168033"/>
              <a:chOff x="1676187" y="1372634"/>
              <a:chExt cx="433586" cy="3168033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1676187" y="1372634"/>
                <a:ext cx="4331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90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676188" y="1848308"/>
                <a:ext cx="4331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Times New Roman" panose="02020603050405020304" charset="0"/>
                    <a:cs typeface="Times New Roman" panose="02020603050405020304" charset="0"/>
                  </a:rPr>
                  <a:t>8</a:t>
                </a:r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0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676262" y="2334941"/>
                <a:ext cx="4331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Times New Roman" panose="02020603050405020304" charset="0"/>
                    <a:cs typeface="Times New Roman" panose="02020603050405020304" charset="0"/>
                  </a:rPr>
                  <a:t>7</a:t>
                </a:r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0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676188" y="2806334"/>
                <a:ext cx="4331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Times New Roman" panose="02020603050405020304" charset="0"/>
                    <a:cs typeface="Times New Roman" panose="02020603050405020304" charset="0"/>
                  </a:rPr>
                  <a:t>6</a:t>
                </a:r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0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676360" y="3256643"/>
                <a:ext cx="4331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50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676360" y="3731846"/>
                <a:ext cx="4331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40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676636" y="4202113"/>
                <a:ext cx="4331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30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1676187" y="711575"/>
              <a:ext cx="163893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1600" b="1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cs typeface="Times New Roman" panose="02020603050405020304" charset="0"/>
                </a:rPr>
                <a:t>Nhiệt độ (</a:t>
              </a:r>
              <a:r>
                <a:rPr lang="en-US" sz="1600" b="1" baseline="30000" dirty="0" smtClean="0">
                  <a:latin typeface="Times New Roman" panose="02020603050405020304" charset="0"/>
                  <a:cs typeface="Times New Roman" panose="02020603050405020304" charset="0"/>
                </a:rPr>
                <a:t>O</a:t>
              </a:r>
              <a:r>
                <a:rPr lang="en-US" sz="1600" b="1" dirty="0" smtClean="0">
                  <a:latin typeface="Times New Roman" panose="02020603050405020304" charset="0"/>
                  <a:cs typeface="Times New Roman" panose="02020603050405020304" charset="0"/>
                </a:rPr>
                <a:t>C</a:t>
              </a:r>
              <a:r>
                <a:rPr lang="vi-VN" altLang="en-US" sz="1600" b="1" dirty="0" smtClean="0">
                  <a:latin typeface="Times New Roman" panose="02020603050405020304" charset="0"/>
                  <a:cs typeface="Times New Roman" panose="02020603050405020304" charset="0"/>
                </a:rPr>
                <a:t>)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617387" y="5088197"/>
            <a:ext cx="8632190" cy="743585"/>
            <a:chOff x="2000689" y="4367148"/>
            <a:chExt cx="8632190" cy="743585"/>
          </a:xfrm>
        </p:grpSpPr>
        <p:grpSp>
          <p:nvGrpSpPr>
            <p:cNvPr id="151" name="Group 150"/>
            <p:cNvGrpSpPr/>
            <p:nvPr/>
          </p:nvGrpSpPr>
          <p:grpSpPr>
            <a:xfrm>
              <a:off x="2000689" y="4367148"/>
              <a:ext cx="7910250" cy="406559"/>
              <a:chOff x="1988035" y="5732365"/>
              <a:chExt cx="7910250" cy="406559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1988035" y="5732365"/>
                <a:ext cx="266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0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979203" y="5776902"/>
                <a:ext cx="266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3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675450" y="5778745"/>
                <a:ext cx="266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4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377225" y="5772727"/>
                <a:ext cx="266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5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3302098" y="5776902"/>
                <a:ext cx="266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2605851" y="5768031"/>
                <a:ext cx="266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1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6072695" y="5776902"/>
                <a:ext cx="266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6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749800" y="5800370"/>
                <a:ext cx="266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7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7451575" y="5767246"/>
                <a:ext cx="266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8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8148599" y="5783363"/>
                <a:ext cx="266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9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8799535" y="5772836"/>
                <a:ext cx="4288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10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9501310" y="5766486"/>
                <a:ext cx="3969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charset="0"/>
                    <a:cs typeface="Times New Roman" panose="02020603050405020304" charset="0"/>
                  </a:rPr>
                  <a:t>11</a:t>
                </a:r>
                <a:endParaRPr lang="en-US" sz="16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8546904" y="4773548"/>
              <a:ext cx="208597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16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Thời gian đun (</a:t>
              </a:r>
              <a:r>
                <a:rPr lang="en-US" sz="16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phút</a:t>
              </a:r>
              <a:r>
                <a:rPr lang="vi-VN" altLang="en-US" sz="16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)</a:t>
              </a:r>
            </a:p>
          </p:txBody>
        </p:sp>
      </p:grpSp>
      <p:sp>
        <p:nvSpPr>
          <p:cNvPr id="165" name="Oval 164"/>
          <p:cNvSpPr/>
          <p:nvPr/>
        </p:nvSpPr>
        <p:spPr>
          <a:xfrm>
            <a:off x="4341672" y="4881585"/>
            <a:ext cx="64792" cy="64792"/>
          </a:xfrm>
          <a:prstGeom prst="ellipse">
            <a:avLst/>
          </a:prstGeom>
          <a:solidFill>
            <a:srgbClr val="0099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721506" y="4501173"/>
            <a:ext cx="64792" cy="64792"/>
          </a:xfrm>
          <a:prstGeom prst="ellipse">
            <a:avLst/>
          </a:prstGeom>
          <a:solidFill>
            <a:srgbClr val="0099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036548" y="4690268"/>
            <a:ext cx="64792" cy="64792"/>
          </a:xfrm>
          <a:prstGeom prst="ellipse">
            <a:avLst/>
          </a:prstGeom>
          <a:solidFill>
            <a:srgbClr val="0099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796810" y="4131963"/>
            <a:ext cx="64792" cy="64792"/>
          </a:xfrm>
          <a:prstGeom prst="ellips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8495904" y="4135577"/>
            <a:ext cx="64792" cy="64792"/>
          </a:xfrm>
          <a:prstGeom prst="ellipse">
            <a:avLst/>
          </a:prstGeom>
          <a:solidFill>
            <a:srgbClr val="FE0A0A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9183380" y="4136933"/>
            <a:ext cx="64792" cy="64792"/>
          </a:xfrm>
          <a:prstGeom prst="ellips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0568125" y="3424874"/>
            <a:ext cx="64792" cy="64792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1255431" y="2730926"/>
            <a:ext cx="64792" cy="64792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>
          <a:xfrm flipV="1">
            <a:off x="4374067" y="4720048"/>
            <a:ext cx="717362" cy="193933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5078863" y="4533569"/>
            <a:ext cx="684958" cy="189095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5765888" y="4348473"/>
            <a:ext cx="670275" cy="183892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7134913" y="4163331"/>
            <a:ext cx="694293" cy="12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7828835" y="4164919"/>
            <a:ext cx="694293" cy="12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8521566" y="4163617"/>
            <a:ext cx="694293" cy="12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9217085" y="4162484"/>
            <a:ext cx="694293" cy="12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9903199" y="3461118"/>
            <a:ext cx="694534" cy="7076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10596000" y="2752526"/>
            <a:ext cx="694534" cy="7076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3684276" y="4913982"/>
            <a:ext cx="689791" cy="161536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3" name="Oval 182"/>
          <p:cNvSpPr/>
          <p:nvPr/>
        </p:nvSpPr>
        <p:spPr>
          <a:xfrm>
            <a:off x="9873591" y="4132523"/>
            <a:ext cx="64792" cy="64792"/>
          </a:xfrm>
          <a:prstGeom prst="ellips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 flipV="1">
            <a:off x="6425723" y="4162242"/>
            <a:ext cx="714640" cy="186965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6417872" y="4318186"/>
            <a:ext cx="64792" cy="64792"/>
          </a:xfrm>
          <a:prstGeom prst="ellipse">
            <a:avLst/>
          </a:prstGeom>
          <a:solidFill>
            <a:srgbClr val="0099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7" name="Table 186"/>
          <p:cNvGraphicFramePr>
            <a:graphicFrameLocks noGrp="1"/>
          </p:cNvGraphicFramePr>
          <p:nvPr/>
        </p:nvGraphicFramePr>
        <p:xfrm>
          <a:off x="58381" y="85725"/>
          <a:ext cx="3027719" cy="6035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607"/>
                <a:gridCol w="1042987"/>
                <a:gridCol w="1000125"/>
              </a:tblGrid>
              <a:tr h="129399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Thời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gian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đun</a:t>
                      </a:r>
                      <a:endParaRPr lang="en-US" b="0" baseline="0" dirty="0" smtClean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/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en-US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phút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b="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85" b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Nhiệt</a:t>
                      </a:r>
                      <a:r>
                        <a:rPr lang="en-US" sz="2085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85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độ</a:t>
                      </a:r>
                      <a:r>
                        <a:rPr lang="en-US" sz="2085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sz="2085" b="0" baseline="3000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2085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r>
                        <a:rPr lang="en-US" sz="2085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sz="2085" b="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Thể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rắn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(R) hay </a:t>
                      </a:r>
                      <a:r>
                        <a:rPr lang="en-US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lỏng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(L)</a:t>
                      </a:r>
                      <a:endParaRPr lang="en-US" b="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6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34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38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42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46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endParaRPr lang="en-US" b="1" dirty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r>
                        <a:rPr lang="en-US" b="1" dirty="0" err="1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r>
                        <a:rPr lang="en-US" b="1" dirty="0" err="1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r>
                        <a:rPr lang="en-US" b="1" dirty="0" err="1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r>
                        <a:rPr lang="en-US" b="1" dirty="0" err="1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  <a:endParaRPr lang="en-US" b="1" dirty="0">
                        <a:solidFill>
                          <a:srgbClr val="FF66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65</a:t>
                      </a:r>
                      <a:endParaRPr lang="en-US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  <a:endParaRPr lang="en-US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  <a:endParaRPr lang="en-US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88" name="TextBox 187"/>
          <p:cNvSpPr txBox="1"/>
          <p:nvPr/>
        </p:nvSpPr>
        <p:spPr>
          <a:xfrm>
            <a:off x="4733320" y="805542"/>
            <a:ext cx="620401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thay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nhiệt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áp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nóng</a:t>
            </a:r>
            <a:r>
              <a:rPr lang="en-US" sz="24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chảy</a:t>
            </a:r>
          </a:p>
        </p:txBody>
      </p:sp>
      <p:cxnSp>
        <p:nvCxnSpPr>
          <p:cNvPr id="191" name="Straight Connector 190"/>
          <p:cNvCxnSpPr/>
          <p:nvPr/>
        </p:nvCxnSpPr>
        <p:spPr>
          <a:xfrm flipV="1">
            <a:off x="3676198" y="4913583"/>
            <a:ext cx="688388" cy="3525"/>
          </a:xfrm>
          <a:prstGeom prst="line">
            <a:avLst/>
          </a:prstGeom>
          <a:ln w="12700">
            <a:solidFill>
              <a:srgbClr val="FE0A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374067" y="4913583"/>
            <a:ext cx="0" cy="180761"/>
          </a:xfrm>
          <a:prstGeom prst="line">
            <a:avLst/>
          </a:prstGeom>
          <a:ln w="12700">
            <a:solidFill>
              <a:srgbClr val="FE0A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678012" y="4716667"/>
            <a:ext cx="1385394" cy="594"/>
          </a:xfrm>
          <a:prstGeom prst="line">
            <a:avLst/>
          </a:prstGeom>
          <a:ln w="12700">
            <a:solidFill>
              <a:srgbClr val="FE0A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>
            <a:off x="5063406" y="4716667"/>
            <a:ext cx="1690" cy="377677"/>
          </a:xfrm>
          <a:prstGeom prst="line">
            <a:avLst/>
          </a:prstGeom>
          <a:ln w="12700">
            <a:solidFill>
              <a:srgbClr val="FE0A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7102517" y="4131271"/>
            <a:ext cx="64792" cy="64792"/>
          </a:xfrm>
          <a:prstGeom prst="ellips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50542" y="5057961"/>
            <a:ext cx="64792" cy="64792"/>
          </a:xfrm>
          <a:prstGeom prst="ellipse">
            <a:avLst/>
          </a:prstGeom>
          <a:solidFill>
            <a:srgbClr val="0099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83" grpId="0" animBg="1"/>
      <p:bldP spid="186" grpId="0" animBg="1"/>
      <p:bldP spid="188" grpId="0"/>
      <p:bldP spid="184" grpId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292" y="703306"/>
            <a:ext cx="1035538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SỰ NÓNG CHẢY VÀ SỰ ĐÔNG ĐẶC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800292" y="1931660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II.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Đặc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điểm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  <a:endParaRPr lang="en-US" sz="3200" b="1" dirty="0">
              <a:solidFill>
                <a:srgbClr val="CC0066"/>
              </a:solidFill>
              <a:latin typeface="Times New Roman" panose="02020603050405020304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366578" y="2527230"/>
            <a:ext cx="55443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1. </a:t>
            </a:r>
            <a:r>
              <a:rPr lang="en-US" sz="2800" b="1" dirty="0" err="1" smtClean="0">
                <a:latin typeface="Times New Roman" panose="02020603050405020304" charset="0"/>
              </a:rPr>
              <a:t>Thí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nghiệm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về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sự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nóng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chảy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2132693" y="2941579"/>
            <a:ext cx="35033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charset="0"/>
              </a:rPr>
              <a:t>(STL </a:t>
            </a:r>
            <a:r>
              <a:rPr lang="en-US" sz="2800" dirty="0" err="1" smtClean="0">
                <a:latin typeface="Times New Roman" panose="02020603050405020304" charset="0"/>
              </a:rPr>
              <a:t>trang</a:t>
            </a:r>
            <a:r>
              <a:rPr lang="en-US" sz="2800" dirty="0" smtClean="0">
                <a:latin typeface="Times New Roman" panose="02020603050405020304" charset="0"/>
              </a:rPr>
              <a:t> 121, 122)</a:t>
            </a:r>
            <a:endParaRPr lang="en-US" sz="2800" dirty="0">
              <a:latin typeface="Times New Roman" panose="02020603050405020304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1366577" y="3475594"/>
            <a:ext cx="55443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2. </a:t>
            </a:r>
            <a:r>
              <a:rPr lang="en-US" sz="2800" b="1" dirty="0" err="1" smtClean="0">
                <a:latin typeface="Times New Roman" panose="02020603050405020304" charset="0"/>
              </a:rPr>
              <a:t>Thí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nghiệm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về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sự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đông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đặc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15340" y="1348105"/>
            <a:ext cx="26498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  <a:sym typeface="+mn-ea"/>
              </a:rPr>
              <a:t>I.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  <a:sym typeface="+mn-ea"/>
              </a:rPr>
              <a:t>Hiện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  <a:sym typeface="+mn-ea"/>
              </a:rPr>
              <a:t>tượng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  <a:sym typeface="+mn-ea"/>
              </a:rPr>
              <a:t>:</a:t>
            </a:r>
            <a:endParaRPr lang="en-US" sz="3200" b="1" dirty="0">
              <a:solidFill>
                <a:srgbClr val="CC0066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6"/>
          <p:cNvGrpSpPr/>
          <p:nvPr/>
        </p:nvGrpSpPr>
        <p:grpSpPr>
          <a:xfrm>
            <a:off x="10222230" y="1002665"/>
            <a:ext cx="439420" cy="5419725"/>
            <a:chOff x="5436527" y="528526"/>
            <a:chExt cx="391414" cy="5419688"/>
          </a:xfrm>
        </p:grpSpPr>
        <p:grpSp>
          <p:nvGrpSpPr>
            <p:cNvPr id="228" name="Group 227"/>
            <p:cNvGrpSpPr/>
            <p:nvPr/>
          </p:nvGrpSpPr>
          <p:grpSpPr>
            <a:xfrm>
              <a:off x="5436527" y="528526"/>
              <a:ext cx="245563" cy="5419688"/>
              <a:chOff x="5019915" y="548640"/>
              <a:chExt cx="201168" cy="5276088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5063608" y="548640"/>
                <a:ext cx="113783" cy="51114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5019915" y="5623560"/>
                <a:ext cx="201168" cy="2011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D901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9" name="Picture 2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871" t="34157" r="9773" b="6233"/>
            <a:stretch>
              <a:fillRect/>
            </a:stretch>
          </p:blipFill>
          <p:spPr>
            <a:xfrm>
              <a:off x="5642909" y="1048668"/>
              <a:ext cx="185032" cy="4821847"/>
            </a:xfrm>
            <a:prstGeom prst="rect">
              <a:avLst/>
            </a:prstGeom>
          </p:spPr>
        </p:pic>
      </p:grpSp>
      <p:pic>
        <p:nvPicPr>
          <p:cNvPr id="232" name="Picture 2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0988" y="5239260"/>
            <a:ext cx="1141631" cy="1293303"/>
          </a:xfrm>
          <a:prstGeom prst="rect">
            <a:avLst/>
          </a:prstGeom>
        </p:spPr>
      </p:pic>
      <p:sp>
        <p:nvSpPr>
          <p:cNvPr id="233" name="Rectangle 232"/>
          <p:cNvSpPr/>
          <p:nvPr/>
        </p:nvSpPr>
        <p:spPr>
          <a:xfrm flipH="1">
            <a:off x="10307427" y="2100115"/>
            <a:ext cx="124142" cy="4135904"/>
          </a:xfrm>
          <a:prstGeom prst="rect">
            <a:avLst/>
          </a:prstGeom>
          <a:solidFill>
            <a:srgbClr val="FE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/>
          <p:cNvSpPr txBox="1"/>
          <p:nvPr/>
        </p:nvSpPr>
        <p:spPr>
          <a:xfrm>
            <a:off x="10407152" y="4400922"/>
            <a:ext cx="117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30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0408407" y="4193413"/>
            <a:ext cx="117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34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0408881" y="3983692"/>
            <a:ext cx="117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38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0407602" y="3786777"/>
            <a:ext cx="117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42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0407602" y="3573611"/>
            <a:ext cx="117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46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10401136" y="3368931"/>
            <a:ext cx="1178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̶  50</a:t>
            </a:r>
            <a:r>
              <a:rPr lang="en-US" sz="2800" b="1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10403543" y="1827128"/>
            <a:ext cx="117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80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10405948" y="2594919"/>
            <a:ext cx="117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̶  65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2" name="Rectangle 241"/>
          <p:cNvSpPr/>
          <p:nvPr/>
        </p:nvSpPr>
        <p:spPr>
          <a:xfrm flipH="1">
            <a:off x="10303530" y="4459376"/>
            <a:ext cx="134766" cy="188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flipH="1">
            <a:off x="10308155" y="2077592"/>
            <a:ext cx="128438" cy="780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flipH="1">
            <a:off x="10303888" y="4250424"/>
            <a:ext cx="134408" cy="20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 flipH="1">
            <a:off x="10303888" y="4041472"/>
            <a:ext cx="134408" cy="20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 flipH="1">
            <a:off x="10301787" y="3832520"/>
            <a:ext cx="134408" cy="20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 flipH="1">
            <a:off x="10303443" y="3634682"/>
            <a:ext cx="134408" cy="20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 flipH="1">
            <a:off x="10303078" y="2858258"/>
            <a:ext cx="133043" cy="77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Group 248"/>
          <p:cNvGrpSpPr/>
          <p:nvPr/>
        </p:nvGrpSpPr>
        <p:grpSpPr>
          <a:xfrm>
            <a:off x="8110621" y="1476345"/>
            <a:ext cx="1343893" cy="1568374"/>
            <a:chOff x="2266636" y="2923588"/>
            <a:chExt cx="1343893" cy="1568374"/>
          </a:xfrm>
        </p:grpSpPr>
        <p:grpSp>
          <p:nvGrpSpPr>
            <p:cNvPr id="250" name="Group 249"/>
            <p:cNvGrpSpPr/>
            <p:nvPr/>
          </p:nvGrpSpPr>
          <p:grpSpPr>
            <a:xfrm>
              <a:off x="2266636" y="2923588"/>
              <a:ext cx="1343893" cy="1568374"/>
              <a:chOff x="2266636" y="2923588"/>
              <a:chExt cx="1343893" cy="1568374"/>
            </a:xfrm>
          </p:grpSpPr>
          <p:pic>
            <p:nvPicPr>
              <p:cNvPr id="252" name="Picture 2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66636" y="2923588"/>
                <a:ext cx="1343893" cy="1568374"/>
              </a:xfrm>
              <a:prstGeom prst="rect">
                <a:avLst/>
              </a:prstGeom>
            </p:spPr>
          </p:pic>
          <p:sp>
            <p:nvSpPr>
              <p:cNvPr id="253" name="Oval 252"/>
              <p:cNvSpPr/>
              <p:nvPr/>
            </p:nvSpPr>
            <p:spPr>
              <a:xfrm>
                <a:off x="2378100" y="3247775"/>
                <a:ext cx="1115870" cy="110269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1" name="TextBox 250"/>
            <p:cNvSpPr txBox="1"/>
            <p:nvPr/>
          </p:nvSpPr>
          <p:spPr>
            <a:xfrm>
              <a:off x="2352636" y="3800607"/>
              <a:ext cx="1178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P</a:t>
              </a:r>
              <a:r>
                <a:rPr lang="en-US" sz="28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hút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8528962" y="1762145"/>
            <a:ext cx="58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2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8560630" y="1783977"/>
            <a:ext cx="58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1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8512577" y="1769730"/>
            <a:ext cx="58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3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8493150" y="1819269"/>
            <a:ext cx="58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4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8553730" y="1769730"/>
            <a:ext cx="58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5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8498935" y="1805347"/>
            <a:ext cx="58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6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8535088" y="1770349"/>
            <a:ext cx="58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7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8521230" y="1780476"/>
            <a:ext cx="58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8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8463260" y="1796992"/>
            <a:ext cx="58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9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8226201" y="1783977"/>
            <a:ext cx="1089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  <a:cs typeface="Times New Roman" panose="02020603050405020304" charset="0"/>
              </a:rPr>
              <a:t>1</a:t>
            </a:r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0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8248602" y="1789569"/>
            <a:ext cx="103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11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8507371" y="1792954"/>
            <a:ext cx="58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Times New Roman" panose="02020603050405020304" charset="0"/>
              </a:rPr>
              <a:t>0</a:t>
            </a:r>
            <a:endParaRPr lang="en-US" sz="4800" dirty="0">
              <a:latin typeface="Arial Black" panose="020B0A04020102020204" pitchFamily="34" charset="0"/>
              <a:cs typeface="Times New Roman" panose="0202060305040502030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6508612" y="5173166"/>
            <a:ext cx="783771" cy="570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Group 267"/>
          <p:cNvGrpSpPr/>
          <p:nvPr/>
        </p:nvGrpSpPr>
        <p:grpSpPr>
          <a:xfrm>
            <a:off x="6591935" y="1411605"/>
            <a:ext cx="539750" cy="3651250"/>
            <a:chOff x="7366" y="2133"/>
            <a:chExt cx="850" cy="5750"/>
          </a:xfrm>
        </p:grpSpPr>
        <p:grpSp>
          <p:nvGrpSpPr>
            <p:cNvPr id="269" name="Group 268"/>
            <p:cNvGrpSpPr/>
            <p:nvPr/>
          </p:nvGrpSpPr>
          <p:grpSpPr>
            <a:xfrm>
              <a:off x="7366" y="2133"/>
              <a:ext cx="851" cy="5751"/>
              <a:chOff x="4681555" y="1589314"/>
              <a:chExt cx="533447" cy="3651827"/>
            </a:xfrm>
            <a:solidFill>
              <a:schemeClr val="bg1"/>
            </a:solidFill>
          </p:grpSpPr>
          <p:sp>
            <p:nvSpPr>
              <p:cNvPr id="271" name="Flowchart: Delay 57"/>
              <p:cNvSpPr/>
              <p:nvPr/>
            </p:nvSpPr>
            <p:spPr>
              <a:xfrm rot="5400000">
                <a:off x="4079762" y="4105901"/>
                <a:ext cx="1747965" cy="522514"/>
              </a:xfrm>
              <a:prstGeom prst="flowChartDelay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4681555" y="1589314"/>
                <a:ext cx="525539" cy="2022630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0" name="Round Single Corner Rectangle 269"/>
            <p:cNvSpPr/>
            <p:nvPr/>
          </p:nvSpPr>
          <p:spPr>
            <a:xfrm>
              <a:off x="7394" y="5240"/>
              <a:ext cx="799" cy="119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6607994" y="3404324"/>
            <a:ext cx="501229" cy="63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lowchart: Delay 67"/>
          <p:cNvSpPr/>
          <p:nvPr/>
        </p:nvSpPr>
        <p:spPr>
          <a:xfrm rot="5400000">
            <a:off x="5987286" y="3920644"/>
            <a:ext cx="1747965" cy="522514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lowchart: Delay 58"/>
          <p:cNvSpPr/>
          <p:nvPr/>
        </p:nvSpPr>
        <p:spPr>
          <a:xfrm rot="5400000">
            <a:off x="5989539" y="3920645"/>
            <a:ext cx="1747967" cy="522514"/>
          </a:xfrm>
          <a:prstGeom prst="flowChartDela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lowchart: Delay 62"/>
          <p:cNvSpPr/>
          <p:nvPr/>
        </p:nvSpPr>
        <p:spPr>
          <a:xfrm rot="5400000">
            <a:off x="6068269" y="3948089"/>
            <a:ext cx="1592575" cy="476062"/>
          </a:xfrm>
          <a:prstGeom prst="flowChartDela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lowchart: Delay 63"/>
          <p:cNvSpPr/>
          <p:nvPr/>
        </p:nvSpPr>
        <p:spPr>
          <a:xfrm rot="5400000">
            <a:off x="6144592" y="3976580"/>
            <a:ext cx="1440628" cy="430642"/>
          </a:xfrm>
          <a:prstGeom prst="flowChartDela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lowchart: Delay 64"/>
          <p:cNvSpPr/>
          <p:nvPr/>
        </p:nvSpPr>
        <p:spPr>
          <a:xfrm rot="5400000">
            <a:off x="6222676" y="3999921"/>
            <a:ext cx="1284460" cy="383960"/>
          </a:xfrm>
          <a:prstGeom prst="flowChartDela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lowchart: Delay 65"/>
          <p:cNvSpPr/>
          <p:nvPr/>
        </p:nvSpPr>
        <p:spPr>
          <a:xfrm rot="5400000">
            <a:off x="6352913" y="4046020"/>
            <a:ext cx="1030608" cy="308076"/>
          </a:xfrm>
          <a:prstGeom prst="flowChartDela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lowchart: Delay 66"/>
          <p:cNvSpPr/>
          <p:nvPr/>
        </p:nvSpPr>
        <p:spPr>
          <a:xfrm rot="5400000">
            <a:off x="6590808" y="4122250"/>
            <a:ext cx="559431" cy="167228"/>
          </a:xfrm>
          <a:prstGeom prst="flowChartDela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1" name="Table 280"/>
          <p:cNvGraphicFramePr>
            <a:graphicFrameLocks noGrp="1"/>
          </p:cNvGraphicFramePr>
          <p:nvPr/>
        </p:nvGraphicFramePr>
        <p:xfrm>
          <a:off x="506824" y="963958"/>
          <a:ext cx="3379228" cy="5550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4534"/>
                <a:gridCol w="1095265"/>
                <a:gridCol w="999429"/>
              </a:tblGrid>
              <a:tr h="1099439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Thời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gian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nguội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en-US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phút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85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Nhiệt</a:t>
                      </a:r>
                      <a:r>
                        <a:rPr lang="en-US" sz="2085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85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độ</a:t>
                      </a:r>
                      <a:r>
                        <a:rPr lang="en-US" sz="2085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sz="2085" b="0" baseline="30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2085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r>
                        <a:rPr lang="en-US" sz="2085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Thể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rắn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(R) hay </a:t>
                      </a:r>
                      <a:r>
                        <a:rPr lang="en-US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lỏng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(L)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77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và 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và 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5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và 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r>
                        <a:rPr lang="en-US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0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57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endParaRPr lang="en-US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endParaRPr lang="en-US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5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8" name="Text Box 3"/>
          <p:cNvSpPr txBox="1"/>
          <p:nvPr/>
        </p:nvSpPr>
        <p:spPr>
          <a:xfrm>
            <a:off x="-25400" y="18415"/>
            <a:ext cx="7583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charset="0"/>
              </a:rPr>
              <a:t>2. </a:t>
            </a:r>
            <a:r>
              <a:rPr lang="en-US" sz="3600" b="1" dirty="0" err="1" smtClean="0">
                <a:latin typeface="Times New Roman" panose="02020603050405020304" charset="0"/>
              </a:rPr>
              <a:t>Thí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nghiệm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về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sự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đông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đặc</a:t>
            </a:r>
            <a:r>
              <a:rPr lang="en-US" sz="3600" b="1" dirty="0" smtClean="0">
                <a:latin typeface="Times New Roman" panose="02020603050405020304" charset="0"/>
              </a:rPr>
              <a:t>:</a:t>
            </a:r>
            <a:endParaRPr lang="en-US" sz="3600" b="1" dirty="0">
              <a:latin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-1905" y="537845"/>
            <a:ext cx="651700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200">
                <a:latin typeface="Times New Roman" panose="02020603050405020304" charset="0"/>
              </a:rPr>
              <a:t>Câu hỏi: </a:t>
            </a:r>
          </a:p>
          <a:p>
            <a:pPr>
              <a:lnSpc>
                <a:spcPct val="150000"/>
              </a:lnSpc>
            </a:pPr>
            <a:r>
              <a:rPr lang="vi-VN" altLang="en-US" sz="3200">
                <a:latin typeface="Times New Roman" panose="02020603050405020304" charset="0"/>
              </a:rPr>
              <a:t>1) Sáp đã chuyển từ thể gì sang thể gì? </a:t>
            </a:r>
          </a:p>
          <a:p>
            <a:pPr>
              <a:lnSpc>
                <a:spcPct val="150000"/>
              </a:lnSpc>
            </a:pPr>
            <a:r>
              <a:rPr lang="vi-VN" altLang="en-US" sz="3200">
                <a:latin typeface="Times New Roman" panose="02020603050405020304" charset="0"/>
              </a:rPr>
              <a:t>2) Đến nhiệt độ nào thì s</a:t>
            </a:r>
            <a:r>
              <a:rPr lang="en-US" altLang="vi-VN" sz="3200">
                <a:latin typeface="Times New Roman" panose="02020603050405020304" charset="0"/>
              </a:rPr>
              <a:t>á</a:t>
            </a:r>
            <a:r>
              <a:rPr lang="vi-VN" altLang="en-US" sz="3200">
                <a:latin typeface="Times New Roman" panose="02020603050405020304" charset="0"/>
              </a:rPr>
              <a:t>p bắt đầu đông đặc?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1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9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35" grpId="0"/>
      <p:bldP spid="235" grpId="1"/>
      <p:bldP spid="236" grpId="0"/>
      <p:bldP spid="236" grpId="1"/>
      <p:bldP spid="237" grpId="0"/>
      <p:bldP spid="237" grpId="1"/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1" grpId="1"/>
      <p:bldP spid="242" grpId="0" animBg="1"/>
      <p:bldP spid="243" grpId="0" bldLvl="0" animBg="1"/>
      <p:bldP spid="244" grpId="0" animBg="1"/>
      <p:bldP spid="245" grpId="0" animBg="1"/>
      <p:bldP spid="246" grpId="0" animBg="1"/>
      <p:bldP spid="247" grpId="0" animBg="1"/>
      <p:bldP spid="248" grpId="0" animBg="1"/>
      <p:bldP spid="254" grpId="0"/>
      <p:bldP spid="254" grpId="1"/>
      <p:bldP spid="255" grpId="0"/>
      <p:bldP spid="255" grpId="1"/>
      <p:bldP spid="256" grpId="0"/>
      <p:bldP spid="256" grpId="1"/>
      <p:bldP spid="257" grpId="0"/>
      <p:bldP spid="257" grpId="1"/>
      <p:bldP spid="258" grpId="0"/>
      <p:bldP spid="258" grpId="1"/>
      <p:bldP spid="259" grpId="0"/>
      <p:bldP spid="259" grpId="1"/>
      <p:bldP spid="260" grpId="0"/>
      <p:bldP spid="260" grpId="1"/>
      <p:bldP spid="261" grpId="0"/>
      <p:bldP spid="261" grpId="1"/>
      <p:bldP spid="262" grpId="0"/>
      <p:bldP spid="262" grpId="1"/>
      <p:bldP spid="263" grpId="0"/>
      <p:bldP spid="263" grpId="1"/>
      <p:bldP spid="264" grpId="0"/>
      <p:bldP spid="265" grpId="0"/>
      <p:bldP spid="265" grpId="1"/>
      <p:bldP spid="267" grpId="0" animBg="1"/>
      <p:bldP spid="275" grpId="0" bldLvl="0" animBg="1"/>
      <p:bldP spid="276" grpId="0" bldLvl="0" animBg="1"/>
      <p:bldP spid="277" grpId="0" bldLvl="0" animBg="1"/>
      <p:bldP spid="278" grpId="0" bldLvl="0" animBg="1"/>
      <p:bldP spid="279" grpId="0" bldLvl="0" animBg="1"/>
      <p:bldP spid="280" grpId="0" bldLvl="0" animBg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362418" y="862212"/>
            <a:ext cx="9214502" cy="4331848"/>
            <a:chOff x="3176680" y="1464827"/>
            <a:chExt cx="9214502" cy="4331848"/>
          </a:xfrm>
        </p:grpSpPr>
        <p:cxnSp>
          <p:nvCxnSpPr>
            <p:cNvPr id="81" name="Straight Arrow Connector 80"/>
            <p:cNvCxnSpPr/>
            <p:nvPr/>
          </p:nvCxnSpPr>
          <p:spPr>
            <a:xfrm flipV="1">
              <a:off x="3684157" y="5124486"/>
              <a:ext cx="8060515" cy="14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3679289" y="1802340"/>
              <a:ext cx="7463" cy="33233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3176680" y="1464827"/>
              <a:ext cx="9214502" cy="4331848"/>
              <a:chOff x="3176680" y="1431989"/>
              <a:chExt cx="9214502" cy="4331848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3684157" y="2283948"/>
                <a:ext cx="7917839" cy="2340698"/>
                <a:chOff x="3684157" y="2283948"/>
                <a:chExt cx="7917839" cy="2340698"/>
              </a:xfrm>
            </p:grpSpPr>
            <p:cxnSp>
              <p:nvCxnSpPr>
                <p:cNvPr id="198" name="Straight Connector 197"/>
                <p:cNvCxnSpPr/>
                <p:nvPr/>
              </p:nvCxnSpPr>
              <p:spPr>
                <a:xfrm flipV="1">
                  <a:off x="3684157" y="4619230"/>
                  <a:ext cx="7917049" cy="54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flipV="1">
                  <a:off x="3686752" y="4144825"/>
                  <a:ext cx="7833735" cy="40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flipV="1">
                  <a:off x="3684157" y="3684701"/>
                  <a:ext cx="7917047" cy="543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3686752" y="3224254"/>
                  <a:ext cx="7911141" cy="139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 flipV="1">
                  <a:off x="3684157" y="2753003"/>
                  <a:ext cx="7917839" cy="44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3684157" y="2283948"/>
                  <a:ext cx="7917839" cy="52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4374384" y="2283948"/>
                <a:ext cx="6915931" cy="2817735"/>
                <a:chOff x="4374384" y="2283948"/>
                <a:chExt cx="6915931" cy="2817735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6448827" y="2283948"/>
                  <a:ext cx="333" cy="28103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5752439" y="2285303"/>
                  <a:ext cx="333" cy="28103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5067606" y="2284653"/>
                  <a:ext cx="333" cy="28103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4374384" y="2284576"/>
                  <a:ext cx="333" cy="28103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7132099" y="2286651"/>
                  <a:ext cx="333" cy="28103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8535640" y="2284576"/>
                  <a:ext cx="333" cy="28103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11289982" y="2291287"/>
                  <a:ext cx="333" cy="28103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7833498" y="2284653"/>
                  <a:ext cx="333" cy="28103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9214738" y="2290209"/>
                  <a:ext cx="333" cy="28103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flipH="1">
                  <a:off x="9903079" y="2290209"/>
                  <a:ext cx="333" cy="28103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H="1">
                  <a:off x="10599172" y="2286616"/>
                  <a:ext cx="333" cy="28103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/>
            </p:nvGrpSpPr>
            <p:grpSpPr>
              <a:xfrm>
                <a:off x="3176680" y="1431989"/>
                <a:ext cx="2155190" cy="3831632"/>
                <a:chOff x="1559982" y="710940"/>
                <a:chExt cx="2155190" cy="3831632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1676187" y="1372634"/>
                  <a:ext cx="474861" cy="3169938"/>
                  <a:chOff x="1676187" y="1372634"/>
                  <a:chExt cx="474861" cy="3169938"/>
                </a:xfrm>
              </p:grpSpPr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676187" y="1372634"/>
                    <a:ext cx="43313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90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676188" y="1848308"/>
                    <a:ext cx="43313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latin typeface="Times New Roman" panose="02020603050405020304" charset="0"/>
                        <a:cs typeface="Times New Roman" panose="02020603050405020304" charset="0"/>
                      </a:rPr>
                      <a:t>8</a:t>
                    </a:r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0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1705472" y="2334306"/>
                    <a:ext cx="43313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latin typeface="Times New Roman" panose="02020603050405020304" charset="0"/>
                        <a:cs typeface="Times New Roman" panose="02020603050405020304" charset="0"/>
                      </a:rPr>
                      <a:t>7</a:t>
                    </a:r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0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1676188" y="2776489"/>
                    <a:ext cx="43313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latin typeface="Times New Roman" panose="02020603050405020304" charset="0"/>
                        <a:cs typeface="Times New Roman" panose="02020603050405020304" charset="0"/>
                      </a:rPr>
                      <a:t>6</a:t>
                    </a:r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0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1717635" y="3272518"/>
                    <a:ext cx="43313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50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1717635" y="3714701"/>
                    <a:ext cx="43313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40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1717911" y="4204018"/>
                    <a:ext cx="43313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30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  <p:sp>
              <p:nvSpPr>
                <p:cNvPr id="103" name="TextBox 102"/>
                <p:cNvSpPr txBox="1"/>
                <p:nvPr/>
              </p:nvSpPr>
              <p:spPr>
                <a:xfrm>
                  <a:off x="1559982" y="710940"/>
                  <a:ext cx="2155190" cy="337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altLang="en-US" sz="1600" b="1" dirty="0">
                      <a:latin typeface="Times New Roman" panose="02020603050405020304" charset="0"/>
                      <a:cs typeface="Times New Roman" panose="02020603050405020304" charset="0"/>
                    </a:rPr>
                    <a:t>Nhiệt độ (</a:t>
                  </a:r>
                  <a:r>
                    <a:rPr lang="vi-VN" altLang="en-US" b="1" baseline="30000" dirty="0">
                      <a:latin typeface="Times New Roman" panose="02020603050405020304" charset="0"/>
                      <a:cs typeface="Times New Roman" panose="02020603050405020304" charset="0"/>
                    </a:rPr>
                    <a:t>o</a:t>
                  </a:r>
                  <a:r>
                    <a:rPr lang="vi-VN" altLang="en-US" sz="1600" b="1" dirty="0">
                      <a:latin typeface="Times New Roman" panose="02020603050405020304" charset="0"/>
                      <a:cs typeface="Times New Roman" panose="02020603050405020304" charset="0"/>
                    </a:rPr>
                    <a:t>C)</a:t>
                  </a: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3617387" y="5088197"/>
                <a:ext cx="8773795" cy="675640"/>
                <a:chOff x="2000689" y="4367148"/>
                <a:chExt cx="8773795" cy="675640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2000689" y="4367148"/>
                  <a:ext cx="7910250" cy="406559"/>
                  <a:chOff x="1988035" y="5732365"/>
                  <a:chExt cx="7910250" cy="406559"/>
                </a:xfrm>
              </p:grpSpPr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1988035" y="5732365"/>
                    <a:ext cx="2669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0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3979203" y="5776902"/>
                    <a:ext cx="2669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3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4675450" y="5778745"/>
                    <a:ext cx="2669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4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377225" y="5772727"/>
                    <a:ext cx="2669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5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3302098" y="5776902"/>
                    <a:ext cx="2669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2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2605851" y="5768031"/>
                    <a:ext cx="2669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1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6072695" y="5776902"/>
                    <a:ext cx="2669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6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6749800" y="5800370"/>
                    <a:ext cx="2669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7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7451575" y="5767246"/>
                    <a:ext cx="2669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8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8148599" y="5783363"/>
                    <a:ext cx="2669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9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8799535" y="5772836"/>
                    <a:ext cx="42887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10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9501310" y="5766486"/>
                    <a:ext cx="3969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charset="0"/>
                        <a:cs typeface="Times New Roman" panose="02020603050405020304" charset="0"/>
                      </a:rPr>
                      <a:t>11</a:t>
                    </a:r>
                    <a:endParaRPr lang="en-US" sz="1600" b="1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  <p:sp>
              <p:nvSpPr>
                <p:cNvPr id="89" name="TextBox 88"/>
                <p:cNvSpPr txBox="1"/>
                <p:nvPr/>
              </p:nvSpPr>
              <p:spPr>
                <a:xfrm>
                  <a:off x="8161459" y="4705603"/>
                  <a:ext cx="2613025" cy="337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altLang="en-US" sz="1600" b="1" dirty="0" err="1" smtClean="0">
                      <a:latin typeface="Times New Roman" panose="02020603050405020304" charset="0"/>
                      <a:cs typeface="Times New Roman" panose="02020603050405020304" charset="0"/>
                    </a:rPr>
                    <a:t>Thời gian nguội (</a:t>
                  </a:r>
                  <a:r>
                    <a:rPr lang="en-US" sz="1600" b="1" dirty="0" err="1" smtClean="0">
                      <a:latin typeface="Times New Roman" panose="02020603050405020304" charset="0"/>
                      <a:cs typeface="Times New Roman" panose="02020603050405020304" charset="0"/>
                    </a:rPr>
                    <a:t>phút</a:t>
                  </a:r>
                  <a:r>
                    <a:rPr lang="vi-VN" altLang="en-US" sz="1600" b="1" dirty="0" err="1" smtClean="0">
                      <a:latin typeface="Times New Roman" panose="02020603050405020304" charset="0"/>
                      <a:cs typeface="Times New Roman" panose="02020603050405020304" charset="0"/>
                    </a:rPr>
                    <a:t>)</a:t>
                  </a:r>
                </a:p>
              </p:txBody>
            </p:sp>
          </p:grpSp>
        </p:grpSp>
      </p:grpSp>
      <p:sp>
        <p:nvSpPr>
          <p:cNvPr id="204" name="Oval 203"/>
          <p:cNvSpPr/>
          <p:nvPr/>
        </p:nvSpPr>
        <p:spPr>
          <a:xfrm flipH="1">
            <a:off x="10754028" y="4296521"/>
            <a:ext cx="64747" cy="64792"/>
          </a:xfrm>
          <a:prstGeom prst="ellipse">
            <a:avLst/>
          </a:prstGeom>
          <a:solidFill>
            <a:srgbClr val="0099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 flipH="1">
            <a:off x="9375145" y="3916109"/>
            <a:ext cx="64747" cy="64792"/>
          </a:xfrm>
          <a:prstGeom prst="ellipse">
            <a:avLst/>
          </a:prstGeom>
          <a:solidFill>
            <a:srgbClr val="0099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 flipH="1">
            <a:off x="10059631" y="4105204"/>
            <a:ext cx="64747" cy="64792"/>
          </a:xfrm>
          <a:prstGeom prst="ellipse">
            <a:avLst/>
          </a:prstGeom>
          <a:solidFill>
            <a:srgbClr val="0099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 flipH="1">
            <a:off x="7301271" y="3546899"/>
            <a:ext cx="64747" cy="64792"/>
          </a:xfrm>
          <a:prstGeom prst="ellips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 flipH="1">
            <a:off x="6602658" y="3550513"/>
            <a:ext cx="64747" cy="64792"/>
          </a:xfrm>
          <a:prstGeom prst="ellipse">
            <a:avLst/>
          </a:prstGeom>
          <a:solidFill>
            <a:srgbClr val="FE0A0A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 flipH="1">
            <a:off x="5915656" y="3551869"/>
            <a:ext cx="64747" cy="64792"/>
          </a:xfrm>
          <a:prstGeom prst="ellips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 flipH="1">
            <a:off x="4531865" y="2839810"/>
            <a:ext cx="64747" cy="64792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 flipH="1">
            <a:off x="3845032" y="2145862"/>
            <a:ext cx="64747" cy="64792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2" name="Straight Connector 211"/>
          <p:cNvCxnSpPr/>
          <p:nvPr/>
        </p:nvCxnSpPr>
        <p:spPr>
          <a:xfrm flipH="1" flipV="1">
            <a:off x="10069535" y="4134984"/>
            <a:ext cx="716868" cy="193933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 flipV="1">
            <a:off x="9397606" y="3948505"/>
            <a:ext cx="684486" cy="189095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 flipV="1">
            <a:off x="8725728" y="3763409"/>
            <a:ext cx="669813" cy="183892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 flipV="1">
            <a:off x="7333644" y="3578267"/>
            <a:ext cx="693815" cy="12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 flipV="1">
            <a:off x="6640200" y="3579855"/>
            <a:ext cx="693815" cy="12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H="1" flipV="1">
            <a:off x="5947946" y="3578553"/>
            <a:ext cx="693815" cy="12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 flipV="1">
            <a:off x="5252907" y="3577420"/>
            <a:ext cx="693815" cy="12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4567024" y="2876054"/>
            <a:ext cx="694056" cy="7076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3874701" y="2167462"/>
            <a:ext cx="694056" cy="7076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 flipV="1">
            <a:off x="10786403" y="4328918"/>
            <a:ext cx="689316" cy="161536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2" name="Oval 221"/>
          <p:cNvSpPr/>
          <p:nvPr/>
        </p:nvSpPr>
        <p:spPr>
          <a:xfrm flipH="1">
            <a:off x="5225920" y="3547459"/>
            <a:ext cx="64747" cy="64792"/>
          </a:xfrm>
          <a:prstGeom prst="ellips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 flipH="1">
            <a:off x="7988735" y="3545572"/>
            <a:ext cx="64747" cy="64792"/>
          </a:xfrm>
          <a:prstGeom prst="ellips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/>
          <p:cNvCxnSpPr/>
          <p:nvPr/>
        </p:nvCxnSpPr>
        <p:spPr>
          <a:xfrm flipH="1" flipV="1">
            <a:off x="8067675" y="3583305"/>
            <a:ext cx="676275" cy="18034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5" name="Oval 224"/>
          <p:cNvSpPr/>
          <p:nvPr/>
        </p:nvSpPr>
        <p:spPr>
          <a:xfrm flipH="1">
            <a:off x="8679259" y="3733122"/>
            <a:ext cx="64747" cy="64792"/>
          </a:xfrm>
          <a:prstGeom prst="ellipse">
            <a:avLst/>
          </a:prstGeom>
          <a:solidFill>
            <a:srgbClr val="0099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>
            <a:off x="4839078" y="167707"/>
            <a:ext cx="620401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thay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nhiệt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áp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đặc</a:t>
            </a:r>
          </a:p>
        </p:txBody>
      </p:sp>
      <p:sp>
        <p:nvSpPr>
          <p:cNvPr id="227" name="Oval 226"/>
          <p:cNvSpPr/>
          <p:nvPr/>
        </p:nvSpPr>
        <p:spPr>
          <a:xfrm flipH="1">
            <a:off x="11440877" y="4450984"/>
            <a:ext cx="64747" cy="64792"/>
          </a:xfrm>
          <a:prstGeom prst="ellipse">
            <a:avLst/>
          </a:prstGeom>
          <a:solidFill>
            <a:srgbClr val="0099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8" name="Table 227"/>
          <p:cNvGraphicFramePr>
            <a:graphicFrameLocks noGrp="1"/>
          </p:cNvGraphicFramePr>
          <p:nvPr/>
        </p:nvGraphicFramePr>
        <p:xfrm>
          <a:off x="172600" y="383596"/>
          <a:ext cx="3189470" cy="5922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2402"/>
                <a:gridCol w="1033761"/>
                <a:gridCol w="943307"/>
              </a:tblGrid>
              <a:tr h="1180989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Thời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gian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nguội</a:t>
                      </a:r>
                    </a:p>
                    <a:p>
                      <a:pPr algn="ctr"/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en-US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phút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b="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85" b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Nhiệt</a:t>
                      </a:r>
                      <a:r>
                        <a:rPr lang="en-US" sz="2085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85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độ</a:t>
                      </a:r>
                      <a:r>
                        <a:rPr lang="en-US" sz="2085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sz="2085" b="0" baseline="3000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2085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r>
                        <a:rPr lang="en-US" sz="2085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sz="2085" b="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Thể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rắn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(R) hay </a:t>
                      </a:r>
                      <a:r>
                        <a:rPr lang="en-US" b="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lỏng</a:t>
                      </a:r>
                      <a:r>
                        <a:rPr lang="en-US" b="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(L)</a:t>
                      </a:r>
                      <a:endParaRPr lang="en-US" b="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6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và 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và 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và 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r>
                        <a:rPr lang="en-US" b="1" dirty="0" err="1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r>
                        <a:rPr lang="en-US" b="1" baseline="0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endParaRPr lang="en-US" b="1" baseline="0" dirty="0" smtClean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 </a:t>
                      </a:r>
                      <a:endParaRPr lang="en-US" b="1" baseline="0" dirty="0" smtClean="0">
                        <a:solidFill>
                          <a:srgbClr val="0099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bldLvl="0" animBg="1"/>
      <p:bldP spid="205" grpId="0" bldLvl="0" animBg="1"/>
      <p:bldP spid="206" grpId="0" bldLvl="0" animBg="1"/>
      <p:bldP spid="207" grpId="0" bldLvl="0" animBg="1"/>
      <p:bldP spid="208" grpId="0" bldLvl="0" animBg="1"/>
      <p:bldP spid="209" grpId="0" bldLvl="0" animBg="1"/>
      <p:bldP spid="210" grpId="0" bldLvl="0" animBg="1"/>
      <p:bldP spid="211" grpId="0" bldLvl="0" animBg="1"/>
      <p:bldP spid="222" grpId="0" bldLvl="0" animBg="1"/>
      <p:bldP spid="223" grpId="0" bldLvl="0" animBg="1"/>
      <p:bldP spid="225" grpId="0" bldLvl="0" animBg="1"/>
      <p:bldP spid="226" grpId="0"/>
      <p:bldP spid="22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292" y="703306"/>
            <a:ext cx="1035538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SỰ NÓNG CHẢY VÀ SỰ ĐÔNG ĐẶC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0292" y="1228140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I.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Hiện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tượng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800292" y="1812915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II.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Đặc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điểm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  <a:endParaRPr lang="en-US" sz="3200" b="1" dirty="0">
              <a:solidFill>
                <a:srgbClr val="CC0066"/>
              </a:solidFill>
              <a:latin typeface="Times New Roman" panose="02020603050405020304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366578" y="2397690"/>
            <a:ext cx="55443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1. </a:t>
            </a:r>
            <a:r>
              <a:rPr lang="en-US" sz="2800" b="1" dirty="0" err="1" smtClean="0">
                <a:latin typeface="Times New Roman" panose="02020603050405020304" charset="0"/>
              </a:rPr>
              <a:t>Thí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nghiệm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về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sự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nóng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chảy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2132693" y="2822834"/>
            <a:ext cx="35033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charset="0"/>
              </a:rPr>
              <a:t>(STL </a:t>
            </a:r>
            <a:r>
              <a:rPr lang="en-US" sz="2800" dirty="0" err="1" smtClean="0">
                <a:latin typeface="Times New Roman" panose="02020603050405020304" charset="0"/>
              </a:rPr>
              <a:t>trang</a:t>
            </a:r>
            <a:r>
              <a:rPr lang="en-US" sz="2800" dirty="0" smtClean="0">
                <a:latin typeface="Times New Roman" panose="02020603050405020304" charset="0"/>
              </a:rPr>
              <a:t> 121, 122)</a:t>
            </a:r>
            <a:endParaRPr lang="en-US" sz="2800" dirty="0">
              <a:latin typeface="Times New Roman" panose="02020603050405020304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1366577" y="3346054"/>
            <a:ext cx="55443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2. </a:t>
            </a:r>
            <a:r>
              <a:rPr lang="en-US" sz="2800" b="1" dirty="0" err="1" smtClean="0">
                <a:latin typeface="Times New Roman" panose="02020603050405020304" charset="0"/>
              </a:rPr>
              <a:t>Thí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nghiệm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về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sự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đông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đặc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2132692" y="3881812"/>
            <a:ext cx="35033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charset="0"/>
              </a:rPr>
              <a:t>(STL </a:t>
            </a:r>
            <a:r>
              <a:rPr lang="en-US" sz="2800" dirty="0" err="1" smtClean="0">
                <a:latin typeface="Times New Roman" panose="02020603050405020304" charset="0"/>
              </a:rPr>
              <a:t>trang</a:t>
            </a:r>
            <a:r>
              <a:rPr lang="en-US" sz="2800" dirty="0" smtClean="0">
                <a:latin typeface="Times New Roman" panose="02020603050405020304" charset="0"/>
              </a:rPr>
              <a:t> 122, 123)</a:t>
            </a:r>
            <a:endParaRPr lang="en-US" sz="2800" dirty="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9036685" y="2319655"/>
            <a:ext cx="30086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 b="1" dirty="0">
                <a:latin typeface="Times New Roman" panose="02020603050405020304" charset="0"/>
              </a:rPr>
              <a:t>So sánh nhiệt độ nóng chảy và nhiệt độ đông đặc của sáp?</a:t>
            </a:r>
          </a:p>
        </p:txBody>
      </p:sp>
      <p:pic>
        <p:nvPicPr>
          <p:cNvPr id="6" name="Picture 5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6645"/>
            <a:ext cx="8891905" cy="3221355"/>
          </a:xfrm>
          <a:prstGeom prst="rect">
            <a:avLst/>
          </a:prstGeom>
        </p:spPr>
      </p:pic>
      <p:pic>
        <p:nvPicPr>
          <p:cNvPr id="9" name="Picture 8" descr="Untit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5" y="145415"/>
            <a:ext cx="8858250" cy="34245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964930" y="1939290"/>
            <a:ext cx="30086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3200" b="1" dirty="0">
                <a:latin typeface="Times New Roman" panose="02020603050405020304" charset="0"/>
              </a:rPr>
              <a:t>Trong thời gian nóng chảy (hay đông đặc) nhiệt độ của sáp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5" grpId="3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95045" y="5335270"/>
            <a:ext cx="10202545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i="1" dirty="0" err="1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đúc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trống </a:t>
            </a:r>
            <a:r>
              <a:rPr lang="en-US" altLang="en-US" sz="4000" b="1" i="1" dirty="0" err="1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này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altLang="en-US" sz="4000" b="1" i="1" dirty="0" err="1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20" y="1663065"/>
            <a:ext cx="4135120" cy="270383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367280" y="4650105"/>
            <a:ext cx="2689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Đồng thô sơ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328660" y="4650105"/>
            <a:ext cx="2757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Trống đồng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27980" y="3129915"/>
            <a:ext cx="2052320" cy="0"/>
          </a:xfrm>
          <a:prstGeom prst="straightConnector1">
            <a:avLst/>
          </a:prstGeom>
          <a:ln w="38100">
            <a:solidFill>
              <a:srgbClr val="FE0A0A"/>
            </a:solidFill>
            <a:headEnd type="none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4160" y="1076960"/>
            <a:ext cx="5721985" cy="504952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80300" y="1663065"/>
            <a:ext cx="3872230" cy="270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292" y="703306"/>
            <a:ext cx="1035538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SỰ NÓNG CHẢY VÀ SỰ ĐÔNG ĐẶC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0292" y="1284675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I.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Hiện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tượng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800292" y="1787258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II.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Đặc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điểm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  <a:endParaRPr lang="en-US" sz="3200" b="1" dirty="0">
              <a:solidFill>
                <a:srgbClr val="CC0066"/>
              </a:solidFill>
              <a:latin typeface="Times New Roman" panose="02020603050405020304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366578" y="2300115"/>
            <a:ext cx="55443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1. </a:t>
            </a:r>
            <a:r>
              <a:rPr lang="en-US" sz="2800" b="1" dirty="0" err="1" smtClean="0">
                <a:latin typeface="Times New Roman" panose="02020603050405020304" charset="0"/>
              </a:rPr>
              <a:t>Thí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nghiệm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về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sự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nóng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chảy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1366578" y="2751417"/>
            <a:ext cx="55443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2. </a:t>
            </a:r>
            <a:r>
              <a:rPr lang="en-US" sz="2800" b="1" dirty="0" err="1" smtClean="0">
                <a:latin typeface="Times New Roman" panose="02020603050405020304" charset="0"/>
              </a:rPr>
              <a:t>Thí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nghiệm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về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sự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đông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đặc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800292" y="3274929"/>
            <a:ext cx="210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charset="0"/>
                <a:sym typeface="Wingdings" panose="05000000000000000000" pitchFamily="2" charset="2"/>
              </a:rPr>
              <a:t>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charset="0"/>
              </a:rPr>
              <a:t>luận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688367" y="4752152"/>
            <a:ext cx="10828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 smtClean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- </a:t>
            </a:r>
            <a:r>
              <a:rPr lang="en-US" sz="3200" kern="100" dirty="0" err="1" smtClean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Trong</a:t>
            </a:r>
            <a:r>
              <a:rPr lang="en-US" sz="3200" kern="100" dirty="0" smtClean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thời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gian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nóng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chảy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(hay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đông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đặc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),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nhiệt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độ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của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vật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không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thay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đổi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en-US" sz="3200" dirty="0">
              <a:latin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532" y="3797750"/>
            <a:ext cx="10717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-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Phần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lớn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các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chất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nóng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chảy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(hay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đông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đặc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) ở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một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nhiệt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độ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xác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định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.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Nhiệt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độ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đó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gọi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là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nhiệt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độ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nóng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kern="100" dirty="0" err="1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chảy</a:t>
            </a:r>
            <a:r>
              <a:rPr lang="en-US" sz="3200" kern="100" dirty="0">
                <a:solidFill>
                  <a:srgbClr val="11111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en-US" sz="3200" kern="100" dirty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292" y="703306"/>
            <a:ext cx="1035538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SỰ NÓNG CHẢY VÀ SỰ ĐÔNG ĐẶC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0292" y="1249730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I.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Hiện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tượng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800292" y="1834505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II.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Đặc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điểm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  <a:endParaRPr lang="en-US" sz="3200" b="1" dirty="0">
              <a:solidFill>
                <a:srgbClr val="CC0066"/>
              </a:solidFill>
              <a:latin typeface="Times New Roman" panose="02020603050405020304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366578" y="2419280"/>
            <a:ext cx="55443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1. </a:t>
            </a:r>
            <a:r>
              <a:rPr lang="en-US" sz="2800" b="1" dirty="0" err="1" smtClean="0">
                <a:latin typeface="Times New Roman" panose="02020603050405020304" charset="0"/>
              </a:rPr>
              <a:t>Thí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nghiệm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về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sự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nóng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chảy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1366577" y="3016271"/>
            <a:ext cx="55443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2. </a:t>
            </a:r>
            <a:r>
              <a:rPr lang="en-US" sz="2800" b="1" dirty="0" err="1" smtClean="0">
                <a:latin typeface="Times New Roman" panose="02020603050405020304" charset="0"/>
              </a:rPr>
              <a:t>Thí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nghiệm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về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sự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đông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đặc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1366577" y="3613262"/>
            <a:ext cx="622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3. </a:t>
            </a:r>
            <a:r>
              <a:rPr lang="en-US" sz="2800" b="1" dirty="0" err="1" smtClean="0">
                <a:latin typeface="Times New Roman" panose="02020603050405020304" charset="0"/>
              </a:rPr>
              <a:t>Nhiệt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độ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nóng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chảy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của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một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số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chất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6" name="Group 62"/>
          <p:cNvGraphicFramePr>
            <a:graphicFrameLocks noGrp="1"/>
          </p:cNvGraphicFramePr>
          <p:nvPr>
            <p:ph idx="4294967295"/>
          </p:nvPr>
        </p:nvGraphicFramePr>
        <p:xfrm>
          <a:off x="6596009" y="226045"/>
          <a:ext cx="5133654" cy="6156960"/>
        </p:xfrm>
        <a:graphic>
          <a:graphicData uri="http://schemas.openxmlformats.org/drawingml/2006/table">
            <a:tbl>
              <a:tblPr/>
              <a:tblGrid>
                <a:gridCol w="2691883"/>
                <a:gridCol w="2441771"/>
              </a:tblGrid>
              <a:tr h="609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</a:rPr>
                        <a:t>Chất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B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</a:rPr>
                        <a:t>Nhiệt độ nóng chảy (</a:t>
                      </a:r>
                      <a:r>
                        <a:rPr kumimoji="0" lang="en-US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</a:rPr>
                        <a:t>o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B0"/>
                    </a:solidFill>
                  </a:tcPr>
                </a:tc>
              </a:tr>
              <a:tr h="668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Vonfam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chất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làm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dây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tóc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bóng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đèn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3370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Thép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B10F0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1300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Đồng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1083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Vàng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1064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Bạc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B10F0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Chì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Kẽm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Băng phiến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Nước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Thuỷ ngân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Rượu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B10F0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B10F0"/>
                          </a:solidFill>
                          <a:effectLst/>
                          <a:latin typeface="Times New Roman" panose="02020603050405020304" charset="0"/>
                        </a:rPr>
                        <a:t>-117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78435" y="2149475"/>
            <a:ext cx="6260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600" dirty="0" smtClean="0">
                <a:latin typeface="Times New Roman" panose="02020603050405020304" charset="0"/>
              </a:rPr>
              <a:t>Các </a:t>
            </a:r>
            <a:r>
              <a:rPr lang="vi-VN" altLang="en-US" sz="3600" dirty="0">
                <a:latin typeface="Times New Roman" panose="02020603050405020304" charset="0"/>
              </a:rPr>
              <a:t>chất khác nhau có nhiệt độ nóng chảy </a:t>
            </a:r>
            <a:r>
              <a:rPr lang="vi-VN" altLang="en-US" sz="2000" dirty="0">
                <a:latin typeface="Times New Roman" panose="02020603050405020304" charset="0"/>
              </a:rPr>
              <a:t>....................................</a:t>
            </a:r>
          </a:p>
        </p:txBody>
      </p:sp>
      <p:sp>
        <p:nvSpPr>
          <p:cNvPr id="6" name="Text Box 3"/>
          <p:cNvSpPr txBox="1"/>
          <p:nvPr/>
        </p:nvSpPr>
        <p:spPr>
          <a:xfrm>
            <a:off x="82309" y="0"/>
            <a:ext cx="622602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charset="0"/>
              </a:rPr>
              <a:t>3. </a:t>
            </a:r>
            <a:r>
              <a:rPr lang="en-US" sz="3600" b="1" dirty="0" err="1" smtClean="0">
                <a:latin typeface="Times New Roman" panose="02020603050405020304" charset="0"/>
              </a:rPr>
              <a:t>Nhiệt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độ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nóng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chảy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của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một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số</a:t>
            </a:r>
            <a:r>
              <a:rPr lang="en-US" sz="3600" b="1" dirty="0" smtClean="0">
                <a:latin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</a:rPr>
              <a:t>chất</a:t>
            </a:r>
            <a:r>
              <a:rPr lang="en-US" sz="3600" b="1" dirty="0" smtClean="0">
                <a:latin typeface="Times New Roman" panose="02020603050405020304" charset="0"/>
              </a:rPr>
              <a:t>:</a:t>
            </a:r>
            <a:endParaRPr lang="en-US" sz="3600" b="1" dirty="0">
              <a:latin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304415" y="2625725"/>
            <a:ext cx="2656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0000FF"/>
                </a:solidFill>
                <a:latin typeface="Times New Roman" panose="02020603050405020304" charset="0"/>
              </a:rPr>
              <a:t>khác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292" y="703306"/>
            <a:ext cx="1035538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SỰ NÓNG CHẢY VÀ SỰ ĐÔNG ĐẶC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0292" y="1217345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I.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Hiện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tượng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800292" y="1802120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II.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Đặc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Times New Roman" panose="02020603050405020304" charset="0"/>
              </a:rPr>
              <a:t>điểm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  <a:endParaRPr lang="en-US" sz="3200" b="1" dirty="0">
              <a:solidFill>
                <a:srgbClr val="CC0066"/>
              </a:solidFill>
              <a:latin typeface="Times New Roman" panose="02020603050405020304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366578" y="2386895"/>
            <a:ext cx="55443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1. </a:t>
            </a:r>
            <a:r>
              <a:rPr lang="en-US" sz="2800" b="1" dirty="0" err="1" smtClean="0">
                <a:latin typeface="Times New Roman" panose="02020603050405020304" charset="0"/>
              </a:rPr>
              <a:t>Thí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ng</a:t>
            </a:r>
            <a:r>
              <a:rPr lang="vi-VN" altLang="en-US" sz="2800" b="1" dirty="0" err="1" smtClean="0">
                <a:latin typeface="Times New Roman" panose="02020603050405020304" charset="0"/>
              </a:rPr>
              <a:t>h</a:t>
            </a:r>
            <a:r>
              <a:rPr lang="en-US" sz="2800" b="1" dirty="0" err="1" smtClean="0">
                <a:latin typeface="Times New Roman" panose="02020603050405020304" charset="0"/>
              </a:rPr>
              <a:t>iệm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về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sự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nóng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chảy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1366577" y="2983886"/>
            <a:ext cx="55443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2. </a:t>
            </a:r>
            <a:r>
              <a:rPr lang="en-US" sz="2800" b="1" dirty="0" err="1" smtClean="0">
                <a:latin typeface="Times New Roman" panose="02020603050405020304" charset="0"/>
              </a:rPr>
              <a:t>Thí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ng</a:t>
            </a:r>
            <a:r>
              <a:rPr lang="vi-VN" altLang="en-US" sz="2800" b="1" dirty="0" err="1" smtClean="0">
                <a:latin typeface="Times New Roman" panose="02020603050405020304" charset="0"/>
              </a:rPr>
              <a:t>h</a:t>
            </a:r>
            <a:r>
              <a:rPr lang="en-US" sz="2800" b="1" dirty="0" err="1" smtClean="0">
                <a:latin typeface="Times New Roman" panose="02020603050405020304" charset="0"/>
              </a:rPr>
              <a:t>iệm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về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sự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đông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đặc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1366577" y="3580877"/>
            <a:ext cx="622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</a:rPr>
              <a:t>3. </a:t>
            </a:r>
            <a:r>
              <a:rPr lang="en-US" sz="2800" b="1" dirty="0" err="1" smtClean="0">
                <a:latin typeface="Times New Roman" panose="02020603050405020304" charset="0"/>
              </a:rPr>
              <a:t>Nhiệt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độ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nóng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chảy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của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một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số</a:t>
            </a:r>
            <a:r>
              <a:rPr lang="en-US" sz="2800" b="1" dirty="0" smtClean="0">
                <a:latin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</a:rPr>
              <a:t>chất</a:t>
            </a:r>
            <a:r>
              <a:rPr lang="en-US" sz="2800" b="1" dirty="0" smtClean="0">
                <a:latin typeface="Times New Roman" panose="02020603050405020304" charset="0"/>
              </a:rPr>
              <a:t>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366578" y="4155114"/>
            <a:ext cx="986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dirty="0" smtClean="0">
                <a:latin typeface="Times New Roman" panose="02020603050405020304" charset="0"/>
              </a:rPr>
              <a:t>     </a:t>
            </a:r>
            <a:r>
              <a:rPr lang="vi-VN" altLang="en-US" sz="3200" dirty="0" smtClean="0">
                <a:latin typeface="Times New Roman" panose="02020603050405020304" charset="0"/>
              </a:rPr>
              <a:t>Các </a:t>
            </a:r>
            <a:r>
              <a:rPr lang="vi-VN" altLang="en-US" sz="3200" dirty="0">
                <a:latin typeface="Times New Roman" panose="02020603050405020304" charset="0"/>
              </a:rPr>
              <a:t>chất khác nhau có nhiệt độ nóng chảy </a:t>
            </a:r>
            <a:r>
              <a:rPr lang="vi-VN" altLang="en-US" sz="3200" i="1" dirty="0">
                <a:solidFill>
                  <a:srgbClr val="FF0000"/>
                </a:solidFill>
                <a:latin typeface="Times New Roman" panose="02020603050405020304" charset="0"/>
              </a:rPr>
              <a:t>khác</a:t>
            </a:r>
            <a:r>
              <a:rPr lang="vi-VN" altLang="en-US" sz="3200" dirty="0">
                <a:latin typeface="Times New Roman" panose="02020603050405020304" charset="0"/>
              </a:rPr>
              <a:t>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qua Fresh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535629">
            <a:off x="692331" y="90305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 rot="20535629">
            <a:off x="986247" y="79324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983753" y="79324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 rot="20535629">
            <a:off x="956278" y="80895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 rot="20535629">
            <a:off x="943415" y="83508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 rot="20535629">
            <a:off x="956277" y="90305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 rot="20535629">
            <a:off x="930045" y="83508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 rot="20535629">
            <a:off x="943162" y="86121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 rot="20535629">
            <a:off x="915259" y="86121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 rot="20535629">
            <a:off x="824305" y="95532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 rot="20535629">
            <a:off x="764282" y="577801"/>
            <a:ext cx="2376387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</a:p>
        </p:txBody>
      </p:sp>
      <p:pic>
        <p:nvPicPr>
          <p:cNvPr id="20516" name="Dau truong 100 - 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0" y="3216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609600" y="2057401"/>
            <a:ext cx="1233429" cy="1321531"/>
            <a:chOff x="1" y="-1"/>
            <a:chExt cx="925072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46" name="Chevron 45"/>
            <p:cNvSpPr/>
            <p:nvPr/>
          </p:nvSpPr>
          <p:spPr>
            <a:xfrm rot="5400000">
              <a:off x="-198229" y="198229"/>
              <a:ext cx="1321531" cy="925071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7" name="Chevron 4"/>
            <p:cNvSpPr/>
            <p:nvPr/>
          </p:nvSpPr>
          <p:spPr>
            <a:xfrm>
              <a:off x="2" y="462535"/>
              <a:ext cx="925071" cy="396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dirty="0"/>
                <a:t>1</a:t>
              </a: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609600" y="3124201"/>
            <a:ext cx="1233429" cy="1321531"/>
            <a:chOff x="1" y="1214059"/>
            <a:chExt cx="925072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49" name="Chevron 48"/>
            <p:cNvSpPr/>
            <p:nvPr/>
          </p:nvSpPr>
          <p:spPr>
            <a:xfrm rot="5400000">
              <a:off x="-198229" y="1412289"/>
              <a:ext cx="1321531" cy="925071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Chevron 4"/>
            <p:cNvSpPr/>
            <p:nvPr/>
          </p:nvSpPr>
          <p:spPr>
            <a:xfrm>
              <a:off x="2" y="1676595"/>
              <a:ext cx="925071" cy="396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dirty="0"/>
                <a:t>2</a:t>
              </a: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609600" y="4191001"/>
            <a:ext cx="1233429" cy="1321531"/>
            <a:chOff x="1" y="2354641"/>
            <a:chExt cx="925072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52" name="Chevron 51"/>
            <p:cNvSpPr/>
            <p:nvPr/>
          </p:nvSpPr>
          <p:spPr>
            <a:xfrm rot="5400000">
              <a:off x="-198229" y="2552871"/>
              <a:ext cx="1321531" cy="925071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3" name="Chevron 4"/>
            <p:cNvSpPr/>
            <p:nvPr/>
          </p:nvSpPr>
          <p:spPr>
            <a:xfrm>
              <a:off x="2" y="2817177"/>
              <a:ext cx="925071" cy="396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609600" y="5155470"/>
            <a:ext cx="1233429" cy="1321531"/>
            <a:chOff x="1" y="3530363"/>
            <a:chExt cx="925072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55" name="Chevron 54"/>
            <p:cNvSpPr/>
            <p:nvPr/>
          </p:nvSpPr>
          <p:spPr>
            <a:xfrm rot="5400000">
              <a:off x="-198229" y="3728593"/>
              <a:ext cx="1321531" cy="925071"/>
            </a:xfrm>
            <a:prstGeom prst="chevron">
              <a:avLst/>
            </a:prstGeom>
            <a:solidFill>
              <a:srgbClr val="00B05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6" name="Chevron 4"/>
            <p:cNvSpPr/>
            <p:nvPr/>
          </p:nvSpPr>
          <p:spPr>
            <a:xfrm>
              <a:off x="2" y="3992899"/>
              <a:ext cx="925071" cy="396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1930400" y="2057401"/>
            <a:ext cx="9729432" cy="859447"/>
            <a:chOff x="913689" y="0"/>
            <a:chExt cx="7297074" cy="859447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58" name="Round Same Side Corner Rectangle 57"/>
            <p:cNvSpPr/>
            <p:nvPr/>
          </p:nvSpPr>
          <p:spPr>
            <a:xfrm rot="5400000">
              <a:off x="4132502" y="-3218813"/>
              <a:ext cx="859447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ound Same Side Corner Rectangle 4"/>
            <p:cNvSpPr/>
            <p:nvPr/>
          </p:nvSpPr>
          <p:spPr>
            <a:xfrm>
              <a:off x="913689" y="41955"/>
              <a:ext cx="7255119" cy="775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Là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sự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chuyển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từ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thể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lỏng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sang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thể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rắn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.</a:t>
              </a:r>
              <a:endParaRPr lang="vi-VN" sz="2400" dirty="0"/>
            </a:p>
          </p:txBody>
        </p:sp>
      </p:grpSp>
      <p:grpSp>
        <p:nvGrpSpPr>
          <p:cNvPr id="18" name="Group 34"/>
          <p:cNvGrpSpPr/>
          <p:nvPr/>
        </p:nvGrpSpPr>
        <p:grpSpPr>
          <a:xfrm>
            <a:off x="1945577" y="3236321"/>
            <a:ext cx="9729432" cy="858995"/>
            <a:chOff x="925072" y="1178920"/>
            <a:chExt cx="7297074" cy="858995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61" name="Round Same Side Corner Rectangle 60"/>
            <p:cNvSpPr/>
            <p:nvPr/>
          </p:nvSpPr>
          <p:spPr>
            <a:xfrm rot="5400000">
              <a:off x="4144111" y="-2040119"/>
              <a:ext cx="858995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ound Same Side Corner Rectangle 6"/>
            <p:cNvSpPr/>
            <p:nvPr/>
          </p:nvSpPr>
          <p:spPr>
            <a:xfrm>
              <a:off x="925072" y="1220853"/>
              <a:ext cx="7255141" cy="775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 dirty="0"/>
            </a:p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Là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sự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chuyển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từ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thể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rắn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sang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thể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lỏng</a:t>
              </a:r>
              <a:r>
                <a:rPr lang="en-US" altLang="en-US" sz="2400" b="1" dirty="0" smtClean="0">
                  <a:latin typeface="Times New Roman" panose="02020603050405020304" pitchFamily="18" charset="0"/>
                </a:rPr>
                <a:t>.</a:t>
              </a: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37"/>
          <p:cNvGrpSpPr/>
          <p:nvPr/>
        </p:nvGrpSpPr>
        <p:grpSpPr>
          <a:xfrm>
            <a:off x="1945577" y="4397895"/>
            <a:ext cx="9729432" cy="858995"/>
            <a:chOff x="925072" y="2340494"/>
            <a:chExt cx="7297074" cy="858995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64" name="Round Same Side Corner Rectangle 63"/>
            <p:cNvSpPr/>
            <p:nvPr/>
          </p:nvSpPr>
          <p:spPr>
            <a:xfrm rot="5400000">
              <a:off x="4144111" y="-878545"/>
              <a:ext cx="858995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ound Same Side Corner Rectangle 8"/>
            <p:cNvSpPr/>
            <p:nvPr/>
          </p:nvSpPr>
          <p:spPr>
            <a:xfrm>
              <a:off x="925072" y="2382427"/>
              <a:ext cx="7255141" cy="775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 dirty="0"/>
            </a:p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Là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sự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chuyển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từ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thể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lỏng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sang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thể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hơi</a:t>
              </a:r>
              <a:r>
                <a:rPr lang="en-US" altLang="vi-VN" sz="2400" b="1" dirty="0" smtClean="0">
                  <a:cs typeface="Arial" panose="020B0604020202020204" pitchFamily="34" charset="0"/>
                </a:rPr>
                <a:t>.</a:t>
              </a:r>
              <a:endParaRPr lang="en-US" altLang="vi-VN" sz="24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40"/>
          <p:cNvGrpSpPr/>
          <p:nvPr/>
        </p:nvGrpSpPr>
        <p:grpSpPr>
          <a:xfrm>
            <a:off x="1945577" y="5587764"/>
            <a:ext cx="9729432" cy="858995"/>
            <a:chOff x="925072" y="3530363"/>
            <a:chExt cx="7297074" cy="858995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67" name="Round Same Side Corner Rectangle 66"/>
            <p:cNvSpPr/>
            <p:nvPr/>
          </p:nvSpPr>
          <p:spPr>
            <a:xfrm rot="5400000">
              <a:off x="4144111" y="311324"/>
              <a:ext cx="858995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ound Same Side Corner Rectangle 10"/>
            <p:cNvSpPr/>
            <p:nvPr/>
          </p:nvSpPr>
          <p:spPr>
            <a:xfrm>
              <a:off x="925072" y="3572297"/>
              <a:ext cx="7255141" cy="775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Là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sự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chuyển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từ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thể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hơi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sang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thể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lỏng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/>
            </a:p>
          </p:txBody>
        </p:sp>
      </p:grpSp>
      <p:sp>
        <p:nvSpPr>
          <p:cNvPr id="70" name="Title 1"/>
          <p:cNvSpPr txBox="1">
            <a:spLocks/>
          </p:cNvSpPr>
          <p:nvPr/>
        </p:nvSpPr>
        <p:spPr bwMode="auto">
          <a:xfrm>
            <a:off x="2438400" y="609600"/>
            <a:ext cx="913553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nóng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chảy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lang="en-US" sz="30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kern="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endParaRPr lang="vi-VN" altLang="en-US" sz="30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12800" y="3429000"/>
            <a:ext cx="812800" cy="812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75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qua Fresh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32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235200" y="76200"/>
            <a:ext cx="8204200" cy="1676400"/>
          </a:xfrm>
        </p:spPr>
        <p:txBody>
          <a:bodyPr/>
          <a:lstStyle/>
          <a:p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vi-VN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692331" y="90305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 rot="20535629">
            <a:off x="986247" y="79324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983753" y="79324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 rot="20535629">
            <a:off x="956278" y="80895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 rot="20535629">
            <a:off x="943415" y="83508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 rot="20535629">
            <a:off x="956277" y="90305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 rot="20535629">
            <a:off x="930045" y="83508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 rot="20535629">
            <a:off x="943162" y="86121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 rot="20535629">
            <a:off x="915259" y="86121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 rot="20535629">
            <a:off x="824305" y="95532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 rot="20535629">
            <a:off x="764282" y="577801"/>
            <a:ext cx="2376387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</a:p>
        </p:txBody>
      </p:sp>
      <p:pic>
        <p:nvPicPr>
          <p:cNvPr id="21541" name="Dau truong 100 - 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0" y="3216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614570" y="1828801"/>
            <a:ext cx="1233429" cy="1321531"/>
            <a:chOff x="1" y="-1"/>
            <a:chExt cx="925072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42" name="Chevron 41"/>
            <p:cNvSpPr/>
            <p:nvPr/>
          </p:nvSpPr>
          <p:spPr>
            <a:xfrm rot="5400000">
              <a:off x="-198229" y="198229"/>
              <a:ext cx="1321531" cy="925071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Chevron 4"/>
            <p:cNvSpPr/>
            <p:nvPr/>
          </p:nvSpPr>
          <p:spPr>
            <a:xfrm>
              <a:off x="2" y="462535"/>
              <a:ext cx="925071" cy="396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dirty="0"/>
                <a:t>1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1847997" y="1832000"/>
            <a:ext cx="9729432" cy="859447"/>
            <a:chOff x="925072" y="3198"/>
            <a:chExt cx="7297074" cy="859447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40" name="Round Same Side Corner Rectangle 39"/>
            <p:cNvSpPr/>
            <p:nvPr/>
          </p:nvSpPr>
          <p:spPr>
            <a:xfrm rot="5400000">
              <a:off x="4143885" y="-3215615"/>
              <a:ext cx="859447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 Same Side Corner Rectangle 6"/>
            <p:cNvSpPr/>
            <p:nvPr/>
          </p:nvSpPr>
          <p:spPr>
            <a:xfrm>
              <a:off x="925072" y="45153"/>
              <a:ext cx="7255119" cy="775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vi-VN" sz="2400" b="1" dirty="0"/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14570" y="3042861"/>
            <a:ext cx="1233429" cy="1321531"/>
            <a:chOff x="1" y="1214059"/>
            <a:chExt cx="925072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38" name="Chevron 37"/>
            <p:cNvSpPr/>
            <p:nvPr/>
          </p:nvSpPr>
          <p:spPr>
            <a:xfrm rot="5400000">
              <a:off x="-198229" y="1412289"/>
              <a:ext cx="1321531" cy="925071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Chevron 8"/>
            <p:cNvSpPr/>
            <p:nvPr/>
          </p:nvSpPr>
          <p:spPr>
            <a:xfrm>
              <a:off x="2" y="1676595"/>
              <a:ext cx="925071" cy="396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dirty="0"/>
                <a:t>2</a:t>
              </a: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1847997" y="3005497"/>
            <a:ext cx="9729432" cy="858995"/>
            <a:chOff x="925072" y="1176695"/>
            <a:chExt cx="7297074" cy="858995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36" name="Round Same Side Corner Rectangle 35"/>
            <p:cNvSpPr/>
            <p:nvPr/>
          </p:nvSpPr>
          <p:spPr>
            <a:xfrm rot="5400000">
              <a:off x="4144111" y="-2042344"/>
              <a:ext cx="858995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 Same Side Corner Rectangle 10"/>
            <p:cNvSpPr/>
            <p:nvPr/>
          </p:nvSpPr>
          <p:spPr>
            <a:xfrm>
              <a:off x="925072" y="1218628"/>
              <a:ext cx="7255141" cy="775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 dirty="0"/>
            </a:p>
          </p:txBody>
        </p:sp>
      </p:grpSp>
      <p:grpSp>
        <p:nvGrpSpPr>
          <p:cNvPr id="17" name="Group 23"/>
          <p:cNvGrpSpPr/>
          <p:nvPr/>
        </p:nvGrpSpPr>
        <p:grpSpPr>
          <a:xfrm>
            <a:off x="638782" y="4169289"/>
            <a:ext cx="1233429" cy="1321531"/>
            <a:chOff x="18160" y="2340487"/>
            <a:chExt cx="925072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34" name="Chevron 33"/>
            <p:cNvSpPr/>
            <p:nvPr/>
          </p:nvSpPr>
          <p:spPr>
            <a:xfrm rot="5400000">
              <a:off x="-180070" y="2538717"/>
              <a:ext cx="1321531" cy="925071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Chevron 12"/>
            <p:cNvSpPr/>
            <p:nvPr/>
          </p:nvSpPr>
          <p:spPr>
            <a:xfrm>
              <a:off x="18161" y="2803023"/>
              <a:ext cx="925071" cy="396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8" name="Group 24"/>
          <p:cNvGrpSpPr/>
          <p:nvPr/>
        </p:nvGrpSpPr>
        <p:grpSpPr>
          <a:xfrm>
            <a:off x="1847997" y="4183444"/>
            <a:ext cx="9729432" cy="858995"/>
            <a:chOff x="925072" y="2354642"/>
            <a:chExt cx="7297074" cy="858995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32" name="Round Same Side Corner Rectangle 31"/>
            <p:cNvSpPr/>
            <p:nvPr/>
          </p:nvSpPr>
          <p:spPr>
            <a:xfrm rot="5400000">
              <a:off x="4144111" y="-864397"/>
              <a:ext cx="858995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 Same Side Corner Rectangle 14"/>
            <p:cNvSpPr/>
            <p:nvPr/>
          </p:nvSpPr>
          <p:spPr>
            <a:xfrm>
              <a:off x="925072" y="2396575"/>
              <a:ext cx="7255141" cy="775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 dirty="0"/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614570" y="5359165"/>
            <a:ext cx="1233429" cy="1321531"/>
            <a:chOff x="1" y="3530363"/>
            <a:chExt cx="925072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30" name="Chevron 29"/>
            <p:cNvSpPr/>
            <p:nvPr/>
          </p:nvSpPr>
          <p:spPr>
            <a:xfrm rot="5400000">
              <a:off x="-198229" y="3728593"/>
              <a:ext cx="1321531" cy="925071"/>
            </a:xfrm>
            <a:prstGeom prst="chevron">
              <a:avLst/>
            </a:prstGeom>
            <a:solidFill>
              <a:srgbClr val="00B05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Chevron 16"/>
            <p:cNvSpPr/>
            <p:nvPr/>
          </p:nvSpPr>
          <p:spPr>
            <a:xfrm>
              <a:off x="2" y="3992899"/>
              <a:ext cx="925071" cy="396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20" name="Group 26"/>
          <p:cNvGrpSpPr/>
          <p:nvPr/>
        </p:nvGrpSpPr>
        <p:grpSpPr>
          <a:xfrm>
            <a:off x="1847997" y="5359165"/>
            <a:ext cx="9729432" cy="858995"/>
            <a:chOff x="925072" y="3530363"/>
            <a:chExt cx="7297074" cy="858995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28" name="Round Same Side Corner Rectangle 27"/>
            <p:cNvSpPr/>
            <p:nvPr/>
          </p:nvSpPr>
          <p:spPr>
            <a:xfrm rot="5400000">
              <a:off x="4144111" y="311324"/>
              <a:ext cx="858995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 Same Side Corner Rectangle 18"/>
            <p:cNvSpPr/>
            <p:nvPr/>
          </p:nvSpPr>
          <p:spPr>
            <a:xfrm>
              <a:off x="925072" y="3572297"/>
              <a:ext cx="7255141" cy="775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812800" y="2057400"/>
            <a:ext cx="812800" cy="812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180639" y="2070854"/>
            <a:ext cx="5168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lỏng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sang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rắn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2333039" y="3168134"/>
            <a:ext cx="5147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rắn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sang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lỏng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2333039" y="4356854"/>
            <a:ext cx="516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lỏng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sang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hơi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2333039" y="5545574"/>
            <a:ext cx="5144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hơi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sang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lỏng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75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qua Fresh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2235200" y="152400"/>
            <a:ext cx="9550400" cy="1676400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nóng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chảy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( hay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đông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 ở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endParaRPr lang="vi-VN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692331" y="90305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 rot="20535629">
            <a:off x="986247" y="79324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983753" y="79324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 rot="20535629">
            <a:off x="956278" y="80895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 rot="20535629">
            <a:off x="943415" y="83508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 rot="20535629">
            <a:off x="956277" y="90305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 rot="20535629">
            <a:off x="930045" y="83508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 rot="20535629">
            <a:off x="943162" y="86121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 rot="20535629">
            <a:off x="915259" y="86121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 rot="20535629">
            <a:off x="824305" y="95532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 rot="20535629">
            <a:off x="764282" y="577801"/>
            <a:ext cx="2376387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</a:p>
        </p:txBody>
      </p:sp>
      <p:pic>
        <p:nvPicPr>
          <p:cNvPr id="22565" name="Dau truong 100 - 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0" y="3216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761068" y="2006107"/>
            <a:ext cx="1356773" cy="1321531"/>
            <a:chOff x="-23126" y="0"/>
            <a:chExt cx="1017580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42" name="Chevron 41"/>
            <p:cNvSpPr/>
            <p:nvPr/>
          </p:nvSpPr>
          <p:spPr>
            <a:xfrm rot="5400000">
              <a:off x="-175102" y="151976"/>
              <a:ext cx="1321531" cy="1017579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Chevron 4"/>
            <p:cNvSpPr/>
            <p:nvPr/>
          </p:nvSpPr>
          <p:spPr>
            <a:xfrm>
              <a:off x="-23125" y="508790"/>
              <a:ext cx="1017579" cy="3039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dirty="0"/>
                <a:t>1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2056168" y="2006107"/>
            <a:ext cx="9729432" cy="859447"/>
            <a:chOff x="948199" y="0"/>
            <a:chExt cx="7297074" cy="859447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40" name="Round Same Side Corner Rectangle 39"/>
            <p:cNvSpPr/>
            <p:nvPr/>
          </p:nvSpPr>
          <p:spPr>
            <a:xfrm rot="5400000">
              <a:off x="4167012" y="-3218813"/>
              <a:ext cx="859447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 Same Side Corner Rectangle 6"/>
            <p:cNvSpPr/>
            <p:nvPr/>
          </p:nvSpPr>
          <p:spPr>
            <a:xfrm>
              <a:off x="948199" y="41955"/>
              <a:ext cx="7255119" cy="775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5600" tIns="31750" rIns="31750" bIns="31750" spcCol="1270" anchor="ctr"/>
            <a:lstStyle/>
            <a:p>
              <a:pPr marL="285750" lvl="1" indent="-285750" defTabSz="2222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5000" dirty="0" smtClean="0"/>
                <a:t>0</a:t>
              </a:r>
              <a:r>
                <a:rPr lang="en-US" sz="5000" baseline="30000" dirty="0" smtClean="0"/>
                <a:t>0</a:t>
              </a:r>
              <a:r>
                <a:rPr lang="en-US" sz="5000" dirty="0" smtClean="0"/>
                <a:t>C</a:t>
              </a:r>
              <a:endParaRPr lang="vi-VN" sz="5000" dirty="0"/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761068" y="3220166"/>
            <a:ext cx="1233429" cy="1321531"/>
            <a:chOff x="-23126" y="1214059"/>
            <a:chExt cx="925072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38" name="Chevron 37"/>
            <p:cNvSpPr/>
            <p:nvPr/>
          </p:nvSpPr>
          <p:spPr>
            <a:xfrm rot="5400000">
              <a:off x="-221356" y="1412289"/>
              <a:ext cx="1321531" cy="925071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Chevron 8"/>
            <p:cNvSpPr/>
            <p:nvPr/>
          </p:nvSpPr>
          <p:spPr>
            <a:xfrm>
              <a:off x="-23125" y="1676595"/>
              <a:ext cx="925071" cy="396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dirty="0"/>
                <a:t>2</a:t>
              </a: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1994496" y="3185027"/>
            <a:ext cx="9729432" cy="858995"/>
            <a:chOff x="901945" y="1178920"/>
            <a:chExt cx="7297074" cy="858995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36" name="Round Same Side Corner Rectangle 35"/>
            <p:cNvSpPr/>
            <p:nvPr/>
          </p:nvSpPr>
          <p:spPr>
            <a:xfrm rot="5400000">
              <a:off x="4120984" y="-2040119"/>
              <a:ext cx="858995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 Same Side Corner Rectangle 10"/>
            <p:cNvSpPr/>
            <p:nvPr/>
          </p:nvSpPr>
          <p:spPr>
            <a:xfrm>
              <a:off x="901945" y="1220853"/>
              <a:ext cx="7255141" cy="775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5600" tIns="31750" rIns="31750" bIns="31750" spcCol="1270" anchor="ctr"/>
            <a:lstStyle/>
            <a:p>
              <a:pPr marL="285750" lvl="1" indent="-285750" defTabSz="2222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5000" dirty="0" smtClean="0"/>
                <a:t>50</a:t>
              </a:r>
              <a:r>
                <a:rPr lang="en-US" sz="5000" baseline="30000" dirty="0" smtClean="0"/>
                <a:t>0</a:t>
              </a:r>
              <a:r>
                <a:rPr lang="en-US" sz="5000" dirty="0" smtClean="0"/>
                <a:t>C</a:t>
              </a:r>
              <a:endParaRPr lang="en-US" sz="5000" dirty="0"/>
            </a:p>
          </p:txBody>
        </p:sp>
      </p:grpSp>
      <p:grpSp>
        <p:nvGrpSpPr>
          <p:cNvPr id="17" name="Group 23"/>
          <p:cNvGrpSpPr/>
          <p:nvPr/>
        </p:nvGrpSpPr>
        <p:grpSpPr>
          <a:xfrm>
            <a:off x="761068" y="4360748"/>
            <a:ext cx="1233429" cy="1321531"/>
            <a:chOff x="-23126" y="2354641"/>
            <a:chExt cx="925072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34" name="Chevron 33"/>
            <p:cNvSpPr/>
            <p:nvPr/>
          </p:nvSpPr>
          <p:spPr>
            <a:xfrm rot="5400000">
              <a:off x="-221356" y="2552871"/>
              <a:ext cx="1321531" cy="925071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Chevron 12"/>
            <p:cNvSpPr/>
            <p:nvPr/>
          </p:nvSpPr>
          <p:spPr>
            <a:xfrm>
              <a:off x="-23125" y="2817177"/>
              <a:ext cx="925071" cy="396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8" name="Group 24"/>
          <p:cNvGrpSpPr/>
          <p:nvPr/>
        </p:nvGrpSpPr>
        <p:grpSpPr>
          <a:xfrm>
            <a:off x="1994496" y="4360749"/>
            <a:ext cx="9729432" cy="858995"/>
            <a:chOff x="901945" y="2354642"/>
            <a:chExt cx="7297074" cy="858995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32" name="Round Same Side Corner Rectangle 31"/>
            <p:cNvSpPr/>
            <p:nvPr/>
          </p:nvSpPr>
          <p:spPr>
            <a:xfrm rot="5400000">
              <a:off x="4120984" y="-864397"/>
              <a:ext cx="858995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 Same Side Corner Rectangle 14"/>
            <p:cNvSpPr/>
            <p:nvPr/>
          </p:nvSpPr>
          <p:spPr>
            <a:xfrm>
              <a:off x="901945" y="2396575"/>
              <a:ext cx="7255141" cy="775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5600" tIns="31750" rIns="31750" bIns="31750" spcCol="1270" anchor="ctr"/>
            <a:lstStyle/>
            <a:p>
              <a:pPr marL="285750" lvl="1" indent="-285750" defTabSz="2222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5000" dirty="0" smtClean="0"/>
                <a:t>80</a:t>
              </a:r>
              <a:r>
                <a:rPr lang="en-US" sz="5000" baseline="30000" dirty="0" smtClean="0"/>
                <a:t>0</a:t>
              </a:r>
              <a:r>
                <a:rPr lang="en-US" sz="5000" dirty="0" smtClean="0"/>
                <a:t>C.</a:t>
              </a:r>
              <a:endParaRPr lang="en-US" sz="5000" dirty="0"/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761068" y="5536470"/>
            <a:ext cx="1233429" cy="1321531"/>
            <a:chOff x="-23126" y="3530363"/>
            <a:chExt cx="925072" cy="1321531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30" name="Chevron 29"/>
            <p:cNvSpPr/>
            <p:nvPr/>
          </p:nvSpPr>
          <p:spPr>
            <a:xfrm rot="5400000">
              <a:off x="-221356" y="3728593"/>
              <a:ext cx="1321531" cy="925071"/>
            </a:xfrm>
            <a:prstGeom prst="chevron">
              <a:avLst/>
            </a:prstGeom>
            <a:solidFill>
              <a:srgbClr val="00B05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Chevron 16"/>
            <p:cNvSpPr/>
            <p:nvPr/>
          </p:nvSpPr>
          <p:spPr>
            <a:xfrm>
              <a:off x="-23125" y="3992899"/>
              <a:ext cx="925071" cy="396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20" name="Group 26"/>
          <p:cNvGrpSpPr/>
          <p:nvPr/>
        </p:nvGrpSpPr>
        <p:grpSpPr>
          <a:xfrm>
            <a:off x="1994496" y="5536470"/>
            <a:ext cx="9729432" cy="858995"/>
            <a:chOff x="901945" y="3530363"/>
            <a:chExt cx="7297074" cy="858995"/>
          </a:xfrm>
          <a:scene3d>
            <a:camera prst="obliqueBottomLeft"/>
            <a:lightRig rig="flood" dir="t">
              <a:rot lat="0" lon="0" rev="13800000"/>
            </a:lightRig>
          </a:scene3d>
        </p:grpSpPr>
        <p:sp>
          <p:nvSpPr>
            <p:cNvPr id="28" name="Round Same Side Corner Rectangle 27"/>
            <p:cNvSpPr/>
            <p:nvPr/>
          </p:nvSpPr>
          <p:spPr>
            <a:xfrm rot="5400000">
              <a:off x="4120984" y="311324"/>
              <a:ext cx="858995" cy="7297074"/>
            </a:xfrm>
            <a:prstGeom prst="round2Same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 Same Side Corner Rectangle 18"/>
            <p:cNvSpPr/>
            <p:nvPr/>
          </p:nvSpPr>
          <p:spPr>
            <a:xfrm>
              <a:off x="901945" y="3572297"/>
              <a:ext cx="7255141" cy="775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5600" tIns="31750" rIns="31750" bIns="31750" spcCol="1270" anchor="ctr"/>
            <a:lstStyle/>
            <a:p>
              <a:pPr marL="285750" lvl="1" indent="-285750" defTabSz="2222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en-US" sz="5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  <a:endParaRPr lang="en-US"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903817" y="3521075"/>
            <a:ext cx="812800" cy="812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75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1074400" y="6324600"/>
            <a:ext cx="1117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loud Callout 1"/>
          <p:cNvSpPr/>
          <p:nvPr/>
        </p:nvSpPr>
        <p:spPr>
          <a:xfrm>
            <a:off x="300424" y="165720"/>
            <a:ext cx="7427757" cy="2615208"/>
          </a:xfrm>
          <a:prstGeom prst="cloudCallout">
            <a:avLst>
              <a:gd name="adj1" fmla="val 45590"/>
              <a:gd name="adj2" fmla="val 771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rau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cứng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lại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hiện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tượng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</a:rPr>
              <a:t>Vì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sao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5" y="2438400"/>
            <a:ext cx="5215255" cy="31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1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mcha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5039" y="2557463"/>
            <a:ext cx="4601233" cy="33178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2" y="982132"/>
            <a:ext cx="7787638" cy="1943948"/>
          </a:xfrm>
          <a:prstGeom prst="cloudCallout">
            <a:avLst>
              <a:gd name="adj1" fmla="val 45590"/>
              <a:gd name="adj2" fmla="val 771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kem</a:t>
            </a:r>
            <a:r>
              <a:rPr lang="en-US" sz="2400" b="1" dirty="0" smtClean="0">
                <a:solidFill>
                  <a:schemeClr val="tx1"/>
                </a:solidFill>
              </a:rPr>
              <a:t> tan </a:t>
            </a:r>
            <a:r>
              <a:rPr lang="en-US" sz="2400" b="1" dirty="0" err="1" smtClean="0">
                <a:solidFill>
                  <a:schemeClr val="tx1"/>
                </a:solidFill>
              </a:rPr>
              <a:t>chảy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hiện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tượng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</a:rPr>
              <a:t>Vì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sao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75" y="466725"/>
            <a:ext cx="6922135" cy="30759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7370" y="3634740"/>
            <a:ext cx="11096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charset="0"/>
              </a:rPr>
              <a:t>Nhiệt độ nóng chảy (đông đặc) của chất này là bao nhiêu? Đây là chất gì?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120265" y="5019675"/>
            <a:ext cx="9713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charset="0"/>
              </a:rPr>
              <a:t>Nhiệt</a:t>
            </a:r>
            <a:r>
              <a:rPr lang="en-US" sz="3600" b="1" dirty="0">
                <a:latin typeface="Times New Roman" panose="02020603050405020304" charset="0"/>
              </a:rPr>
              <a:t> </a:t>
            </a:r>
            <a:r>
              <a:rPr lang="en-US" sz="3600" b="1" dirty="0" err="1">
                <a:latin typeface="Times New Roman" panose="02020603050405020304" charset="0"/>
              </a:rPr>
              <a:t>độ</a:t>
            </a:r>
            <a:r>
              <a:rPr lang="en-US" sz="3600" b="1" dirty="0">
                <a:latin typeface="Times New Roman" panose="02020603050405020304" charset="0"/>
              </a:rPr>
              <a:t> </a:t>
            </a:r>
            <a:r>
              <a:rPr lang="en-US" sz="3600" b="1" dirty="0" err="1">
                <a:latin typeface="Times New Roman" panose="02020603050405020304" charset="0"/>
              </a:rPr>
              <a:t>nóng</a:t>
            </a:r>
            <a:r>
              <a:rPr lang="en-US" sz="3600" b="1" dirty="0">
                <a:latin typeface="Times New Roman" panose="02020603050405020304" charset="0"/>
              </a:rPr>
              <a:t> </a:t>
            </a:r>
            <a:r>
              <a:rPr lang="en-US" sz="3600" b="1" dirty="0" err="1">
                <a:latin typeface="Times New Roman" panose="02020603050405020304" charset="0"/>
              </a:rPr>
              <a:t>chảy</a:t>
            </a:r>
            <a:r>
              <a:rPr lang="en-US" sz="3600" b="1" dirty="0">
                <a:latin typeface="Times New Roman" panose="02020603050405020304" charset="0"/>
              </a:rPr>
              <a:t> </a:t>
            </a:r>
            <a:r>
              <a:rPr lang="en-US" sz="3600" b="1" dirty="0" err="1">
                <a:latin typeface="Times New Roman" panose="02020603050405020304" charset="0"/>
              </a:rPr>
              <a:t>là</a:t>
            </a:r>
            <a:r>
              <a:rPr lang="en-US" sz="3600" b="1" dirty="0">
                <a:latin typeface="Times New Roman" panose="02020603050405020304" charset="0"/>
              </a:rPr>
              <a:t> 0</a:t>
            </a:r>
            <a:r>
              <a:rPr lang="en-US" sz="3600" b="1" baseline="30000" dirty="0">
                <a:latin typeface="Times New Roman" panose="02020603050405020304" charset="0"/>
              </a:rPr>
              <a:t>o</a:t>
            </a:r>
            <a:r>
              <a:rPr lang="en-US" sz="3600" b="1" dirty="0">
                <a:latin typeface="Times New Roman" panose="02020603050405020304" charset="0"/>
              </a:rPr>
              <a:t>C. </a:t>
            </a:r>
            <a:endParaRPr lang="en-US" sz="3600" b="1" dirty="0" smtClean="0">
              <a:latin typeface="Times New Roman" panose="02020603050405020304" charset="0"/>
            </a:endParaRPr>
          </a:p>
          <a:p>
            <a:r>
              <a:rPr lang="vi-VN" altLang="en-US" sz="3600" b="1" dirty="0" smtClean="0">
                <a:latin typeface="Times New Roman" panose="02020603050405020304" charset="0"/>
              </a:rPr>
              <a:t>Đây </a:t>
            </a:r>
            <a:r>
              <a:rPr lang="vi-VN" altLang="en-US" sz="3600" b="1" dirty="0">
                <a:latin typeface="Times New Roman" panose="02020603050405020304" charset="0"/>
              </a:rPr>
              <a:t>là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-247" b="45290"/>
          <a:stretch>
            <a:fillRect/>
          </a:stretch>
        </p:blipFill>
        <p:spPr>
          <a:xfrm>
            <a:off x="0" y="-52773"/>
            <a:ext cx="12192000" cy="6929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7548" y="951636"/>
            <a:ext cx="247690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903" y="1838739"/>
            <a:ext cx="11752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SỰ NÓNG CHẢY VÀ SỰ ĐÔNG ĐẶC</a:t>
            </a:r>
            <a:endParaRPr lang="en-US" sz="5400" b="1" dirty="0">
              <a:ln w="1016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/>
        </p:nvGraphicFramePr>
        <p:xfrm>
          <a:off x="2197100" y="328930"/>
          <a:ext cx="784098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965"/>
                <a:gridCol w="3930015"/>
              </a:tblGrid>
              <a:tr h="1066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3200" b="1">
                          <a:latin typeface="Times New Roman" panose="02020603050405020304" charset="0"/>
                        </a:rPr>
                        <a:t>Chất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3200" b="1">
                          <a:latin typeface="Times New Roman" panose="02020603050405020304" charset="0"/>
                        </a:rPr>
                        <a:t>Nhiệt độ</a:t>
                      </a:r>
                    </a:p>
                    <a:p>
                      <a:pPr algn="ctr">
                        <a:buNone/>
                      </a:pPr>
                      <a:r>
                        <a:rPr lang="vi-VN" altLang="en-US" sz="3200" b="1">
                          <a:latin typeface="Times New Roman" panose="02020603050405020304" charset="0"/>
                        </a:rPr>
                        <a:t>nóng chảy (</a:t>
                      </a:r>
                      <a:r>
                        <a:rPr lang="vi-VN" altLang="en-US" sz="3200" b="1" baseline="30000">
                          <a:latin typeface="Times New Roman" panose="02020603050405020304" charset="0"/>
                        </a:rPr>
                        <a:t>o</a:t>
                      </a:r>
                      <a:r>
                        <a:rPr lang="vi-VN" altLang="en-US" sz="3200" b="1">
                          <a:latin typeface="Times New Roman" panose="02020603050405020304" charset="0"/>
                        </a:rPr>
                        <a:t>C)</a:t>
                      </a: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3200" b="1">
                          <a:latin typeface="Times New Roman" panose="02020603050405020304" charset="0"/>
                        </a:rPr>
                        <a:t>Nước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3200" b="1">
                          <a:latin typeface="Times New Roman" panose="02020603050405020304" charset="0"/>
                        </a:rPr>
                        <a:t>0</a:t>
                      </a: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vi-VN" sz="3200" b="1">
                          <a:latin typeface="Times New Roman" panose="02020603050405020304" charset="0"/>
                        </a:rPr>
                        <a:t>Rượu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3200" b="1">
                          <a:latin typeface="Times New Roman" panose="02020603050405020304" charset="0"/>
                        </a:rPr>
                        <a:t>- </a:t>
                      </a:r>
                      <a:r>
                        <a:rPr lang="en-US" altLang="vi-VN" sz="3200" b="1">
                          <a:latin typeface="Times New Roman" panose="02020603050405020304" charset="0"/>
                        </a:rPr>
                        <a:t>117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738505" y="3015615"/>
            <a:ext cx="11182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Tại sao người ta không dùng nước mà phải dùng rượu để chế tạo các nhiệt kế dùng để đo nhiệt độ của không khí?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77645" y="4676140"/>
            <a:ext cx="99244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latin typeface="Times New Roman" panose="02020603050405020304" charset="0"/>
              </a:rPr>
              <a:t>Vì nước đông đặc ở 0</a:t>
            </a:r>
            <a:r>
              <a:rPr lang="vi-VN" altLang="en-US" sz="3600" b="1" baseline="30000">
                <a:latin typeface="Times New Roman" panose="02020603050405020304" charset="0"/>
              </a:rPr>
              <a:t>o</a:t>
            </a:r>
            <a:r>
              <a:rPr lang="vi-VN" altLang="en-US" sz="3600" b="1">
                <a:latin typeface="Times New Roman" panose="02020603050405020304" charset="0"/>
              </a:rPr>
              <a:t>C nên không thể dùng nhiệt kế nước để đo nhiệt độ </a:t>
            </a:r>
            <a:r>
              <a:rPr lang="en-US" altLang="vi-VN" sz="3600" b="1">
                <a:latin typeface="Times New Roman" panose="02020603050405020304" charset="0"/>
              </a:rPr>
              <a:t>không khí</a:t>
            </a:r>
            <a:r>
              <a:rPr lang="vi-VN" altLang="en-US" sz="3600" b="1">
                <a:latin typeface="Times New Roman" panose="02020603050405020304" charset="0"/>
              </a:rPr>
              <a:t> ở các xứ lạnh.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275485" y="6537325"/>
            <a:ext cx="366183" cy="274638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4579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24218" y="6537325"/>
            <a:ext cx="366183" cy="274638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  <a:cs typeface="Arial" charset="0"/>
            </a:endParaRPr>
          </a:p>
        </p:txBody>
      </p:sp>
      <p:pic>
        <p:nvPicPr>
          <p:cNvPr id="24580" name="Picture 11" descr="B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11200" y="0"/>
            <a:ext cx="1412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32000" y="1266825"/>
            <a:ext cx="7924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u="sng" dirty="0" err="1">
                <a:solidFill>
                  <a:srgbClr val="FF3300"/>
                </a:solidFill>
                <a:latin typeface="Arial" charset="0"/>
                <a:cs typeface="Arial" charset="0"/>
              </a:rPr>
              <a:t>Dặn</a:t>
            </a:r>
            <a:r>
              <a:rPr lang="en-US" sz="2600" b="1" u="sng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u="sng" dirty="0" err="1">
                <a:solidFill>
                  <a:srgbClr val="FF3300"/>
                </a:solidFill>
                <a:latin typeface="Arial" charset="0"/>
                <a:cs typeface="Arial" charset="0"/>
              </a:rPr>
              <a:t>dò</a:t>
            </a:r>
            <a:endParaRPr lang="en-US" sz="2600" b="1" u="sng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35200" y="2133600"/>
            <a:ext cx="8128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990033"/>
                </a:solidFill>
                <a:latin typeface="Arial" charset="0"/>
                <a:cs typeface="Arial" charset="0"/>
              </a:rPr>
              <a:t>Học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Arial" charset="0"/>
                <a:cs typeface="Arial" charset="0"/>
              </a:rPr>
              <a:t>chủ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Arial" charset="0"/>
                <a:cs typeface="Arial" charset="0"/>
              </a:rPr>
              <a:t>đề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22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Arial" charset="0"/>
                <a:cs typeface="Arial" charset="0"/>
              </a:rPr>
              <a:t>Làm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Arial" charset="0"/>
                <a:cs typeface="Arial" charset="0"/>
              </a:rPr>
              <a:t>bài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Arial" charset="0"/>
                <a:cs typeface="Arial" charset="0"/>
              </a:rPr>
              <a:t>tập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:5, 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6 STL/ </a:t>
            </a:r>
            <a:r>
              <a:rPr lang="en-US" sz="2400" dirty="0" err="1">
                <a:solidFill>
                  <a:srgbClr val="990033"/>
                </a:solidFill>
                <a:latin typeface="Arial" charset="0"/>
                <a:cs typeface="Arial" charset="0"/>
              </a:rPr>
              <a:t>Trang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124 - 125</a:t>
            </a:r>
            <a:endParaRPr lang="en-US" sz="2400" dirty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Arial" charset="0"/>
                <a:cs typeface="Arial" charset="0"/>
              </a:rPr>
              <a:t>Đọc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Arial" charset="0"/>
                <a:cs typeface="Arial" charset="0"/>
              </a:rPr>
              <a:t>trước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Arial" charset="0"/>
                <a:cs typeface="Arial" charset="0"/>
              </a:rPr>
              <a:t>chủ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Arial" charset="0"/>
                <a:cs typeface="Arial" charset="0"/>
              </a:rPr>
              <a:t>đề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23</a:t>
            </a:r>
            <a:r>
              <a:rPr lang="en-US" sz="2400" dirty="0">
                <a:solidFill>
                  <a:srgbClr val="990033"/>
                </a:solidFill>
                <a:latin typeface="Arial" charset="0"/>
                <a:cs typeface="Arial" charset="0"/>
              </a:rPr>
              <a:t>: </a:t>
            </a:r>
            <a:r>
              <a:rPr lang="en-US" sz="24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“</a:t>
            </a:r>
            <a:r>
              <a:rPr lang="en-US" sz="2400" i="1" dirty="0" err="1" smtClean="0">
                <a:solidFill>
                  <a:srgbClr val="990033"/>
                </a:solidFill>
                <a:latin typeface="Arial" charset="0"/>
                <a:cs typeface="Arial" charset="0"/>
              </a:rPr>
              <a:t>Sự</a:t>
            </a:r>
            <a:r>
              <a:rPr lang="en-US" sz="2400" i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bay </a:t>
            </a:r>
            <a:r>
              <a:rPr lang="en-US" sz="2400" i="1" dirty="0" err="1" smtClean="0">
                <a:solidFill>
                  <a:srgbClr val="990033"/>
                </a:solidFill>
                <a:latin typeface="Arial" charset="0"/>
                <a:cs typeface="Arial" charset="0"/>
              </a:rPr>
              <a:t>hơi</a:t>
            </a:r>
            <a:r>
              <a:rPr lang="en-US" sz="2400" i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solidFill>
                  <a:srgbClr val="990033"/>
                </a:solidFill>
                <a:latin typeface="Arial" charset="0"/>
                <a:cs typeface="Arial" charset="0"/>
              </a:rPr>
              <a:t>và</a:t>
            </a:r>
            <a:r>
              <a:rPr lang="en-US" sz="2400" i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solidFill>
                  <a:srgbClr val="990033"/>
                </a:solidFill>
                <a:latin typeface="Arial" charset="0"/>
                <a:cs typeface="Arial" charset="0"/>
              </a:rPr>
              <a:t>ngưng</a:t>
            </a:r>
            <a:r>
              <a:rPr lang="en-US" sz="2400" i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solidFill>
                  <a:srgbClr val="990033"/>
                </a:solidFill>
                <a:latin typeface="Arial" charset="0"/>
                <a:cs typeface="Arial" charset="0"/>
              </a:rPr>
              <a:t>tụ</a:t>
            </a:r>
            <a:r>
              <a:rPr lang="en-US" sz="24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”.</a:t>
            </a:r>
            <a:endParaRPr lang="en-US" sz="2400" dirty="0">
              <a:solidFill>
                <a:srgbClr val="990033"/>
              </a:solidFill>
              <a:latin typeface="Arial" charset="0"/>
              <a:cs typeface="Arial" charset="0"/>
            </a:endParaRPr>
          </a:p>
        </p:txBody>
      </p:sp>
      <p:pic>
        <p:nvPicPr>
          <p:cNvPr id="68617" name="Music box dancer - Richard Claydement [NCT 9580199003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72800" y="5943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39" fill="hold"/>
                                        <p:tgtEl>
                                          <p:spTgt spid="686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7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7600" y="0"/>
            <a:ext cx="154432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032000" y="2057401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THÀNH CẢM ƠN QUÝ THẦY CÔ VÀ CÁC EM HỌC SINH</a:t>
            </a:r>
            <a:r>
              <a:rPr lang="en-US" sz="3200" b="1">
                <a:solidFill>
                  <a:srgbClr val="FF0000"/>
                </a:solidFill>
                <a:latin typeface="Thuduc" pitchFamily="2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292" y="703306"/>
            <a:ext cx="1035538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b="1" dirty="0" smtClean="0">
                <a:solidFill>
                  <a:srgbClr val="FE0A0A"/>
                </a:solidFill>
                <a:latin typeface="Times New Roman" panose="02020603050405020304" charset="0"/>
                <a:cs typeface="Times New Roman" panose="02020603050405020304" charset="0"/>
              </a:rPr>
              <a:t>SỰ NÓNG CHẢY VÀ SỰ ĐÔNG ĐẶC</a:t>
            </a:r>
            <a:endParaRPr lang="en-US" sz="3200" b="1" dirty="0">
              <a:solidFill>
                <a:srgbClr val="FE0A0A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0292" y="1379270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I.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Hiện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tượng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26172" y="2073274"/>
            <a:ext cx="339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</a:rPr>
              <a:t>Thí</a:t>
            </a:r>
            <a:r>
              <a:rPr lang="en-US" sz="3600" dirty="0">
                <a:latin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</a:rPr>
              <a:t>nghiệm</a:t>
            </a:r>
            <a:endParaRPr lang="en-US" sz="3600" dirty="0">
              <a:latin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323406" y="2611705"/>
            <a:ext cx="910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</a:rPr>
              <a:t>Dụng</a:t>
            </a:r>
            <a:r>
              <a:rPr lang="en-US" sz="4000" dirty="0">
                <a:latin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</a:rPr>
              <a:t>cụ</a:t>
            </a:r>
            <a:r>
              <a:rPr lang="en-US" sz="4000" dirty="0">
                <a:latin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</a:rPr>
              <a:t>gồm</a:t>
            </a:r>
            <a:r>
              <a:rPr lang="en-US" sz="4000" dirty="0">
                <a:latin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</a:rPr>
              <a:t>có</a:t>
            </a:r>
            <a:r>
              <a:rPr lang="en-US" sz="4000" dirty="0">
                <a:latin typeface="Times New Roman" panose="02020603050405020304" charset="0"/>
              </a:rPr>
              <a:t>: </a:t>
            </a:r>
            <a:r>
              <a:rPr lang="en-US" sz="4000" dirty="0" err="1">
                <a:latin typeface="Times New Roman" panose="02020603050405020304" charset="0"/>
              </a:rPr>
              <a:t>cây</a:t>
            </a:r>
            <a:r>
              <a:rPr lang="en-US" sz="4000" dirty="0">
                <a:latin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</a:rPr>
              <a:t>nến</a:t>
            </a:r>
            <a:r>
              <a:rPr lang="en-US" sz="4000" dirty="0" smtClean="0">
                <a:latin typeface="Times New Roman" panose="02020603050405020304" charset="0"/>
              </a:rPr>
              <a:t> ( </a:t>
            </a:r>
            <a:r>
              <a:rPr lang="en-US" sz="4000" dirty="0" err="1" smtClean="0">
                <a:latin typeface="Times New Roman" panose="02020603050405020304" charset="0"/>
              </a:rPr>
              <a:t>đèn</a:t>
            </a:r>
            <a:r>
              <a:rPr lang="en-US" sz="4000" dirty="0" smtClean="0">
                <a:latin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</a:rPr>
              <a:t>cầy</a:t>
            </a:r>
            <a:r>
              <a:rPr lang="en-US" sz="4000" dirty="0" smtClean="0">
                <a:latin typeface="Times New Roman" panose="02020603050405020304" charset="0"/>
              </a:rPr>
              <a:t>), </a:t>
            </a:r>
            <a:r>
              <a:rPr lang="vi-VN" altLang="en-US" sz="4000" dirty="0">
                <a:latin typeface="Times New Roman" panose="02020603050405020304" charset="0"/>
              </a:rPr>
              <a:t>1 bật lửa</a:t>
            </a:r>
          </a:p>
        </p:txBody>
      </p:sp>
      <p:pic>
        <p:nvPicPr>
          <p:cNvPr id="7" name="Picture 6" descr="imgf555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120" y="3489960"/>
            <a:ext cx="2296160" cy="2556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51" y="3672840"/>
            <a:ext cx="2797810" cy="240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35" y="5715"/>
          <a:ext cx="12203430" cy="7025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175"/>
                <a:gridCol w="3035300"/>
                <a:gridCol w="3065780"/>
                <a:gridCol w="3051175"/>
              </a:tblGrid>
              <a:tr h="16256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Nến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Trước khi thắp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T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rong quá trình thắp ở đầu nến tiếp xúc với ngọn lửa nóng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Sau khi thắp</a:t>
                      </a:r>
                    </a:p>
                  </a:txBody>
                  <a:tcPr anchor="ctr"/>
                </a:tc>
              </a:tr>
              <a:tr h="389001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Hình ảnh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charset="0"/>
                      </a:endParaRPr>
                    </a:p>
                  </a:txBody>
                  <a:tcPr/>
                </a:tc>
              </a:tr>
              <a:tr h="150812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Thể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mgf555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90" y="1697355"/>
            <a:ext cx="2855595" cy="3588385"/>
          </a:xfrm>
          <a:prstGeom prst="rect">
            <a:avLst/>
          </a:prstGeom>
        </p:spPr>
      </p:pic>
      <p:pic>
        <p:nvPicPr>
          <p:cNvPr id="6" name="Picture 5" descr="ngon nen nh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1697355"/>
            <a:ext cx="2954655" cy="3587750"/>
          </a:xfrm>
          <a:prstGeom prst="rect">
            <a:avLst/>
          </a:prstGeom>
        </p:spPr>
      </p:pic>
      <p:pic>
        <p:nvPicPr>
          <p:cNvPr id="7" name="Picture 6" descr="almine-rech-gallery-stilllife-carmine-red-candle-ur02294314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030" y="1697990"/>
            <a:ext cx="2874645" cy="358775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971030" y="5715000"/>
            <a:ext cx="1551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latin typeface="Times New Roman" panose="02020603050405020304" charset="0"/>
              </a:rPr>
              <a:t>Lỏng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54755" y="5715000"/>
            <a:ext cx="1372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latin typeface="Times New Roman" panose="02020603050405020304" charset="0"/>
              </a:rPr>
              <a:t>Rắn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109200" y="5715000"/>
            <a:ext cx="1169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latin typeface="Times New Roman" panose="02020603050405020304" charset="0"/>
              </a:rPr>
              <a:t>Rắn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274638"/>
            <a:ext cx="10972800" cy="1143000"/>
          </a:xfrm>
        </p:spPr>
        <p:txBody>
          <a:bodyPr/>
          <a:lstStyle/>
          <a:p>
            <a:pPr algn="l"/>
            <a:r>
              <a:rPr lang="en-US" sz="3200" dirty="0" smtClean="0"/>
              <a:t>-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đá</a:t>
            </a:r>
            <a:r>
              <a:rPr lang="en-US" sz="3200" dirty="0" smtClean="0"/>
              <a:t> </a:t>
            </a:r>
            <a:r>
              <a:rPr lang="en-US" sz="3200" dirty="0" err="1" smtClean="0"/>
              <a:t>đang</a:t>
            </a:r>
            <a:r>
              <a:rPr lang="en-US" sz="3200" dirty="0" smtClean="0"/>
              <a:t> tan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tượng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 </a:t>
            </a: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đông</a:t>
            </a:r>
            <a:r>
              <a:rPr lang="en-US" sz="3200" dirty="0" smtClean="0"/>
              <a:t> </a:t>
            </a:r>
            <a:r>
              <a:rPr lang="en-US" sz="3200" dirty="0" err="1" smtClean="0"/>
              <a:t>đá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tủ</a:t>
            </a:r>
            <a:r>
              <a:rPr lang="en-US" sz="3200" dirty="0" smtClean="0"/>
              <a:t> </a:t>
            </a:r>
            <a:r>
              <a:rPr lang="en-US" sz="3200" dirty="0" err="1" smtClean="0"/>
              <a:t>lạnh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tượng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 </a:t>
            </a: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Content Placeholder 3" descr="vien da dang t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60" y="1417638"/>
            <a:ext cx="8625840" cy="512032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292" y="703306"/>
            <a:ext cx="1035538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charset="0"/>
                <a:cs typeface="Times New Roman" panose="02020603050405020304" charset="0"/>
              </a:rPr>
              <a:t>SỰ NÓNG CHẢY VÀ SỰ ĐÔNG ĐẶC</a:t>
            </a:r>
            <a:endParaRPr lang="en-US" sz="3200" b="1" dirty="0">
              <a:solidFill>
                <a:srgbClr val="CC006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0292" y="1260525"/>
            <a:ext cx="26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I.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Hiện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charset="0"/>
              </a:rPr>
              <a:t>tượng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charset="0"/>
              </a:rPr>
              <a:t>: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4872670" y="2006433"/>
            <a:ext cx="22106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E0A0A"/>
                </a:solidFill>
                <a:latin typeface="Times New Roman" panose="02020603050405020304" charset="0"/>
              </a:rPr>
              <a:t>nóng chảy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567893" y="3806973"/>
            <a:ext cx="11309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 dirty="0">
                <a:latin typeface="Times New Roman" panose="02020603050405020304" charset="0"/>
              </a:rPr>
              <a:t>- Sự chuyển từ thể </a:t>
            </a:r>
            <a:r>
              <a:rPr lang="vi-VN" altLang="en-US" sz="3000" b="1" i="1" dirty="0">
                <a:solidFill>
                  <a:srgbClr val="FF0000"/>
                </a:solidFill>
                <a:latin typeface="Times New Roman" panose="02020603050405020304" charset="0"/>
              </a:rPr>
              <a:t>rắn</a:t>
            </a:r>
            <a:r>
              <a:rPr lang="vi-VN" altLang="en-US" sz="3000" dirty="0">
                <a:latin typeface="Times New Roman" panose="02020603050405020304" charset="0"/>
              </a:rPr>
              <a:t> sang thể </a:t>
            </a:r>
            <a:r>
              <a:rPr lang="vi-VN" altLang="en-US" sz="3000" b="1" i="1" dirty="0">
                <a:solidFill>
                  <a:srgbClr val="FF0000"/>
                </a:solidFill>
                <a:latin typeface="Times New Roman" panose="02020603050405020304" charset="0"/>
              </a:rPr>
              <a:t>lỏng</a:t>
            </a:r>
            <a:r>
              <a:rPr lang="vi-VN" altLang="en-US" sz="3000" dirty="0">
                <a:latin typeface="Times New Roman" panose="02020603050405020304" charset="0"/>
              </a:rPr>
              <a:t> của một chất gọi là sự 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charset="0"/>
              </a:rPr>
              <a:t>nóng chảy</a:t>
            </a:r>
            <a:r>
              <a:rPr lang="vi-VN" altLang="en-US" sz="3000" dirty="0">
                <a:latin typeface="Times New Roman" panose="0202060305040502030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0145" y="2316785"/>
            <a:ext cx="1893436" cy="1083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charset="0"/>
              </a:rPr>
              <a:t>Rắn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6172" y="2316785"/>
            <a:ext cx="1893436" cy="1083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charset="0"/>
              </a:rPr>
              <a:t>Lỏng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76901" y="2679299"/>
            <a:ext cx="2570922" cy="0"/>
          </a:xfrm>
          <a:prstGeom prst="straightConnector1">
            <a:avLst/>
          </a:prstGeom>
          <a:ln w="38100">
            <a:solidFill>
              <a:srgbClr val="FE0A0A"/>
            </a:solidFill>
            <a:headEnd type="none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88428" y="3037505"/>
            <a:ext cx="2559395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Box 11"/>
          <p:cNvSpPr txBox="1"/>
          <p:nvPr/>
        </p:nvSpPr>
        <p:spPr>
          <a:xfrm>
            <a:off x="5050579" y="3020656"/>
            <a:ext cx="22106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F0"/>
                </a:solidFill>
                <a:latin typeface="Times New Roman" panose="02020603050405020304" charset="0"/>
              </a:rPr>
              <a:t>đông đặc</a:t>
            </a:r>
          </a:p>
        </p:txBody>
      </p:sp>
      <p:sp>
        <p:nvSpPr>
          <p:cNvPr id="12" name="Text Box 12"/>
          <p:cNvSpPr txBox="1"/>
          <p:nvPr/>
        </p:nvSpPr>
        <p:spPr>
          <a:xfrm>
            <a:off x="567893" y="4452101"/>
            <a:ext cx="1097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 dirty="0">
                <a:latin typeface="Times New Roman" panose="02020603050405020304" charset="0"/>
              </a:rPr>
              <a:t>- Sự chuyển từ thể </a:t>
            </a:r>
            <a:r>
              <a:rPr lang="vi-VN" altLang="en-US" sz="3000" b="1" i="1" dirty="0">
                <a:solidFill>
                  <a:srgbClr val="FF0000"/>
                </a:solidFill>
                <a:latin typeface="Times New Roman" panose="02020603050405020304" charset="0"/>
              </a:rPr>
              <a:t>lỏng</a:t>
            </a:r>
            <a:r>
              <a:rPr lang="vi-VN" altLang="en-US" sz="3000" dirty="0">
                <a:latin typeface="Times New Roman" panose="02020603050405020304" charset="0"/>
              </a:rPr>
              <a:t> sang thể </a:t>
            </a:r>
            <a:r>
              <a:rPr lang="vi-VN" altLang="en-US" sz="3000" b="1" i="1" dirty="0">
                <a:solidFill>
                  <a:srgbClr val="FF0000"/>
                </a:solidFill>
                <a:latin typeface="Times New Roman" panose="02020603050405020304" charset="0"/>
              </a:rPr>
              <a:t>rắn</a:t>
            </a:r>
            <a:r>
              <a:rPr lang="vi-VN" altLang="en-US" sz="3000" dirty="0">
                <a:latin typeface="Times New Roman" panose="02020603050405020304" charset="0"/>
              </a:rPr>
              <a:t> của một chất gọi là sự </a:t>
            </a:r>
            <a:r>
              <a:rPr lang="vi-VN" altLang="en-US" sz="3000" b="1" dirty="0">
                <a:solidFill>
                  <a:srgbClr val="00B0F0"/>
                </a:solidFill>
                <a:latin typeface="Times New Roman" panose="02020603050405020304" charset="0"/>
              </a:rPr>
              <a:t>đông đặc</a:t>
            </a:r>
            <a:r>
              <a:rPr lang="vi-VN" altLang="en-US" sz="3000" dirty="0">
                <a:latin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bldLvl="0" animBg="1"/>
      <p:bldP spid="8" grpId="0" bldLvl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DucDong_Final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8945" y="1436370"/>
            <a:ext cx="11293475" cy="513397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62735" y="170180"/>
            <a:ext cx="99034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</a:rPr>
              <a:t>1. </a:t>
            </a:r>
            <a:r>
              <a:rPr lang="en-US" sz="3200" dirty="0" err="1">
                <a:latin typeface="Times New Roman" panose="02020603050405020304" charset="0"/>
              </a:rPr>
              <a:t>Công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đoạn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nào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thể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hiện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sự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nóng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chảy</a:t>
            </a:r>
            <a:r>
              <a:rPr lang="en-US" sz="3200" dirty="0">
                <a:latin typeface="Times New Roman" panose="02020603050405020304" charset="0"/>
              </a:rPr>
              <a:t>? </a:t>
            </a:r>
            <a:r>
              <a:rPr lang="en-US" sz="3200" dirty="0" err="1">
                <a:latin typeface="Times New Roman" panose="02020603050405020304" charset="0"/>
              </a:rPr>
              <a:t>Giải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thích</a:t>
            </a:r>
            <a:r>
              <a:rPr lang="en-US" sz="3200" dirty="0">
                <a:latin typeface="Times New Roman" panose="02020603050405020304" charset="0"/>
              </a:rPr>
              <a:t>?</a:t>
            </a:r>
          </a:p>
          <a:p>
            <a:r>
              <a:rPr lang="en-US" sz="3200" dirty="0">
                <a:latin typeface="Times New Roman" panose="02020603050405020304" charset="0"/>
              </a:rPr>
              <a:t>2. </a:t>
            </a:r>
            <a:r>
              <a:rPr lang="en-US" sz="3200" dirty="0" err="1">
                <a:latin typeface="Times New Roman" panose="02020603050405020304" charset="0"/>
              </a:rPr>
              <a:t>Công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đoạn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nào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thể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hiện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sự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đông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đặc</a:t>
            </a:r>
            <a:r>
              <a:rPr lang="en-US" sz="3200" dirty="0">
                <a:latin typeface="Times New Roman" panose="02020603050405020304" charset="0"/>
              </a:rPr>
              <a:t>? </a:t>
            </a:r>
            <a:r>
              <a:rPr lang="en-US" sz="3200" dirty="0" err="1">
                <a:latin typeface="Times New Roman" panose="02020603050405020304" charset="0"/>
              </a:rPr>
              <a:t>Giải</a:t>
            </a:r>
            <a:r>
              <a:rPr lang="en-US" sz="3200" dirty="0">
                <a:latin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</a:rPr>
              <a:t>thích</a:t>
            </a:r>
            <a:r>
              <a:rPr lang="en-US" sz="3200" dirty="0">
                <a:latin typeface="Times New Roman" panose="0202060305040502030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-1" y="0"/>
            <a:ext cx="1043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Lễ hội câu cá mùa đông ở Hàn Quốc</a:t>
            </a:r>
          </a:p>
        </p:txBody>
      </p:sp>
      <p:pic>
        <p:nvPicPr>
          <p:cNvPr id="3" name="Picture 2" descr="Câu-Cá-Trên-B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" y="800735"/>
            <a:ext cx="4221480" cy="4161790"/>
          </a:xfrm>
          <a:prstGeom prst="rect">
            <a:avLst/>
          </a:prstGeom>
        </p:spPr>
      </p:pic>
      <p:pic>
        <p:nvPicPr>
          <p:cNvPr id="4" name="Picture 3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955" y="800735"/>
            <a:ext cx="3662045" cy="4161790"/>
          </a:xfrm>
          <a:prstGeom prst="rect">
            <a:avLst/>
          </a:prstGeom>
        </p:spPr>
      </p:pic>
      <p:pic>
        <p:nvPicPr>
          <p:cNvPr id="5" name="Picture 4" descr="tinngan_070126_134959625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450" y="800735"/>
            <a:ext cx="3855085" cy="41617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347047" y="4943058"/>
            <a:ext cx="87858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dirty="0">
                <a:latin typeface="Times New Roman" panose="02020603050405020304" charset="0"/>
              </a:rPr>
              <a:t>Băng tuyết trên mặt dòng sông này từ đâu ra? </a:t>
            </a:r>
          </a:p>
          <a:p>
            <a:r>
              <a:rPr lang="vi-VN" altLang="en-US" sz="3600" dirty="0">
                <a:latin typeface="Times New Roman" panose="02020603050405020304" charset="0"/>
              </a:rPr>
              <a:t>Đây là hiện tượng gì? </a:t>
            </a:r>
            <a:r>
              <a:rPr lang="en-US" altLang="vi-VN" sz="3600" dirty="0">
                <a:latin typeface="Times New Roman" panose="02020603050405020304" charset="0"/>
              </a:rPr>
              <a:t>Giải thích</a:t>
            </a:r>
            <a:r>
              <a:rPr lang="vi-VN" altLang="en-US" sz="3600" dirty="0">
                <a:latin typeface="Times New Roman" panose="0202060305040502030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1545</Words>
  <Application>WPS Presentation</Application>
  <PresentationFormat>Custom</PresentationFormat>
  <Paragraphs>448</Paragraphs>
  <Slides>32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Office Theme</vt:lpstr>
      <vt:lpstr>Organic</vt:lpstr>
      <vt:lpstr>Slide 1</vt:lpstr>
      <vt:lpstr>Slide 2</vt:lpstr>
      <vt:lpstr>Slide 3</vt:lpstr>
      <vt:lpstr>Slide 4</vt:lpstr>
      <vt:lpstr>Slide 5</vt:lpstr>
      <vt:lpstr>- Viên đá đang tan là hiện tượng gì? Vì sao - Khi làm đông đá trong tủ lạnh là hiện tượng gì? Vì sao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Thế nào là sự đông đặc?  </vt:lpstr>
      <vt:lpstr>Cho biết nhiệt độ nóng chảy ( hay đông đặc) ở nhiệt độ bao nhiêu?</vt:lpstr>
      <vt:lpstr>Slide 27</vt:lpstr>
      <vt:lpstr>Khi kem tan chảy là hiện tượng gì? Vì sao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II. Nhiệt Học Bài 19. Sự nở vì nhiệt của chất khí</dc:title>
  <dc:creator>Microsoft Office User</dc:creator>
  <cp:lastModifiedBy>Home</cp:lastModifiedBy>
  <cp:revision>256</cp:revision>
  <dcterms:created xsi:type="dcterms:W3CDTF">2018-01-17T16:58:00Z</dcterms:created>
  <dcterms:modified xsi:type="dcterms:W3CDTF">2018-03-30T04:13:28Z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1033-10.2.0.5996</vt:lpwstr>
  </property>
</Properties>
</file>