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5" r:id="rId6"/>
    <p:sldId id="266" r:id="rId7"/>
    <p:sldId id="267" r:id="rId8"/>
    <p:sldId id="268"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7" d="100"/>
          <a:sy n="87" d="100"/>
        </p:scale>
        <p:origin x="6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8/27/2023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8/27/2023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76270"/>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CHỦ ĐỀ: BƠI LỘI</a:t>
            </a:r>
          </a:p>
        </p:txBody>
      </p:sp>
      <p:sp>
        <p:nvSpPr>
          <p:cNvPr id="6" name="TextBox 5">
            <a:extLst>
              <a:ext uri="{FF2B5EF4-FFF2-40B4-BE49-F238E27FC236}">
                <a16:creationId xmlns:a16="http://schemas.microsoft.com/office/drawing/2014/main" id="{45352BAC-0D47-42BF-8D10-C16F34FC6A6F}"/>
              </a:ext>
            </a:extLst>
          </p:cNvPr>
          <p:cNvSpPr txBox="1"/>
          <p:nvPr/>
        </p:nvSpPr>
        <p:spPr>
          <a:xfrm>
            <a:off x="628159" y="945711"/>
            <a:ext cx="10972800" cy="584775"/>
          </a:xfrm>
          <a:prstGeom prst="rect">
            <a:avLst/>
          </a:prstGeom>
          <a:noFill/>
        </p:spPr>
        <p:txBody>
          <a:bodyPr wrap="square" rtlCol="0">
            <a:spAutoFit/>
          </a:bodyPr>
          <a:lstStyle/>
          <a:p>
            <a:pPr algn="ctr"/>
            <a:r>
              <a:rPr lang="en-US" sz="3200" b="1">
                <a:solidFill>
                  <a:srgbClr val="00B050"/>
                </a:solidFill>
                <a:latin typeface="Times New Roman" panose="02020603050405020304" pitchFamily="18" charset="0"/>
                <a:cs typeface="Times New Roman" panose="02020603050405020304" pitchFamily="18" charset="0"/>
              </a:rPr>
              <a:t>BÀI 1: LÀM QUEN NƯỚC, THỞ NƯỚC, LƯỚT NƯỚC</a:t>
            </a:r>
          </a:p>
        </p:txBody>
      </p:sp>
      <p:sp>
        <p:nvSpPr>
          <p:cNvPr id="8" name="TextBox 7">
            <a:extLst>
              <a:ext uri="{FF2B5EF4-FFF2-40B4-BE49-F238E27FC236}">
                <a16:creationId xmlns:a16="http://schemas.microsoft.com/office/drawing/2014/main" id="{28E0E0D9-0D23-4E06-93B1-E0CBA3DEAF1D}"/>
              </a:ext>
            </a:extLst>
          </p:cNvPr>
          <p:cNvSpPr txBox="1"/>
          <p:nvPr/>
        </p:nvSpPr>
        <p:spPr>
          <a:xfrm>
            <a:off x="221393" y="1973232"/>
            <a:ext cx="4729956"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I. </a:t>
            </a:r>
            <a:r>
              <a:rPr lang="en-US" sz="2400" b="1">
                <a:solidFill>
                  <a:schemeClr val="bg1"/>
                </a:solidFill>
                <a:latin typeface="Times New Roman" panose="02020603050405020304" pitchFamily="18" charset="0"/>
                <a:cs typeface="Times New Roman" panose="02020603050405020304" pitchFamily="18" charset="0"/>
              </a:rPr>
              <a:t>YÊU CẦU CẦN ĐẠT</a:t>
            </a:r>
          </a:p>
        </p:txBody>
      </p:sp>
      <p:sp>
        <p:nvSpPr>
          <p:cNvPr id="12" name="Rectangle: Rounded Corners 11">
            <a:extLst>
              <a:ext uri="{FF2B5EF4-FFF2-40B4-BE49-F238E27FC236}">
                <a16:creationId xmlns:a16="http://schemas.microsoft.com/office/drawing/2014/main" id="{540C302F-47E3-4C50-B5F5-513B3CD74EC3}"/>
              </a:ext>
            </a:extLst>
          </p:cNvPr>
          <p:cNvSpPr/>
          <p:nvPr/>
        </p:nvSpPr>
        <p:spPr>
          <a:xfrm>
            <a:off x="232607" y="2573404"/>
            <a:ext cx="5881952" cy="171119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AutoNum type="arabicPeriod"/>
            </a:pPr>
            <a:r>
              <a:rPr lang="en-US" sz="2400" b="1">
                <a:solidFill>
                  <a:schemeClr val="bg1"/>
                </a:solidFill>
                <a:latin typeface="Times New Roman" panose="02020603050405020304" pitchFamily="18" charset="0"/>
                <a:cs typeface="Times New Roman" panose="02020603050405020304" pitchFamily="18" charset="0"/>
              </a:rPr>
              <a:t>Về kiến thức</a:t>
            </a:r>
          </a:p>
          <a:p>
            <a:pPr marL="285750" indent="-285750" algn="just">
              <a:lnSpc>
                <a:spcPct val="150000"/>
              </a:lnSpc>
              <a:buFont typeface="Wingdings" panose="05000000000000000000" pitchFamily="2" charset="2"/>
              <a:buChar char="Ø"/>
            </a:pPr>
            <a:r>
              <a:rPr lang="en-US" sz="2000">
                <a:solidFill>
                  <a:schemeClr val="bg1"/>
                </a:solidFill>
                <a:latin typeface="Times New Roman" panose="02020603050405020304" pitchFamily="18" charset="0"/>
                <a:cs typeface="Times New Roman" panose="02020603050405020304" pitchFamily="18" charset="0"/>
              </a:rPr>
              <a:t>Biết môi trường nước, thở nước, lướt nước</a:t>
            </a:r>
          </a:p>
          <a:p>
            <a:pPr marL="285750" indent="-285750" algn="just">
              <a:lnSpc>
                <a:spcPct val="150000"/>
              </a:lnSpc>
              <a:buFont typeface="Wingdings" panose="05000000000000000000" pitchFamily="2" charset="2"/>
              <a:buChar char="Ø"/>
            </a:pPr>
            <a:r>
              <a:rPr lang="en-US" sz="2000">
                <a:solidFill>
                  <a:schemeClr val="bg1"/>
                </a:solidFill>
                <a:latin typeface="Times New Roman" panose="02020603050405020304" pitchFamily="18" charset="0"/>
                <a:cs typeface="Times New Roman" panose="02020603050405020304" pitchFamily="18" charset="0"/>
              </a:rPr>
              <a:t>Trò chơi phát triển sức khéo léo )</a:t>
            </a:r>
          </a:p>
        </p:txBody>
      </p:sp>
      <p:sp>
        <p:nvSpPr>
          <p:cNvPr id="14" name="Rectangle: Rounded Corners 13">
            <a:extLst>
              <a:ext uri="{FF2B5EF4-FFF2-40B4-BE49-F238E27FC236}">
                <a16:creationId xmlns:a16="http://schemas.microsoft.com/office/drawing/2014/main" id="{BFD6C82B-A329-4225-AC04-0ACA9AA3EB21}"/>
              </a:ext>
            </a:extLst>
          </p:cNvPr>
          <p:cNvSpPr/>
          <p:nvPr/>
        </p:nvSpPr>
        <p:spPr>
          <a:xfrm>
            <a:off x="205648" y="4370625"/>
            <a:ext cx="5897697" cy="144628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a:solidFill>
                  <a:schemeClr val="bg1"/>
                </a:solidFill>
                <a:latin typeface="Times New Roman" panose="02020603050405020304" pitchFamily="18" charset="0"/>
                <a:cs typeface="Times New Roman" panose="02020603050405020304" pitchFamily="18" charset="0"/>
              </a:rPr>
              <a:t>3. Về phẩm chất</a:t>
            </a:r>
          </a:p>
          <a:p>
            <a:pPr marL="285750" indent="-285750" algn="just">
              <a:lnSpc>
                <a:spcPct val="150000"/>
              </a:lnSpc>
              <a:buFont typeface="Wingdings" panose="05000000000000000000" pitchFamily="2" charset="2"/>
              <a:buChar char="Ø"/>
            </a:pPr>
            <a:r>
              <a:rPr lang="en-US" sz="2000">
                <a:solidFill>
                  <a:schemeClr val="bg1"/>
                </a:solidFill>
                <a:latin typeface="Times New Roman" panose="02020603050405020304" pitchFamily="18" charset="0"/>
                <a:cs typeface="Times New Roman" panose="02020603050405020304" pitchFamily="18" charset="0"/>
              </a:rPr>
              <a:t>Chăm chỉ tập luyện hoàn thành nhiệm vụ bài tập</a:t>
            </a:r>
          </a:p>
        </p:txBody>
      </p:sp>
      <p:sp>
        <p:nvSpPr>
          <p:cNvPr id="15" name="Rectangle: Rounded Corners 14">
            <a:extLst>
              <a:ext uri="{FF2B5EF4-FFF2-40B4-BE49-F238E27FC236}">
                <a16:creationId xmlns:a16="http://schemas.microsoft.com/office/drawing/2014/main" id="{1F003ADC-DC51-4B33-8DD2-47231CF5F940}"/>
              </a:ext>
            </a:extLst>
          </p:cNvPr>
          <p:cNvSpPr/>
          <p:nvPr/>
        </p:nvSpPr>
        <p:spPr>
          <a:xfrm>
            <a:off x="6294303" y="2573404"/>
            <a:ext cx="5881953" cy="366114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a:solidFill>
                  <a:schemeClr val="bg1"/>
                </a:solidFill>
                <a:latin typeface="Times New Roman" panose="02020603050405020304" pitchFamily="18" charset="0"/>
                <a:cs typeface="Times New Roman" panose="02020603050405020304" pitchFamily="18" charset="0"/>
              </a:rPr>
              <a:t>2. Về năng lực</a:t>
            </a:r>
          </a:p>
          <a:p>
            <a:pPr marL="285750" indent="-285750" algn="just">
              <a:lnSpc>
                <a:spcPct val="150000"/>
              </a:lnSpc>
              <a:buFont typeface="Wingdings" panose="05000000000000000000" pitchFamily="2" charset="2"/>
              <a:buChar char="Ø"/>
            </a:pPr>
            <a:r>
              <a:rPr lang="en-US" sz="2000">
                <a:solidFill>
                  <a:schemeClr val="bg1"/>
                </a:solidFill>
                <a:latin typeface="Times New Roman" panose="02020603050405020304" pitchFamily="18" charset="0"/>
                <a:cs typeface="Times New Roman" panose="02020603050405020304" pitchFamily="18" charset="0"/>
              </a:rPr>
              <a:t>Thực hiện được các động tác đi lại trong nước… thở nước, lướt nước.</a:t>
            </a:r>
          </a:p>
          <a:p>
            <a:pPr marL="285750" indent="-285750" algn="just">
              <a:lnSpc>
                <a:spcPct val="150000"/>
              </a:lnSpc>
              <a:buFont typeface="Wingdings" panose="05000000000000000000" pitchFamily="2" charset="2"/>
              <a:buChar char="Ø"/>
            </a:pPr>
            <a:r>
              <a:rPr lang="en-US" sz="2000">
                <a:solidFill>
                  <a:schemeClr val="bg1"/>
                </a:solidFill>
                <a:latin typeface="Times New Roman" panose="02020603050405020304" pitchFamily="18" charset="0"/>
                <a:cs typeface="Times New Roman" panose="02020603050405020304" pitchFamily="18" charset="0"/>
              </a:rPr>
              <a:t>Biết điều chỉnh, sửa sai động tác  qua nghe nhìn, quan sát và tập luyện.</a:t>
            </a:r>
          </a:p>
          <a:p>
            <a:pPr marL="285750" indent="-285750" algn="just">
              <a:lnSpc>
                <a:spcPct val="150000"/>
              </a:lnSpc>
              <a:buFont typeface="Wingdings" panose="05000000000000000000" pitchFamily="2" charset="2"/>
              <a:buChar char="Ø"/>
            </a:pPr>
            <a:r>
              <a:rPr lang="en-US" sz="2000">
                <a:solidFill>
                  <a:schemeClr val="bg1"/>
                </a:solidFill>
                <a:latin typeface="Times New Roman" panose="02020603050405020304" pitchFamily="18" charset="0"/>
                <a:cs typeface="Times New Roman" panose="02020603050405020304" pitchFamily="18" charset="0"/>
              </a:rPr>
              <a:t>Tự học, chủ động luyện tập các động tác được học.</a:t>
            </a:r>
          </a:p>
        </p:txBody>
      </p:sp>
    </p:spTree>
    <p:extLst>
      <p:ext uri="{BB962C8B-B14F-4D97-AF65-F5344CB8AC3E}">
        <p14:creationId xmlns:p14="http://schemas.microsoft.com/office/powerpoint/2010/main" val="266861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00041"/>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CÁC HOẠT ĐỘNG</a:t>
            </a:r>
          </a:p>
        </p:txBody>
      </p:sp>
      <p:sp>
        <p:nvSpPr>
          <p:cNvPr id="2" name="TextBox 1">
            <a:extLst>
              <a:ext uri="{FF2B5EF4-FFF2-40B4-BE49-F238E27FC236}">
                <a16:creationId xmlns:a16="http://schemas.microsoft.com/office/drawing/2014/main" id="{4CC7EFF5-6AA5-4D00-92DB-9F3B1AE8BA15}"/>
              </a:ext>
            </a:extLst>
          </p:cNvPr>
          <p:cNvSpPr txBox="1"/>
          <p:nvPr/>
        </p:nvSpPr>
        <p:spPr>
          <a:xfrm>
            <a:off x="616945" y="869482"/>
            <a:ext cx="3941481"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Khởi động</a:t>
            </a:r>
          </a:p>
        </p:txBody>
      </p:sp>
      <p:sp>
        <p:nvSpPr>
          <p:cNvPr id="16" name="TextBox 15">
            <a:extLst>
              <a:ext uri="{FF2B5EF4-FFF2-40B4-BE49-F238E27FC236}">
                <a16:creationId xmlns:a16="http://schemas.microsoft.com/office/drawing/2014/main" id="{3FFC296B-6E31-47A9-B99D-27CDD06662E0}"/>
              </a:ext>
            </a:extLst>
          </p:cNvPr>
          <p:cNvSpPr txBox="1"/>
          <p:nvPr/>
        </p:nvSpPr>
        <p:spPr>
          <a:xfrm>
            <a:off x="501650" y="1524000"/>
            <a:ext cx="11214100" cy="3719288"/>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Khởi động chung: 2 lần x 8 nhịp </a:t>
            </a:r>
          </a:p>
          <a:p>
            <a:pPr marL="342900" indent="-342900">
              <a:lnSpc>
                <a:spcPct val="150000"/>
              </a:lnSpc>
              <a:buFontTx/>
              <a:buChar char="-"/>
            </a:pPr>
            <a:r>
              <a:rPr lang="en-US" sz="2400">
                <a:solidFill>
                  <a:srgbClr val="FF0000"/>
                </a:solidFill>
                <a:latin typeface="Times New Roman" panose="02020603050405020304" pitchFamily="18" charset="0"/>
                <a:cs typeface="Times New Roman" panose="02020603050405020304" pitchFamily="18" charset="0"/>
              </a:rPr>
              <a:t>Xoay cổ</a:t>
            </a:r>
          </a:p>
          <a:p>
            <a:pPr marL="342900" indent="-342900">
              <a:lnSpc>
                <a:spcPct val="150000"/>
              </a:lnSpc>
              <a:buFontTx/>
              <a:buChar char="-"/>
            </a:pPr>
            <a:r>
              <a:rPr lang="en-US" sz="2400">
                <a:solidFill>
                  <a:srgbClr val="FF0000"/>
                </a:solidFill>
                <a:latin typeface="Times New Roman" panose="02020603050405020304" pitchFamily="18" charset="0"/>
                <a:cs typeface="Times New Roman" panose="02020603050405020304" pitchFamily="18" charset="0"/>
              </a:rPr>
              <a:t>Xoay khuỷu tay</a:t>
            </a:r>
          </a:p>
          <a:p>
            <a:pPr marL="342900" indent="-342900">
              <a:lnSpc>
                <a:spcPct val="150000"/>
              </a:lnSpc>
              <a:buFontTx/>
              <a:buChar char="-"/>
            </a:pPr>
            <a:r>
              <a:rPr lang="en-US" sz="2400">
                <a:solidFill>
                  <a:srgbClr val="FF0000"/>
                </a:solidFill>
                <a:latin typeface="Times New Roman" panose="02020603050405020304" pitchFamily="18" charset="0"/>
                <a:cs typeface="Times New Roman" panose="02020603050405020304" pitchFamily="18" charset="0"/>
              </a:rPr>
              <a:t>Xoay vai</a:t>
            </a:r>
          </a:p>
          <a:p>
            <a:pPr marL="342900" indent="-342900">
              <a:lnSpc>
                <a:spcPct val="150000"/>
              </a:lnSpc>
              <a:buFontTx/>
              <a:buChar char="-"/>
            </a:pPr>
            <a:r>
              <a:rPr lang="en-US" sz="2400">
                <a:solidFill>
                  <a:srgbClr val="FF0000"/>
                </a:solidFill>
                <a:latin typeface="Times New Roman" panose="02020603050405020304" pitchFamily="18" charset="0"/>
                <a:cs typeface="Times New Roman" panose="02020603050405020304" pitchFamily="18" charset="0"/>
              </a:rPr>
              <a:t>Xoay cánh tay</a:t>
            </a:r>
          </a:p>
          <a:p>
            <a:pPr marL="342900" indent="-342900">
              <a:lnSpc>
                <a:spcPct val="150000"/>
              </a:lnSpc>
              <a:buFontTx/>
              <a:buChar char="-"/>
            </a:pPr>
            <a:r>
              <a:rPr lang="en-US" sz="2400">
                <a:solidFill>
                  <a:srgbClr val="FF0000"/>
                </a:solidFill>
                <a:latin typeface="Times New Roman" panose="02020603050405020304" pitchFamily="18" charset="0"/>
                <a:cs typeface="Times New Roman" panose="02020603050405020304" pitchFamily="18" charset="0"/>
              </a:rPr>
              <a:t>Xoay hông</a:t>
            </a:r>
          </a:p>
          <a:p>
            <a:pPr marL="342900" indent="-342900">
              <a:lnSpc>
                <a:spcPct val="150000"/>
              </a:lnSpc>
              <a:buFontTx/>
              <a:buChar char="-"/>
            </a:pPr>
            <a:r>
              <a:rPr lang="en-US" sz="2400">
                <a:solidFill>
                  <a:srgbClr val="FF0000"/>
                </a:solidFill>
                <a:latin typeface="Times New Roman" panose="02020603050405020304" pitchFamily="18" charset="0"/>
                <a:cs typeface="Times New Roman" panose="02020603050405020304" pitchFamily="18" charset="0"/>
              </a:rPr>
              <a:t>Xoay cổ tay, cổ chân</a:t>
            </a:r>
          </a:p>
        </p:txBody>
      </p:sp>
      <p:pic>
        <p:nvPicPr>
          <p:cNvPr id="17" name="Picture 16">
            <a:extLst>
              <a:ext uri="{FF2B5EF4-FFF2-40B4-BE49-F238E27FC236}">
                <a16:creationId xmlns:a16="http://schemas.microsoft.com/office/drawing/2014/main" id="{A9FBB0DC-2BF5-44D3-8790-5A81FC7DAC9B}"/>
              </a:ext>
            </a:extLst>
          </p:cNvPr>
          <p:cNvPicPr>
            <a:picLocks noChangeAspect="1"/>
          </p:cNvPicPr>
          <p:nvPr/>
        </p:nvPicPr>
        <p:blipFill>
          <a:blip r:embed="rId2"/>
          <a:stretch>
            <a:fillRect/>
          </a:stretch>
        </p:blipFill>
        <p:spPr>
          <a:xfrm>
            <a:off x="5034676" y="1524000"/>
            <a:ext cx="7157324" cy="1981372"/>
          </a:xfrm>
          <a:prstGeom prst="rect">
            <a:avLst/>
          </a:prstGeom>
        </p:spPr>
      </p:pic>
      <p:pic>
        <p:nvPicPr>
          <p:cNvPr id="18" name="Picture 17">
            <a:extLst>
              <a:ext uri="{FF2B5EF4-FFF2-40B4-BE49-F238E27FC236}">
                <a16:creationId xmlns:a16="http://schemas.microsoft.com/office/drawing/2014/main" id="{3EE502D9-5689-482F-B204-E2027B640974}"/>
              </a:ext>
            </a:extLst>
          </p:cNvPr>
          <p:cNvPicPr>
            <a:picLocks noChangeAspect="1"/>
          </p:cNvPicPr>
          <p:nvPr/>
        </p:nvPicPr>
        <p:blipFill>
          <a:blip r:embed="rId3"/>
          <a:stretch>
            <a:fillRect/>
          </a:stretch>
        </p:blipFill>
        <p:spPr>
          <a:xfrm>
            <a:off x="5034676" y="3505372"/>
            <a:ext cx="7152750" cy="2250000"/>
          </a:xfrm>
          <a:prstGeom prst="rect">
            <a:avLst/>
          </a:prstGeom>
        </p:spPr>
      </p:pic>
    </p:spTree>
    <p:extLst>
      <p:ext uri="{BB962C8B-B14F-4D97-AF65-F5344CB8AC3E}">
        <p14:creationId xmlns:p14="http://schemas.microsoft.com/office/powerpoint/2010/main" val="163321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00041"/>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CÁC HOẠT ĐỘNG</a:t>
            </a:r>
          </a:p>
        </p:txBody>
      </p:sp>
      <p:sp>
        <p:nvSpPr>
          <p:cNvPr id="2" name="TextBox 1">
            <a:extLst>
              <a:ext uri="{FF2B5EF4-FFF2-40B4-BE49-F238E27FC236}">
                <a16:creationId xmlns:a16="http://schemas.microsoft.com/office/drawing/2014/main" id="{4CC7EFF5-6AA5-4D00-92DB-9F3B1AE8BA15}"/>
              </a:ext>
            </a:extLst>
          </p:cNvPr>
          <p:cNvSpPr txBox="1"/>
          <p:nvPr/>
        </p:nvSpPr>
        <p:spPr>
          <a:xfrm>
            <a:off x="616945" y="869482"/>
            <a:ext cx="3941481"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Khởi động</a:t>
            </a:r>
          </a:p>
        </p:txBody>
      </p:sp>
      <p:sp>
        <p:nvSpPr>
          <p:cNvPr id="16" name="TextBox 15">
            <a:extLst>
              <a:ext uri="{FF2B5EF4-FFF2-40B4-BE49-F238E27FC236}">
                <a16:creationId xmlns:a16="http://schemas.microsoft.com/office/drawing/2014/main" id="{3FFC296B-6E31-47A9-B99D-27CDD06662E0}"/>
              </a:ext>
            </a:extLst>
          </p:cNvPr>
          <p:cNvSpPr txBox="1"/>
          <p:nvPr/>
        </p:nvSpPr>
        <p:spPr>
          <a:xfrm>
            <a:off x="501650" y="1524000"/>
            <a:ext cx="11214100" cy="5185522"/>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Khởi động chung: 2 lần x 8 nhịp </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Căng cơ tay vai trước</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Căng cơ tay vai sau</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Nghiên lườn</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Căng cơ ngực</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Gập thân</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Ép dẻo dọc</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Ép dẻo ngang</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Căng cơ đùi sau</a:t>
            </a:r>
          </a:p>
          <a:p>
            <a:pPr marL="342900" indent="-342900">
              <a:lnSpc>
                <a:spcPct val="125000"/>
              </a:lnSpc>
              <a:buFontTx/>
              <a:buChar char="-"/>
            </a:pPr>
            <a:r>
              <a:rPr lang="en-US" sz="2400">
                <a:solidFill>
                  <a:srgbClr val="FF0000"/>
                </a:solidFill>
                <a:latin typeface="Times New Roman" panose="02020603050405020304" pitchFamily="18" charset="0"/>
                <a:cs typeface="Times New Roman" panose="02020603050405020304" pitchFamily="18" charset="0"/>
              </a:rPr>
              <a:t>Căng cơ đùi trước</a:t>
            </a:r>
          </a:p>
          <a:p>
            <a:pPr marL="342900" indent="-342900">
              <a:lnSpc>
                <a:spcPct val="150000"/>
              </a:lnSpc>
              <a:buFontTx/>
              <a:buChar char="-"/>
            </a:pP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7BA63B6-799A-4C05-8E39-2CCC51EA3795}"/>
              </a:ext>
            </a:extLst>
          </p:cNvPr>
          <p:cNvPicPr>
            <a:picLocks noChangeAspect="1"/>
          </p:cNvPicPr>
          <p:nvPr/>
        </p:nvPicPr>
        <p:blipFill>
          <a:blip r:embed="rId2"/>
          <a:stretch>
            <a:fillRect/>
          </a:stretch>
        </p:blipFill>
        <p:spPr>
          <a:xfrm>
            <a:off x="4789681" y="1523999"/>
            <a:ext cx="1960200" cy="2330000"/>
          </a:xfrm>
          <a:prstGeom prst="rect">
            <a:avLst/>
          </a:prstGeom>
        </p:spPr>
      </p:pic>
      <p:pic>
        <p:nvPicPr>
          <p:cNvPr id="10" name="Picture 9">
            <a:extLst>
              <a:ext uri="{FF2B5EF4-FFF2-40B4-BE49-F238E27FC236}">
                <a16:creationId xmlns:a16="http://schemas.microsoft.com/office/drawing/2014/main" id="{0196A3BD-529C-42E4-8C95-917632FC290D}"/>
              </a:ext>
            </a:extLst>
          </p:cNvPr>
          <p:cNvPicPr>
            <a:picLocks noChangeAspect="1"/>
          </p:cNvPicPr>
          <p:nvPr/>
        </p:nvPicPr>
        <p:blipFill>
          <a:blip r:embed="rId3"/>
          <a:stretch>
            <a:fillRect/>
          </a:stretch>
        </p:blipFill>
        <p:spPr>
          <a:xfrm>
            <a:off x="10407483" y="1514802"/>
            <a:ext cx="1622221" cy="2330000"/>
          </a:xfrm>
          <a:prstGeom prst="rect">
            <a:avLst/>
          </a:prstGeom>
        </p:spPr>
      </p:pic>
      <p:pic>
        <p:nvPicPr>
          <p:cNvPr id="13" name="Picture 12">
            <a:extLst>
              <a:ext uri="{FF2B5EF4-FFF2-40B4-BE49-F238E27FC236}">
                <a16:creationId xmlns:a16="http://schemas.microsoft.com/office/drawing/2014/main" id="{3492E7F0-34CC-4964-B416-6E1CA72B0BEB}"/>
              </a:ext>
            </a:extLst>
          </p:cNvPr>
          <p:cNvPicPr>
            <a:picLocks noChangeAspect="1"/>
          </p:cNvPicPr>
          <p:nvPr/>
        </p:nvPicPr>
        <p:blipFill>
          <a:blip r:embed="rId4"/>
          <a:stretch>
            <a:fillRect/>
          </a:stretch>
        </p:blipFill>
        <p:spPr>
          <a:xfrm>
            <a:off x="3716158" y="3966902"/>
            <a:ext cx="1683842" cy="2160766"/>
          </a:xfrm>
          <a:prstGeom prst="rect">
            <a:avLst/>
          </a:prstGeom>
        </p:spPr>
      </p:pic>
      <p:pic>
        <p:nvPicPr>
          <p:cNvPr id="15" name="Picture 14">
            <a:extLst>
              <a:ext uri="{FF2B5EF4-FFF2-40B4-BE49-F238E27FC236}">
                <a16:creationId xmlns:a16="http://schemas.microsoft.com/office/drawing/2014/main" id="{3FAE1B89-F431-47D0-8923-6CBC4AA83141}"/>
              </a:ext>
            </a:extLst>
          </p:cNvPr>
          <p:cNvPicPr>
            <a:picLocks noChangeAspect="1"/>
          </p:cNvPicPr>
          <p:nvPr/>
        </p:nvPicPr>
        <p:blipFill>
          <a:blip r:embed="rId5"/>
          <a:stretch>
            <a:fillRect/>
          </a:stretch>
        </p:blipFill>
        <p:spPr>
          <a:xfrm>
            <a:off x="5418233" y="3966902"/>
            <a:ext cx="1512624" cy="2150096"/>
          </a:xfrm>
          <a:prstGeom prst="rect">
            <a:avLst/>
          </a:prstGeom>
        </p:spPr>
      </p:pic>
      <p:pic>
        <p:nvPicPr>
          <p:cNvPr id="20" name="Picture 19">
            <a:extLst>
              <a:ext uri="{FF2B5EF4-FFF2-40B4-BE49-F238E27FC236}">
                <a16:creationId xmlns:a16="http://schemas.microsoft.com/office/drawing/2014/main" id="{D4FB2EF0-73EA-4D87-9089-BABFD88164B7}"/>
              </a:ext>
            </a:extLst>
          </p:cNvPr>
          <p:cNvPicPr>
            <a:picLocks noChangeAspect="1"/>
          </p:cNvPicPr>
          <p:nvPr/>
        </p:nvPicPr>
        <p:blipFill>
          <a:blip r:embed="rId6"/>
          <a:stretch>
            <a:fillRect/>
          </a:stretch>
        </p:blipFill>
        <p:spPr>
          <a:xfrm>
            <a:off x="6749882" y="1523998"/>
            <a:ext cx="1762126" cy="2320804"/>
          </a:xfrm>
          <a:prstGeom prst="rect">
            <a:avLst/>
          </a:prstGeom>
        </p:spPr>
      </p:pic>
      <p:pic>
        <p:nvPicPr>
          <p:cNvPr id="22" name="Picture 21">
            <a:extLst>
              <a:ext uri="{FF2B5EF4-FFF2-40B4-BE49-F238E27FC236}">
                <a16:creationId xmlns:a16="http://schemas.microsoft.com/office/drawing/2014/main" id="{536E9196-2779-4F89-8BBE-A67B12A332B4}"/>
              </a:ext>
            </a:extLst>
          </p:cNvPr>
          <p:cNvPicPr>
            <a:picLocks noChangeAspect="1"/>
          </p:cNvPicPr>
          <p:nvPr/>
        </p:nvPicPr>
        <p:blipFill>
          <a:blip r:embed="rId7"/>
          <a:stretch>
            <a:fillRect/>
          </a:stretch>
        </p:blipFill>
        <p:spPr>
          <a:xfrm>
            <a:off x="8512008" y="1514802"/>
            <a:ext cx="1895475" cy="2330000"/>
          </a:xfrm>
          <a:prstGeom prst="rect">
            <a:avLst/>
          </a:prstGeom>
        </p:spPr>
      </p:pic>
      <p:pic>
        <p:nvPicPr>
          <p:cNvPr id="24" name="Picture 23">
            <a:extLst>
              <a:ext uri="{FF2B5EF4-FFF2-40B4-BE49-F238E27FC236}">
                <a16:creationId xmlns:a16="http://schemas.microsoft.com/office/drawing/2014/main" id="{3B3DFD4C-D456-4BDF-A118-1745EFF28888}"/>
              </a:ext>
            </a:extLst>
          </p:cNvPr>
          <p:cNvPicPr>
            <a:picLocks noChangeAspect="1"/>
          </p:cNvPicPr>
          <p:nvPr/>
        </p:nvPicPr>
        <p:blipFill>
          <a:blip r:embed="rId8"/>
          <a:stretch>
            <a:fillRect/>
          </a:stretch>
        </p:blipFill>
        <p:spPr>
          <a:xfrm>
            <a:off x="6930857" y="3976099"/>
            <a:ext cx="1695450" cy="2149397"/>
          </a:xfrm>
          <a:prstGeom prst="rect">
            <a:avLst/>
          </a:prstGeom>
        </p:spPr>
      </p:pic>
      <p:pic>
        <p:nvPicPr>
          <p:cNvPr id="26" name="Picture 25">
            <a:extLst>
              <a:ext uri="{FF2B5EF4-FFF2-40B4-BE49-F238E27FC236}">
                <a16:creationId xmlns:a16="http://schemas.microsoft.com/office/drawing/2014/main" id="{34924C36-1B32-45E4-96A6-D39BD0507065}"/>
              </a:ext>
            </a:extLst>
          </p:cNvPr>
          <p:cNvPicPr>
            <a:picLocks noChangeAspect="1"/>
          </p:cNvPicPr>
          <p:nvPr/>
        </p:nvPicPr>
        <p:blipFill>
          <a:blip r:embed="rId9"/>
          <a:stretch>
            <a:fillRect/>
          </a:stretch>
        </p:blipFill>
        <p:spPr>
          <a:xfrm>
            <a:off x="8626307" y="3975401"/>
            <a:ext cx="1666875" cy="2158594"/>
          </a:xfrm>
          <a:prstGeom prst="rect">
            <a:avLst/>
          </a:prstGeom>
        </p:spPr>
      </p:pic>
      <p:pic>
        <p:nvPicPr>
          <p:cNvPr id="28" name="Picture 27">
            <a:extLst>
              <a:ext uri="{FF2B5EF4-FFF2-40B4-BE49-F238E27FC236}">
                <a16:creationId xmlns:a16="http://schemas.microsoft.com/office/drawing/2014/main" id="{6356B126-534D-4E80-87E8-C07076C4A9FE}"/>
              </a:ext>
            </a:extLst>
          </p:cNvPr>
          <p:cNvPicPr>
            <a:picLocks noChangeAspect="1"/>
          </p:cNvPicPr>
          <p:nvPr/>
        </p:nvPicPr>
        <p:blipFill>
          <a:blip r:embed="rId10"/>
          <a:stretch>
            <a:fillRect/>
          </a:stretch>
        </p:blipFill>
        <p:spPr>
          <a:xfrm>
            <a:off x="10305679" y="3966902"/>
            <a:ext cx="1724025" cy="2158594"/>
          </a:xfrm>
          <a:prstGeom prst="rect">
            <a:avLst/>
          </a:prstGeom>
        </p:spPr>
      </p:pic>
    </p:spTree>
    <p:extLst>
      <p:ext uri="{BB962C8B-B14F-4D97-AF65-F5344CB8AC3E}">
        <p14:creationId xmlns:p14="http://schemas.microsoft.com/office/powerpoint/2010/main" val="289520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00041"/>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CÁC HOẠT ĐỘNG</a:t>
            </a:r>
          </a:p>
        </p:txBody>
      </p:sp>
      <p:sp>
        <p:nvSpPr>
          <p:cNvPr id="2" name="TextBox 1">
            <a:extLst>
              <a:ext uri="{FF2B5EF4-FFF2-40B4-BE49-F238E27FC236}">
                <a16:creationId xmlns:a16="http://schemas.microsoft.com/office/drawing/2014/main" id="{4CC7EFF5-6AA5-4D00-92DB-9F3B1AE8BA15}"/>
              </a:ext>
            </a:extLst>
          </p:cNvPr>
          <p:cNvSpPr txBox="1"/>
          <p:nvPr/>
        </p:nvSpPr>
        <p:spPr>
          <a:xfrm>
            <a:off x="616945" y="655461"/>
            <a:ext cx="4704202"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Kiến thức mới</a:t>
            </a:r>
          </a:p>
        </p:txBody>
      </p:sp>
      <p:pic>
        <p:nvPicPr>
          <p:cNvPr id="6" name="Picture 5">
            <a:extLst>
              <a:ext uri="{FF2B5EF4-FFF2-40B4-BE49-F238E27FC236}">
                <a16:creationId xmlns:a16="http://schemas.microsoft.com/office/drawing/2014/main" id="{52EB2365-85CD-41C8-94C4-224775744582}"/>
              </a:ext>
            </a:extLst>
          </p:cNvPr>
          <p:cNvPicPr>
            <a:picLocks noChangeAspect="1"/>
          </p:cNvPicPr>
          <p:nvPr/>
        </p:nvPicPr>
        <p:blipFill>
          <a:blip r:embed="rId2"/>
          <a:stretch>
            <a:fillRect/>
          </a:stretch>
        </p:blipFill>
        <p:spPr>
          <a:xfrm>
            <a:off x="796259" y="1164651"/>
            <a:ext cx="10962923" cy="2910544"/>
          </a:xfrm>
          <a:prstGeom prst="rect">
            <a:avLst/>
          </a:prstGeom>
        </p:spPr>
      </p:pic>
      <p:pic>
        <p:nvPicPr>
          <p:cNvPr id="7" name="Picture 6">
            <a:extLst>
              <a:ext uri="{FF2B5EF4-FFF2-40B4-BE49-F238E27FC236}">
                <a16:creationId xmlns:a16="http://schemas.microsoft.com/office/drawing/2014/main" id="{2CCD9EEC-2DB4-45F9-84D9-DB178245F2AB}"/>
              </a:ext>
            </a:extLst>
          </p:cNvPr>
          <p:cNvPicPr>
            <a:picLocks noChangeAspect="1"/>
          </p:cNvPicPr>
          <p:nvPr/>
        </p:nvPicPr>
        <p:blipFill>
          <a:blip r:embed="rId3"/>
          <a:stretch>
            <a:fillRect/>
          </a:stretch>
        </p:blipFill>
        <p:spPr>
          <a:xfrm>
            <a:off x="796259" y="4075195"/>
            <a:ext cx="10962923" cy="2682764"/>
          </a:xfrm>
          <a:prstGeom prst="rect">
            <a:avLst/>
          </a:prstGeom>
        </p:spPr>
      </p:pic>
    </p:spTree>
    <p:extLst>
      <p:ext uri="{BB962C8B-B14F-4D97-AF65-F5344CB8AC3E}">
        <p14:creationId xmlns:p14="http://schemas.microsoft.com/office/powerpoint/2010/main" val="263741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00041"/>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CÁC HOẠT ĐỘNG</a:t>
            </a:r>
          </a:p>
        </p:txBody>
      </p:sp>
      <p:sp>
        <p:nvSpPr>
          <p:cNvPr id="2" name="TextBox 1">
            <a:extLst>
              <a:ext uri="{FF2B5EF4-FFF2-40B4-BE49-F238E27FC236}">
                <a16:creationId xmlns:a16="http://schemas.microsoft.com/office/drawing/2014/main" id="{4CC7EFF5-6AA5-4D00-92DB-9F3B1AE8BA15}"/>
              </a:ext>
            </a:extLst>
          </p:cNvPr>
          <p:cNvSpPr txBox="1"/>
          <p:nvPr/>
        </p:nvSpPr>
        <p:spPr>
          <a:xfrm>
            <a:off x="616945" y="655461"/>
            <a:ext cx="4704202"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Kiến thức mới</a:t>
            </a:r>
          </a:p>
        </p:txBody>
      </p:sp>
      <p:sp>
        <p:nvSpPr>
          <p:cNvPr id="7" name="TextBox 6">
            <a:extLst>
              <a:ext uri="{FF2B5EF4-FFF2-40B4-BE49-F238E27FC236}">
                <a16:creationId xmlns:a16="http://schemas.microsoft.com/office/drawing/2014/main" id="{54A3D263-0E03-4AAC-A465-72381B445FBE}"/>
              </a:ext>
            </a:extLst>
          </p:cNvPr>
          <p:cNvSpPr txBox="1"/>
          <p:nvPr/>
        </p:nvSpPr>
        <p:spPr>
          <a:xfrm>
            <a:off x="3887779" y="1734101"/>
            <a:ext cx="4687614"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Tiến, lùi,  nhào trong nước</a:t>
            </a:r>
          </a:p>
        </p:txBody>
      </p:sp>
      <p:pic>
        <p:nvPicPr>
          <p:cNvPr id="8" name="Picture 7">
            <a:extLst>
              <a:ext uri="{FF2B5EF4-FFF2-40B4-BE49-F238E27FC236}">
                <a16:creationId xmlns:a16="http://schemas.microsoft.com/office/drawing/2014/main" id="{D9F66FB9-2168-4FF1-889A-7B14C14D2CDD}"/>
              </a:ext>
            </a:extLst>
          </p:cNvPr>
          <p:cNvPicPr>
            <a:picLocks noChangeAspect="1"/>
          </p:cNvPicPr>
          <p:nvPr/>
        </p:nvPicPr>
        <p:blipFill>
          <a:blip r:embed="rId2"/>
          <a:stretch>
            <a:fillRect/>
          </a:stretch>
        </p:blipFill>
        <p:spPr>
          <a:xfrm>
            <a:off x="930753" y="2355640"/>
            <a:ext cx="10330493" cy="4100244"/>
          </a:xfrm>
          <a:prstGeom prst="rect">
            <a:avLst/>
          </a:prstGeom>
        </p:spPr>
      </p:pic>
    </p:spTree>
    <p:extLst>
      <p:ext uri="{BB962C8B-B14F-4D97-AF65-F5344CB8AC3E}">
        <p14:creationId xmlns:p14="http://schemas.microsoft.com/office/powerpoint/2010/main" val="365442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00041"/>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CÁC HOẠT ĐỘNG</a:t>
            </a:r>
          </a:p>
        </p:txBody>
      </p:sp>
      <p:sp>
        <p:nvSpPr>
          <p:cNvPr id="2" name="TextBox 1">
            <a:extLst>
              <a:ext uri="{FF2B5EF4-FFF2-40B4-BE49-F238E27FC236}">
                <a16:creationId xmlns:a16="http://schemas.microsoft.com/office/drawing/2014/main" id="{4CC7EFF5-6AA5-4D00-92DB-9F3B1AE8BA15}"/>
              </a:ext>
            </a:extLst>
          </p:cNvPr>
          <p:cNvSpPr txBox="1"/>
          <p:nvPr/>
        </p:nvSpPr>
        <p:spPr>
          <a:xfrm>
            <a:off x="616945" y="655461"/>
            <a:ext cx="4704202"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Kiến thức mới</a:t>
            </a:r>
          </a:p>
        </p:txBody>
      </p:sp>
      <p:pic>
        <p:nvPicPr>
          <p:cNvPr id="6" name="Picture 5">
            <a:extLst>
              <a:ext uri="{FF2B5EF4-FFF2-40B4-BE49-F238E27FC236}">
                <a16:creationId xmlns:a16="http://schemas.microsoft.com/office/drawing/2014/main" id="{47E8B72F-9C8A-4596-9FFC-2B9E9479F0D5}"/>
              </a:ext>
            </a:extLst>
          </p:cNvPr>
          <p:cNvPicPr>
            <a:picLocks noChangeAspect="1"/>
          </p:cNvPicPr>
          <p:nvPr/>
        </p:nvPicPr>
        <p:blipFill>
          <a:blip r:embed="rId2"/>
          <a:stretch>
            <a:fillRect/>
          </a:stretch>
        </p:blipFill>
        <p:spPr>
          <a:xfrm>
            <a:off x="1600422" y="1667771"/>
            <a:ext cx="8546113" cy="5090188"/>
          </a:xfrm>
          <a:prstGeom prst="rect">
            <a:avLst/>
          </a:prstGeom>
        </p:spPr>
      </p:pic>
      <p:sp>
        <p:nvSpPr>
          <p:cNvPr id="8" name="TextBox 7">
            <a:extLst>
              <a:ext uri="{FF2B5EF4-FFF2-40B4-BE49-F238E27FC236}">
                <a16:creationId xmlns:a16="http://schemas.microsoft.com/office/drawing/2014/main" id="{A85F965C-9E73-40C8-ABC6-CDE2B35556FA}"/>
              </a:ext>
            </a:extLst>
          </p:cNvPr>
          <p:cNvSpPr txBox="1"/>
          <p:nvPr/>
        </p:nvSpPr>
        <p:spPr>
          <a:xfrm>
            <a:off x="385843" y="1130839"/>
            <a:ext cx="5906815" cy="523220"/>
          </a:xfrm>
          <a:prstGeom prst="rect">
            <a:avLst/>
          </a:prstGeom>
          <a:noFill/>
        </p:spPr>
        <p:txBody>
          <a:bodyPr wrap="square" rtlCol="0">
            <a:spAutoFit/>
          </a:bodyPr>
          <a:lstStyle/>
          <a:p>
            <a:pPr algn="ctr"/>
            <a:r>
              <a:rPr lang="en-US" sz="2800">
                <a:solidFill>
                  <a:srgbClr val="FF0000"/>
                </a:solidFill>
                <a:latin typeface="Times New Roman" panose="02020603050405020304" pitchFamily="18" charset="0"/>
                <a:cs typeface="Times New Roman" panose="02020603050405020304" pitchFamily="18" charset="0"/>
              </a:rPr>
              <a:t>Bài tập thả nổi</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25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00041"/>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CÁC HOẠT ĐỘNG</a:t>
            </a:r>
          </a:p>
        </p:txBody>
      </p:sp>
      <p:sp>
        <p:nvSpPr>
          <p:cNvPr id="2" name="TextBox 1">
            <a:extLst>
              <a:ext uri="{FF2B5EF4-FFF2-40B4-BE49-F238E27FC236}">
                <a16:creationId xmlns:a16="http://schemas.microsoft.com/office/drawing/2014/main" id="{4CC7EFF5-6AA5-4D00-92DB-9F3B1AE8BA15}"/>
              </a:ext>
            </a:extLst>
          </p:cNvPr>
          <p:cNvSpPr txBox="1"/>
          <p:nvPr/>
        </p:nvSpPr>
        <p:spPr>
          <a:xfrm>
            <a:off x="616945" y="655461"/>
            <a:ext cx="4704202"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Kiến thức mới</a:t>
            </a:r>
          </a:p>
        </p:txBody>
      </p:sp>
      <p:sp>
        <p:nvSpPr>
          <p:cNvPr id="8" name="Rectangle 7">
            <a:extLst>
              <a:ext uri="{FF2B5EF4-FFF2-40B4-BE49-F238E27FC236}">
                <a16:creationId xmlns:a16="http://schemas.microsoft.com/office/drawing/2014/main" id="{024B9F33-5F5C-4B26-9797-5784BA9D3F01}"/>
              </a:ext>
            </a:extLst>
          </p:cNvPr>
          <p:cNvSpPr/>
          <p:nvPr/>
        </p:nvSpPr>
        <p:spPr>
          <a:xfrm>
            <a:off x="237686" y="1468846"/>
            <a:ext cx="4550979" cy="5078313"/>
          </a:xfrm>
          <a:prstGeom prst="rect">
            <a:avLst/>
          </a:prstGeom>
        </p:spPr>
        <p:txBody>
          <a:bodyPr wrap="square">
            <a:spAutoFit/>
          </a:bodyPr>
          <a:lstStyle/>
          <a:p>
            <a:pPr algn="just"/>
            <a:r>
              <a:rPr lang="vi-VN" sz="3600" dirty="0">
                <a:solidFill>
                  <a:srgbClr val="161616"/>
                </a:solidFill>
                <a:latin typeface="Times New Roman" panose="02020603050405020304" pitchFamily="18" charset="0"/>
              </a:rPr>
              <a:t>I</a:t>
            </a:r>
            <a:r>
              <a:rPr lang="vi-VN" sz="3600">
                <a:solidFill>
                  <a:srgbClr val="161616"/>
                </a:solidFill>
                <a:latin typeface="Times New Roman" panose="02020603050405020304" pitchFamily="18" charset="0"/>
              </a:rPr>
              <a:t>. </a:t>
            </a:r>
            <a:r>
              <a:rPr lang="vi-VN" sz="3600" b="1">
                <a:solidFill>
                  <a:srgbClr val="161616"/>
                </a:solidFill>
                <a:latin typeface="Times New Roman" panose="02020603050405020304" pitchFamily="18" charset="0"/>
              </a:rPr>
              <a:t>Động tác thở nước</a:t>
            </a:r>
            <a:endParaRPr lang="vi-VN" sz="3600" b="1">
              <a:solidFill>
                <a:srgbClr val="161616"/>
              </a:solidFill>
              <a:latin typeface="Roboto"/>
            </a:endParaRPr>
          </a:p>
          <a:p>
            <a:pPr algn="just"/>
            <a:r>
              <a:rPr lang="vi-VN" sz="3600">
                <a:solidFill>
                  <a:srgbClr val="161616"/>
                </a:solidFill>
                <a:latin typeface="Times New Roman" panose="02020603050405020304" pitchFamily="18" charset="0"/>
              </a:rPr>
              <a:t>- Hóp bụng lấy hơi bằng miệng (trên không) và thở ra bằng mũi (dưới nước). Khi thở hết không khí tiếp tục lặp lại động tác đó cho đến khi nhịp thở được thở đều.</a:t>
            </a:r>
            <a:endParaRPr lang="vi-VN" sz="3600" b="0" i="0" dirty="0">
              <a:solidFill>
                <a:srgbClr val="161616"/>
              </a:solidFill>
              <a:effectLst/>
              <a:latin typeface="Roboto"/>
            </a:endParaRPr>
          </a:p>
        </p:txBody>
      </p:sp>
      <p:pic>
        <p:nvPicPr>
          <p:cNvPr id="1026" name="Picture 2" descr="Cách thở dưới nước | Trung tâm dạy bơi Vswim Hà Nội">
            <a:extLst>
              <a:ext uri="{FF2B5EF4-FFF2-40B4-BE49-F238E27FC236}">
                <a16:creationId xmlns:a16="http://schemas.microsoft.com/office/drawing/2014/main" id="{15D374B6-CA4C-4DF7-B707-1E85EC146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814" y="1468846"/>
            <a:ext cx="6667500" cy="473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4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31B72-8B34-4C80-B161-A1DAC7411B0C}"/>
              </a:ext>
            </a:extLst>
          </p:cNvPr>
          <p:cNvSpPr txBox="1"/>
          <p:nvPr/>
        </p:nvSpPr>
        <p:spPr>
          <a:xfrm>
            <a:off x="616945" y="100041"/>
            <a:ext cx="10972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CÁC HOẠT ĐỘNG</a:t>
            </a:r>
          </a:p>
        </p:txBody>
      </p:sp>
      <p:sp>
        <p:nvSpPr>
          <p:cNvPr id="2" name="TextBox 1">
            <a:extLst>
              <a:ext uri="{FF2B5EF4-FFF2-40B4-BE49-F238E27FC236}">
                <a16:creationId xmlns:a16="http://schemas.microsoft.com/office/drawing/2014/main" id="{4CC7EFF5-6AA5-4D00-92DB-9F3B1AE8BA15}"/>
              </a:ext>
            </a:extLst>
          </p:cNvPr>
          <p:cNvSpPr txBox="1"/>
          <p:nvPr/>
        </p:nvSpPr>
        <p:spPr>
          <a:xfrm>
            <a:off x="616945" y="655461"/>
            <a:ext cx="4704202"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Kiến thức mới</a:t>
            </a:r>
          </a:p>
        </p:txBody>
      </p:sp>
      <p:pic>
        <p:nvPicPr>
          <p:cNvPr id="2050" name="Picture 2" descr="học bơi căn bản với 5 bài tập đơn giản hữu ích - Công ty cổ phần thể thao  và giải trí Bằng Linh">
            <a:extLst>
              <a:ext uri="{FF2B5EF4-FFF2-40B4-BE49-F238E27FC236}">
                <a16:creationId xmlns:a16="http://schemas.microsoft.com/office/drawing/2014/main" id="{6B4C7BCF-4308-4154-BB00-27FB71180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286" y="1343657"/>
            <a:ext cx="6172200" cy="4391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1C9504-1986-4689-BA02-95DD4D8E695E}"/>
              </a:ext>
            </a:extLst>
          </p:cNvPr>
          <p:cNvSpPr txBox="1"/>
          <p:nvPr/>
        </p:nvSpPr>
        <p:spPr>
          <a:xfrm>
            <a:off x="313981" y="1343657"/>
            <a:ext cx="5310130" cy="5262979"/>
          </a:xfrm>
          <a:prstGeom prst="rect">
            <a:avLst/>
          </a:prstGeom>
          <a:noFill/>
        </p:spPr>
        <p:txBody>
          <a:bodyPr wrap="square">
            <a:spAutoFit/>
          </a:bodyPr>
          <a:lstStyle/>
          <a:p>
            <a:pPr algn="just"/>
            <a:r>
              <a:rPr lang="vi-VN" b="0" i="0">
                <a:solidFill>
                  <a:srgbClr val="333333"/>
                </a:solidFill>
                <a:effectLst/>
                <a:latin typeface="Helvetica Neue"/>
              </a:rPr>
              <a:t>a. </a:t>
            </a:r>
            <a:r>
              <a:rPr lang="vi-VN" sz="2400" b="0" i="0">
                <a:solidFill>
                  <a:srgbClr val="333333"/>
                </a:solidFill>
                <a:effectLst/>
                <a:latin typeface="+mj-lt"/>
              </a:rPr>
              <a:t>Đứng ở vị trí có mực nước sâu ngang bụng hay ngực:</a:t>
            </a:r>
          </a:p>
          <a:p>
            <a:pPr algn="just"/>
            <a:r>
              <a:rPr lang="vi-VN" sz="2400" b="0" i="0">
                <a:solidFill>
                  <a:srgbClr val="333333"/>
                </a:solidFill>
                <a:effectLst/>
                <a:latin typeface="+mj-lt"/>
              </a:rPr>
              <a:t>– Tựa lưng vào thành bể hít hơi vào và nín thở</a:t>
            </a:r>
          </a:p>
          <a:p>
            <a:pPr algn="just"/>
            <a:r>
              <a:rPr lang="vi-VN" sz="2400" b="0" i="0">
                <a:solidFill>
                  <a:srgbClr val="333333"/>
                </a:solidFill>
                <a:effectLst/>
                <a:latin typeface="+mj-lt"/>
              </a:rPr>
              <a:t>– Hãy duỗi thẳng tay về phía trước</a:t>
            </a:r>
          </a:p>
          <a:p>
            <a:pPr algn="just"/>
            <a:r>
              <a:rPr lang="vi-VN" sz="2400" b="0" i="0">
                <a:solidFill>
                  <a:srgbClr val="333333"/>
                </a:solidFill>
                <a:effectLst/>
                <a:latin typeface="+mj-lt"/>
              </a:rPr>
              <a:t>– Hai tay khép sát hai bên tai, thu nhỏ hai vai tạo thành mũi nhọn để ít bị cản nước</a:t>
            </a:r>
          </a:p>
          <a:p>
            <a:pPr algn="just"/>
            <a:r>
              <a:rPr lang="vi-VN" sz="2400" b="0" i="0">
                <a:solidFill>
                  <a:srgbClr val="333333"/>
                </a:solidFill>
                <a:effectLst/>
                <a:latin typeface="+mj-lt"/>
              </a:rPr>
              <a:t>b. Mặt úp xuống nước</a:t>
            </a:r>
          </a:p>
          <a:p>
            <a:pPr algn="just"/>
            <a:r>
              <a:rPr lang="vi-VN" sz="2400" b="0" i="0">
                <a:solidFill>
                  <a:srgbClr val="333333"/>
                </a:solidFill>
                <a:effectLst/>
                <a:latin typeface="+mj-lt"/>
              </a:rPr>
              <a:t>– Người hơi nghiêng về phía trước</a:t>
            </a:r>
          </a:p>
          <a:p>
            <a:pPr algn="just"/>
            <a:r>
              <a:rPr lang="vi-VN" sz="2400" b="0" i="0">
                <a:solidFill>
                  <a:srgbClr val="333333"/>
                </a:solidFill>
                <a:effectLst/>
                <a:latin typeface="+mj-lt"/>
              </a:rPr>
              <a:t>– Đưa mông lên cao co hai chân lên cao</a:t>
            </a:r>
          </a:p>
          <a:p>
            <a:pPr algn="just"/>
            <a:r>
              <a:rPr lang="vi-VN" sz="2400" b="0" i="0">
                <a:solidFill>
                  <a:srgbClr val="333333"/>
                </a:solidFill>
                <a:effectLst/>
                <a:latin typeface="+mj-lt"/>
              </a:rPr>
              <a:t>c. Đạp mạnh vào thành bể phóng mình về phía trước và duỗi thẳng chân</a:t>
            </a:r>
          </a:p>
          <a:p>
            <a:pPr algn="just"/>
            <a:r>
              <a:rPr lang="vi-VN" sz="2400" b="0" i="0">
                <a:solidFill>
                  <a:srgbClr val="333333"/>
                </a:solidFill>
                <a:effectLst/>
                <a:latin typeface="+mj-lt"/>
              </a:rPr>
              <a:t>d. Thân người nằm thẳng, lướt nhẹ nhàng trên mặt nước</a:t>
            </a:r>
          </a:p>
        </p:txBody>
      </p:sp>
    </p:spTree>
    <p:extLst>
      <p:ext uri="{BB962C8B-B14F-4D97-AF65-F5344CB8AC3E}">
        <p14:creationId xmlns:p14="http://schemas.microsoft.com/office/powerpoint/2010/main" val="138636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E0CC7C-D41E-4C18-A73A-AAB3FB44F9BF}"/>
              </a:ext>
            </a:extLst>
          </p:cNvPr>
          <p:cNvSpPr txBox="1"/>
          <p:nvPr/>
        </p:nvSpPr>
        <p:spPr>
          <a:xfrm>
            <a:off x="0" y="129340"/>
            <a:ext cx="12192000" cy="2554545"/>
          </a:xfrm>
          <a:prstGeom prst="rect">
            <a:avLst/>
          </a:prstGeom>
          <a:noFill/>
        </p:spPr>
        <p:txBody>
          <a:bodyPr wrap="square" rtlCol="0">
            <a:spAutoFit/>
          </a:bodyPr>
          <a:lstStyle/>
          <a:p>
            <a:pPr algn="ctr"/>
            <a:r>
              <a:rPr lang="en-US" sz="8000">
                <a:solidFill>
                  <a:srgbClr val="00B050"/>
                </a:solidFill>
                <a:latin typeface="Times New Roman" panose="02020603050405020304" pitchFamily="18" charset="0"/>
                <a:cs typeface="Times New Roman" panose="02020603050405020304" pitchFamily="18" charset="0"/>
              </a:rPr>
              <a:t>Chào các bạn</a:t>
            </a:r>
          </a:p>
          <a:p>
            <a:pPr algn="ctr"/>
            <a:r>
              <a:rPr lang="en-US" sz="8000">
                <a:solidFill>
                  <a:srgbClr val="00B050"/>
                </a:solidFill>
                <a:latin typeface="Times New Roman" panose="02020603050405020304" pitchFamily="18" charset="0"/>
                <a:cs typeface="Times New Roman" panose="02020603050405020304" pitchFamily="18" charset="0"/>
              </a:rPr>
              <a:t>Hẹn gặp lại buổi học sau</a:t>
            </a:r>
          </a:p>
        </p:txBody>
      </p:sp>
      <p:pic>
        <p:nvPicPr>
          <p:cNvPr id="8" name="Picture 4" descr="Tải Sức khỏe Việt Nam trên PC với Memu">
            <a:extLst>
              <a:ext uri="{FF2B5EF4-FFF2-40B4-BE49-F238E27FC236}">
                <a16:creationId xmlns:a16="http://schemas.microsoft.com/office/drawing/2014/main" id="{11581EB5-E02A-434F-A1EF-735C14944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943" y="2683885"/>
            <a:ext cx="4174113" cy="417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9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9DE4197D706242B29B577294E8EEF2" ma:contentTypeVersion="12" ma:contentTypeDescription="Create a new document." ma:contentTypeScope="" ma:versionID="fe330f347c35b6c858684fe16320cf58">
  <xsd:schema xmlns:xsd="http://www.w3.org/2001/XMLSchema" xmlns:xs="http://www.w3.org/2001/XMLSchema" xmlns:p="http://schemas.microsoft.com/office/2006/metadata/properties" xmlns:ns2="4cb0df54-65e3-434d-928d-0ec9ba81595d" xmlns:ns3="0cd34319-12ac-4ea1-838c-57ce243fff5b" targetNamespace="http://schemas.microsoft.com/office/2006/metadata/properties" ma:root="true" ma:fieldsID="10fcc1fad835d4207c91dbbd7f490be7" ns2:_="" ns3:_="">
    <xsd:import namespace="4cb0df54-65e3-434d-928d-0ec9ba81595d"/>
    <xsd:import namespace="0cd34319-12ac-4ea1-838c-57ce243fff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0df54-65e3-434d-928d-0ec9ba8159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2c9bf3-8aa5-4fc9-a628-6deccfd33e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d34319-12ac-4ea1-838c-57ce243fff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a60c759-827f-4f17-9ee0-c1159af9d60a}" ma:internalName="TaxCatchAll" ma:showField="CatchAllData" ma:web="0cd34319-12ac-4ea1-838c-57ce243fff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d34319-12ac-4ea1-838c-57ce243fff5b" xsi:nil="true"/>
    <lcf76f155ced4ddcb4097134ff3c332f xmlns="4cb0df54-65e3-434d-928d-0ec9ba8159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665DFF-B0EE-4826-9F3B-DC2DF6FDDFE9}"/>
</file>

<file path=customXml/itemProps2.xml><?xml version="1.0" encoding="utf-8"?>
<ds:datastoreItem xmlns:ds="http://schemas.openxmlformats.org/officeDocument/2006/customXml" ds:itemID="{2CC88C89-785D-4CEF-B9F8-4EDB9D938E5B}"/>
</file>

<file path=customXml/itemProps3.xml><?xml version="1.0" encoding="utf-8"?>
<ds:datastoreItem xmlns:ds="http://schemas.openxmlformats.org/officeDocument/2006/customXml" ds:itemID="{86A8415F-3987-47D1-8791-E5165241E774}"/>
</file>

<file path=docProps/app.xml><?xml version="1.0" encoding="utf-8"?>
<Properties xmlns="http://schemas.openxmlformats.org/officeDocument/2006/extended-properties" xmlns:vt="http://schemas.openxmlformats.org/officeDocument/2006/docPropsVTypes">
  <Template>TM04033919[[fn=Circuit]]</Template>
  <TotalTime>226</TotalTime>
  <Words>395</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Helvetica Neue</vt:lpstr>
      <vt:lpstr>Roboto</vt:lpstr>
      <vt:lpstr>Times New Roman</vt:lpstr>
      <vt:lpstr>Tw Cen MT</vt:lpstr>
      <vt:lpstr>Wingdings</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Phu Hao Pham</dc:creator>
  <cp:lastModifiedBy>Phu Hao Pham</cp:lastModifiedBy>
  <cp:revision>8</cp:revision>
  <dcterms:created xsi:type="dcterms:W3CDTF">2023-08-25T13:35:19Z</dcterms:created>
  <dcterms:modified xsi:type="dcterms:W3CDTF">2023-08-27T07:05:57Z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0x010100C59DE4197D706242B29B577294E8EEF2</vt:lpwstr>
  </property>
  <property fmtid="{D5CDD505-2E9C-101B-9397-08002B2CF9AE}" pid="3" name="Order">
    <vt:r8>2396000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