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52"/>
  </p:notesMasterIdLst>
  <p:sldIdLst>
    <p:sldId id="317" r:id="rId3"/>
    <p:sldId id="257" r:id="rId4"/>
    <p:sldId id="258" r:id="rId5"/>
    <p:sldId id="259" r:id="rId6"/>
    <p:sldId id="260" r:id="rId7"/>
    <p:sldId id="261" r:id="rId8"/>
    <p:sldId id="283" r:id="rId9"/>
    <p:sldId id="282" r:id="rId10"/>
    <p:sldId id="314" r:id="rId11"/>
    <p:sldId id="264" r:id="rId12"/>
    <p:sldId id="262" r:id="rId13"/>
    <p:sldId id="284" r:id="rId14"/>
    <p:sldId id="263" r:id="rId15"/>
    <p:sldId id="285" r:id="rId16"/>
    <p:sldId id="265" r:id="rId17"/>
    <p:sldId id="267" r:id="rId18"/>
    <p:sldId id="268" r:id="rId19"/>
    <p:sldId id="269" r:id="rId20"/>
    <p:sldId id="315" r:id="rId21"/>
    <p:sldId id="270" r:id="rId22"/>
    <p:sldId id="273" r:id="rId23"/>
    <p:sldId id="281" r:id="rId24"/>
    <p:sldId id="280" r:id="rId25"/>
    <p:sldId id="287" r:id="rId26"/>
    <p:sldId id="288" r:id="rId27"/>
    <p:sldId id="316" r:id="rId28"/>
    <p:sldId id="289" r:id="rId29"/>
    <p:sldId id="290" r:id="rId30"/>
    <p:sldId id="275" r:id="rId31"/>
    <p:sldId id="276" r:id="rId32"/>
    <p:sldId id="292" r:id="rId33"/>
    <p:sldId id="293" r:id="rId34"/>
    <p:sldId id="294" r:id="rId35"/>
    <p:sldId id="277" r:id="rId36"/>
    <p:sldId id="295" r:id="rId37"/>
    <p:sldId id="297" r:id="rId38"/>
    <p:sldId id="298" r:id="rId39"/>
    <p:sldId id="302" r:id="rId40"/>
    <p:sldId id="299" r:id="rId41"/>
    <p:sldId id="300" r:id="rId42"/>
    <p:sldId id="305" r:id="rId43"/>
    <p:sldId id="306" r:id="rId44"/>
    <p:sldId id="279" r:id="rId45"/>
    <p:sldId id="307" r:id="rId46"/>
    <p:sldId id="308" r:id="rId47"/>
    <p:sldId id="309" r:id="rId48"/>
    <p:sldId id="310" r:id="rId49"/>
    <p:sldId id="311" r:id="rId50"/>
    <p:sldId id="313" r:id="rId5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FF0A47-EF9A-4834-AAF7-63613E284C4F}" v="3" dt="2024-11-10T17:02:19.7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3cd28804ef62946183889c828310898f59ce48800796600b8df59be6f5ce9726::" providerId="AD" clId="Web-{35FF0A47-EF9A-4834-AAF7-63613E284C4F}"/>
    <pc:docChg chg="modSld">
      <pc:chgData name="Guest User" userId="S::urn:spo:anon#3cd28804ef62946183889c828310898f59ce48800796600b8df59be6f5ce9726::" providerId="AD" clId="Web-{35FF0A47-EF9A-4834-AAF7-63613E284C4F}" dt="2024-11-10T17:02:19.758" v="2" actId="1076"/>
      <pc:docMkLst>
        <pc:docMk/>
      </pc:docMkLst>
      <pc:sldChg chg="modSp">
        <pc:chgData name="Guest User" userId="S::urn:spo:anon#3cd28804ef62946183889c828310898f59ce48800796600b8df59be6f5ce9726::" providerId="AD" clId="Web-{35FF0A47-EF9A-4834-AAF7-63613E284C4F}" dt="2024-11-10T15:27:31.217" v="0" actId="1076"/>
        <pc:sldMkLst>
          <pc:docMk/>
          <pc:sldMk cId="1309455671" sldId="264"/>
        </pc:sldMkLst>
        <pc:spChg chg="mod">
          <ac:chgData name="Guest User" userId="S::urn:spo:anon#3cd28804ef62946183889c828310898f59ce48800796600b8df59be6f5ce9726::" providerId="AD" clId="Web-{35FF0A47-EF9A-4834-AAF7-63613E284C4F}" dt="2024-11-10T15:27:31.217" v="0" actId="1076"/>
          <ac:spMkLst>
            <pc:docMk/>
            <pc:sldMk cId="1309455671" sldId="264"/>
            <ac:spMk id="4" creationId="{00000000-0000-0000-0000-000000000000}"/>
          </ac:spMkLst>
        </pc:spChg>
      </pc:sldChg>
      <pc:sldChg chg="modSp">
        <pc:chgData name="Guest User" userId="S::urn:spo:anon#3cd28804ef62946183889c828310898f59ce48800796600b8df59be6f5ce9726::" providerId="AD" clId="Web-{35FF0A47-EF9A-4834-AAF7-63613E284C4F}" dt="2024-11-10T17:02:19.758" v="2" actId="1076"/>
        <pc:sldMkLst>
          <pc:docMk/>
          <pc:sldMk cId="3043892772" sldId="315"/>
        </pc:sldMkLst>
        <pc:picChg chg="mod">
          <ac:chgData name="Guest User" userId="S::urn:spo:anon#3cd28804ef62946183889c828310898f59ce48800796600b8df59be6f5ce9726::" providerId="AD" clId="Web-{35FF0A47-EF9A-4834-AAF7-63613E284C4F}" dt="2024-11-10T17:02:19.758" v="2" actId="1076"/>
          <ac:picMkLst>
            <pc:docMk/>
            <pc:sldMk cId="3043892772" sldId="315"/>
            <ac:picMk id="409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06BCF-9D60-4E84-B0A8-840D0C676F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123DC-86B4-4EBF-BB22-8221BF73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3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0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6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3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90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5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13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2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8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28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2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9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16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09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95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5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7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8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8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0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B30E9-FCE4-4906-9BB9-B0A78CA3ED8E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2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4" name="Rectangle 1063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27"/>
          <p:cNvSpPr txBox="1">
            <a:spLocks noGrp="1"/>
          </p:cNvSpPr>
          <p:nvPr>
            <p:ph type="ctrTitle"/>
          </p:nvPr>
        </p:nvSpPr>
        <p:spPr>
          <a:xfrm>
            <a:off x="163653" y="1459692"/>
            <a:ext cx="5253663" cy="303072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r>
              <a:rPr lang="en-US" sz="6000" b="1" spc="-90" dirty="0">
                <a:solidFill>
                  <a:srgbClr val="FF00FF"/>
                </a:solidFill>
              </a:rPr>
              <a:t>KHOA HỌC TỰ NHIÊN 6</a:t>
            </a:r>
            <a:endParaRPr lang="en-US" sz="6000" b="1" dirty="0">
              <a:solidFill>
                <a:srgbClr val="FF00FF"/>
              </a:solidFill>
            </a:endParaRPr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144246" y="218946"/>
            <a:ext cx="5253663" cy="1375145"/>
          </a:xfrm>
          <a:prstGeom prst="rect">
            <a:avLst/>
          </a:prstGeom>
        </p:spPr>
        <p:txBody>
          <a:bodyPr spcFirstLastPara="1" vert="horz" lIns="91425" tIns="91425" rIns="91425" bIns="91425" rtlCol="0" anchorCtr="0">
            <a:normAutofit/>
          </a:bodyPr>
          <a:lstStyle/>
          <a:p>
            <a:pPr defTabSz="68580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 UYÊN</a:t>
            </a:r>
          </a:p>
          <a:p>
            <a:pPr defTabSz="68580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KHTN</a:t>
            </a:r>
            <a:endParaRPr lang="vi-VN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vi-VN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một số nội dung hay trong SGK môn Khoa học Tự nhiên lớp 9 | THCS  Lý Thường Kiệt">
            <a:extLst>
              <a:ext uri="{FF2B5EF4-FFF2-40B4-BE49-F238E27FC236}">
                <a16:creationId xmlns:a16="http://schemas.microsoft.com/office/drawing/2014/main" id="{4BF6954C-57E5-2286-A349-B8D5866C3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>
            <a:fillRect/>
          </a:stretch>
        </p:blipFill>
        <p:spPr bwMode="auto">
          <a:xfrm>
            <a:off x="6096000" y="602615"/>
            <a:ext cx="5608320" cy="56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5" y="750625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3" y="1255067"/>
            <a:ext cx="9662615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037" y="1838005"/>
            <a:ext cx="3643952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613011" y="1209525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30945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1101" y="3958861"/>
            <a:ext cx="6005015" cy="12136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…..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481963"/>
            <a:ext cx="964407" cy="96440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096837" y="1009935"/>
            <a:ext cx="4917744" cy="3808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391" y="40945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5" y="1009937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55" y="2019869"/>
            <a:ext cx="6373504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khiết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liệt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kê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cấu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bữa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đình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96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481963"/>
            <a:ext cx="964407" cy="96440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738282" y="1719620"/>
            <a:ext cx="4453719" cy="3589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391" y="40945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5" y="1009937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8992" y="1828801"/>
            <a:ext cx="6562725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161" y="3944203"/>
            <a:ext cx="6685555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409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38" y="5420790"/>
            <a:ext cx="1104263" cy="9644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674" y="1784429"/>
            <a:ext cx="5506267" cy="8983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H15.3.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651" y="4224873"/>
            <a:ext cx="4793573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6218830" y="1028329"/>
            <a:ext cx="5973170" cy="43924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3391" y="40945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5" y="1009937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</p:spTree>
    <p:extLst>
      <p:ext uri="{BB962C8B-B14F-4D97-AF65-F5344CB8AC3E}">
        <p14:creationId xmlns:p14="http://schemas.microsoft.com/office/powerpoint/2010/main" val="29876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38" y="5420790"/>
            <a:ext cx="1104263" cy="9644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3391" y="40945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5" y="1009937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389" y="5008728"/>
            <a:ext cx="10727139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751427"/>
            <a:ext cx="9777413" cy="247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5" y="750625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3" y="1266973"/>
            <a:ext cx="9662615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7" y="1838005"/>
            <a:ext cx="3753135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3834" y="2470246"/>
            <a:ext cx="814771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625" y="3152634"/>
            <a:ext cx="925318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22195" y="121228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721059" y="2406271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40274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273" y="859810"/>
            <a:ext cx="925318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2483" y="1920505"/>
            <a:ext cx="7938392" cy="46166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6561" y="2948705"/>
            <a:ext cx="9884538" cy="265303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indent="342891" algn="just">
              <a:lnSpc>
                <a:spcPct val="130000"/>
              </a:lnSpc>
              <a:spcBef>
                <a:spcPts val="600"/>
              </a:spcBef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(2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/ 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1 ,3,5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1,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2,4,6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2 . Sau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5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444059"/>
              </p:ext>
            </p:extLst>
          </p:nvPr>
        </p:nvGraphicFramePr>
        <p:xfrm>
          <a:off x="450381" y="1978917"/>
          <a:ext cx="11368588" cy="4328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5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3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3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50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1/3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ethanol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273" y="859810"/>
            <a:ext cx="925318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94831" y="2674961"/>
            <a:ext cx="13648" cy="2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94831" y="2033516"/>
            <a:ext cx="13648" cy="4315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57149" y="1978918"/>
            <a:ext cx="13647" cy="4370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612340" y="2702257"/>
            <a:ext cx="6824" cy="3605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23085" y="2674961"/>
            <a:ext cx="27297" cy="3674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805319" y="2279176"/>
            <a:ext cx="13648" cy="4080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3085" y="6349028"/>
            <a:ext cx="11361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16209" y="5119770"/>
            <a:ext cx="68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00529" y="4250384"/>
            <a:ext cx="68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7024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273" y="859810"/>
            <a:ext cx="925318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100" y="1528466"/>
            <a:ext cx="6133328" cy="2914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53" y="4667542"/>
            <a:ext cx="11327643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…………………………………..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9473" y="5337430"/>
            <a:ext cx="193798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1438" y="5734106"/>
            <a:ext cx="193798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5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5" y="286855"/>
            <a:ext cx="11280291" cy="28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4643" y="3339548"/>
            <a:ext cx="10257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38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13" y="2"/>
            <a:ext cx="9144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73" y="4572000"/>
            <a:ext cx="3051928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07569"/>
            <a:ext cx="3675651" cy="2450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0562" y="294069"/>
            <a:ext cx="8670879" cy="208980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SG" sz="3200" b="1" dirty="0">
                <a:solidFill>
                  <a:srgbClr val="1111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 ĐỀ 5: </a:t>
            </a:r>
            <a:r>
              <a:rPr lang="en-US" sz="3200" b="1" dirty="0">
                <a:solidFill>
                  <a:srgbClr val="1111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 TINH KHIẾT – HỖN HỢP- PHƯƠNG PHÁP TÁCH CÁC CHẤT</a:t>
            </a:r>
            <a:endParaRPr lang="en-US" sz="3200" dirty="0">
              <a:solidFill>
                <a:srgbClr val="1111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19: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5" y="2511380"/>
            <a:ext cx="11037194" cy="221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21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5" y="750625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3" y="1266973"/>
            <a:ext cx="9662615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7" y="1838005"/>
            <a:ext cx="3753135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3834" y="2470246"/>
            <a:ext cx="814771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441" y="3098042"/>
            <a:ext cx="925318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9243" y="3566843"/>
            <a:ext cx="8980228" cy="2308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VD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VD :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641447" y="1151965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729584" y="2385500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661347" y="36869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753" y="5827605"/>
            <a:ext cx="913035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</a:p>
        </p:txBody>
      </p:sp>
    </p:spTree>
    <p:extLst>
      <p:ext uri="{BB962C8B-B14F-4D97-AF65-F5344CB8AC3E}">
        <p14:creationId xmlns:p14="http://schemas.microsoft.com/office/powerpoint/2010/main" val="16029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66963" y="914407"/>
            <a:ext cx="8561696" cy="52322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36242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66901" y="3703366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1" y="6105872"/>
            <a:ext cx="1396532" cy="32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indent="342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1" y="8456342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83391" y="-95535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8989" y="481120"/>
            <a:ext cx="913035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9975" y="1528169"/>
            <a:ext cx="10072051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9746" y="2312455"/>
            <a:ext cx="9348719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3394" y="3490903"/>
            <a:ext cx="9865063" cy="6463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83731" y="4418320"/>
            <a:ext cx="9429932" cy="830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như:sắt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37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36242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66901" y="3703366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1" y="6105872"/>
            <a:ext cx="1396532" cy="32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indent="34289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1" y="8456342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7" y="3434472"/>
            <a:ext cx="5661132" cy="33584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83391" y="-15012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637" y="422982"/>
            <a:ext cx="913035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3458" y="918908"/>
            <a:ext cx="11041039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968" y="1351120"/>
            <a:ext cx="11177517" cy="209288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891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891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6. 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¼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891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iodine.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93977" y="3703366"/>
            <a:ext cx="5426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2637" y="695942"/>
            <a:ext cx="913035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2637" y="1229037"/>
            <a:ext cx="4421875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326709"/>
              </p:ext>
            </p:extLst>
          </p:nvPr>
        </p:nvGraphicFramePr>
        <p:xfrm>
          <a:off x="225288" y="1976187"/>
          <a:ext cx="10075161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404">
                  <a:extLst>
                    <a:ext uri="{9D8B030D-6E8A-4147-A177-3AD203B41FA5}">
                      <a16:colId xmlns:a16="http://schemas.microsoft.com/office/drawing/2014/main" val="2175326019"/>
                    </a:ext>
                  </a:extLst>
                </a:gridCol>
                <a:gridCol w="1722661">
                  <a:extLst>
                    <a:ext uri="{9D8B030D-6E8A-4147-A177-3AD203B41FA5}">
                      <a16:colId xmlns:a16="http://schemas.microsoft.com/office/drawing/2014/main" val="2896331188"/>
                    </a:ext>
                  </a:extLst>
                </a:gridCol>
                <a:gridCol w="4101353">
                  <a:extLst>
                    <a:ext uri="{9D8B030D-6E8A-4147-A177-3AD203B41FA5}">
                      <a16:colId xmlns:a16="http://schemas.microsoft.com/office/drawing/2014/main" val="3855770328"/>
                    </a:ext>
                  </a:extLst>
                </a:gridCol>
                <a:gridCol w="3240743">
                  <a:extLst>
                    <a:ext uri="{9D8B030D-6E8A-4147-A177-3AD203B41FA5}">
                      <a16:colId xmlns:a16="http://schemas.microsoft.com/office/drawing/2014/main" val="1678577076"/>
                    </a:ext>
                  </a:extLst>
                </a:gridCol>
              </a:tblGrid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33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1411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6951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8093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Iodine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08174" y="3537979"/>
            <a:ext cx="3002509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8174" y="3999644"/>
            <a:ext cx="3002509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7122" y="3479197"/>
            <a:ext cx="3993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trong 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7121" y="3931050"/>
            <a:ext cx="309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trong 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9815" y="5375726"/>
            <a:ext cx="3002509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8174" y="4461309"/>
            <a:ext cx="4108947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8175" y="4952583"/>
            <a:ext cx="4108947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7990" y="5837391"/>
            <a:ext cx="4108947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6937" y="5371270"/>
            <a:ext cx="309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trong 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9520" y="5846380"/>
            <a:ext cx="309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trong nước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9520" y="4909605"/>
            <a:ext cx="309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trong nước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3608" y="4398589"/>
            <a:ext cx="309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trong nước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584" y="866475"/>
            <a:ext cx="11036491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7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/>
      <p:bldP spid="2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613" y="600497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3" y="1007661"/>
            <a:ext cx="9662615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615" y="1455861"/>
            <a:ext cx="3753135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1002" y="1856091"/>
            <a:ext cx="814771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961" y="2442948"/>
            <a:ext cx="925318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6411" y="2802569"/>
            <a:ext cx="10122088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609" y="4372229"/>
            <a:ext cx="913035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6413" y="4874475"/>
            <a:ext cx="10672551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202" y="5705472"/>
            <a:ext cx="10272212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599363" y="889432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688639" y="180801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625515" y="2774631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599363" y="351663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688639" y="4874475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42564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5" y="695942"/>
            <a:ext cx="10272212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5345" y="1526940"/>
            <a:ext cx="9799092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TIẾN HÀNH THÍ NGHIỆM 3 VÀ HOÀN THÀNH KẾT QUẢ THEO MẪU BẢNG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9" y="1896271"/>
            <a:ext cx="5914031" cy="2610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281" y="1951630"/>
            <a:ext cx="5618329" cy="2500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198" y="4506458"/>
            <a:ext cx="6227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4294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5" y="695942"/>
            <a:ext cx="10272212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5345" y="1526940"/>
            <a:ext cx="9799092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TIẾN HÀNH THÍ NGHIỆM 3 VÀ HOÀN THÀNH KẾT QUẢ THEO MẪU BẢNG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5642" y="4451866"/>
            <a:ext cx="1127696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350" y="4913529"/>
            <a:ext cx="11657363" cy="230832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9" y="1896271"/>
            <a:ext cx="5914031" cy="2610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281" y="1951630"/>
            <a:ext cx="5618329" cy="2500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350" y="5035827"/>
            <a:ext cx="1744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349" y="5667580"/>
            <a:ext cx="1744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5" y="695942"/>
            <a:ext cx="10272212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4022" y="5844312"/>
            <a:ext cx="9362364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4021" y="1532630"/>
            <a:ext cx="9935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4021" y="2294476"/>
            <a:ext cx="10097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nhiệt độ cao, các hạt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động nhanh hơn,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làm chất rắn tan nhanh hơn.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2840" y="3125473"/>
            <a:ext cx="9620482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5948" y="3810000"/>
            <a:ext cx="10243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nghiền nhỏ chất rắn sẽ làm tăng diện tích tiếp xúc bề mặt giữa chất rắn với các 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2840" y="4853537"/>
            <a:ext cx="10097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3.Tại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5948" y="5499868"/>
            <a:ext cx="11125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khi khuấy đều sẽ tạo ra sự tiếp xúc liên tục giữa chất rắn và các hạt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của 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9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5" y="695942"/>
            <a:ext cx="10272212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9117" y="1692323"/>
            <a:ext cx="8802807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7"/>
          <p:cNvSpPr>
            <a:spLocks noChangeArrowheads="1"/>
          </p:cNvSpPr>
          <p:nvPr/>
        </p:nvSpPr>
        <p:spPr bwMode="auto">
          <a:xfrm>
            <a:off x="470275" y="1676471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50676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752601" y="1180671"/>
            <a:ext cx="8758451" cy="6096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0" tIns="125960" rIns="128013" bIns="125960" numCol="1" spcCol="1271" anchor="ctr" anchorCtr="0">
            <a:noAutofit/>
          </a:bodyPr>
          <a:lstStyle/>
          <a:p>
            <a:pPr>
              <a:lnSpc>
                <a:spcPct val="130000"/>
              </a:lnSpc>
            </a:pPr>
            <a:endParaRPr lang="en-US" sz="2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2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752600" y="1929684"/>
            <a:ext cx="6096000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0" tIns="95480" rIns="914097" bIns="95480" numCol="1" spcCol="1271" anchor="ctr" anchorCtr="0">
            <a:noAutofit/>
          </a:bodyPr>
          <a:lstStyle/>
          <a:p>
            <a:pPr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58290" y="2679747"/>
            <a:ext cx="6114143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0" tIns="125960" rIns="944576" bIns="125961" numCol="1" spcCol="1271" anchor="ctr" anchorCtr="0">
            <a:noAutofit/>
          </a:bodyPr>
          <a:lstStyle/>
          <a:p>
            <a:pPr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752600" y="3457243"/>
            <a:ext cx="5179664" cy="559656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0" tIns="125960" rIns="944576" bIns="125961" numCol="1" spcCol="1271" anchor="ctr" anchorCtr="0">
            <a:noAutofit/>
          </a:bodyPr>
          <a:lstStyle/>
          <a:p>
            <a:pPr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    </a:t>
            </a:r>
          </a:p>
        </p:txBody>
      </p:sp>
      <p:sp>
        <p:nvSpPr>
          <p:cNvPr id="14" name="Freeform 13"/>
          <p:cNvSpPr/>
          <p:nvPr/>
        </p:nvSpPr>
        <p:spPr>
          <a:xfrm>
            <a:off x="1746913" y="4110201"/>
            <a:ext cx="744945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0" tIns="125960" rIns="944576" bIns="125961" numCol="1" spcCol="1271" anchor="ctr" anchorCtr="0">
            <a:noAutofit/>
          </a:bodyPr>
          <a:lstStyle/>
          <a:p>
            <a:pPr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275" y="1925262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1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029" y="3950776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ở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lỏng</a:t>
            </a:r>
            <a:endParaRPr lang="vi-VN" sz="3100" b="1" dirty="0">
              <a:solidFill>
                <a:srgbClr val="00B05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67" y="5213294"/>
            <a:ext cx="964407" cy="96440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598091" y="1925261"/>
            <a:ext cx="2388359" cy="24925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1849" y="4546093"/>
            <a:ext cx="2284600" cy="40011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1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5" y="968993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40526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779817" y="228600"/>
            <a:ext cx="7211785" cy="5334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0" tIns="125960" rIns="128013" bIns="125960" numCol="1" spcCol="1271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1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779818" y="979932"/>
            <a:ext cx="2685143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0" tIns="95480" rIns="914097" bIns="95480" numCol="1" spcCol="1271" anchor="ctr" anchorCtr="0">
            <a:noAutofit/>
          </a:bodyPr>
          <a:lstStyle/>
          <a:p>
            <a:pPr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086601" y="999415"/>
            <a:ext cx="2706007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0" tIns="125960" rIns="944576" bIns="125961" numCol="1" spcCol="1271" anchor="ctr" anchorCtr="0">
            <a:noAutofit/>
          </a:bodyPr>
          <a:lstStyle/>
          <a:p>
            <a:pPr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Freeform 7"/>
          <p:cNvSpPr/>
          <p:nvPr/>
        </p:nvSpPr>
        <p:spPr>
          <a:xfrm>
            <a:off x="1801426" y="1889215"/>
            <a:ext cx="2685143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0" tIns="125960" rIns="944576" bIns="125961" numCol="1" spcCol="1271" anchor="ctr" anchorCtr="0">
            <a:noAutofit/>
          </a:bodyPr>
          <a:lstStyle/>
          <a:p>
            <a:pPr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      </a:t>
            </a:r>
          </a:p>
        </p:txBody>
      </p:sp>
      <p:sp>
        <p:nvSpPr>
          <p:cNvPr id="10" name="Freeform 9"/>
          <p:cNvSpPr/>
          <p:nvPr/>
        </p:nvSpPr>
        <p:spPr>
          <a:xfrm>
            <a:off x="7067098" y="1922628"/>
            <a:ext cx="2745012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0" tIns="125960" rIns="944576" bIns="125961" numCol="1" spcCol="1271" anchor="ctr" anchorCtr="0">
            <a:noAutofit/>
          </a:bodyPr>
          <a:lstStyle/>
          <a:p>
            <a:pPr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      </a:t>
            </a:r>
          </a:p>
        </p:txBody>
      </p:sp>
      <p:sp>
        <p:nvSpPr>
          <p:cNvPr id="9" name="Freeform 8"/>
          <p:cNvSpPr/>
          <p:nvPr/>
        </p:nvSpPr>
        <p:spPr>
          <a:xfrm>
            <a:off x="1651598" y="3464257"/>
            <a:ext cx="8686799" cy="609601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0" tIns="125960" rIns="128013" bIns="125960" numCol="1" spcCol="1271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11682" y="4226256"/>
            <a:ext cx="4455887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0" tIns="95480" rIns="914097" bIns="95480" numCol="1" spcCol="1271" anchor="ctr" anchorCtr="0">
            <a:noAutofit/>
          </a:bodyPr>
          <a:lstStyle/>
          <a:p>
            <a:pPr defTabSz="888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183682" y="4226256"/>
            <a:ext cx="4455887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0" tIns="125960" rIns="944576" bIns="125961" numCol="1" spcCol="1271" anchor="ctr" anchorCtr="0">
            <a:noAutofit/>
          </a:bodyPr>
          <a:lstStyle/>
          <a:p>
            <a:pPr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Freeform 12"/>
          <p:cNvSpPr/>
          <p:nvPr/>
        </p:nvSpPr>
        <p:spPr>
          <a:xfrm>
            <a:off x="1584120" y="5037024"/>
            <a:ext cx="4439309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0" tIns="125960" rIns="944576" bIns="125961" numCol="1" spcCol="1271" anchor="ctr" anchorCtr="0">
            <a:noAutofit/>
          </a:bodyPr>
          <a:lstStyle/>
          <a:p>
            <a:pPr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       </a:t>
            </a:r>
          </a:p>
        </p:txBody>
      </p:sp>
      <p:sp>
        <p:nvSpPr>
          <p:cNvPr id="14" name="Freeform 13"/>
          <p:cNvSpPr/>
          <p:nvPr/>
        </p:nvSpPr>
        <p:spPr>
          <a:xfrm>
            <a:off x="6200260" y="5042711"/>
            <a:ext cx="4439309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0" tIns="125960" rIns="944576" bIns="125961" numCol="1" spcCol="1271" anchor="ctr" anchorCtr="0">
            <a:noAutofit/>
          </a:bodyPr>
          <a:lstStyle/>
          <a:p>
            <a:pPr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       </a:t>
            </a:r>
          </a:p>
        </p:txBody>
      </p:sp>
    </p:spTree>
    <p:extLst>
      <p:ext uri="{BB962C8B-B14F-4D97-AF65-F5344CB8AC3E}">
        <p14:creationId xmlns:p14="http://schemas.microsoft.com/office/powerpoint/2010/main" val="8006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0" grpId="0" animBg="1"/>
      <p:bldP spid="10" grpId="1" animBg="1"/>
      <p:bldP spid="9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5" y="695942"/>
            <a:ext cx="10272212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9117" y="1526939"/>
            <a:ext cx="8802807" cy="19389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514" y="3562068"/>
            <a:ext cx="694671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470275" y="152693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648574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390" y="695942"/>
            <a:ext cx="694671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8678" y="1284447"/>
            <a:ext cx="6496335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H15.7 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585" y="2996710"/>
            <a:ext cx="9908275" cy="2308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8678" y="5604788"/>
            <a:ext cx="9544333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013" y="590170"/>
            <a:ext cx="35718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8" y="695942"/>
            <a:ext cx="694671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3058" y="1350748"/>
            <a:ext cx="922588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7" y="2415656"/>
            <a:ext cx="767004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DUNG DỊCH – DUNG MÔI – CHẤT TAN</a:t>
            </a:r>
          </a:p>
        </p:txBody>
      </p:sp>
    </p:spTree>
    <p:extLst>
      <p:ext uri="{BB962C8B-B14F-4D97-AF65-F5344CB8AC3E}">
        <p14:creationId xmlns:p14="http://schemas.microsoft.com/office/powerpoint/2010/main" val="373537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50613"/>
            <a:ext cx="7467600" cy="44627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dung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</a:t>
            </a:r>
            <a:endParaRPr lang="en-US" sz="23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91" y="603127"/>
            <a:ext cx="7438031" cy="1473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67" y="2076278"/>
            <a:ext cx="6663467" cy="2232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408" y="4173239"/>
            <a:ext cx="5636525" cy="2589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0685" y="4308707"/>
            <a:ext cx="2606723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8" y="695942"/>
            <a:ext cx="694671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3058" y="1350748"/>
            <a:ext cx="922588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7" y="2415656"/>
            <a:ext cx="767004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DUNG DỊCH – DUNG MÔI – CHẤT TAN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3140" y="2836552"/>
            <a:ext cx="8106771" cy="286232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1042347" y="2879661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3142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8" y="695942"/>
            <a:ext cx="694671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</a:p>
        </p:txBody>
      </p:sp>
      <p:pic>
        <p:nvPicPr>
          <p:cNvPr id="4" name="HUYỀN PH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457" y="1364586"/>
            <a:ext cx="10972516" cy="46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3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8" y="695942"/>
            <a:ext cx="694671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4902" y="1225159"/>
            <a:ext cx="8789159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7230" y="2238234"/>
            <a:ext cx="286603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</a:p>
        </p:txBody>
      </p:sp>
    </p:spTree>
    <p:extLst>
      <p:ext uri="{BB962C8B-B14F-4D97-AF65-F5344CB8AC3E}">
        <p14:creationId xmlns:p14="http://schemas.microsoft.com/office/powerpoint/2010/main" val="34576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87" y="695942"/>
            <a:ext cx="286603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</a:p>
        </p:txBody>
      </p:sp>
      <p:pic>
        <p:nvPicPr>
          <p:cNvPr id="10" name="NHŨ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919" y="1364586"/>
            <a:ext cx="10895032" cy="45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883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8" y="695942"/>
            <a:ext cx="694671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4902" y="1225159"/>
            <a:ext cx="8789159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4913" y="2238234"/>
            <a:ext cx="2918347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4901" y="2699899"/>
            <a:ext cx="9157649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984913" y="261950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4913" y="3671249"/>
            <a:ext cx="9906000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PHÂN BIỆT DUNG DỊCH, HUYỀN PHÙ, NHŨ TƯƠNG</a:t>
            </a:r>
          </a:p>
        </p:txBody>
      </p:sp>
    </p:spTree>
    <p:extLst>
      <p:ext uri="{BB962C8B-B14F-4D97-AF65-F5344CB8AC3E}">
        <p14:creationId xmlns:p14="http://schemas.microsoft.com/office/powerpoint/2010/main" val="318527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20847" y="3949615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ở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lỏng</a:t>
            </a:r>
            <a:endParaRPr lang="vi-VN" sz="3100" b="1" dirty="0">
              <a:solidFill>
                <a:srgbClr val="00B05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147827"/>
            <a:ext cx="964407" cy="96440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494647" y="1430657"/>
            <a:ext cx="2873939" cy="2622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4987" y="4170385"/>
            <a:ext cx="2989259" cy="49244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451"/>
              </a:spcBef>
              <a:spcAft>
                <a:spcPts val="451"/>
              </a:spcAft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1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5" y="968993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4275" y="1925262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1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6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7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818868"/>
            <a:ext cx="9906000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PHÂN BIỆT DUNG DỊCH, HUYỀN PHÙ, NHŨ TƯƠNG</a:t>
            </a:r>
          </a:p>
        </p:txBody>
      </p:sp>
      <p:pic>
        <p:nvPicPr>
          <p:cNvPr id="4" name="DUNG DỊCH- HUYỀN PHÙ - NHŨ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901" y="1428751"/>
            <a:ext cx="8707273" cy="42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014" y="0"/>
            <a:ext cx="10515600" cy="13255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268" y="1275153"/>
            <a:ext cx="9906000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PHÂN BIỆT DUNG DỊCH, HUYỀN PHÙ, NHŨ TƯƠNG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9048" y="1934474"/>
            <a:ext cx="91472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Ngược lại với dung dịch, khi để yên một huyền phù thì hạt</a:t>
            </a:r>
            <a:endParaRPr lang="en-US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chất rắn sẽ lắng xuống đáy tạo một lớp cặn. Nếu để yên</a:t>
            </a:r>
            <a:endParaRPr lang="en-US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nhũ tương thì các chất lỏng vẫn phân bố trong nhau nhưng</a:t>
            </a:r>
            <a:endParaRPr lang="en-US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không đồng nhất.</a:t>
            </a:r>
            <a:endParaRPr lang="en-US" sz="2400" dirty="0">
              <a:latin typeface="+mj-lt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370268" y="1934474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lIns="91438" tIns="45719" rIns="91438" bIns="45719" anchor="ctr">
            <a:spAutoFit/>
          </a:bodyPr>
          <a:lstStyle/>
          <a:p>
            <a:pPr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4825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0862" y="348972"/>
            <a:ext cx="11028608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©►ĐỌC THÊM</a:t>
            </a:r>
            <a:endParaRPr lang="en-US" sz="2800" b="1" dirty="0">
              <a:latin typeface="+mj-lt"/>
            </a:endParaRPr>
          </a:p>
          <a:p>
            <a:r>
              <a:rPr lang="vi-VN" sz="2800" dirty="0">
                <a:latin typeface="+mj-lt"/>
              </a:rPr>
              <a:t>Hỗn hợp các chất phân tán vào nhau ngoài huyền phù và nhũ tương, trong thực tế còn gặp các dạng:</a:t>
            </a:r>
            <a:endParaRPr lang="en-US" sz="2800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Bọt </a:t>
            </a:r>
            <a:r>
              <a:rPr lang="vi-VN" sz="2800" dirty="0">
                <a:latin typeface="+mj-lt"/>
              </a:rPr>
              <a:t>là hỗn hợp không đổng nhất gồm chất khí phân tán trong môi trường chất lỏng. Ví dụ, khi rót bia hoặc nước giải khát có gas tạo ra bọt.</a:t>
            </a:r>
            <a:endParaRPr lang="en-US" sz="2800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Sương </a:t>
            </a:r>
            <a:r>
              <a:rPr lang="vi-VN" sz="2800" dirty="0">
                <a:latin typeface="+mj-lt"/>
              </a:rPr>
              <a:t>là hỗn hợp không đồng nhất gồm các giọt nhỏ chất lỏng phân tán trong môi trường chất khí. Ví dụ: sương mù.</a:t>
            </a:r>
            <a:endParaRPr lang="en-US" sz="2800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Bụi </a:t>
            </a:r>
            <a:r>
              <a:rPr lang="vi-VN" sz="2800" dirty="0">
                <a:latin typeface="+mj-lt"/>
              </a:rPr>
              <a:t>là hỗn hợp không đổng nhất gồm các hạt nhỏ chất rắn phân tán trong môi trường chất khí. Ví dụ: bụi phấn, bụi công trường xây dựng.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55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9144000" cy="43228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5261" y="158590"/>
            <a:ext cx="1624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BÀI TẬP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035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082121"/>
              </p:ext>
            </p:extLst>
          </p:nvPr>
        </p:nvGraphicFramePr>
        <p:xfrm>
          <a:off x="687476" y="872802"/>
          <a:ext cx="10568659" cy="50585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39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3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993">
                <a:tc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Đối tượng nghiên cứu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Thành phần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Chất tinh khiết hay hỗn hợp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Đồng nhất hay không đồng nhất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993"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Nước cất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Nước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Chất tinh khiết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Đồng nhất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993"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Nước biển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Muối, nước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Hỗn hợp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Đồng nhất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993"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Cà phê sữa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Cà phê, sữa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Hỗn hợp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Không đồng nhất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993"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Khí oxygen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Oxygen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Chất tinh khiết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Đồng nhất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993"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Không khí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Oxygen, nitrogen,…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Hỗn hợp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Đồng nhất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9763"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Vữa xây dựng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Xi măng, cát và nước</a:t>
                      </a:r>
                      <a:endParaRPr lang="en-US" sz="2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Hỗn hợp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06070" algn="just"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Không đồng nhất</a:t>
                      </a:r>
                      <a:endParaRPr lang="en-US" sz="2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941984" y="1563758"/>
            <a:ext cx="8229600" cy="67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41984" y="2352265"/>
            <a:ext cx="8229600" cy="67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41984" y="3028125"/>
            <a:ext cx="8229600" cy="67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41984" y="3703985"/>
            <a:ext cx="8229600" cy="67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41984" y="4472612"/>
            <a:ext cx="8229600" cy="67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41984" y="5188228"/>
            <a:ext cx="8229600" cy="67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3582" y="214303"/>
            <a:ext cx="11039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một 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hỗn hợp 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nhất và không 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nhất thường gặp (không lấy 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ví dụ có trong bài học).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608" y="1284527"/>
            <a:ext cx="10721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- Hỗn hợp đồng nhất: cồn, rượu, nước hoa,...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- Hỗn hợp không đồng nhất: nước mắm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mắm tôm, xoài dầm nước mắm,...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582" y="2698189"/>
            <a:ext cx="102969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Cho các từ sau: </a:t>
            </a:r>
            <a:r>
              <a:rPr lang="vi-VN" sz="2800" i="1" dirty="0">
                <a:latin typeface="+mj-lt"/>
              </a:rPr>
              <a:t>chất tinh khiết; hỗn hợp; đồng nhất; không đồng nhất; oxygen; carbon dioxide.</a:t>
            </a:r>
            <a:r>
              <a:rPr lang="vi-VN" sz="2800" dirty="0">
                <a:latin typeface="+mj-lt"/>
              </a:rPr>
              <a:t> Xác định từ phù hợp đề hoàn thành câu dưới đây:</a:t>
            </a:r>
            <a:endParaRPr lang="en-US" sz="28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vi-VN" sz="2800" dirty="0">
                <a:latin typeface="+mj-lt"/>
              </a:rPr>
              <a:t>Nước uống có gas là một (1) ... </a:t>
            </a:r>
            <a:r>
              <a:rPr lang="en-US" sz="2800" dirty="0">
                <a:latin typeface="+mj-lt"/>
              </a:rPr>
              <a:t>……………..</a:t>
            </a:r>
            <a:r>
              <a:rPr lang="vi-VN" sz="2800" dirty="0">
                <a:latin typeface="+mj-lt"/>
              </a:rPr>
              <a:t>gồm đường, màu thực phẩm, hương liệu, chất bảo quản và khí (2)...</a:t>
            </a:r>
            <a:r>
              <a:rPr lang="en-US" sz="2800" dirty="0">
                <a:latin typeface="+mj-lt"/>
              </a:rPr>
              <a:t>.........</a:t>
            </a: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…………..</a:t>
            </a:r>
            <a:r>
              <a:rPr lang="vi-VN" sz="2800" dirty="0">
                <a:latin typeface="+mj-lt"/>
              </a:rPr>
              <a:t>tan trong nước, tạo thành dung dịch (3)...</a:t>
            </a:r>
            <a:r>
              <a:rPr lang="en-US" sz="2800" dirty="0">
                <a:latin typeface="+mj-lt"/>
              </a:rPr>
              <a:t>...................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1" y="5148036"/>
            <a:ext cx="231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+mj-lt"/>
              </a:rPr>
              <a:t>carbon dioxide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6919" y="4254597"/>
            <a:ext cx="1590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+mj-lt"/>
              </a:rPr>
              <a:t>hỗn hợp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8050" y="6034176"/>
            <a:ext cx="231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+mj-lt"/>
              </a:rPr>
              <a:t>đồng nhất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78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4936" y="1627140"/>
            <a:ext cx="397565" cy="463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4936" y="224141"/>
            <a:ext cx="9753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pha bột sắn dây trong nước ta 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dung dịch.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nhũ tương.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huyền phù.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hỗn hợp đổng nhất.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82083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các từ sau: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lắc 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u; huyền phù; nhủ tương; hai lớp.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hãy tìm từ phù hợp với các chỗ trống đề hoàn thành các câu dưới đây: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Dẩu giấm mẹ em thường trộn salat là (1) ...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để yên lầu ngày, lọ 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giấm thường phân thành (2) ...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chất lỏng. Trước khi dùng d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giấm chúng ta cần phải (3)...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4353" y="4101353"/>
            <a:ext cx="170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 tương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144" y="4778188"/>
            <a:ext cx="170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lớp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67367" y="4778188"/>
            <a:ext cx="170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 đ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utre 1191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786251" y="1798384"/>
            <a:ext cx="9665341" cy="3528989"/>
          </a:xfrm>
          <a:prstGeom prst="rect">
            <a:avLst/>
          </a:prstGeom>
        </p:spPr>
      </p:pic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43077"/>
            <a:ext cx="1117485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46100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tabLst>
                <a:tab pos="638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38175" algn="l"/>
              </a:tabLs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Câu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6: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Cho các từ: </a:t>
            </a:r>
            <a:r>
              <a:rPr kumimoji="0" lang="vi-VN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hỗn hợp đồng nhất; hỗn hợp không đồng nhất; nhủ tương; huyền phù;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546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r>
              <a:rPr kumimoji="0" lang="vi-VN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dung dịch; sương; bụi; bọt.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Chọn từ phù hợp điển vào các số từ (1) đến (6) trong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5461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0140" y="1358550"/>
            <a:ext cx="6361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8781" y="1318605"/>
            <a:ext cx="4898822" cy="384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14531" y="1277563"/>
            <a:ext cx="424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791" y="2912512"/>
            <a:ext cx="1729409" cy="384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huyền phù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1496" y="2857878"/>
            <a:ext cx="1603513" cy="384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nhủ tương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6679" y="2898650"/>
            <a:ext cx="1683026" cy="384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b="1" i="1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bọt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7308" y="2898649"/>
            <a:ext cx="1040295" cy="384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bụi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53062" y="2898648"/>
            <a:ext cx="1543877" cy="384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sương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1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17896"/>
              </p:ext>
            </p:extLst>
          </p:nvPr>
        </p:nvGraphicFramePr>
        <p:xfrm>
          <a:off x="1633882" y="2599083"/>
          <a:ext cx="9484691" cy="436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8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t"/>
                      <a:r>
                        <a:rPr lang="vi-VN" sz="28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phương pháp tách chất ra khỏi hỗn hợp</a:t>
                      </a:r>
                      <a:endParaRPr lang="vi-VN" sz="2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4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930400" y="48006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352800" y="51054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924800" y="54102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727200" y="54864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3d butterfl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9144000" y="6096000"/>
            <a:ext cx="812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9" descr="3d butterfly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711200" y="1600201"/>
            <a:ext cx="1066800" cy="466725"/>
          </a:xfrm>
          <a:prstGeom prst="rect">
            <a:avLst/>
          </a:prstGeom>
          <a:noFill/>
        </p:spPr>
      </p:pic>
      <p:pic>
        <p:nvPicPr>
          <p:cNvPr id="27657" name="Picture 10" descr="3d butterfly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5080000" y="2744792"/>
            <a:ext cx="1066800" cy="466725"/>
          </a:xfrm>
          <a:prstGeom prst="rect">
            <a:avLst/>
          </a:prstGeom>
          <a:noFill/>
        </p:spPr>
      </p:pic>
      <p:pic>
        <p:nvPicPr>
          <p:cNvPr id="1026" name="Picture 2" descr="Năm cách nói thay thế 'thank you' - VnExpress">
            <a:extLst>
              <a:ext uri="{FF2B5EF4-FFF2-40B4-BE49-F238E27FC236}">
                <a16:creationId xmlns:a16="http://schemas.microsoft.com/office/drawing/2014/main" id="{569803C3-78EF-9BDC-3628-DD633F91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77" y="749300"/>
            <a:ext cx="8636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08076"/>
      </p:ext>
    </p:extLst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175130"/>
            <a:ext cx="964407" cy="96440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707273" y="1787858"/>
            <a:ext cx="2811439" cy="26155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93751" y="4403360"/>
            <a:ext cx="1116011" cy="46166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1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5" y="968993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0847" y="3949615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ở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rắn</a:t>
            </a:r>
            <a:endParaRPr lang="vi-VN" sz="3100" b="1" dirty="0">
              <a:solidFill>
                <a:srgbClr val="00B05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275" y="1925262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1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284327"/>
            <a:ext cx="964407" cy="9644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78849" y="4494685"/>
            <a:ext cx="1662191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8739189" y="1828801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5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5" y="1009937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20847" y="3949615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ở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1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rắn</a:t>
            </a:r>
            <a:endParaRPr lang="vi-VN" sz="3100" b="1" dirty="0">
              <a:solidFill>
                <a:srgbClr val="00B05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4275" y="1925262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1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1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33185" y="4128917"/>
            <a:ext cx="2071625" cy="80021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3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739189" y="1463033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5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5" y="798917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909471" y="1422090"/>
            <a:ext cx="2811439" cy="26155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5279" y="4128917"/>
            <a:ext cx="2128592" cy="44627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3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117415" y="1406089"/>
            <a:ext cx="2873939" cy="2622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7755" y="4050281"/>
            <a:ext cx="2989259" cy="8002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491306" y="1450309"/>
            <a:ext cx="2388359" cy="24925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5065" y="4071141"/>
            <a:ext cx="2212465" cy="70788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064" y="5003316"/>
            <a:ext cx="1159693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100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-183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2567" y="5987129"/>
            <a:ext cx="10986868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33185" y="4494685"/>
            <a:ext cx="2071625" cy="80021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3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739189" y="1828801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5"/>
            <a:ext cx="8670879" cy="7325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5" y="1009937"/>
            <a:ext cx="7287904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909471" y="1787858"/>
            <a:ext cx="2811439" cy="26155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5279" y="4494685"/>
            <a:ext cx="2128592" cy="44627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3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117415" y="1771857"/>
            <a:ext cx="2873939" cy="2622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7755" y="4416049"/>
            <a:ext cx="2989259" cy="8002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491306" y="1816077"/>
            <a:ext cx="2388359" cy="24925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5065" y="4436909"/>
            <a:ext cx="2212465" cy="70788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5329" y="5481628"/>
            <a:ext cx="10686211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4" y="115730"/>
            <a:ext cx="5981924" cy="610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45" y="0"/>
            <a:ext cx="6306355" cy="668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6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3567</Words>
  <Application>Microsoft Office PowerPoint</Application>
  <PresentationFormat>Widescreen</PresentationFormat>
  <Paragraphs>343</Paragraphs>
  <Slides>49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Verdana</vt:lpstr>
      <vt:lpstr>Office Theme</vt:lpstr>
      <vt:lpstr>2_Office Theme</vt:lpstr>
      <vt:lpstr>KHOA HỌC TỰ NHIÊN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15: CHẤT TINH KHIẾT – HỖN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6: Cho các từ: hỗn hợp đồng nhất; hỗn hợp không đồng nhất; nhủ tương; huyền phù; dung dịch; sương; bụi; bọt. Chọn từ phù hợp điển vào các số từ (1) đến (6) trong  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62</cp:revision>
  <dcterms:created xsi:type="dcterms:W3CDTF">2021-07-29T10:15:03Z</dcterms:created>
  <dcterms:modified xsi:type="dcterms:W3CDTF">2025-08-14T13:00:26Z</dcterms:modified>
</cp:coreProperties>
</file>