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8" r:id="rId2"/>
    <p:sldMasterId id="2147483700" r:id="rId3"/>
  </p:sldMasterIdLst>
  <p:notesMasterIdLst>
    <p:notesMasterId r:id="rId34"/>
  </p:notesMasterIdLst>
  <p:sldIdLst>
    <p:sldId id="286" r:id="rId4"/>
    <p:sldId id="256" r:id="rId5"/>
    <p:sldId id="333" r:id="rId6"/>
    <p:sldId id="352" r:id="rId7"/>
    <p:sldId id="337" r:id="rId8"/>
    <p:sldId id="346" r:id="rId9"/>
    <p:sldId id="353" r:id="rId10"/>
    <p:sldId id="354" r:id="rId11"/>
    <p:sldId id="283" r:id="rId12"/>
    <p:sldId id="308" r:id="rId13"/>
    <p:sldId id="277" r:id="rId14"/>
    <p:sldId id="309" r:id="rId15"/>
    <p:sldId id="355" r:id="rId16"/>
    <p:sldId id="348" r:id="rId17"/>
    <p:sldId id="349" r:id="rId18"/>
    <p:sldId id="350" r:id="rId19"/>
    <p:sldId id="339" r:id="rId20"/>
    <p:sldId id="340" r:id="rId21"/>
    <p:sldId id="342" r:id="rId22"/>
    <p:sldId id="356" r:id="rId23"/>
    <p:sldId id="343" r:id="rId24"/>
    <p:sldId id="351" r:id="rId25"/>
    <p:sldId id="357" r:id="rId26"/>
    <p:sldId id="358" r:id="rId27"/>
    <p:sldId id="359" r:id="rId28"/>
    <p:sldId id="360" r:id="rId29"/>
    <p:sldId id="361" r:id="rId30"/>
    <p:sldId id="362" r:id="rId31"/>
    <p:sldId id="305" r:id="rId32"/>
    <p:sldId id="363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FF"/>
    <a:srgbClr val="FF0000"/>
    <a:srgbClr val="FF9999"/>
    <a:srgbClr val="FF9900"/>
    <a:srgbClr val="00CC66"/>
    <a:srgbClr val="0066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94660"/>
  </p:normalViewPr>
  <p:slideViewPr>
    <p:cSldViewPr>
      <p:cViewPr varScale="1">
        <p:scale>
          <a:sx n="65" d="100"/>
          <a:sy n="65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80A7C6C-256D-4BBF-BFD6-ADC1D01E195E}" type="datetimeFigureOut">
              <a:rPr lang="en-US"/>
              <a:pPr>
                <a:defRPr/>
              </a:pPr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4604630-7B81-463E-88F5-A0E659987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2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0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ACBA-F151-4AB8-8769-FB272C07404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C957-6845-4CB6-886C-49B7E8CE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3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ACBA-F151-4AB8-8769-FB272C07404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C957-6845-4CB6-886C-49B7E8CE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7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ACBA-F151-4AB8-8769-FB272C07404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C957-6845-4CB6-886C-49B7E8CE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0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224C6-B1D4-4202-9E3F-5261E0476275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7153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3A499-C3C3-493C-8D00-2348029E62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8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AAF21-CA73-4830-AF61-DE712551F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37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CE4B4-E65E-4485-BD28-4EDB5DFA05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97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ECE0B-2011-442A-A705-EC93639461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55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3DF9A-9EA0-400C-B96E-95E7839AED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7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C28B8-0C92-4B48-94E7-5A3C27D25F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49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E074-AEA7-437C-889F-5D9D04A3A5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5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ACBA-F151-4AB8-8769-FB272C07404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C957-6845-4CB6-886C-49B7E8CE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11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741DD-10B0-448A-A75B-2F988E8D1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6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11529-CB96-4473-A48A-95DD5E7E49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32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DE870-02F5-4D97-9C43-F8B3F6B11E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9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23BDD-38B6-4FB3-A439-CC2EBE8554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41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77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93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5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0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ACBA-F151-4AB8-8769-FB272C07404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C957-6845-4CB6-886C-49B7E8CE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91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98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92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95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43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0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ACBA-F151-4AB8-8769-FB272C07404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C957-6845-4CB6-886C-49B7E8CE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5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ACBA-F151-4AB8-8769-FB272C07404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C957-6845-4CB6-886C-49B7E8CE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9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ACBA-F151-4AB8-8769-FB272C07404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C957-6845-4CB6-886C-49B7E8CE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ACBA-F151-4AB8-8769-FB272C07404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C957-6845-4CB6-886C-49B7E8CE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8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ACBA-F151-4AB8-8769-FB272C07404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C957-6845-4CB6-886C-49B7E8CE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4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ACBA-F151-4AB8-8769-FB272C07404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C957-6845-4CB6-886C-49B7E8CE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7000"/>
            <a:lum/>
          </a:blip>
          <a:srcRect/>
          <a:stretch>
            <a:fillRect l="-22000" t="-3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ACBA-F151-4AB8-8769-FB272C07404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5C957-6845-4CB6-886C-49B7E8CE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6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8FEDFB-86EB-4489-8BAA-862BF1084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6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0.png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hyperlink" Target="http://images.google.com.vn/imgres?imgurl=http://www.biomed-vietnam.com/?do=product&amp;dtd=thumbnail&amp;id=21172&amp;w=200&amp;h=200&amp;imgrefurl=http://www.biomed-vietnam.com/?do=product&amp;dtd=view&amp;id=21172&amp;h=200&amp;w=160&amp;sz=24&amp;hl=vi&amp;start=35&amp;usg=__ZZZXJ0mRVHtUdKyzhU83egOz1lw=&amp;tbnid=XSwFyY5N2FIP-M:&amp;tbnh=104&amp;tbnw=83&amp;prev=/images?q=c%C3%A2n+x%C3%A1ch&amp;start=20&amp;gbv=2&amp;ndsp=20&amp;hl=vi&amp;sa=N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178716" y="1544804"/>
            <a:ext cx="8786567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-US" sz="5400" b="1" spc="-6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TỰ NHIÊN </a:t>
            </a:r>
            <a:r>
              <a:rPr lang="vi-VN" sz="5400" b="1" spc="-6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178716" y="152400"/>
            <a:ext cx="8786567" cy="748833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defTabSz="51435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 UYÊN</a:t>
            </a:r>
          </a:p>
          <a:p>
            <a:pPr defTabSz="51435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KHTN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Khoa học tự nhiên là gì? Tìm hiểu những vấn đề cơ bản về khoa học">
            <a:extLst>
              <a:ext uri="{FF2B5EF4-FFF2-40B4-BE49-F238E27FC236}">
                <a16:creationId xmlns:a16="http://schemas.microsoft.com/office/drawing/2014/main" id="{66350FC8-1279-4632-9C9D-7966E471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19400"/>
            <a:ext cx="850808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7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98500" y="977900"/>
            <a:ext cx="3949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25513" y="2477941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512866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93763" y="3016103"/>
            <a:ext cx="6718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900851" y="3712855"/>
            <a:ext cx="79390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hai số ghi trên hai vạch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" y="3125641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3522355"/>
            <a:ext cx="5762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>
            <a:extLst>
              <a:ext uri="{FF2B5EF4-FFF2-40B4-BE49-F238E27FC236}">
                <a16:creationId xmlns:a16="http://schemas.microsoft.com/office/drawing/2014/main" id="{16E60222-15BC-40F9-BD0B-16C98FA5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4" y="1536695"/>
            <a:ext cx="8229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kilogam,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5302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6781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</a:p>
          <a:p>
            <a:pPr eaLnBrk="1" hangingPunct="1"/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590800" y="44767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590800" y="48006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8D7312-4962-4FB6-9106-D1D3F4B2E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33" t="55929" r="21667" b="5534"/>
          <a:stretch/>
        </p:blipFill>
        <p:spPr>
          <a:xfrm>
            <a:off x="5127676" y="1643917"/>
            <a:ext cx="3505200" cy="5063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/>
      <p:bldP spid="26631" grpId="0"/>
      <p:bldP spid="266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2682" y="204694"/>
            <a:ext cx="6781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77862" y="888618"/>
            <a:ext cx="5494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dụng cụ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" y="926718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2"/>
          <p:cNvSpPr txBox="1">
            <a:spLocks noChangeArrowheads="1"/>
          </p:cNvSpPr>
          <p:nvPr/>
        </p:nvSpPr>
        <p:spPr bwMode="auto">
          <a:xfrm>
            <a:off x="668118" y="1351787"/>
            <a:ext cx="55040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1228943" y="1896150"/>
            <a:ext cx="75399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lượng khối lượng của vật và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 phù hợp.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1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75FBD462-6CE4-455C-8309-AFA850681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978" y="2478727"/>
            <a:ext cx="873925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Để đo khối lượng cơ thể ta nên dùng loại cân nào? </a:t>
            </a:r>
          </a:p>
          <a:p>
            <a:pPr eaLnBrk="1" hangingPunct="1">
              <a:buFontTx/>
              <a:buNone/>
            </a:pP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Để đo khối lượng h</a:t>
            </a:r>
            <a:r>
              <a:rPr lang="en-GB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đựng bút ta nên dùng loại cân nào? Tại sao?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5" descr="dau hoi">
            <a:extLst>
              <a:ext uri="{FF2B5EF4-FFF2-40B4-BE49-F238E27FC236}">
                <a16:creationId xmlns:a16="http://schemas.microsoft.com/office/drawing/2014/main" id="{4A68779F-8082-4602-B591-355BBD6ADF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3" y="2467764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AB6158-0059-43A7-980F-63A4D6F6A6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96" t="28888" r="38692" b="30740"/>
          <a:stretch/>
        </p:blipFill>
        <p:spPr>
          <a:xfrm>
            <a:off x="981594" y="3985396"/>
            <a:ext cx="7171805" cy="2734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1148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307" y="2214562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cân hình b đo khối lượng cơ thể vì có  GHĐ lớn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0668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=....................kg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ĐCNN=...................kg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700" y="1066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707" y="152846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048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8958" y="3957249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=....................kg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ĐCNN=...................g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2707" y="396433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443430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307" y="4989493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cân hình a đo khối lượng hộp bút vì có ĐCNN bé ,sẽ đo chính xác hơn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6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1CC9A49-E0B9-4569-B2BA-43E2A66A2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2682" y="204694"/>
            <a:ext cx="6781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E313651-64BB-4D0A-9B3D-E1B54BFAA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2" y="888618"/>
            <a:ext cx="5494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dụng cụ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40D32638-0277-43D4-ADB5-BBFFCD30B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book9">
            <a:extLst>
              <a:ext uri="{FF2B5EF4-FFF2-40B4-BE49-F238E27FC236}">
                <a16:creationId xmlns:a16="http://schemas.microsoft.com/office/drawing/2014/main" id="{DC94FB1C-0014-49A4-B9D4-B60FD114C7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ook9">
            <a:extLst>
              <a:ext uri="{FF2B5EF4-FFF2-40B4-BE49-F238E27FC236}">
                <a16:creationId xmlns:a16="http://schemas.microsoft.com/office/drawing/2014/main" id="{535111CF-5968-4262-AD52-D0F6C7101D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" y="926718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69B94320-E77D-4496-9C18-B8878161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55040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book9">
            <a:extLst>
              <a:ext uri="{FF2B5EF4-FFF2-40B4-BE49-F238E27FC236}">
                <a16:creationId xmlns:a16="http://schemas.microsoft.com/office/drawing/2014/main" id="{A3DE8881-CEAB-45D2-B3CE-2940996086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F9FC17C3-634C-496F-86F5-5CD7FAF4C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854" y="1889876"/>
            <a:ext cx="75399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thao tác khi đo khối lượng.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CEC9BD-644D-450D-A1CE-23DA274A15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67" t="43680" r="41260" b="23788"/>
          <a:stretch/>
        </p:blipFill>
        <p:spPr>
          <a:xfrm>
            <a:off x="2511425" y="3867150"/>
            <a:ext cx="5861109" cy="2667000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AEF8FEC-5D9B-4A1F-8BF0-1246526CA03A}"/>
              </a:ext>
            </a:extLst>
          </p:cNvPr>
          <p:cNvSpPr txBox="1">
            <a:spLocks noChangeArrowheads="1"/>
          </p:cNvSpPr>
          <p:nvPr/>
        </p:nvSpPr>
        <p:spPr>
          <a:xfrm>
            <a:off x="304007" y="2627241"/>
            <a:ext cx="8687593" cy="64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5.4 và nhận xét về cách hiệu chỉnh cân ở hình nào thì thuận tiên cho việc đo khối lượng của vật? 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5" descr="dau hoi">
            <a:extLst>
              <a:ext uri="{FF2B5EF4-FFF2-40B4-BE49-F238E27FC236}">
                <a16:creationId xmlns:a16="http://schemas.microsoft.com/office/drawing/2014/main" id="{B8BB96D5-1C3E-4948-B6CB-2D2C358512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5" y="2520102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762" y="4508152"/>
            <a:ext cx="2207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a , kim cân chỉ đúng vạch số 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68BE4-D4A8-49F3-9BCC-66AC34878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t="33695" r="40834" b="15910"/>
          <a:stretch/>
        </p:blipFill>
        <p:spPr>
          <a:xfrm>
            <a:off x="885264" y="457200"/>
            <a:ext cx="7373471" cy="4648200"/>
          </a:xfrm>
          <a:prstGeom prst="rect">
            <a:avLst/>
          </a:prstGeom>
        </p:spPr>
      </p:pic>
      <p:pic>
        <p:nvPicPr>
          <p:cNvPr id="6" name="Picture 45" descr="dau hoi">
            <a:extLst>
              <a:ext uri="{FF2B5EF4-FFF2-40B4-BE49-F238E27FC236}">
                <a16:creationId xmlns:a16="http://schemas.microsoft.com/office/drawing/2014/main" id="{12DAE033-EAD8-426C-BA45-6A429F533B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2" y="5257800"/>
            <a:ext cx="437475" cy="64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D4AA9E2-922F-442B-A7BC-126B1A87D56A}"/>
              </a:ext>
            </a:extLst>
          </p:cNvPr>
          <p:cNvSpPr txBox="1">
            <a:spLocks noChangeArrowheads="1"/>
          </p:cNvSpPr>
          <p:nvPr/>
        </p:nvSpPr>
        <p:spPr>
          <a:xfrm>
            <a:off x="228202" y="5410200"/>
            <a:ext cx="8687593" cy="64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5.5 và cho biết cách đặt mắt để đọc khối lượng như thế nào là đúng? 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66CF4A-0AEE-433E-BE3F-2F7FE88BF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01" t="33696" r="53132" b="21692"/>
          <a:stretch/>
        </p:blipFill>
        <p:spPr>
          <a:xfrm>
            <a:off x="3390899" y="457200"/>
            <a:ext cx="2667000" cy="41148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724400" y="2667001"/>
            <a:ext cx="38099" cy="20746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80267" y="4568456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mắt vuông góc với mặt đồng hồ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5" descr="dau hoi">
            <a:extLst>
              <a:ext uri="{FF2B5EF4-FFF2-40B4-BE49-F238E27FC236}">
                <a16:creationId xmlns:a16="http://schemas.microsoft.com/office/drawing/2014/main" id="{12DAE033-EAD8-426C-BA45-6A429F533B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6" y="4971999"/>
            <a:ext cx="437475" cy="64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D4AA9E2-922F-442B-A7BC-126B1A87D56A}"/>
              </a:ext>
            </a:extLst>
          </p:cNvPr>
          <p:cNvSpPr txBox="1">
            <a:spLocks noChangeArrowheads="1"/>
          </p:cNvSpPr>
          <p:nvPr/>
        </p:nvSpPr>
        <p:spPr>
          <a:xfrm>
            <a:off x="344699" y="4988314"/>
            <a:ext cx="8687593" cy="64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5.6 và cho biết khối lượng mỗi thùng hàng là bao nhiêu? (biết ĐCNN của cân này là 1kg)  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A6AC4-2F4C-432E-A4F0-B52B8932DD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67" t="39624" r="40000" b="17392"/>
          <a:stretch/>
        </p:blipFill>
        <p:spPr>
          <a:xfrm>
            <a:off x="763999" y="304800"/>
            <a:ext cx="7848995" cy="46453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7668" y="1143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m=39 kg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6041" y="0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m=39 kg ( kim chỉ thị gần vạch 39 hơn vạch 38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1106052" y="2111257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khối lượng bằng cân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131571F-2AE0-4CFC-88D0-9990380D72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670073"/>
                  </p:ext>
                </p:extLst>
              </p:nvPr>
            </p:nvGraphicFramePr>
            <p:xfrm>
              <a:off x="58738" y="3818788"/>
              <a:ext cx="9026523" cy="24993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10982">
                      <a:extLst>
                        <a:ext uri="{9D8B030D-6E8A-4147-A177-3AD203B41FA5}">
                          <a16:colId xmlns:a16="http://schemas.microsoft.com/office/drawing/2014/main" val="3135838607"/>
                        </a:ext>
                      </a:extLst>
                    </a:gridCol>
                    <a:gridCol w="875002">
                      <a:extLst>
                        <a:ext uri="{9D8B030D-6E8A-4147-A177-3AD203B41FA5}">
                          <a16:colId xmlns:a16="http://schemas.microsoft.com/office/drawing/2014/main" val="1479407886"/>
                        </a:ext>
                      </a:extLst>
                    </a:gridCol>
                    <a:gridCol w="715911">
                      <a:extLst>
                        <a:ext uri="{9D8B030D-6E8A-4147-A177-3AD203B41FA5}">
                          <a16:colId xmlns:a16="http://schemas.microsoft.com/office/drawing/2014/main" val="3690142765"/>
                        </a:ext>
                      </a:extLst>
                    </a:gridCol>
                    <a:gridCol w="875002">
                      <a:extLst>
                        <a:ext uri="{9D8B030D-6E8A-4147-A177-3AD203B41FA5}">
                          <a16:colId xmlns:a16="http://schemas.microsoft.com/office/drawing/2014/main" val="606060756"/>
                        </a:ext>
                      </a:extLst>
                    </a:gridCol>
                    <a:gridCol w="871571">
                      <a:extLst>
                        <a:ext uri="{9D8B030D-6E8A-4147-A177-3AD203B41FA5}">
                          <a16:colId xmlns:a16="http://schemas.microsoft.com/office/drawing/2014/main" val="820572703"/>
                        </a:ext>
                      </a:extLst>
                    </a:gridCol>
                    <a:gridCol w="878433">
                      <a:extLst>
                        <a:ext uri="{9D8B030D-6E8A-4147-A177-3AD203B41FA5}">
                          <a16:colId xmlns:a16="http://schemas.microsoft.com/office/drawing/2014/main" val="2909354264"/>
                        </a:ext>
                      </a:extLst>
                    </a:gridCol>
                    <a:gridCol w="954548">
                      <a:extLst>
                        <a:ext uri="{9D8B030D-6E8A-4147-A177-3AD203B41FA5}">
                          <a16:colId xmlns:a16="http://schemas.microsoft.com/office/drawing/2014/main" val="582608992"/>
                        </a:ext>
                      </a:extLst>
                    </a:gridCol>
                    <a:gridCol w="875002">
                      <a:extLst>
                        <a:ext uri="{9D8B030D-6E8A-4147-A177-3AD203B41FA5}">
                          <a16:colId xmlns:a16="http://schemas.microsoft.com/office/drawing/2014/main" val="2632344367"/>
                        </a:ext>
                      </a:extLst>
                    </a:gridCol>
                    <a:gridCol w="1570072">
                      <a:extLst>
                        <a:ext uri="{9D8B030D-6E8A-4147-A177-3AD203B41FA5}">
                          <a16:colId xmlns:a16="http://schemas.microsoft.com/office/drawing/2014/main" val="204171995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 cần đo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Khối lượng ước lượng </a:t>
                          </a:r>
                        </a:p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(g)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Chọn dụng cụ đo chiều dài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 đo 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117559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Tên dụng cụ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GHĐ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ĐCNN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1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2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3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1600" b="0" dirty="0"/>
                            <a:t>m</a:t>
                          </a:r>
                          <a14:m>
                            <m:oMath xmlns:m="http://schemas.openxmlformats.org/officeDocument/2006/math">
                              <m:r>
                                <a:rPr lang="vi-VN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vi-VN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vi-VN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vi-V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vi-VN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vi-VN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vi-V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vi-VN" sz="1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vi-VN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728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Viên bi sắt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474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Cặp sách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27628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131571F-2AE0-4CFC-88D0-9990380D72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670073"/>
                  </p:ext>
                </p:extLst>
              </p:nvPr>
            </p:nvGraphicFramePr>
            <p:xfrm>
              <a:off x="58738" y="3818788"/>
              <a:ext cx="9026523" cy="24993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10982">
                      <a:extLst>
                        <a:ext uri="{9D8B030D-6E8A-4147-A177-3AD203B41FA5}">
                          <a16:colId xmlns:a16="http://schemas.microsoft.com/office/drawing/2014/main" val="3135838607"/>
                        </a:ext>
                      </a:extLst>
                    </a:gridCol>
                    <a:gridCol w="875002">
                      <a:extLst>
                        <a:ext uri="{9D8B030D-6E8A-4147-A177-3AD203B41FA5}">
                          <a16:colId xmlns:a16="http://schemas.microsoft.com/office/drawing/2014/main" val="1479407886"/>
                        </a:ext>
                      </a:extLst>
                    </a:gridCol>
                    <a:gridCol w="715911">
                      <a:extLst>
                        <a:ext uri="{9D8B030D-6E8A-4147-A177-3AD203B41FA5}">
                          <a16:colId xmlns:a16="http://schemas.microsoft.com/office/drawing/2014/main" val="3690142765"/>
                        </a:ext>
                      </a:extLst>
                    </a:gridCol>
                    <a:gridCol w="875002">
                      <a:extLst>
                        <a:ext uri="{9D8B030D-6E8A-4147-A177-3AD203B41FA5}">
                          <a16:colId xmlns:a16="http://schemas.microsoft.com/office/drawing/2014/main" val="606060756"/>
                        </a:ext>
                      </a:extLst>
                    </a:gridCol>
                    <a:gridCol w="871571">
                      <a:extLst>
                        <a:ext uri="{9D8B030D-6E8A-4147-A177-3AD203B41FA5}">
                          <a16:colId xmlns:a16="http://schemas.microsoft.com/office/drawing/2014/main" val="820572703"/>
                        </a:ext>
                      </a:extLst>
                    </a:gridCol>
                    <a:gridCol w="878433">
                      <a:extLst>
                        <a:ext uri="{9D8B030D-6E8A-4147-A177-3AD203B41FA5}">
                          <a16:colId xmlns:a16="http://schemas.microsoft.com/office/drawing/2014/main" val="2909354264"/>
                        </a:ext>
                      </a:extLst>
                    </a:gridCol>
                    <a:gridCol w="954548">
                      <a:extLst>
                        <a:ext uri="{9D8B030D-6E8A-4147-A177-3AD203B41FA5}">
                          <a16:colId xmlns:a16="http://schemas.microsoft.com/office/drawing/2014/main" val="582608992"/>
                        </a:ext>
                      </a:extLst>
                    </a:gridCol>
                    <a:gridCol w="875002">
                      <a:extLst>
                        <a:ext uri="{9D8B030D-6E8A-4147-A177-3AD203B41FA5}">
                          <a16:colId xmlns:a16="http://schemas.microsoft.com/office/drawing/2014/main" val="2632344367"/>
                        </a:ext>
                      </a:extLst>
                    </a:gridCol>
                    <a:gridCol w="1570072">
                      <a:extLst>
                        <a:ext uri="{9D8B030D-6E8A-4147-A177-3AD203B41FA5}">
                          <a16:colId xmlns:a16="http://schemas.microsoft.com/office/drawing/2014/main" val="2041719955"/>
                        </a:ext>
                      </a:extLst>
                    </a:gridCol>
                  </a:tblGrid>
                  <a:tr h="701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 cần đo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Khối lượng ước lượng </a:t>
                          </a:r>
                        </a:p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(g)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Chọn dụng cụ đo chiều dài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 đo 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1175596"/>
                      </a:ext>
                    </a:extLst>
                  </a:tr>
                  <a:tr h="1005840"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Tên dụng cụ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GHĐ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ĐCNN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2361" t="-72289" r="-390278" b="-885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172" t="-72289" r="-257962" b="-885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6643" t="-72289" r="-183217" b="-885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4806" t="-72289" r="-1550" b="-885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7288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Viên bi sắt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47415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Cặp sách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27628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 Box 4">
            <a:extLst>
              <a:ext uri="{FF2B5EF4-FFF2-40B4-BE49-F238E27FC236}">
                <a16:creationId xmlns:a16="http://schemas.microsoft.com/office/drawing/2014/main" id="{74DD7C12-092F-44AC-85F1-86528CDC0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845" y="3225343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5.2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F967416-AFCD-4C4E-91CB-B5F9265AC364}"/>
              </a:ext>
            </a:extLst>
          </p:cNvPr>
          <p:cNvSpPr txBox="1">
            <a:spLocks noChangeArrowheads="1"/>
          </p:cNvSpPr>
          <p:nvPr/>
        </p:nvSpPr>
        <p:spPr>
          <a:xfrm>
            <a:off x="5029200" y="1698060"/>
            <a:ext cx="4267993" cy="64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đo khối lượng của những viên bi sắt và cặp sách và hoàn thành bảng 5.2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5" descr="dau hoi">
            <a:hlinkClick r:id="rId3" action="ppaction://hlinksldjump"/>
            <a:extLst>
              <a:ext uri="{FF2B5EF4-FFF2-40B4-BE49-F238E27FC236}">
                <a16:creationId xmlns:a16="http://schemas.microsoft.com/office/drawing/2014/main" id="{87765745-6BC4-46F6-8474-CA4294F97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77" y="1638444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CC3EA526-EFE7-4F7F-8ADB-E618329B0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44" y="1391536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book9">
            <a:extLst>
              <a:ext uri="{FF2B5EF4-FFF2-40B4-BE49-F238E27FC236}">
                <a16:creationId xmlns:a16="http://schemas.microsoft.com/office/drawing/2014/main" id="{28326CF3-3751-4226-A02C-DF071EF3D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5" y="1408533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">
            <a:extLst>
              <a:ext uri="{FF2B5EF4-FFF2-40B4-BE49-F238E27FC236}">
                <a16:creationId xmlns:a16="http://schemas.microsoft.com/office/drawing/2014/main" id="{CA7AC52B-BB39-4FA9-AE92-ED6AF34D0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FA6206CD-FAA9-4E28-9B42-1F8F7F783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4E48F63B-2034-41AC-80CC-4ECAB70B7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891171"/>
            <a:ext cx="6019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A9355258-D50B-4ECF-8AB6-2A0E6EDD4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book9">
            <a:extLst>
              <a:ext uri="{FF2B5EF4-FFF2-40B4-BE49-F238E27FC236}">
                <a16:creationId xmlns:a16="http://schemas.microsoft.com/office/drawing/2014/main" id="{B037D1BB-6873-43F8-AC73-618C7D7CB9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book9">
            <a:extLst>
              <a:ext uri="{FF2B5EF4-FFF2-40B4-BE49-F238E27FC236}">
                <a16:creationId xmlns:a16="http://schemas.microsoft.com/office/drawing/2014/main" id="{FF4FEF51-1518-4E44-B6B3-4C3B441ACB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948215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68E77B23-9B68-451F-8CCB-2BF374F50E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290" y="2617327"/>
                <a:ext cx="738751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m là khối lượng trung bình,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khối lượng của vật trong các lần đo.</a:t>
                </a:r>
              </a:p>
            </p:txBody>
          </p:sp>
        </mc:Choice>
        <mc:Fallback xmlns="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68E77B23-9B68-451F-8CCB-2BF374F50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290" y="2617327"/>
                <a:ext cx="7387510" cy="830997"/>
              </a:xfrm>
              <a:prstGeom prst="rect">
                <a:avLst/>
              </a:prstGeom>
              <a:blipFill>
                <a:blip r:embed="rId6"/>
                <a:stretch>
                  <a:fillRect l="-1238" t="-5839" b="-15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3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4" grpId="0"/>
      <p:bldP spid="15" grpId="0" build="p"/>
      <p:bldP spid="15" grpId="1" build="allAtOnce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977778" y="2144642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khối lượng bằng cân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id="{97A4361F-4C5F-4CBE-A1C7-9C000FFCC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3160" y="2748512"/>
                <a:ext cx="6981826" cy="3693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 lượng khối lượng của vật cần đo.</a:t>
                </a:r>
                <a:endParaRPr lang="vi-VN" sz="26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cân phù hợp.</a:t>
                </a:r>
                <a:endParaRPr lang="vi-VN" sz="2600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 chỉnh cân đúng cách trước khi đo.</a:t>
                </a:r>
                <a:endParaRPr lang="vi-VN" sz="2600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6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Đặt vật lên cân hoặc treo vật vào cân.</a:t>
                </a: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Đọc và ghi kết quả mỗi lần theo vạch chia gần nhất với đầu kim của cân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ĐCNN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A4361F-4C5F-4CBE-A1C7-9C000FFC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160" y="2748512"/>
                <a:ext cx="6981826" cy="3693319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650" r="-1658" b="-31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book9">
            <a:extLst>
              <a:ext uri="{FF2B5EF4-FFF2-40B4-BE49-F238E27FC236}">
                <a16:creationId xmlns:a16="http://schemas.microsoft.com/office/drawing/2014/main" id="{763669C4-95BC-49F4-B026-3E2ECC005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748512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0">
            <a:extLst>
              <a:ext uri="{FF2B5EF4-FFF2-40B4-BE49-F238E27FC236}">
                <a16:creationId xmlns:a16="http://schemas.microsoft.com/office/drawing/2014/main" id="{E3900484-FCE9-421F-AC97-1F77533EE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CDB7D20E-29A6-4EF5-AA44-CF315B960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35" y="1505571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6" descr="book9">
            <a:extLst>
              <a:ext uri="{FF2B5EF4-FFF2-40B4-BE49-F238E27FC236}">
                <a16:creationId xmlns:a16="http://schemas.microsoft.com/office/drawing/2014/main" id="{37595629-D169-410B-AE9A-71BF2FFDE4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3" y="1581771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0">
            <a:extLst>
              <a:ext uri="{FF2B5EF4-FFF2-40B4-BE49-F238E27FC236}">
                <a16:creationId xmlns:a16="http://schemas.microsoft.com/office/drawing/2014/main" id="{66A1136F-ADB1-4C4E-908C-4612B906A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23B6C3CA-9FD4-4F01-A221-7BF12842E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EC174BC9-5792-4ACD-884C-9A7CA726D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891171"/>
            <a:ext cx="6019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398CC4A3-00C3-4BFF-A36B-5870BC164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book9">
            <a:extLst>
              <a:ext uri="{FF2B5EF4-FFF2-40B4-BE49-F238E27FC236}">
                <a16:creationId xmlns:a16="http://schemas.microsoft.com/office/drawing/2014/main" id="{76969909-8E61-4FCA-8F5E-1E7E8326B9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book9">
            <a:extLst>
              <a:ext uri="{FF2B5EF4-FFF2-40B4-BE49-F238E27FC236}">
                <a16:creationId xmlns:a16="http://schemas.microsoft.com/office/drawing/2014/main" id="{3263372F-D8F4-41D2-AE4A-E6378795FC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948215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9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47650"/>
            <a:ext cx="6781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63E8BE05-8307-4520-8A4A-BE3D62F0288E}"/>
              </a:ext>
            </a:extLst>
          </p:cNvPr>
          <p:cNvSpPr/>
          <p:nvPr/>
        </p:nvSpPr>
        <p:spPr>
          <a:xfrm>
            <a:off x="919163" y="1447800"/>
            <a:ext cx="7005637" cy="3733800"/>
          </a:xfrm>
          <a:prstGeom prst="cloudCallout">
            <a:avLst>
              <a:gd name="adj1" fmla="val -37701"/>
              <a:gd name="adj2" fmla="val 10074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mô tả cách đo và tiến hành đo họp đựng bút của em và so sánh kết quả đo được với kết quả ước lượng của 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62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1507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295400" y="2514600"/>
            <a:ext cx="6781800" cy="294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01863" y="1460500"/>
            <a:ext cx="497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7653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990975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553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25908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kilogam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(kg) </a:t>
            </a:r>
            <a:endParaRPr lang="vi-VN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/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kilogam t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</a:t>
            </a:r>
            <a:endParaRPr lang="vi-VN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(t) 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/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ước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kilogam t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: lạng , gam(g); miligam(mg)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9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DA04F6-60D7-470A-B0B2-A5AE0B966A3A}"/>
              </a:ext>
            </a:extLst>
          </p:cNvPr>
          <p:cNvSpPr txBox="1"/>
          <p:nvPr/>
        </p:nvSpPr>
        <p:spPr>
          <a:xfrm>
            <a:off x="805375" y="1893496"/>
            <a:ext cx="831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 Khi mua trái cây tại chợ, loại cân thích hợp: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7846A-A409-42F5-A40B-BF7F5CFD8FBF}"/>
              </a:ext>
            </a:extLst>
          </p:cNvPr>
          <p:cNvSpPr txBox="1"/>
          <p:nvPr/>
        </p:nvSpPr>
        <p:spPr>
          <a:xfrm>
            <a:off x="1225062" y="284164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cân tạ.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EFDCA-E55E-43A2-BE2B-68D39E757F5E}"/>
              </a:ext>
            </a:extLst>
          </p:cNvPr>
          <p:cNvSpPr txBox="1"/>
          <p:nvPr/>
        </p:nvSpPr>
        <p:spPr>
          <a:xfrm>
            <a:off x="1192237" y="34188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cân Roberval.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7C131-B301-4B9E-9B80-47E28027BBE0}"/>
              </a:ext>
            </a:extLst>
          </p:cNvPr>
          <p:cNvSpPr txBox="1"/>
          <p:nvPr/>
        </p:nvSpPr>
        <p:spPr>
          <a:xfrm>
            <a:off x="1192237" y="40499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cân đồng hồ.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170AA-69D4-4B79-B9F7-A08437F4EB8E}"/>
              </a:ext>
            </a:extLst>
          </p:cNvPr>
          <p:cNvSpPr txBox="1"/>
          <p:nvPr/>
        </p:nvSpPr>
        <p:spPr>
          <a:xfrm>
            <a:off x="1213339" y="4724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cân tiểu li.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2" y="609600"/>
            <a:ext cx="808698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DA04F6-60D7-470A-B0B2-A5AE0B966A3A}"/>
              </a:ext>
            </a:extLst>
          </p:cNvPr>
          <p:cNvSpPr txBox="1"/>
          <p:nvPr/>
        </p:nvSpPr>
        <p:spPr>
          <a:xfrm>
            <a:off x="805375" y="1893496"/>
            <a:ext cx="8311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 Loại cân thích hợp để cân vàng, bạc ở tiệm vàng là: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7846A-A409-42F5-A40B-BF7F5CFD8FBF}"/>
              </a:ext>
            </a:extLst>
          </p:cNvPr>
          <p:cNvSpPr txBox="1"/>
          <p:nvPr/>
        </p:nvSpPr>
        <p:spPr>
          <a:xfrm>
            <a:off x="1225062" y="284164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cân tạ.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EFDCA-E55E-43A2-BE2B-68D39E757F5E}"/>
              </a:ext>
            </a:extLst>
          </p:cNvPr>
          <p:cNvSpPr txBox="1"/>
          <p:nvPr/>
        </p:nvSpPr>
        <p:spPr>
          <a:xfrm>
            <a:off x="1192237" y="34188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cân Roberval.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7C131-B301-4B9E-9B80-47E28027BBE0}"/>
              </a:ext>
            </a:extLst>
          </p:cNvPr>
          <p:cNvSpPr txBox="1"/>
          <p:nvPr/>
        </p:nvSpPr>
        <p:spPr>
          <a:xfrm>
            <a:off x="1192237" y="40499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cân đồng hồ.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170AA-69D4-4B79-B9F7-A08437F4EB8E}"/>
              </a:ext>
            </a:extLst>
          </p:cNvPr>
          <p:cNvSpPr txBox="1"/>
          <p:nvPr/>
        </p:nvSpPr>
        <p:spPr>
          <a:xfrm>
            <a:off x="1213339" y="4724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cân tiểu li.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2" y="457200"/>
            <a:ext cx="8086988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6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7162"/>
            <a:ext cx="75438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78" y="1143000"/>
            <a:ext cx="40576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600200"/>
            <a:ext cx="47035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=................................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ĐCNN=..............................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khối lượng m=..................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09432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7889" y="1600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970" y="307752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3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4953000" y="2209800"/>
            <a:ext cx="5334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8600" y="4062903"/>
            <a:ext cx="5334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353"/>
            <a:ext cx="8229600" cy="1143000"/>
          </a:xfrm>
        </p:spPr>
        <p:txBody>
          <a:bodyPr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14300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Đơn vị đo khối lượng trong hệ thống đo lường chính thức ở nước ta là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tấn. 	B. miligam.	C. kilôgam. 	D. gam.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297180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Trên vỏ một hộp bánh có ghi 500 g. Con số này có ý nghĩa gì?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Khối lượng bánh trong hộp. 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Khối lượng cả bánh trong hộp và vỏ hộp. 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Sức nặng của hộp bánh,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Thể tích của hộp bánh. </a:t>
            </a:r>
          </a:p>
        </p:txBody>
      </p:sp>
    </p:spTree>
    <p:extLst>
      <p:ext uri="{BB962C8B-B14F-4D97-AF65-F5344CB8AC3E}">
        <p14:creationId xmlns:p14="http://schemas.microsoft.com/office/powerpoint/2010/main" val="19151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1514" y="3048000"/>
            <a:ext cx="5334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Bài 5: Đo khối l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1143000"/>
            <a:ext cx="14192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832884"/>
            <a:ext cx="7467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10T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10T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qua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en-US" altLang="en-US" dirty="0">
                <a:solidFill>
                  <a:srgbClr val="000000"/>
                </a:solidFill>
                <a:latin typeface="Open Sans"/>
                <a:cs typeface="Arial" pitchFamily="34" charset="0"/>
              </a:rPr>
              <a:t>   </a:t>
            </a:r>
            <a:endParaRPr lang="en-US" altLang="en-US" sz="9600" dirty="0">
              <a:solidFill>
                <a:srgbClr val="000000"/>
              </a:solidFill>
              <a:latin typeface="Open San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-47846" y="3586471"/>
            <a:ext cx="5334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063" y="1252454"/>
            <a:ext cx="5334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176" y="152399"/>
            <a:ext cx="8748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Cân một túi hoa quả, kết quả là  533 g. Độ chia nhỏ nhất của cân đã dùng là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 g. 	B. 5 g. 	C. 10 g.	D. 100 g.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63" y="18288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Robecvan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kg		B. 1,6 kg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 kg		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100g 1kg 500g Tính khối lượng của quả bí ở hình trên, biết cân thăng bằng -  O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99684"/>
            <a:ext cx="297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981200" y="5120445"/>
            <a:ext cx="5334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5600" y="2710666"/>
            <a:ext cx="5334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125" y="1371600"/>
            <a:ext cx="5334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339" y="0"/>
            <a:ext cx="9147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6:  Có 20 túi đường, ban đầu mỗi túi có khối lượng 1 kg, sau đó người ta cho thêm mỗi túi 2 lạng đường nữa. Khối lượng của 20 túi đường khi đó là bao nhiêu? 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24 kg.			B. 20 kg 10 lạng. 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22 kg.			D. 20 kg 20 lạng.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256078"/>
            <a:ext cx="87488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8: Cân một túi hoa quả, kết quả là 14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Độ chia nhỏ nhất của cân đã dùng là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 	B. 2 g. 	C. 5 g.	D. 10 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2246769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ân đĩa (Roberval) – SONG P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46769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4" grpId="0" animBg="1"/>
      <p:bldP spid="5" grpId="0"/>
      <p:bldP spid="7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2649" y="2057400"/>
            <a:ext cx="5334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4033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9 : cho biết GHĐ và ĐCNN của cân hình bên :</a:t>
            </a:r>
          </a:p>
          <a:p>
            <a:pPr marL="342900" indent="-34290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 và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	 </a:t>
            </a:r>
          </a:p>
          <a:p>
            <a:pPr marL="342900" indent="-34290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 và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</a:p>
          <a:p>
            <a:pPr marL="342900" indent="-34290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 và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0g </a:t>
            </a:r>
          </a:p>
          <a:p>
            <a:pPr marL="342900" indent="-34290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 và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vi-VN" dirty="0"/>
              <a:t>	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91000" y="4251367"/>
            <a:ext cx="5334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8084" y="3343426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10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Cân điện tử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D. Cân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810000" cy="29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0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16063"/>
            <a:ext cx="4876800" cy="944563"/>
          </a:xfrm>
        </p:spPr>
        <p:txBody>
          <a:bodyPr/>
          <a:lstStyle/>
          <a:p>
            <a:pPr eaLnBrk="1" hangingPunct="1"/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Hướng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dẫn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nhà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865437"/>
            <a:ext cx="8229600" cy="20574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nay.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057400" y="2095501"/>
            <a:ext cx="4876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1. Bài vừa học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057400" y="3394870"/>
            <a:ext cx="4876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2.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sắp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600200" y="4343400"/>
            <a:ext cx="7543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993300"/>
                </a:solidFill>
                <a:latin typeface="Times New Roman" panose="02020603050405020304" pitchFamily="18" charset="0"/>
              </a:rPr>
              <a:t>6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: </a:t>
            </a:r>
            <a:r>
              <a:rPr lang="en-US" b="1" i="1" dirty="0">
                <a:solidFill>
                  <a:srgbClr val="993300"/>
                </a:solidFill>
                <a:latin typeface="Times New Roman" panose="02020603050405020304" pitchFamily="18" charset="0"/>
              </a:rPr>
              <a:t>ĐO </a:t>
            </a:r>
            <a:r>
              <a:rPr lang="vi-VN" b="1" i="1" dirty="0">
                <a:solidFill>
                  <a:srgbClr val="993300"/>
                </a:solidFill>
                <a:latin typeface="Times New Roman" panose="02020603050405020304" pitchFamily="18" charset="0"/>
              </a:rPr>
              <a:t>THỜI GIAN </a:t>
            </a:r>
            <a:endParaRPr lang="en-US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  <p:bldP spid="67588" grpId="0"/>
      <p:bldP spid="675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 5">
            <a:extLst>
              <a:ext uri="{FF2B5EF4-FFF2-40B4-BE49-F238E27FC236}">
                <a16:creationId xmlns:a16="http://schemas.microsoft.com/office/drawing/2014/main" id="{E5AC8FDA-5F99-4108-9C59-0C09A44AA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229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kilogam,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72A3060F-6F38-4204-9091-036B9D4BC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2554307"/>
            <a:ext cx="8229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kilogam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khối lượng của một quả cân mẫu, đặt ở viện đo lường quốc tế ở Pháp.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5D6E9-D7CE-4027-83DC-A932D6515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8" t="42458" r="38215" b="26571"/>
          <a:stretch/>
        </p:blipFill>
        <p:spPr>
          <a:xfrm>
            <a:off x="1143000" y="3692394"/>
            <a:ext cx="6400800" cy="2854363"/>
          </a:xfrm>
          <a:prstGeom prst="rect">
            <a:avLst/>
          </a:prstGeom>
        </p:spPr>
      </p:pic>
      <p:sp>
        <p:nvSpPr>
          <p:cNvPr id="34" name="Text Box 10">
            <a:extLst>
              <a:ext uri="{FF2B5EF4-FFF2-40B4-BE49-F238E27FC236}">
                <a16:creationId xmlns:a16="http://schemas.microsoft.com/office/drawing/2014/main" id="{8B7337B0-FBA9-4769-A06F-BBFF78C43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D99CD6FA-4FB1-46F0-A51C-BBFDA88BA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9914C87E-6D0E-4721-A5F1-AE6D57539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36" y="795216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4887C1E6-1E5B-4FEE-9E19-CEB350706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6" descr="book9">
            <a:extLst>
              <a:ext uri="{FF2B5EF4-FFF2-40B4-BE49-F238E27FC236}">
                <a16:creationId xmlns:a16="http://schemas.microsoft.com/office/drawing/2014/main" id="{F4811E8A-DD6A-450C-9BFF-243DDA3E9E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 descr="book9">
            <a:extLst>
              <a:ext uri="{FF2B5EF4-FFF2-40B4-BE49-F238E27FC236}">
                <a16:creationId xmlns:a16="http://schemas.microsoft.com/office/drawing/2014/main" id="{4C73C624-2774-4BF6-A75D-235F13A0EC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1" y="833316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5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3d butterfl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47800" y="48006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3d butterfl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4600" y="51054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3d butterfl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943600" y="54102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3d butterfl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295400" y="54864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3d butterfl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858000" y="60960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3d butterfly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533402" y="1600201"/>
            <a:ext cx="800100" cy="466725"/>
          </a:xfrm>
          <a:noFill/>
        </p:spPr>
      </p:pic>
      <p:pic>
        <p:nvPicPr>
          <p:cNvPr id="27657" name="Picture 10" descr="3d butterfly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3810002" y="2744791"/>
            <a:ext cx="800100" cy="466725"/>
          </a:xfrm>
          <a:noFill/>
        </p:spPr>
      </p:pic>
      <p:pic>
        <p:nvPicPr>
          <p:cNvPr id="1026" name="Picture 2" descr="Năm cách nói thay thế 'thank you' - VnExpress">
            <a:extLst>
              <a:ext uri="{FF2B5EF4-FFF2-40B4-BE49-F238E27FC236}">
                <a16:creationId xmlns:a16="http://schemas.microsoft.com/office/drawing/2014/main" id="{569803C3-78EF-9BDC-3628-DD633F91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83" y="749300"/>
            <a:ext cx="6477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6018"/>
      </p:ext>
    </p:extLst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1"/>
            <a:ext cx="9144000" cy="36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85319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t  =...............kg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 tạ=............. kg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lạng=............kg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150g =.............. kg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mg=.............kg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442" y="4005589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t  =........................kg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1,05 tạ=.................... kg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lạng 40g=................kg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 yến 6kg =.............. kg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57800 g=....................kg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77699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2609" y="430021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4502" y="517142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0,15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473478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2326" y="439479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8174" y="5576739"/>
            <a:ext cx="150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0,0005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7642" y="400558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571673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57,8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486736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1,64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5338166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0">
            <a:extLst>
              <a:ext uri="{FF2B5EF4-FFF2-40B4-BE49-F238E27FC236}">
                <a16:creationId xmlns:a16="http://schemas.microsoft.com/office/drawing/2014/main" id="{66DBC0F7-87B9-4458-ACED-57FE07C7E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2">
            <a:extLst>
              <a:ext uri="{FF2B5EF4-FFF2-40B4-BE49-F238E27FC236}">
                <a16:creationId xmlns:a16="http://schemas.microsoft.com/office/drawing/2014/main" id="{F7512719-1937-49D6-BAAA-5CC2D1AD5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id="{A22892D8-7327-4884-89DB-1170EFDB0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0">
            <a:extLst>
              <a:ext uri="{FF2B5EF4-FFF2-40B4-BE49-F238E27FC236}">
                <a16:creationId xmlns:a16="http://schemas.microsoft.com/office/drawing/2014/main" id="{C5B5493E-1A8F-446E-B34A-1EBC3854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6" descr="book9">
            <a:extLst>
              <a:ext uri="{FF2B5EF4-FFF2-40B4-BE49-F238E27FC236}">
                <a16:creationId xmlns:a16="http://schemas.microsoft.com/office/drawing/2014/main" id="{C3135409-6E34-4D19-B55A-A2CD6BB2B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 descr="book9">
            <a:extLst>
              <a:ext uri="{FF2B5EF4-FFF2-40B4-BE49-F238E27FC236}">
                <a16:creationId xmlns:a16="http://schemas.microsoft.com/office/drawing/2014/main" id="{34FF777B-15AE-4E0F-842E-5D8AAAE73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4">
            <a:extLst>
              <a:ext uri="{FF2B5EF4-FFF2-40B4-BE49-F238E27FC236}">
                <a16:creationId xmlns:a16="http://schemas.microsoft.com/office/drawing/2014/main" id="{C3D8318E-6C43-4DD0-99A4-981794FE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31" y="1472294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1171BCD6-3A03-4219-958F-53F14F8C1AA4}"/>
              </a:ext>
            </a:extLst>
          </p:cNvPr>
          <p:cNvSpPr txBox="1">
            <a:spLocks noChangeArrowheads="1"/>
          </p:cNvSpPr>
          <p:nvPr/>
        </p:nvSpPr>
        <p:spPr>
          <a:xfrm>
            <a:off x="11747" y="1933959"/>
            <a:ext cx="4103053" cy="64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những loại cân được liệt kê ở các hình 5.2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5.2b , 5.2c, 5.2d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hãy nêu thêm một số loại cân mà em biết và nêu ưu thế của từng loại đó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" name="Picture 45" descr="dau hoi">
            <a:hlinkClick r:id="rId3" action="ppaction://hlinksldjump"/>
            <a:extLst>
              <a:ext uri="{FF2B5EF4-FFF2-40B4-BE49-F238E27FC236}">
                <a16:creationId xmlns:a16="http://schemas.microsoft.com/office/drawing/2014/main" id="{88EDE5E3-1610-41C0-931A-0BD6F067E2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0" y="1793469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A7255-7FF0-4BB1-9D39-71946A0025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32" t="17749" r="37743" b="11277"/>
          <a:stretch/>
        </p:blipFill>
        <p:spPr>
          <a:xfrm>
            <a:off x="4055604" y="1933959"/>
            <a:ext cx="4922910" cy="488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85B1B5B-3905-49E8-98CD-AF4D6A8C0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876" y="189557"/>
            <a:ext cx="72693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0C8C0FC3-67A5-4EF2-8D31-F54DE07CF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06" y="5338189"/>
            <a:ext cx="1974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vi-VN" sz="28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50A76D7B-FE8B-4B9E-AE7C-BBB1E277E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472" y="5394322"/>
            <a:ext cx="2109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vi-VN" sz="28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342F7FAF-59C3-4FA5-8789-F4891B45A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46" y="5388874"/>
            <a:ext cx="2109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endParaRPr lang="vi-VN" sz="28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3A1C1F52-E8A7-4501-875F-245ACA0BA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459" y="5388874"/>
            <a:ext cx="1644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 x</a:t>
            </a:r>
            <a:r>
              <a:rPr lang="vi-VN" sz="280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</a:p>
        </p:txBody>
      </p:sp>
      <p:pic>
        <p:nvPicPr>
          <p:cNvPr id="9" name="Picture 19" descr="Cau hoi">
            <a:extLst>
              <a:ext uri="{FF2B5EF4-FFF2-40B4-BE49-F238E27FC236}">
                <a16:creationId xmlns:a16="http://schemas.microsoft.com/office/drawing/2014/main" id="{0BDF273F-A2FD-4070-B430-3A27381302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0" y="295760"/>
            <a:ext cx="702469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1">
            <a:extLst>
              <a:ext uri="{FF2B5EF4-FFF2-40B4-BE49-F238E27FC236}">
                <a16:creationId xmlns:a16="http://schemas.microsoft.com/office/drawing/2014/main" id="{DBEEF5E5-65D4-409B-BE03-F4AEAA884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745" y="5410200"/>
            <a:ext cx="1246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0F84A4F7-4C10-4BE0-8F84-F8453D1EE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532" y="5410200"/>
            <a:ext cx="1397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502C4327-684A-4AD8-B576-B4A1E7682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834" y="5410314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pic>
        <p:nvPicPr>
          <p:cNvPr id="13" name="Picture 24" descr="can dien tu">
            <a:extLst>
              <a:ext uri="{FF2B5EF4-FFF2-40B4-BE49-F238E27FC236}">
                <a16:creationId xmlns:a16="http://schemas.microsoft.com/office/drawing/2014/main" id="{06A55800-9C93-44FB-837D-34D50843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0" y="2912679"/>
            <a:ext cx="2453363" cy="246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 descr="can dong ho">
            <a:extLst>
              <a:ext uri="{FF2B5EF4-FFF2-40B4-BE49-F238E27FC236}">
                <a16:creationId xmlns:a16="http://schemas.microsoft.com/office/drawing/2014/main" id="{A8415C27-9C12-4125-96C0-EFE33489E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23" y="3493399"/>
            <a:ext cx="1916083" cy="177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%3Fdo%3Dproduct%26dtd%3Dthumbnail%26id%3D21172%26w%3D200%26h%3D200">
            <a:hlinkClick r:id="rId5"/>
            <a:extLst>
              <a:ext uri="{FF2B5EF4-FFF2-40B4-BE49-F238E27FC236}">
                <a16:creationId xmlns:a16="http://schemas.microsoft.com/office/drawing/2014/main" id="{70761DEE-6E8E-48F3-8FE6-3E51380F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322" y="2912678"/>
            <a:ext cx="2381330" cy="23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cantieuly">
            <a:extLst>
              <a:ext uri="{FF2B5EF4-FFF2-40B4-BE49-F238E27FC236}">
                <a16:creationId xmlns:a16="http://schemas.microsoft.com/office/drawing/2014/main" id="{745CDFAD-05A6-4752-AD2E-DA164886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22" y="2912678"/>
            <a:ext cx="2140716" cy="226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9">
            <a:extLst>
              <a:ext uri="{FF2B5EF4-FFF2-40B4-BE49-F238E27FC236}">
                <a16:creationId xmlns:a16="http://schemas.microsoft.com/office/drawing/2014/main" id="{D1EF943D-7BB7-42F2-8DD2-5A5663A7C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89" y="5381730"/>
            <a:ext cx="1403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ài 5: Đo khối l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2004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dễ sử dụng, có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 được nhiều giá trị khối lượng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33180" y="82406"/>
            <a:ext cx="27764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 </a:t>
            </a:r>
            <a:endParaRPr kumimoji="0" lang="en-US" altLang="en-US" sz="12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  <a:cs typeface="Arial" pitchFamily="34" charset="0"/>
            </a:endParaRPr>
          </a:p>
        </p:txBody>
      </p:sp>
      <p:pic>
        <p:nvPicPr>
          <p:cNvPr id="2052" name="Picture 4" descr="Bài 5: Đo khối l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6860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297881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Rôbecvan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76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79460" y="1682606"/>
            <a:ext cx="23115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 </a:t>
            </a:r>
            <a:endParaRPr kumimoji="0" lang="en-US" altLang="en-US" sz="9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  <a:cs typeface="Arial" pitchFamily="34" charset="0"/>
            </a:endParaRPr>
          </a:p>
        </p:txBody>
      </p:sp>
      <p:pic>
        <p:nvPicPr>
          <p:cNvPr id="3074" name="Picture 2" descr="Bài 5: Đo khối l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0031"/>
            <a:ext cx="3848100" cy="322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0527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: cân hóa chất , khối lượng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thể,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 cưng....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469237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: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dirty="0"/>
          </a:p>
        </p:txBody>
      </p:sp>
      <p:pic>
        <p:nvPicPr>
          <p:cNvPr id="7" name="Picture 27" descr="cantieuly">
            <a:extLst>
              <a:ext uri="{FF2B5EF4-FFF2-40B4-BE49-F238E27FC236}">
                <a16:creationId xmlns:a16="http://schemas.microsoft.com/office/drawing/2014/main" id="{745CDFAD-05A6-4752-AD2E-DA164886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2140716" cy="226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7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01" y="1508948"/>
            <a:ext cx="3020157" cy="3893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7526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 treo : Nhỏ gọn , tiện sử dụng , dùng cân hàng hóa , hải sản ............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ân bàn cơ Việt Nam 500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0859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3581400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 tạ hay cân bàn :  , dùng cân  các vật có khối lượng lớn trên 100 kg ............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2555</TotalTime>
  <Words>1706</Words>
  <Application>Microsoft Office PowerPoint</Application>
  <PresentationFormat>On-screen Show (4:3)</PresentationFormat>
  <Paragraphs>186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Open Sans</vt:lpstr>
      <vt:lpstr>Times New Roman</vt:lpstr>
      <vt:lpstr>1_Office Theme</vt:lpstr>
      <vt:lpstr>Office Theme</vt:lpstr>
      <vt:lpstr>2_Office Theme</vt:lpstr>
      <vt:lpstr>KHOA HỌC TỰ NHIÊN 6</vt:lpstr>
      <vt:lpstr>PowerPoint Presentation</vt:lpstr>
      <vt:lpstr>Bài 5:  Đo khối lượng </vt:lpstr>
      <vt:lpstr>PowerPoint Presentation</vt:lpstr>
      <vt:lpstr>Bài 5:  Đo khối lượng</vt:lpstr>
      <vt:lpstr>PowerPoint Presentation</vt:lpstr>
      <vt:lpstr>PowerPoint Presentation</vt:lpstr>
      <vt:lpstr>PowerPoint Presentation</vt:lpstr>
      <vt:lpstr>PowerPoint Presentation</vt:lpstr>
      <vt:lpstr>Bài 5:  Đo khối lượng</vt:lpstr>
      <vt:lpstr>Tìm GHĐ và ĐCNN của cân sau:</vt:lpstr>
      <vt:lpstr>Bài 5:  Đo khối lượng</vt:lpstr>
      <vt:lpstr>PowerPoint Presentation</vt:lpstr>
      <vt:lpstr>Bài 5:  Đo khối lượng</vt:lpstr>
      <vt:lpstr>PowerPoint Presentation</vt:lpstr>
      <vt:lpstr>PowerPoint Presentation</vt:lpstr>
      <vt:lpstr>Bài 5:  Đo khối lượng</vt:lpstr>
      <vt:lpstr>Bài 5:  Đo khối lượng</vt:lpstr>
      <vt:lpstr>Bài 5:  Đo khối lượng</vt:lpstr>
      <vt:lpstr>PowerPoint Presentation</vt:lpstr>
      <vt:lpstr>PowerPoint Presentation</vt:lpstr>
      <vt:lpstr>PowerPoint Presentation</vt:lpstr>
      <vt:lpstr>PowerPoint Presentation</vt:lpstr>
      <vt:lpstr>BÀI TẬP TRẮC NGHIỆM</vt:lpstr>
      <vt:lpstr>PowerPoint Presentation</vt:lpstr>
      <vt:lpstr>PowerPoint Presentation</vt:lpstr>
      <vt:lpstr>PowerPoint Presentation</vt:lpstr>
      <vt:lpstr>PowerPoint Presentation</vt:lpstr>
      <vt:lpstr>Hướng dẫn về nhà:</vt:lpstr>
      <vt:lpstr>PowerPoint Presentation</vt:lpstr>
    </vt:vector>
  </TitlesOfParts>
  <Company>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TQ</dc:creator>
  <cp:lastModifiedBy>Windows 10</cp:lastModifiedBy>
  <cp:revision>158</cp:revision>
  <dcterms:created xsi:type="dcterms:W3CDTF">2009-08-04T01:52:52Z</dcterms:created>
  <dcterms:modified xsi:type="dcterms:W3CDTF">2025-08-14T11:50:27Z</dcterms:modified>
</cp:coreProperties>
</file>