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1" r:id="rId3"/>
    <p:sldMasterId id="2147483663" r:id="rId4"/>
    <p:sldMasterId id="2147483666" r:id="rId5"/>
  </p:sldMasterIdLst>
  <p:notesMasterIdLst>
    <p:notesMasterId r:id="rId24"/>
  </p:notesMasterIdLst>
  <p:handoutMasterIdLst>
    <p:handoutMasterId r:id="rId25"/>
  </p:handoutMasterIdLst>
  <p:sldIdLst>
    <p:sldId id="316" r:id="rId6"/>
    <p:sldId id="634" r:id="rId7"/>
    <p:sldId id="635" r:id="rId8"/>
    <p:sldId id="614" r:id="rId9"/>
    <p:sldId id="669" r:id="rId10"/>
    <p:sldId id="655" r:id="rId11"/>
    <p:sldId id="659" r:id="rId12"/>
    <p:sldId id="670" r:id="rId13"/>
    <p:sldId id="671" r:id="rId14"/>
    <p:sldId id="657" r:id="rId15"/>
    <p:sldId id="661" r:id="rId16"/>
    <p:sldId id="665" r:id="rId17"/>
    <p:sldId id="672" r:id="rId18"/>
    <p:sldId id="667" r:id="rId19"/>
    <p:sldId id="673" r:id="rId20"/>
    <p:sldId id="674" r:id="rId21"/>
    <p:sldId id="675" r:id="rId22"/>
    <p:sldId id="676" r:id="rId23"/>
  </p:sldIdLst>
  <p:sldSz cx="12192000" cy="6858000"/>
  <p:notesSz cx="6858000" cy="9144000"/>
  <p:embeddedFontLst>
    <p:embeddedFont>
      <p:font typeface="Cambria Math" panose="02040503050406030204" pitchFamily="18" charset="0"/>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9B5"/>
    <a:srgbClr val="4266A9"/>
    <a:srgbClr val="6080B8"/>
    <a:srgbClr val="AFBFDB"/>
    <a:srgbClr val="98BCDC"/>
    <a:srgbClr val="AECAE3"/>
    <a:srgbClr val="5E687C"/>
    <a:srgbClr val="EDF2F7"/>
    <a:srgbClr val="E5C0BB"/>
    <a:srgbClr val="A2C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showGuides="1">
      <p:cViewPr varScale="1">
        <p:scale>
          <a:sx n="70" d="100"/>
          <a:sy n="70" d="100"/>
        </p:scale>
        <p:origin x="540" y="60"/>
      </p:cViewPr>
      <p:guideLst>
        <p:guide orient="horz" pos="2205"/>
        <p:guide pos="3840"/>
      </p:guideLst>
    </p:cSldViewPr>
  </p:slideViewPr>
  <p:notesTextViewPr>
    <p:cViewPr>
      <p:scale>
        <a:sx n="1" d="1"/>
        <a:sy n="1" d="1"/>
      </p:scale>
      <p:origin x="0" y="0"/>
    </p:cViewPr>
  </p:notesTextViewPr>
  <p:sorterViewPr>
    <p:cViewPr>
      <p:scale>
        <a:sx n="100" d="100"/>
        <a:sy n="100" d="100"/>
      </p:scale>
      <p:origin x="0" y="-6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2025/8/14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7FCF797E-0F98-4FBF-B001-2F886ADDD41F}" type="datetimeFigureOut">
              <a:rPr lang="zh-CN" altLang="en-US" smtClean="0"/>
              <a:t>2025/8/14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BDCD27B4-F875-477E-9EE1-9D4B0D1998A5}" type="slidenum">
              <a:rPr lang="zh-CN" altLang="en-US" smtClean="0"/>
              <a:t>‹#›</a:t>
            </a:fld>
            <a:endParaRPr lang="zh-CN" altLang="en-US"/>
          </a:p>
        </p:txBody>
      </p:sp>
    </p:spTree>
    <p:extLst>
      <p:ext uri="{BB962C8B-B14F-4D97-AF65-F5344CB8AC3E}">
        <p14:creationId xmlns:p14="http://schemas.microsoft.com/office/powerpoint/2010/main" val="15590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2025/8/14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noChangeArrowheads="1"/>
          </p:cNvSpPr>
          <p:nvPr>
            <p:ph type="sldNum" sz="quarter" idx="12"/>
          </p:nvPr>
        </p:nvSpPr>
        <p:spPr/>
        <p:txBody>
          <a:bodyPr/>
          <a:lstStyle>
            <a:lvl1pPr>
              <a:defRPr/>
            </a:lvl1pPr>
          </a:lstStyle>
          <a:p>
            <a:fld id="{50D3BFCF-503B-4960-80FD-5E50BD1D3316}" type="slidenum">
              <a:rPr lang="en-US" altLang="en-US"/>
              <a:pPr/>
              <a:t>‹#›</a:t>
            </a:fld>
            <a:endParaRPr lang="en-US" altLang="en-US"/>
          </a:p>
        </p:txBody>
      </p:sp>
    </p:spTree>
    <p:extLst>
      <p:ext uri="{BB962C8B-B14F-4D97-AF65-F5344CB8AC3E}">
        <p14:creationId xmlns:p14="http://schemas.microsoft.com/office/powerpoint/2010/main" val="112054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2025/8/14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110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0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014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17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106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615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2158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492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58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293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92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2025/8/14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97BF4A51-10B2-433A-ADB8-406F392DA89E}" type="datetimeFigureOut">
              <a:rPr lang="zh-CN" altLang="en-US" smtClean="0"/>
              <a:t>2025/8/14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8C253F59-1630-4D8F-A124-436A6BF89A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t>2025/8/14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2025/8/14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2025/8/14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8/14/2025</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390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6" name="Rectangle 106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8" name="Rectangle 106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0" name="Rectangle 106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72" name="Rectangle 107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4" name="Oval 107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Google Shape;129;p27"/>
          <p:cNvSpPr txBox="1">
            <a:spLocks noGrp="1"/>
          </p:cNvSpPr>
          <p:nvPr>
            <p:ph type="ctrTitle"/>
          </p:nvPr>
        </p:nvSpPr>
        <p:spPr>
          <a:xfrm>
            <a:off x="163653" y="1459692"/>
            <a:ext cx="5253663" cy="3030724"/>
          </a:xfrm>
          <a:prstGeom prst="rect">
            <a:avLst/>
          </a:prstGeom>
        </p:spPr>
        <p:txBody>
          <a:bodyPr spcFirstLastPara="1" vert="horz" lIns="91440" tIns="45720" rIns="91440" bIns="45720" rtlCol="0" anchor="b" anchorCtr="0">
            <a:normAutofit/>
          </a:bodyPr>
          <a:lstStyle/>
          <a:p>
            <a:r>
              <a:rPr lang="en-US" sz="6000" b="1" spc="-90" dirty="0">
                <a:solidFill>
                  <a:srgbClr val="FF00FF"/>
                </a:solidFill>
              </a:rPr>
              <a:t>KHOA HỌC TỰ NHIÊN 6</a:t>
            </a:r>
            <a:endParaRPr lang="en-US" sz="6000" b="1" dirty="0">
              <a:solidFill>
                <a:srgbClr val="FF00FF"/>
              </a:solidFill>
            </a:endParaRPr>
          </a:p>
        </p:txBody>
      </p:sp>
      <p:sp>
        <p:nvSpPr>
          <p:cNvPr id="130" name="Google Shape;130;p27"/>
          <p:cNvSpPr txBox="1">
            <a:spLocks noGrp="1"/>
          </p:cNvSpPr>
          <p:nvPr>
            <p:ph type="subTitle" idx="1"/>
          </p:nvPr>
        </p:nvSpPr>
        <p:spPr>
          <a:xfrm>
            <a:off x="144246" y="218946"/>
            <a:ext cx="5253663" cy="1375145"/>
          </a:xfrm>
          <a:prstGeom prst="rect">
            <a:avLst/>
          </a:prstGeom>
        </p:spPr>
        <p:txBody>
          <a:bodyPr spcFirstLastPara="1" vert="horz" lIns="91425" tIns="91425" rIns="91425" bIns="91425" rtlCol="0" anchorCtr="0">
            <a:normAutofit/>
          </a:bodyPr>
          <a:lstStyle/>
          <a:p>
            <a:pPr defTabSz="685800">
              <a:lnSpc>
                <a:spcPct val="90000"/>
              </a:lnSpc>
              <a:spcBef>
                <a:spcPts val="0"/>
              </a:spcBef>
              <a:spcAft>
                <a:spcPts val="1600"/>
              </a:spcAft>
              <a:defRPr/>
            </a:pPr>
            <a:r>
              <a:rPr lang="vi-VN" sz="2600" b="1" dirty="0">
                <a:solidFill>
                  <a:srgbClr val="FFFF00"/>
                </a:solidFill>
                <a:latin typeface="Times New Roman" panose="02020603050405020304" pitchFamily="18" charset="0"/>
                <a:cs typeface="Times New Roman" panose="02020603050405020304" pitchFamily="18" charset="0"/>
              </a:rPr>
              <a:t>T</a:t>
            </a:r>
            <a:r>
              <a:rPr lang="en-US" sz="2600" b="1" dirty="0">
                <a:solidFill>
                  <a:srgbClr val="FFFF00"/>
                </a:solidFill>
                <a:latin typeface="Times New Roman" panose="02020603050405020304" pitchFamily="18" charset="0"/>
                <a:cs typeface="Times New Roman" panose="02020603050405020304" pitchFamily="18" charset="0"/>
              </a:rPr>
              <a:t>RƯỜNG</a:t>
            </a:r>
            <a:r>
              <a:rPr lang="vi-VN"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TiH</a:t>
            </a:r>
            <a:r>
              <a:rPr lang="en-US" sz="2600" b="1" dirty="0">
                <a:solidFill>
                  <a:srgbClr val="FFFF00"/>
                </a:solidFill>
                <a:latin typeface="Times New Roman" panose="02020603050405020304" pitchFamily="18" charset="0"/>
                <a:cs typeface="Times New Roman" panose="02020603050405020304" pitchFamily="18" charset="0"/>
              </a:rPr>
              <a:t>, </a:t>
            </a:r>
            <a:r>
              <a:rPr lang="vi-VN" sz="2600" b="1" dirty="0">
                <a:solidFill>
                  <a:srgbClr val="FFFF00"/>
                </a:solidFill>
                <a:latin typeface="Times New Roman" panose="02020603050405020304" pitchFamily="18" charset="0"/>
                <a:cs typeface="Times New Roman" panose="02020603050405020304" pitchFamily="18" charset="0"/>
              </a:rPr>
              <a:t>THCS </a:t>
            </a:r>
            <a:r>
              <a:rPr lang="en-US" sz="2600" b="1" dirty="0">
                <a:solidFill>
                  <a:srgbClr val="FFFF00"/>
                </a:solidFill>
                <a:latin typeface="Times New Roman" panose="02020603050405020304" pitchFamily="18" charset="0"/>
                <a:cs typeface="Times New Roman" panose="02020603050405020304" pitchFamily="18" charset="0"/>
              </a:rPr>
              <a:t>TẠ UYÊN</a:t>
            </a:r>
          </a:p>
          <a:p>
            <a:pPr defTabSz="685800">
              <a:lnSpc>
                <a:spcPct val="90000"/>
              </a:lnSpc>
              <a:spcBef>
                <a:spcPts val="0"/>
              </a:spcBef>
              <a:spcAft>
                <a:spcPts val="1600"/>
              </a:spcAft>
              <a:defRPr/>
            </a:pPr>
            <a:r>
              <a:rPr lang="en-US" sz="2600" b="1" dirty="0">
                <a:solidFill>
                  <a:srgbClr val="FFFF00"/>
                </a:solidFill>
                <a:latin typeface="Times New Roman" panose="02020603050405020304" pitchFamily="18" charset="0"/>
                <a:cs typeface="Times New Roman" panose="02020603050405020304" pitchFamily="18" charset="0"/>
              </a:rPr>
              <a:t>TỔ KHTN</a:t>
            </a:r>
            <a:endParaRPr lang="vi-VN" sz="2600" b="1" dirty="0">
              <a:solidFill>
                <a:srgbClr val="FFFF00"/>
              </a:solidFill>
              <a:latin typeface="Times New Roman" panose="02020603050405020304" pitchFamily="18" charset="0"/>
              <a:cs typeface="Times New Roman" panose="02020603050405020304" pitchFamily="18" charset="0"/>
            </a:endParaRPr>
          </a:p>
          <a:p>
            <a:pPr>
              <a:lnSpc>
                <a:spcPct val="90000"/>
              </a:lnSpc>
            </a:pPr>
            <a:endParaRPr lang="vi-VN" sz="2000" dirty="0">
              <a:solidFill>
                <a:srgbClr val="FFFFFF"/>
              </a:solidFill>
              <a:latin typeface="Times New Roman" panose="02020603050405020304" pitchFamily="18" charset="0"/>
              <a:cs typeface="Times New Roman" panose="02020603050405020304" pitchFamily="18" charset="0"/>
            </a:endParaRPr>
          </a:p>
        </p:txBody>
      </p:sp>
      <p:pic>
        <p:nvPicPr>
          <p:cNvPr id="1030" name="Picture 6" descr="Giới thiệu một số nội dung hay trong SGK môn Khoa học Tự nhiên lớp 9 | THCS  Lý Thường Kiệt">
            <a:extLst>
              <a:ext uri="{FF2B5EF4-FFF2-40B4-BE49-F238E27FC236}">
                <a16:creationId xmlns:a16="http://schemas.microsoft.com/office/drawing/2014/main" id="{4BF6954C-57E5-2286-A349-B8D5866C3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
          <a:stretch>
            <a:fillRect/>
          </a:stretch>
        </p:blipFill>
        <p:spPr bwMode="auto">
          <a:xfrm>
            <a:off x="6096000" y="602615"/>
            <a:ext cx="560832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barn(inVertical)">
                                      <p:cBhvr>
                                        <p:cTn id="12" dur="500"/>
                                        <p:tgtEl>
                                          <p:spTgt spid="13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anim calcmode="lin" valueType="num">
                                      <p:cBhvr>
                                        <p:cTn id="21" dur="1000" fill="hold"/>
                                        <p:tgtEl>
                                          <p:spTgt spid="129"/>
                                        </p:tgtEl>
                                        <p:attrNameLst>
                                          <p:attrName>ppt_x</p:attrName>
                                        </p:attrNameLst>
                                      </p:cBhvr>
                                      <p:tavLst>
                                        <p:tav tm="0">
                                          <p:val>
                                            <p:strVal val="#ppt_x"/>
                                          </p:val>
                                        </p:tav>
                                        <p:tav tm="100000">
                                          <p:val>
                                            <p:strVal val="#ppt_x"/>
                                          </p:val>
                                        </p:tav>
                                      </p:tavLst>
                                    </p:anim>
                                    <p:anim calcmode="lin" valueType="num">
                                      <p:cBhvr>
                                        <p:cTn id="2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380101" y="793840"/>
            <a:ext cx="7505044" cy="1506560"/>
            <a:chOff x="6995864" y="2010110"/>
            <a:chExt cx="7505044" cy="1506560"/>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Ước</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lượng</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thời</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gian</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và</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lựa</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chọn</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endPar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p:txBody>
        </p:sp>
        <p:sp>
          <p:nvSpPr>
            <p:cNvPr id="19" name="文本框 18"/>
            <p:cNvSpPr txBox="1"/>
            <p:nvPr/>
          </p:nvSpPr>
          <p:spPr>
            <a:xfrm>
              <a:off x="6995864" y="2562563"/>
              <a:ext cx="7197393" cy="954107"/>
            </a:xfrm>
            <a:prstGeom prst="rect">
              <a:avLst/>
            </a:prstGeom>
            <a:noFill/>
          </p:spPr>
          <p:txBody>
            <a:bodyPr wrap="square" rtlCol="0">
              <a:spAutoFit/>
            </a:bodyPr>
            <a:lstStyle/>
            <a:p>
              <a:pPr algn="l">
                <a:buFont typeface="Arial" panose="020B0604020202020204" pitchFamily="34" charset="0"/>
                <a:buChar char="•"/>
              </a:pPr>
              <a:r>
                <a:rPr lang="en-US" sz="2800" b="0" i="0" dirty="0" err="1">
                  <a:solidFill>
                    <a:srgbClr val="FF0000"/>
                  </a:solidFill>
                  <a:effectLst/>
                  <a:latin typeface="Times New Roman" panose="02020603050405020304" pitchFamily="18" charset="0"/>
                  <a:cs typeface="Times New Roman" panose="02020603050405020304" pitchFamily="18" charset="0"/>
                </a:rPr>
                <a:t>Để</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xác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định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thời</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gian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vận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động</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viên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chạy</a:t>
              </a:r>
              <a:r>
                <a:rPr lang="en-US" sz="2800" b="0" i="0" dirty="0">
                  <a:solidFill>
                    <a:srgbClr val="FF0000"/>
                  </a:solidFill>
                  <a:effectLst/>
                  <a:latin typeface="Times New Roman" panose="02020603050405020304" pitchFamily="18" charset="0"/>
                  <a:cs typeface="Times New Roman" panose="02020603050405020304" pitchFamily="18" charset="0"/>
                </a:rPr>
                <a:t> 800m ta </a:t>
              </a:r>
              <a:r>
                <a:rPr lang="en-US" sz="2800" b="0" i="0" dirty="0" err="1">
                  <a:solidFill>
                    <a:srgbClr val="FF0000"/>
                  </a:solidFill>
                  <a:effectLst/>
                  <a:latin typeface="Times New Roman" panose="02020603050405020304" pitchFamily="18" charset="0"/>
                  <a:cs typeface="Times New Roman" panose="02020603050405020304" pitchFamily="18" charset="0"/>
                </a:rPr>
                <a:t>nên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dùng</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loại</a:t>
              </a:r>
              <a:r>
                <a:rPr lang="en-US" sz="2800" b="0" i="0" dirty="0">
                  <a:solidFill>
                    <a:srgbClr val="FF0000"/>
                  </a:solidFill>
                  <a:effectLst/>
                  <a:latin typeface="Times New Roman" panose="02020603050405020304" pitchFamily="18" charset="0"/>
                  <a:cs typeface="Times New Roman" panose="02020603050405020304" pitchFamily="18" charset="0"/>
                </a:rPr>
                <a:t> đồng </a:t>
              </a:r>
              <a:r>
                <a:rPr lang="en-US" sz="2800" b="0" i="0" dirty="0" err="1">
                  <a:solidFill>
                    <a:srgbClr val="FF0000"/>
                  </a:solidFill>
                  <a:effectLst/>
                  <a:latin typeface="Times New Roman" panose="02020603050405020304" pitchFamily="18" charset="0"/>
                  <a:cs typeface="Times New Roman" panose="02020603050405020304" pitchFamily="18" charset="0"/>
                </a:rPr>
                <a:t>hồ</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nào</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Vì</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sao</a:t>
              </a:r>
              <a:r>
                <a:rPr lang="en-US" sz="2800" b="0" i="0" dirty="0">
                  <a:solidFill>
                    <a:srgbClr val="FF0000"/>
                  </a:solidFill>
                  <a:effectLst/>
                  <a:latin typeface="Times New Roman" panose="02020603050405020304" pitchFamily="18" charset="0"/>
                  <a:cs typeface="Times New Roman" panose="02020603050405020304" pitchFamily="18" charset="0"/>
                </a:rPr>
                <a:t>? </a:t>
              </a:r>
            </a:p>
          </p:txBody>
        </p:sp>
      </p:grpSp>
      <p:sp>
        <p:nvSpPr>
          <p:cNvPr id="12" name="Text Box 1">
            <a:extLst>
              <a:ext uri="{FF2B5EF4-FFF2-40B4-BE49-F238E27FC236}">
                <a16:creationId xmlns:a16="http://schemas.microsoft.com/office/drawing/2014/main" id="{F11D1B1C-B535-4892-BCD5-94910D544C42}"/>
              </a:ext>
            </a:extLst>
          </p:cNvPr>
          <p:cNvSpPr txBox="1"/>
          <p:nvPr/>
        </p:nvSpPr>
        <p:spPr>
          <a:xfrm>
            <a:off x="2378784" y="209065"/>
            <a:ext cx="480990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3230109"/>
            <a:chOff x="5008184" y="2010110"/>
            <a:chExt cx="7260040" cy="3230109"/>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2677656"/>
            </a:xfrm>
            <a:prstGeom prst="rect">
              <a:avLst/>
            </a:prstGeom>
            <a:noFill/>
          </p:spPr>
          <p:txBody>
            <a:bodyPr wrap="square" rtlCol="0">
              <a:spAutoFit/>
            </a:bodyPr>
            <a:lstStyle/>
            <a:p>
              <a:pPr algn="just">
                <a:buFont typeface="Arial" panose="020B0604020202020204" pitchFamily="34" charset="0"/>
                <a:buChar char="•"/>
              </a:pPr>
              <a:r>
                <a:rPr lang="vi-VN" sz="2800" b="0" i="0" dirty="0">
                  <a:solidFill>
                    <a:srgbClr val="FF0000"/>
                  </a:solidFill>
                  <a:effectLst/>
                  <a:latin typeface="Times New Roman" panose="02020603050405020304" pitchFamily="18" charset="0"/>
                  <a:cs typeface="Times New Roman" panose="02020603050405020304" pitchFamily="18" charset="0"/>
                </a:rPr>
                <a:t>Dùng đồng hồ bấm giây để đo thời gian. Vì khoảng thời gian các vận động viên chạy 800m chỉ trong vòng 2,3 phút, phù hợp với chức năng của loại đồng hồ này là được dùng để tính thời gian ở những đơn vị nhỏ hơn giây, giúp đo được thành tích vận động viên chính xác. </a:t>
              </a:r>
            </a:p>
          </p:txBody>
        </p:sp>
      </p:grpSp>
    </p:spTree>
    <p:extLst>
      <p:ext uri="{BB962C8B-B14F-4D97-AF65-F5344CB8AC3E}">
        <p14:creationId xmlns:p14="http://schemas.microsoft.com/office/powerpoint/2010/main" val="29502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709625" y="906086"/>
            <a:ext cx="7505044" cy="1937448"/>
            <a:chOff x="6995864" y="2010110"/>
            <a:chExt cx="7505044" cy="1937448"/>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Ước</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lượng</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thời</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gian</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và</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lựa</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chọn</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endPar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p:txBody>
        </p:sp>
        <p:sp>
          <p:nvSpPr>
            <p:cNvPr id="19" name="文本框 18"/>
            <p:cNvSpPr txBox="1"/>
            <p:nvPr/>
          </p:nvSpPr>
          <p:spPr>
            <a:xfrm>
              <a:off x="6995864" y="2562563"/>
              <a:ext cx="7197393" cy="1384995"/>
            </a:xfrm>
            <a:prstGeom prst="rect">
              <a:avLst/>
            </a:prstGeom>
            <a:noFill/>
          </p:spPr>
          <p:txBody>
            <a:bodyPr wrap="square" rtlCol="0">
              <a:spAutoFit/>
            </a:bodyPr>
            <a:lstStyle/>
            <a:p>
              <a:pPr algn="l">
                <a:buFont typeface="Arial" panose="020B0604020202020204" pitchFamily="34" charset="0"/>
                <a:buChar char="•"/>
              </a:pPr>
              <a:r>
                <a:rPr lang="vi-VN" sz="2800" b="0" i="0" dirty="0">
                  <a:solidFill>
                    <a:srgbClr val="FF0000"/>
                  </a:solidFill>
                  <a:effectLst/>
                  <a:latin typeface="Times New Roman" panose="02020603050405020304" pitchFamily="18" charset="0"/>
                  <a:cs typeface="Times New Roman" panose="02020603050405020304" pitchFamily="18" charset="0"/>
                </a:rPr>
                <a:t>Hãy ước lượng thời gian đi từ cuối lớp học tới bục giảng và lựa chọn đồng hồ phù hợp để đo khoảng thời gian đó</a:t>
              </a:r>
            </a:p>
          </p:txBody>
        </p:sp>
      </p:grpSp>
      <p:sp>
        <p:nvSpPr>
          <p:cNvPr id="12" name="Text Box 1">
            <a:extLst>
              <a:ext uri="{FF2B5EF4-FFF2-40B4-BE49-F238E27FC236}">
                <a16:creationId xmlns:a16="http://schemas.microsoft.com/office/drawing/2014/main" id="{F11D1B1C-B535-4892-BCD5-94910D544C42}"/>
              </a:ext>
            </a:extLst>
          </p:cNvPr>
          <p:cNvSpPr txBox="1"/>
          <p:nvPr/>
        </p:nvSpPr>
        <p:spPr>
          <a:xfrm>
            <a:off x="2472914" y="209065"/>
            <a:ext cx="480990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1506560"/>
            <a:chOff x="5008184" y="2010110"/>
            <a:chExt cx="7260040" cy="1506560"/>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84775"/>
            </a:xfrm>
            <a:prstGeom prst="rect">
              <a:avLst/>
            </a:prstGeom>
            <a:noFill/>
          </p:spPr>
          <p:txBody>
            <a:bodyPr wrap="square" rtlCol="0">
              <a:spAutoFit/>
            </a:bodyPr>
            <a:lstStyle/>
            <a:p>
              <a:pPr algn="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954107"/>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cs typeface="Times New Roman" panose="02020603050405020304" pitchFamily="18" charset="0"/>
                </a:rPr>
                <a:t>T</a:t>
              </a:r>
              <a:r>
                <a:rPr lang="vi-VN" sz="2800" b="1" i="0" dirty="0">
                  <a:solidFill>
                    <a:srgbClr val="FF0000"/>
                  </a:solidFill>
                  <a:effectLst/>
                  <a:latin typeface="Times New Roman" panose="02020603050405020304" pitchFamily="18" charset="0"/>
                  <a:cs typeface="Times New Roman" panose="02020603050405020304" pitchFamily="18" charset="0"/>
                </a:rPr>
                <a:t>rong trường hợp này nên lựa chọn đồng hồ bấm giây hoặc có thể dùng đồng hồ điện tử</a:t>
              </a:r>
            </a:p>
          </p:txBody>
        </p:sp>
      </p:grpSp>
    </p:spTree>
    <p:extLst>
      <p:ext uri="{BB962C8B-B14F-4D97-AF65-F5344CB8AC3E}">
        <p14:creationId xmlns:p14="http://schemas.microsoft.com/office/powerpoint/2010/main" val="102123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901239" y="937636"/>
            <a:ext cx="7505044" cy="1937448"/>
            <a:chOff x="6995864" y="2010110"/>
            <a:chExt cx="7505044" cy="1937448"/>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Đo</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thời</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gian</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bằng</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28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endParaRPr lang="en-US" sz="28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p:txBody>
        </p:sp>
        <p:sp>
          <p:nvSpPr>
            <p:cNvPr id="19" name="文本框 18"/>
            <p:cNvSpPr txBox="1"/>
            <p:nvPr/>
          </p:nvSpPr>
          <p:spPr>
            <a:xfrm>
              <a:off x="6995864" y="2562563"/>
              <a:ext cx="7505044" cy="1384995"/>
            </a:xfrm>
            <a:prstGeom prst="rect">
              <a:avLst/>
            </a:prstGeom>
            <a:noFill/>
          </p:spPr>
          <p:txBody>
            <a:bodyPr wrap="square" rtlCol="0">
              <a:spAutoFit/>
            </a:bodyPr>
            <a:lstStyle/>
            <a:p>
              <a:pPr algn="l">
                <a:buFont typeface="Arial" panose="020B0604020202020204" pitchFamily="34" charset="0"/>
                <a:buChar char="•"/>
              </a:pPr>
              <a:r>
                <a:rPr lang="en-US" b="0" i="0" dirty="0">
                  <a:solidFill>
                    <a:srgbClr val="76757A"/>
                  </a:solidFill>
                  <a:effectLst/>
                  <a:latin typeface="-apple-system"/>
                </a:rPr>
                <a:t> </a:t>
              </a:r>
              <a:r>
                <a:rPr lang="vi-VN" sz="2800" b="0" i="0" dirty="0">
                  <a:solidFill>
                    <a:srgbClr val="FF0000"/>
                  </a:solidFill>
                  <a:effectLst/>
                  <a:latin typeface="Times New Roman" panose="02020603050405020304" pitchFamily="18" charset="0"/>
                  <a:cs typeface="Times New Roman" panose="02020603050405020304" pitchFamily="18" charset="0"/>
                </a:rPr>
                <a:t>Thực hiện đo lần lượt thời gian di chuyển của hai bạn học sinh khi đi từ cuối lớp học tới bục giảng. Hoàn thành theo mẫu bảng 6.1.</a:t>
              </a:r>
            </a:p>
          </p:txBody>
        </p:sp>
      </p:grpSp>
      <p:sp>
        <p:nvSpPr>
          <p:cNvPr id="12" name="Text Box 1">
            <a:extLst>
              <a:ext uri="{FF2B5EF4-FFF2-40B4-BE49-F238E27FC236}">
                <a16:creationId xmlns:a16="http://schemas.microsoft.com/office/drawing/2014/main" id="{F11D1B1C-B535-4892-BCD5-94910D544C42}"/>
              </a:ext>
            </a:extLst>
          </p:cNvPr>
          <p:cNvSpPr txBox="1"/>
          <p:nvPr/>
        </p:nvSpPr>
        <p:spPr>
          <a:xfrm>
            <a:off x="2674619" y="195617"/>
            <a:ext cx="480990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9E6B281-EFD3-489D-85B3-868B5753698F}"/>
              </a:ext>
            </a:extLst>
          </p:cNvPr>
          <p:cNvPicPr>
            <a:picLocks noChangeAspect="1"/>
          </p:cNvPicPr>
          <p:nvPr/>
        </p:nvPicPr>
        <p:blipFill rotWithShape="1">
          <a:blip r:embed="rId2"/>
          <a:srcRect l="13895" t="35767" r="16541" b="11017"/>
          <a:stretch/>
        </p:blipFill>
        <p:spPr>
          <a:xfrm>
            <a:off x="1925053" y="3147381"/>
            <a:ext cx="8481230" cy="3649539"/>
          </a:xfrm>
          <a:prstGeom prst="rect">
            <a:avLst/>
          </a:prstGeom>
        </p:spPr>
      </p:pic>
    </p:spTree>
    <p:extLst>
      <p:ext uri="{BB962C8B-B14F-4D97-AF65-F5344CB8AC3E}">
        <p14:creationId xmlns:p14="http://schemas.microsoft.com/office/powerpoint/2010/main" val="324693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3239" y="736947"/>
            <a:ext cx="598272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sp>
        <p:nvSpPr>
          <p:cNvPr id="12" name="矩形 8"/>
          <p:cNvSpPr/>
          <p:nvPr/>
        </p:nvSpPr>
        <p:spPr>
          <a:xfrm>
            <a:off x="0" y="69906"/>
            <a:ext cx="8937938" cy="757130"/>
          </a:xfrm>
          <a:prstGeom prst="rect">
            <a:avLst/>
          </a:prstGeom>
        </p:spPr>
        <p:txBody>
          <a:bodyPr wrap="square">
            <a:spAutoFit/>
          </a:bodyPr>
          <a:lstStyle/>
          <a:p>
            <a:pPr>
              <a:lnSpc>
                <a:spcPct val="90000"/>
              </a:lnSpc>
            </a:pPr>
            <a:r>
              <a:rPr lang="en-US" sz="4800" b="1" spc="300" dirty="0">
                <a:solidFill>
                  <a:srgbClr val="4266A9"/>
                </a:solidFill>
                <a:latin typeface="Times New Roman" panose="02020603050405020304" pitchFamily="18" charset="0"/>
                <a:cs typeface="Times New Roman" panose="02020603050405020304" pitchFamily="18" charset="0"/>
              </a:rPr>
              <a:t>BÀI 6 – ĐO THỜI GIAN</a:t>
            </a:r>
          </a:p>
        </p:txBody>
      </p:sp>
      <p:sp>
        <p:nvSpPr>
          <p:cNvPr id="3" name="Rectangle 2"/>
          <p:cNvSpPr/>
          <p:nvPr/>
        </p:nvSpPr>
        <p:spPr>
          <a:xfrm>
            <a:off x="163239" y="1321722"/>
            <a:ext cx="11002744" cy="4031873"/>
          </a:xfrm>
          <a:prstGeom prst="rect">
            <a:avLst/>
          </a:prstGeom>
        </p:spPr>
        <p:txBody>
          <a:bodyPr wrap="square">
            <a:spAutoFit/>
          </a:bodyPr>
          <a:lstStyle/>
          <a:p>
            <a:r>
              <a:rPr lang="en-US" sz="3200" b="1" u="sng" dirty="0">
                <a:latin typeface="Times New Roman" panose="02020603050405020304" pitchFamily="18" charset="0"/>
                <a:cs typeface="Times New Roman" panose="02020603050405020304" pitchFamily="18" charset="0"/>
              </a:rPr>
              <a:t>2. </a:t>
            </a:r>
            <a:r>
              <a:rPr lang="en-US" sz="3200" b="1" u="sng" dirty="0" err="1">
                <a:latin typeface="Times New Roman" panose="02020603050405020304" pitchFamily="18" charset="0"/>
                <a:cs typeface="Times New Roman" panose="02020603050405020304" pitchFamily="18" charset="0"/>
              </a:rPr>
              <a:t>Thực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hành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thời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Bước</a:t>
            </a:r>
            <a:r>
              <a:rPr lang="en-US" sz="3200" i="1" dirty="0">
                <a:latin typeface="Times New Roman" panose="02020603050405020304" pitchFamily="18" charset="0"/>
                <a:cs typeface="Times New Roman" panose="02020603050405020304" pitchFamily="18" charset="0"/>
              </a:rPr>
              <a:t> 5:</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809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00CB9-7B03-4041-90E9-124B0DD20475}"/>
              </a:ext>
            </a:extLst>
          </p:cNvPr>
          <p:cNvPicPr>
            <a:picLocks noChangeAspect="1"/>
          </p:cNvPicPr>
          <p:nvPr/>
        </p:nvPicPr>
        <p:blipFill rotWithShape="1">
          <a:blip r:embed="rId2"/>
          <a:srcRect l="23842" t="25263" r="21764" b="14807"/>
          <a:stretch/>
        </p:blipFill>
        <p:spPr>
          <a:xfrm>
            <a:off x="508848" y="-43200"/>
            <a:ext cx="11174304" cy="6925150"/>
          </a:xfrm>
          <a:prstGeom prst="rect">
            <a:avLst/>
          </a:prstGeom>
        </p:spPr>
      </p:pic>
      <p:sp>
        <p:nvSpPr>
          <p:cNvPr id="5" name="Oval 4">
            <a:extLst>
              <a:ext uri="{FF2B5EF4-FFF2-40B4-BE49-F238E27FC236}">
                <a16:creationId xmlns:a16="http://schemas.microsoft.com/office/drawing/2014/main" id="{63B7B39E-B1B2-4770-B775-BF969B5D7573}"/>
              </a:ext>
            </a:extLst>
          </p:cNvPr>
          <p:cNvSpPr/>
          <p:nvPr/>
        </p:nvSpPr>
        <p:spPr>
          <a:xfrm>
            <a:off x="6233161" y="1270000"/>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0C5FA2-F184-47CA-8AC9-31094DB16597}"/>
              </a:ext>
            </a:extLst>
          </p:cNvPr>
          <p:cNvSpPr/>
          <p:nvPr/>
        </p:nvSpPr>
        <p:spPr>
          <a:xfrm>
            <a:off x="1160647" y="2906294"/>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2FCA8F-EAB3-438F-BA82-B66562954700}"/>
              </a:ext>
            </a:extLst>
          </p:cNvPr>
          <p:cNvSpPr txBox="1"/>
          <p:nvPr/>
        </p:nvSpPr>
        <p:spPr>
          <a:xfrm>
            <a:off x="5392866" y="5982135"/>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3" name="TextBox 12">
            <a:extLst>
              <a:ext uri="{FF2B5EF4-FFF2-40B4-BE49-F238E27FC236}">
                <a16:creationId xmlns:a16="http://schemas.microsoft.com/office/drawing/2014/main" id="{E91EA1EA-D802-4193-8F4C-9B714EB02E98}"/>
              </a:ext>
            </a:extLst>
          </p:cNvPr>
          <p:cNvSpPr txBox="1"/>
          <p:nvPr/>
        </p:nvSpPr>
        <p:spPr>
          <a:xfrm>
            <a:off x="7404546" y="5135109"/>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4" name="TextBox 13">
            <a:extLst>
              <a:ext uri="{FF2B5EF4-FFF2-40B4-BE49-F238E27FC236}">
                <a16:creationId xmlns:a16="http://schemas.microsoft.com/office/drawing/2014/main" id="{3E1AAC30-C711-4EB0-B557-3F059EAE730A}"/>
              </a:ext>
            </a:extLst>
          </p:cNvPr>
          <p:cNvSpPr txBox="1"/>
          <p:nvPr/>
        </p:nvSpPr>
        <p:spPr>
          <a:xfrm>
            <a:off x="9483603" y="5579482"/>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Tree>
    <p:extLst>
      <p:ext uri="{BB962C8B-B14F-4D97-AF65-F5344CB8AC3E}">
        <p14:creationId xmlns:p14="http://schemas.microsoft.com/office/powerpoint/2010/main" val="3686388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58837" y="5649533"/>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58838" y="3842197"/>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3863662" y="1179558"/>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244699" y="154546"/>
            <a:ext cx="5653825"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BÀI TẬP TRẮC NGHIỆM</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244699" y="766899"/>
            <a:ext cx="11745532"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1: Đơn vị đo thời gian trong hệ thống đo lường chính thức ở nước ta là:</a:t>
            </a:r>
          </a:p>
          <a:p>
            <a:r>
              <a:rPr lang="vi-VN" sz="2800" dirty="0">
                <a:latin typeface="Times New Roman" panose="02020603050405020304" pitchFamily="18" charset="0"/>
                <a:cs typeface="Times New Roman" panose="02020603050405020304" pitchFamily="18" charset="0"/>
              </a:rPr>
              <a:t>A. tuần. 	B. ngày.	C. giây.	D. giờ. </a:t>
            </a:r>
          </a:p>
        </p:txBody>
      </p:sp>
      <p:sp>
        <p:nvSpPr>
          <p:cNvPr id="6" name="Rectangle 5"/>
          <p:cNvSpPr/>
          <p:nvPr/>
        </p:nvSpPr>
        <p:spPr>
          <a:xfrm>
            <a:off x="158839" y="1732331"/>
            <a:ext cx="11479369" cy="3108543"/>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2: Khi đ</a:t>
            </a:r>
            <a:r>
              <a:rPr lang="en-GB" sz="2800" dirty="0">
                <a:latin typeface="Times New Roman" panose="02020603050405020304" pitchFamily="18" charset="0"/>
                <a:cs typeface="Times New Roman" panose="02020603050405020304" pitchFamily="18" charset="0"/>
              </a:rPr>
              <a:t>o</a:t>
            </a:r>
            <a:r>
              <a:rPr lang="vi-VN" sz="2800" dirty="0">
                <a:latin typeface="Times New Roman" panose="02020603050405020304" pitchFamily="18" charset="0"/>
                <a:cs typeface="Times New Roman" panose="02020603050405020304" pitchFamily="18" charset="0"/>
              </a:rPr>
              <a:t> nhiều lần thời gian chuyển động của một viên bi trên mặt phẳng nghiêng mà thu được nhiều giá trị khác nhau, thì giá trị nào sau đây được lấy làm kết quả của phép đo?</a:t>
            </a:r>
          </a:p>
          <a:p>
            <a:r>
              <a:rPr lang="vi-VN" sz="2800" dirty="0">
                <a:latin typeface="Times New Roman" panose="02020603050405020304" pitchFamily="18" charset="0"/>
                <a:cs typeface="Times New Roman" panose="02020603050405020304" pitchFamily="18" charset="0"/>
              </a:rPr>
              <a:t>A. Giá trị của lần đo cuối cùng.</a:t>
            </a:r>
          </a:p>
          <a:p>
            <a:r>
              <a:rPr lang="vi-VN" sz="2800" dirty="0">
                <a:latin typeface="Times New Roman" panose="02020603050405020304" pitchFamily="18" charset="0"/>
                <a:cs typeface="Times New Roman" panose="02020603050405020304" pitchFamily="18" charset="0"/>
              </a:rPr>
              <a:t>B. Giá trị trung bình của giá trị lớn nhất và giá trị nhỏ nhất. </a:t>
            </a:r>
          </a:p>
          <a:p>
            <a:r>
              <a:rPr lang="vi-VN" sz="2800" dirty="0">
                <a:latin typeface="Times New Roman" panose="02020603050405020304" pitchFamily="18" charset="0"/>
                <a:cs typeface="Times New Roman" panose="02020603050405020304" pitchFamily="18" charset="0"/>
              </a:rPr>
              <a:t>C. Giá trị trung bình của tất cả các giá trị đo được.</a:t>
            </a:r>
          </a:p>
          <a:p>
            <a:r>
              <a:rPr lang="vi-VN" sz="2800" dirty="0">
                <a:latin typeface="Times New Roman" panose="02020603050405020304" pitchFamily="18" charset="0"/>
                <a:cs typeface="Times New Roman" panose="02020603050405020304" pitchFamily="18" charset="0"/>
              </a:rPr>
              <a:t>D. Giá trị được lặp lại nhiều lần nhất.</a:t>
            </a:r>
          </a:p>
        </p:txBody>
      </p:sp>
      <p:sp>
        <p:nvSpPr>
          <p:cNvPr id="7" name="Rectangle 6"/>
          <p:cNvSpPr/>
          <p:nvPr/>
        </p:nvSpPr>
        <p:spPr>
          <a:xfrm>
            <a:off x="158838" y="4840874"/>
            <a:ext cx="12033161" cy="1815882"/>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3: Trước khi đo thời gian của một hoạt động ta thường ước lượng khoảng thời gian của hoạt động đó để</a:t>
            </a:r>
          </a:p>
          <a:p>
            <a:r>
              <a:rPr lang="vi-VN" sz="2800" dirty="0">
                <a:latin typeface="Times New Roman" panose="02020603050405020304" pitchFamily="18" charset="0"/>
                <a:cs typeface="Times New Roman" panose="02020603050405020304" pitchFamily="18" charset="0"/>
              </a:rPr>
              <a:t>A. lựa chọn đồng hồ đo phù hợp. 		B. đặt mắt đúng cách. </a:t>
            </a:r>
          </a:p>
          <a:p>
            <a:r>
              <a:rPr lang="vi-VN" sz="2800" dirty="0">
                <a:latin typeface="Times New Roman" panose="02020603050405020304" pitchFamily="18" charset="0"/>
                <a:cs typeface="Times New Roman" panose="02020603050405020304" pitchFamily="18" charset="0"/>
              </a:rPr>
              <a:t>C. đọc kết quả đo chính xác.			D. hiệu chỉnh đồng hồ đúng cách.</a:t>
            </a:r>
          </a:p>
        </p:txBody>
      </p:sp>
    </p:spTree>
    <p:extLst>
      <p:ext uri="{BB962C8B-B14F-4D97-AF65-F5344CB8AC3E}">
        <p14:creationId xmlns:p14="http://schemas.microsoft.com/office/powerpoint/2010/main" val="315791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4445" y="984168"/>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p:cNvSpPr/>
          <p:nvPr/>
        </p:nvSpPr>
        <p:spPr>
          <a:xfrm>
            <a:off x="0" y="217359"/>
            <a:ext cx="12033161"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4: Bước đầu tiên thực hành đo thời gian bằng đồng hồ là bước :</a:t>
            </a:r>
          </a:p>
          <a:p>
            <a:r>
              <a:rPr lang="vi-VN" sz="2800" dirty="0">
                <a:latin typeface="Times New Roman" panose="02020603050405020304" pitchFamily="18" charset="0"/>
                <a:cs typeface="Times New Roman" panose="02020603050405020304" pitchFamily="18" charset="0"/>
              </a:rPr>
              <a:t>A. lựa chọn đồng hồ đo phù hợp. 		B. đặt mắt đúng cách. </a:t>
            </a:r>
          </a:p>
          <a:p>
            <a:r>
              <a:rPr lang="vi-VN" sz="2800" dirty="0">
                <a:latin typeface="Times New Roman" panose="02020603050405020304" pitchFamily="18" charset="0"/>
                <a:cs typeface="Times New Roman" panose="02020603050405020304" pitchFamily="18" charset="0"/>
              </a:rPr>
              <a:t>C. Ước lượng khoảng thời gian cần đo		D. hiệu chỉnh đồng hồ đúng cách.</a:t>
            </a:r>
          </a:p>
        </p:txBody>
      </p:sp>
      <p:sp>
        <p:nvSpPr>
          <p:cNvPr id="6" name="Oval 5"/>
          <p:cNvSpPr/>
          <p:nvPr/>
        </p:nvSpPr>
        <p:spPr>
          <a:xfrm>
            <a:off x="195328" y="2632032"/>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95327" y="4602051"/>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95328" y="1817741"/>
            <a:ext cx="11084417"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5.</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Để đo thời gian làm bài thi 60 phút ta nên sử dụng loại đồng hồ nào?</a:t>
            </a:r>
          </a:p>
          <a:p>
            <a:r>
              <a:rPr lang="vi-VN" sz="2800" dirty="0">
                <a:latin typeface="Times New Roman" panose="02020603050405020304" pitchFamily="18" charset="0"/>
                <a:cs typeface="Times New Roman" panose="02020603050405020304" pitchFamily="18" charset="0"/>
              </a:rPr>
              <a:t>A. Đồng hồ </a:t>
            </a:r>
            <a:r>
              <a:rPr lang="en-US" sz="2800" dirty="0" err="1">
                <a:latin typeface="Times New Roman" panose="02020603050405020304" pitchFamily="18" charset="0"/>
                <a:cs typeface="Times New Roman" panose="02020603050405020304" pitchFamily="18" charset="0"/>
              </a:rPr>
              <a:t>bấm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B. Đồng hồ treo tường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Đồng hồ cát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ồng hồ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95328" y="4208970"/>
            <a:ext cx="10947044"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6. Loại đồng hồ nào kể sau</a:t>
            </a:r>
            <a:r>
              <a:rPr lang="vi-VN" sz="2800" b="1" dirty="0">
                <a:latin typeface="Times New Roman" panose="02020603050405020304" pitchFamily="18" charset="0"/>
                <a:cs typeface="Times New Roman" panose="02020603050405020304" pitchFamily="18" charset="0"/>
              </a:rPr>
              <a:t> không</a:t>
            </a:r>
            <a:r>
              <a:rPr lang="vi-VN" sz="2800" dirty="0">
                <a:latin typeface="Times New Roman" panose="02020603050405020304" pitchFamily="18" charset="0"/>
                <a:cs typeface="Times New Roman" panose="02020603050405020304" pitchFamily="18" charset="0"/>
              </a:rPr>
              <a:t> dùng để đo thời gian?</a:t>
            </a:r>
          </a:p>
          <a:p>
            <a:r>
              <a:rPr lang="vi-VN" sz="2800" dirty="0">
                <a:latin typeface="Times New Roman" panose="02020603050405020304" pitchFamily="18" charset="0"/>
                <a:cs typeface="Times New Roman" panose="02020603050405020304" pitchFamily="18" charset="0"/>
              </a:rPr>
              <a:t>A. Đồng hồ điện		B. Đồng hồ  điện tử</a:t>
            </a:r>
          </a:p>
          <a:p>
            <a:r>
              <a:rPr lang="vi-VN" sz="2800" dirty="0">
                <a:latin typeface="Times New Roman" panose="02020603050405020304" pitchFamily="18" charset="0"/>
                <a:cs typeface="Times New Roman" panose="02020603050405020304" pitchFamily="18" charset="0"/>
              </a:rPr>
              <a:t>C. Đồng hồ cát		D. Đồng hồ  quả lắc</a:t>
            </a:r>
          </a:p>
        </p:txBody>
      </p:sp>
    </p:spTree>
    <p:extLst>
      <p:ext uri="{BB962C8B-B14F-4D97-AF65-F5344CB8AC3E}">
        <p14:creationId xmlns:p14="http://schemas.microsoft.com/office/powerpoint/2010/main" val="2071207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88890" y="1420969"/>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p:cNvSpPr/>
          <p:nvPr/>
        </p:nvSpPr>
        <p:spPr>
          <a:xfrm>
            <a:off x="188890" y="130609"/>
            <a:ext cx="11904372" cy="1815882"/>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7.</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Để đo thời gian chạy của các vận động viên trong cuộc thi chạy, trọng tài cần sử dụng loại đồng hồ nào?</a:t>
            </a:r>
          </a:p>
          <a:p>
            <a:r>
              <a:rPr lang="vi-VN" sz="2800" dirty="0">
                <a:latin typeface="Times New Roman" panose="02020603050405020304" pitchFamily="18" charset="0"/>
                <a:cs typeface="Times New Roman" panose="02020603050405020304" pitchFamily="18" charset="0"/>
              </a:rPr>
              <a:t>A. Đồng hồ điện tử			B. Đồng hồ đeo tay</a:t>
            </a:r>
          </a:p>
          <a:p>
            <a:r>
              <a:rPr lang="vi-VN" sz="2800" dirty="0">
                <a:latin typeface="Times New Roman" panose="02020603050405020304" pitchFamily="18" charset="0"/>
                <a:cs typeface="Times New Roman" panose="02020603050405020304" pitchFamily="18" charset="0"/>
              </a:rPr>
              <a:t>C. Đồng hồ bấm giây điện tử		D. Đồng hồ để bàn</a:t>
            </a:r>
          </a:p>
        </p:txBody>
      </p:sp>
      <p:sp>
        <p:nvSpPr>
          <p:cNvPr id="6" name="Oval 5"/>
          <p:cNvSpPr/>
          <p:nvPr/>
        </p:nvSpPr>
        <p:spPr>
          <a:xfrm>
            <a:off x="4767329" y="2925651"/>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4767328" y="5650864"/>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291921" y="2039155"/>
            <a:ext cx="11582399"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8. Cách đổi đơn vị nào sau đây là đúng?</a:t>
            </a:r>
          </a:p>
          <a:p>
            <a:r>
              <a:rPr lang="vi-VN" sz="2800" dirty="0">
                <a:latin typeface="Times New Roman" panose="02020603050405020304" pitchFamily="18" charset="0"/>
                <a:cs typeface="Times New Roman" panose="02020603050405020304" pitchFamily="18" charset="0"/>
              </a:rPr>
              <a:t>A. 1 giờ =  360 giây		B. 1 giờ = 60 giây</a:t>
            </a:r>
          </a:p>
          <a:p>
            <a:r>
              <a:rPr lang="vi-VN" sz="2800" dirty="0">
                <a:latin typeface="Times New Roman" panose="02020603050405020304" pitchFamily="18" charset="0"/>
                <a:cs typeface="Times New Roman" panose="02020603050405020304" pitchFamily="18" charset="0"/>
              </a:rPr>
              <a:t>C. 2 giờ =   3600 giây		D. 2 giờ =  7200  giây</a:t>
            </a:r>
          </a:p>
        </p:txBody>
      </p:sp>
      <p:sp>
        <p:nvSpPr>
          <p:cNvPr id="9" name="TextBox 8"/>
          <p:cNvSpPr txBox="1"/>
          <p:nvPr/>
        </p:nvSpPr>
        <p:spPr>
          <a:xfrm>
            <a:off x="188890" y="5267460"/>
            <a:ext cx="9798677"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Câu 10 : Đồng hồ cổ ( xưa) nhất hiện nay là:</a:t>
            </a:r>
          </a:p>
          <a:p>
            <a:pPr marL="342900" indent="-342900">
              <a:buAutoNum type="alphaUcPeriod"/>
            </a:pPr>
            <a:r>
              <a:rPr lang="vi-VN" sz="2800" dirty="0">
                <a:latin typeface="Times New Roman" panose="02020603050405020304" pitchFamily="18" charset="0"/>
                <a:cs typeface="Times New Roman" panose="02020603050405020304" pitchFamily="18" charset="0"/>
              </a:rPr>
              <a:t>Đồng hồ treo tường		B. Đồng hồ cát</a:t>
            </a:r>
          </a:p>
          <a:p>
            <a:r>
              <a:rPr lang="vi-VN" sz="2800" dirty="0">
                <a:latin typeface="Times New Roman" panose="02020603050405020304" pitchFamily="18" charset="0"/>
                <a:cs typeface="Times New Roman" panose="02020603050405020304" pitchFamily="18" charset="0"/>
              </a:rPr>
              <a:t>C. Đồng hồ đeo tay		D. Đồng hồ bấm giây</a:t>
            </a:r>
            <a:endParaRPr lang="en-US" sz="2800" dirty="0">
              <a:latin typeface="Times New Roman" panose="02020603050405020304" pitchFamily="18" charset="0"/>
              <a:cs typeface="Times New Roman" panose="02020603050405020304" pitchFamily="18" charset="0"/>
            </a:endParaRPr>
          </a:p>
        </p:txBody>
      </p:sp>
      <p:sp>
        <p:nvSpPr>
          <p:cNvPr id="10" name="Oval 9"/>
          <p:cNvSpPr/>
          <p:nvPr/>
        </p:nvSpPr>
        <p:spPr>
          <a:xfrm>
            <a:off x="4798453" y="4405218"/>
            <a:ext cx="579549" cy="6181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188890" y="3604454"/>
                <a:ext cx="11582399" cy="160152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9. Cách đổi đơn vị nào sau đây là chính xác nhất ?</a:t>
                </a:r>
              </a:p>
              <a:p>
                <a:r>
                  <a:rPr lang="vi-VN" sz="2800" dirty="0">
                    <a:latin typeface="Times New Roman" panose="02020603050405020304" pitchFamily="18" charset="0"/>
                    <a:cs typeface="Times New Roman" panose="02020603050405020304" pitchFamily="18" charset="0"/>
                  </a:rPr>
                  <a:t>A. 1 phút =  60 giờ			B. 1 phút  = 0,01 giờ</a:t>
                </a:r>
              </a:p>
              <a:p>
                <a:r>
                  <a:rPr lang="vi-VN" sz="2800" dirty="0">
                    <a:latin typeface="Times New Roman" panose="02020603050405020304" pitchFamily="18" charset="0"/>
                    <a:cs typeface="Times New Roman" panose="02020603050405020304" pitchFamily="18" charset="0"/>
                  </a:rPr>
                  <a:t>C.  1 phút =  0,02 giờ 		D. 1 phút  =  </a:t>
                </a:r>
                <a14:m>
                  <m:oMath xmlns:m="http://schemas.openxmlformats.org/officeDocument/2006/math">
                    <m:f>
                      <m:fPr>
                        <m:ctrlPr>
                          <a:rPr lang="vi-VN" sz="2800" i="1" smtClean="0">
                            <a:latin typeface="Cambria Math" panose="02040503050406030204" pitchFamily="18" charset="0"/>
                            <a:cs typeface="Times New Roman" panose="02020603050405020304" pitchFamily="18" charset="0"/>
                          </a:rPr>
                        </m:ctrlPr>
                      </m:fPr>
                      <m:num>
                        <m:r>
                          <a:rPr lang="vi-VN" sz="2800" b="0" i="1" smtClean="0">
                            <a:latin typeface="Cambria Math"/>
                            <a:cs typeface="Times New Roman" panose="02020603050405020304" pitchFamily="18" charset="0"/>
                          </a:rPr>
                          <m:t>1</m:t>
                        </m:r>
                      </m:num>
                      <m:den>
                        <m:r>
                          <a:rPr lang="vi-VN" sz="2800" i="1">
                            <a:latin typeface="Cambria Math"/>
                            <a:cs typeface="Times New Roman" panose="02020603050405020304" pitchFamily="18" charset="0"/>
                          </a:rPr>
                          <m:t>60</m:t>
                        </m:r>
                      </m:den>
                    </m:f>
                  </m:oMath>
                </a14:m>
                <a:r>
                  <a:rPr lang="vi-VN" sz="2800" dirty="0">
                    <a:latin typeface="Times New Roman" panose="02020603050405020304" pitchFamily="18" charset="0"/>
                    <a:cs typeface="Times New Roman" panose="02020603050405020304" pitchFamily="18" charset="0"/>
                  </a:rPr>
                  <a:t> giờ</a:t>
                </a:r>
              </a:p>
            </p:txBody>
          </p:sp>
        </mc:Choice>
        <mc:Fallback xmlns="">
          <p:sp>
            <p:nvSpPr>
              <p:cNvPr id="11" name="Rectangle 10"/>
              <p:cNvSpPr>
                <a:spLocks noRot="1" noChangeAspect="1" noMove="1" noResize="1" noEditPoints="1" noAdjustHandles="1" noChangeArrowheads="1" noChangeShapeType="1" noTextEdit="1"/>
              </p:cNvSpPr>
              <p:nvPr/>
            </p:nvSpPr>
            <p:spPr>
              <a:xfrm>
                <a:off x="188890" y="3604454"/>
                <a:ext cx="11582399" cy="1601529"/>
              </a:xfrm>
              <a:prstGeom prst="rect">
                <a:avLst/>
              </a:prstGeom>
              <a:blipFill rotWithShape="1">
                <a:blip r:embed="rId2"/>
                <a:stretch>
                  <a:fillRect l="-1105" t="-3802" b="-1521"/>
                </a:stretch>
              </a:blipFill>
            </p:spPr>
            <p:txBody>
              <a:bodyPr/>
              <a:lstStyle/>
              <a:p>
                <a:r>
                  <a:rPr lang="en-US">
                    <a:noFill/>
                  </a:rPr>
                  <a:t> </a:t>
                </a:r>
              </a:p>
            </p:txBody>
          </p:sp>
        </mc:Fallback>
      </mc:AlternateContent>
    </p:spTree>
    <p:extLst>
      <p:ext uri="{BB962C8B-B14F-4D97-AF65-F5344CB8AC3E}">
        <p14:creationId xmlns:p14="http://schemas.microsoft.com/office/powerpoint/2010/main" val="1611143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7" grpId="0" animBg="1"/>
      <p:bldP spid="8" grpId="0"/>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3" descr="3d butterfly"/>
          <p:cNvPicPr>
            <a:picLocks noChangeAspect="1" noChangeArrowheads="1" noCrop="1"/>
          </p:cNvPicPr>
          <p:nvPr/>
        </p:nvPicPr>
        <p:blipFill>
          <a:blip r:embed="rId2"/>
          <a:srcRect/>
          <a:stretch>
            <a:fillRect/>
          </a:stretch>
        </p:blipFill>
        <p:spPr bwMode="auto">
          <a:xfrm flipH="1">
            <a:off x="1930400" y="4800600"/>
            <a:ext cx="812800" cy="355600"/>
          </a:xfrm>
          <a:prstGeom prst="rect">
            <a:avLst/>
          </a:prstGeom>
          <a:noFill/>
          <a:ln w="9525">
            <a:noFill/>
            <a:miter lim="800000"/>
            <a:headEnd/>
            <a:tailEnd/>
          </a:ln>
        </p:spPr>
      </p:pic>
      <p:pic>
        <p:nvPicPr>
          <p:cNvPr id="27652" name="Picture 4" descr="3d butterfly"/>
          <p:cNvPicPr>
            <a:picLocks noChangeAspect="1" noChangeArrowheads="1" noCrop="1"/>
          </p:cNvPicPr>
          <p:nvPr/>
        </p:nvPicPr>
        <p:blipFill>
          <a:blip r:embed="rId2"/>
          <a:srcRect/>
          <a:stretch>
            <a:fillRect/>
          </a:stretch>
        </p:blipFill>
        <p:spPr bwMode="auto">
          <a:xfrm flipH="1">
            <a:off x="3352800" y="5105400"/>
            <a:ext cx="812800" cy="355600"/>
          </a:xfrm>
          <a:prstGeom prst="rect">
            <a:avLst/>
          </a:prstGeom>
          <a:noFill/>
          <a:ln w="9525">
            <a:noFill/>
            <a:miter lim="800000"/>
            <a:headEnd/>
            <a:tailEnd/>
          </a:ln>
        </p:spPr>
      </p:pic>
      <p:pic>
        <p:nvPicPr>
          <p:cNvPr id="27653" name="Picture 5" descr="3d butterfly"/>
          <p:cNvPicPr>
            <a:picLocks noChangeAspect="1" noChangeArrowheads="1" noCrop="1"/>
          </p:cNvPicPr>
          <p:nvPr/>
        </p:nvPicPr>
        <p:blipFill>
          <a:blip r:embed="rId2"/>
          <a:srcRect/>
          <a:stretch>
            <a:fillRect/>
          </a:stretch>
        </p:blipFill>
        <p:spPr bwMode="auto">
          <a:xfrm flipH="1">
            <a:off x="7924800" y="5410200"/>
            <a:ext cx="812800" cy="355600"/>
          </a:xfrm>
          <a:prstGeom prst="rect">
            <a:avLst/>
          </a:prstGeom>
          <a:noFill/>
          <a:ln w="9525">
            <a:noFill/>
            <a:miter lim="800000"/>
            <a:headEnd/>
            <a:tailEnd/>
          </a:ln>
        </p:spPr>
      </p:pic>
      <p:pic>
        <p:nvPicPr>
          <p:cNvPr id="27654" name="Picture 6" descr="3d butterfly"/>
          <p:cNvPicPr>
            <a:picLocks noChangeAspect="1" noChangeArrowheads="1" noCrop="1"/>
          </p:cNvPicPr>
          <p:nvPr/>
        </p:nvPicPr>
        <p:blipFill>
          <a:blip r:embed="rId2"/>
          <a:srcRect/>
          <a:stretch>
            <a:fillRect/>
          </a:stretch>
        </p:blipFill>
        <p:spPr bwMode="auto">
          <a:xfrm flipH="1">
            <a:off x="1727200" y="5486400"/>
            <a:ext cx="812800" cy="355600"/>
          </a:xfrm>
          <a:prstGeom prst="rect">
            <a:avLst/>
          </a:prstGeom>
          <a:noFill/>
          <a:ln w="9525">
            <a:noFill/>
            <a:miter lim="800000"/>
            <a:headEnd/>
            <a:tailEnd/>
          </a:ln>
        </p:spPr>
      </p:pic>
      <p:pic>
        <p:nvPicPr>
          <p:cNvPr id="27655" name="Picture 7" descr="3d butterfly"/>
          <p:cNvPicPr>
            <a:picLocks noChangeAspect="1" noChangeArrowheads="1" noCrop="1"/>
          </p:cNvPicPr>
          <p:nvPr/>
        </p:nvPicPr>
        <p:blipFill>
          <a:blip r:embed="rId2"/>
          <a:srcRect/>
          <a:stretch>
            <a:fillRect/>
          </a:stretch>
        </p:blipFill>
        <p:spPr bwMode="auto">
          <a:xfrm flipH="1">
            <a:off x="9144000" y="6096000"/>
            <a:ext cx="812800" cy="355600"/>
          </a:xfrm>
          <a:prstGeom prst="rect">
            <a:avLst/>
          </a:prstGeom>
          <a:noFill/>
          <a:ln w="9525">
            <a:noFill/>
            <a:miter lim="800000"/>
            <a:headEnd/>
            <a:tailEnd/>
          </a:ln>
        </p:spPr>
      </p:pic>
      <p:pic>
        <p:nvPicPr>
          <p:cNvPr id="27656" name="Picture 9" descr="3d butterfly"/>
          <p:cNvPicPr>
            <a:picLocks noGrp="1" noChangeAspect="1" noChangeArrowheads="1" noCrop="1"/>
          </p:cNvPicPr>
          <p:nvPr>
            <p:ph sz="half" idx="1"/>
          </p:nvPr>
        </p:nvPicPr>
        <p:blipFill>
          <a:blip r:embed="rId2"/>
          <a:srcRect/>
          <a:stretch>
            <a:fillRect/>
          </a:stretch>
        </p:blipFill>
        <p:spPr>
          <a:xfrm flipH="1">
            <a:off x="711203" y="1600201"/>
            <a:ext cx="1066800" cy="466725"/>
          </a:xfrm>
          <a:noFill/>
        </p:spPr>
      </p:pic>
      <p:pic>
        <p:nvPicPr>
          <p:cNvPr id="27657" name="Picture 10" descr="3d butterfly"/>
          <p:cNvPicPr>
            <a:picLocks noGrp="1" noChangeAspect="1" noChangeArrowheads="1" noCrop="1"/>
          </p:cNvPicPr>
          <p:nvPr>
            <p:ph sz="half" idx="2"/>
          </p:nvPr>
        </p:nvPicPr>
        <p:blipFill>
          <a:blip r:embed="rId2"/>
          <a:srcRect/>
          <a:stretch>
            <a:fillRect/>
          </a:stretch>
        </p:blipFill>
        <p:spPr>
          <a:xfrm flipH="1">
            <a:off x="5080003" y="2744792"/>
            <a:ext cx="1066800" cy="466725"/>
          </a:xfrm>
          <a:noFill/>
        </p:spPr>
      </p:pic>
      <p:pic>
        <p:nvPicPr>
          <p:cNvPr id="1026" name="Picture 2" descr="Năm cách nói thay thế 'thank you' - VnExpress">
            <a:extLst>
              <a:ext uri="{FF2B5EF4-FFF2-40B4-BE49-F238E27FC236}">
                <a16:creationId xmlns:a16="http://schemas.microsoft.com/office/drawing/2014/main" id="{569803C3-78EF-9BDC-3628-DD633F91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77" y="749300"/>
            <a:ext cx="8636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9559" y="6273800"/>
            <a:ext cx="11562781" cy="523220"/>
          </a:xfrm>
          <a:prstGeom prst="rect">
            <a:avLst/>
          </a:prstGeom>
        </p:spPr>
        <p:txBody>
          <a:bodyPr wrap="none">
            <a:spAutoFit/>
          </a:bodyPr>
          <a:lstStyle/>
          <a:p>
            <a:r>
              <a:rPr lang="vi-VN"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Dặn dò : </a:t>
            </a:r>
            <a:r>
              <a:rPr lang="en-US" sz="2800" b="1" dirty="0" err="1">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Chuẩn</a:t>
            </a:r>
            <a:r>
              <a:rPr lang="en-US"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b="1" dirty="0" err="1">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bị</a:t>
            </a:r>
            <a:r>
              <a:rPr lang="en-US"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b="1" dirty="0" err="1">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bài</a:t>
            </a:r>
            <a:r>
              <a:rPr lang="en-US"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b="1" dirty="0" err="1">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mới</a:t>
            </a:r>
            <a:r>
              <a:rPr lang="en-US" sz="2800" b="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b="1" i="1" dirty="0" err="1">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bài</a:t>
            </a:r>
            <a:r>
              <a:rPr lang="en-US" sz="28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8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7</a:t>
            </a:r>
            <a:r>
              <a:rPr lang="en-US" sz="28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800" b="1" i="1" dirty="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 Thang nhiệt độ Celsius – Đo nhiệt độ» </a:t>
            </a:r>
            <a:endParaRPr lang="en-US" sz="2800" dirty="0">
              <a:solidFill>
                <a:srgbClr val="FF0000"/>
              </a:solidFill>
            </a:endParaRPr>
          </a:p>
        </p:txBody>
      </p:sp>
    </p:spTree>
    <p:extLst>
      <p:ext uri="{BB962C8B-B14F-4D97-AF65-F5344CB8AC3E}">
        <p14:creationId xmlns:p14="http://schemas.microsoft.com/office/powerpoint/2010/main" val="92249203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410979"/>
            <a:ext cx="8937938" cy="757130"/>
          </a:xfrm>
          <a:prstGeom prst="rect">
            <a:avLst/>
          </a:prstGeom>
        </p:spPr>
        <p:txBody>
          <a:bodyPr wrap="square">
            <a:spAutoFit/>
          </a:bodyPr>
          <a:lstStyle/>
          <a:p>
            <a:pPr>
              <a:lnSpc>
                <a:spcPct val="90000"/>
              </a:lnSpc>
            </a:pPr>
            <a:r>
              <a:rPr lang="en-US" sz="4800" b="1" spc="300" dirty="0">
                <a:solidFill>
                  <a:srgbClr val="4266A9"/>
                </a:solidFill>
                <a:latin typeface="Times New Roman" panose="02020603050405020304" pitchFamily="18" charset="0"/>
                <a:cs typeface="Times New Roman" panose="02020603050405020304" pitchFamily="18" charset="0"/>
              </a:rPr>
              <a:t>BÀI 6 – ĐO THỜI GIAN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9" y="1213744"/>
            <a:ext cx="11209863" cy="314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89252" y="1717786"/>
            <a:ext cx="8621479" cy="2902141"/>
          </a:xfrm>
          <a:prstGeom prst="rect">
            <a:avLst/>
          </a:prstGeom>
        </p:spPr>
        <p:txBody>
          <a:bodyPr wrap="square">
            <a:spAutoFit/>
          </a:bodyPr>
          <a:lstStyle/>
          <a:p>
            <a:pPr>
              <a:lnSpc>
                <a:spcPct val="250000"/>
              </a:lnSpc>
            </a:pPr>
            <a:r>
              <a:rPr lang="vi-VN" sz="4000" b="1" dirty="0">
                <a:solidFill>
                  <a:schemeClr val="accent1">
                    <a:lumMod val="50000"/>
                  </a:schemeClr>
                </a:solidFill>
                <a:latin typeface="Times New Roman" panose="02020603050405020304" pitchFamily="18" charset="0"/>
                <a:cs typeface="Times New Roman" panose="02020603050405020304" pitchFamily="18" charset="0"/>
              </a:rPr>
              <a:t>1. Đơn vị và dụng cụ đo thời gian</a:t>
            </a:r>
          </a:p>
          <a:p>
            <a:pPr>
              <a:lnSpc>
                <a:spcPct val="250000"/>
              </a:lnSpc>
            </a:pPr>
            <a:r>
              <a:rPr lang="en-US" sz="4000" b="1" dirty="0">
                <a:solidFill>
                  <a:schemeClr val="accent1">
                    <a:lumMod val="50000"/>
                  </a:schemeClr>
                </a:solidFill>
                <a:latin typeface="Times New Roman" panose="02020603050405020304" pitchFamily="18" charset="0"/>
                <a:cs typeface="Times New Roman" panose="02020603050405020304" pitchFamily="18" charset="0"/>
              </a:rPr>
              <a:t>2.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hành</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đo</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gian</a:t>
            </a: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sp>
        <p:nvSpPr>
          <p:cNvPr id="7" name="矩形 8">
            <a:extLst>
              <a:ext uri="{FF2B5EF4-FFF2-40B4-BE49-F238E27FC236}">
                <a16:creationId xmlns:a16="http://schemas.microsoft.com/office/drawing/2014/main" id="{02F0176C-8FE9-4837-9FA7-74A5F20B0061}"/>
              </a:ext>
            </a:extLst>
          </p:cNvPr>
          <p:cNvSpPr/>
          <p:nvPr/>
        </p:nvSpPr>
        <p:spPr>
          <a:xfrm>
            <a:off x="2032166" y="960656"/>
            <a:ext cx="9278565" cy="757130"/>
          </a:xfrm>
          <a:prstGeom prst="rect">
            <a:avLst/>
          </a:prstGeom>
        </p:spPr>
        <p:txBody>
          <a:bodyPr wrap="square">
            <a:spAutoFit/>
          </a:bodyPr>
          <a:lstStyle/>
          <a:p>
            <a:pPr>
              <a:lnSpc>
                <a:spcPct val="90000"/>
              </a:lnSpc>
            </a:pPr>
            <a:r>
              <a:rPr lang="en-US" sz="4800" b="1" spc="300" dirty="0">
                <a:solidFill>
                  <a:srgbClr val="4266A9"/>
                </a:solidFill>
                <a:latin typeface="Times New Roman" panose="02020603050405020304" pitchFamily="18" charset="0"/>
                <a:cs typeface="Times New Roman" panose="02020603050405020304" pitchFamily="18" charset="0"/>
              </a:rPr>
              <a:t>BÀI 6 – ĐO THỜI GIAN</a:t>
            </a:r>
          </a:p>
        </p:txBody>
      </p:sp>
    </p:spTree>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3239" y="736947"/>
            <a:ext cx="598272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sp>
        <p:nvSpPr>
          <p:cNvPr id="12" name="矩形 8"/>
          <p:cNvSpPr/>
          <p:nvPr/>
        </p:nvSpPr>
        <p:spPr>
          <a:xfrm>
            <a:off x="0" y="69906"/>
            <a:ext cx="8937938" cy="757130"/>
          </a:xfrm>
          <a:prstGeom prst="rect">
            <a:avLst/>
          </a:prstGeom>
        </p:spPr>
        <p:txBody>
          <a:bodyPr wrap="square">
            <a:spAutoFit/>
          </a:bodyPr>
          <a:lstStyle/>
          <a:p>
            <a:pPr>
              <a:lnSpc>
                <a:spcPct val="90000"/>
              </a:lnSpc>
            </a:pPr>
            <a:r>
              <a:rPr lang="en-US" sz="4800" b="1" spc="300" dirty="0">
                <a:solidFill>
                  <a:srgbClr val="4266A9"/>
                </a:solidFill>
                <a:latin typeface="Times New Roman" panose="02020603050405020304" pitchFamily="18" charset="0"/>
                <a:cs typeface="Times New Roman" panose="02020603050405020304" pitchFamily="18" charset="0"/>
              </a:rPr>
              <a:t>BÀI 6 – ĐO THỜI GIAN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39" y="1499897"/>
            <a:ext cx="11098995" cy="475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3239" y="736947"/>
            <a:ext cx="5982728"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endParaRPr lang="en-US" sz="3200" b="1" dirty="0">
              <a:latin typeface="Times New Roman" panose="02020603050405020304" pitchFamily="18" charset="0"/>
              <a:cs typeface="Times New Roman" panose="02020603050405020304" pitchFamily="18" charset="0"/>
            </a:endParaRPr>
          </a:p>
        </p:txBody>
      </p:sp>
      <p:sp>
        <p:nvSpPr>
          <p:cNvPr id="12" name="矩形 8"/>
          <p:cNvSpPr/>
          <p:nvPr/>
        </p:nvSpPr>
        <p:spPr>
          <a:xfrm>
            <a:off x="0" y="69906"/>
            <a:ext cx="8937938" cy="757130"/>
          </a:xfrm>
          <a:prstGeom prst="rect">
            <a:avLst/>
          </a:prstGeom>
        </p:spPr>
        <p:txBody>
          <a:bodyPr wrap="square">
            <a:spAutoFit/>
          </a:bodyPr>
          <a:lstStyle/>
          <a:p>
            <a:pPr>
              <a:lnSpc>
                <a:spcPct val="90000"/>
              </a:lnSpc>
            </a:pPr>
            <a:r>
              <a:rPr lang="en-US" sz="4800" b="1" spc="300" dirty="0">
                <a:solidFill>
                  <a:srgbClr val="4266A9"/>
                </a:solidFill>
                <a:latin typeface="Times New Roman" panose="02020603050405020304" pitchFamily="18" charset="0"/>
                <a:cs typeface="Times New Roman" panose="02020603050405020304" pitchFamily="18" charset="0"/>
              </a:rPr>
              <a:t>BÀI 6 – ĐO THỜI GIAN</a:t>
            </a:r>
          </a:p>
        </p:txBody>
      </p:sp>
      <p:sp>
        <p:nvSpPr>
          <p:cNvPr id="3" name="Rectangle 2"/>
          <p:cNvSpPr/>
          <p:nvPr/>
        </p:nvSpPr>
        <p:spPr>
          <a:xfrm>
            <a:off x="472226" y="1321722"/>
            <a:ext cx="11113496"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giây</a:t>
            </a:r>
            <a:r>
              <a:rPr lang="en-US" sz="2400" dirty="0">
                <a:latin typeface="Times New Roman" panose="02020603050405020304" pitchFamily="18" charset="0"/>
                <a:cs typeface="Times New Roman" panose="02020603050405020304" pitchFamily="18" charset="0"/>
              </a:rPr>
              <a:t> (second),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s.</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(hour: h),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(minute: min),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1 </a:t>
            </a:r>
            <a:r>
              <a:rPr lang="en-US" sz="2400" i="1" dirty="0" err="1">
                <a:latin typeface="Times New Roman" panose="02020603050405020304" pitchFamily="18" charset="0"/>
                <a:cs typeface="Times New Roman" panose="02020603050405020304" pitchFamily="18" charset="0"/>
              </a:rPr>
              <a:t>giờ</a:t>
            </a:r>
            <a:r>
              <a:rPr lang="en-US" sz="2400" i="1" dirty="0">
                <a:latin typeface="Times New Roman" panose="02020603050405020304" pitchFamily="18" charset="0"/>
                <a:cs typeface="Times New Roman" panose="02020603050405020304" pitchFamily="18" charset="0"/>
              </a:rPr>
              <a:t> = 60 </a:t>
            </a:r>
            <a:r>
              <a:rPr lang="en-US" sz="2400" i="1" dirty="0" err="1">
                <a:latin typeface="Times New Roman" panose="02020603050405020304" pitchFamily="18" charset="0"/>
                <a:cs typeface="Times New Roman" panose="02020603050405020304" pitchFamily="18" charset="0"/>
              </a:rPr>
              <a:t>phút</a:t>
            </a:r>
            <a:r>
              <a:rPr lang="en-US" sz="2400" i="1" dirty="0">
                <a:latin typeface="Times New Roman" panose="02020603050405020304" pitchFamily="18" charset="0"/>
                <a:cs typeface="Times New Roman" panose="02020603050405020304" pitchFamily="18" charset="0"/>
              </a:rPr>
              <a:t> = 3600 </a:t>
            </a:r>
            <a:r>
              <a:rPr lang="en-US" sz="2400" i="1" dirty="0" err="1">
                <a:latin typeface="Times New Roman" panose="02020603050405020304" pitchFamily="18" charset="0"/>
                <a:cs typeface="Times New Roman" panose="02020603050405020304" pitchFamily="18" charset="0"/>
              </a:rPr>
              <a:t>giây</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1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 24 </a:t>
            </a:r>
            <a:r>
              <a:rPr lang="en-US" sz="2400" i="1" dirty="0" err="1">
                <a:latin typeface="Times New Roman" panose="02020603050405020304" pitchFamily="18" charset="0"/>
                <a:cs typeface="Times New Roman" panose="02020603050405020304" pitchFamily="18" charset="0"/>
              </a:rPr>
              <a:t>giờ</a:t>
            </a:r>
            <a:r>
              <a:rPr lang="en-US" sz="2400" i="1" dirty="0">
                <a:latin typeface="Times New Roman" panose="02020603050405020304" pitchFamily="18" charset="0"/>
                <a:cs typeface="Times New Roman" panose="02020603050405020304" pitchFamily="18" charset="0"/>
              </a:rPr>
              <a:t> = 1440 </a:t>
            </a:r>
            <a:r>
              <a:rPr lang="en-US" sz="2400" i="1" dirty="0" err="1">
                <a:latin typeface="Times New Roman" panose="02020603050405020304" pitchFamily="18" charset="0"/>
                <a:cs typeface="Times New Roman" panose="02020603050405020304" pitchFamily="18" charset="0"/>
              </a:rPr>
              <a:t>phút</a:t>
            </a:r>
            <a:r>
              <a:rPr lang="en-US" sz="2400" i="1" dirty="0">
                <a:latin typeface="Times New Roman" panose="02020603050405020304" pitchFamily="18" charset="0"/>
                <a:cs typeface="Times New Roman" panose="02020603050405020304" pitchFamily="18" charset="0"/>
              </a:rPr>
              <a:t> = 86400 </a:t>
            </a:r>
            <a:r>
              <a:rPr lang="en-US" sz="2400" i="1" dirty="0" err="1">
                <a:latin typeface="Times New Roman" panose="02020603050405020304" pitchFamily="18" charset="0"/>
                <a:cs typeface="Times New Roman" panose="02020603050405020304" pitchFamily="18" charset="0"/>
              </a:rPr>
              <a:t>giây</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1 </a:t>
            </a:r>
            <a:r>
              <a:rPr lang="en-US" sz="2400" i="1" dirty="0" err="1">
                <a:latin typeface="Times New Roman" panose="02020603050405020304" pitchFamily="18" charset="0"/>
                <a:cs typeface="Times New Roman" panose="02020603050405020304" pitchFamily="18" charset="0"/>
              </a:rPr>
              <a:t>tuần</a:t>
            </a:r>
            <a:r>
              <a:rPr lang="en-US" sz="2400" i="1" dirty="0">
                <a:latin typeface="Times New Roman" panose="02020603050405020304" pitchFamily="18" charset="0"/>
                <a:cs typeface="Times New Roman" panose="02020603050405020304" pitchFamily="18" charset="0"/>
              </a:rPr>
              <a:t> = 7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 168 </a:t>
            </a:r>
            <a:r>
              <a:rPr lang="en-US" sz="2400" i="1" dirty="0" err="1">
                <a:latin typeface="Times New Roman" panose="02020603050405020304" pitchFamily="18" charset="0"/>
                <a:cs typeface="Times New Roman" panose="02020603050405020304" pitchFamily="18" charset="0"/>
              </a:rPr>
              <a:t>giờ</a:t>
            </a:r>
            <a:r>
              <a:rPr lang="en-US" sz="2400" i="1" dirty="0">
                <a:latin typeface="Times New Roman" panose="02020603050405020304" pitchFamily="18" charset="0"/>
                <a:cs typeface="Times New Roman" panose="02020603050405020304" pitchFamily="18" charset="0"/>
              </a:rPr>
              <a:t> = 10080 </a:t>
            </a:r>
            <a:r>
              <a:rPr lang="en-US" sz="2400" i="1" dirty="0" err="1">
                <a:latin typeface="Times New Roman" panose="02020603050405020304" pitchFamily="18" charset="0"/>
                <a:cs typeface="Times New Roman" panose="02020603050405020304" pitchFamily="18" charset="0"/>
              </a:rPr>
              <a:t>phút</a:t>
            </a:r>
            <a:r>
              <a:rPr lang="en-US" sz="2400" i="1" dirty="0">
                <a:latin typeface="Times New Roman" panose="02020603050405020304" pitchFamily="18" charset="0"/>
                <a:cs typeface="Times New Roman" panose="02020603050405020304" pitchFamily="18" charset="0"/>
              </a:rPr>
              <a:t> = 604800 </a:t>
            </a:r>
            <a:r>
              <a:rPr lang="en-US" sz="2400" i="1" dirty="0" err="1">
                <a:latin typeface="Times New Roman" panose="02020603050405020304" pitchFamily="18" charset="0"/>
                <a:cs typeface="Times New Roman" panose="02020603050405020304" pitchFamily="18" charset="0"/>
              </a:rPr>
              <a:t>giây</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4319" y="3967680"/>
            <a:ext cx="2348247"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Đổi đơn vị sau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3199" y="4406319"/>
            <a:ext cx="5167059" cy="2308324"/>
          </a:xfrm>
          <a:prstGeom prst="rect">
            <a:avLst/>
          </a:prstGeom>
          <a:noFill/>
        </p:spPr>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15 min = ............h =.................s</a:t>
            </a:r>
          </a:p>
          <a:p>
            <a:pPr>
              <a:lnSpc>
                <a:spcPct val="150000"/>
              </a:lnSpc>
            </a:pPr>
            <a:r>
              <a:rPr lang="vi-VN" sz="2400" dirty="0">
                <a:latin typeface="Times New Roman" panose="02020603050405020304" pitchFamily="18" charset="0"/>
                <a:cs typeface="Times New Roman" panose="02020603050405020304" pitchFamily="18" charset="0"/>
              </a:rPr>
              <a:t>1800 s= .............min =..............h</a:t>
            </a:r>
          </a:p>
          <a:p>
            <a:pPr>
              <a:lnSpc>
                <a:spcPct val="150000"/>
              </a:lnSpc>
            </a:pPr>
            <a:r>
              <a:rPr lang="vi-VN" sz="2400" dirty="0">
                <a:latin typeface="Times New Roman" panose="02020603050405020304" pitchFamily="18" charset="0"/>
                <a:cs typeface="Times New Roman" panose="02020603050405020304" pitchFamily="18" charset="0"/>
              </a:rPr>
              <a:t>1,5 h = ...............min = .............s</a:t>
            </a:r>
          </a:p>
          <a:p>
            <a:pPr>
              <a:lnSpc>
                <a:spcPct val="150000"/>
              </a:lnSpc>
            </a:pPr>
            <a:r>
              <a:rPr lang="vi-VN" sz="2400" dirty="0">
                <a:latin typeface="Times New Roman" panose="02020603050405020304" pitchFamily="18" charset="0"/>
                <a:cs typeface="Times New Roman" panose="02020603050405020304" pitchFamily="18" charset="0"/>
              </a:rPr>
              <a:t> 40 min =.............s = ............... h</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33621" y="4460466"/>
            <a:ext cx="5167059" cy="2308324"/>
          </a:xfrm>
          <a:prstGeom prst="rect">
            <a:avLst/>
          </a:prstGeom>
          <a:noFill/>
        </p:spPr>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5 ngày = ...............h =........................s</a:t>
            </a:r>
          </a:p>
          <a:p>
            <a:pPr>
              <a:lnSpc>
                <a:spcPct val="150000"/>
              </a:lnSpc>
            </a:pPr>
            <a:r>
              <a:rPr lang="vi-VN" sz="2400" dirty="0">
                <a:latin typeface="Times New Roman" panose="02020603050405020304" pitchFamily="18" charset="0"/>
                <a:cs typeface="Times New Roman" panose="02020603050405020304" pitchFamily="18" charset="0"/>
              </a:rPr>
              <a:t>336 h= ............. ngày =..................tuần</a:t>
            </a:r>
          </a:p>
          <a:p>
            <a:pPr>
              <a:lnSpc>
                <a:spcPct val="150000"/>
              </a:lnSpc>
            </a:pPr>
            <a:r>
              <a:rPr lang="vi-VN" sz="2400" dirty="0">
                <a:latin typeface="Times New Roman" panose="02020603050405020304" pitchFamily="18" charset="0"/>
                <a:cs typeface="Times New Roman" panose="02020603050405020304" pitchFamily="18" charset="0"/>
              </a:rPr>
              <a:t> 1 năm = ..............ngày = ....................h</a:t>
            </a:r>
          </a:p>
          <a:p>
            <a:pPr>
              <a:lnSpc>
                <a:spcPct val="150000"/>
              </a:lnSpc>
            </a:pPr>
            <a:r>
              <a:rPr lang="vi-VN" sz="2400"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 ….h</a:t>
            </a:r>
          </a:p>
        </p:txBody>
      </p:sp>
      <p:sp>
        <p:nvSpPr>
          <p:cNvPr id="6" name="TextBox 5"/>
          <p:cNvSpPr txBox="1"/>
          <p:nvPr/>
        </p:nvSpPr>
        <p:spPr>
          <a:xfrm>
            <a:off x="6782700" y="4526144"/>
            <a:ext cx="90879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120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753338" y="6161153"/>
            <a:ext cx="133940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672</a:t>
            </a:r>
          </a:p>
        </p:txBody>
      </p:sp>
      <p:sp>
        <p:nvSpPr>
          <p:cNvPr id="14" name="TextBox 13"/>
          <p:cNvSpPr txBox="1"/>
          <p:nvPr/>
        </p:nvSpPr>
        <p:spPr>
          <a:xfrm>
            <a:off x="1383163" y="6205620"/>
            <a:ext cx="935035"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2400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81631" y="5545397"/>
            <a:ext cx="937291"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5400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425193" y="5545398"/>
            <a:ext cx="669701"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90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114542" y="4987809"/>
            <a:ext cx="871471"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0,5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86571" y="4934192"/>
            <a:ext cx="960307"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30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20474" y="4489619"/>
            <a:ext cx="1030310"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900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83163" y="4466560"/>
            <a:ext cx="767124"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0,25</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963213" y="5946556"/>
                <a:ext cx="1174125"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rPr>
                          </m:ctrlPr>
                        </m:fPr>
                        <m:num>
                          <m:r>
                            <a:rPr lang="vi-VN" sz="2400" b="0" i="1" smtClean="0">
                              <a:solidFill>
                                <a:srgbClr val="FF0000"/>
                              </a:solidFill>
                              <a:latin typeface="Cambria Math"/>
                            </a:rPr>
                            <m:t>2</m:t>
                          </m:r>
                        </m:num>
                        <m:den>
                          <m:r>
                            <a:rPr lang="vi-VN" sz="2400" b="0" i="1" smtClean="0">
                              <a:solidFill>
                                <a:srgbClr val="FF0000"/>
                              </a:solidFill>
                              <a:latin typeface="Cambria Math"/>
                            </a:rPr>
                            <m:t>3</m:t>
                          </m:r>
                        </m:den>
                      </m:f>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63213" y="5946556"/>
                <a:ext cx="1174125" cy="786177"/>
              </a:xfrm>
              <a:prstGeom prst="rect">
                <a:avLst/>
              </a:prstGeom>
              <a:blipFill rotWithShape="1">
                <a:blip r:embed="rId2"/>
                <a:stretch>
                  <a:fillRect/>
                </a:stretch>
              </a:blipFill>
            </p:spPr>
            <p:txBody>
              <a:bodyPr/>
              <a:lstStyle/>
              <a:p>
                <a:r>
                  <a:rPr lang="en-US">
                    <a:noFill/>
                  </a:rPr>
                  <a:t> </a:t>
                </a:r>
              </a:p>
            </p:txBody>
          </p:sp>
        </mc:Fallback>
      </mc:AlternateContent>
      <p:sp>
        <p:nvSpPr>
          <p:cNvPr id="21" name="TextBox 20"/>
          <p:cNvSpPr txBox="1"/>
          <p:nvPr/>
        </p:nvSpPr>
        <p:spPr>
          <a:xfrm>
            <a:off x="8426243" y="4526144"/>
            <a:ext cx="1578494"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432000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782700" y="5083732"/>
            <a:ext cx="90879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14</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761094" y="5077348"/>
            <a:ext cx="90879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782700" y="5545398"/>
            <a:ext cx="90879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365</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935100" y="6159121"/>
            <a:ext cx="908792"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28</a:t>
            </a:r>
          </a:p>
        </p:txBody>
      </p:sp>
      <p:sp>
        <p:nvSpPr>
          <p:cNvPr id="26" name="TextBox 25"/>
          <p:cNvSpPr txBox="1"/>
          <p:nvPr/>
        </p:nvSpPr>
        <p:spPr>
          <a:xfrm>
            <a:off x="8880639" y="5562514"/>
            <a:ext cx="908792"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8760</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526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6" grpId="0"/>
      <p:bldP spid="13" grpId="0"/>
      <p:bldP spid="14" grpId="0"/>
      <p:bldP spid="15" grpId="0"/>
      <p:bldP spid="16" grpId="0"/>
      <p:bldP spid="17" grpId="0"/>
      <p:bldP spid="18" grpId="0"/>
      <p:bldP spid="19" grpId="0"/>
      <p:bldP spid="20" grpId="0"/>
      <p:bldP spid="7"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1">
            <a:extLst>
              <a:ext uri="{FF2B5EF4-FFF2-40B4-BE49-F238E27FC236}">
                <a16:creationId xmlns:a16="http://schemas.microsoft.com/office/drawing/2014/main" id="{7205CEB7-8BFD-4049-A447-E62A905F332F}"/>
              </a:ext>
            </a:extLst>
          </p:cNvPr>
          <p:cNvSpPr txBox="1"/>
          <p:nvPr/>
        </p:nvSpPr>
        <p:spPr>
          <a:xfrm>
            <a:off x="4984824" y="3468511"/>
            <a:ext cx="6597127" cy="2246769"/>
          </a:xfrm>
          <a:prstGeom prst="rect">
            <a:avLst/>
          </a:prstGeom>
          <a:noFill/>
        </p:spPr>
        <p:txBody>
          <a:bodyPr wrap="square" rtlCol="0">
            <a:spAutoFit/>
          </a:bodyPr>
          <a:lstStyle/>
          <a:p>
            <a:pPr algn="just">
              <a:buFont typeface="Arial" panose="020B0604020202020204" pitchFamily="34" charset="0"/>
              <a:buChar char="•"/>
            </a:pPr>
            <a:r>
              <a:rPr lang="vi-VN" sz="2800" b="1" i="0" dirty="0">
                <a:solidFill>
                  <a:srgbClr val="76757A"/>
                </a:solidFill>
                <a:effectLst/>
                <a:latin typeface="Times New Roman" panose="02020603050405020304" pitchFamily="18" charset="0"/>
                <a:cs typeface="Times New Roman" panose="02020603050405020304" pitchFamily="18" charset="0"/>
              </a:rPr>
              <a:t>Đồng hồ cát: </a:t>
            </a:r>
            <a:r>
              <a:rPr lang="vi-VN" sz="2800" b="0" i="0" dirty="0">
                <a:solidFill>
                  <a:srgbClr val="76757A"/>
                </a:solidFill>
                <a:effectLst/>
                <a:latin typeface="Times New Roman" panose="02020603050405020304" pitchFamily="18" charset="0"/>
                <a:cs typeface="Times New Roman" panose="02020603050405020304" pitchFamily="18" charset="0"/>
              </a:rPr>
              <a:t>dụng cụ đo khoảng thời gian ngắn nhất định, dùng để làm quà tặng hoặc trang trí</a:t>
            </a:r>
          </a:p>
          <a:p>
            <a:pPr algn="just">
              <a:buFont typeface="Arial" panose="020B0604020202020204" pitchFamily="34" charset="0"/>
              <a:buChar char="•"/>
            </a:pPr>
            <a:r>
              <a:rPr lang="vi-VN" sz="2800" b="1" i="0" dirty="0">
                <a:solidFill>
                  <a:srgbClr val="76757A"/>
                </a:solidFill>
                <a:effectLst/>
                <a:latin typeface="Times New Roman" panose="02020603050405020304" pitchFamily="18" charset="0"/>
                <a:cs typeface="Times New Roman" panose="02020603050405020304" pitchFamily="18" charset="0"/>
              </a:rPr>
              <a:t>Đồng hồ quả lắc: </a:t>
            </a:r>
            <a:r>
              <a:rPr lang="vi-VN" sz="2800" b="0" i="0" dirty="0">
                <a:solidFill>
                  <a:srgbClr val="76757A"/>
                </a:solidFill>
                <a:effectLst/>
                <a:latin typeface="Times New Roman" panose="02020603050405020304" pitchFamily="18" charset="0"/>
                <a:cs typeface="Times New Roman" panose="02020603050405020304" pitchFamily="18" charset="0"/>
              </a:rPr>
              <a:t>ưu điểm là thiết kế đẹp, dùng trang trí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35" y="3468511"/>
            <a:ext cx="4043735" cy="309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50"/>
            <a:ext cx="8467258" cy="127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79" y="1167933"/>
            <a:ext cx="7840009"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Đồng hồ cát 60 phút trục quay 360 độ decor bàn làm việ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258" y="695324"/>
            <a:ext cx="1390918" cy="21894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Đồng hồ treo tường quả lắc New HM830 số la mã Kashi 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176" y="369576"/>
            <a:ext cx="2201259" cy="288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2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72280" y="418376"/>
            <a:ext cx="8621479" cy="1363258"/>
          </a:xfrm>
          <a:prstGeom prst="rect">
            <a:avLst/>
          </a:prstGeom>
        </p:spPr>
        <p:txBody>
          <a:bodyPr wrap="square">
            <a:spAutoFit/>
          </a:bodyPr>
          <a:lstStyle/>
          <a:p>
            <a:pPr>
              <a:lnSpc>
                <a:spcPct val="250000"/>
              </a:lnSpc>
            </a:pPr>
            <a:r>
              <a:rPr lang="en-US" sz="4000" b="1" dirty="0">
                <a:solidFill>
                  <a:schemeClr val="accent1">
                    <a:lumMod val="50000"/>
                  </a:schemeClr>
                </a:solidFill>
                <a:latin typeface="Times New Roman" panose="02020603050405020304" pitchFamily="18" charset="0"/>
                <a:cs typeface="Times New Roman" panose="02020603050405020304" pitchFamily="18" charset="0"/>
              </a:rPr>
              <a:t>2.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hành</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đo</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sz="4000" b="1" dirty="0">
                <a:solidFill>
                  <a:schemeClr val="accent1">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50000"/>
                  </a:schemeClr>
                </a:solidFill>
                <a:latin typeface="Times New Roman" panose="02020603050405020304" pitchFamily="18" charset="0"/>
                <a:cs typeface="Times New Roman" panose="02020603050405020304" pitchFamily="18" charset="0"/>
              </a:rPr>
              <a:t>gian</a:t>
            </a: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sp>
        <p:nvSpPr>
          <p:cNvPr id="11" name="文本框 17">
            <a:extLst>
              <a:ext uri="{FF2B5EF4-FFF2-40B4-BE49-F238E27FC236}">
                <a16:creationId xmlns:a16="http://schemas.microsoft.com/office/drawing/2014/main" id="{C5617BA9-D455-429B-ACD0-96A0579BC666}"/>
              </a:ext>
            </a:extLst>
          </p:cNvPr>
          <p:cNvSpPr txBox="1"/>
          <p:nvPr/>
        </p:nvSpPr>
        <p:spPr>
          <a:xfrm>
            <a:off x="2817191" y="2067911"/>
            <a:ext cx="7531655" cy="3046988"/>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Ước</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lượng</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thời</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gian</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và</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lựa</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chọn</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endPar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a:p>
            <a:pPr marL="457200" indent="-457200">
              <a:lnSpc>
                <a:spcPct val="200000"/>
              </a:lnSpc>
              <a:buFont typeface="Wingdings" panose="05000000000000000000" pitchFamily="2" charset="2"/>
              <a:buChar char="Ø"/>
            </a:pP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Sử</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dụng</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đúng</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cách</a:t>
            </a:r>
            <a:endPar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a:p>
            <a:pPr marL="457200" indent="-457200">
              <a:lnSpc>
                <a:spcPct val="200000"/>
              </a:lnSpc>
              <a:buFont typeface="Wingdings" panose="05000000000000000000" pitchFamily="2" charset="2"/>
              <a:buChar char="Ø"/>
            </a:pP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Đo</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thời</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gian</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bằng</a:t>
            </a:r>
            <a:r>
              <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rPr>
              <a:t> đồng </a:t>
            </a:r>
            <a:r>
              <a:rPr lang="en-US" sz="3200" dirty="0" err="1">
                <a:solidFill>
                  <a:prstClr val="black">
                    <a:lumMod val="85000"/>
                    <a:lumOff val="15000"/>
                  </a:prstClr>
                </a:solidFill>
                <a:latin typeface="Times New Roman" panose="02020603050405020304" pitchFamily="18" charset="0"/>
                <a:cs typeface="Times New Roman" panose="02020603050405020304" pitchFamily="18" charset="0"/>
                <a:sym typeface="+mn-lt"/>
              </a:rPr>
              <a:t>hồ</a:t>
            </a:r>
            <a:endParaRPr lang="en-US" sz="32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56848280"/>
      </p:ext>
    </p:extLst>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198975"/>
            <a:ext cx="116700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36" y="1526304"/>
            <a:ext cx="5926316"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10649" y="2092237"/>
            <a:ext cx="5718219" cy="954107"/>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Chỉnh kim chỉ thị về đúng vạch số 0</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36" y="4145476"/>
            <a:ext cx="5424040" cy="243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55693" y="4728618"/>
            <a:ext cx="5428129" cy="954107"/>
          </a:xfrm>
          <a:prstGeom prst="rect">
            <a:avLst/>
          </a:prstGeom>
        </p:spPr>
        <p:txBody>
          <a:bodyPr wrap="square">
            <a:spAutoFit/>
          </a:bodyPr>
          <a:lstStyle/>
          <a:p>
            <a:pPr lvl="0"/>
            <a:r>
              <a:rPr lang="vi-VN" sz="2800" dirty="0">
                <a:solidFill>
                  <a:srgbClr val="FF0000"/>
                </a:solidFill>
                <a:latin typeface="Times New Roman" panose="02020603050405020304" pitchFamily="18" charset="0"/>
                <a:cs typeface="Times New Roman" panose="02020603050405020304" pitchFamily="18" charset="0"/>
              </a:rPr>
              <a:t>Đặt mắt nhìn theo hướng vuông góc với mặt đồng hồ.</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7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1305" y="4359829"/>
            <a:ext cx="3374642" cy="523220"/>
          </a:xfrm>
          <a:prstGeom prst="rect">
            <a:avLst/>
          </a:prstGeom>
        </p:spPr>
        <p:txBody>
          <a:bodyPr wrap="none">
            <a:spAutoFit/>
          </a:bodyPr>
          <a:lstStyle/>
          <a:p>
            <a:r>
              <a:rPr lang="vi-VN" sz="2800" dirty="0">
                <a:solidFill>
                  <a:srgbClr val="FF0000"/>
                </a:solidFill>
                <a:latin typeface="Times New Roman" panose="02020603050405020304" pitchFamily="18" charset="0"/>
                <a:cs typeface="Times New Roman" panose="02020603050405020304" pitchFamily="18" charset="0"/>
              </a:rPr>
              <a:t>Số chỉ đồng hồ  là </a:t>
            </a:r>
            <a:r>
              <a:rPr lang="en-GB" sz="2800" dirty="0">
                <a:solidFill>
                  <a:srgbClr val="FF0000"/>
                </a:solidFill>
                <a:latin typeface="Times New Roman" panose="02020603050405020304" pitchFamily="18" charset="0"/>
                <a:cs typeface="Times New Roman" panose="02020603050405020304" pitchFamily="18" charset="0"/>
              </a:rPr>
              <a:t>1</a:t>
            </a:r>
            <a:r>
              <a:rPr lang="vi-VN" sz="2800" dirty="0">
                <a:solidFill>
                  <a:srgbClr val="FF0000"/>
                </a:solidFill>
                <a:latin typeface="Times New Roman" panose="02020603050405020304" pitchFamily="18" charset="0"/>
                <a:cs typeface="Times New Roman" panose="02020603050405020304" pitchFamily="18" charset="0"/>
              </a:rPr>
              <a:t>s.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409386" y="1122732"/>
            <a:ext cx="5645239" cy="954107"/>
          </a:xfrm>
          <a:prstGeom prst="rect">
            <a:avLst/>
          </a:prstGeom>
        </p:spPr>
        <p:txBody>
          <a:bodyPr wrap="square">
            <a:spAutoFit/>
          </a:bodyPr>
          <a:lstStyle/>
          <a:p>
            <a:pPr lvl="0"/>
            <a:r>
              <a:rPr lang="vi-VN" sz="2800" dirty="0">
                <a:solidFill>
                  <a:srgbClr val="FF0000"/>
                </a:solidFill>
                <a:latin typeface="Times New Roman" panose="02020603050405020304" pitchFamily="18" charset="0"/>
                <a:cs typeface="Times New Roman" panose="02020603050405020304" pitchFamily="18" charset="0"/>
              </a:rPr>
              <a:t>Đọc và ghi kết quả đo theo vạch chia gần nhất với đ</a:t>
            </a:r>
            <a:r>
              <a:rPr lang="en-US" sz="2800" dirty="0">
                <a:solidFill>
                  <a:srgbClr val="FF0000"/>
                </a:solidFill>
                <a:latin typeface="Times New Roman" panose="02020603050405020304" pitchFamily="18" charset="0"/>
                <a:cs typeface="Times New Roman" panose="02020603050405020304" pitchFamily="18" charset="0"/>
              </a:rPr>
              <a:t>ầ</a:t>
            </a:r>
            <a:r>
              <a:rPr lang="vi-VN" sz="2800" dirty="0">
                <a:solidFill>
                  <a:srgbClr val="FF0000"/>
                </a:solidFill>
                <a:latin typeface="Times New Roman" panose="02020603050405020304" pitchFamily="18" charset="0"/>
                <a:cs typeface="Times New Roman" panose="02020603050405020304" pitchFamily="18" charset="0"/>
              </a:rPr>
              <a:t>u kim của đ</a:t>
            </a:r>
            <a:r>
              <a:rPr lang="en-US" sz="2800" dirty="0">
                <a:solidFill>
                  <a:srgbClr val="FF0000"/>
                </a:solidFill>
                <a:latin typeface="Times New Roman" panose="02020603050405020304" pitchFamily="18" charset="0"/>
                <a:cs typeface="Times New Roman" panose="02020603050405020304" pitchFamily="18" charset="0"/>
              </a:rPr>
              <a:t>ồ</a:t>
            </a:r>
            <a:r>
              <a:rPr lang="vi-VN" sz="2800" dirty="0">
                <a:solidFill>
                  <a:srgbClr val="FF0000"/>
                </a:solidFill>
                <a:latin typeface="Times New Roman" panose="02020603050405020304" pitchFamily="18" charset="0"/>
                <a:cs typeface="Times New Roman" panose="02020603050405020304" pitchFamily="18" charset="0"/>
              </a:rPr>
              <a:t>ng h</a:t>
            </a:r>
            <a:r>
              <a:rPr lang="en-US" sz="2800" dirty="0">
                <a:solidFill>
                  <a:srgbClr val="FF0000"/>
                </a:solidFill>
                <a:latin typeface="Times New Roman" panose="02020603050405020304" pitchFamily="18" charset="0"/>
                <a:cs typeface="Times New Roman" panose="02020603050405020304" pitchFamily="18" charset="0"/>
              </a:rPr>
              <a:t>ồ</a:t>
            </a:r>
            <a:r>
              <a:rPr lang="vi-VN"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08" y="3159238"/>
            <a:ext cx="4203364" cy="331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47" y="115911"/>
            <a:ext cx="5902907" cy="314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85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1244</Words>
  <Application>Microsoft Office PowerPoint</Application>
  <PresentationFormat>Widescreen</PresentationFormat>
  <Paragraphs>111</Paragraphs>
  <Slides>18</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Calibri</vt:lpstr>
      <vt:lpstr>Arial</vt:lpstr>
      <vt:lpstr>Times New Roman</vt:lpstr>
      <vt:lpstr>-apple-system</vt:lpstr>
      <vt:lpstr>Cambria Math</vt:lpstr>
      <vt:lpstr>Wingdings</vt:lpstr>
      <vt:lpstr>Office 主题​​</vt:lpstr>
      <vt:lpstr>1_Office 主题</vt:lpstr>
      <vt:lpstr>Office 主题</vt:lpstr>
      <vt:lpstr>2_Office 主题</vt:lpstr>
      <vt:lpstr>1_Office Theme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Windows 10</cp:lastModifiedBy>
  <cp:revision>545</cp:revision>
  <dcterms:created xsi:type="dcterms:W3CDTF">2018-08-24T08:38:00Z</dcterms:created>
  <dcterms:modified xsi:type="dcterms:W3CDTF">2025-08-14T06:16:39Z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