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2" r:id="rId3"/>
    <p:sldId id="257" r:id="rId4"/>
    <p:sldId id="258" r:id="rId5"/>
    <p:sldId id="259" r:id="rId6"/>
    <p:sldId id="260" r:id="rId7"/>
    <p:sldId id="261" r:id="rId8"/>
    <p:sldId id="278" r:id="rId9"/>
    <p:sldId id="262" r:id="rId10"/>
    <p:sldId id="277" r:id="rId11"/>
    <p:sldId id="263" r:id="rId12"/>
    <p:sldId id="279" r:id="rId13"/>
    <p:sldId id="266" r:id="rId14"/>
    <p:sldId id="264" r:id="rId15"/>
    <p:sldId id="268" r:id="rId16"/>
    <p:sldId id="280" r:id="rId17"/>
    <p:sldId id="272" r:id="rId18"/>
    <p:sldId id="281" r:id="rId19"/>
    <p:sldId id="269" r:id="rId20"/>
    <p:sldId id="270" r:id="rId21"/>
    <p:sldId id="271" r:id="rId22"/>
    <p:sldId id="282" r:id="rId23"/>
    <p:sldId id="273" r:id="rId24"/>
    <p:sldId id="274" r:id="rId25"/>
    <p:sldId id="283" r:id="rId26"/>
    <p:sldId id="290" r:id="rId27"/>
    <p:sldId id="291" r:id="rId28"/>
    <p:sldId id="285" r:id="rId29"/>
    <p:sldId id="286" r:id="rId30"/>
    <p:sldId id="287" r:id="rId31"/>
    <p:sldId id="288" r:id="rId32"/>
    <p:sldId id="289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23603-5760-4391-A802-155ABCB4D9DC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0EB3-0AA1-4848-A597-F0450B984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7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4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8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8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4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74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3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C722-9654-47F8-9E40-1C72E94B419D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38287" y="1638810"/>
            <a:ext cx="117154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 sz="6000" b="1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</a:t>
            </a:r>
            <a:r>
              <a:rPr lang="vi-VN" sz="6000" b="1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631576" y="304800"/>
            <a:ext cx="8928847" cy="9984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defTabSz="685800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 UYÊN</a:t>
            </a:r>
          </a:p>
          <a:p>
            <a:pPr defTabSz="685800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KHTN</a:t>
            </a:r>
            <a:endParaRPr lang="vi-VN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hoa học tự nhiên là gì? Tìm hiểu những vấn đề cơ bản về khoa học">
            <a:extLst>
              <a:ext uri="{FF2B5EF4-FFF2-40B4-BE49-F238E27FC236}">
                <a16:creationId xmlns:a16="http://schemas.microsoft.com/office/drawing/2014/main" id="{66350FC8-1279-4632-9C9D-7966E47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3016155"/>
            <a:ext cx="8065827" cy="35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47"/>
          <p:cNvGrpSpPr/>
          <p:nvPr/>
        </p:nvGrpSpPr>
        <p:grpSpPr>
          <a:xfrm flipH="1" flipV="1">
            <a:off x="7957679" y="3265184"/>
            <a:ext cx="3030657" cy="45719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4" name="直接连接符 48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9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858">
                <a:defRPr/>
              </a:pPr>
              <a:endParaRPr lang="zh-CN" altLang="en-US"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53"/>
          <p:cNvGrpSpPr/>
          <p:nvPr/>
        </p:nvGrpSpPr>
        <p:grpSpPr>
          <a:xfrm>
            <a:off x="941346" y="2789520"/>
            <a:ext cx="3993040" cy="29998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10" name="直接连接符 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858">
                <a:defRPr/>
              </a:pPr>
              <a:endParaRPr lang="zh-CN" altLang="en-US"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8"/>
          <p:cNvGrpSpPr>
            <a:grpSpLocks/>
          </p:cNvGrpSpPr>
          <p:nvPr/>
        </p:nvGrpSpPr>
        <p:grpSpPr bwMode="auto">
          <a:xfrm>
            <a:off x="3686348" y="1468725"/>
            <a:ext cx="2908893" cy="1842177"/>
            <a:chOff x="0" y="0"/>
            <a:chExt cx="2093189" cy="1416774"/>
          </a:xfrm>
          <a:solidFill>
            <a:srgbClr val="007FDE"/>
          </a:solidFill>
        </p:grpSpPr>
        <p:sp>
          <p:nvSpPr>
            <p:cNvPr id="13" name="等腰三角形 19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endParaRPr lang="zh-CN" altLang="zh-CN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endParaRPr>
            </a:p>
          </p:txBody>
        </p:sp>
        <p:sp>
          <p:nvSpPr>
            <p:cNvPr id="14" name="文本框 20"/>
            <p:cNvSpPr>
              <a:spLocks noChangeArrowheads="1"/>
            </p:cNvSpPr>
            <p:nvPr/>
          </p:nvSpPr>
          <p:spPr bwMode="auto">
            <a:xfrm>
              <a:off x="553150" y="143584"/>
              <a:ext cx="1035299" cy="494296"/>
            </a:xfrm>
            <a:prstGeom prst="rect">
              <a:avLst/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r>
                <a:rPr lang="en-US" altLang="zh-CN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altLang="zh-CN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endPara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/>
        </p:nvGrpSpPr>
        <p:grpSpPr bwMode="auto">
          <a:xfrm rot="10800000">
            <a:off x="5286703" y="1831629"/>
            <a:ext cx="3074814" cy="2078217"/>
            <a:chOff x="338159" y="1019896"/>
            <a:chExt cx="1869845" cy="1568894"/>
          </a:xfrm>
          <a:solidFill>
            <a:srgbClr val="007FDE"/>
          </a:solidFill>
        </p:grpSpPr>
        <p:sp>
          <p:nvSpPr>
            <p:cNvPr id="19" name="等腰三角形 25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338159" y="1172016"/>
              <a:ext cx="1869845" cy="1416774"/>
            </a:xfrm>
            <a:prstGeom prst="triangle">
              <a:avLst>
                <a:gd name="adj" fmla="val 50000"/>
              </a:avLst>
            </a:prstGeom>
            <a:solidFill>
              <a:srgbClr val="29B9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endParaRPr lang="zh-CN" altLang="zh-CN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endParaRPr>
            </a:p>
          </p:txBody>
        </p:sp>
        <p:sp>
          <p:nvSpPr>
            <p:cNvPr id="20" name="文本框 26"/>
            <p:cNvSpPr>
              <a:spLocks noChangeArrowheads="1"/>
            </p:cNvSpPr>
            <p:nvPr/>
          </p:nvSpPr>
          <p:spPr bwMode="auto">
            <a:xfrm rot="10800000">
              <a:off x="668907" y="1019896"/>
              <a:ext cx="1144518" cy="137279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r>
                <a:rPr lang="en-US" altLang="zh-CN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zh-CN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endParaRPr lang="zh-CN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23"/>
          <p:cNvSpPr txBox="1"/>
          <p:nvPr/>
        </p:nvSpPr>
        <p:spPr>
          <a:xfrm>
            <a:off x="1214852" y="1683157"/>
            <a:ext cx="2824382" cy="1000260"/>
          </a:xfrm>
          <a:prstGeom prst="rect">
            <a:avLst/>
          </a:prstGeom>
          <a:noFill/>
        </p:spPr>
        <p:txBody>
          <a:bodyPr wrap="square" lIns="76187" tIns="38093" rIns="76187" bIns="38093">
            <a:spAutoFit/>
          </a:bodyPr>
          <a:lstStyle/>
          <a:p>
            <a:pPr algn="r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38"/>
          <p:cNvSpPr txBox="1"/>
          <p:nvPr/>
        </p:nvSpPr>
        <p:spPr>
          <a:xfrm>
            <a:off x="7922843" y="2098481"/>
            <a:ext cx="3034192" cy="1000260"/>
          </a:xfrm>
          <a:prstGeom prst="rect">
            <a:avLst/>
          </a:prstGeom>
          <a:noFill/>
        </p:spPr>
        <p:txBody>
          <a:bodyPr wrap="square" lIns="76187" tIns="38093" rIns="76187" bIns="38093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7383" y="4592626"/>
            <a:ext cx="690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3" y="3436883"/>
            <a:ext cx="4225684" cy="30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0182" y="45011"/>
            <a:ext cx="566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7959" y="991051"/>
            <a:ext cx="7346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" y="775260"/>
            <a:ext cx="3617418" cy="523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97465"/>
              </p:ext>
            </p:extLst>
          </p:nvPr>
        </p:nvGraphicFramePr>
        <p:xfrm>
          <a:off x="282027" y="1571002"/>
          <a:ext cx="4337269" cy="420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67627"/>
              </p:ext>
            </p:extLst>
          </p:nvPr>
        </p:nvGraphicFramePr>
        <p:xfrm>
          <a:off x="6022429" y="1618299"/>
          <a:ext cx="597513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khiển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619297" y="3026979"/>
            <a:ext cx="1355834" cy="20179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19297" y="3247697"/>
            <a:ext cx="1387365" cy="10247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9297" y="4035972"/>
            <a:ext cx="1387365" cy="15134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0182" y="45011"/>
            <a:ext cx="566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1" y="860534"/>
            <a:ext cx="4830543" cy="587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7874" y="1488281"/>
            <a:ext cx="66477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38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0" y="923015"/>
            <a:ext cx="4655106" cy="3491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77" y="923015"/>
            <a:ext cx="5274463" cy="349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96" y="3748395"/>
            <a:ext cx="4460734" cy="2971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6966" y="5751111"/>
            <a:ext cx="190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064594" y="4776952"/>
            <a:ext cx="2815944" cy="12665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064594" y="3705148"/>
            <a:ext cx="486970" cy="23383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3064594" y="2317531"/>
            <a:ext cx="4379204" cy="3725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3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1"/>
            <a:ext cx="6077497" cy="395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3545" y="23091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biệt giữa tế bào nhân sơ và tế bào nhân thực: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nhân thực có màng  nhân còn tế bào nhân sơ không có màng 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282" y="5770207"/>
            <a:ext cx="11650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cellulose.</a:t>
            </a:r>
          </a:p>
        </p:txBody>
      </p:sp>
    </p:spTree>
    <p:extLst>
      <p:ext uri="{BB962C8B-B14F-4D97-AF65-F5344CB8AC3E}">
        <p14:creationId xmlns:p14="http://schemas.microsoft.com/office/powerpoint/2010/main" val="2767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1" y="1023772"/>
            <a:ext cx="7173858" cy="53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73464" y="2932414"/>
            <a:ext cx="4587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lớn lên và phân chia của tế 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3464" y="1541658"/>
            <a:ext cx="4587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sinh sản của tế bào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4130730"/>
            <a:ext cx="4171950" cy="190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2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2" y="2949465"/>
            <a:ext cx="107625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sự lớn lên của tế bào thực vật ta thấy: kích thước của tế bào tăng, kích thước nhân tăng và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từ tâm tế bào lệch ra góc tế bào,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sự lớn lên của tế bào động vật ta thấy: kích thước của tế bào tăng, kích thước nhân tăng và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nằm ở trung tâm của tế bào.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Vậy dấu hiệu cho thấy sự lớn lên của tế bào là sự tăng kích thước của tế bào và kích thước của nhân.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02" t="35022" r="40266" b="45314"/>
          <a:stretch/>
        </p:blipFill>
        <p:spPr>
          <a:xfrm>
            <a:off x="888742" y="323768"/>
            <a:ext cx="9151265" cy="26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79" y="752897"/>
            <a:ext cx="1193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664" y="1583894"/>
            <a:ext cx="11367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tăng lên về kích thước các thành phần tế bào (màng tế bào, chất tế bào, nhân tế bào).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79" y="2575748"/>
            <a:ext cx="4583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090" y="4168313"/>
            <a:ext cx="47019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244" y="3425637"/>
            <a:ext cx="4681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các quá trình trao đổi chất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490" y="4942329"/>
            <a:ext cx="10463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và khối lượng của chúng tăng dần lên, trở thành các tế bào trưởng thành</a:t>
            </a:r>
            <a:r>
              <a:rPr lang="vi-VN" sz="2800" i="1" dirty="0">
                <a:solidFill>
                  <a:srgbClr val="FF0000"/>
                </a:solidFill>
              </a:rPr>
              <a:t>.</a:t>
            </a:r>
            <a:br>
              <a:rPr lang="vi-VN" sz="2800" i="1" dirty="0">
                <a:solidFill>
                  <a:srgbClr val="FF0000"/>
                </a:solidFill>
              </a:rPr>
            </a:b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09" y="916103"/>
            <a:ext cx="1099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766" y="2919502"/>
            <a:ext cx="50898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406" y="1775407"/>
            <a:ext cx="11361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dấu hiệu cho thấy sự sinh sản của tế bào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nên 2 tế bào con từ 1 tế bào ban đầu.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442" y="3728036"/>
            <a:ext cx="10538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tế bào và chất tế bào phân chia.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tế bào thực vật hình thành vách ngăn tạo hai tế bào mới không tách rời nhau.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tế bào động vật, hình thành eo thắt tạo thành hai tế bào mới tách rời nhau.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1" y="1686908"/>
            <a:ext cx="9080938" cy="5108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847" y="189186"/>
            <a:ext cx="80541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6: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 BÀO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 VỊ CƠ SỞ CỦA SỰ SỐNG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959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39" t="43382" r="42036" b="17349"/>
          <a:stretch/>
        </p:blipFill>
        <p:spPr>
          <a:xfrm>
            <a:off x="774810" y="1632053"/>
            <a:ext cx="11417190" cy="2482748"/>
          </a:xfrm>
          <a:prstGeom prst="rect">
            <a:avLst/>
          </a:prstGeom>
        </p:spPr>
      </p:pic>
      <p:sp>
        <p:nvSpPr>
          <p:cNvPr id="4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733" y="932822"/>
            <a:ext cx="10456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II,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" y="859988"/>
            <a:ext cx="610106" cy="978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4733" y="4309452"/>
            <a:ext cx="10682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</a:t>
            </a:r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Số tế bào con tạo ra ở lần phân chia thứ I: 2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Số tế bào con tạo ra ở lần phân chia thứ II: 2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Số tế bào con tạo ra ở lần phân chia thứ III: 2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Số tế bào con tạo ra ở lần phân chia thứ n: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96" t="25000" r="40922" b="34896"/>
          <a:stretch/>
        </p:blipFill>
        <p:spPr>
          <a:xfrm>
            <a:off x="0" y="0"/>
            <a:ext cx="8229600" cy="280560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6" y="214148"/>
            <a:ext cx="3773214" cy="240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6497" y="3460559"/>
            <a:ext cx="9990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phân chia của tế bào là cơ sở cho sự lớn lên và sinh sản của sinh vật.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96" t="25000" r="40922" b="34896"/>
          <a:stretch/>
        </p:blipFill>
        <p:spPr>
          <a:xfrm>
            <a:off x="4552677" y="1160034"/>
            <a:ext cx="6249714" cy="2560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79" y="916609"/>
            <a:ext cx="34555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3kg,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50kg.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7479" y="4635090"/>
            <a:ext cx="10478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tăng lên về khối lượng và kích thước cơ thể là do sự lớn lên và phân chia của tế bào.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76" y="1005052"/>
            <a:ext cx="6096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227" y="871700"/>
            <a:ext cx="5766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62" y="31058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các tế bào có khả năng sinh sản để thay thế các tế bào đã mất.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1" y="0"/>
            <a:ext cx="11738139" cy="409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35573" y="1639614"/>
            <a:ext cx="441434" cy="409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5573" y="1582955"/>
            <a:ext cx="4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/>
          <p:cNvSpPr/>
          <p:nvPr/>
        </p:nvSpPr>
        <p:spPr>
          <a:xfrm>
            <a:off x="3854670" y="2349062"/>
            <a:ext cx="480848" cy="378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4670" y="2349062"/>
            <a:ext cx="48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97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00" y="577334"/>
            <a:ext cx="7012535" cy="28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290" y="1721850"/>
            <a:ext cx="21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690" y="1176010"/>
            <a:ext cx="21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28" y="2337403"/>
            <a:ext cx="219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563" y="3127976"/>
            <a:ext cx="471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5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28" y="161815"/>
            <a:ext cx="8221717" cy="40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718" y="551794"/>
            <a:ext cx="29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546" y="1524001"/>
            <a:ext cx="29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946" y="2622332"/>
            <a:ext cx="29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6" y="3638876"/>
            <a:ext cx="29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242" y="4658380"/>
            <a:ext cx="471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242" y="5740946"/>
            <a:ext cx="471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626" y="741007"/>
            <a:ext cx="10652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625" y="2101417"/>
            <a:ext cx="114089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sinh sản của tế bào thực vật: Nhân phân đôi tạo thành 2 nhân rồi mỗi nhân di chuyển về 2 cực của tế bào → Chất tế bào phân chia bằng cách hình thành vách ngăn ở giữa tế bào → Từ 1 tế bào hình thành nên 2 tế bào con.</a:t>
            </a:r>
          </a:p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sinh sản của tế bào động vật: Nhân phân đôi tạo thành 2 nhân → Chất tế bào phân chia bằng cách hình thành eo thắt ở giữa → Từ 1 tế bào hình thành nên 2 tế bào con.</a:t>
            </a:r>
          </a:p>
        </p:txBody>
      </p:sp>
    </p:spTree>
    <p:extLst>
      <p:ext uri="{BB962C8B-B14F-4D97-AF65-F5344CB8AC3E}">
        <p14:creationId xmlns:p14="http://schemas.microsoft.com/office/powerpoint/2010/main" val="2038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9696" y="5574165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9697" y="3624496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2193" y="1680082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0566" y="887737"/>
            <a:ext cx="10589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  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 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566" y="236483"/>
            <a:ext cx="7845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565" y="2778148"/>
            <a:ext cx="9580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nào sau đây có cấu tạo từ tế bào?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Xe ô tô.                       B. Cây cầu.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Cây bạch đàn.           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Ngôi nhà.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566" y="4708322"/>
            <a:ext cx="11566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tế bào nhân thực là: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Có thành tế bào.                                             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Có chất tế bào.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Có màng nhân bao bọc vật chất di truyền.          D. Có lục lạp</a:t>
            </a:r>
          </a:p>
        </p:txBody>
      </p:sp>
    </p:spTree>
    <p:extLst>
      <p:ext uri="{BB962C8B-B14F-4D97-AF65-F5344CB8AC3E}">
        <p14:creationId xmlns:p14="http://schemas.microsoft.com/office/powerpoint/2010/main" val="23798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674845" y="5214648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78316" y="929284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 descr="Trắc nghiệm Khoa học tự nhiên 6 Bài 17 (có đáp án): Tế bào có đáp án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39" y="251004"/>
            <a:ext cx="24098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862" y="254160"/>
            <a:ext cx="10999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518" y="114472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 C.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 D.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5" descr="Bài 17: Tế bà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93625"/>
            <a:ext cx="4175564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7863" y="305294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B.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D.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1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650620" y="1508384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文本框 30"/>
          <p:cNvSpPr txBox="1"/>
          <p:nvPr/>
        </p:nvSpPr>
        <p:spPr>
          <a:xfrm>
            <a:off x="4911732" y="1637331"/>
            <a:ext cx="189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650620" y="3037714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7"/>
          <p:cNvSpPr txBox="1"/>
          <p:nvPr/>
        </p:nvSpPr>
        <p:spPr>
          <a:xfrm>
            <a:off x="921435" y="1508384"/>
            <a:ext cx="2491068" cy="22344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761932">
              <a:defRPr/>
            </a:pP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</a:p>
          <a:p>
            <a:pPr defTabSz="761932">
              <a:defRPr/>
            </a:pP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DUNG</a:t>
            </a:r>
            <a:endParaRPr lang="zh-CN" altLang="en-US" sz="66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30"/>
          <p:cNvSpPr txBox="1"/>
          <p:nvPr/>
        </p:nvSpPr>
        <p:spPr>
          <a:xfrm>
            <a:off x="4744742" y="2837659"/>
            <a:ext cx="520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06125" y="6096664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6126" y="3801006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4440" y="1534492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7047" y="2967335"/>
            <a:ext cx="10384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8.            B. 6.            C. 4.            D. 2.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454" y="341274"/>
            <a:ext cx="10573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047" y="4362528"/>
            <a:ext cx="10936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5918" y="4819657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5918" y="1629767"/>
            <a:ext cx="725213" cy="69249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799" y="325509"/>
            <a:ext cx="114247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923" y="3084474"/>
            <a:ext cx="102580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5078579" y="197411"/>
            <a:ext cx="235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>
            <a:extLst>
              <a:ext uri="{FF2B5EF4-FFF2-40B4-BE49-F238E27FC236}">
                <a16:creationId xmlns:a16="http://schemas.microsoft.com/office/drawing/2014/main" id="{E45079B2-0D79-481E-94BA-401C63C3F762}"/>
              </a:ext>
            </a:extLst>
          </p:cNvPr>
          <p:cNvGrpSpPr/>
          <p:nvPr/>
        </p:nvGrpSpPr>
        <p:grpSpPr>
          <a:xfrm>
            <a:off x="2777343" y="1840847"/>
            <a:ext cx="4966154" cy="4433073"/>
            <a:chOff x="3576317" y="1789637"/>
            <a:chExt cx="4966154" cy="4433073"/>
          </a:xfrm>
          <a:solidFill>
            <a:srgbClr val="195F9A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1DC143C-288D-40E4-93DD-449058B06511}"/>
                </a:ext>
              </a:extLst>
            </p:cNvPr>
            <p:cNvSpPr/>
            <p:nvPr/>
          </p:nvSpPr>
          <p:spPr bwMode="auto">
            <a:xfrm>
              <a:off x="5389037" y="4284504"/>
              <a:ext cx="1529883" cy="1938206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4203F86-EDAB-4616-9E6E-E636632F4D4D}"/>
                </a:ext>
              </a:extLst>
            </p:cNvPr>
            <p:cNvSpPr/>
            <p:nvPr/>
          </p:nvSpPr>
          <p:spPr bwMode="auto">
            <a:xfrm>
              <a:off x="6821581" y="3470642"/>
              <a:ext cx="1720890" cy="1497286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B2C797-BD7B-4CF9-80D2-D885DCE04292}"/>
                </a:ext>
              </a:extLst>
            </p:cNvPr>
            <p:cNvSpPr/>
            <p:nvPr/>
          </p:nvSpPr>
          <p:spPr bwMode="auto">
            <a:xfrm>
              <a:off x="5987765" y="1789637"/>
              <a:ext cx="1460094" cy="2617956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1FD8B39-28B4-43B1-944D-8C3425316F76}"/>
                </a:ext>
              </a:extLst>
            </p:cNvPr>
            <p:cNvSpPr/>
            <p:nvPr/>
          </p:nvSpPr>
          <p:spPr bwMode="auto">
            <a:xfrm>
              <a:off x="4580935" y="1923750"/>
              <a:ext cx="1638243" cy="2391986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BD0E2135-CC81-415D-9753-926F0812A9BB}"/>
                </a:ext>
              </a:extLst>
            </p:cNvPr>
            <p:cNvSpPr/>
            <p:nvPr/>
          </p:nvSpPr>
          <p:spPr bwMode="auto">
            <a:xfrm>
              <a:off x="3576317" y="3553313"/>
              <a:ext cx="1816393" cy="1241922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AutoShape 37">
            <a:extLst>
              <a:ext uri="{FF2B5EF4-FFF2-40B4-BE49-F238E27FC236}">
                <a16:creationId xmlns:a16="http://schemas.microsoft.com/office/drawing/2014/main" id="{BF2F8FDA-FC3D-4E45-B223-EAB09FE2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5" y="1636610"/>
            <a:ext cx="2848683" cy="1324304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Làm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tập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1, 3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trong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sgk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8E5F15BA-03BE-4E8F-B1EE-FBD913F3623B}"/>
              </a:ext>
            </a:extLst>
          </p:cNvPr>
          <p:cNvSpPr/>
          <p:nvPr/>
        </p:nvSpPr>
        <p:spPr bwMode="auto">
          <a:xfrm>
            <a:off x="3483652" y="2408556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51D48A4D-2CF9-4420-A21F-55286602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708" y="1545515"/>
            <a:ext cx="4931492" cy="1726081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bị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mẫu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vật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cho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tiết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sau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Củ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Ếch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Trứng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41">
            <a:extLst>
              <a:ext uri="{FF2B5EF4-FFF2-40B4-BE49-F238E27FC236}">
                <a16:creationId xmlns:a16="http://schemas.microsoft.com/office/drawing/2014/main" id="{40449EB6-11AA-4F19-A69A-979ABBEA1B6F}"/>
              </a:ext>
            </a:extLst>
          </p:cNvPr>
          <p:cNvSpPr/>
          <p:nvPr/>
        </p:nvSpPr>
        <p:spPr bwMode="auto">
          <a:xfrm>
            <a:off x="6601972" y="2298762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3" name="AutoShape 49">
            <a:extLst>
              <a:ext uri="{FF2B5EF4-FFF2-40B4-BE49-F238E27FC236}">
                <a16:creationId xmlns:a16="http://schemas.microsoft.com/office/drawing/2014/main" id="{03EEDFDC-142E-4E9D-8070-58C9731B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76" y="4300691"/>
            <a:ext cx="2532626" cy="664298"/>
          </a:xfrm>
          <a:custGeom>
            <a:avLst/>
            <a:gdLst>
              <a:gd name="T0" fmla="*/ 2147483646 w 21600"/>
              <a:gd name="T1" fmla="*/ 15043636 h 21600"/>
              <a:gd name="T2" fmla="*/ 2147483646 w 21600"/>
              <a:gd name="T3" fmla="*/ 15043636 h 21600"/>
              <a:gd name="T4" fmla="*/ 2147483646 w 21600"/>
              <a:gd name="T5" fmla="*/ 15043636 h 21600"/>
              <a:gd name="T6" fmla="*/ 2147483646 w 21600"/>
              <a:gd name="T7" fmla="*/ 150436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thuộc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62493282-8835-4ED8-823E-BC922E3858E5}"/>
              </a:ext>
            </a:extLst>
          </p:cNvPr>
          <p:cNvSpPr/>
          <p:nvPr/>
        </p:nvSpPr>
        <p:spPr bwMode="auto">
          <a:xfrm>
            <a:off x="3056769" y="4629654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5" name="AutoShape 52">
            <a:extLst>
              <a:ext uri="{FF2B5EF4-FFF2-40B4-BE49-F238E27FC236}">
                <a16:creationId xmlns:a16="http://schemas.microsoft.com/office/drawing/2014/main" id="{3732AD55-A8E5-4837-8118-D8AF55F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185" y="4225484"/>
            <a:ext cx="3825273" cy="1394266"/>
          </a:xfrm>
          <a:custGeom>
            <a:avLst/>
            <a:gdLst>
              <a:gd name="T0" fmla="*/ 2147483646 w 21600"/>
              <a:gd name="T1" fmla="*/ 21039105 h 21600"/>
              <a:gd name="T2" fmla="*/ 2147483646 w 21600"/>
              <a:gd name="T3" fmla="*/ 21039105 h 21600"/>
              <a:gd name="T4" fmla="*/ 2147483646 w 21600"/>
              <a:gd name="T5" fmla="*/ 21039105 h 21600"/>
              <a:gd name="T6" fmla="*/ 2147483646 w 21600"/>
              <a:gd name="T7" fmla="*/ 210391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just" eaLnBrk="1" hangingPunct="1">
              <a:lnSpc>
                <a:spcPct val="120000"/>
              </a:lnSpc>
            </a:pP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Đọc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trước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nội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dung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thực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D2B44081-4C52-41AB-AE4E-E765431B7D4F}"/>
              </a:ext>
            </a:extLst>
          </p:cNvPr>
          <p:cNvSpPr/>
          <p:nvPr/>
        </p:nvSpPr>
        <p:spPr bwMode="auto">
          <a:xfrm>
            <a:off x="7530114" y="4629654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cxnSp>
        <p:nvCxnSpPr>
          <p:cNvPr id="17" name="直接连接符 29"/>
          <p:cNvCxnSpPr/>
          <p:nvPr/>
        </p:nvCxnSpPr>
        <p:spPr>
          <a:xfrm>
            <a:off x="141440" y="979939"/>
            <a:ext cx="118943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501828" y="123841"/>
            <a:ext cx="2876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55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  <a:endParaRPr lang="zh-CN" altLang="en-US" sz="55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97517" y="1934053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文本框 30"/>
          <p:cNvSpPr txBox="1"/>
          <p:nvPr/>
        </p:nvSpPr>
        <p:spPr>
          <a:xfrm>
            <a:off x="1758629" y="2063000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7517" y="3463383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1659368" y="3571105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1406" y="1797269"/>
            <a:ext cx="9627432" cy="4855780"/>
            <a:chOff x="1702675" y="1734207"/>
            <a:chExt cx="9627432" cy="4855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1929" t="35668" r="22697" b="14979"/>
            <a:stretch/>
          </p:blipFill>
          <p:spPr>
            <a:xfrm>
              <a:off x="1702675" y="1765738"/>
              <a:ext cx="9627431" cy="48242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702676" y="1734207"/>
              <a:ext cx="4240924" cy="1686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445063" y="5328744"/>
              <a:ext cx="2885044" cy="126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3172" y="5126420"/>
              <a:ext cx="903890" cy="404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15904" y="1734207"/>
              <a:ext cx="1014202" cy="596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1370" y="1012019"/>
            <a:ext cx="1096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" y="938414"/>
            <a:ext cx="610106" cy="978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3259" y="1135130"/>
            <a:ext cx="89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7" t="26617" r="40023" b="12608"/>
          <a:stretch/>
        </p:blipFill>
        <p:spPr>
          <a:xfrm>
            <a:off x="5728138" y="1074391"/>
            <a:ext cx="6463862" cy="5625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79" y="847493"/>
            <a:ext cx="456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" y="1074391"/>
            <a:ext cx="610106" cy="978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73" y="1064387"/>
            <a:ext cx="5514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717" t="26617" r="40023" b="12608"/>
          <a:stretch/>
        </p:blipFill>
        <p:spPr>
          <a:xfrm>
            <a:off x="5880538" y="1226791"/>
            <a:ext cx="6463862" cy="56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2" y="50465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 tế bào nằm trong khoảng từ 1µ đến 1mm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Chúng ta có thể quan sát tế bào bằng mắt thường hoặc bằng kính hiển vi.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Ví dụ: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Quan sát bằng mắt thường: tế bào trứng cá, tế bào trứng ếch,…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Quan sát bằng kính hiển vi: tế bào thực vật, tế bào vi khuẩn,…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17" t="26617" r="40023" b="12608"/>
          <a:stretch/>
        </p:blipFill>
        <p:spPr>
          <a:xfrm>
            <a:off x="6148552" y="0"/>
            <a:ext cx="5927834" cy="56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354" t="23383" r="39539" b="29418"/>
          <a:stretch/>
        </p:blipFill>
        <p:spPr>
          <a:xfrm>
            <a:off x="2632840" y="2132286"/>
            <a:ext cx="7078718" cy="4683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368" y="1074391"/>
            <a:ext cx="956576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2" y="1074391"/>
            <a:ext cx="610106" cy="978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368" y="1205550"/>
            <a:ext cx="715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6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268" y="2152105"/>
            <a:ext cx="110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các tế bào trong hình 17.3: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hồng cầu: hình đĩa lõm hai mặt.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cơ người: hình thoi, nhọn 2 đầu.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thần kinh người: hình sao nhiều cạnh.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biểu bì lá và tế bào mạch dẫn lá: hình chữ nhật.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nhu mô lá: hình cầu.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vi khuẩn 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hình trụ.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trùng roi: hình thoi, đuôi nhọn, đầu tù.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Tế bào nấm men: hình trứng.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5" y="151743"/>
            <a:ext cx="6603507" cy="185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7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1946</Words>
  <Application>Microsoft Office PowerPoint</Application>
  <PresentationFormat>Widescreen</PresentationFormat>
  <Paragraphs>164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</cp:lastModifiedBy>
  <cp:revision>73</cp:revision>
  <dcterms:created xsi:type="dcterms:W3CDTF">2021-05-29T13:10:23Z</dcterms:created>
  <dcterms:modified xsi:type="dcterms:W3CDTF">2025-07-24T12:26:47Z</dcterms:modified>
</cp:coreProperties>
</file>