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31"/>
  </p:notesMasterIdLst>
  <p:sldIdLst>
    <p:sldId id="286" r:id="rId3"/>
    <p:sldId id="432" r:id="rId4"/>
    <p:sldId id="430" r:id="rId5"/>
    <p:sldId id="431" r:id="rId6"/>
    <p:sldId id="348" r:id="rId7"/>
    <p:sldId id="433" r:id="rId8"/>
    <p:sldId id="441" r:id="rId9"/>
    <p:sldId id="442" r:id="rId10"/>
    <p:sldId id="439" r:id="rId11"/>
    <p:sldId id="434" r:id="rId12"/>
    <p:sldId id="418" r:id="rId13"/>
    <p:sldId id="435" r:id="rId14"/>
    <p:sldId id="443" r:id="rId15"/>
    <p:sldId id="444" r:id="rId16"/>
    <p:sldId id="445" r:id="rId17"/>
    <p:sldId id="446" r:id="rId18"/>
    <p:sldId id="447" r:id="rId19"/>
    <p:sldId id="448" r:id="rId20"/>
    <p:sldId id="403" r:id="rId21"/>
    <p:sldId id="437" r:id="rId22"/>
    <p:sldId id="438" r:id="rId23"/>
    <p:sldId id="449" r:id="rId24"/>
    <p:sldId id="450" r:id="rId25"/>
    <p:sldId id="453" r:id="rId26"/>
    <p:sldId id="454" r:id="rId27"/>
    <p:sldId id="455" r:id="rId28"/>
    <p:sldId id="343" r:id="rId29"/>
    <p:sldId id="451" r:id="rId3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0000FF"/>
    <a:srgbClr val="CC9900"/>
    <a:srgbClr val="660066"/>
    <a:srgbClr val="FF33CC"/>
    <a:srgbClr val="A0FEDF"/>
    <a:srgbClr val="33CC33"/>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26" autoAdjust="0"/>
    <p:restoredTop sz="94683" autoAdjust="0"/>
  </p:normalViewPr>
  <p:slideViewPr>
    <p:cSldViewPr>
      <p:cViewPr varScale="1">
        <p:scale>
          <a:sx n="65" d="100"/>
          <a:sy n="65" d="100"/>
        </p:scale>
        <p:origin x="1458"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Arial" charset="0"/>
              </a:defRPr>
            </a:lvl1pPr>
          </a:lstStyle>
          <a:p>
            <a:pPr>
              <a:defRPr/>
            </a:pPr>
            <a:endParaRPr lang="en-US"/>
          </a:p>
        </p:txBody>
      </p:sp>
      <p:sp>
        <p:nvSpPr>
          <p:cNvPr id="51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Arial" charset="0"/>
              </a:defRPr>
            </a:lvl1pPr>
          </a:lstStyle>
          <a:p>
            <a:pPr>
              <a:defRPr/>
            </a:pPr>
            <a:endParaRPr lang="en-US"/>
          </a:p>
        </p:txBody>
      </p:sp>
      <p:sp>
        <p:nvSpPr>
          <p:cNvPr id="2662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Arial" charset="0"/>
              </a:defRPr>
            </a:lvl1pPr>
          </a:lstStyle>
          <a:p>
            <a:pPr>
              <a:defRPr/>
            </a:pPr>
            <a:endParaRPr 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233B9973-C924-4755-8FD6-93BC31C29A02}" type="slidenum">
              <a:rPr lang="en-US" altLang="en-US"/>
              <a:pPr>
                <a:defRPr/>
              </a:pPr>
              <a:t>‹#›</a:t>
            </a:fld>
            <a:endParaRPr lang="en-US" altLang="en-US"/>
          </a:p>
        </p:txBody>
      </p:sp>
    </p:spTree>
    <p:extLst>
      <p:ext uri="{BB962C8B-B14F-4D97-AF65-F5344CB8AC3E}">
        <p14:creationId xmlns:p14="http://schemas.microsoft.com/office/powerpoint/2010/main" val="13723315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63da1a4385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63da1a438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01038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ChangeArrowheads="1" noTextEdit="1"/>
          </p:cNvSpPr>
          <p:nvPr>
            <p:ph type="sldImg"/>
          </p:nvPr>
        </p:nvSpPr>
        <p:spPr>
          <a:ln/>
        </p:spPr>
      </p:sp>
      <p:sp>
        <p:nvSpPr>
          <p:cNvPr id="27651"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cs typeface="Arial" pitchFamily="34" charset="0"/>
            </a:endParaRPr>
          </a:p>
        </p:txBody>
      </p:sp>
      <p:sp>
        <p:nvSpPr>
          <p:cNvPr id="27652"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E117EB7B-9593-40C3-874B-4BD7B86BF2E1}" type="slidenum">
              <a:rPr lang="en-US" altLang="en-US"/>
              <a:pPr/>
              <a:t>12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ChangeArrowheads="1" noTextEdit="1"/>
          </p:cNvSpPr>
          <p:nvPr>
            <p:ph type="sldImg"/>
          </p:nvPr>
        </p:nvSpPr>
        <p:spPr>
          <a:ln/>
        </p:spPr>
      </p:sp>
      <p:sp>
        <p:nvSpPr>
          <p:cNvPr id="28675"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cs typeface="Arial" pitchFamily="34" charset="0"/>
            </a:endParaRPr>
          </a:p>
        </p:txBody>
      </p:sp>
      <p:sp>
        <p:nvSpPr>
          <p:cNvPr id="28676"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EA245B81-5E2F-43C6-8718-3833AC634C44}" type="slidenum">
              <a:rPr lang="en-US" altLang="en-US"/>
              <a:pPr/>
              <a:t>13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ChangeArrowheads="1" noTextEdit="1"/>
          </p:cNvSpPr>
          <p:nvPr>
            <p:ph type="sldImg"/>
          </p:nvPr>
        </p:nvSpPr>
        <p:spPr>
          <a:ln/>
        </p:spPr>
      </p:sp>
      <p:sp>
        <p:nvSpPr>
          <p:cNvPr id="29699"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cs typeface="Arial" pitchFamily="34" charset="0"/>
            </a:endParaRPr>
          </a:p>
        </p:txBody>
      </p:sp>
      <p:sp>
        <p:nvSpPr>
          <p:cNvPr id="29700"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7333603B-3B69-4BE4-9067-9743752C6471}" type="slidenum">
              <a:rPr lang="en-US" altLang="en-US"/>
              <a:pPr/>
              <a:t>14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ChangeArrowheads="1" noTextEdit="1"/>
          </p:cNvSpPr>
          <p:nvPr>
            <p:ph type="sldImg"/>
          </p:nvPr>
        </p:nvSpPr>
        <p:spPr>
          <a:ln/>
        </p:spPr>
      </p:sp>
      <p:sp>
        <p:nvSpPr>
          <p:cNvPr id="30723"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cs typeface="Arial" pitchFamily="34" charset="0"/>
            </a:endParaRPr>
          </a:p>
        </p:txBody>
      </p:sp>
      <p:sp>
        <p:nvSpPr>
          <p:cNvPr id="30724"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FF5970F1-C078-4C50-9000-367027E35DB8}" type="slidenum">
              <a:rPr lang="en-US" altLang="en-US"/>
              <a:pPr/>
              <a:t>15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ChangeArrowheads="1" noTextEdit="1"/>
          </p:cNvSpPr>
          <p:nvPr>
            <p:ph type="sldImg"/>
          </p:nvPr>
        </p:nvSpPr>
        <p:spPr>
          <a:ln/>
        </p:spPr>
      </p:sp>
      <p:sp>
        <p:nvSpPr>
          <p:cNvPr id="31747"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cs typeface="Arial" pitchFamily="34" charset="0"/>
            </a:endParaRPr>
          </a:p>
        </p:txBody>
      </p:sp>
      <p:sp>
        <p:nvSpPr>
          <p:cNvPr id="31748"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192CF79D-9572-4C3F-A098-0CDA71171456}" type="slidenum">
              <a:rPr lang="en-US" altLang="en-US"/>
              <a:pPr/>
              <a:t>16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ChangeArrowheads="1" noTextEdit="1"/>
          </p:cNvSpPr>
          <p:nvPr>
            <p:ph type="sldImg"/>
          </p:nvPr>
        </p:nvSpPr>
        <p:spPr>
          <a:ln/>
        </p:spPr>
      </p:sp>
      <p:sp>
        <p:nvSpPr>
          <p:cNvPr id="32771"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cs typeface="Arial" pitchFamily="34" charset="0"/>
            </a:endParaRPr>
          </a:p>
        </p:txBody>
      </p:sp>
      <p:sp>
        <p:nvSpPr>
          <p:cNvPr id="32772"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7DAA84B6-99E1-4673-B962-BB38AD1C707E}" type="slidenum">
              <a:rPr lang="en-US" altLang="en-US"/>
              <a:pPr/>
              <a:t>17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ChangeArrowheads="1" noTextEdit="1"/>
          </p:cNvSpPr>
          <p:nvPr>
            <p:ph type="sldImg"/>
          </p:nvPr>
        </p:nvSpPr>
        <p:spPr>
          <a:ln/>
        </p:spPr>
      </p:sp>
      <p:sp>
        <p:nvSpPr>
          <p:cNvPr id="33795"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cs typeface="Arial" pitchFamily="34" charset="0"/>
            </a:endParaRPr>
          </a:p>
        </p:txBody>
      </p:sp>
      <p:sp>
        <p:nvSpPr>
          <p:cNvPr id="33796"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A018D67B-FB36-4830-937F-171436B26DDD}" type="slidenum">
              <a:rPr lang="en-US" altLang="en-US"/>
              <a:pPr/>
              <a:t>18</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3"/>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89" indent="0" algn="ctr">
              <a:buNone/>
              <a:defRPr/>
            </a:lvl2pPr>
            <a:lvl3pPr marL="914377" indent="0" algn="ctr">
              <a:buNone/>
              <a:defRPr/>
            </a:lvl3pPr>
            <a:lvl4pPr marL="1371566" indent="0" algn="ctr">
              <a:buNone/>
              <a:defRPr/>
            </a:lvl4pPr>
            <a:lvl5pPr marL="1828754" indent="0" algn="ctr">
              <a:buNone/>
              <a:defRPr/>
            </a:lvl5pPr>
            <a:lvl6pPr marL="2285943" indent="0" algn="ctr">
              <a:buNone/>
              <a:defRPr/>
            </a:lvl6pPr>
            <a:lvl7pPr marL="2743131" indent="0" algn="ctr">
              <a:buNone/>
              <a:defRPr/>
            </a:lvl7pPr>
            <a:lvl8pPr marL="3200320" indent="0" algn="ctr">
              <a:buNone/>
              <a:defRPr/>
            </a:lvl8pPr>
            <a:lvl9pPr marL="3657509"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34AB4F6-AFF3-4D3C-9991-3F52F2DC39A3}" type="slidenum">
              <a:rPr lang="en-US" altLang="en-US"/>
              <a:pPr>
                <a:defRPr/>
              </a:pPr>
              <a:t>‹#›</a:t>
            </a:fld>
            <a:endParaRPr lang="en-US" altLang="en-US"/>
          </a:p>
        </p:txBody>
      </p:sp>
    </p:spTree>
    <p:extLst>
      <p:ext uri="{BB962C8B-B14F-4D97-AF65-F5344CB8AC3E}">
        <p14:creationId xmlns:p14="http://schemas.microsoft.com/office/powerpoint/2010/main" val="17881816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1EDF90A-563A-40C9-8156-5B0619373BA4}" type="slidenum">
              <a:rPr lang="en-US" altLang="en-US"/>
              <a:pPr>
                <a:defRPr/>
              </a:pPr>
              <a:t>‹#›</a:t>
            </a:fld>
            <a:endParaRPr lang="en-US" altLang="en-US"/>
          </a:p>
        </p:txBody>
      </p:sp>
    </p:spTree>
    <p:extLst>
      <p:ext uri="{BB962C8B-B14F-4D97-AF65-F5344CB8AC3E}">
        <p14:creationId xmlns:p14="http://schemas.microsoft.com/office/powerpoint/2010/main" val="34601350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6"/>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46"/>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A1EFDBC-0D51-401C-9CD9-8E36047D5639}" type="slidenum">
              <a:rPr lang="en-US" altLang="en-US"/>
              <a:pPr>
                <a:defRPr/>
              </a:pPr>
              <a:t>‹#›</a:t>
            </a:fld>
            <a:endParaRPr lang="en-US" altLang="en-US"/>
          </a:p>
        </p:txBody>
      </p:sp>
    </p:spTree>
    <p:extLst>
      <p:ext uri="{BB962C8B-B14F-4D97-AF65-F5344CB8AC3E}">
        <p14:creationId xmlns:p14="http://schemas.microsoft.com/office/powerpoint/2010/main" val="29991892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6"/>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767386F-CB89-4BAB-BE12-E7DAA49CC220}" type="slidenum">
              <a:rPr lang="en-US" altLang="en-US"/>
              <a:pPr>
                <a:defRPr/>
              </a:pPr>
              <a:t>‹#›</a:t>
            </a:fld>
            <a:endParaRPr lang="en-US" altLang="en-US"/>
          </a:p>
        </p:txBody>
      </p:sp>
    </p:spTree>
    <p:extLst>
      <p:ext uri="{BB962C8B-B14F-4D97-AF65-F5344CB8AC3E}">
        <p14:creationId xmlns:p14="http://schemas.microsoft.com/office/powerpoint/2010/main" val="14964834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8229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3938596"/>
            <a:ext cx="8229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D719B4A-CDB9-488D-8C60-5996C005F9FF}" type="slidenum">
              <a:rPr lang="en-US" altLang="en-US"/>
              <a:pPr>
                <a:defRPr/>
              </a:pPr>
              <a:t>‹#›</a:t>
            </a:fld>
            <a:endParaRPr lang="en-US" altLang="en-US"/>
          </a:p>
        </p:txBody>
      </p:sp>
    </p:spTree>
    <p:extLst>
      <p:ext uri="{BB962C8B-B14F-4D97-AF65-F5344CB8AC3E}">
        <p14:creationId xmlns:p14="http://schemas.microsoft.com/office/powerpoint/2010/main" val="39358672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smtClean="0"/>
              <a:pPr/>
              <a:t>8/16/2025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665381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8/16/2025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84618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50847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1BEF0D-F0BB-DE4B-95CE-6DB70DBA9567}" type="datetimeFigureOut">
              <a:rPr lang="en-US" smtClean="0"/>
              <a:pPr/>
              <a:t>8/16/2025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821062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smtClean="0"/>
              <a:pPr/>
              <a:t>8/16/2025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168077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smtClean="0"/>
              <a:pPr/>
              <a:t>8/16/2025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810961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1E80C17-9456-41FA-9C5C-311371A66F1E}" type="slidenum">
              <a:rPr lang="en-US" altLang="en-US"/>
              <a:pPr>
                <a:defRPr/>
              </a:pPr>
              <a:t>‹#›</a:t>
            </a:fld>
            <a:endParaRPr lang="en-US" altLang="en-US"/>
          </a:p>
        </p:txBody>
      </p:sp>
    </p:spTree>
    <p:extLst>
      <p:ext uri="{BB962C8B-B14F-4D97-AF65-F5344CB8AC3E}">
        <p14:creationId xmlns:p14="http://schemas.microsoft.com/office/powerpoint/2010/main" val="2697155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8/16/2025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44056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6"/>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8/16/2025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695338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8/16/2025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505810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8/16/2025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343122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4"/>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4"/>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8/16/2025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06729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C7F7178-ED72-44DD-95A9-5BD0E1B2A9F8}" type="slidenum">
              <a:rPr lang="en-US" altLang="en-US"/>
              <a:pPr>
                <a:defRPr/>
              </a:pPr>
              <a:t>‹#›</a:t>
            </a:fld>
            <a:endParaRPr lang="en-US" altLang="en-US"/>
          </a:p>
        </p:txBody>
      </p:sp>
    </p:spTree>
    <p:extLst>
      <p:ext uri="{BB962C8B-B14F-4D97-AF65-F5344CB8AC3E}">
        <p14:creationId xmlns:p14="http://schemas.microsoft.com/office/powerpoint/2010/main" val="726745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CC28DE9-8D95-4955-A64E-C8869766A88E}" type="slidenum">
              <a:rPr lang="en-US" altLang="en-US"/>
              <a:pPr>
                <a:defRPr/>
              </a:pPr>
              <a:t>‹#›</a:t>
            </a:fld>
            <a:endParaRPr lang="en-US" altLang="en-US"/>
          </a:p>
        </p:txBody>
      </p:sp>
    </p:spTree>
    <p:extLst>
      <p:ext uri="{BB962C8B-B14F-4D97-AF65-F5344CB8AC3E}">
        <p14:creationId xmlns:p14="http://schemas.microsoft.com/office/powerpoint/2010/main" val="1548624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AA9BCBE-24C2-4CDC-8916-EEB8095C4AB1}" type="slidenum">
              <a:rPr lang="en-US" altLang="en-US"/>
              <a:pPr>
                <a:defRPr/>
              </a:pPr>
              <a:t>‹#›</a:t>
            </a:fld>
            <a:endParaRPr lang="en-US" altLang="en-US"/>
          </a:p>
        </p:txBody>
      </p:sp>
    </p:spTree>
    <p:extLst>
      <p:ext uri="{BB962C8B-B14F-4D97-AF65-F5344CB8AC3E}">
        <p14:creationId xmlns:p14="http://schemas.microsoft.com/office/powerpoint/2010/main" val="548362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2ABE0DD-0526-42DE-A76B-96A0F2FBAE9D}" type="slidenum">
              <a:rPr lang="en-US" altLang="en-US"/>
              <a:pPr>
                <a:defRPr/>
              </a:pPr>
              <a:t>‹#›</a:t>
            </a:fld>
            <a:endParaRPr lang="en-US" altLang="en-US"/>
          </a:p>
        </p:txBody>
      </p:sp>
    </p:spTree>
    <p:extLst>
      <p:ext uri="{BB962C8B-B14F-4D97-AF65-F5344CB8AC3E}">
        <p14:creationId xmlns:p14="http://schemas.microsoft.com/office/powerpoint/2010/main" val="1427243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630621B-8A12-448E-907A-B9091EAAEBCD}" type="slidenum">
              <a:rPr lang="en-US" altLang="en-US"/>
              <a:pPr>
                <a:defRPr/>
              </a:pPr>
              <a:t>‹#›</a:t>
            </a:fld>
            <a:endParaRPr lang="en-US" altLang="en-US"/>
          </a:p>
        </p:txBody>
      </p:sp>
    </p:spTree>
    <p:extLst>
      <p:ext uri="{BB962C8B-B14F-4D97-AF65-F5344CB8AC3E}">
        <p14:creationId xmlns:p14="http://schemas.microsoft.com/office/powerpoint/2010/main" val="3954452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611FCB5-062C-4BB5-89D1-A9651868ADB7}" type="slidenum">
              <a:rPr lang="en-US" altLang="en-US"/>
              <a:pPr>
                <a:defRPr/>
              </a:pPr>
              <a:t>‹#›</a:t>
            </a:fld>
            <a:endParaRPr lang="en-US" altLang="en-US"/>
          </a:p>
        </p:txBody>
      </p:sp>
    </p:spTree>
    <p:extLst>
      <p:ext uri="{BB962C8B-B14F-4D97-AF65-F5344CB8AC3E}">
        <p14:creationId xmlns:p14="http://schemas.microsoft.com/office/powerpoint/2010/main" val="2571523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61CDCC5-3F3C-4C47-821E-B4EF21C4A7AF}" type="slidenum">
              <a:rPr lang="en-US" altLang="en-US"/>
              <a:pPr>
                <a:defRPr/>
              </a:pPr>
              <a:t>‹#›</a:t>
            </a:fld>
            <a:endParaRPr lang="en-US" altLang="en-US"/>
          </a:p>
        </p:txBody>
      </p:sp>
    </p:spTree>
    <p:extLst>
      <p:ext uri="{BB962C8B-B14F-4D97-AF65-F5344CB8AC3E}">
        <p14:creationId xmlns:p14="http://schemas.microsoft.com/office/powerpoint/2010/main" val="27847279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CDBCE46B-E5FA-4717-861A-28F6012ACE7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189" algn="ctr" rtl="0" fontAlgn="base">
        <a:spcBef>
          <a:spcPct val="0"/>
        </a:spcBef>
        <a:spcAft>
          <a:spcPct val="0"/>
        </a:spcAft>
        <a:defRPr sz="4400">
          <a:solidFill>
            <a:schemeClr val="tx2"/>
          </a:solidFill>
          <a:latin typeface="Arial" charset="0"/>
          <a:cs typeface="Arial" charset="0"/>
        </a:defRPr>
      </a:lvl6pPr>
      <a:lvl7pPr marL="914377" algn="ctr" rtl="0" fontAlgn="base">
        <a:spcBef>
          <a:spcPct val="0"/>
        </a:spcBef>
        <a:spcAft>
          <a:spcPct val="0"/>
        </a:spcAft>
        <a:defRPr sz="4400">
          <a:solidFill>
            <a:schemeClr val="tx2"/>
          </a:solidFill>
          <a:latin typeface="Arial" charset="0"/>
          <a:cs typeface="Arial" charset="0"/>
        </a:defRPr>
      </a:lvl7pPr>
      <a:lvl8pPr marL="1371566" algn="ctr" rtl="0" fontAlgn="base">
        <a:spcBef>
          <a:spcPct val="0"/>
        </a:spcBef>
        <a:spcAft>
          <a:spcPct val="0"/>
        </a:spcAft>
        <a:defRPr sz="4400">
          <a:solidFill>
            <a:schemeClr val="tx2"/>
          </a:solidFill>
          <a:latin typeface="Arial" charset="0"/>
          <a:cs typeface="Arial" charset="0"/>
        </a:defRPr>
      </a:lvl8pPr>
      <a:lvl9pPr marL="1828754" algn="ctr" rtl="0" fontAlgn="base">
        <a:spcBef>
          <a:spcPct val="0"/>
        </a:spcBef>
        <a:spcAft>
          <a:spcPct val="0"/>
        </a:spcAft>
        <a:defRPr sz="4400">
          <a:solidFill>
            <a:schemeClr val="tx2"/>
          </a:solidFill>
          <a:latin typeface="Arial" charset="0"/>
          <a:cs typeface="Arial" charset="0"/>
        </a:defRPr>
      </a:lvl9pPr>
    </p:titleStyle>
    <p:bodyStyle>
      <a:lvl1pPr marL="341313" indent="-341313" algn="l" rtl="0" eaLnBrk="0" fontAlgn="base" hangingPunct="0">
        <a:spcBef>
          <a:spcPct val="20000"/>
        </a:spcBef>
        <a:spcAft>
          <a:spcPct val="0"/>
        </a:spcAft>
        <a:buChar char="•"/>
        <a:defRPr sz="3200">
          <a:solidFill>
            <a:schemeClr val="tx1"/>
          </a:solidFill>
          <a:latin typeface="+mn-lt"/>
          <a:ea typeface="+mn-ea"/>
          <a:cs typeface="+mn-cs"/>
        </a:defRPr>
      </a:lvl1pPr>
      <a:lvl2pPr marL="741363" indent="-284163" algn="l" rtl="0" eaLnBrk="0" fontAlgn="base" hangingPunct="0">
        <a:spcBef>
          <a:spcPct val="20000"/>
        </a:spcBef>
        <a:spcAft>
          <a:spcPct val="0"/>
        </a:spcAft>
        <a:buChar char="–"/>
        <a:defRPr sz="2800">
          <a:solidFill>
            <a:schemeClr val="tx1"/>
          </a:solidFill>
          <a:latin typeface="+mn-lt"/>
          <a:cs typeface="+mn-cs"/>
        </a:defRPr>
      </a:lvl2pPr>
      <a:lvl3pPr marL="1141413" indent="-227013" algn="l" rtl="0" eaLnBrk="0" fontAlgn="base" hangingPunct="0">
        <a:spcBef>
          <a:spcPct val="20000"/>
        </a:spcBef>
        <a:spcAft>
          <a:spcPct val="0"/>
        </a:spcAft>
        <a:buChar char="•"/>
        <a:defRPr sz="2400">
          <a:solidFill>
            <a:schemeClr val="tx1"/>
          </a:solidFill>
          <a:latin typeface="+mn-lt"/>
          <a:cs typeface="+mn-cs"/>
        </a:defRPr>
      </a:lvl3pPr>
      <a:lvl4pPr marL="1598613" indent="-227013" algn="l" rtl="0" eaLnBrk="0" fontAlgn="base" hangingPunct="0">
        <a:spcBef>
          <a:spcPct val="20000"/>
        </a:spcBef>
        <a:spcAft>
          <a:spcPct val="0"/>
        </a:spcAft>
        <a:buChar char="–"/>
        <a:defRPr sz="2000">
          <a:solidFill>
            <a:schemeClr val="tx1"/>
          </a:solidFill>
          <a:latin typeface="+mn-lt"/>
          <a:cs typeface="+mn-cs"/>
        </a:defRPr>
      </a:lvl4pPr>
      <a:lvl5pPr marL="2055813" indent="-227013" algn="l" rtl="0" eaLnBrk="0" fontAlgn="base" hangingPunct="0">
        <a:spcBef>
          <a:spcPct val="20000"/>
        </a:spcBef>
        <a:spcAft>
          <a:spcPct val="0"/>
        </a:spcAft>
        <a:buChar char="»"/>
        <a:defRPr sz="2000">
          <a:solidFill>
            <a:schemeClr val="tx1"/>
          </a:solidFill>
          <a:latin typeface="+mn-lt"/>
          <a:cs typeface="+mn-cs"/>
        </a:defRPr>
      </a:lvl5pPr>
      <a:lvl6pPr marL="2514537" indent="-228594" algn="l" rtl="0" fontAlgn="base">
        <a:spcBef>
          <a:spcPct val="20000"/>
        </a:spcBef>
        <a:spcAft>
          <a:spcPct val="0"/>
        </a:spcAft>
        <a:buChar char="»"/>
        <a:defRPr sz="2000">
          <a:solidFill>
            <a:schemeClr val="tx1"/>
          </a:solidFill>
          <a:latin typeface="+mn-lt"/>
          <a:cs typeface="+mn-cs"/>
        </a:defRPr>
      </a:lvl6pPr>
      <a:lvl7pPr marL="2971726" indent="-228594" algn="l" rtl="0" fontAlgn="base">
        <a:spcBef>
          <a:spcPct val="20000"/>
        </a:spcBef>
        <a:spcAft>
          <a:spcPct val="0"/>
        </a:spcAft>
        <a:buChar char="»"/>
        <a:defRPr sz="2000">
          <a:solidFill>
            <a:schemeClr val="tx1"/>
          </a:solidFill>
          <a:latin typeface="+mn-lt"/>
          <a:cs typeface="+mn-cs"/>
        </a:defRPr>
      </a:lvl7pPr>
      <a:lvl8pPr marL="3428914" indent="-228594" algn="l" rtl="0" fontAlgn="base">
        <a:spcBef>
          <a:spcPct val="20000"/>
        </a:spcBef>
        <a:spcAft>
          <a:spcPct val="0"/>
        </a:spcAft>
        <a:buChar char="»"/>
        <a:defRPr sz="2000">
          <a:solidFill>
            <a:schemeClr val="tx1"/>
          </a:solidFill>
          <a:latin typeface="+mn-lt"/>
          <a:cs typeface="+mn-cs"/>
        </a:defRPr>
      </a:lvl8pPr>
      <a:lvl9pPr marL="3886103" indent="-228594"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6"/>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61BEF0D-F0BB-DE4B-95CE-6DB70DBA9567}" type="datetimeFigureOut">
              <a:rPr lang="en-US" smtClean="0"/>
              <a:pPr/>
              <a:t>8/16/2025</a:t>
            </a:fld>
            <a:endParaRPr lang="en-US" dirty="0"/>
          </a:p>
        </p:txBody>
      </p:sp>
      <p:sp>
        <p:nvSpPr>
          <p:cNvPr id="5" name="Footer Placeholder 4"/>
          <p:cNvSpPr>
            <a:spLocks noGrp="1"/>
          </p:cNvSpPr>
          <p:nvPr>
            <p:ph type="ftr" sz="quarter" idx="3"/>
          </p:nvPr>
        </p:nvSpPr>
        <p:spPr>
          <a:xfrm>
            <a:off x="3124200" y="6356356"/>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6"/>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1328164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gi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7"/>
          <p:cNvSpPr txBox="1">
            <a:spLocks noGrp="1"/>
          </p:cNvSpPr>
          <p:nvPr>
            <p:ph type="ctrTitle"/>
          </p:nvPr>
        </p:nvSpPr>
        <p:spPr>
          <a:xfrm>
            <a:off x="29497" y="1371600"/>
            <a:ext cx="8786567" cy="857250"/>
          </a:xfrm>
          <a:prstGeom prst="rect">
            <a:avLst/>
          </a:prstGeom>
          <a:noFill/>
          <a:ln>
            <a:noFill/>
          </a:ln>
        </p:spPr>
        <p:txBody>
          <a:bodyPr spcFirstLastPara="1" vert="horz" wrap="square" lIns="68569" tIns="68569" rIns="68569" bIns="68569" rtlCol="0" anchor="b" anchorCtr="0">
            <a:noAutofit/>
          </a:bodyPr>
          <a:lstStyle/>
          <a:p>
            <a:r>
              <a:rPr lang="en-US" sz="5400" b="1" spc="-68" dirty="0">
                <a:solidFill>
                  <a:srgbClr val="FF0000"/>
                </a:solidFill>
                <a:latin typeface="Times New Roman" panose="02020603050405020304" pitchFamily="18" charset="0"/>
                <a:cs typeface="Times New Roman" panose="02020603050405020304" pitchFamily="18" charset="0"/>
              </a:rPr>
              <a:t>KHOA HỌC TỰ NHIÊN </a:t>
            </a:r>
            <a:r>
              <a:rPr lang="vi-VN" sz="5400" b="1" spc="-68" dirty="0">
                <a:solidFill>
                  <a:srgbClr val="FF0000"/>
                </a:solidFill>
                <a:latin typeface="Times New Roman" panose="02020603050405020304" pitchFamily="18" charset="0"/>
                <a:cs typeface="Times New Roman" panose="02020603050405020304" pitchFamily="18" charset="0"/>
              </a:rPr>
              <a:t>6</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130" name="Google Shape;130;p27"/>
          <p:cNvSpPr txBox="1">
            <a:spLocks noGrp="1"/>
          </p:cNvSpPr>
          <p:nvPr>
            <p:ph type="subTitle" idx="1"/>
          </p:nvPr>
        </p:nvSpPr>
        <p:spPr>
          <a:xfrm>
            <a:off x="178716" y="152400"/>
            <a:ext cx="8786567" cy="748833"/>
          </a:xfrm>
          <a:prstGeom prst="rect">
            <a:avLst/>
          </a:prstGeom>
        </p:spPr>
        <p:txBody>
          <a:bodyPr spcFirstLastPara="1" vert="horz" wrap="square" lIns="68569" tIns="68569" rIns="68569" bIns="68569" rtlCol="0" anchor="t" anchorCtr="0">
            <a:noAutofit/>
          </a:bodyPr>
          <a:lstStyle/>
          <a:p>
            <a:pPr defTabSz="514350">
              <a:lnSpc>
                <a:spcPct val="85000"/>
              </a:lnSpc>
              <a:spcBef>
                <a:spcPts val="0"/>
              </a:spcBef>
              <a:spcAft>
                <a:spcPts val="1200"/>
              </a:spcAft>
              <a:defRPr/>
            </a:pPr>
            <a:r>
              <a:rPr lang="vi-VN" sz="2800" b="1" dirty="0">
                <a:solidFill>
                  <a:srgbClr val="002060"/>
                </a:solidFill>
                <a:latin typeface="Times New Roman" panose="02020603050405020304" pitchFamily="18" charset="0"/>
                <a:cs typeface="Times New Roman" panose="02020603050405020304" pitchFamily="18" charset="0"/>
              </a:rPr>
              <a:t>T</a:t>
            </a:r>
            <a:r>
              <a:rPr lang="en-US" sz="2800" b="1" dirty="0">
                <a:solidFill>
                  <a:srgbClr val="002060"/>
                </a:solidFill>
                <a:latin typeface="Times New Roman" panose="02020603050405020304" pitchFamily="18" charset="0"/>
                <a:cs typeface="Times New Roman" panose="02020603050405020304" pitchFamily="18" charset="0"/>
              </a:rPr>
              <a:t>RƯỜNG</a:t>
            </a:r>
            <a:r>
              <a:rPr lang="vi-VN"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TiH</a:t>
            </a:r>
            <a:r>
              <a:rPr lang="en-US" sz="2800" b="1" dirty="0">
                <a:solidFill>
                  <a:srgbClr val="002060"/>
                </a:solidFill>
                <a:latin typeface="Times New Roman" panose="02020603050405020304" pitchFamily="18" charset="0"/>
                <a:cs typeface="Times New Roman" panose="02020603050405020304" pitchFamily="18" charset="0"/>
              </a:rPr>
              <a:t>, </a:t>
            </a:r>
            <a:r>
              <a:rPr lang="vi-VN" sz="2800" b="1" dirty="0">
                <a:solidFill>
                  <a:srgbClr val="002060"/>
                </a:solidFill>
                <a:latin typeface="Times New Roman" panose="02020603050405020304" pitchFamily="18" charset="0"/>
                <a:cs typeface="Times New Roman" panose="02020603050405020304" pitchFamily="18" charset="0"/>
              </a:rPr>
              <a:t>THCS </a:t>
            </a:r>
            <a:r>
              <a:rPr lang="en-US" sz="2800" b="1" dirty="0">
                <a:solidFill>
                  <a:srgbClr val="002060"/>
                </a:solidFill>
                <a:latin typeface="Times New Roman" panose="02020603050405020304" pitchFamily="18" charset="0"/>
                <a:cs typeface="Times New Roman" panose="02020603050405020304" pitchFamily="18" charset="0"/>
              </a:rPr>
              <a:t>TẠ UYÊN</a:t>
            </a:r>
          </a:p>
          <a:p>
            <a:pPr defTabSz="514350">
              <a:lnSpc>
                <a:spcPct val="85000"/>
              </a:lnSpc>
              <a:spcBef>
                <a:spcPts val="0"/>
              </a:spcBef>
              <a:spcAft>
                <a:spcPts val="1200"/>
              </a:spcAft>
              <a:defRPr/>
            </a:pPr>
            <a:r>
              <a:rPr lang="en-US" sz="2800" b="1" dirty="0">
                <a:solidFill>
                  <a:srgbClr val="002060"/>
                </a:solidFill>
                <a:latin typeface="Times New Roman" panose="02020603050405020304" pitchFamily="18" charset="0"/>
                <a:cs typeface="Times New Roman" panose="02020603050405020304" pitchFamily="18" charset="0"/>
              </a:rPr>
              <a:t>TỔ KHTN</a:t>
            </a:r>
            <a:endParaRPr lang="vi-VN" sz="2800" b="1" dirty="0">
              <a:solidFill>
                <a:srgbClr val="002060"/>
              </a:solidFill>
              <a:latin typeface="Times New Roman" panose="02020603050405020304" pitchFamily="18" charset="0"/>
              <a:cs typeface="Times New Roman" panose="02020603050405020304" pitchFamily="18" charset="0"/>
            </a:endParaRPr>
          </a:p>
          <a:p>
            <a:endParaRPr lang="vi-VN" sz="1800" dirty="0">
              <a:solidFill>
                <a:srgbClr val="002060"/>
              </a:solidFill>
              <a:latin typeface="Times New Roman" panose="02020603050405020304" pitchFamily="18" charset="0"/>
              <a:cs typeface="Times New Roman" panose="02020603050405020304" pitchFamily="18" charset="0"/>
            </a:endParaRPr>
          </a:p>
        </p:txBody>
      </p:sp>
      <p:pic>
        <p:nvPicPr>
          <p:cNvPr id="5122" name="Picture 2" descr="Khoa học tự nhiên là gì? Tìm hiểu những vấn đề cơ bản về khoa học">
            <a:extLst>
              <a:ext uri="{FF2B5EF4-FFF2-40B4-BE49-F238E27FC236}">
                <a16:creationId xmlns:a16="http://schemas.microsoft.com/office/drawing/2014/main" id="{66350FC8-1279-4632-9C9D-7966E4710AC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2699216"/>
            <a:ext cx="8511264" cy="3701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9873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29"/>
                                        </p:tgtEl>
                                        <p:attrNameLst>
                                          <p:attrName>style.visibility</p:attrName>
                                        </p:attrNameLst>
                                      </p:cBhvr>
                                      <p:to>
                                        <p:strVal val="visible"/>
                                      </p:to>
                                    </p:set>
                                    <p:animEffect transition="in" filter="fade">
                                      <p:cBhvr>
                                        <p:cTn id="7" dur="2000"/>
                                        <p:tgtEl>
                                          <p:spTgt spid="129"/>
                                        </p:tgtEl>
                                      </p:cBhvr>
                                    </p:animEffect>
                                    <p:anim calcmode="lin" valueType="num">
                                      <p:cBhvr>
                                        <p:cTn id="8" dur="2000" fill="hold"/>
                                        <p:tgtEl>
                                          <p:spTgt spid="129"/>
                                        </p:tgtEl>
                                        <p:attrNameLst>
                                          <p:attrName>ppt_w</p:attrName>
                                        </p:attrNameLst>
                                      </p:cBhvr>
                                      <p:tavLst>
                                        <p:tav tm="0" fmla="#ppt_w*sin(2.5*pi*$)">
                                          <p:val>
                                            <p:fltVal val="0"/>
                                          </p:val>
                                        </p:tav>
                                        <p:tav tm="100000">
                                          <p:val>
                                            <p:fltVal val="1"/>
                                          </p:val>
                                        </p:tav>
                                      </p:tavLst>
                                    </p:anim>
                                    <p:anim calcmode="lin" valueType="num">
                                      <p:cBhvr>
                                        <p:cTn id="9" dur="2000" fill="hold"/>
                                        <p:tgtEl>
                                          <p:spTgt spid="129"/>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30">
                                            <p:txEl>
                                              <p:pRg st="0" end="0"/>
                                            </p:txEl>
                                          </p:spTgt>
                                        </p:tgtEl>
                                        <p:attrNameLst>
                                          <p:attrName>style.visibility</p:attrName>
                                        </p:attrNameLst>
                                      </p:cBhvr>
                                      <p:to>
                                        <p:strVal val="visible"/>
                                      </p:to>
                                    </p:set>
                                    <p:anim calcmode="lin" valueType="num">
                                      <p:cBhvr additive="base">
                                        <p:cTn id="14"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13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30">
                                            <p:txEl>
                                              <p:pRg st="1" end="1"/>
                                            </p:txEl>
                                          </p:spTgt>
                                        </p:tgtEl>
                                        <p:attrNameLst>
                                          <p:attrName>style.visibility</p:attrName>
                                        </p:attrNameLst>
                                      </p:cBhvr>
                                      <p:to>
                                        <p:strVal val="visible"/>
                                      </p:to>
                                    </p:set>
                                    <p:anim calcmode="lin" valueType="num">
                                      <p:cBhvr additive="base">
                                        <p:cTn id="20" dur="500" fill="hold"/>
                                        <p:tgtEl>
                                          <p:spTgt spid="130">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3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5122"/>
                                        </p:tgtEl>
                                        <p:attrNameLst>
                                          <p:attrName>style.visibility</p:attrName>
                                        </p:attrNameLst>
                                      </p:cBhvr>
                                      <p:to>
                                        <p:strVal val="visible"/>
                                      </p:to>
                                    </p:set>
                                    <p:animEffect transition="in" filter="barn(inVertical)">
                                      <p:cBhvr>
                                        <p:cTn id="26"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p:bldP spid="130"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1"/>
          <p:cNvSpPr txBox="1">
            <a:spLocks noChangeArrowheads="1"/>
          </p:cNvSpPr>
          <p:nvPr/>
        </p:nvSpPr>
        <p:spPr bwMode="auto">
          <a:xfrm>
            <a:off x="60325" y="441325"/>
            <a:ext cx="90836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a:spcBef>
                <a:spcPct val="0"/>
              </a:spcBef>
              <a:buFontTx/>
              <a:buNone/>
            </a:pPr>
            <a:r>
              <a:rPr lang="en-US" altLang="en-US" sz="2400" b="1">
                <a:solidFill>
                  <a:srgbClr val="FF0000"/>
                </a:solidFill>
              </a:rPr>
              <a:t>Bài 20: CÁC CẤP ĐỘ TỔ CHỨC TRONG CƠ THỂ ĐA BÀO</a:t>
            </a:r>
          </a:p>
        </p:txBody>
      </p:sp>
      <p:sp>
        <p:nvSpPr>
          <p:cNvPr id="11267" name="TextBox 16"/>
          <p:cNvSpPr txBox="1">
            <a:spLocks noChangeArrowheads="1"/>
          </p:cNvSpPr>
          <p:nvPr/>
        </p:nvSpPr>
        <p:spPr bwMode="auto">
          <a:xfrm>
            <a:off x="900113" y="-26988"/>
            <a:ext cx="7848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altLang="en-US" sz="2400" b="1">
                <a:solidFill>
                  <a:srgbClr val="0000FF"/>
                </a:solidFill>
              </a:rPr>
              <a:t>CHỦ ĐỀ 7: TỪ TẾ BÀO ĐẾN CƠ THỂ</a:t>
            </a:r>
          </a:p>
        </p:txBody>
      </p:sp>
      <p:sp>
        <p:nvSpPr>
          <p:cNvPr id="11268" name="TextBox 17"/>
          <p:cNvSpPr txBox="1">
            <a:spLocks noChangeArrowheads="1"/>
          </p:cNvSpPr>
          <p:nvPr/>
        </p:nvSpPr>
        <p:spPr bwMode="auto">
          <a:xfrm>
            <a:off x="60325" y="836613"/>
            <a:ext cx="39608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b="1">
                <a:solidFill>
                  <a:srgbClr val="0000FF"/>
                </a:solidFill>
              </a:rPr>
              <a:t>2. TỪ MÔ ĐẾN CƠ QUAN</a:t>
            </a:r>
          </a:p>
        </p:txBody>
      </p:sp>
      <p:sp>
        <p:nvSpPr>
          <p:cNvPr id="9221" name="TextBox 4"/>
          <p:cNvSpPr txBox="1">
            <a:spLocks noChangeArrowheads="1"/>
          </p:cNvSpPr>
          <p:nvPr/>
        </p:nvSpPr>
        <p:spPr bwMode="auto">
          <a:xfrm>
            <a:off x="36513" y="1554163"/>
            <a:ext cx="90836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sz="2400"/>
              <a:t>H: Hãy kể tên một số cơ quan trong cơ thể người và cho biết tim được cấu tạo từ những loại mô nào?</a:t>
            </a:r>
          </a:p>
        </p:txBody>
      </p:sp>
      <p:sp>
        <p:nvSpPr>
          <p:cNvPr id="7" name="Rectangle 6"/>
          <p:cNvSpPr/>
          <p:nvPr/>
        </p:nvSpPr>
        <p:spPr>
          <a:xfrm>
            <a:off x="3387620" y="1042270"/>
            <a:ext cx="2117887" cy="584775"/>
          </a:xfrm>
          <a:prstGeom prst="rect">
            <a:avLst/>
          </a:prstGeom>
          <a:noFill/>
        </p:spPr>
        <p:txBody>
          <a:bodyPr wrap="none">
            <a:spAutoFit/>
          </a:bodyPr>
          <a:lstStyle/>
          <a:p>
            <a:pPr algn="ctr">
              <a:defRPr/>
            </a:pPr>
            <a:r>
              <a:rPr lang="en-US" sz="3200" b="1" dirty="0" err="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Luyện</a:t>
            </a:r>
            <a:r>
              <a:rPr lang="en-US" sz="32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 </a:t>
            </a:r>
            <a:r>
              <a:rPr lang="en-US" sz="3200" b="1" dirty="0" err="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tập</a:t>
            </a:r>
            <a:endParaRPr lang="en-US" sz="32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sp>
        <p:nvSpPr>
          <p:cNvPr id="9223" name="TextBox 7"/>
          <p:cNvSpPr txBox="1">
            <a:spLocks noChangeArrowheads="1"/>
          </p:cNvSpPr>
          <p:nvPr/>
        </p:nvSpPr>
        <p:spPr bwMode="auto">
          <a:xfrm>
            <a:off x="90488" y="2598738"/>
            <a:ext cx="90836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buFont typeface="Wingdings" pitchFamily="2" charset="2"/>
              <a:buChar char="à"/>
            </a:pPr>
            <a:r>
              <a:rPr lang="en-US" altLang="en-US" sz="2400">
                <a:solidFill>
                  <a:srgbClr val="0000FF"/>
                </a:solidFill>
                <a:sym typeface="Wingdings" pitchFamily="2" charset="2"/>
              </a:rPr>
              <a:t>Các cơ quan của người: Dạ dày, ruột, gan, tim, phổi, mắt, mũi, miệng,…</a:t>
            </a:r>
          </a:p>
          <a:p>
            <a:pPr>
              <a:buFont typeface="Wingdings" pitchFamily="2" charset="2"/>
              <a:buChar char="à"/>
            </a:pPr>
            <a:r>
              <a:rPr lang="en-US" altLang="en-US" sz="2400">
                <a:solidFill>
                  <a:srgbClr val="0000FF"/>
                </a:solidFill>
                <a:sym typeface="Wingdings" pitchFamily="2" charset="2"/>
              </a:rPr>
              <a:t>Tim được cấu tạo từ: mô cơ tim, mô liên kết, mô thần kinh…</a:t>
            </a:r>
            <a:endParaRPr lang="en-US" altLang="en-US" sz="240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221"/>
                                        </p:tgtEl>
                                        <p:attrNameLst>
                                          <p:attrName>style.visibility</p:attrName>
                                        </p:attrNameLst>
                                      </p:cBhvr>
                                      <p:to>
                                        <p:strVal val="visible"/>
                                      </p:to>
                                    </p:set>
                                    <p:animEffect transition="in" filter="barn(inVertical)">
                                      <p:cBhvr>
                                        <p:cTn id="7" dur="500"/>
                                        <p:tgtEl>
                                          <p:spTgt spid="922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223"/>
                                        </p:tgtEl>
                                        <p:attrNameLst>
                                          <p:attrName>style.visibility</p:attrName>
                                        </p:attrNameLst>
                                      </p:cBhvr>
                                      <p:to>
                                        <p:strVal val="visible"/>
                                      </p:to>
                                    </p:set>
                                    <p:animEffect transition="in" filter="barn(inVertical)">
                                      <p:cBhvr>
                                        <p:cTn id="12" dur="500"/>
                                        <p:tgtEl>
                                          <p:spTgt spid="92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1" grpId="0"/>
      <p:bldP spid="922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12290" name="Text Box 8"/>
          <p:cNvSpPr txBox="1">
            <a:spLocks noChangeArrowheads="1"/>
          </p:cNvSpPr>
          <p:nvPr/>
        </p:nvSpPr>
        <p:spPr bwMode="auto">
          <a:xfrm>
            <a:off x="-12700" y="909638"/>
            <a:ext cx="3779838"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50000"/>
              </a:spcBef>
              <a:buFontTx/>
              <a:buNone/>
            </a:pPr>
            <a:r>
              <a:rPr lang="en-US" altLang="en-US" sz="2400" b="1">
                <a:solidFill>
                  <a:srgbClr val="0000FF"/>
                </a:solidFill>
              </a:rPr>
              <a:t>1. TỪ TẾ BÀO ĐẾN MÔ: </a:t>
            </a:r>
          </a:p>
        </p:txBody>
      </p:sp>
      <p:sp>
        <p:nvSpPr>
          <p:cNvPr id="12291" name="TextBox 2"/>
          <p:cNvSpPr txBox="1">
            <a:spLocks noChangeArrowheads="1"/>
          </p:cNvSpPr>
          <p:nvPr/>
        </p:nvSpPr>
        <p:spPr bwMode="auto">
          <a:xfrm>
            <a:off x="9525" y="1347788"/>
            <a:ext cx="39592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sz="2400" b="1">
                <a:solidFill>
                  <a:srgbClr val="0000FF"/>
                </a:solidFill>
              </a:rPr>
              <a:t>2. TỪ MÔ ĐẾN CƠ QUAN</a:t>
            </a:r>
          </a:p>
        </p:txBody>
      </p:sp>
      <p:sp>
        <p:nvSpPr>
          <p:cNvPr id="12292" name="TextBox 1"/>
          <p:cNvSpPr txBox="1">
            <a:spLocks noChangeArrowheads="1"/>
          </p:cNvSpPr>
          <p:nvPr/>
        </p:nvSpPr>
        <p:spPr bwMode="auto">
          <a:xfrm>
            <a:off x="60325" y="441325"/>
            <a:ext cx="90836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a:spcBef>
                <a:spcPct val="0"/>
              </a:spcBef>
              <a:buFontTx/>
              <a:buNone/>
            </a:pPr>
            <a:r>
              <a:rPr lang="en-US" altLang="en-US" sz="2400" b="1">
                <a:solidFill>
                  <a:srgbClr val="FF0000"/>
                </a:solidFill>
              </a:rPr>
              <a:t>Bài 20: CÁC CẤP ĐỘ TỔ CHỨC TRONG CƠ THỂ ĐA BÀO</a:t>
            </a:r>
          </a:p>
        </p:txBody>
      </p:sp>
      <p:sp>
        <p:nvSpPr>
          <p:cNvPr id="12293" name="TextBox 14"/>
          <p:cNvSpPr txBox="1">
            <a:spLocks noChangeArrowheads="1"/>
          </p:cNvSpPr>
          <p:nvPr/>
        </p:nvSpPr>
        <p:spPr bwMode="auto">
          <a:xfrm>
            <a:off x="900113" y="-26988"/>
            <a:ext cx="7848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altLang="en-US" sz="2400" b="1">
                <a:solidFill>
                  <a:srgbClr val="0000FF"/>
                </a:solidFill>
              </a:rPr>
              <a:t>CHỦ ĐỀ 7: TỪ TẾ BÀO ĐẾN CƠ THỂ</a:t>
            </a:r>
          </a:p>
        </p:txBody>
      </p:sp>
      <p:sp>
        <p:nvSpPr>
          <p:cNvPr id="12294" name="TextBox 5"/>
          <p:cNvSpPr txBox="1">
            <a:spLocks noChangeArrowheads="1"/>
          </p:cNvSpPr>
          <p:nvPr/>
        </p:nvSpPr>
        <p:spPr bwMode="auto">
          <a:xfrm>
            <a:off x="60325" y="1809750"/>
            <a:ext cx="89042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sz="2400"/>
              <a:t>Cơ quan là……………………..của nhiều mô cùng thực hiện một…............................trong cơ thể</a:t>
            </a:r>
          </a:p>
        </p:txBody>
      </p:sp>
      <p:sp>
        <p:nvSpPr>
          <p:cNvPr id="7" name="TextBox 6"/>
          <p:cNvSpPr txBox="1">
            <a:spLocks noChangeArrowheads="1"/>
          </p:cNvSpPr>
          <p:nvPr/>
        </p:nvSpPr>
        <p:spPr bwMode="auto">
          <a:xfrm>
            <a:off x="2195513" y="1752600"/>
            <a:ext cx="13684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sz="2400" b="1">
                <a:solidFill>
                  <a:srgbClr val="FF0000"/>
                </a:solidFill>
              </a:rPr>
              <a:t>tập hợp    </a:t>
            </a:r>
          </a:p>
        </p:txBody>
      </p:sp>
      <p:sp>
        <p:nvSpPr>
          <p:cNvPr id="8" name="TextBox 7"/>
          <p:cNvSpPr txBox="1">
            <a:spLocks noChangeArrowheads="1"/>
          </p:cNvSpPr>
          <p:nvPr/>
        </p:nvSpPr>
        <p:spPr bwMode="auto">
          <a:xfrm>
            <a:off x="1304925" y="2135188"/>
            <a:ext cx="1778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sz="2400" b="1">
                <a:solidFill>
                  <a:srgbClr val="FF0000"/>
                </a:solidFill>
              </a:rPr>
              <a:t>chức năng</a:t>
            </a:r>
          </a:p>
        </p:txBody>
      </p:sp>
      <p:sp>
        <p:nvSpPr>
          <p:cNvPr id="12297" name="TextBox 8"/>
          <p:cNvSpPr txBox="1">
            <a:spLocks noChangeArrowheads="1"/>
          </p:cNvSpPr>
          <p:nvPr/>
        </p:nvSpPr>
        <p:spPr bwMode="auto">
          <a:xfrm>
            <a:off x="179388" y="2640013"/>
            <a:ext cx="8904287"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sz="2400"/>
              <a:t>+ Cơ quan ở thực vật: rễ, thân, lá, hoa, quả, hạt.</a:t>
            </a:r>
          </a:p>
          <a:p>
            <a:r>
              <a:rPr lang="en-US" altLang="en-US" sz="2400"/>
              <a:t>+ Cơ quan ở động vật: Dạ dày, ruột, gan, tim, phổi, mắt, mũi, miệng…</a:t>
            </a:r>
          </a:p>
        </p:txBody>
      </p:sp>
      <p:sp>
        <p:nvSpPr>
          <p:cNvPr id="12298" name="TextBox 9"/>
          <p:cNvSpPr txBox="1">
            <a:spLocks noChangeArrowheads="1"/>
          </p:cNvSpPr>
          <p:nvPr/>
        </p:nvSpPr>
        <p:spPr bwMode="auto">
          <a:xfrm>
            <a:off x="60325" y="3916363"/>
            <a:ext cx="45116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sz="2400" b="1">
                <a:solidFill>
                  <a:srgbClr val="0000FF"/>
                </a:solidFill>
              </a:rPr>
              <a:t>3. TỪ CƠ QUAN ĐẾN CƠ THỂ</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1"/>
          <p:cNvSpPr txBox="1">
            <a:spLocks noChangeArrowheads="1"/>
          </p:cNvSpPr>
          <p:nvPr/>
        </p:nvSpPr>
        <p:spPr bwMode="auto">
          <a:xfrm>
            <a:off x="101600" y="263525"/>
            <a:ext cx="90836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a:spcBef>
                <a:spcPct val="0"/>
              </a:spcBef>
              <a:buFontTx/>
              <a:buNone/>
            </a:pPr>
            <a:r>
              <a:rPr lang="en-US" altLang="en-US" sz="2400" b="1">
                <a:solidFill>
                  <a:srgbClr val="FF0000"/>
                </a:solidFill>
              </a:rPr>
              <a:t>Bài 20: CÁC CẤP ĐỘ TỔ CHỨC TRONG CƠ THỂ ĐA BÀO</a:t>
            </a:r>
          </a:p>
        </p:txBody>
      </p:sp>
      <p:sp>
        <p:nvSpPr>
          <p:cNvPr id="13315" name="TextBox 14"/>
          <p:cNvSpPr txBox="1">
            <a:spLocks noChangeArrowheads="1"/>
          </p:cNvSpPr>
          <p:nvPr/>
        </p:nvSpPr>
        <p:spPr bwMode="auto">
          <a:xfrm>
            <a:off x="900113" y="-57150"/>
            <a:ext cx="7848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altLang="en-US" sz="2400" b="1">
                <a:solidFill>
                  <a:srgbClr val="0000FF"/>
                </a:solidFill>
              </a:rPr>
              <a:t>CHỦ ĐỀ 7: TỪ TẾ BÀO ĐẾN CƠ THỂ</a:t>
            </a:r>
          </a:p>
        </p:txBody>
      </p:sp>
      <p:sp>
        <p:nvSpPr>
          <p:cNvPr id="13316" name="TextBox 3"/>
          <p:cNvSpPr txBox="1">
            <a:spLocks noChangeArrowheads="1"/>
          </p:cNvSpPr>
          <p:nvPr/>
        </p:nvSpPr>
        <p:spPr bwMode="auto">
          <a:xfrm>
            <a:off x="0" y="639763"/>
            <a:ext cx="38655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sz="2000" b="1">
                <a:solidFill>
                  <a:srgbClr val="0000FF"/>
                </a:solidFill>
              </a:rPr>
              <a:t>3. TỪ CƠ QUAN ĐẾN CƠ THỂ:</a:t>
            </a:r>
          </a:p>
        </p:txBody>
      </p:sp>
      <p:sp>
        <p:nvSpPr>
          <p:cNvPr id="12294" name="TextBox 7"/>
          <p:cNvSpPr txBox="1">
            <a:spLocks noChangeArrowheads="1"/>
          </p:cNvSpPr>
          <p:nvPr/>
        </p:nvSpPr>
        <p:spPr bwMode="auto">
          <a:xfrm>
            <a:off x="136525" y="5373688"/>
            <a:ext cx="9042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sz="2400">
                <a:latin typeface="Times New Roman" pitchFamily="18" charset="0"/>
                <a:cs typeface="Times New Roman" pitchFamily="18" charset="0"/>
              </a:rPr>
              <a:t>7. Cho biết các hệ cơ quan cấu tạo nên cây cà chua?</a:t>
            </a:r>
          </a:p>
        </p:txBody>
      </p:sp>
      <p:pic>
        <p:nvPicPr>
          <p:cNvPr id="13318" name="Picture 9"/>
          <p:cNvPicPr>
            <a:picLocks noChangeAspect="1" noChangeArrowheads="1"/>
          </p:cNvPicPr>
          <p:nvPr/>
        </p:nvPicPr>
        <p:blipFill>
          <a:blip r:embed="rId3">
            <a:extLst>
              <a:ext uri="{28A0092B-C50C-407E-A947-70E740481C1C}">
                <a14:useLocalDpi xmlns:a14="http://schemas.microsoft.com/office/drawing/2010/main" val="0"/>
              </a:ext>
            </a:extLst>
          </a:blip>
          <a:srcRect l="9254" t="16064" b="53149"/>
          <a:stretch>
            <a:fillRect/>
          </a:stretch>
        </p:blipFill>
        <p:spPr bwMode="auto">
          <a:xfrm>
            <a:off x="395288" y="1331913"/>
            <a:ext cx="8137525" cy="389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a:spLocks noChangeArrowheads="1"/>
          </p:cNvSpPr>
          <p:nvPr/>
        </p:nvSpPr>
        <p:spPr bwMode="auto">
          <a:xfrm>
            <a:off x="566738" y="6021388"/>
            <a:ext cx="20716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vi-VN" altLang="en-US" sz="2400" b="1">
                <a:solidFill>
                  <a:srgbClr val="FF0000"/>
                </a:solidFill>
                <a:latin typeface="Times New Roman" pitchFamily="18" charset="0"/>
                <a:cs typeface="Times New Roman" pitchFamily="18" charset="0"/>
              </a:rPr>
              <a:t>Hệ rễ, hệ chồi.</a:t>
            </a:r>
            <a:endParaRPr lang="en-US" altLang="en-US" sz="2400" b="1">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29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1"/>
          <p:cNvSpPr txBox="1">
            <a:spLocks noChangeArrowheads="1"/>
          </p:cNvSpPr>
          <p:nvPr/>
        </p:nvSpPr>
        <p:spPr bwMode="auto">
          <a:xfrm>
            <a:off x="101600" y="263525"/>
            <a:ext cx="90836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a:spcBef>
                <a:spcPct val="0"/>
              </a:spcBef>
              <a:buFontTx/>
              <a:buNone/>
            </a:pPr>
            <a:r>
              <a:rPr lang="en-US" altLang="en-US" sz="2400" b="1">
                <a:solidFill>
                  <a:srgbClr val="FF0000"/>
                </a:solidFill>
              </a:rPr>
              <a:t>Bài 20: CÁC CẤP ĐỘ TỔ CHỨC TRONG CƠ THỂ ĐA BÀO</a:t>
            </a:r>
          </a:p>
        </p:txBody>
      </p:sp>
      <p:sp>
        <p:nvSpPr>
          <p:cNvPr id="14339" name="TextBox 14"/>
          <p:cNvSpPr txBox="1">
            <a:spLocks noChangeArrowheads="1"/>
          </p:cNvSpPr>
          <p:nvPr/>
        </p:nvSpPr>
        <p:spPr bwMode="auto">
          <a:xfrm>
            <a:off x="900113" y="-57150"/>
            <a:ext cx="7848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altLang="en-US" sz="2400" b="1">
                <a:solidFill>
                  <a:srgbClr val="0000FF"/>
                </a:solidFill>
              </a:rPr>
              <a:t>CHỦ ĐỀ 7: TỪ TẾ BÀO ĐẾN CƠ THỂ</a:t>
            </a:r>
          </a:p>
        </p:txBody>
      </p:sp>
      <p:sp>
        <p:nvSpPr>
          <p:cNvPr id="14340" name="TextBox 3"/>
          <p:cNvSpPr txBox="1">
            <a:spLocks noChangeArrowheads="1"/>
          </p:cNvSpPr>
          <p:nvPr/>
        </p:nvSpPr>
        <p:spPr bwMode="auto">
          <a:xfrm>
            <a:off x="0" y="639763"/>
            <a:ext cx="38655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sz="2000" b="1">
                <a:solidFill>
                  <a:srgbClr val="0000FF"/>
                </a:solidFill>
              </a:rPr>
              <a:t>3. TỪ CƠ QUAN ĐẾN CƠ THỂ:</a:t>
            </a:r>
          </a:p>
        </p:txBody>
      </p:sp>
      <p:sp>
        <p:nvSpPr>
          <p:cNvPr id="12294" name="TextBox 7"/>
          <p:cNvSpPr txBox="1">
            <a:spLocks noChangeArrowheads="1"/>
          </p:cNvSpPr>
          <p:nvPr/>
        </p:nvSpPr>
        <p:spPr bwMode="auto">
          <a:xfrm>
            <a:off x="66675" y="3995738"/>
            <a:ext cx="90424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sz="2400">
                <a:latin typeface="Times New Roman" pitchFamily="18" charset="0"/>
                <a:cs typeface="Times New Roman" pitchFamily="18" charset="0"/>
              </a:rPr>
              <a:t>8. Gọi tên các cơ quan cấu tạo nên hệ chồi tương ứng với các số (1) đến (4) trong hình và nêu chức năng của mỗi cơ quan này?</a:t>
            </a:r>
          </a:p>
        </p:txBody>
      </p:sp>
      <p:pic>
        <p:nvPicPr>
          <p:cNvPr id="14342" name="Picture 9"/>
          <p:cNvPicPr>
            <a:picLocks noChangeAspect="1" noChangeArrowheads="1"/>
          </p:cNvPicPr>
          <p:nvPr/>
        </p:nvPicPr>
        <p:blipFill>
          <a:blip r:embed="rId3">
            <a:extLst>
              <a:ext uri="{28A0092B-C50C-407E-A947-70E740481C1C}">
                <a14:useLocalDpi xmlns:a14="http://schemas.microsoft.com/office/drawing/2010/main" val="0"/>
              </a:ext>
            </a:extLst>
          </a:blip>
          <a:srcRect l="9254" t="16064" b="53149"/>
          <a:stretch>
            <a:fillRect/>
          </a:stretch>
        </p:blipFill>
        <p:spPr bwMode="auto">
          <a:xfrm>
            <a:off x="395288" y="1331913"/>
            <a:ext cx="7921625"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88938" y="5013325"/>
            <a:ext cx="8359775" cy="1200150"/>
          </a:xfrm>
          <a:prstGeom prst="rect">
            <a:avLst/>
          </a:prstGeom>
        </p:spPr>
        <p:txBody>
          <a:bodyPr>
            <a:spAutoFit/>
          </a:bodyPr>
          <a:lstStyle/>
          <a:p>
            <a:pPr marL="342900" indent="-342900">
              <a:buFontTx/>
              <a:buAutoNum type="arabicParenBoth"/>
              <a:defRPr/>
            </a:pPr>
            <a:r>
              <a:rPr lang="vi-VN" sz="2400" b="1" dirty="0">
                <a:solidFill>
                  <a:srgbClr val="FF0000"/>
                </a:solidFill>
                <a:latin typeface="Times New Roman" panose="02020603050405020304" pitchFamily="18" charset="0"/>
                <a:cs typeface="Times New Roman" panose="02020603050405020304" pitchFamily="18" charset="0"/>
              </a:rPr>
              <a:t>Lá: thực hiện chức năng quang hợp tạo chất dinh dưỡng; </a:t>
            </a:r>
            <a:endParaRPr lang="en-US" sz="2400" b="1" dirty="0">
              <a:solidFill>
                <a:srgbClr val="FF0000"/>
              </a:solidFill>
              <a:latin typeface="Times New Roman" panose="02020603050405020304" pitchFamily="18" charset="0"/>
              <a:cs typeface="Times New Roman" panose="02020603050405020304" pitchFamily="18" charset="0"/>
            </a:endParaRPr>
          </a:p>
          <a:p>
            <a:pPr>
              <a:defRPr/>
            </a:pPr>
            <a:r>
              <a:rPr lang="vi-VN" sz="2400" b="1" dirty="0">
                <a:solidFill>
                  <a:srgbClr val="FF0000"/>
                </a:solidFill>
                <a:latin typeface="Times New Roman" panose="02020603050405020304" pitchFamily="18" charset="0"/>
                <a:cs typeface="Times New Roman" panose="02020603050405020304" pitchFamily="18" charset="0"/>
              </a:rPr>
              <a:t>(2) Hoa và (3) Quả: thực hiện chức năng sinh sản; </a:t>
            </a:r>
            <a:endParaRPr lang="en-US" sz="2400" b="1" dirty="0">
              <a:solidFill>
                <a:srgbClr val="FF0000"/>
              </a:solidFill>
              <a:latin typeface="Times New Roman" panose="02020603050405020304" pitchFamily="18" charset="0"/>
              <a:cs typeface="Times New Roman" panose="02020603050405020304" pitchFamily="18" charset="0"/>
            </a:endParaRPr>
          </a:p>
          <a:p>
            <a:pPr>
              <a:defRPr/>
            </a:pPr>
            <a:r>
              <a:rPr lang="vi-VN" sz="2400" b="1" dirty="0">
                <a:solidFill>
                  <a:srgbClr val="FF0000"/>
                </a:solidFill>
                <a:latin typeface="Times New Roman" panose="02020603050405020304" pitchFamily="18" charset="0"/>
                <a:cs typeface="Times New Roman" panose="02020603050405020304" pitchFamily="18" charset="0"/>
              </a:rPr>
              <a:t>(4)Thân: vận chuyển các chất dinh dưỡng trong cây.</a:t>
            </a:r>
            <a:endParaRPr lang="en-US" sz="24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1"/>
          <p:cNvSpPr txBox="1">
            <a:spLocks noChangeArrowheads="1"/>
          </p:cNvSpPr>
          <p:nvPr/>
        </p:nvSpPr>
        <p:spPr bwMode="auto">
          <a:xfrm>
            <a:off x="101600" y="263525"/>
            <a:ext cx="90836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a:spcBef>
                <a:spcPct val="0"/>
              </a:spcBef>
              <a:buFontTx/>
              <a:buNone/>
            </a:pPr>
            <a:r>
              <a:rPr lang="en-US" altLang="en-US" sz="2400" b="1">
                <a:solidFill>
                  <a:srgbClr val="FF0000"/>
                </a:solidFill>
              </a:rPr>
              <a:t>Bài 20: CÁC CẤP ĐỘ TỔ CHỨC TRONG CƠ THỂ ĐA BÀO</a:t>
            </a:r>
          </a:p>
        </p:txBody>
      </p:sp>
      <p:sp>
        <p:nvSpPr>
          <p:cNvPr id="15363" name="TextBox 14"/>
          <p:cNvSpPr txBox="1">
            <a:spLocks noChangeArrowheads="1"/>
          </p:cNvSpPr>
          <p:nvPr/>
        </p:nvSpPr>
        <p:spPr bwMode="auto">
          <a:xfrm>
            <a:off x="900113" y="-57150"/>
            <a:ext cx="7848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altLang="en-US" sz="2400" b="1">
                <a:solidFill>
                  <a:srgbClr val="0000FF"/>
                </a:solidFill>
              </a:rPr>
              <a:t>CHỦ ĐỀ 7: TỪ TẾ BÀO ĐẾN CƠ THỂ</a:t>
            </a:r>
          </a:p>
        </p:txBody>
      </p:sp>
      <p:sp>
        <p:nvSpPr>
          <p:cNvPr id="15364" name="TextBox 3"/>
          <p:cNvSpPr txBox="1">
            <a:spLocks noChangeArrowheads="1"/>
          </p:cNvSpPr>
          <p:nvPr/>
        </p:nvSpPr>
        <p:spPr bwMode="auto">
          <a:xfrm>
            <a:off x="0" y="639763"/>
            <a:ext cx="38655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sz="2000" b="1">
                <a:solidFill>
                  <a:srgbClr val="0000FF"/>
                </a:solidFill>
              </a:rPr>
              <a:t>3. TỪ CƠ QUAN ĐẾN CƠ THỂ:</a:t>
            </a:r>
          </a:p>
        </p:txBody>
      </p:sp>
      <p:sp>
        <p:nvSpPr>
          <p:cNvPr id="12294" name="TextBox 7"/>
          <p:cNvSpPr txBox="1">
            <a:spLocks noChangeArrowheads="1"/>
          </p:cNvSpPr>
          <p:nvPr/>
        </p:nvSpPr>
        <p:spPr bwMode="auto">
          <a:xfrm>
            <a:off x="85725" y="4724400"/>
            <a:ext cx="9042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sz="2400">
                <a:latin typeface="Times New Roman" pitchFamily="18" charset="0"/>
                <a:cs typeface="Times New Roman" pitchFamily="18" charset="0"/>
              </a:rPr>
              <a:t>9. Nêu chức năng của hệ rễ ?</a:t>
            </a:r>
          </a:p>
        </p:txBody>
      </p:sp>
      <p:pic>
        <p:nvPicPr>
          <p:cNvPr id="15366" name="Picture 9"/>
          <p:cNvPicPr>
            <a:picLocks noChangeAspect="1" noChangeArrowheads="1"/>
          </p:cNvPicPr>
          <p:nvPr/>
        </p:nvPicPr>
        <p:blipFill>
          <a:blip r:embed="rId3">
            <a:extLst>
              <a:ext uri="{28A0092B-C50C-407E-A947-70E740481C1C}">
                <a14:useLocalDpi xmlns:a14="http://schemas.microsoft.com/office/drawing/2010/main" val="0"/>
              </a:ext>
            </a:extLst>
          </a:blip>
          <a:srcRect l="9254" t="16064" b="53149"/>
          <a:stretch>
            <a:fillRect/>
          </a:stretch>
        </p:blipFill>
        <p:spPr bwMode="auto">
          <a:xfrm>
            <a:off x="395288" y="1331913"/>
            <a:ext cx="8569325" cy="339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a:spLocks noChangeArrowheads="1"/>
          </p:cNvSpPr>
          <p:nvPr/>
        </p:nvSpPr>
        <p:spPr bwMode="auto">
          <a:xfrm>
            <a:off x="566738" y="5516563"/>
            <a:ext cx="81819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vi-VN" altLang="en-US" sz="2400" b="1">
                <a:solidFill>
                  <a:srgbClr val="FF0000"/>
                </a:solidFill>
                <a:latin typeface="Times New Roman" pitchFamily="18" charset="0"/>
                <a:cs typeface="Times New Roman" pitchFamily="18" charset="0"/>
              </a:rPr>
              <a:t>Rễ làm nhiệm vụ hút nước và các chất khoáng trong đất.</a:t>
            </a:r>
            <a:endParaRPr lang="en-US" altLang="en-US" sz="2400" b="1">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4" grpId="0"/>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1"/>
          <p:cNvSpPr txBox="1">
            <a:spLocks noChangeArrowheads="1"/>
          </p:cNvSpPr>
          <p:nvPr/>
        </p:nvSpPr>
        <p:spPr bwMode="auto">
          <a:xfrm>
            <a:off x="101600" y="263525"/>
            <a:ext cx="90836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a:spcBef>
                <a:spcPct val="0"/>
              </a:spcBef>
              <a:buFontTx/>
              <a:buNone/>
            </a:pPr>
            <a:r>
              <a:rPr lang="en-US" altLang="en-US" sz="2400" b="1">
                <a:solidFill>
                  <a:srgbClr val="FF0000"/>
                </a:solidFill>
              </a:rPr>
              <a:t>Bài 20: CÁC CẤP ĐỘ TỔ CHỨC TRONG CƠ THỂ ĐA BÀO</a:t>
            </a:r>
          </a:p>
        </p:txBody>
      </p:sp>
      <p:sp>
        <p:nvSpPr>
          <p:cNvPr id="16387" name="TextBox 14"/>
          <p:cNvSpPr txBox="1">
            <a:spLocks noChangeArrowheads="1"/>
          </p:cNvSpPr>
          <p:nvPr/>
        </p:nvSpPr>
        <p:spPr bwMode="auto">
          <a:xfrm>
            <a:off x="900113" y="-57150"/>
            <a:ext cx="7848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altLang="en-US" sz="2400" b="1">
                <a:solidFill>
                  <a:srgbClr val="0000FF"/>
                </a:solidFill>
              </a:rPr>
              <a:t>CHỦ ĐỀ 7: TỪ TẾ BÀO ĐẾN CƠ THỂ</a:t>
            </a:r>
          </a:p>
        </p:txBody>
      </p:sp>
      <p:sp>
        <p:nvSpPr>
          <p:cNvPr id="16388" name="TextBox 3"/>
          <p:cNvSpPr txBox="1">
            <a:spLocks noChangeArrowheads="1"/>
          </p:cNvSpPr>
          <p:nvPr/>
        </p:nvSpPr>
        <p:spPr bwMode="auto">
          <a:xfrm>
            <a:off x="0" y="639763"/>
            <a:ext cx="38655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sz="2000" b="1">
                <a:solidFill>
                  <a:srgbClr val="0000FF"/>
                </a:solidFill>
              </a:rPr>
              <a:t>3. TỪ CƠ QUAN ĐẾN CƠ THỂ:</a:t>
            </a:r>
          </a:p>
        </p:txBody>
      </p:sp>
      <p:sp>
        <p:nvSpPr>
          <p:cNvPr id="12294" name="TextBox 7"/>
          <p:cNvSpPr txBox="1">
            <a:spLocks noChangeArrowheads="1"/>
          </p:cNvSpPr>
          <p:nvPr/>
        </p:nvSpPr>
        <p:spPr bwMode="auto">
          <a:xfrm>
            <a:off x="122238" y="4797425"/>
            <a:ext cx="9042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sz="2400">
                <a:latin typeface="Times New Roman" pitchFamily="18" charset="0"/>
                <a:cs typeface="Times New Roman" pitchFamily="18" charset="0"/>
              </a:rPr>
              <a:t>10. Hãy kể tên một số cơ quan cấu tạo nên hệ tiêu hoá của người và gọi tên các số từ (5) đến (9)?</a:t>
            </a:r>
          </a:p>
        </p:txBody>
      </p:sp>
      <p:pic>
        <p:nvPicPr>
          <p:cNvPr id="16390" name="Picture 11"/>
          <p:cNvPicPr>
            <a:picLocks noChangeAspect="1" noChangeArrowheads="1"/>
          </p:cNvPicPr>
          <p:nvPr/>
        </p:nvPicPr>
        <p:blipFill>
          <a:blip r:embed="rId3">
            <a:extLst>
              <a:ext uri="{28A0092B-C50C-407E-A947-70E740481C1C}">
                <a14:useLocalDpi xmlns:a14="http://schemas.microsoft.com/office/drawing/2010/main" val="0"/>
              </a:ext>
            </a:extLst>
          </a:blip>
          <a:srcRect l="15872" t="45799" r="11411"/>
          <a:stretch>
            <a:fillRect/>
          </a:stretch>
        </p:blipFill>
        <p:spPr bwMode="auto">
          <a:xfrm>
            <a:off x="101600" y="1333500"/>
            <a:ext cx="8791575"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a:spLocks noChangeArrowheads="1"/>
          </p:cNvSpPr>
          <p:nvPr/>
        </p:nvSpPr>
        <p:spPr bwMode="auto">
          <a:xfrm>
            <a:off x="323850" y="5805488"/>
            <a:ext cx="8712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sz="2400" b="1">
                <a:solidFill>
                  <a:srgbClr val="FF0000"/>
                </a:solidFill>
                <a:latin typeface="Times New Roman" pitchFamily="18" charset="0"/>
                <a:cs typeface="Times New Roman" pitchFamily="18" charset="0"/>
              </a:rPr>
              <a:t>(5) </a:t>
            </a:r>
            <a:r>
              <a:rPr lang="vi-VN" altLang="en-US" sz="2400" b="1">
                <a:solidFill>
                  <a:srgbClr val="FF0000"/>
                </a:solidFill>
                <a:latin typeface="Times New Roman" pitchFamily="18" charset="0"/>
                <a:cs typeface="Times New Roman" pitchFamily="18" charset="0"/>
              </a:rPr>
              <a:t>Miệng, (6) Thực quản, (7) Dạ dày, (8) Ruột già, (9) Ruột non.</a:t>
            </a:r>
            <a:endParaRPr lang="en-US" altLang="en-US" sz="2400" b="1">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4" grpId="0"/>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p:cNvSpPr txBox="1">
            <a:spLocks noChangeArrowheads="1"/>
          </p:cNvSpPr>
          <p:nvPr/>
        </p:nvSpPr>
        <p:spPr bwMode="auto">
          <a:xfrm>
            <a:off x="101600" y="263525"/>
            <a:ext cx="90836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a:spcBef>
                <a:spcPct val="0"/>
              </a:spcBef>
              <a:buFontTx/>
              <a:buNone/>
            </a:pPr>
            <a:r>
              <a:rPr lang="en-US" altLang="en-US" sz="2400" b="1">
                <a:solidFill>
                  <a:srgbClr val="FF0000"/>
                </a:solidFill>
              </a:rPr>
              <a:t>Bài 20: CÁC CẤP ĐỘ TỔ CHỨC TRONG CƠ THỂ ĐA BÀO</a:t>
            </a:r>
          </a:p>
        </p:txBody>
      </p:sp>
      <p:sp>
        <p:nvSpPr>
          <p:cNvPr id="17411" name="TextBox 14"/>
          <p:cNvSpPr txBox="1">
            <a:spLocks noChangeArrowheads="1"/>
          </p:cNvSpPr>
          <p:nvPr/>
        </p:nvSpPr>
        <p:spPr bwMode="auto">
          <a:xfrm>
            <a:off x="900113" y="-57150"/>
            <a:ext cx="7848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altLang="en-US" sz="2400" b="1">
                <a:solidFill>
                  <a:srgbClr val="0000FF"/>
                </a:solidFill>
              </a:rPr>
              <a:t>CHỦ ĐỀ 7: TỪ TẾ BÀO ĐẾN CƠ THỂ</a:t>
            </a:r>
          </a:p>
        </p:txBody>
      </p:sp>
      <p:sp>
        <p:nvSpPr>
          <p:cNvPr id="17412" name="TextBox 3"/>
          <p:cNvSpPr txBox="1">
            <a:spLocks noChangeArrowheads="1"/>
          </p:cNvSpPr>
          <p:nvPr/>
        </p:nvSpPr>
        <p:spPr bwMode="auto">
          <a:xfrm>
            <a:off x="0" y="639763"/>
            <a:ext cx="38655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sz="2000" b="1">
                <a:solidFill>
                  <a:srgbClr val="0000FF"/>
                </a:solidFill>
              </a:rPr>
              <a:t>3. TỪ CƠ QUAN ĐẾN CƠ THỂ:</a:t>
            </a:r>
          </a:p>
        </p:txBody>
      </p:sp>
      <p:sp>
        <p:nvSpPr>
          <p:cNvPr id="12294" name="TextBox 7"/>
          <p:cNvSpPr txBox="1">
            <a:spLocks noChangeArrowheads="1"/>
          </p:cNvSpPr>
          <p:nvPr/>
        </p:nvSpPr>
        <p:spPr bwMode="auto">
          <a:xfrm>
            <a:off x="0" y="4724400"/>
            <a:ext cx="9042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sz="2400">
                <a:latin typeface="Times New Roman" pitchFamily="18" charset="0"/>
                <a:cs typeface="Times New Roman" pitchFamily="18" charset="0"/>
              </a:rPr>
              <a:t>11. Ở người có những hệ cơ quan nào? Nêu chức năng của hệ tiêu hoá</a:t>
            </a:r>
          </a:p>
        </p:txBody>
      </p:sp>
      <p:pic>
        <p:nvPicPr>
          <p:cNvPr id="17414" name="Picture 11"/>
          <p:cNvPicPr>
            <a:picLocks noChangeAspect="1" noChangeArrowheads="1"/>
          </p:cNvPicPr>
          <p:nvPr/>
        </p:nvPicPr>
        <p:blipFill>
          <a:blip r:embed="rId3">
            <a:extLst>
              <a:ext uri="{28A0092B-C50C-407E-A947-70E740481C1C}">
                <a14:useLocalDpi xmlns:a14="http://schemas.microsoft.com/office/drawing/2010/main" val="0"/>
              </a:ext>
            </a:extLst>
          </a:blip>
          <a:srcRect l="15872" t="45799" r="11411"/>
          <a:stretch>
            <a:fillRect/>
          </a:stretch>
        </p:blipFill>
        <p:spPr bwMode="auto">
          <a:xfrm>
            <a:off x="101600" y="1331913"/>
            <a:ext cx="8791575" cy="324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a:spLocks noChangeArrowheads="1"/>
          </p:cNvSpPr>
          <p:nvPr/>
        </p:nvSpPr>
        <p:spPr bwMode="auto">
          <a:xfrm>
            <a:off x="468313" y="5200650"/>
            <a:ext cx="8424862"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vi-VN" altLang="en-US" sz="2400" b="1">
                <a:solidFill>
                  <a:srgbClr val="FF0000"/>
                </a:solidFill>
                <a:latin typeface="Times New Roman" pitchFamily="18" charset="0"/>
                <a:cs typeface="Times New Roman" pitchFamily="18" charset="0"/>
              </a:rPr>
              <a:t>Các hệ cơ quan ở người: hệ vận động, hệ thần kinh, hệ hô hấp, hệ bài tiết, hệ tiêu hoá, hệ tuần hoàn, hệ sinh dục.</a:t>
            </a:r>
            <a:endParaRPr lang="en-US" altLang="en-US" sz="2400" b="1">
              <a:solidFill>
                <a:srgbClr val="FF0000"/>
              </a:solidFill>
              <a:latin typeface="Times New Roman" pitchFamily="18" charset="0"/>
              <a:cs typeface="Times New Roman" pitchFamily="18" charset="0"/>
            </a:endParaRPr>
          </a:p>
          <a:p>
            <a:r>
              <a:rPr lang="vi-VN" altLang="en-US" sz="2400" b="1">
                <a:solidFill>
                  <a:srgbClr val="FF0000"/>
                </a:solidFill>
                <a:latin typeface="Times New Roman" pitchFamily="18" charset="0"/>
                <a:cs typeface="Times New Roman" pitchFamily="18" charset="0"/>
              </a:rPr>
              <a:t>Hệ tiêu hoá có chức năng nghiền, co bóp, chuyển hoá thức ăn thành các chất dinh dưỡng cho cơ thể.</a:t>
            </a:r>
            <a:endParaRPr lang="en-US" altLang="en-US" sz="2400" b="1">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101600" y="263525"/>
            <a:ext cx="90836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a:spcBef>
                <a:spcPct val="0"/>
              </a:spcBef>
              <a:buFontTx/>
              <a:buNone/>
            </a:pPr>
            <a:r>
              <a:rPr lang="en-US" altLang="en-US" sz="2400" b="1">
                <a:solidFill>
                  <a:srgbClr val="FF0000"/>
                </a:solidFill>
              </a:rPr>
              <a:t>Bài 20: CÁC CẤP ĐỘ TỔ CHỨC TRONG CƠ THỂ ĐA BÀO</a:t>
            </a:r>
          </a:p>
        </p:txBody>
      </p:sp>
      <p:sp>
        <p:nvSpPr>
          <p:cNvPr id="18435" name="TextBox 14"/>
          <p:cNvSpPr txBox="1">
            <a:spLocks noChangeArrowheads="1"/>
          </p:cNvSpPr>
          <p:nvPr/>
        </p:nvSpPr>
        <p:spPr bwMode="auto">
          <a:xfrm>
            <a:off x="900113" y="-57150"/>
            <a:ext cx="7848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altLang="en-US" sz="2400" b="1">
                <a:solidFill>
                  <a:srgbClr val="0000FF"/>
                </a:solidFill>
              </a:rPr>
              <a:t>CHỦ ĐỀ 7: TỪ TẾ BÀO ĐẾN CƠ THỂ</a:t>
            </a:r>
          </a:p>
        </p:txBody>
      </p:sp>
      <p:sp>
        <p:nvSpPr>
          <p:cNvPr id="18436" name="TextBox 3"/>
          <p:cNvSpPr txBox="1">
            <a:spLocks noChangeArrowheads="1"/>
          </p:cNvSpPr>
          <p:nvPr/>
        </p:nvSpPr>
        <p:spPr bwMode="auto">
          <a:xfrm>
            <a:off x="0" y="639763"/>
            <a:ext cx="38655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sz="2000" b="1">
                <a:solidFill>
                  <a:srgbClr val="0000FF"/>
                </a:solidFill>
              </a:rPr>
              <a:t>3. TỪ CƠ QUAN ĐẾN CƠ THỂ:</a:t>
            </a:r>
          </a:p>
        </p:txBody>
      </p:sp>
      <p:pic>
        <p:nvPicPr>
          <p:cNvPr id="18437" name="Picture 11"/>
          <p:cNvPicPr>
            <a:picLocks noChangeAspect="1" noChangeArrowheads="1"/>
          </p:cNvPicPr>
          <p:nvPr/>
        </p:nvPicPr>
        <p:blipFill>
          <a:blip r:embed="rId3">
            <a:extLst>
              <a:ext uri="{28A0092B-C50C-407E-A947-70E740481C1C}">
                <a14:useLocalDpi xmlns:a14="http://schemas.microsoft.com/office/drawing/2010/main" val="0"/>
              </a:ext>
            </a:extLst>
          </a:blip>
          <a:srcRect l="15872" t="45799" r="11411"/>
          <a:stretch>
            <a:fillRect/>
          </a:stretch>
        </p:blipFill>
        <p:spPr bwMode="auto">
          <a:xfrm>
            <a:off x="101600" y="1331913"/>
            <a:ext cx="8791575" cy="288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p:nvSpPr>
        <p:spPr bwMode="auto">
          <a:xfrm>
            <a:off x="539750" y="4221163"/>
            <a:ext cx="792003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vi-VN" altLang="en-US" sz="2400" b="1">
                <a:latin typeface="Times New Roman" pitchFamily="18" charset="0"/>
                <a:cs typeface="Times New Roman" pitchFamily="18" charset="0"/>
              </a:rPr>
              <a:t>12</a:t>
            </a:r>
            <a:r>
              <a:rPr lang="vi-VN" altLang="en-US" sz="2400">
                <a:latin typeface="Times New Roman" pitchFamily="18" charset="0"/>
                <a:cs typeface="Times New Roman" pitchFamily="18" charset="0"/>
              </a:rPr>
              <a:t>.  Điểu gì sẽ xảy ra nếu trong cơ thể có một hệ cơ quan nào đó ngừng hoạt động?</a:t>
            </a:r>
            <a:endParaRPr lang="en-US" altLang="en-US" sz="2400">
              <a:latin typeface="Times New Roman" pitchFamily="18" charset="0"/>
              <a:cs typeface="Times New Roman" pitchFamily="18" charset="0"/>
            </a:endParaRPr>
          </a:p>
        </p:txBody>
      </p:sp>
      <p:sp>
        <p:nvSpPr>
          <p:cNvPr id="4" name="Rectangle 3"/>
          <p:cNvSpPr>
            <a:spLocks noChangeArrowheads="1"/>
          </p:cNvSpPr>
          <p:nvPr/>
        </p:nvSpPr>
        <p:spPr bwMode="auto">
          <a:xfrm>
            <a:off x="684213" y="5162550"/>
            <a:ext cx="76327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vi-VN" altLang="en-US" sz="2400" b="1">
                <a:solidFill>
                  <a:srgbClr val="FF0000"/>
                </a:solidFill>
                <a:latin typeface="Times New Roman" pitchFamily="18" charset="0"/>
                <a:cs typeface="Times New Roman" pitchFamily="18" charset="0"/>
              </a:rPr>
              <a:t>Nếu trong cơ thể có một hệ cơ quan ngừng hoạt động thì cả cơ thể sẽ bị ảnh hưởng và các hệ cơ quan khác trong cơ thể cũng sẽ bị ảnh hưởng.</a:t>
            </a:r>
            <a:endParaRPr lang="en-US" altLang="en-US" sz="2400" b="1">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1"/>
          <p:cNvSpPr txBox="1">
            <a:spLocks noChangeArrowheads="1"/>
          </p:cNvSpPr>
          <p:nvPr/>
        </p:nvSpPr>
        <p:spPr bwMode="auto">
          <a:xfrm>
            <a:off x="101600" y="263525"/>
            <a:ext cx="90836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a:spcBef>
                <a:spcPct val="0"/>
              </a:spcBef>
              <a:buFontTx/>
              <a:buNone/>
            </a:pPr>
            <a:r>
              <a:rPr lang="en-US" altLang="en-US" sz="2400" b="1">
                <a:solidFill>
                  <a:srgbClr val="FF0000"/>
                </a:solidFill>
              </a:rPr>
              <a:t>Bài 20: CÁC CẤP ĐỘ TỔ CHỨC TRONG CƠ THỂ ĐA BÀO</a:t>
            </a:r>
          </a:p>
        </p:txBody>
      </p:sp>
      <p:sp>
        <p:nvSpPr>
          <p:cNvPr id="19459" name="TextBox 14"/>
          <p:cNvSpPr txBox="1">
            <a:spLocks noChangeArrowheads="1"/>
          </p:cNvSpPr>
          <p:nvPr/>
        </p:nvSpPr>
        <p:spPr bwMode="auto">
          <a:xfrm>
            <a:off x="900113" y="-57150"/>
            <a:ext cx="7848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altLang="en-US" sz="2400" b="1">
                <a:solidFill>
                  <a:srgbClr val="0000FF"/>
                </a:solidFill>
              </a:rPr>
              <a:t>CHỦ ĐỀ 7: TỪ TẾ BÀO ĐẾN CƠ THỂ</a:t>
            </a:r>
          </a:p>
        </p:txBody>
      </p:sp>
      <p:pic>
        <p:nvPicPr>
          <p:cNvPr id="19460" name="Picture 9"/>
          <p:cNvPicPr>
            <a:picLocks noChangeAspect="1" noChangeArrowheads="1"/>
          </p:cNvPicPr>
          <p:nvPr/>
        </p:nvPicPr>
        <p:blipFill>
          <a:blip r:embed="rId3">
            <a:extLst>
              <a:ext uri="{28A0092B-C50C-407E-A947-70E740481C1C}">
                <a14:useLocalDpi xmlns:a14="http://schemas.microsoft.com/office/drawing/2010/main" val="0"/>
              </a:ext>
            </a:extLst>
          </a:blip>
          <a:srcRect l="9254" t="16064" b="53149"/>
          <a:stretch>
            <a:fillRect/>
          </a:stretch>
        </p:blipFill>
        <p:spPr bwMode="auto">
          <a:xfrm>
            <a:off x="395288" y="1331913"/>
            <a:ext cx="8569325" cy="339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p:nvSpPr>
        <p:spPr bwMode="auto">
          <a:xfrm>
            <a:off x="395288" y="4851400"/>
            <a:ext cx="79930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vi-VN" altLang="en-US" sz="2400">
                <a:latin typeface="Times New Roman" pitchFamily="18" charset="0"/>
                <a:cs typeface="Times New Roman" pitchFamily="18" charset="0"/>
              </a:rPr>
              <a:t>Điều gì sẽ xảy ra nếu cây cà chua bị mất đi hệ rễ?</a:t>
            </a:r>
            <a:endParaRPr lang="en-US" altLang="en-US" sz="2400">
              <a:latin typeface="Times New Roman" pitchFamily="18" charset="0"/>
              <a:cs typeface="Times New Roman" pitchFamily="18" charset="0"/>
            </a:endParaRPr>
          </a:p>
        </p:txBody>
      </p:sp>
      <p:sp>
        <p:nvSpPr>
          <p:cNvPr id="4" name="Rectangle 3"/>
          <p:cNvSpPr>
            <a:spLocks noChangeArrowheads="1"/>
          </p:cNvSpPr>
          <p:nvPr/>
        </p:nvSpPr>
        <p:spPr bwMode="auto">
          <a:xfrm>
            <a:off x="539750" y="5516563"/>
            <a:ext cx="820896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sz="2400" b="1">
                <a:solidFill>
                  <a:srgbClr val="FF0000"/>
                </a:solidFill>
                <a:latin typeface="Times New Roman" pitchFamily="18" charset="0"/>
                <a:cs typeface="Times New Roman" pitchFamily="18" charset="0"/>
              </a:rPr>
              <a:t>N</a:t>
            </a:r>
            <a:r>
              <a:rPr lang="vi-VN" altLang="en-US" sz="2400" b="1">
                <a:solidFill>
                  <a:srgbClr val="FF0000"/>
                </a:solidFill>
                <a:latin typeface="Times New Roman" pitchFamily="18" charset="0"/>
                <a:cs typeface="Times New Roman" pitchFamily="18" charset="0"/>
              </a:rPr>
              <a:t>ếu hệ rễ bị mất đi thì hệ ch</a:t>
            </a:r>
            <a:r>
              <a:rPr lang="en-US" altLang="en-US" sz="2400" b="1">
                <a:solidFill>
                  <a:srgbClr val="FF0000"/>
                </a:solidFill>
                <a:latin typeface="Times New Roman" pitchFamily="18" charset="0"/>
                <a:cs typeface="Times New Roman" pitchFamily="18" charset="0"/>
              </a:rPr>
              <a:t>ồ</a:t>
            </a:r>
            <a:r>
              <a:rPr lang="vi-VN" altLang="en-US" sz="2400" b="1">
                <a:solidFill>
                  <a:srgbClr val="FF0000"/>
                </a:solidFill>
                <a:latin typeface="Times New Roman" pitchFamily="18" charset="0"/>
                <a:cs typeface="Times New Roman" pitchFamily="18" charset="0"/>
              </a:rPr>
              <a:t>i cũng không hoạt động được và cây cà chua sẽ chết.</a:t>
            </a:r>
            <a:endParaRPr lang="en-US" altLang="en-US" sz="2400" b="1">
              <a:solidFill>
                <a:srgbClr val="FF0000"/>
              </a:solidFill>
              <a:latin typeface="Times New Roman" pitchFamily="18" charset="0"/>
              <a:cs typeface="Times New Roman" pitchFamily="18" charset="0"/>
            </a:endParaRPr>
          </a:p>
        </p:txBody>
      </p:sp>
      <p:sp>
        <p:nvSpPr>
          <p:cNvPr id="10" name="Rectangle 9"/>
          <p:cNvSpPr/>
          <p:nvPr/>
        </p:nvSpPr>
        <p:spPr>
          <a:xfrm>
            <a:off x="3845601" y="771848"/>
            <a:ext cx="2510623" cy="584775"/>
          </a:xfrm>
          <a:prstGeom prst="rect">
            <a:avLst/>
          </a:prstGeom>
          <a:noFill/>
        </p:spPr>
        <p:txBody>
          <a:bodyPr wrap="none">
            <a:spAutoFit/>
          </a:bodyPr>
          <a:lstStyle/>
          <a:p>
            <a:pPr algn="ctr">
              <a:defRPr/>
            </a:pPr>
            <a:r>
              <a:rPr lang="en-US" sz="32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LUYỆN TẬP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45601" y="771848"/>
            <a:ext cx="2510623" cy="584775"/>
          </a:xfrm>
          <a:prstGeom prst="rect">
            <a:avLst/>
          </a:prstGeom>
          <a:noFill/>
        </p:spPr>
        <p:txBody>
          <a:bodyPr wrap="none">
            <a:spAutoFit/>
          </a:bodyPr>
          <a:lstStyle/>
          <a:p>
            <a:pPr algn="ctr">
              <a:defRPr/>
            </a:pPr>
            <a:r>
              <a:rPr lang="en-US" sz="32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LUYỆN TẬP</a:t>
            </a:r>
          </a:p>
        </p:txBody>
      </p:sp>
      <p:sp>
        <p:nvSpPr>
          <p:cNvPr id="20483" name="TextBox 1"/>
          <p:cNvSpPr txBox="1">
            <a:spLocks noChangeArrowheads="1"/>
          </p:cNvSpPr>
          <p:nvPr/>
        </p:nvSpPr>
        <p:spPr bwMode="auto">
          <a:xfrm>
            <a:off x="101600" y="263525"/>
            <a:ext cx="90836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a:spcBef>
                <a:spcPct val="0"/>
              </a:spcBef>
              <a:buFontTx/>
              <a:buNone/>
            </a:pPr>
            <a:r>
              <a:rPr lang="en-US" altLang="en-US" sz="2400" b="1">
                <a:solidFill>
                  <a:srgbClr val="FF0000"/>
                </a:solidFill>
              </a:rPr>
              <a:t>Bài 20: CÁC CẤP ĐỘ TỔ CHỨC TRONG CƠ THỂ ĐA BÀO</a:t>
            </a:r>
          </a:p>
        </p:txBody>
      </p:sp>
      <p:sp>
        <p:nvSpPr>
          <p:cNvPr id="20484" name="TextBox 14"/>
          <p:cNvSpPr txBox="1">
            <a:spLocks noChangeArrowheads="1"/>
          </p:cNvSpPr>
          <p:nvPr/>
        </p:nvSpPr>
        <p:spPr bwMode="auto">
          <a:xfrm>
            <a:off x="900113" y="-26988"/>
            <a:ext cx="7848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altLang="en-US" sz="2400" b="1">
                <a:solidFill>
                  <a:srgbClr val="0000FF"/>
                </a:solidFill>
              </a:rPr>
              <a:t>CHỦ ĐỀ 7: TỪ TẾ BÀO ĐẾN CƠ THỂ</a:t>
            </a:r>
          </a:p>
        </p:txBody>
      </p:sp>
      <p:sp>
        <p:nvSpPr>
          <p:cNvPr id="20485" name="TextBox 3"/>
          <p:cNvSpPr txBox="1">
            <a:spLocks noChangeArrowheads="1"/>
          </p:cNvSpPr>
          <p:nvPr/>
        </p:nvSpPr>
        <p:spPr bwMode="auto">
          <a:xfrm>
            <a:off x="0" y="639763"/>
            <a:ext cx="38655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sz="2000" b="1">
                <a:solidFill>
                  <a:srgbClr val="0000FF"/>
                </a:solidFill>
              </a:rPr>
              <a:t>3. TỪ CƠ QUAN ĐẾN CƠ THỂ:</a:t>
            </a:r>
          </a:p>
        </p:txBody>
      </p:sp>
      <p:sp>
        <p:nvSpPr>
          <p:cNvPr id="9" name="TextBox 8"/>
          <p:cNvSpPr txBox="1">
            <a:spLocks noChangeArrowheads="1"/>
          </p:cNvSpPr>
          <p:nvPr/>
        </p:nvSpPr>
        <p:spPr bwMode="auto">
          <a:xfrm>
            <a:off x="176213" y="1377950"/>
            <a:ext cx="89344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sz="2400" b="1"/>
              <a:t>Hoàn thành bảng sau:</a:t>
            </a:r>
          </a:p>
        </p:txBody>
      </p:sp>
      <p:graphicFrame>
        <p:nvGraphicFramePr>
          <p:cNvPr id="7" name="Table 9"/>
          <p:cNvGraphicFramePr>
            <a:graphicFrameLocks noGrp="1"/>
          </p:cNvGraphicFramePr>
          <p:nvPr/>
        </p:nvGraphicFramePr>
        <p:xfrm>
          <a:off x="0" y="1989138"/>
          <a:ext cx="9094788" cy="5140378"/>
        </p:xfrm>
        <a:graphic>
          <a:graphicData uri="http://schemas.openxmlformats.org/drawingml/2006/table">
            <a:tbl>
              <a:tblPr firstRow="1" bandRow="1">
                <a:tableStyleId>{F5AB1C69-6EDB-4FF4-983F-18BD219EF322}</a:tableStyleId>
              </a:tblPr>
              <a:tblGrid>
                <a:gridCol w="1811134">
                  <a:extLst>
                    <a:ext uri="{9D8B030D-6E8A-4147-A177-3AD203B41FA5}">
                      <a16:colId xmlns:a16="http://schemas.microsoft.com/office/drawing/2014/main" val="20000"/>
                    </a:ext>
                  </a:extLst>
                </a:gridCol>
                <a:gridCol w="3461075">
                  <a:extLst>
                    <a:ext uri="{9D8B030D-6E8A-4147-A177-3AD203B41FA5}">
                      <a16:colId xmlns:a16="http://schemas.microsoft.com/office/drawing/2014/main" val="20001"/>
                    </a:ext>
                  </a:extLst>
                </a:gridCol>
                <a:gridCol w="3822579">
                  <a:extLst>
                    <a:ext uri="{9D8B030D-6E8A-4147-A177-3AD203B41FA5}">
                      <a16:colId xmlns:a16="http://schemas.microsoft.com/office/drawing/2014/main" val="20002"/>
                    </a:ext>
                  </a:extLst>
                </a:gridCol>
              </a:tblGrid>
              <a:tr h="919695">
                <a:tc>
                  <a:txBody>
                    <a:bodyPr/>
                    <a:lstStyle/>
                    <a:p>
                      <a:pPr algn="ctr"/>
                      <a:r>
                        <a:rPr lang="en-US" sz="2400" b="1" dirty="0" err="1">
                          <a:solidFill>
                            <a:schemeClr val="tx1"/>
                          </a:solidFill>
                          <a:latin typeface="Times New Roman" panose="02020603050405020304" pitchFamily="18" charset="0"/>
                          <a:cs typeface="Times New Roman" panose="02020603050405020304" pitchFamily="18" charset="0"/>
                        </a:rPr>
                        <a:t>Hệ</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cơ</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quan</a:t>
                      </a:r>
                      <a:endParaRPr lang="en-US" sz="2400" b="1" dirty="0">
                        <a:solidFill>
                          <a:schemeClr val="tx1"/>
                        </a:solidFill>
                        <a:latin typeface="Times New Roman" panose="02020603050405020304" pitchFamily="18" charset="0"/>
                        <a:cs typeface="Times New Roman" panose="02020603050405020304" pitchFamily="18" charset="0"/>
                      </a:endParaRPr>
                    </a:p>
                  </a:txBody>
                  <a:tcPr marL="91439" marR="91439" marT="45698" marB="456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err="1">
                          <a:solidFill>
                            <a:schemeClr val="tx1"/>
                          </a:solidFill>
                          <a:latin typeface="Times New Roman" panose="02020603050405020304" pitchFamily="18" charset="0"/>
                          <a:cs typeface="Times New Roman" panose="02020603050405020304" pitchFamily="18" charset="0"/>
                        </a:rPr>
                        <a:t>Cơ</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quan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cấu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tạo</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nên</a:t>
                      </a:r>
                      <a:r>
                        <a:rPr lang="en-US" sz="2400" dirty="0">
                          <a:solidFill>
                            <a:schemeClr val="tx1"/>
                          </a:solidFill>
                          <a:latin typeface="Times New Roman" panose="02020603050405020304" pitchFamily="18" charset="0"/>
                          <a:cs typeface="Times New Roman" panose="02020603050405020304" pitchFamily="18" charset="0"/>
                        </a:rPr>
                        <a:t> </a:t>
                      </a:r>
                    </a:p>
                    <a:p>
                      <a:pPr algn="ctr"/>
                      <a:r>
                        <a:rPr lang="en-US" sz="2400" dirty="0" err="1">
                          <a:solidFill>
                            <a:schemeClr val="tx1"/>
                          </a:solidFill>
                          <a:latin typeface="Times New Roman" panose="02020603050405020304" pitchFamily="18" charset="0"/>
                          <a:cs typeface="Times New Roman" panose="02020603050405020304" pitchFamily="18" charset="0"/>
                        </a:rPr>
                        <a:t>hệ</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cơ</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quan</a:t>
                      </a:r>
                      <a:endParaRPr lang="en-US" sz="2400" dirty="0">
                        <a:solidFill>
                          <a:schemeClr val="tx1"/>
                        </a:solidFill>
                        <a:latin typeface="Times New Roman" panose="02020603050405020304" pitchFamily="18" charset="0"/>
                        <a:cs typeface="Times New Roman" panose="02020603050405020304" pitchFamily="18" charset="0"/>
                      </a:endParaRPr>
                    </a:p>
                  </a:txBody>
                  <a:tcPr marL="91439" marR="91439" marT="45698" marB="456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err="1">
                          <a:solidFill>
                            <a:schemeClr val="tx1"/>
                          </a:solidFill>
                          <a:latin typeface="Times New Roman" panose="02020603050405020304" pitchFamily="18" charset="0"/>
                          <a:cs typeface="Times New Roman" panose="02020603050405020304" pitchFamily="18" charset="0"/>
                        </a:rPr>
                        <a:t>Chức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năng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hệ</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cơ</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quan</a:t>
                      </a:r>
                      <a:endParaRPr lang="en-US" sz="2400" dirty="0">
                        <a:solidFill>
                          <a:schemeClr val="tx1"/>
                        </a:solidFill>
                        <a:latin typeface="Times New Roman" panose="02020603050405020304" pitchFamily="18" charset="0"/>
                        <a:cs typeface="Times New Roman" panose="02020603050405020304" pitchFamily="18" charset="0"/>
                      </a:endParaRPr>
                    </a:p>
                  </a:txBody>
                  <a:tcPr marL="91439" marR="91439" marT="45698" marB="456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735461">
                <a:tc>
                  <a:txBody>
                    <a:bodyPr/>
                    <a:lstStyle/>
                    <a:p>
                      <a:pPr algn="l"/>
                      <a:r>
                        <a:rPr lang="en-US" sz="2400" b="1" dirty="0" err="1">
                          <a:solidFill>
                            <a:schemeClr val="tx1"/>
                          </a:solidFill>
                          <a:latin typeface="Times New Roman" panose="02020603050405020304" pitchFamily="18" charset="0"/>
                          <a:cs typeface="Times New Roman" panose="02020603050405020304" pitchFamily="18" charset="0"/>
                        </a:rPr>
                        <a:t>Hệ</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tiêu</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hoá</a:t>
                      </a:r>
                      <a:endParaRPr lang="en-US" sz="2400" b="1" dirty="0">
                        <a:solidFill>
                          <a:schemeClr val="tx1"/>
                        </a:solidFill>
                        <a:latin typeface="Times New Roman" panose="02020603050405020304" pitchFamily="18" charset="0"/>
                        <a:cs typeface="Times New Roman" panose="02020603050405020304" pitchFamily="18" charset="0"/>
                      </a:endParaRPr>
                    </a:p>
                  </a:txBody>
                  <a:tcPr marL="91439" marR="91439" marT="45698" marB="456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dirty="0">
                        <a:solidFill>
                          <a:schemeClr val="tx1"/>
                        </a:solidFill>
                        <a:latin typeface="Times New Roman" panose="02020603050405020304" pitchFamily="18" charset="0"/>
                        <a:cs typeface="Times New Roman" panose="02020603050405020304" pitchFamily="18" charset="0"/>
                      </a:endParaRPr>
                    </a:p>
                  </a:txBody>
                  <a:tcPr marL="91439" marR="91439" marT="45698" marB="456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dirty="0">
                        <a:solidFill>
                          <a:schemeClr val="tx1"/>
                        </a:solidFill>
                        <a:latin typeface="Times New Roman" panose="02020603050405020304" pitchFamily="18" charset="0"/>
                        <a:cs typeface="Times New Roman" panose="02020603050405020304" pitchFamily="18" charset="0"/>
                      </a:endParaRPr>
                    </a:p>
                  </a:txBody>
                  <a:tcPr marL="91439" marR="91439" marT="45698" marB="456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822890">
                <a:tc>
                  <a:txBody>
                    <a:bodyPr/>
                    <a:lstStyle/>
                    <a:p>
                      <a:pPr algn="l"/>
                      <a:r>
                        <a:rPr lang="en-US" sz="2400" b="1" dirty="0" err="1">
                          <a:solidFill>
                            <a:schemeClr val="tx1"/>
                          </a:solidFill>
                          <a:latin typeface="Times New Roman" panose="02020603050405020304" pitchFamily="18" charset="0"/>
                          <a:cs typeface="Times New Roman" panose="02020603050405020304" pitchFamily="18" charset="0"/>
                        </a:rPr>
                        <a:t>Hệ</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tuần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hoàn</a:t>
                      </a:r>
                      <a:endParaRPr lang="en-US" sz="2400" b="1" dirty="0">
                        <a:solidFill>
                          <a:schemeClr val="tx1"/>
                        </a:solidFill>
                        <a:latin typeface="Times New Roman" panose="02020603050405020304" pitchFamily="18" charset="0"/>
                        <a:cs typeface="Times New Roman" panose="02020603050405020304" pitchFamily="18" charset="0"/>
                      </a:endParaRPr>
                    </a:p>
                  </a:txBody>
                  <a:tcPr marL="91439" marR="91439" marT="45698" marB="456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dirty="0">
                        <a:solidFill>
                          <a:schemeClr val="tx1"/>
                        </a:solidFill>
                        <a:latin typeface="Times New Roman" panose="02020603050405020304" pitchFamily="18" charset="0"/>
                        <a:cs typeface="Times New Roman" panose="02020603050405020304" pitchFamily="18" charset="0"/>
                      </a:endParaRPr>
                    </a:p>
                  </a:txBody>
                  <a:tcPr marL="91439" marR="91439" marT="45698" marB="456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dirty="0">
                        <a:solidFill>
                          <a:schemeClr val="tx1"/>
                        </a:solidFill>
                        <a:latin typeface="Times New Roman" panose="02020603050405020304" pitchFamily="18" charset="0"/>
                        <a:cs typeface="Times New Roman" panose="02020603050405020304" pitchFamily="18" charset="0"/>
                      </a:endParaRPr>
                    </a:p>
                  </a:txBody>
                  <a:tcPr marL="91439" marR="91439" marT="45698" marB="456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822890">
                <a:tc>
                  <a:txBody>
                    <a:bodyPr/>
                    <a:lstStyle/>
                    <a:p>
                      <a:pPr algn="l"/>
                      <a:r>
                        <a:rPr lang="en-US" sz="2400" b="1" dirty="0" err="1">
                          <a:solidFill>
                            <a:schemeClr val="tx1"/>
                          </a:solidFill>
                          <a:latin typeface="Times New Roman" panose="02020603050405020304" pitchFamily="18" charset="0"/>
                          <a:cs typeface="Times New Roman" panose="02020603050405020304" pitchFamily="18" charset="0"/>
                        </a:rPr>
                        <a:t>Hệ</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thần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kinh</a:t>
                      </a:r>
                      <a:endParaRPr lang="en-US" sz="2400" b="1" dirty="0">
                        <a:solidFill>
                          <a:schemeClr val="tx1"/>
                        </a:solidFill>
                        <a:latin typeface="Times New Roman" panose="02020603050405020304" pitchFamily="18" charset="0"/>
                        <a:cs typeface="Times New Roman" panose="02020603050405020304" pitchFamily="18" charset="0"/>
                      </a:endParaRPr>
                    </a:p>
                  </a:txBody>
                  <a:tcPr marL="91439" marR="91439" marT="45698" marB="456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dirty="0">
                        <a:solidFill>
                          <a:schemeClr val="tx1"/>
                        </a:solidFill>
                        <a:latin typeface="Times New Roman" panose="02020603050405020304" pitchFamily="18" charset="0"/>
                        <a:cs typeface="Times New Roman" panose="02020603050405020304" pitchFamily="18" charset="0"/>
                      </a:endParaRPr>
                    </a:p>
                  </a:txBody>
                  <a:tcPr marL="91439" marR="91439" marT="45698" marB="456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dirty="0">
                        <a:solidFill>
                          <a:schemeClr val="tx1"/>
                        </a:solidFill>
                        <a:latin typeface="Times New Roman" panose="02020603050405020304" pitchFamily="18" charset="0"/>
                        <a:cs typeface="Times New Roman" panose="02020603050405020304" pitchFamily="18" charset="0"/>
                      </a:endParaRPr>
                    </a:p>
                  </a:txBody>
                  <a:tcPr marL="91439" marR="91439" marT="45698" marB="456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919695">
                <a:tc>
                  <a:txBody>
                    <a:bodyPr/>
                    <a:lstStyle/>
                    <a:p>
                      <a:pPr algn="l"/>
                      <a:r>
                        <a:rPr lang="en-US" sz="2400" b="1" dirty="0" err="1">
                          <a:solidFill>
                            <a:schemeClr val="tx1"/>
                          </a:solidFill>
                          <a:latin typeface="Times New Roman" panose="02020603050405020304" pitchFamily="18" charset="0"/>
                          <a:cs typeface="Times New Roman" panose="02020603050405020304" pitchFamily="18" charset="0"/>
                        </a:rPr>
                        <a:t>Hệ</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hô</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hấp</a:t>
                      </a:r>
                      <a:endParaRPr lang="en-US" sz="2400" b="1" dirty="0">
                        <a:solidFill>
                          <a:schemeClr val="tx1"/>
                        </a:solidFill>
                        <a:latin typeface="Times New Roman" panose="02020603050405020304" pitchFamily="18" charset="0"/>
                        <a:cs typeface="Times New Roman" panose="02020603050405020304" pitchFamily="18" charset="0"/>
                      </a:endParaRPr>
                    </a:p>
                  </a:txBody>
                  <a:tcPr marL="91439" marR="91439" marT="45698" marB="456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dirty="0">
                        <a:solidFill>
                          <a:schemeClr val="tx1"/>
                        </a:solidFill>
                        <a:latin typeface="Times New Roman" panose="02020603050405020304" pitchFamily="18" charset="0"/>
                        <a:cs typeface="Times New Roman" panose="02020603050405020304" pitchFamily="18" charset="0"/>
                      </a:endParaRPr>
                    </a:p>
                  </a:txBody>
                  <a:tcPr marL="91439" marR="91439" marT="45698" marB="456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dirty="0">
                        <a:solidFill>
                          <a:schemeClr val="tx1"/>
                        </a:solidFill>
                        <a:latin typeface="Times New Roman" panose="02020603050405020304" pitchFamily="18" charset="0"/>
                        <a:cs typeface="Times New Roman" panose="02020603050405020304" pitchFamily="18" charset="0"/>
                      </a:endParaRPr>
                    </a:p>
                    <a:p>
                      <a:pPr algn="l"/>
                      <a:endParaRPr lang="en-US" sz="2400" dirty="0">
                        <a:solidFill>
                          <a:schemeClr val="tx1"/>
                        </a:solidFill>
                        <a:latin typeface="Times New Roman" panose="02020603050405020304" pitchFamily="18" charset="0"/>
                        <a:cs typeface="Times New Roman" panose="02020603050405020304" pitchFamily="18" charset="0"/>
                      </a:endParaRPr>
                    </a:p>
                  </a:txBody>
                  <a:tcPr marL="91439" marR="91439" marT="45698" marB="456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919695">
                <a:tc>
                  <a:txBody>
                    <a:bodyPr/>
                    <a:lstStyle/>
                    <a:p>
                      <a:pPr algn="l"/>
                      <a:r>
                        <a:rPr lang="en-US" sz="2400" b="1" dirty="0" err="1">
                          <a:solidFill>
                            <a:schemeClr val="tx1"/>
                          </a:solidFill>
                          <a:latin typeface="Times New Roman" panose="02020603050405020304" pitchFamily="18" charset="0"/>
                          <a:cs typeface="Times New Roman" panose="02020603050405020304" pitchFamily="18" charset="0"/>
                        </a:rPr>
                        <a:t>Hệ</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bài</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tiết</a:t>
                      </a:r>
                      <a:endParaRPr lang="en-US" sz="2400" b="1" dirty="0">
                        <a:solidFill>
                          <a:schemeClr val="tx1"/>
                        </a:solidFill>
                        <a:latin typeface="Times New Roman" panose="02020603050405020304" pitchFamily="18" charset="0"/>
                        <a:cs typeface="Times New Roman" panose="02020603050405020304" pitchFamily="18" charset="0"/>
                      </a:endParaRPr>
                    </a:p>
                  </a:txBody>
                  <a:tcPr marL="91439" marR="91439" marT="45698" marB="456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dirty="0">
                        <a:solidFill>
                          <a:schemeClr val="tx1"/>
                        </a:solidFill>
                        <a:latin typeface="Times New Roman" panose="02020603050405020304" pitchFamily="18" charset="0"/>
                        <a:cs typeface="Times New Roman" panose="02020603050405020304" pitchFamily="18" charset="0"/>
                      </a:endParaRPr>
                    </a:p>
                  </a:txBody>
                  <a:tcPr marL="91439" marR="91439" marT="45698" marB="456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dirty="0">
                        <a:solidFill>
                          <a:schemeClr val="tx1"/>
                        </a:solidFill>
                        <a:latin typeface="Times New Roman" panose="02020603050405020304" pitchFamily="18" charset="0"/>
                        <a:cs typeface="Times New Roman" panose="02020603050405020304" pitchFamily="18" charset="0"/>
                      </a:endParaRPr>
                    </a:p>
                    <a:p>
                      <a:pPr algn="l"/>
                      <a:endParaRPr lang="en-US" sz="2400" dirty="0">
                        <a:solidFill>
                          <a:schemeClr val="tx1"/>
                        </a:solidFill>
                        <a:latin typeface="Times New Roman" panose="02020603050405020304" pitchFamily="18" charset="0"/>
                        <a:cs typeface="Times New Roman" panose="02020603050405020304" pitchFamily="18" charset="0"/>
                      </a:endParaRPr>
                    </a:p>
                  </a:txBody>
                  <a:tcPr marL="91439" marR="91439" marT="45698" marB="456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10" name="TextBox 9"/>
          <p:cNvSpPr txBox="1">
            <a:spLocks noChangeArrowheads="1"/>
          </p:cNvSpPr>
          <p:nvPr/>
        </p:nvSpPr>
        <p:spPr bwMode="auto">
          <a:xfrm>
            <a:off x="1852613" y="3068638"/>
            <a:ext cx="33845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sz="2000"/>
              <a:t>Thực quản, dạ dày, ruột…</a:t>
            </a:r>
          </a:p>
        </p:txBody>
      </p:sp>
      <p:sp>
        <p:nvSpPr>
          <p:cNvPr id="11" name="TextBox 10"/>
          <p:cNvSpPr txBox="1">
            <a:spLocks noChangeArrowheads="1"/>
          </p:cNvSpPr>
          <p:nvPr/>
        </p:nvSpPr>
        <p:spPr bwMode="auto">
          <a:xfrm>
            <a:off x="5334000" y="3068638"/>
            <a:ext cx="39592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sz="2000"/>
              <a:t>Tiêu hoá thúc ăn trong cơ thể</a:t>
            </a:r>
          </a:p>
        </p:txBody>
      </p:sp>
      <p:sp>
        <p:nvSpPr>
          <p:cNvPr id="12" name="TextBox 11"/>
          <p:cNvSpPr txBox="1">
            <a:spLocks noChangeArrowheads="1"/>
          </p:cNvSpPr>
          <p:nvPr/>
        </p:nvSpPr>
        <p:spPr bwMode="auto">
          <a:xfrm>
            <a:off x="1931988" y="3905250"/>
            <a:ext cx="26781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sz="2000"/>
              <a:t>Tim, mạch máu…</a:t>
            </a:r>
          </a:p>
        </p:txBody>
      </p:sp>
      <p:sp>
        <p:nvSpPr>
          <p:cNvPr id="14" name="TextBox 13"/>
          <p:cNvSpPr txBox="1">
            <a:spLocks noChangeArrowheads="1"/>
          </p:cNvSpPr>
          <p:nvPr/>
        </p:nvSpPr>
        <p:spPr bwMode="auto">
          <a:xfrm>
            <a:off x="5334000" y="3911600"/>
            <a:ext cx="4176713"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sz="2000"/>
              <a:t>Vận chuyển các chất trong cơ thể</a:t>
            </a:r>
          </a:p>
        </p:txBody>
      </p:sp>
      <p:sp>
        <p:nvSpPr>
          <p:cNvPr id="16" name="TextBox 15"/>
          <p:cNvSpPr txBox="1">
            <a:spLocks noChangeArrowheads="1"/>
          </p:cNvSpPr>
          <p:nvPr/>
        </p:nvSpPr>
        <p:spPr bwMode="auto">
          <a:xfrm>
            <a:off x="1835150" y="5532438"/>
            <a:ext cx="35290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sz="2000"/>
              <a:t>Mũi, hầu, phổi, cơ hoành, …</a:t>
            </a:r>
          </a:p>
        </p:txBody>
      </p:sp>
      <p:sp>
        <p:nvSpPr>
          <p:cNvPr id="17" name="TextBox 16"/>
          <p:cNvSpPr txBox="1">
            <a:spLocks noChangeArrowheads="1"/>
          </p:cNvSpPr>
          <p:nvPr/>
        </p:nvSpPr>
        <p:spPr bwMode="auto">
          <a:xfrm>
            <a:off x="1804988" y="4613275"/>
            <a:ext cx="38877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sz="2000"/>
              <a:t>Não, dây thần kinh, tuỷ sống,…</a:t>
            </a:r>
          </a:p>
        </p:txBody>
      </p:sp>
      <p:sp>
        <p:nvSpPr>
          <p:cNvPr id="19" name="TextBox 18"/>
          <p:cNvSpPr txBox="1">
            <a:spLocks noChangeArrowheads="1"/>
          </p:cNvSpPr>
          <p:nvPr/>
        </p:nvSpPr>
        <p:spPr bwMode="auto">
          <a:xfrm>
            <a:off x="5351463" y="4741863"/>
            <a:ext cx="39258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sz="2000"/>
              <a:t>Điều khiển các hoạt động sống</a:t>
            </a:r>
          </a:p>
        </p:txBody>
      </p:sp>
      <p:sp>
        <p:nvSpPr>
          <p:cNvPr id="18" name="TextBox 17"/>
          <p:cNvSpPr txBox="1">
            <a:spLocks noChangeArrowheads="1"/>
          </p:cNvSpPr>
          <p:nvPr/>
        </p:nvSpPr>
        <p:spPr bwMode="auto">
          <a:xfrm>
            <a:off x="5364163" y="5384800"/>
            <a:ext cx="34559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sz="2000"/>
              <a:t>Giúp cơ thể trao đổi khí với </a:t>
            </a:r>
          </a:p>
          <a:p>
            <a:r>
              <a:rPr lang="en-US" altLang="en-US" sz="2000"/>
              <a:t>môi trường bên ngoài (thở)</a:t>
            </a:r>
          </a:p>
        </p:txBody>
      </p:sp>
      <p:sp>
        <p:nvSpPr>
          <p:cNvPr id="20" name="TextBox 19"/>
          <p:cNvSpPr txBox="1">
            <a:spLocks noChangeArrowheads="1"/>
          </p:cNvSpPr>
          <p:nvPr/>
        </p:nvSpPr>
        <p:spPr bwMode="auto">
          <a:xfrm>
            <a:off x="1931988" y="6467475"/>
            <a:ext cx="3457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sz="2000"/>
              <a:t>Da, bàng quang, thận…</a:t>
            </a:r>
          </a:p>
        </p:txBody>
      </p:sp>
      <p:sp>
        <p:nvSpPr>
          <p:cNvPr id="21" name="TextBox 20"/>
          <p:cNvSpPr txBox="1">
            <a:spLocks noChangeArrowheads="1"/>
          </p:cNvSpPr>
          <p:nvPr/>
        </p:nvSpPr>
        <p:spPr bwMode="auto">
          <a:xfrm>
            <a:off x="5351463" y="6362700"/>
            <a:ext cx="38877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a:r>
              <a:rPr lang="en-US" altLang="en-US" sz="2000"/>
              <a:t>Cân bằng, bài tiết các chất không cần thiết ra khỏi cơ thể</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down)">
                                      <p:cBhvr>
                                        <p:cTn id="32" dur="500"/>
                                        <p:tgtEl>
                                          <p:spTgt spid="1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down)">
                                      <p:cBhvr>
                                        <p:cTn id="37" dur="500"/>
                                        <p:tgtEl>
                                          <p:spTgt spid="17"/>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wipe(down)">
                                      <p:cBhvr>
                                        <p:cTn id="42" dur="500"/>
                                        <p:tgtEl>
                                          <p:spTgt spid="19"/>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down)">
                                      <p:cBhvr>
                                        <p:cTn id="47" dur="500"/>
                                        <p:tgtEl>
                                          <p:spTgt spid="16"/>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down)">
                                      <p:cBhvr>
                                        <p:cTn id="52" dur="500"/>
                                        <p:tgtEl>
                                          <p:spTgt spid="18"/>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wipe(down)">
                                      <p:cBhvr>
                                        <p:cTn id="57" dur="500"/>
                                        <p:tgtEl>
                                          <p:spTgt spid="20"/>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wipe(down)">
                                      <p:cBhvr>
                                        <p:cTn id="6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4" grpId="0"/>
      <p:bldP spid="16" grpId="0"/>
      <p:bldP spid="17" grpId="0"/>
      <p:bldP spid="19" grpId="0"/>
      <p:bldP spid="18"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15816" y="44624"/>
            <a:ext cx="3187091" cy="707886"/>
          </a:xfrm>
          <a:prstGeom prst="rect">
            <a:avLst/>
          </a:prstGeom>
          <a:noFill/>
        </p:spPr>
        <p:txBody>
          <a:bodyPr wrap="none">
            <a:spAutoFit/>
          </a:bodyPr>
          <a:lstStyle/>
          <a:p>
            <a:pPr algn="ctr">
              <a:defRPr/>
            </a:pPr>
            <a:r>
              <a:rPr lang="en-US" sz="4000" b="1" dirty="0">
                <a:ln w="22225">
                  <a:solidFill>
                    <a:schemeClr val="accent2"/>
                  </a:solidFill>
                  <a:prstDash val="solid"/>
                </a:ln>
                <a:solidFill>
                  <a:srgbClr val="FF0000"/>
                </a:solidFill>
              </a:rPr>
              <a:t>KHỞI ĐỘNG</a:t>
            </a:r>
          </a:p>
        </p:txBody>
      </p:sp>
      <p:sp>
        <p:nvSpPr>
          <p:cNvPr id="4" name="Text Box 3"/>
          <p:cNvSpPr txBox="1">
            <a:spLocks noChangeArrowheads="1"/>
          </p:cNvSpPr>
          <p:nvPr/>
        </p:nvSpPr>
        <p:spPr bwMode="auto">
          <a:xfrm>
            <a:off x="323850" y="4619625"/>
            <a:ext cx="1511300" cy="52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50000"/>
              </a:spcBef>
              <a:buFontTx/>
              <a:buNone/>
            </a:pPr>
            <a:r>
              <a:rPr lang="en-US" altLang="en-US" sz="2800" b="1" u="sng">
                <a:solidFill>
                  <a:srgbClr val="FF0000"/>
                </a:solidFill>
              </a:rPr>
              <a:t>BÀI 20</a:t>
            </a:r>
            <a:r>
              <a:rPr lang="en-US" altLang="en-US" sz="2800" b="1">
                <a:solidFill>
                  <a:srgbClr val="FF0000"/>
                </a:solidFill>
              </a:rPr>
              <a:t> :</a:t>
            </a:r>
            <a:r>
              <a:rPr lang="en-US" altLang="en-US" sz="1800" b="1">
                <a:solidFill>
                  <a:srgbClr val="FF0000"/>
                </a:solidFill>
              </a:rPr>
              <a:t> </a:t>
            </a:r>
          </a:p>
        </p:txBody>
      </p:sp>
      <p:sp>
        <p:nvSpPr>
          <p:cNvPr id="6" name="Text Box 8"/>
          <p:cNvSpPr txBox="1">
            <a:spLocks noChangeArrowheads="1"/>
          </p:cNvSpPr>
          <p:nvPr/>
        </p:nvSpPr>
        <p:spPr bwMode="auto">
          <a:xfrm>
            <a:off x="323850" y="1341438"/>
            <a:ext cx="8496300" cy="2462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just" eaLnBrk="1" hangingPunct="1">
              <a:spcBef>
                <a:spcPct val="50000"/>
              </a:spcBef>
              <a:buFontTx/>
              <a:buNone/>
            </a:pPr>
            <a:r>
              <a:rPr lang="en-US" altLang="en-US" sz="2800"/>
              <a:t> Ở cơ thể đơn bào, mỗi tế bào là một cơ thể. Vậy với cơ thể đa bào, các tế bào có sự phối hợp hoạt động với nhau như thế nào để tạo thành cơ thể sống?</a:t>
            </a:r>
          </a:p>
          <a:p>
            <a:pPr algn="ctr" eaLnBrk="1" hangingPunct="1">
              <a:spcBef>
                <a:spcPct val="50000"/>
              </a:spcBef>
              <a:buFontTx/>
              <a:buNone/>
            </a:pPr>
            <a:r>
              <a:rPr lang="en-US" altLang="en-US" sz="2800"/>
              <a:t>Vấn đề sẽ được làm rõ trong bài học hôm nay :</a:t>
            </a:r>
            <a:endParaRPr lang="en-US" altLang="en-US" sz="2400"/>
          </a:p>
        </p:txBody>
      </p:sp>
      <p:sp>
        <p:nvSpPr>
          <p:cNvPr id="7" name="Rectangle 6"/>
          <p:cNvSpPr/>
          <p:nvPr/>
        </p:nvSpPr>
        <p:spPr>
          <a:xfrm>
            <a:off x="2411760" y="4622381"/>
            <a:ext cx="5691494" cy="1200329"/>
          </a:xfrm>
          <a:prstGeom prst="rect">
            <a:avLst/>
          </a:prstGeom>
          <a:noFill/>
        </p:spPr>
        <p:txBody>
          <a:bodyPr wrap="none">
            <a:spAutoFit/>
          </a:bodyPr>
          <a:lstStyle/>
          <a:p>
            <a:pPr algn="just">
              <a:defRPr/>
            </a:pPr>
            <a:r>
              <a:rPr lang="en-US" sz="3600" b="1" dirty="0">
                <a:ln w="22225">
                  <a:solidFill>
                    <a:schemeClr val="accent2"/>
                  </a:solidFill>
                  <a:prstDash val="solid"/>
                </a:ln>
                <a:solidFill>
                  <a:schemeClr val="accent2">
                    <a:lumMod val="40000"/>
                    <a:lumOff val="60000"/>
                  </a:schemeClr>
                </a:solidFill>
              </a:rPr>
              <a:t>CÁC CẤP ĐỘ TỔ CHỨC </a:t>
            </a:r>
          </a:p>
          <a:p>
            <a:pPr algn="ctr">
              <a:defRPr/>
            </a:pPr>
            <a:r>
              <a:rPr lang="en-US" sz="3600" b="1" dirty="0">
                <a:ln w="22225">
                  <a:solidFill>
                    <a:schemeClr val="accent2"/>
                  </a:solidFill>
                  <a:prstDash val="solid"/>
                </a:ln>
                <a:solidFill>
                  <a:schemeClr val="accent2">
                    <a:lumMod val="40000"/>
                    <a:lumOff val="60000"/>
                  </a:schemeClr>
                </a:solidFill>
              </a:rPr>
              <a:t>TRONG CƠ THỂ ĐA BÀO</a:t>
            </a:r>
          </a:p>
        </p:txBody>
      </p:sp>
      <p:sp>
        <p:nvSpPr>
          <p:cNvPr id="3078" name="TextBox 2"/>
          <p:cNvSpPr txBox="1">
            <a:spLocks noChangeArrowheads="1"/>
          </p:cNvSpPr>
          <p:nvPr/>
        </p:nvSpPr>
        <p:spPr bwMode="auto">
          <a:xfrm>
            <a:off x="107950" y="3890963"/>
            <a:ext cx="90360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altLang="en-US" sz="3600" b="1">
                <a:solidFill>
                  <a:srgbClr val="FF0000"/>
                </a:solidFill>
                <a:latin typeface="Times New Roman" pitchFamily="18" charset="0"/>
                <a:cs typeface="Times New Roman" pitchFamily="18" charset="0"/>
              </a:rPr>
              <a:t>CHỦ ĐỀ 7: TỪ TẾ BÀO ĐẾN CƠ THỂ</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6"/>
                                        </p:tgtEl>
                                        <p:attrNameLst>
                                          <p:attrName>style.visibility</p:attrName>
                                        </p:attrNameLst>
                                      </p:cBhvr>
                                      <p:to>
                                        <p:strVal val="visible"/>
                                      </p:to>
                                    </p:set>
                                    <p:anim calcmode="discrete" valueType="clr">
                                      <p:cBhvr override="childStyle">
                                        <p:cTn id="7"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
                                        </p:tgtEl>
                                        <p:attrNameLst>
                                          <p:attrName>fillcolor</p:attrName>
                                        </p:attrNameLst>
                                      </p:cBhvr>
                                      <p:tavLst>
                                        <p:tav tm="0">
                                          <p:val>
                                            <p:clrVal>
                                              <a:schemeClr val="accent2"/>
                                            </p:clrVal>
                                          </p:val>
                                        </p:tav>
                                        <p:tav tm="50000">
                                          <p:val>
                                            <p:clrVal>
                                              <a:schemeClr val="hlink"/>
                                            </p:clrVal>
                                          </p:val>
                                        </p:tav>
                                      </p:tavLst>
                                    </p:anim>
                                    <p:set>
                                      <p:cBhvr>
                                        <p:cTn id="9" dur="80"/>
                                        <p:tgtEl>
                                          <p:spTgt spid="6"/>
                                        </p:tgtEl>
                                        <p:attrNameLst>
                                          <p:attrName>fill.type</p:attrName>
                                        </p:attrNameLst>
                                      </p:cBhvr>
                                      <p:to>
                                        <p:strVal val="solid"/>
                                      </p:to>
                                    </p:set>
                                  </p:childTnLst>
                                </p:cTn>
                              </p:par>
                            </p:childTnLst>
                          </p:cTn>
                        </p:par>
                        <p:par>
                          <p:cTn id="10" fill="hold" nodeType="afterGroup">
                            <p:stCondLst>
                              <p:cond delay="5880"/>
                            </p:stCondLst>
                            <p:childTnLst>
                              <p:par>
                                <p:cTn id="11" presetID="53" presetClass="entr" presetSubtype="16"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par>
                          <p:cTn id="16" fill="hold" nodeType="afterGroup">
                            <p:stCondLst>
                              <p:cond delay="6380"/>
                            </p:stCondLst>
                            <p:childTnLst>
                              <p:par>
                                <p:cTn id="17" presetID="53" presetClass="entr" presetSubtype="16" fill="hold" grpId="0" nodeType="afterEffect">
                                  <p:stCondLst>
                                    <p:cond delay="0"/>
                                  </p:stCondLst>
                                  <p:childTnLst>
                                    <p:set>
                                      <p:cBhvr>
                                        <p:cTn id="18" dur="1" fill="hold">
                                          <p:stCondLst>
                                            <p:cond delay="0"/>
                                          </p:stCondLst>
                                        </p:cTn>
                                        <p:tgtEl>
                                          <p:spTgt spid="3078"/>
                                        </p:tgtEl>
                                        <p:attrNameLst>
                                          <p:attrName>style.visibility</p:attrName>
                                        </p:attrNameLst>
                                      </p:cBhvr>
                                      <p:to>
                                        <p:strVal val="visible"/>
                                      </p:to>
                                    </p:set>
                                    <p:anim calcmode="lin" valueType="num">
                                      <p:cBhvr>
                                        <p:cTn id="19" dur="500" fill="hold"/>
                                        <p:tgtEl>
                                          <p:spTgt spid="3078"/>
                                        </p:tgtEl>
                                        <p:attrNameLst>
                                          <p:attrName>ppt_w</p:attrName>
                                        </p:attrNameLst>
                                      </p:cBhvr>
                                      <p:tavLst>
                                        <p:tav tm="0">
                                          <p:val>
                                            <p:fltVal val="0"/>
                                          </p:val>
                                        </p:tav>
                                        <p:tav tm="100000">
                                          <p:val>
                                            <p:strVal val="#ppt_w"/>
                                          </p:val>
                                        </p:tav>
                                      </p:tavLst>
                                    </p:anim>
                                    <p:anim calcmode="lin" valueType="num">
                                      <p:cBhvr>
                                        <p:cTn id="20" dur="500" fill="hold"/>
                                        <p:tgtEl>
                                          <p:spTgt spid="3078"/>
                                        </p:tgtEl>
                                        <p:attrNameLst>
                                          <p:attrName>ppt_h</p:attrName>
                                        </p:attrNameLst>
                                      </p:cBhvr>
                                      <p:tavLst>
                                        <p:tav tm="0">
                                          <p:val>
                                            <p:fltVal val="0"/>
                                          </p:val>
                                        </p:tav>
                                        <p:tav tm="100000">
                                          <p:val>
                                            <p:strVal val="#ppt_h"/>
                                          </p:val>
                                        </p:tav>
                                      </p:tavLst>
                                    </p:anim>
                                    <p:animEffect transition="in" filter="fade">
                                      <p:cBhvr>
                                        <p:cTn id="21" dur="500"/>
                                        <p:tgtEl>
                                          <p:spTgt spid="3078"/>
                                        </p:tgtEl>
                                      </p:cBhvr>
                                    </p:animEffect>
                                  </p:childTnLst>
                                </p:cTn>
                              </p:par>
                            </p:childTnLst>
                          </p:cTn>
                        </p:par>
                        <p:par>
                          <p:cTn id="22" fill="hold" nodeType="afterGroup">
                            <p:stCondLst>
                              <p:cond delay="6880"/>
                            </p:stCondLst>
                            <p:childTnLst>
                              <p:par>
                                <p:cTn id="23" presetID="53" presetClass="entr" presetSubtype="16"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307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1506" name="Text Box 8"/>
          <p:cNvSpPr txBox="1">
            <a:spLocks noChangeArrowheads="1"/>
          </p:cNvSpPr>
          <p:nvPr/>
        </p:nvSpPr>
        <p:spPr bwMode="auto">
          <a:xfrm>
            <a:off x="-12700" y="909638"/>
            <a:ext cx="3779838"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50000"/>
              </a:spcBef>
              <a:buFontTx/>
              <a:buNone/>
            </a:pPr>
            <a:r>
              <a:rPr lang="en-US" altLang="en-US" sz="2000" b="1">
                <a:solidFill>
                  <a:srgbClr val="0000FF"/>
                </a:solidFill>
              </a:rPr>
              <a:t>1. TỪ TẾ BÀO ĐẾN MÔ: </a:t>
            </a:r>
          </a:p>
        </p:txBody>
      </p:sp>
      <p:sp>
        <p:nvSpPr>
          <p:cNvPr id="21507" name="TextBox 2"/>
          <p:cNvSpPr txBox="1">
            <a:spLocks noChangeArrowheads="1"/>
          </p:cNvSpPr>
          <p:nvPr/>
        </p:nvSpPr>
        <p:spPr bwMode="auto">
          <a:xfrm>
            <a:off x="9525" y="1347788"/>
            <a:ext cx="39592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sz="2000" b="1">
                <a:solidFill>
                  <a:srgbClr val="0000FF"/>
                </a:solidFill>
              </a:rPr>
              <a:t>2. TỪ MÔ ĐẾN CƠ QUAN</a:t>
            </a:r>
          </a:p>
        </p:txBody>
      </p:sp>
      <p:sp>
        <p:nvSpPr>
          <p:cNvPr id="21508" name="TextBox 1"/>
          <p:cNvSpPr txBox="1">
            <a:spLocks noChangeArrowheads="1"/>
          </p:cNvSpPr>
          <p:nvPr/>
        </p:nvSpPr>
        <p:spPr bwMode="auto">
          <a:xfrm>
            <a:off x="60325" y="441325"/>
            <a:ext cx="90836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a:spcBef>
                <a:spcPct val="0"/>
              </a:spcBef>
              <a:buFontTx/>
              <a:buNone/>
            </a:pPr>
            <a:r>
              <a:rPr lang="en-US" altLang="en-US" sz="2400" b="1">
                <a:solidFill>
                  <a:srgbClr val="FF0000"/>
                </a:solidFill>
              </a:rPr>
              <a:t>Bài 20: CÁC CẤP ĐỘ TỔ CHỨC TRONG CƠ THỂ ĐA BÀO</a:t>
            </a:r>
          </a:p>
        </p:txBody>
      </p:sp>
      <p:sp>
        <p:nvSpPr>
          <p:cNvPr id="21509" name="TextBox 14"/>
          <p:cNvSpPr txBox="1">
            <a:spLocks noChangeArrowheads="1"/>
          </p:cNvSpPr>
          <p:nvPr/>
        </p:nvSpPr>
        <p:spPr bwMode="auto">
          <a:xfrm>
            <a:off x="900113" y="-26988"/>
            <a:ext cx="7848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altLang="en-US" sz="2400" b="1">
                <a:solidFill>
                  <a:srgbClr val="0000FF"/>
                </a:solidFill>
              </a:rPr>
              <a:t>CHỦ ĐỀ 7: TỪ TẾ BÀO ĐẾN CƠ THỂ</a:t>
            </a:r>
          </a:p>
        </p:txBody>
      </p:sp>
      <p:sp>
        <p:nvSpPr>
          <p:cNvPr id="21510" name="TextBox 9"/>
          <p:cNvSpPr txBox="1">
            <a:spLocks noChangeArrowheads="1"/>
          </p:cNvSpPr>
          <p:nvPr/>
        </p:nvSpPr>
        <p:spPr bwMode="auto">
          <a:xfrm>
            <a:off x="-30163" y="1816100"/>
            <a:ext cx="4511676"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sz="2400" b="1">
                <a:solidFill>
                  <a:srgbClr val="0000FF"/>
                </a:solidFill>
              </a:rPr>
              <a:t>3. TỪ CƠ QUAN ĐẾN CƠ THỂ</a:t>
            </a:r>
          </a:p>
        </p:txBody>
      </p:sp>
      <p:sp>
        <p:nvSpPr>
          <p:cNvPr id="3" name="TextBox 2"/>
          <p:cNvSpPr txBox="1"/>
          <p:nvPr/>
        </p:nvSpPr>
        <p:spPr>
          <a:xfrm>
            <a:off x="60325" y="2278063"/>
            <a:ext cx="9083675" cy="4154487"/>
          </a:xfrm>
          <a:prstGeom prst="rect">
            <a:avLst/>
          </a:prstGeom>
          <a:noFill/>
        </p:spPr>
        <p:txBody>
          <a:bodyPr>
            <a:spAutoFit/>
          </a:bodyPr>
          <a:lstStyle/>
          <a:p>
            <a:pPr marL="342900" indent="-342900">
              <a:buFontTx/>
              <a:buChar char="-"/>
              <a:defRPr/>
            </a:pPr>
            <a:r>
              <a:rPr lang="en-US" sz="2400" dirty="0" err="1"/>
              <a:t>Hệ</a:t>
            </a:r>
            <a:r>
              <a:rPr lang="en-US" sz="2400" dirty="0"/>
              <a:t> </a:t>
            </a:r>
            <a:r>
              <a:rPr lang="en-US" sz="2400" dirty="0" err="1"/>
              <a:t>cơ</a:t>
            </a:r>
            <a:r>
              <a:rPr lang="en-US" sz="2400" dirty="0"/>
              <a:t> </a:t>
            </a:r>
            <a:r>
              <a:rPr lang="en-US" sz="2400" dirty="0" err="1"/>
              <a:t>quan</a:t>
            </a:r>
            <a:r>
              <a:rPr lang="en-US" sz="2400" dirty="0"/>
              <a:t> </a:t>
            </a:r>
            <a:r>
              <a:rPr lang="en-US" sz="2400" dirty="0" err="1"/>
              <a:t>là</a:t>
            </a:r>
            <a:r>
              <a:rPr lang="en-US" sz="2400" dirty="0"/>
              <a:t> ………………..</a:t>
            </a:r>
            <a:r>
              <a:rPr lang="en-US" sz="2400" dirty="0" err="1"/>
              <a:t>một</a:t>
            </a:r>
            <a:r>
              <a:rPr lang="en-US" sz="2400" dirty="0"/>
              <a:t> </a:t>
            </a:r>
            <a:r>
              <a:rPr lang="en-US" sz="2400" dirty="0" err="1"/>
              <a:t>số</a:t>
            </a:r>
            <a:r>
              <a:rPr lang="en-US" sz="2400" dirty="0"/>
              <a:t> </a:t>
            </a:r>
            <a:r>
              <a:rPr lang="en-US" sz="2400" dirty="0" err="1"/>
              <a:t>cơ</a:t>
            </a:r>
            <a:r>
              <a:rPr lang="en-US" sz="2400" dirty="0"/>
              <a:t> </a:t>
            </a:r>
            <a:r>
              <a:rPr lang="en-US" sz="2400" dirty="0" err="1"/>
              <a:t>quan</a:t>
            </a:r>
            <a:r>
              <a:rPr lang="en-US" sz="2400" dirty="0"/>
              <a:t> </a:t>
            </a:r>
            <a:r>
              <a:rPr lang="en-US" sz="2400" dirty="0" err="1"/>
              <a:t>cùng</a:t>
            </a:r>
            <a:r>
              <a:rPr lang="en-US" sz="2400" dirty="0"/>
              <a:t>……..........</a:t>
            </a:r>
          </a:p>
          <a:p>
            <a:pPr>
              <a:defRPr/>
            </a:pPr>
            <a:r>
              <a:rPr lang="en-US" sz="2400" dirty="0" err="1"/>
              <a:t>để</a:t>
            </a:r>
            <a:r>
              <a:rPr lang="en-US" sz="2400" dirty="0"/>
              <a:t> </a:t>
            </a:r>
            <a:r>
              <a:rPr lang="en-US" sz="2400" dirty="0" err="1"/>
              <a:t>thực</a:t>
            </a:r>
            <a:r>
              <a:rPr lang="en-US" sz="2400" dirty="0"/>
              <a:t> </a:t>
            </a:r>
            <a:r>
              <a:rPr lang="en-US" sz="2400" dirty="0" err="1"/>
              <a:t>hiện</a:t>
            </a:r>
            <a:r>
              <a:rPr lang="en-US" sz="2400" dirty="0"/>
              <a:t> </a:t>
            </a:r>
            <a:r>
              <a:rPr lang="en-US" sz="2400" dirty="0" err="1"/>
              <a:t>một</a:t>
            </a:r>
            <a:r>
              <a:rPr lang="en-US" sz="2400" dirty="0"/>
              <a:t> </a:t>
            </a:r>
            <a:r>
              <a:rPr lang="en-US" sz="2400" dirty="0" err="1"/>
              <a:t>chức</a:t>
            </a:r>
            <a:r>
              <a:rPr lang="en-US" sz="2400" dirty="0"/>
              <a:t> </a:t>
            </a:r>
            <a:r>
              <a:rPr lang="en-US" sz="2400" dirty="0" err="1"/>
              <a:t>năng</a:t>
            </a:r>
            <a:r>
              <a:rPr lang="en-US" sz="2400" dirty="0"/>
              <a:t> </a:t>
            </a:r>
            <a:r>
              <a:rPr lang="en-US" sz="2400" dirty="0" err="1"/>
              <a:t>nhất</a:t>
            </a:r>
            <a:r>
              <a:rPr lang="en-US" sz="2400" dirty="0"/>
              <a:t> </a:t>
            </a:r>
            <a:r>
              <a:rPr lang="en-US" sz="2400" dirty="0" err="1"/>
              <a:t>định</a:t>
            </a:r>
            <a:endParaRPr lang="en-US" sz="2400" dirty="0"/>
          </a:p>
          <a:p>
            <a:pPr>
              <a:defRPr/>
            </a:pPr>
            <a:r>
              <a:rPr lang="en-US" sz="2400" dirty="0"/>
              <a:t>+ Ở </a:t>
            </a:r>
            <a:r>
              <a:rPr lang="en-US" sz="2400" dirty="0" err="1"/>
              <a:t>cơ</a:t>
            </a:r>
            <a:r>
              <a:rPr lang="en-US" sz="2400" dirty="0"/>
              <a:t> </a:t>
            </a:r>
            <a:r>
              <a:rPr lang="en-US" sz="2400" dirty="0" err="1"/>
              <a:t>thể</a:t>
            </a:r>
            <a:r>
              <a:rPr lang="en-US" sz="2400" dirty="0"/>
              <a:t> </a:t>
            </a:r>
            <a:r>
              <a:rPr lang="en-US" sz="2400" dirty="0" err="1"/>
              <a:t>thục</a:t>
            </a:r>
            <a:r>
              <a:rPr lang="en-US" sz="2400" dirty="0"/>
              <a:t> </a:t>
            </a:r>
            <a:r>
              <a:rPr lang="en-US" sz="2400" dirty="0" err="1"/>
              <a:t>vật</a:t>
            </a:r>
            <a:r>
              <a:rPr lang="en-US" sz="2400" dirty="0"/>
              <a:t>, </a:t>
            </a:r>
            <a:r>
              <a:rPr lang="en-US" sz="2400" dirty="0" err="1"/>
              <a:t>các</a:t>
            </a:r>
            <a:r>
              <a:rPr lang="en-US" sz="2400" dirty="0"/>
              <a:t> </a:t>
            </a:r>
            <a:r>
              <a:rPr lang="en-US" sz="2400" dirty="0" err="1"/>
              <a:t>hệ</a:t>
            </a:r>
            <a:r>
              <a:rPr lang="en-US" sz="2400" dirty="0"/>
              <a:t> </a:t>
            </a:r>
            <a:r>
              <a:rPr lang="en-US" sz="2400" dirty="0" err="1"/>
              <a:t>cơ</a:t>
            </a:r>
            <a:r>
              <a:rPr lang="en-US" sz="2400" dirty="0"/>
              <a:t> </a:t>
            </a:r>
            <a:r>
              <a:rPr lang="en-US" sz="2400" dirty="0" err="1"/>
              <a:t>quan</a:t>
            </a:r>
            <a:r>
              <a:rPr lang="en-US" sz="2400" dirty="0"/>
              <a:t> </a:t>
            </a:r>
            <a:r>
              <a:rPr lang="en-US" sz="2400" dirty="0" err="1"/>
              <a:t>được</a:t>
            </a:r>
            <a:r>
              <a:rPr lang="en-US" sz="2400" dirty="0"/>
              <a:t> chia </a:t>
            </a:r>
            <a:r>
              <a:rPr lang="en-US" sz="2400" dirty="0" err="1"/>
              <a:t>thành</a:t>
            </a:r>
            <a:r>
              <a:rPr lang="en-US" sz="2400" dirty="0"/>
              <a:t>……………..</a:t>
            </a:r>
          </a:p>
          <a:p>
            <a:pPr>
              <a:defRPr/>
            </a:pPr>
            <a:r>
              <a:rPr lang="en-US" sz="2400" dirty="0" err="1"/>
              <a:t>và</a:t>
            </a:r>
            <a:r>
              <a:rPr lang="en-US" sz="2400" dirty="0"/>
              <a:t> …………</a:t>
            </a:r>
          </a:p>
          <a:p>
            <a:pPr>
              <a:defRPr/>
            </a:pPr>
            <a:r>
              <a:rPr lang="en-US" sz="2400" dirty="0"/>
              <a:t>+ Ở </a:t>
            </a:r>
            <a:r>
              <a:rPr lang="en-US" sz="2400" dirty="0" err="1"/>
              <a:t>cơ</a:t>
            </a:r>
            <a:r>
              <a:rPr lang="en-US" sz="2400" dirty="0"/>
              <a:t> </a:t>
            </a:r>
            <a:r>
              <a:rPr lang="en-US" sz="2400" dirty="0" err="1"/>
              <a:t>thể</a:t>
            </a:r>
            <a:r>
              <a:rPr lang="en-US" sz="2400" dirty="0"/>
              <a:t> </a:t>
            </a:r>
            <a:r>
              <a:rPr lang="en-US" sz="2400" dirty="0" err="1"/>
              <a:t>động</a:t>
            </a:r>
            <a:r>
              <a:rPr lang="en-US" sz="2400" dirty="0"/>
              <a:t> </a:t>
            </a:r>
            <a:r>
              <a:rPr lang="en-US" sz="2400" dirty="0" err="1"/>
              <a:t>vật</a:t>
            </a:r>
            <a:r>
              <a:rPr lang="en-US" sz="2400" dirty="0"/>
              <a:t> </a:t>
            </a:r>
            <a:r>
              <a:rPr lang="en-US" sz="2400" dirty="0" err="1"/>
              <a:t>gồm</a:t>
            </a:r>
            <a:r>
              <a:rPr lang="en-US" sz="2400" dirty="0"/>
              <a:t> </a:t>
            </a:r>
            <a:r>
              <a:rPr lang="en-US" sz="2400" dirty="0" err="1"/>
              <a:t>một</a:t>
            </a:r>
            <a:r>
              <a:rPr lang="en-US" sz="2400" dirty="0"/>
              <a:t> </a:t>
            </a:r>
            <a:r>
              <a:rPr lang="en-US" sz="2400" dirty="0" err="1"/>
              <a:t>số</a:t>
            </a:r>
            <a:r>
              <a:rPr lang="en-US" sz="2400" dirty="0"/>
              <a:t> </a:t>
            </a:r>
            <a:r>
              <a:rPr lang="en-US" sz="2400" dirty="0" err="1"/>
              <a:t>hệ</a:t>
            </a:r>
            <a:r>
              <a:rPr lang="en-US" sz="2400" dirty="0"/>
              <a:t> </a:t>
            </a:r>
            <a:r>
              <a:rPr lang="en-US" sz="2400" dirty="0" err="1"/>
              <a:t>cơ</a:t>
            </a:r>
            <a:r>
              <a:rPr lang="en-US" sz="2400" dirty="0"/>
              <a:t> </a:t>
            </a:r>
            <a:r>
              <a:rPr lang="en-US" sz="2400" dirty="0" err="1"/>
              <a:t>quan</a:t>
            </a:r>
            <a:r>
              <a:rPr lang="en-US" sz="2400" dirty="0"/>
              <a:t> </a:t>
            </a:r>
            <a:r>
              <a:rPr lang="en-US" sz="2400" dirty="0" err="1"/>
              <a:t>như</a:t>
            </a:r>
            <a:r>
              <a:rPr lang="en-US" sz="2400" dirty="0"/>
              <a:t>: ………………..</a:t>
            </a:r>
          </a:p>
          <a:p>
            <a:pPr>
              <a:defRPr/>
            </a:pPr>
            <a:r>
              <a:rPr lang="en-US" sz="2400" dirty="0"/>
              <a:t>( </a:t>
            </a:r>
            <a:r>
              <a:rPr lang="en-US" sz="2400" dirty="0" err="1"/>
              <a:t>xương</a:t>
            </a:r>
            <a:r>
              <a:rPr lang="en-US" sz="2400" dirty="0"/>
              <a:t>, </a:t>
            </a:r>
            <a:r>
              <a:rPr lang="en-US" sz="2400" dirty="0" err="1"/>
              <a:t>cơ</a:t>
            </a:r>
            <a:r>
              <a:rPr lang="en-US" sz="2400" dirty="0"/>
              <a:t>),……………… (</a:t>
            </a:r>
            <a:r>
              <a:rPr lang="en-US" sz="2400" dirty="0" err="1"/>
              <a:t>tim</a:t>
            </a:r>
            <a:r>
              <a:rPr lang="en-US" sz="2400" dirty="0"/>
              <a:t>, </a:t>
            </a:r>
            <a:r>
              <a:rPr lang="en-US" sz="2400" dirty="0" err="1"/>
              <a:t>mạch</a:t>
            </a:r>
            <a:r>
              <a:rPr lang="en-US" sz="2400" dirty="0"/>
              <a:t> </a:t>
            </a:r>
            <a:r>
              <a:rPr lang="en-US" sz="2400" dirty="0" err="1"/>
              <a:t>máu</a:t>
            </a:r>
            <a:r>
              <a:rPr lang="en-US" sz="2400" dirty="0"/>
              <a:t>, </a:t>
            </a:r>
            <a:r>
              <a:rPr lang="en-US" sz="2400" dirty="0" err="1"/>
              <a:t>máu</a:t>
            </a:r>
            <a:r>
              <a:rPr lang="en-US" sz="2400" dirty="0"/>
              <a:t>), </a:t>
            </a:r>
            <a:r>
              <a:rPr lang="en-US" sz="2400" dirty="0" err="1"/>
              <a:t>hệ</a:t>
            </a:r>
            <a:r>
              <a:rPr lang="en-US" sz="2400" dirty="0"/>
              <a:t> </a:t>
            </a:r>
            <a:r>
              <a:rPr lang="en-US" sz="2400" dirty="0" err="1"/>
              <a:t>hô</a:t>
            </a:r>
            <a:r>
              <a:rPr lang="en-US" sz="2400" dirty="0"/>
              <a:t> </a:t>
            </a:r>
            <a:r>
              <a:rPr lang="en-US" sz="2400" dirty="0" err="1"/>
              <a:t>hấp</a:t>
            </a:r>
            <a:r>
              <a:rPr lang="en-US" sz="2400" dirty="0"/>
              <a:t>(</a:t>
            </a:r>
            <a:r>
              <a:rPr lang="en-US" sz="2400" dirty="0" err="1"/>
              <a:t>mũi</a:t>
            </a:r>
            <a:r>
              <a:rPr lang="en-US" sz="2400" dirty="0"/>
              <a:t>, </a:t>
            </a:r>
            <a:r>
              <a:rPr lang="en-US" sz="2400" dirty="0" err="1"/>
              <a:t>hầu</a:t>
            </a:r>
            <a:r>
              <a:rPr lang="en-US" sz="2400" dirty="0"/>
              <a:t>, </a:t>
            </a:r>
            <a:r>
              <a:rPr lang="en-US" sz="2400" dirty="0" err="1"/>
              <a:t>thanh</a:t>
            </a:r>
            <a:r>
              <a:rPr lang="en-US" sz="2400" dirty="0"/>
              <a:t> </a:t>
            </a:r>
            <a:r>
              <a:rPr lang="en-US" sz="2400" dirty="0" err="1"/>
              <a:t>quản</a:t>
            </a:r>
            <a:r>
              <a:rPr lang="en-US" sz="2400" dirty="0"/>
              <a:t>, </a:t>
            </a:r>
            <a:r>
              <a:rPr lang="en-US" sz="2400" dirty="0" err="1"/>
              <a:t>khí</a:t>
            </a:r>
            <a:r>
              <a:rPr lang="en-US" sz="2400" dirty="0"/>
              <a:t> </a:t>
            </a:r>
            <a:r>
              <a:rPr lang="en-US" sz="2400" dirty="0" err="1"/>
              <a:t>quản</a:t>
            </a:r>
            <a:r>
              <a:rPr lang="en-US" sz="2400" dirty="0"/>
              <a:t>, </a:t>
            </a:r>
            <a:r>
              <a:rPr lang="en-US" sz="2400" dirty="0" err="1"/>
              <a:t>phế</a:t>
            </a:r>
            <a:r>
              <a:rPr lang="en-US" sz="2400" dirty="0"/>
              <a:t> </a:t>
            </a:r>
            <a:r>
              <a:rPr lang="en-US" sz="2400" dirty="0" err="1"/>
              <a:t>quản</a:t>
            </a:r>
            <a:r>
              <a:rPr lang="en-US" sz="2400" dirty="0"/>
              <a:t>, </a:t>
            </a:r>
            <a:r>
              <a:rPr lang="en-US" sz="2400" dirty="0" err="1"/>
              <a:t>phế</a:t>
            </a:r>
            <a:r>
              <a:rPr lang="en-US" sz="2400" dirty="0"/>
              <a:t> </a:t>
            </a:r>
            <a:r>
              <a:rPr lang="en-US" sz="2400" dirty="0" err="1"/>
              <a:t>quản</a:t>
            </a:r>
            <a:r>
              <a:rPr lang="en-US" sz="2400" dirty="0"/>
              <a:t> </a:t>
            </a:r>
            <a:r>
              <a:rPr lang="en-US" sz="2400" dirty="0" err="1"/>
              <a:t>và</a:t>
            </a:r>
            <a:r>
              <a:rPr lang="en-US" sz="2400" dirty="0"/>
              <a:t> </a:t>
            </a:r>
            <a:r>
              <a:rPr lang="en-US" sz="2400" dirty="0" err="1"/>
              <a:t>phổi</a:t>
            </a:r>
            <a:r>
              <a:rPr lang="en-US" sz="2400" dirty="0"/>
              <a:t>)…</a:t>
            </a:r>
          </a:p>
          <a:p>
            <a:pPr>
              <a:defRPr/>
            </a:pPr>
            <a:r>
              <a:rPr lang="en-US" sz="2400" dirty="0"/>
              <a:t>- </a:t>
            </a:r>
            <a:r>
              <a:rPr lang="en-US" sz="2400" dirty="0" err="1"/>
              <a:t>Cơ</a:t>
            </a:r>
            <a:r>
              <a:rPr lang="en-US" sz="2400" dirty="0"/>
              <a:t> </a:t>
            </a:r>
            <a:r>
              <a:rPr lang="en-US" sz="2400" dirty="0" err="1"/>
              <a:t>thể</a:t>
            </a:r>
            <a:r>
              <a:rPr lang="en-US" sz="2400" dirty="0"/>
              <a:t> </a:t>
            </a:r>
            <a:r>
              <a:rPr lang="en-US" sz="2400" dirty="0" err="1"/>
              <a:t>đa</a:t>
            </a:r>
            <a:r>
              <a:rPr lang="en-US" sz="2400" dirty="0"/>
              <a:t> </a:t>
            </a:r>
            <a:r>
              <a:rPr lang="en-US" sz="2400" dirty="0" err="1"/>
              <a:t>bào</a:t>
            </a:r>
            <a:r>
              <a:rPr lang="en-US" sz="2400" dirty="0"/>
              <a:t> </a:t>
            </a:r>
            <a:r>
              <a:rPr lang="en-US" sz="2400" dirty="0" err="1"/>
              <a:t>được</a:t>
            </a:r>
            <a:r>
              <a:rPr lang="en-US" sz="2400" dirty="0"/>
              <a:t>………………… </a:t>
            </a:r>
            <a:r>
              <a:rPr lang="en-US" sz="2400" dirty="0" err="1"/>
              <a:t>từ</a:t>
            </a:r>
            <a:r>
              <a:rPr lang="en-US" sz="2400" dirty="0"/>
              <a:t> </a:t>
            </a:r>
            <a:r>
              <a:rPr lang="en-US" sz="2400" dirty="0" err="1"/>
              <a:t>nhiều</a:t>
            </a:r>
            <a:r>
              <a:rPr lang="en-US" sz="2400" dirty="0"/>
              <a:t> </a:t>
            </a:r>
            <a:r>
              <a:rPr lang="en-US" sz="2400" dirty="0" err="1"/>
              <a:t>cơ</a:t>
            </a:r>
            <a:r>
              <a:rPr lang="en-US" sz="2400" dirty="0"/>
              <a:t> </a:t>
            </a:r>
            <a:r>
              <a:rPr lang="en-US" sz="2400" dirty="0" err="1"/>
              <a:t>quan</a:t>
            </a:r>
            <a:r>
              <a:rPr lang="en-US" sz="2400" dirty="0"/>
              <a:t> </a:t>
            </a:r>
            <a:r>
              <a:rPr lang="en-US" sz="2400" dirty="0" err="1"/>
              <a:t>và</a:t>
            </a:r>
            <a:r>
              <a:rPr lang="en-US" sz="2400" dirty="0"/>
              <a:t> </a:t>
            </a:r>
            <a:r>
              <a:rPr lang="en-US" sz="2400" dirty="0" err="1"/>
              <a:t>hệ</a:t>
            </a:r>
            <a:r>
              <a:rPr lang="en-US" sz="2400" dirty="0"/>
              <a:t> </a:t>
            </a:r>
            <a:r>
              <a:rPr lang="en-US" sz="2400" dirty="0" err="1"/>
              <a:t>cơ</a:t>
            </a:r>
            <a:r>
              <a:rPr lang="en-US" sz="2400" dirty="0"/>
              <a:t> </a:t>
            </a:r>
            <a:r>
              <a:rPr lang="en-US" sz="2400" dirty="0" err="1"/>
              <a:t>quan</a:t>
            </a:r>
            <a:r>
              <a:rPr lang="en-US" sz="2400" dirty="0"/>
              <a:t>. </a:t>
            </a:r>
            <a:r>
              <a:rPr lang="en-US" sz="2400" dirty="0" err="1"/>
              <a:t>Các</a:t>
            </a:r>
            <a:r>
              <a:rPr lang="en-US" sz="2400" dirty="0"/>
              <a:t> </a:t>
            </a:r>
            <a:r>
              <a:rPr lang="en-US" sz="2400" dirty="0" err="1"/>
              <a:t>cơ</a:t>
            </a:r>
            <a:r>
              <a:rPr lang="en-US" sz="2400" dirty="0"/>
              <a:t> </a:t>
            </a:r>
            <a:r>
              <a:rPr lang="en-US" sz="2400" dirty="0" err="1"/>
              <a:t>quan</a:t>
            </a:r>
            <a:r>
              <a:rPr lang="en-US" sz="2400" dirty="0"/>
              <a:t> </a:t>
            </a:r>
            <a:r>
              <a:rPr lang="en-US" sz="2400" dirty="0" err="1"/>
              <a:t>cùng</a:t>
            </a:r>
            <a:r>
              <a:rPr lang="en-US" sz="2400" dirty="0"/>
              <a:t> </a:t>
            </a:r>
            <a:r>
              <a:rPr lang="en-US" sz="2400" dirty="0" err="1"/>
              <a:t>thực</a:t>
            </a:r>
            <a:r>
              <a:rPr lang="en-US" sz="2400" dirty="0"/>
              <a:t> </a:t>
            </a:r>
            <a:r>
              <a:rPr lang="en-US" sz="2400" dirty="0" err="1"/>
              <a:t>hiện</a:t>
            </a:r>
            <a:r>
              <a:rPr lang="en-US" sz="2400" dirty="0"/>
              <a:t> </a:t>
            </a:r>
            <a:r>
              <a:rPr lang="en-US" sz="2400" dirty="0" err="1"/>
              <a:t>chức</a:t>
            </a:r>
            <a:r>
              <a:rPr lang="en-US" sz="2400" dirty="0"/>
              <a:t> </a:t>
            </a:r>
            <a:r>
              <a:rPr lang="en-US" sz="2400" dirty="0" err="1"/>
              <a:t>năng</a:t>
            </a:r>
            <a:r>
              <a:rPr lang="en-US" sz="2400" dirty="0"/>
              <a:t> </a:t>
            </a:r>
            <a:r>
              <a:rPr lang="en-US" sz="2400" dirty="0" err="1"/>
              <a:t>tạo</a:t>
            </a:r>
            <a:r>
              <a:rPr lang="en-US" sz="2400" dirty="0"/>
              <a:t> </a:t>
            </a:r>
            <a:r>
              <a:rPr lang="en-US" sz="2400" dirty="0" err="1"/>
              <a:t>thành</a:t>
            </a:r>
            <a:r>
              <a:rPr lang="en-US" sz="2400" dirty="0"/>
              <a:t> </a:t>
            </a:r>
            <a:r>
              <a:rPr lang="en-US" sz="2400" dirty="0" err="1"/>
              <a:t>hệ</a:t>
            </a:r>
            <a:r>
              <a:rPr lang="en-US" sz="2400" dirty="0"/>
              <a:t> </a:t>
            </a:r>
            <a:r>
              <a:rPr lang="en-US" sz="2400" dirty="0" err="1"/>
              <a:t>cơ</a:t>
            </a:r>
            <a:r>
              <a:rPr lang="en-US" sz="2400" dirty="0"/>
              <a:t> </a:t>
            </a:r>
            <a:r>
              <a:rPr lang="en-US" sz="2400" dirty="0" err="1"/>
              <a:t>quan</a:t>
            </a:r>
            <a:r>
              <a:rPr lang="en-US" sz="2400" dirty="0"/>
              <a:t> </a:t>
            </a:r>
            <a:r>
              <a:rPr lang="en-US" sz="2400" dirty="0" err="1"/>
              <a:t>hoạt</a:t>
            </a:r>
            <a:r>
              <a:rPr lang="en-US" sz="2400" dirty="0"/>
              <a:t> </a:t>
            </a:r>
            <a:r>
              <a:rPr lang="en-US" sz="2400" dirty="0" err="1"/>
              <a:t>động</a:t>
            </a:r>
            <a:r>
              <a:rPr lang="en-US" sz="2400" dirty="0"/>
              <a:t> </a:t>
            </a:r>
            <a:r>
              <a:rPr lang="en-US" sz="2400" dirty="0" err="1"/>
              <a:t>thống</a:t>
            </a:r>
            <a:r>
              <a:rPr lang="en-US" sz="2400" dirty="0"/>
              <a:t> </a:t>
            </a:r>
            <a:r>
              <a:rPr lang="en-US" sz="2400" dirty="0" err="1"/>
              <a:t>nhất</a:t>
            </a:r>
            <a:r>
              <a:rPr lang="en-US" sz="2400" dirty="0"/>
              <a:t>, </a:t>
            </a:r>
            <a:r>
              <a:rPr lang="en-US" sz="2400" dirty="0" err="1"/>
              <a:t>nhịp</a:t>
            </a:r>
            <a:r>
              <a:rPr lang="en-US" sz="2400" dirty="0"/>
              <a:t> </a:t>
            </a:r>
            <a:r>
              <a:rPr lang="en-US" sz="2400" dirty="0" err="1"/>
              <a:t>nhàng</a:t>
            </a:r>
            <a:r>
              <a:rPr lang="en-US" sz="2400" dirty="0"/>
              <a:t> </a:t>
            </a:r>
            <a:r>
              <a:rPr lang="en-US" sz="2400" dirty="0" err="1"/>
              <a:t>để</a:t>
            </a:r>
            <a:r>
              <a:rPr lang="en-US" sz="2400" dirty="0"/>
              <a:t> </a:t>
            </a:r>
            <a:r>
              <a:rPr lang="en-US" sz="2400" dirty="0" err="1"/>
              <a:t>thực</a:t>
            </a:r>
            <a:r>
              <a:rPr lang="en-US" sz="2400" dirty="0"/>
              <a:t> </a:t>
            </a:r>
            <a:r>
              <a:rPr lang="en-US" sz="2400" dirty="0" err="1"/>
              <a:t>hiện</a:t>
            </a:r>
            <a:r>
              <a:rPr lang="en-US" sz="2400" dirty="0"/>
              <a:t> </a:t>
            </a:r>
            <a:r>
              <a:rPr lang="en-US" sz="2400" dirty="0" err="1"/>
              <a:t>chức</a:t>
            </a:r>
            <a:r>
              <a:rPr lang="en-US" sz="2400" dirty="0"/>
              <a:t> </a:t>
            </a:r>
            <a:r>
              <a:rPr lang="en-US" sz="2400" dirty="0" err="1"/>
              <a:t>năng</a:t>
            </a:r>
            <a:r>
              <a:rPr lang="en-US" sz="2400" dirty="0"/>
              <a:t> </a:t>
            </a:r>
            <a:r>
              <a:rPr lang="en-US" sz="2400" dirty="0" err="1"/>
              <a:t>sống</a:t>
            </a:r>
            <a:r>
              <a:rPr lang="en-US" sz="2400" dirty="0"/>
              <a:t>.</a:t>
            </a:r>
          </a:p>
        </p:txBody>
      </p:sp>
      <p:sp>
        <p:nvSpPr>
          <p:cNvPr id="2" name="TextBox 1"/>
          <p:cNvSpPr txBox="1">
            <a:spLocks noChangeArrowheads="1"/>
          </p:cNvSpPr>
          <p:nvPr/>
        </p:nvSpPr>
        <p:spPr bwMode="auto">
          <a:xfrm>
            <a:off x="2673350" y="2176463"/>
            <a:ext cx="14398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sz="2400" b="1">
                <a:solidFill>
                  <a:srgbClr val="FF0000"/>
                </a:solidFill>
              </a:rPr>
              <a:t>tập hợp </a:t>
            </a:r>
          </a:p>
        </p:txBody>
      </p:sp>
      <p:sp>
        <p:nvSpPr>
          <p:cNvPr id="9" name="TextBox 8"/>
          <p:cNvSpPr txBox="1">
            <a:spLocks noChangeArrowheads="1"/>
          </p:cNvSpPr>
          <p:nvPr/>
        </p:nvSpPr>
        <p:spPr bwMode="auto">
          <a:xfrm>
            <a:off x="7385050" y="2176463"/>
            <a:ext cx="18018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sz="2400" b="1">
                <a:solidFill>
                  <a:srgbClr val="FF0000"/>
                </a:solidFill>
              </a:rPr>
              <a:t>hoạt động </a:t>
            </a:r>
          </a:p>
        </p:txBody>
      </p:sp>
      <p:sp>
        <p:nvSpPr>
          <p:cNvPr id="10" name="TextBox 9"/>
          <p:cNvSpPr txBox="1">
            <a:spLocks noChangeArrowheads="1"/>
          </p:cNvSpPr>
          <p:nvPr/>
        </p:nvSpPr>
        <p:spPr bwMode="auto">
          <a:xfrm>
            <a:off x="7566025" y="2967038"/>
            <a:ext cx="14398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altLang="en-US" sz="2400" b="1">
                <a:solidFill>
                  <a:srgbClr val="FF0000"/>
                </a:solidFill>
              </a:rPr>
              <a:t>hệ chồi  </a:t>
            </a:r>
          </a:p>
        </p:txBody>
      </p:sp>
      <p:sp>
        <p:nvSpPr>
          <p:cNvPr id="11" name="TextBox 10"/>
          <p:cNvSpPr txBox="1">
            <a:spLocks noChangeArrowheads="1"/>
          </p:cNvSpPr>
          <p:nvPr/>
        </p:nvSpPr>
        <p:spPr bwMode="auto">
          <a:xfrm>
            <a:off x="387350" y="3327400"/>
            <a:ext cx="14398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altLang="en-US" sz="2400" b="1">
                <a:solidFill>
                  <a:srgbClr val="FF0000"/>
                </a:solidFill>
              </a:rPr>
              <a:t>hệ rễ  </a:t>
            </a:r>
          </a:p>
        </p:txBody>
      </p:sp>
      <p:sp>
        <p:nvSpPr>
          <p:cNvPr id="12" name="TextBox 11"/>
          <p:cNvSpPr txBox="1">
            <a:spLocks noChangeArrowheads="1"/>
          </p:cNvSpPr>
          <p:nvPr/>
        </p:nvSpPr>
        <p:spPr bwMode="auto">
          <a:xfrm>
            <a:off x="6869113" y="3678238"/>
            <a:ext cx="21129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altLang="en-US" sz="2400" b="1">
                <a:solidFill>
                  <a:srgbClr val="FF0000"/>
                </a:solidFill>
              </a:rPr>
              <a:t>hệ vận động  </a:t>
            </a:r>
          </a:p>
        </p:txBody>
      </p:sp>
      <p:sp>
        <p:nvSpPr>
          <p:cNvPr id="13" name="TextBox 12"/>
          <p:cNvSpPr txBox="1">
            <a:spLocks noChangeArrowheads="1"/>
          </p:cNvSpPr>
          <p:nvPr/>
        </p:nvSpPr>
        <p:spPr bwMode="auto">
          <a:xfrm>
            <a:off x="1595438" y="4076700"/>
            <a:ext cx="23288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altLang="en-US" sz="2400" b="1"/>
              <a:t> </a:t>
            </a:r>
            <a:r>
              <a:rPr lang="en-US" altLang="en-US" sz="2400" b="1">
                <a:solidFill>
                  <a:srgbClr val="FF0000"/>
                </a:solidFill>
              </a:rPr>
              <a:t>hệ tuần hoàn</a:t>
            </a:r>
            <a:r>
              <a:rPr lang="en-US" altLang="en-US" sz="2400" b="1"/>
              <a:t>    </a:t>
            </a:r>
          </a:p>
        </p:txBody>
      </p:sp>
      <p:sp>
        <p:nvSpPr>
          <p:cNvPr id="14" name="TextBox 13"/>
          <p:cNvSpPr txBox="1">
            <a:spLocks noChangeArrowheads="1"/>
          </p:cNvSpPr>
          <p:nvPr/>
        </p:nvSpPr>
        <p:spPr bwMode="auto">
          <a:xfrm>
            <a:off x="3392488" y="4816475"/>
            <a:ext cx="16605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altLang="en-US" sz="2400" b="1"/>
              <a:t> </a:t>
            </a:r>
            <a:r>
              <a:rPr lang="en-US" altLang="en-US" sz="2400" b="1">
                <a:solidFill>
                  <a:srgbClr val="FF0000"/>
                </a:solidFill>
              </a:rPr>
              <a:t>cấu tạo    </a:t>
            </a:r>
          </a:p>
        </p:txBody>
      </p:sp>
      <p:sp>
        <p:nvSpPr>
          <p:cNvPr id="4" name="TextBox 3"/>
          <p:cNvSpPr txBox="1">
            <a:spLocks noChangeArrowheads="1"/>
          </p:cNvSpPr>
          <p:nvPr/>
        </p:nvSpPr>
        <p:spPr bwMode="auto">
          <a:xfrm>
            <a:off x="4602163" y="1731963"/>
            <a:ext cx="43799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altLang="en-US" sz="2400" b="1">
                <a:solidFill>
                  <a:srgbClr val="FF0000"/>
                </a:solidFill>
              </a:rPr>
              <a:t>Điền vào chỗ trống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arn(inVertical)">
                                      <p:cBhvr>
                                        <p:cTn id="32" dur="500"/>
                                        <p:tgtEl>
                                          <p:spTgt spid="1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arn(inVertical)">
                                      <p:cBhvr>
                                        <p:cTn id="37" dur="500"/>
                                        <p:tgtEl>
                                          <p:spTgt spid="1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3" presetClass="exit" presetSubtype="32" fill="hold" grpId="0" nodeType="clickEffect">
                                  <p:stCondLst>
                                    <p:cond delay="0"/>
                                  </p:stCondLst>
                                  <p:childTnLst>
                                    <p:anim calcmode="lin" valueType="num">
                                      <p:cBhvr>
                                        <p:cTn id="41" dur="500"/>
                                        <p:tgtEl>
                                          <p:spTgt spid="4"/>
                                        </p:tgtEl>
                                        <p:attrNameLst>
                                          <p:attrName>ppt_w</p:attrName>
                                        </p:attrNameLst>
                                      </p:cBhvr>
                                      <p:tavLst>
                                        <p:tav tm="0">
                                          <p:val>
                                            <p:strVal val="ppt_w"/>
                                          </p:val>
                                        </p:tav>
                                        <p:tav tm="100000">
                                          <p:val>
                                            <p:fltVal val="0"/>
                                          </p:val>
                                        </p:tav>
                                      </p:tavLst>
                                    </p:anim>
                                    <p:anim calcmode="lin" valueType="num">
                                      <p:cBhvr>
                                        <p:cTn id="42" dur="500"/>
                                        <p:tgtEl>
                                          <p:spTgt spid="4"/>
                                        </p:tgtEl>
                                        <p:attrNameLst>
                                          <p:attrName>ppt_h</p:attrName>
                                        </p:attrNameLst>
                                      </p:cBhvr>
                                      <p:tavLst>
                                        <p:tav tm="0">
                                          <p:val>
                                            <p:strVal val="ppt_h"/>
                                          </p:val>
                                        </p:tav>
                                        <p:tav tm="100000">
                                          <p:val>
                                            <p:fltVal val="0"/>
                                          </p:val>
                                        </p:tav>
                                      </p:tavLst>
                                    </p:anim>
                                    <p:animEffect transition="out" filter="fade">
                                      <p:cBhvr>
                                        <p:cTn id="43" dur="500"/>
                                        <p:tgtEl>
                                          <p:spTgt spid="4"/>
                                        </p:tgtEl>
                                      </p:cBhvr>
                                    </p:animEffect>
                                    <p:set>
                                      <p:cBhvr>
                                        <p:cTn id="44"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0" grpId="0"/>
      <p:bldP spid="11" grpId="0"/>
      <p:bldP spid="12" grpId="0"/>
      <p:bldP spid="13" grpId="0"/>
      <p:bldP spid="14"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1"/>
          <p:cNvSpPr txBox="1">
            <a:spLocks noChangeArrowheads="1"/>
          </p:cNvSpPr>
          <p:nvPr/>
        </p:nvSpPr>
        <p:spPr bwMode="auto">
          <a:xfrm>
            <a:off x="60325" y="441325"/>
            <a:ext cx="90836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a:spcBef>
                <a:spcPct val="0"/>
              </a:spcBef>
              <a:buFontTx/>
              <a:buNone/>
            </a:pPr>
            <a:r>
              <a:rPr lang="en-US" altLang="en-US" sz="2400" b="1">
                <a:solidFill>
                  <a:srgbClr val="FF0000"/>
                </a:solidFill>
              </a:rPr>
              <a:t>Bài 20: CÁC CẤP ĐỘ TỔ CHỨC TRONG CƠ THỂ ĐA BÀO</a:t>
            </a:r>
          </a:p>
        </p:txBody>
      </p:sp>
      <p:sp>
        <p:nvSpPr>
          <p:cNvPr id="22531" name="TextBox 14"/>
          <p:cNvSpPr txBox="1">
            <a:spLocks noChangeArrowheads="1"/>
          </p:cNvSpPr>
          <p:nvPr/>
        </p:nvSpPr>
        <p:spPr bwMode="auto">
          <a:xfrm>
            <a:off x="900113" y="-26988"/>
            <a:ext cx="7848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altLang="en-US" sz="2400" b="1">
                <a:solidFill>
                  <a:srgbClr val="0000FF"/>
                </a:solidFill>
              </a:rPr>
              <a:t>CHỦ ĐỀ 7: TỪ TẾ BÀO ĐẾN CƠ THỂ</a:t>
            </a:r>
          </a:p>
        </p:txBody>
      </p:sp>
      <p:sp>
        <p:nvSpPr>
          <p:cNvPr id="5" name="Rectangle 4"/>
          <p:cNvSpPr/>
          <p:nvPr/>
        </p:nvSpPr>
        <p:spPr>
          <a:xfrm>
            <a:off x="3414978" y="833764"/>
            <a:ext cx="2374368" cy="584775"/>
          </a:xfrm>
          <a:prstGeom prst="rect">
            <a:avLst/>
          </a:prstGeom>
          <a:noFill/>
        </p:spPr>
        <p:txBody>
          <a:bodyPr wrap="none">
            <a:spAutoFit/>
          </a:bodyPr>
          <a:lstStyle/>
          <a:p>
            <a:pPr algn="ctr">
              <a:defRPr/>
            </a:pPr>
            <a:r>
              <a:rPr lang="en-US" sz="3200" b="1" dirty="0">
                <a:ln w="12700" cmpd="sng">
                  <a:solidFill>
                    <a:schemeClr val="accent4"/>
                  </a:solidFill>
                  <a:prstDash val="solid"/>
                </a:ln>
                <a:solidFill>
                  <a:srgbClr val="FF0000"/>
                </a:solidFill>
              </a:rPr>
              <a:t>VẬN DỤNG</a:t>
            </a:r>
          </a:p>
        </p:txBody>
      </p:sp>
      <p:sp>
        <p:nvSpPr>
          <p:cNvPr id="22533" name="TextBox 5"/>
          <p:cNvSpPr txBox="1">
            <a:spLocks noChangeArrowheads="1"/>
          </p:cNvSpPr>
          <p:nvPr/>
        </p:nvSpPr>
        <p:spPr bwMode="auto">
          <a:xfrm>
            <a:off x="60325" y="1341438"/>
            <a:ext cx="90836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altLang="en-US" sz="2400"/>
              <a:t>Nêu tên các cấp độ tổ chức trong cơ thể đa bào tương ứng?</a:t>
            </a:r>
          </a:p>
        </p:txBody>
      </p:sp>
      <p:pic>
        <p:nvPicPr>
          <p:cNvPr id="22534" name="Picture 7"/>
          <p:cNvPicPr>
            <a:picLocks noChangeAspect="1" noChangeArrowheads="1"/>
          </p:cNvPicPr>
          <p:nvPr/>
        </p:nvPicPr>
        <p:blipFill>
          <a:blip r:embed="rId2">
            <a:extLst>
              <a:ext uri="{28A0092B-C50C-407E-A947-70E740481C1C}">
                <a14:useLocalDpi xmlns:a14="http://schemas.microsoft.com/office/drawing/2010/main" val="0"/>
              </a:ext>
            </a:extLst>
          </a:blip>
          <a:srcRect l="2751" r="4323"/>
          <a:stretch>
            <a:fillRect/>
          </a:stretch>
        </p:blipFill>
        <p:spPr bwMode="auto">
          <a:xfrm>
            <a:off x="250825" y="1773238"/>
            <a:ext cx="8497888" cy="381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a:spLocks noChangeArrowheads="1"/>
          </p:cNvSpPr>
          <p:nvPr/>
        </p:nvSpPr>
        <p:spPr bwMode="auto">
          <a:xfrm>
            <a:off x="250825" y="5586413"/>
            <a:ext cx="41052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sz="2400"/>
              <a:t>(1): Tế bào			</a:t>
            </a:r>
          </a:p>
          <a:p>
            <a:r>
              <a:rPr lang="en-US" altLang="en-US" sz="2400"/>
              <a:t>(2): Mô			</a:t>
            </a:r>
          </a:p>
          <a:p>
            <a:r>
              <a:rPr lang="en-US" altLang="en-US" sz="2400"/>
              <a:t>(3): Cơ quan</a:t>
            </a:r>
          </a:p>
        </p:txBody>
      </p:sp>
      <p:sp>
        <p:nvSpPr>
          <p:cNvPr id="10" name="TextBox 9"/>
          <p:cNvSpPr txBox="1">
            <a:spLocks noChangeArrowheads="1"/>
          </p:cNvSpPr>
          <p:nvPr/>
        </p:nvSpPr>
        <p:spPr bwMode="auto">
          <a:xfrm>
            <a:off x="4602163" y="5602288"/>
            <a:ext cx="410368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sz="2400"/>
              <a:t>(4) Hệ cơ quan</a:t>
            </a:r>
          </a:p>
          <a:p>
            <a:r>
              <a:rPr lang="en-US" altLang="en-US" sz="2400"/>
              <a:t>(5) Cơ thể</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 calcmode="lin" valueType="num">
                                      <p:cBhvr additive="base">
                                        <p:cTn id="19"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0">
                                            <p:txEl>
                                              <p:pRg st="0" end="0"/>
                                            </p:txEl>
                                          </p:spTgt>
                                        </p:tgtEl>
                                        <p:attrNameLst>
                                          <p:attrName>style.visibility</p:attrName>
                                        </p:attrNameLst>
                                      </p:cBhvr>
                                      <p:to>
                                        <p:strVal val="visible"/>
                                      </p:to>
                                    </p:set>
                                    <p:anim calcmode="lin" valueType="num">
                                      <p:cBhvr additive="base">
                                        <p:cTn id="25"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0">
                                            <p:txEl>
                                              <p:pRg st="1" end="1"/>
                                            </p:txEl>
                                          </p:spTgt>
                                        </p:tgtEl>
                                        <p:attrNameLst>
                                          <p:attrName>style.visibility</p:attrName>
                                        </p:attrNameLst>
                                      </p:cBhvr>
                                      <p:to>
                                        <p:strVal val="visible"/>
                                      </p:to>
                                    </p:set>
                                    <p:anim calcmode="lin" valueType="num">
                                      <p:cBhvr additive="base">
                                        <p:cTn id="31"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11"/>
          <p:cNvSpPr/>
          <p:nvPr/>
        </p:nvSpPr>
        <p:spPr>
          <a:xfrm>
            <a:off x="238125" y="4797425"/>
            <a:ext cx="471488" cy="4318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Oval 7"/>
          <p:cNvSpPr/>
          <p:nvPr/>
        </p:nvSpPr>
        <p:spPr>
          <a:xfrm>
            <a:off x="3276600" y="2444750"/>
            <a:ext cx="503238" cy="36036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556" name="Rectangle 1"/>
          <p:cNvSpPr>
            <a:spLocks noChangeArrowheads="1"/>
          </p:cNvSpPr>
          <p:nvPr/>
        </p:nvSpPr>
        <p:spPr bwMode="auto">
          <a:xfrm>
            <a:off x="1847850" y="2805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br>
              <a:rPr lang="en-US" altLang="en-US"/>
            </a:br>
            <a:endParaRPr lang="en-US" altLang="en-US"/>
          </a:p>
        </p:txBody>
      </p:sp>
      <p:sp>
        <p:nvSpPr>
          <p:cNvPr id="23557" name="TextBox 3"/>
          <p:cNvSpPr txBox="1">
            <a:spLocks noChangeArrowheads="1"/>
          </p:cNvSpPr>
          <p:nvPr/>
        </p:nvSpPr>
        <p:spPr bwMode="auto">
          <a:xfrm>
            <a:off x="323850" y="260350"/>
            <a:ext cx="33115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sz="2800" b="1">
                <a:solidFill>
                  <a:srgbClr val="0000FF"/>
                </a:solidFill>
                <a:latin typeface="Times New Roman" pitchFamily="18" charset="0"/>
                <a:cs typeface="Times New Roman" pitchFamily="18" charset="0"/>
              </a:rPr>
              <a:t>BÀI TẬP</a:t>
            </a:r>
          </a:p>
        </p:txBody>
      </p:sp>
      <p:sp>
        <p:nvSpPr>
          <p:cNvPr id="23558" name="Rectangle 2"/>
          <p:cNvSpPr>
            <a:spLocks noChangeArrowheads="1"/>
          </p:cNvSpPr>
          <p:nvPr/>
        </p:nvSpPr>
        <p:spPr bwMode="auto">
          <a:xfrm>
            <a:off x="1847850" y="2805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br>
              <a:rPr lang="en-US" altLang="en-US"/>
            </a:br>
            <a:endParaRPr lang="en-US" altLang="en-US"/>
          </a:p>
        </p:txBody>
      </p:sp>
      <p:sp>
        <p:nvSpPr>
          <p:cNvPr id="7" name="Rectangle 6"/>
          <p:cNvSpPr/>
          <p:nvPr/>
        </p:nvSpPr>
        <p:spPr>
          <a:xfrm>
            <a:off x="323850" y="1193800"/>
            <a:ext cx="8135938" cy="2235200"/>
          </a:xfrm>
          <a:prstGeom prst="rect">
            <a:avLst/>
          </a:prstGeom>
        </p:spPr>
        <p:txBody>
          <a:bodyPr>
            <a:spAutoFit/>
          </a:bodyPr>
          <a:lstStyle/>
          <a:p>
            <a:pPr>
              <a:lnSpc>
                <a:spcPct val="145000"/>
              </a:lnSpc>
              <a:spcAft>
                <a:spcPts val="0"/>
              </a:spcAft>
              <a:buClr>
                <a:srgbClr val="000000"/>
              </a:buClr>
              <a:buSzPts val="1000"/>
              <a:tabLst>
                <a:tab pos="457835" algn="l"/>
              </a:tabLst>
              <a:defRPr/>
            </a:pP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1 </a:t>
            </a:r>
            <a:r>
              <a:rPr lang="en-US" sz="2400" dirty="0" err="1">
                <a:latin typeface="Times New Roman" panose="02020603050405020304" pitchFamily="18" charset="0"/>
                <a:cs typeface="Times New Roman" panose="02020603050405020304" pitchFamily="18" charset="0"/>
              </a:rPr>
              <a:t>trang</a:t>
            </a:r>
            <a:r>
              <a:rPr lang="en-US" sz="2400" dirty="0">
                <a:latin typeface="Times New Roman" panose="02020603050405020304" pitchFamily="18" charset="0"/>
                <a:cs typeface="Times New Roman" panose="02020603050405020304" pitchFamily="18" charset="0"/>
              </a:rPr>
              <a:t> 114: </a:t>
            </a:r>
            <a:r>
              <a:rPr lang="vi-VN" sz="2400" dirty="0">
                <a:latin typeface="Times New Roman" panose="02020603050405020304" pitchFamily="18" charset="0"/>
                <a:cs typeface="Times New Roman" panose="02020603050405020304" pitchFamily="18" charset="0"/>
              </a:rPr>
              <a:t>Cấp độ nào sau đây được xem là đơn vị cấu tạo và chức năng cơ bản của sự sống?</a:t>
            </a:r>
            <a:endParaRPr lang="en-US" sz="2400" dirty="0">
              <a:latin typeface="Times New Roman" panose="02020603050405020304" pitchFamily="18" charset="0"/>
              <a:cs typeface="Times New Roman" panose="02020603050405020304" pitchFamily="18" charset="0"/>
            </a:endParaRPr>
          </a:p>
          <a:p>
            <a:pPr marL="457200" indent="-457200">
              <a:lnSpc>
                <a:spcPct val="145000"/>
              </a:lnSpc>
              <a:spcAft>
                <a:spcPts val="0"/>
              </a:spcAft>
              <a:buFontTx/>
              <a:buAutoNum type="alphaUcPeriod"/>
              <a:tabLst>
                <a:tab pos="1583055" algn="l"/>
                <a:tab pos="3018790" algn="l"/>
                <a:tab pos="4447540" algn="l"/>
              </a:tabLst>
              <a:defRPr/>
            </a:pPr>
            <a:r>
              <a:rPr lang="vi-VN" sz="2400" dirty="0">
                <a:latin typeface="Times New Roman" panose="02020603050405020304" pitchFamily="18" charset="0"/>
                <a:cs typeface="Times New Roman" panose="02020603050405020304" pitchFamily="18" charset="0"/>
              </a:rPr>
              <a:t>Mô.	</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B. T</a:t>
            </a:r>
            <a:r>
              <a:rPr lang="en-US" sz="2400" dirty="0">
                <a:latin typeface="Times New Roman" panose="02020603050405020304" pitchFamily="18" charset="0"/>
                <a:cs typeface="Times New Roman" panose="02020603050405020304" pitchFamily="18" charset="0"/>
              </a:rPr>
              <a:t>ế</a:t>
            </a:r>
            <a:r>
              <a:rPr lang="vi-VN" sz="2400" dirty="0">
                <a:latin typeface="Times New Roman" panose="02020603050405020304" pitchFamily="18" charset="0"/>
                <a:cs typeface="Times New Roman" panose="02020603050405020304" pitchFamily="18" charset="0"/>
              </a:rPr>
              <a:t> bào.	</a:t>
            </a:r>
            <a:endParaRPr lang="en-US" sz="2400" dirty="0">
              <a:latin typeface="Times New Roman" panose="02020603050405020304" pitchFamily="18" charset="0"/>
              <a:cs typeface="Times New Roman" panose="02020603050405020304" pitchFamily="18" charset="0"/>
            </a:endParaRPr>
          </a:p>
          <a:p>
            <a:pPr>
              <a:lnSpc>
                <a:spcPct val="145000"/>
              </a:lnSpc>
              <a:spcAft>
                <a:spcPts val="0"/>
              </a:spcAft>
              <a:tabLst>
                <a:tab pos="1583055" algn="l"/>
                <a:tab pos="3018790" algn="l"/>
                <a:tab pos="4447540" algn="l"/>
              </a:tabLst>
              <a:defRPr/>
            </a:pPr>
            <a:r>
              <a:rPr lang="en-US" sz="2400" dirty="0">
                <a:latin typeface="Times New Roman" panose="02020603050405020304" pitchFamily="18" charset="0"/>
                <a:cs typeface="Times New Roman" panose="02020603050405020304" pitchFamily="18" charset="0"/>
              </a:rPr>
              <a:t>C</a:t>
            </a:r>
            <a:r>
              <a:rPr lang="vi-VN" sz="2400" dirty="0">
                <a:latin typeface="Times New Roman" panose="02020603050405020304" pitchFamily="18" charset="0"/>
                <a:cs typeface="Times New Roman" panose="02020603050405020304" pitchFamily="18" charset="0"/>
              </a:rPr>
              <a:t>. Cơ quan.	</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D. Hệ cơ quan</a:t>
            </a:r>
            <a:endParaRPr lang="en-US" sz="2400" dirty="0">
              <a:latin typeface="Times New Roman" panose="02020603050405020304" pitchFamily="18" charset="0"/>
              <a:cs typeface="Times New Roman" panose="02020603050405020304" pitchFamily="18" charset="0"/>
            </a:endParaRPr>
          </a:p>
        </p:txBody>
      </p:sp>
      <p:sp>
        <p:nvSpPr>
          <p:cNvPr id="23560" name="Rectangle 3"/>
          <p:cNvSpPr>
            <a:spLocks noChangeArrowheads="1"/>
          </p:cNvSpPr>
          <p:nvPr/>
        </p:nvSpPr>
        <p:spPr bwMode="auto">
          <a:xfrm>
            <a:off x="1847850" y="2805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br>
              <a:rPr lang="en-US" altLang="en-US"/>
            </a:br>
            <a:endParaRPr lang="en-US" altLang="en-US"/>
          </a:p>
        </p:txBody>
      </p:sp>
      <p:sp>
        <p:nvSpPr>
          <p:cNvPr id="11" name="Rectangle 10"/>
          <p:cNvSpPr>
            <a:spLocks noChangeArrowheads="1"/>
          </p:cNvSpPr>
          <p:nvPr/>
        </p:nvSpPr>
        <p:spPr bwMode="auto">
          <a:xfrm>
            <a:off x="212725" y="3429000"/>
            <a:ext cx="8247063" cy="241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488950" algn="l"/>
              </a:tabLst>
              <a:defRPr>
                <a:solidFill>
                  <a:schemeClr val="tx1"/>
                </a:solidFill>
                <a:latin typeface="Arial" pitchFamily="34" charset="0"/>
                <a:cs typeface="Arial" pitchFamily="34" charset="0"/>
              </a:defRPr>
            </a:lvl1pPr>
            <a:lvl2pPr marL="742950" indent="-285750">
              <a:tabLst>
                <a:tab pos="488950" algn="l"/>
              </a:tabLst>
              <a:defRPr>
                <a:solidFill>
                  <a:schemeClr val="tx1"/>
                </a:solidFill>
                <a:latin typeface="Arial" pitchFamily="34" charset="0"/>
                <a:cs typeface="Arial" pitchFamily="34" charset="0"/>
              </a:defRPr>
            </a:lvl2pPr>
            <a:lvl3pPr marL="1143000" indent="-228600">
              <a:tabLst>
                <a:tab pos="488950" algn="l"/>
              </a:tabLst>
              <a:defRPr>
                <a:solidFill>
                  <a:schemeClr val="tx1"/>
                </a:solidFill>
                <a:latin typeface="Arial" pitchFamily="34" charset="0"/>
                <a:cs typeface="Arial" pitchFamily="34" charset="0"/>
              </a:defRPr>
            </a:lvl3pPr>
            <a:lvl4pPr marL="1600200" indent="-228600">
              <a:tabLst>
                <a:tab pos="488950" algn="l"/>
              </a:tabLst>
              <a:defRPr>
                <a:solidFill>
                  <a:schemeClr val="tx1"/>
                </a:solidFill>
                <a:latin typeface="Arial" pitchFamily="34" charset="0"/>
                <a:cs typeface="Arial" pitchFamily="34" charset="0"/>
              </a:defRPr>
            </a:lvl4pPr>
            <a:lvl5pPr marL="2057400" indent="-228600">
              <a:tabLst>
                <a:tab pos="488950" algn="l"/>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488950" algn="l"/>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488950" algn="l"/>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488950" algn="l"/>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488950" algn="l"/>
              </a:tabLst>
              <a:defRPr>
                <a:solidFill>
                  <a:schemeClr val="tx1"/>
                </a:solidFill>
                <a:latin typeface="Arial" pitchFamily="34" charset="0"/>
                <a:cs typeface="Arial" pitchFamily="34" charset="0"/>
              </a:defRPr>
            </a:lvl9pPr>
          </a:lstStyle>
          <a:p>
            <a:pPr>
              <a:lnSpc>
                <a:spcPct val="157000"/>
              </a:lnSpc>
              <a:buClr>
                <a:srgbClr val="000000"/>
              </a:buClr>
              <a:buSzPts val="1000"/>
            </a:pPr>
            <a:r>
              <a:rPr lang="en-US" altLang="en-US" sz="2400">
                <a:latin typeface="Times New Roman" pitchFamily="18" charset="0"/>
                <a:cs typeface="Times New Roman" pitchFamily="18" charset="0"/>
              </a:rPr>
              <a:t>Bài 2 trang 114 : </a:t>
            </a:r>
            <a:r>
              <a:rPr lang="vi-VN" altLang="en-US" sz="2400">
                <a:latin typeface="Times New Roman" pitchFamily="18" charset="0"/>
                <a:cs typeface="Times New Roman" pitchFamily="18" charset="0"/>
              </a:rPr>
              <a:t>Tập hợp g</a:t>
            </a:r>
            <a:r>
              <a:rPr lang="en-US" altLang="en-US" sz="2400">
                <a:latin typeface="Times New Roman" pitchFamily="18" charset="0"/>
                <a:cs typeface="Times New Roman" pitchFamily="18" charset="0"/>
              </a:rPr>
              <a:t>ồ</a:t>
            </a:r>
            <a:r>
              <a:rPr lang="vi-VN" altLang="en-US" sz="2400">
                <a:latin typeface="Times New Roman" pitchFamily="18" charset="0"/>
                <a:cs typeface="Times New Roman" pitchFamily="18" charset="0"/>
              </a:rPr>
              <a:t>m các tế bào giống nhau cùng ph</a:t>
            </a:r>
            <a:r>
              <a:rPr lang="en-US" altLang="en-US" sz="2400">
                <a:latin typeface="Times New Roman" pitchFamily="18" charset="0"/>
                <a:cs typeface="Times New Roman" pitchFamily="18" charset="0"/>
              </a:rPr>
              <a:t>ố</a:t>
            </a:r>
            <a:r>
              <a:rPr lang="vi-VN" altLang="en-US" sz="2400">
                <a:latin typeface="Times New Roman" pitchFamily="18" charset="0"/>
                <a:cs typeface="Times New Roman" pitchFamily="18" charset="0"/>
              </a:rPr>
              <a:t>i hợp thực hiện chức năng nhất định được gọi là</a:t>
            </a:r>
            <a:endParaRPr lang="en-US" altLang="en-US" sz="2400">
              <a:latin typeface="Times New Roman" pitchFamily="18" charset="0"/>
              <a:cs typeface="Times New Roman" pitchFamily="18" charset="0"/>
            </a:endParaRPr>
          </a:p>
          <a:p>
            <a:pPr>
              <a:lnSpc>
                <a:spcPct val="157000"/>
              </a:lnSpc>
              <a:buClr>
                <a:srgbClr val="000000"/>
              </a:buClr>
              <a:buSzPts val="1000"/>
            </a:pPr>
            <a:r>
              <a:rPr lang="en-US" altLang="en-US" sz="2400">
                <a:latin typeface="Times New Roman" pitchFamily="18" charset="0"/>
                <a:cs typeface="Times New Roman" pitchFamily="18" charset="0"/>
              </a:rPr>
              <a:t>A. </a:t>
            </a:r>
            <a:r>
              <a:rPr lang="vi-VN" altLang="en-US" sz="2400">
                <a:latin typeface="Times New Roman" pitchFamily="18" charset="0"/>
                <a:cs typeface="Times New Roman" pitchFamily="18" charset="0"/>
              </a:rPr>
              <a:t>mô.	</a:t>
            </a:r>
            <a:r>
              <a:rPr lang="en-US" altLang="en-US" sz="2400">
                <a:latin typeface="Times New Roman" pitchFamily="18" charset="0"/>
                <a:cs typeface="Times New Roman" pitchFamily="18" charset="0"/>
              </a:rPr>
              <a:t>		</a:t>
            </a:r>
            <a:r>
              <a:rPr lang="vi-VN" altLang="en-US" sz="2400">
                <a:latin typeface="Times New Roman" pitchFamily="18" charset="0"/>
                <a:cs typeface="Times New Roman" pitchFamily="18" charset="0"/>
              </a:rPr>
              <a:t>B. tế bào.	</a:t>
            </a:r>
            <a:endParaRPr lang="en-US" altLang="en-US" sz="2400">
              <a:latin typeface="Times New Roman" pitchFamily="18" charset="0"/>
              <a:cs typeface="Times New Roman" pitchFamily="18" charset="0"/>
            </a:endParaRPr>
          </a:p>
          <a:p>
            <a:pPr>
              <a:lnSpc>
                <a:spcPct val="157000"/>
              </a:lnSpc>
              <a:buClr>
                <a:srgbClr val="000000"/>
              </a:buClr>
              <a:buSzPts val="1000"/>
            </a:pPr>
            <a:r>
              <a:rPr lang="en-US" altLang="en-US" sz="2400">
                <a:latin typeface="Times New Roman" pitchFamily="18" charset="0"/>
                <a:cs typeface="Times New Roman" pitchFamily="18" charset="0"/>
              </a:rPr>
              <a:t>C</a:t>
            </a:r>
            <a:r>
              <a:rPr lang="vi-VN" altLang="en-US" sz="2400">
                <a:latin typeface="Times New Roman" pitchFamily="18" charset="0"/>
                <a:cs typeface="Times New Roman" pitchFamily="18" charset="0"/>
              </a:rPr>
              <a:t>. cơ quan.	</a:t>
            </a:r>
            <a:r>
              <a:rPr lang="en-US" altLang="en-US" sz="2400">
                <a:latin typeface="Times New Roman" pitchFamily="18" charset="0"/>
                <a:cs typeface="Times New Roman" pitchFamily="18" charset="0"/>
              </a:rPr>
              <a:t>	</a:t>
            </a:r>
            <a:r>
              <a:rPr lang="vi-VN" altLang="en-US" sz="2400">
                <a:latin typeface="Times New Roman" pitchFamily="18" charset="0"/>
                <a:cs typeface="Times New Roman" pitchFamily="18" charset="0"/>
              </a:rPr>
              <a:t>D. hệ cơ quan.</a:t>
            </a:r>
            <a:endParaRPr lang="en-US" alt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animBg="1"/>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1"/>
          <p:cNvSpPr txBox="1">
            <a:spLocks noChangeArrowheads="1"/>
          </p:cNvSpPr>
          <p:nvPr/>
        </p:nvSpPr>
        <p:spPr bwMode="auto">
          <a:xfrm>
            <a:off x="323850" y="260350"/>
            <a:ext cx="33115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sz="2800" b="1">
                <a:solidFill>
                  <a:srgbClr val="0000FF"/>
                </a:solidFill>
                <a:latin typeface="Times New Roman" pitchFamily="18" charset="0"/>
                <a:cs typeface="Times New Roman" pitchFamily="18" charset="0"/>
              </a:rPr>
              <a:t>BÀI TẬP</a:t>
            </a:r>
          </a:p>
        </p:txBody>
      </p:sp>
      <p:sp>
        <p:nvSpPr>
          <p:cNvPr id="3" name="Rectangle 2"/>
          <p:cNvSpPr>
            <a:spLocks noChangeArrowheads="1"/>
          </p:cNvSpPr>
          <p:nvPr/>
        </p:nvSpPr>
        <p:spPr bwMode="auto">
          <a:xfrm>
            <a:off x="646113" y="2228850"/>
            <a:ext cx="75977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vi-VN" altLang="en-US" sz="2400">
                <a:solidFill>
                  <a:srgbClr val="FF0000"/>
                </a:solidFill>
                <a:latin typeface="Times New Roman" pitchFamily="18" charset="0"/>
                <a:cs typeface="Times New Roman" pitchFamily="18" charset="0"/>
              </a:rPr>
              <a:t>Các cơ quan thuộc hệ hô hấp: mũi, hầu, phổi, cơ hoành. </a:t>
            </a:r>
            <a:endParaRPr lang="en-US" altLang="en-US" sz="2400">
              <a:solidFill>
                <a:srgbClr val="FF0000"/>
              </a:solidFill>
              <a:latin typeface="Times New Roman" pitchFamily="18" charset="0"/>
              <a:cs typeface="Times New Roman" pitchFamily="18" charset="0"/>
            </a:endParaRPr>
          </a:p>
          <a:p>
            <a:r>
              <a:rPr lang="vi-VN" altLang="en-US" sz="2400">
                <a:solidFill>
                  <a:srgbClr val="FF0000"/>
                </a:solidFill>
                <a:latin typeface="Times New Roman" pitchFamily="18" charset="0"/>
                <a:cs typeface="Times New Roman" pitchFamily="18" charset="0"/>
              </a:rPr>
              <a:t>Các cơ quan cùng phối hợp hoạt động để thực hiện chức năng giúp cơ thể trao đổi khí với môi trường</a:t>
            </a:r>
            <a:r>
              <a:rPr lang="vi-VN" altLang="en-US" sz="2400">
                <a:solidFill>
                  <a:srgbClr val="FF0000"/>
                </a:solidFill>
              </a:rPr>
              <a:t>.</a:t>
            </a:r>
            <a:endParaRPr lang="en-US" altLang="en-US" sz="2400">
              <a:solidFill>
                <a:srgbClr val="FF0000"/>
              </a:solidFill>
            </a:endParaRPr>
          </a:p>
        </p:txBody>
      </p:sp>
      <p:sp>
        <p:nvSpPr>
          <p:cNvPr id="24580" name="TextBox 3"/>
          <p:cNvSpPr txBox="1">
            <a:spLocks noChangeArrowheads="1"/>
          </p:cNvSpPr>
          <p:nvPr/>
        </p:nvSpPr>
        <p:spPr bwMode="auto">
          <a:xfrm>
            <a:off x="611188" y="1052513"/>
            <a:ext cx="76327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sz="2400">
                <a:latin typeface="Times New Roman" pitchFamily="18" charset="0"/>
                <a:cs typeface="Times New Roman" pitchFamily="18" charset="0"/>
              </a:rPr>
              <a:t>Bài 3: trang 114 : Kể tên các cơ quan hô hấp của người và cho biết mối liên hệ về chức năng của các cơ quan</a:t>
            </a:r>
          </a:p>
        </p:txBody>
      </p:sp>
      <p:sp>
        <p:nvSpPr>
          <p:cNvPr id="24581" name="Rectangle 1"/>
          <p:cNvSpPr>
            <a:spLocks noChangeArrowheads="1"/>
          </p:cNvSpPr>
          <p:nvPr/>
        </p:nvSpPr>
        <p:spPr bwMode="auto">
          <a:xfrm>
            <a:off x="1847850" y="2805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br>
              <a:rPr lang="en-US" altLang="en-US"/>
            </a:br>
            <a:endParaRPr lang="en-US" altLang="en-US"/>
          </a:p>
        </p:txBody>
      </p:sp>
      <p:sp>
        <p:nvSpPr>
          <p:cNvPr id="7" name="Rectangle 6"/>
          <p:cNvSpPr>
            <a:spLocks noChangeArrowheads="1"/>
          </p:cNvSpPr>
          <p:nvPr/>
        </p:nvSpPr>
        <p:spPr bwMode="auto">
          <a:xfrm>
            <a:off x="395288" y="4087813"/>
            <a:ext cx="8137525" cy="116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492125" algn="l"/>
              </a:tabLst>
              <a:defRPr>
                <a:solidFill>
                  <a:schemeClr val="tx1"/>
                </a:solidFill>
                <a:latin typeface="Arial" pitchFamily="34" charset="0"/>
                <a:cs typeface="Arial" pitchFamily="34" charset="0"/>
              </a:defRPr>
            </a:lvl1pPr>
            <a:lvl2pPr marL="742950" indent="-285750">
              <a:tabLst>
                <a:tab pos="492125" algn="l"/>
              </a:tabLst>
              <a:defRPr>
                <a:solidFill>
                  <a:schemeClr val="tx1"/>
                </a:solidFill>
                <a:latin typeface="Arial" pitchFamily="34" charset="0"/>
                <a:cs typeface="Arial" pitchFamily="34" charset="0"/>
              </a:defRPr>
            </a:lvl2pPr>
            <a:lvl3pPr marL="1143000" indent="-228600">
              <a:tabLst>
                <a:tab pos="492125" algn="l"/>
              </a:tabLst>
              <a:defRPr>
                <a:solidFill>
                  <a:schemeClr val="tx1"/>
                </a:solidFill>
                <a:latin typeface="Arial" pitchFamily="34" charset="0"/>
                <a:cs typeface="Arial" pitchFamily="34" charset="0"/>
              </a:defRPr>
            </a:lvl3pPr>
            <a:lvl4pPr marL="1600200" indent="-228600">
              <a:tabLst>
                <a:tab pos="492125" algn="l"/>
              </a:tabLst>
              <a:defRPr>
                <a:solidFill>
                  <a:schemeClr val="tx1"/>
                </a:solidFill>
                <a:latin typeface="Arial" pitchFamily="34" charset="0"/>
                <a:cs typeface="Arial" pitchFamily="34" charset="0"/>
              </a:defRPr>
            </a:lvl4pPr>
            <a:lvl5pPr marL="2057400" indent="-228600">
              <a:tabLst>
                <a:tab pos="492125" algn="l"/>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492125" algn="l"/>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492125" algn="l"/>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492125" algn="l"/>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492125" algn="l"/>
              </a:tabLst>
              <a:defRPr>
                <a:solidFill>
                  <a:schemeClr val="tx1"/>
                </a:solidFill>
                <a:latin typeface="Arial" pitchFamily="34" charset="0"/>
                <a:cs typeface="Arial" pitchFamily="34" charset="0"/>
              </a:defRPr>
            </a:lvl9pPr>
          </a:lstStyle>
          <a:p>
            <a:pPr>
              <a:lnSpc>
                <a:spcPct val="145000"/>
              </a:lnSpc>
              <a:buClr>
                <a:srgbClr val="000000"/>
              </a:buClr>
              <a:buSzPts val="1000"/>
            </a:pPr>
            <a:r>
              <a:rPr lang="en-US" altLang="en-US" sz="2400">
                <a:latin typeface="Times New Roman" pitchFamily="18" charset="0"/>
                <a:cs typeface="Times New Roman" pitchFamily="18" charset="0"/>
              </a:rPr>
              <a:t>Bài 4 trang 114: </a:t>
            </a:r>
            <a:r>
              <a:rPr lang="vi-VN" altLang="en-US" sz="2400">
                <a:latin typeface="Times New Roman" pitchFamily="18" charset="0"/>
                <a:cs typeface="Times New Roman" pitchFamily="18" charset="0"/>
              </a:rPr>
              <a:t>Khi em tập th</a:t>
            </a:r>
            <a:r>
              <a:rPr lang="en-US" altLang="en-US" sz="2400">
                <a:latin typeface="Times New Roman" pitchFamily="18" charset="0"/>
                <a:cs typeface="Times New Roman" pitchFamily="18" charset="0"/>
              </a:rPr>
              <a:t>ể</a:t>
            </a:r>
            <a:r>
              <a:rPr lang="vi-VN" altLang="en-US" sz="2400">
                <a:latin typeface="Times New Roman" pitchFamily="18" charset="0"/>
                <a:cs typeface="Times New Roman" pitchFamily="18" charset="0"/>
              </a:rPr>
              <a:t> dục, những cơ quan và hệ cơ quan nào trong cơ thể cùng phối hợp hoạt động?</a:t>
            </a:r>
            <a:endParaRPr lang="en-US" altLang="en-US" sz="2400">
              <a:latin typeface="Times New Roman" pitchFamily="18" charset="0"/>
              <a:cs typeface="Times New Roman" pitchFamily="18" charset="0"/>
            </a:endParaRPr>
          </a:p>
        </p:txBody>
      </p:sp>
      <p:sp>
        <p:nvSpPr>
          <p:cNvPr id="8" name="Rectangle 7"/>
          <p:cNvSpPr>
            <a:spLocks noChangeArrowheads="1"/>
          </p:cNvSpPr>
          <p:nvPr/>
        </p:nvSpPr>
        <p:spPr bwMode="auto">
          <a:xfrm>
            <a:off x="646113" y="5251450"/>
            <a:ext cx="78867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vi-VN" altLang="en-US" sz="2400" b="1">
                <a:solidFill>
                  <a:srgbClr val="FF0000"/>
                </a:solidFill>
                <a:latin typeface="Times New Roman" pitchFamily="18" charset="0"/>
                <a:cs typeface="Times New Roman" pitchFamily="18" charset="0"/>
              </a:rPr>
              <a:t>Khi em tập thể dục, những hệ cơ quan cùng phối hợp hoạt động là: hệ vận động, hệ thần kinh, hệ hô hấp, hệ bài tiết, hệ tuần hoàn.</a:t>
            </a:r>
            <a:endParaRPr lang="en-US" altLang="en-US" sz="2400" b="1">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val 12"/>
          <p:cNvSpPr/>
          <p:nvPr/>
        </p:nvSpPr>
        <p:spPr>
          <a:xfrm>
            <a:off x="51473" y="5398616"/>
            <a:ext cx="504056" cy="504056"/>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2" name="Oval 11"/>
          <p:cNvSpPr/>
          <p:nvPr/>
        </p:nvSpPr>
        <p:spPr>
          <a:xfrm>
            <a:off x="114376" y="3736196"/>
            <a:ext cx="504056" cy="504056"/>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0" name="Oval 9"/>
          <p:cNvSpPr/>
          <p:nvPr/>
        </p:nvSpPr>
        <p:spPr>
          <a:xfrm>
            <a:off x="7452320" y="1874151"/>
            <a:ext cx="504056" cy="504056"/>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 name="TextBox 1"/>
          <p:cNvSpPr txBox="1"/>
          <p:nvPr/>
        </p:nvSpPr>
        <p:spPr>
          <a:xfrm>
            <a:off x="467544" y="93782"/>
            <a:ext cx="8208912" cy="646331"/>
          </a:xfrm>
          <a:prstGeom prst="rect">
            <a:avLst/>
          </a:prstGeom>
          <a:noFill/>
        </p:spPr>
        <p:txBody>
          <a:bodyPr wrap="square" rtlCol="0">
            <a:spAutoFit/>
          </a:bodyPr>
          <a:lstStyle/>
          <a:p>
            <a:pPr algn="l"/>
            <a:r>
              <a:rPr lang="en-US" sz="3600" b="1" dirty="0">
                <a:solidFill>
                  <a:srgbClr val="FF0000"/>
                </a:solidFill>
                <a:latin typeface="Times New Roman" panose="02020603050405020304" pitchFamily="18" charset="0"/>
                <a:cs typeface="Times New Roman" panose="02020603050405020304" pitchFamily="18" charset="0"/>
              </a:rPr>
              <a:t>BÀI TẬP TRẮC NGHIỆM</a:t>
            </a:r>
          </a:p>
        </p:txBody>
      </p:sp>
      <p:sp>
        <p:nvSpPr>
          <p:cNvPr id="3" name="Rectangle 1"/>
          <p:cNvSpPr>
            <a:spLocks noChangeArrowheads="1"/>
          </p:cNvSpPr>
          <p:nvPr/>
        </p:nvSpPr>
        <p:spPr bwMode="auto">
          <a:xfrm>
            <a:off x="-22250" y="846457"/>
            <a:ext cx="856895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lgn="just" eaLnBrk="1" hangingPunct="1"/>
            <a:r>
              <a:rPr lang="en-US" altLang="en-US" sz="2800" dirty="0" err="1">
                <a:solidFill>
                  <a:srgbClr val="000000"/>
                </a:solidFill>
                <a:latin typeface="Times New Roman" panose="02020603050405020304" pitchFamily="18" charset="0"/>
                <a:cs typeface="Times New Roman" panose="02020603050405020304" pitchFamily="18" charset="0"/>
              </a:rPr>
              <a:t>Câu</a:t>
            </a:r>
            <a:r>
              <a:rPr lang="en-US" altLang="en-US" sz="2800" dirty="0">
                <a:solidFill>
                  <a:srgbClr val="000000"/>
                </a:solidFill>
                <a:latin typeface="Times New Roman" panose="02020603050405020304" pitchFamily="18" charset="0"/>
                <a:cs typeface="Times New Roman" panose="02020603050405020304" pitchFamily="18" charset="0"/>
              </a:rPr>
              <a:t> 1: </a:t>
            </a:r>
            <a:r>
              <a:rPr lang="en-US" altLang="en-US" sz="2800" dirty="0" err="1">
                <a:solidFill>
                  <a:srgbClr val="000000"/>
                </a:solidFill>
                <a:latin typeface="Times New Roman" panose="02020603050405020304" pitchFamily="18" charset="0"/>
                <a:cs typeface="Times New Roman" panose="02020603050405020304" pitchFamily="18" charset="0"/>
              </a:rPr>
              <a:t>Cấp</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độ</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tổ</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chức</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thấp</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nhất</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của</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cơ</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thể</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đa</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bào</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có</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tên</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gọi</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là</a:t>
            </a:r>
            <a:r>
              <a:rPr lang="en-US" altLang="en-US" sz="2800" dirty="0">
                <a:solidFill>
                  <a:srgbClr val="000000"/>
                </a:solidFill>
                <a:latin typeface="Times New Roman" panose="02020603050405020304" pitchFamily="18" charset="0"/>
                <a:cs typeface="Times New Roman" panose="02020603050405020304" pitchFamily="18" charset="0"/>
              </a:rPr>
              <a:t> :</a:t>
            </a:r>
            <a:endPar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p:txBody>
      </p:sp>
      <p:sp>
        <p:nvSpPr>
          <p:cNvPr id="5" name="Rectangle 4"/>
          <p:cNvSpPr/>
          <p:nvPr/>
        </p:nvSpPr>
        <p:spPr>
          <a:xfrm>
            <a:off x="114376" y="1831176"/>
            <a:ext cx="9029624" cy="523220"/>
          </a:xfrm>
          <a:prstGeom prst="rect">
            <a:avLst/>
          </a:prstGeom>
        </p:spPr>
        <p:txBody>
          <a:bodyPr wrap="square">
            <a:spAutoFit/>
          </a:bodyPr>
          <a:lstStyle/>
          <a:p>
            <a:pPr marL="514350" indent="-514350">
              <a:buAutoNum type="alphaUcPeriod"/>
            </a:pPr>
            <a:r>
              <a:rPr lang="en-US" altLang="en-US" sz="2800" dirty="0" err="1">
                <a:solidFill>
                  <a:srgbClr val="000000"/>
                </a:solidFill>
                <a:latin typeface="Times New Roman" panose="02020603050405020304" pitchFamily="18" charset="0"/>
                <a:cs typeface="Times New Roman" panose="02020603050405020304" pitchFamily="18" charset="0"/>
              </a:rPr>
              <a:t>cơ</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thể</a:t>
            </a:r>
            <a:r>
              <a:rPr lang="en-US" altLang="en-US" sz="2800" dirty="0">
                <a:solidFill>
                  <a:srgbClr val="000000"/>
                </a:solidFill>
                <a:latin typeface="Times New Roman" panose="02020603050405020304" pitchFamily="18" charset="0"/>
                <a:cs typeface="Times New Roman" panose="02020603050405020304" pitchFamily="18" charset="0"/>
              </a:rPr>
              <a:t>		B. </a:t>
            </a:r>
            <a:r>
              <a:rPr lang="en-US" altLang="en-US" sz="2800" dirty="0" err="1">
                <a:solidFill>
                  <a:srgbClr val="000000"/>
                </a:solidFill>
                <a:latin typeface="Times New Roman" panose="02020603050405020304" pitchFamily="18" charset="0"/>
                <a:cs typeface="Times New Roman" panose="02020603050405020304" pitchFamily="18" charset="0"/>
              </a:rPr>
              <a:t>mô</a:t>
            </a:r>
            <a:r>
              <a:rPr lang="en-US" altLang="en-US" sz="2800" dirty="0">
                <a:solidFill>
                  <a:srgbClr val="000000"/>
                </a:solidFill>
                <a:latin typeface="Times New Roman" panose="02020603050405020304" pitchFamily="18" charset="0"/>
                <a:cs typeface="Times New Roman" panose="02020603050405020304" pitchFamily="18" charset="0"/>
              </a:rPr>
              <a:t>		C. </a:t>
            </a:r>
            <a:r>
              <a:rPr lang="en-US" altLang="en-US" sz="2800" dirty="0" err="1">
                <a:solidFill>
                  <a:srgbClr val="000000"/>
                </a:solidFill>
                <a:latin typeface="Times New Roman" panose="02020603050405020304" pitchFamily="18" charset="0"/>
                <a:cs typeface="Times New Roman" panose="02020603050405020304" pitchFamily="18" charset="0"/>
              </a:rPr>
              <a:t>cơ</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quan</a:t>
            </a:r>
            <a:r>
              <a:rPr lang="en-US" altLang="en-US" sz="2800" dirty="0">
                <a:solidFill>
                  <a:srgbClr val="000000"/>
                </a:solidFill>
                <a:latin typeface="Times New Roman" panose="02020603050405020304" pitchFamily="18" charset="0"/>
                <a:cs typeface="Times New Roman" panose="02020603050405020304" pitchFamily="18" charset="0"/>
              </a:rPr>
              <a:t>	 	D. </a:t>
            </a:r>
            <a:r>
              <a:rPr lang="en-US" altLang="en-US" sz="2800" dirty="0" err="1">
                <a:solidFill>
                  <a:srgbClr val="000000"/>
                </a:solidFill>
                <a:latin typeface="Times New Roman" panose="02020603050405020304" pitchFamily="18" charset="0"/>
                <a:cs typeface="Times New Roman" panose="02020603050405020304" pitchFamily="18" charset="0"/>
              </a:rPr>
              <a:t>tế</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bào</a:t>
            </a:r>
            <a:r>
              <a:rPr lang="en-US" altLang="en-US" sz="2800" dirty="0">
                <a:solidFill>
                  <a:srgbClr val="000000"/>
                </a:solidFill>
                <a:latin typeface="Times New Roman" panose="02020603050405020304" pitchFamily="18" charset="0"/>
                <a:cs typeface="Times New Roman" panose="02020603050405020304" pitchFamily="18" charset="0"/>
              </a:rPr>
              <a:t>.</a:t>
            </a:r>
            <a:endParaRPr lang="en-US" sz="2800" dirty="0"/>
          </a:p>
        </p:txBody>
      </p:sp>
      <p:sp>
        <p:nvSpPr>
          <p:cNvPr id="7" name="Rectangle 1"/>
          <p:cNvSpPr>
            <a:spLocks noChangeArrowheads="1"/>
          </p:cNvSpPr>
          <p:nvPr/>
        </p:nvSpPr>
        <p:spPr bwMode="auto">
          <a:xfrm>
            <a:off x="75988" y="2564904"/>
            <a:ext cx="856895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lgn="just" eaLnBrk="1" hangingPunct="1"/>
            <a:r>
              <a:rPr lang="en-US" altLang="en-US" sz="2800" dirty="0" err="1">
                <a:solidFill>
                  <a:srgbClr val="000000"/>
                </a:solidFill>
                <a:latin typeface="Times New Roman" panose="02020603050405020304" pitchFamily="18" charset="0"/>
                <a:cs typeface="Times New Roman" panose="02020603050405020304" pitchFamily="18" charset="0"/>
              </a:rPr>
              <a:t>Câu</a:t>
            </a:r>
            <a:r>
              <a:rPr lang="en-US" altLang="en-US" sz="2800" dirty="0">
                <a:solidFill>
                  <a:srgbClr val="000000"/>
                </a:solidFill>
                <a:latin typeface="Times New Roman" panose="02020603050405020304" pitchFamily="18" charset="0"/>
                <a:cs typeface="Times New Roman" panose="02020603050405020304" pitchFamily="18" charset="0"/>
              </a:rPr>
              <a:t> 2: </a:t>
            </a:r>
            <a:r>
              <a:rPr lang="en-US" altLang="en-US" sz="2800" dirty="0" err="1">
                <a:solidFill>
                  <a:srgbClr val="000000"/>
                </a:solidFill>
                <a:latin typeface="Times New Roman" panose="02020603050405020304" pitchFamily="18" charset="0"/>
                <a:cs typeface="Times New Roman" panose="02020603050405020304" pitchFamily="18" charset="0"/>
              </a:rPr>
              <a:t>Cấp</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độ</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tổ</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chức</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cao</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nhất</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của</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cơ</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thể</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đa</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bào</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có</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tên</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gọi</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là</a:t>
            </a:r>
            <a:r>
              <a:rPr lang="en-US" altLang="en-US" sz="2800" dirty="0">
                <a:solidFill>
                  <a:srgbClr val="000000"/>
                </a:solidFill>
                <a:latin typeface="Times New Roman" panose="02020603050405020304" pitchFamily="18" charset="0"/>
                <a:cs typeface="Times New Roman" panose="02020603050405020304" pitchFamily="18" charset="0"/>
              </a:rPr>
              <a:t> :</a:t>
            </a:r>
            <a:endPar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p:txBody>
      </p:sp>
      <p:sp>
        <p:nvSpPr>
          <p:cNvPr id="9" name="Rectangle 8"/>
          <p:cNvSpPr/>
          <p:nvPr/>
        </p:nvSpPr>
        <p:spPr>
          <a:xfrm>
            <a:off x="114376" y="3717032"/>
            <a:ext cx="9029624" cy="523220"/>
          </a:xfrm>
          <a:prstGeom prst="rect">
            <a:avLst/>
          </a:prstGeom>
        </p:spPr>
        <p:txBody>
          <a:bodyPr wrap="square">
            <a:spAutoFit/>
          </a:bodyPr>
          <a:lstStyle/>
          <a:p>
            <a:pPr marL="514350" indent="-514350">
              <a:buAutoNum type="alphaUcPeriod"/>
            </a:pPr>
            <a:r>
              <a:rPr lang="en-US" altLang="en-US" sz="2800" dirty="0" err="1">
                <a:solidFill>
                  <a:srgbClr val="000000"/>
                </a:solidFill>
                <a:latin typeface="Times New Roman" panose="02020603050405020304" pitchFamily="18" charset="0"/>
                <a:cs typeface="Times New Roman" panose="02020603050405020304" pitchFamily="18" charset="0"/>
              </a:rPr>
              <a:t>cơ</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thể</a:t>
            </a:r>
            <a:r>
              <a:rPr lang="en-US" altLang="en-US" sz="2800" dirty="0">
                <a:solidFill>
                  <a:srgbClr val="000000"/>
                </a:solidFill>
                <a:latin typeface="Times New Roman" panose="02020603050405020304" pitchFamily="18" charset="0"/>
                <a:cs typeface="Times New Roman" panose="02020603050405020304" pitchFamily="18" charset="0"/>
              </a:rPr>
              <a:t>		B. </a:t>
            </a:r>
            <a:r>
              <a:rPr lang="en-US" altLang="en-US" sz="2800" dirty="0" err="1">
                <a:solidFill>
                  <a:srgbClr val="000000"/>
                </a:solidFill>
                <a:latin typeface="Times New Roman" panose="02020603050405020304" pitchFamily="18" charset="0"/>
                <a:cs typeface="Times New Roman" panose="02020603050405020304" pitchFamily="18" charset="0"/>
              </a:rPr>
              <a:t>mô</a:t>
            </a:r>
            <a:r>
              <a:rPr lang="en-US" altLang="en-US" sz="2800" dirty="0">
                <a:solidFill>
                  <a:srgbClr val="000000"/>
                </a:solidFill>
                <a:latin typeface="Times New Roman" panose="02020603050405020304" pitchFamily="18" charset="0"/>
                <a:cs typeface="Times New Roman" panose="02020603050405020304" pitchFamily="18" charset="0"/>
              </a:rPr>
              <a:t>		C. </a:t>
            </a:r>
            <a:r>
              <a:rPr lang="en-US" altLang="en-US" sz="2800" dirty="0" err="1">
                <a:solidFill>
                  <a:srgbClr val="000000"/>
                </a:solidFill>
                <a:latin typeface="Times New Roman" panose="02020603050405020304" pitchFamily="18" charset="0"/>
                <a:cs typeface="Times New Roman" panose="02020603050405020304" pitchFamily="18" charset="0"/>
              </a:rPr>
              <a:t>cơ</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quan</a:t>
            </a:r>
            <a:r>
              <a:rPr lang="en-US" altLang="en-US" sz="2800" dirty="0">
                <a:solidFill>
                  <a:srgbClr val="000000"/>
                </a:solidFill>
                <a:latin typeface="Times New Roman" panose="02020603050405020304" pitchFamily="18" charset="0"/>
                <a:cs typeface="Times New Roman" panose="02020603050405020304" pitchFamily="18" charset="0"/>
              </a:rPr>
              <a:t>	 	D. </a:t>
            </a:r>
            <a:r>
              <a:rPr lang="en-US" altLang="en-US" sz="2800" dirty="0" err="1">
                <a:solidFill>
                  <a:srgbClr val="000000"/>
                </a:solidFill>
                <a:latin typeface="Times New Roman" panose="02020603050405020304" pitchFamily="18" charset="0"/>
                <a:cs typeface="Times New Roman" panose="02020603050405020304" pitchFamily="18" charset="0"/>
              </a:rPr>
              <a:t>tế</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bào</a:t>
            </a:r>
            <a:r>
              <a:rPr lang="en-US" altLang="en-US" sz="2800" dirty="0">
                <a:solidFill>
                  <a:srgbClr val="000000"/>
                </a:solidFill>
                <a:latin typeface="Times New Roman" panose="02020603050405020304" pitchFamily="18" charset="0"/>
                <a:cs typeface="Times New Roman" panose="02020603050405020304" pitchFamily="18" charset="0"/>
              </a:rPr>
              <a:t>.</a:t>
            </a:r>
            <a:endParaRPr lang="en-US" sz="2800" dirty="0"/>
          </a:p>
        </p:txBody>
      </p:sp>
      <p:sp>
        <p:nvSpPr>
          <p:cNvPr id="6" name="Rectangle 5"/>
          <p:cNvSpPr/>
          <p:nvPr/>
        </p:nvSpPr>
        <p:spPr>
          <a:xfrm>
            <a:off x="125760" y="4517677"/>
            <a:ext cx="8892480" cy="1384995"/>
          </a:xfrm>
          <a:prstGeom prst="rect">
            <a:avLst/>
          </a:prstGeom>
        </p:spPr>
        <p:txBody>
          <a:bodyPr wrap="square">
            <a:spAutoFit/>
          </a:bodyPr>
          <a:lstStyle/>
          <a:p>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3: </a:t>
            </a:r>
            <a:r>
              <a:rPr lang="vi-VN" sz="2800" dirty="0">
                <a:latin typeface="Times New Roman" panose="02020603050405020304" pitchFamily="18" charset="0"/>
                <a:cs typeface="Times New Roman" panose="02020603050405020304" pitchFamily="18" charset="0"/>
              </a:rPr>
              <a:t>Hệ cơ quan ở thực vật bao gồm?</a:t>
            </a:r>
          </a:p>
          <a:p>
            <a:r>
              <a:rPr lang="vi-VN" sz="2800" dirty="0">
                <a:latin typeface="Times New Roman" panose="02020603050405020304" pitchFamily="18" charset="0"/>
                <a:cs typeface="Times New Roman" panose="02020603050405020304" pitchFamily="18" charset="0"/>
              </a:rPr>
              <a:t>A. Hệ rễ và hệ thân                  </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B. Hệ thân và hệ lá</a:t>
            </a:r>
          </a:p>
          <a:p>
            <a:r>
              <a:rPr lang="vi-VN" sz="2800" dirty="0">
                <a:latin typeface="Times New Roman" panose="02020603050405020304" pitchFamily="18" charset="0"/>
                <a:cs typeface="Times New Roman" panose="02020603050405020304" pitchFamily="18" charset="0"/>
              </a:rPr>
              <a:t>C. Hệ chồi và hệ rễ                   D. Hệ cơ và hệ thân</a:t>
            </a:r>
          </a:p>
        </p:txBody>
      </p:sp>
    </p:spTree>
    <p:extLst>
      <p:ext uri="{BB962C8B-B14F-4D97-AF65-F5344CB8AC3E}">
        <p14:creationId xmlns:p14="http://schemas.microsoft.com/office/powerpoint/2010/main" val="2645248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animBg="1"/>
      <p:bldP spid="7" grpId="0"/>
      <p:bldP spid="9" grpId="0"/>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val 12"/>
          <p:cNvSpPr/>
          <p:nvPr/>
        </p:nvSpPr>
        <p:spPr>
          <a:xfrm>
            <a:off x="153311" y="5102027"/>
            <a:ext cx="504056" cy="504056"/>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2" name="Oval 11"/>
          <p:cNvSpPr/>
          <p:nvPr/>
        </p:nvSpPr>
        <p:spPr>
          <a:xfrm>
            <a:off x="3711336" y="2023683"/>
            <a:ext cx="504056" cy="504056"/>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 name="Oval 1"/>
          <p:cNvSpPr/>
          <p:nvPr/>
        </p:nvSpPr>
        <p:spPr>
          <a:xfrm>
            <a:off x="4671049" y="869622"/>
            <a:ext cx="504056" cy="504056"/>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 name="Oval 2"/>
          <p:cNvSpPr/>
          <p:nvPr/>
        </p:nvSpPr>
        <p:spPr>
          <a:xfrm>
            <a:off x="2589312" y="6774904"/>
            <a:ext cx="504056" cy="504056"/>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4" name="Oval 3"/>
          <p:cNvSpPr/>
          <p:nvPr/>
        </p:nvSpPr>
        <p:spPr>
          <a:xfrm>
            <a:off x="2741712" y="6927304"/>
            <a:ext cx="504056" cy="504056"/>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5" name="Oval 4"/>
          <p:cNvSpPr/>
          <p:nvPr/>
        </p:nvSpPr>
        <p:spPr>
          <a:xfrm>
            <a:off x="2894112" y="7079704"/>
            <a:ext cx="504056" cy="504056"/>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6" name="Rectangle 5"/>
          <p:cNvSpPr/>
          <p:nvPr/>
        </p:nvSpPr>
        <p:spPr>
          <a:xfrm>
            <a:off x="0" y="137730"/>
            <a:ext cx="9052478" cy="523220"/>
          </a:xfrm>
          <a:prstGeom prst="rect">
            <a:avLst/>
          </a:prstGeom>
        </p:spPr>
        <p:txBody>
          <a:bodyPr wrap="none">
            <a:spAutoFit/>
          </a:bodyPr>
          <a:lstStyle/>
          <a:p>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4: </a:t>
            </a:r>
            <a:r>
              <a:rPr lang="en-US" sz="2800" dirty="0" err="1">
                <a:latin typeface="Times New Roman" panose="02020603050405020304" pitchFamily="18" charset="0"/>
                <a:cs typeface="Times New Roman" panose="02020603050405020304" pitchFamily="18" charset="0"/>
              </a:rPr>
              <a:t>Dạ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thuộc</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cấp độ tổ chức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 trong cơ thể đa bào</a:t>
            </a:r>
            <a:r>
              <a:rPr lang="en-US" sz="2800" dirty="0">
                <a:latin typeface="Times New Roman" panose="02020603050405020304" pitchFamily="18" charset="0"/>
                <a:cs typeface="Times New Roman" panose="02020603050405020304" pitchFamily="18" charset="0"/>
              </a:rPr>
              <a:t> :</a:t>
            </a:r>
          </a:p>
        </p:txBody>
      </p:sp>
      <p:sp>
        <p:nvSpPr>
          <p:cNvPr id="7" name="Rectangle 6"/>
          <p:cNvSpPr/>
          <p:nvPr/>
        </p:nvSpPr>
        <p:spPr>
          <a:xfrm>
            <a:off x="175789" y="869622"/>
            <a:ext cx="9029624" cy="523220"/>
          </a:xfrm>
          <a:prstGeom prst="rect">
            <a:avLst/>
          </a:prstGeom>
        </p:spPr>
        <p:txBody>
          <a:bodyPr wrap="square">
            <a:spAutoFit/>
          </a:bodyPr>
          <a:lstStyle/>
          <a:p>
            <a:pPr marL="514350" indent="-514350">
              <a:buAutoNum type="alphaUcPeriod"/>
            </a:pPr>
            <a:r>
              <a:rPr lang="en-US" altLang="en-US" sz="2800" dirty="0" err="1">
                <a:solidFill>
                  <a:srgbClr val="000000"/>
                </a:solidFill>
                <a:latin typeface="Times New Roman" panose="02020603050405020304" pitchFamily="18" charset="0"/>
                <a:cs typeface="Times New Roman" panose="02020603050405020304" pitchFamily="18" charset="0"/>
              </a:rPr>
              <a:t>cơ</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thể</a:t>
            </a:r>
            <a:r>
              <a:rPr lang="en-US" altLang="en-US" sz="2800" dirty="0">
                <a:solidFill>
                  <a:srgbClr val="000000"/>
                </a:solidFill>
                <a:latin typeface="Times New Roman" panose="02020603050405020304" pitchFamily="18" charset="0"/>
                <a:cs typeface="Times New Roman" panose="02020603050405020304" pitchFamily="18" charset="0"/>
              </a:rPr>
              <a:t>		B. </a:t>
            </a:r>
            <a:r>
              <a:rPr lang="en-US" altLang="en-US" sz="2800" dirty="0" err="1">
                <a:solidFill>
                  <a:srgbClr val="000000"/>
                </a:solidFill>
                <a:latin typeface="Times New Roman" panose="02020603050405020304" pitchFamily="18" charset="0"/>
                <a:cs typeface="Times New Roman" panose="02020603050405020304" pitchFamily="18" charset="0"/>
              </a:rPr>
              <a:t>mô</a:t>
            </a:r>
            <a:r>
              <a:rPr lang="en-US" altLang="en-US" sz="2800" dirty="0">
                <a:solidFill>
                  <a:srgbClr val="000000"/>
                </a:solidFill>
                <a:latin typeface="Times New Roman" panose="02020603050405020304" pitchFamily="18" charset="0"/>
                <a:cs typeface="Times New Roman" panose="02020603050405020304" pitchFamily="18" charset="0"/>
              </a:rPr>
              <a:t>		C. </a:t>
            </a:r>
            <a:r>
              <a:rPr lang="en-US" altLang="en-US" sz="2800" dirty="0" err="1">
                <a:solidFill>
                  <a:srgbClr val="000000"/>
                </a:solidFill>
                <a:latin typeface="Times New Roman" panose="02020603050405020304" pitchFamily="18" charset="0"/>
                <a:cs typeface="Times New Roman" panose="02020603050405020304" pitchFamily="18" charset="0"/>
              </a:rPr>
              <a:t>cơ</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quan</a:t>
            </a:r>
            <a:r>
              <a:rPr lang="en-US" altLang="en-US" sz="2800" dirty="0">
                <a:solidFill>
                  <a:srgbClr val="000000"/>
                </a:solidFill>
                <a:latin typeface="Times New Roman" panose="02020603050405020304" pitchFamily="18" charset="0"/>
                <a:cs typeface="Times New Roman" panose="02020603050405020304" pitchFamily="18" charset="0"/>
              </a:rPr>
              <a:t>	 	D. </a:t>
            </a:r>
            <a:r>
              <a:rPr lang="en-US" altLang="en-US" sz="2800" dirty="0" err="1">
                <a:solidFill>
                  <a:srgbClr val="000000"/>
                </a:solidFill>
                <a:latin typeface="Times New Roman" panose="02020603050405020304" pitchFamily="18" charset="0"/>
                <a:cs typeface="Times New Roman" panose="02020603050405020304" pitchFamily="18" charset="0"/>
              </a:rPr>
              <a:t>tế</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bào</a:t>
            </a:r>
            <a:r>
              <a:rPr lang="en-US" altLang="en-US" sz="2800" dirty="0">
                <a:solidFill>
                  <a:srgbClr val="000000"/>
                </a:solidFill>
                <a:latin typeface="Times New Roman" panose="02020603050405020304" pitchFamily="18" charset="0"/>
                <a:cs typeface="Times New Roman" panose="02020603050405020304" pitchFamily="18" charset="0"/>
              </a:rPr>
              <a:t>.</a:t>
            </a:r>
            <a:endParaRPr lang="en-US" sz="2800" dirty="0"/>
          </a:p>
        </p:txBody>
      </p:sp>
      <p:pic>
        <p:nvPicPr>
          <p:cNvPr id="2050" name="Picture 2" descr="Những điều thú vị về bộ não con người | Vinme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3932" y="1583214"/>
            <a:ext cx="2109267" cy="1815882"/>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53311" y="1583214"/>
            <a:ext cx="7116051" cy="1384995"/>
          </a:xfrm>
          <a:prstGeom prst="rect">
            <a:avLst/>
          </a:prstGeom>
        </p:spPr>
        <p:txBody>
          <a:bodyPr wrap="none">
            <a:spAutoFit/>
          </a:bodyPr>
          <a:lstStyle/>
          <a:p>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5: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bên</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thuộc hệ cơ quan nào sau đây?</a:t>
            </a:r>
          </a:p>
          <a:p>
            <a:r>
              <a:rPr lang="vi-VN" sz="2800" dirty="0">
                <a:latin typeface="Times New Roman" panose="02020603050405020304" pitchFamily="18" charset="0"/>
                <a:cs typeface="Times New Roman" panose="02020603050405020304" pitchFamily="18" charset="0"/>
              </a:rPr>
              <a:t>A. Hệ tuần hoàn             B. Hệ thần kinh</a:t>
            </a:r>
          </a:p>
          <a:p>
            <a:r>
              <a:rPr lang="vi-VN" sz="2800" dirty="0">
                <a:latin typeface="Times New Roman" panose="02020603050405020304" pitchFamily="18" charset="0"/>
                <a:cs typeface="Times New Roman" panose="02020603050405020304" pitchFamily="18" charset="0"/>
              </a:rPr>
              <a:t>C. Hệ hô hấp                  D. Hệ tiêu hóa</a:t>
            </a:r>
            <a:endParaRPr lang="en-US" sz="2800" dirty="0">
              <a:latin typeface="Times New Roman" panose="02020603050405020304" pitchFamily="18" charset="0"/>
              <a:cs typeface="Times New Roman" panose="02020603050405020304" pitchFamily="18" charset="0"/>
            </a:endParaRPr>
          </a:p>
        </p:txBody>
      </p:sp>
      <p:pic>
        <p:nvPicPr>
          <p:cNvPr id="2052" name="Picture 4" descr="Thùy phổi là gì? Vì sao phải cắt thùy phổ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3932" y="3933056"/>
            <a:ext cx="2114748" cy="2448272"/>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175789" y="4221088"/>
            <a:ext cx="7116051" cy="1384995"/>
          </a:xfrm>
          <a:prstGeom prst="rect">
            <a:avLst/>
          </a:prstGeom>
        </p:spPr>
        <p:txBody>
          <a:bodyPr wrap="none">
            <a:spAutoFit/>
          </a:bodyPr>
          <a:lstStyle/>
          <a:p>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6: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bên</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thuộc hệ cơ quan nào sau đây?</a:t>
            </a:r>
          </a:p>
          <a:p>
            <a:r>
              <a:rPr lang="vi-VN" sz="2800" dirty="0">
                <a:latin typeface="Times New Roman" panose="02020603050405020304" pitchFamily="18" charset="0"/>
                <a:cs typeface="Times New Roman" panose="02020603050405020304" pitchFamily="18" charset="0"/>
              </a:rPr>
              <a:t>A. Hệ tuần hoàn             B. Hệ thần kinh</a:t>
            </a:r>
          </a:p>
          <a:p>
            <a:r>
              <a:rPr lang="vi-VN" sz="2800" dirty="0">
                <a:latin typeface="Times New Roman" panose="02020603050405020304" pitchFamily="18" charset="0"/>
                <a:cs typeface="Times New Roman" panose="02020603050405020304" pitchFamily="18" charset="0"/>
              </a:rPr>
              <a:t>C. Hệ hô hấp                  D. Hệ tiêu hóa</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68470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5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5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2" grpId="0" animBg="1"/>
      <p:bldP spid="9" grpId="0"/>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180423" y="2607588"/>
            <a:ext cx="504056" cy="504056"/>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 name="Oval 1"/>
          <p:cNvSpPr/>
          <p:nvPr/>
        </p:nvSpPr>
        <p:spPr>
          <a:xfrm>
            <a:off x="5724128" y="764704"/>
            <a:ext cx="504056" cy="504056"/>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4" name="TextBox 3"/>
          <p:cNvSpPr txBox="1"/>
          <p:nvPr/>
        </p:nvSpPr>
        <p:spPr>
          <a:xfrm>
            <a:off x="248261" y="302470"/>
            <a:ext cx="8320183" cy="954107"/>
          </a:xfrm>
          <a:prstGeom prst="rect">
            <a:avLst/>
          </a:prstGeom>
          <a:noFill/>
        </p:spPr>
        <p:txBody>
          <a:bodyPr wrap="square" rtlCol="0">
            <a:spAutoFit/>
          </a:bodyPr>
          <a:lstStyle/>
          <a:p>
            <a:pPr algn="l"/>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7: </a:t>
            </a:r>
            <a:r>
              <a:rPr lang="en-US" sz="2800" dirty="0" err="1">
                <a:latin typeface="Times New Roman" panose="02020603050405020304" pitchFamily="18" charset="0"/>
                <a:cs typeface="Times New Roman" panose="02020603050405020304" pitchFamily="18" charset="0"/>
              </a:rPr>
              <a:t>Hoa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 :</a:t>
            </a:r>
          </a:p>
          <a:p>
            <a:pPr algn="l"/>
            <a:r>
              <a:rPr lang="en-US" sz="2800" dirty="0">
                <a:latin typeface="Times New Roman" panose="02020603050405020304" pitchFamily="18" charset="0"/>
                <a:cs typeface="Times New Roman" panose="02020603050405020304" pitchFamily="18" charset="0"/>
              </a:rPr>
              <a:t>A. </a:t>
            </a:r>
            <a:r>
              <a:rPr lang="en-US" sz="2800" dirty="0" err="1">
                <a:latin typeface="Times New Roman" panose="02020603050405020304" pitchFamily="18" charset="0"/>
                <a:cs typeface="Times New Roman" panose="02020603050405020304" pitchFamily="18" charset="0"/>
              </a:rPr>
              <a:t>Hệ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lá</a:t>
            </a:r>
            <a:r>
              <a:rPr lang="en-US" sz="2800" dirty="0">
                <a:latin typeface="Times New Roman" panose="02020603050405020304" pitchFamily="18" charset="0"/>
                <a:cs typeface="Times New Roman" panose="02020603050405020304" pitchFamily="18" charset="0"/>
              </a:rPr>
              <a:t> 	B. </a:t>
            </a:r>
            <a:r>
              <a:rPr lang="en-US" sz="2800" dirty="0" err="1">
                <a:latin typeface="Times New Roman" panose="02020603050405020304" pitchFamily="18" charset="0"/>
                <a:cs typeface="Times New Roman" panose="02020603050405020304" pitchFamily="18" charset="0"/>
              </a:rPr>
              <a:t>Hệ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thân</a:t>
            </a:r>
            <a:r>
              <a:rPr lang="en-US" sz="2800" dirty="0">
                <a:latin typeface="Times New Roman" panose="02020603050405020304" pitchFamily="18" charset="0"/>
                <a:cs typeface="Times New Roman" panose="02020603050405020304" pitchFamily="18" charset="0"/>
              </a:rPr>
              <a:t> 	C. </a:t>
            </a:r>
            <a:r>
              <a:rPr lang="en-US" sz="2800" dirty="0" err="1">
                <a:latin typeface="Times New Roman" panose="02020603050405020304" pitchFamily="18" charset="0"/>
                <a:cs typeface="Times New Roman" panose="02020603050405020304" pitchFamily="18" charset="0"/>
              </a:rPr>
              <a:t>Hệ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hoa</a:t>
            </a:r>
            <a:r>
              <a:rPr lang="en-US" sz="2800" dirty="0">
                <a:latin typeface="Times New Roman" panose="02020603050405020304" pitchFamily="18" charset="0"/>
                <a:cs typeface="Times New Roman" panose="02020603050405020304" pitchFamily="18" charset="0"/>
              </a:rPr>
              <a:t> 	D. </a:t>
            </a:r>
            <a:r>
              <a:rPr lang="en-US" sz="2800" dirty="0" err="1">
                <a:latin typeface="Times New Roman" panose="02020603050405020304" pitchFamily="18" charset="0"/>
                <a:cs typeface="Times New Roman" panose="02020603050405020304" pitchFamily="18" charset="0"/>
              </a:rPr>
              <a:t>Hệ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chồ</a:t>
            </a:r>
            <a:r>
              <a:rPr lang="en-US" sz="2400" dirty="0" err="1"/>
              <a:t>i</a:t>
            </a:r>
            <a:r>
              <a:rPr lang="en-US" sz="2400" dirty="0"/>
              <a:t> </a:t>
            </a:r>
          </a:p>
        </p:txBody>
      </p:sp>
      <p:sp>
        <p:nvSpPr>
          <p:cNvPr id="5" name="Rectangle 4"/>
          <p:cNvSpPr/>
          <p:nvPr/>
        </p:nvSpPr>
        <p:spPr>
          <a:xfrm>
            <a:off x="179512" y="1268760"/>
            <a:ext cx="8640960" cy="2677656"/>
          </a:xfrm>
          <a:prstGeom prst="rect">
            <a:avLst/>
          </a:prstGeom>
        </p:spPr>
        <p:txBody>
          <a:bodyPr wrap="square">
            <a:spAutoFit/>
          </a:bodyPr>
          <a:lstStyle/>
          <a:p>
            <a:r>
              <a:rPr lang="vi-VN" sz="2800" dirty="0">
                <a:latin typeface="Times New Roman" panose="02020603050405020304" pitchFamily="18" charset="0"/>
                <a:cs typeface="Times New Roman" panose="02020603050405020304" pitchFamily="18" charset="0"/>
              </a:rPr>
              <a:t>Câu </a:t>
            </a:r>
            <a:r>
              <a:rPr lang="en-US" sz="2800" dirty="0">
                <a:latin typeface="Times New Roman" panose="02020603050405020304" pitchFamily="18" charset="0"/>
                <a:cs typeface="Times New Roman" panose="02020603050405020304" pitchFamily="18" charset="0"/>
              </a:rPr>
              <a:t>8</a:t>
            </a:r>
            <a:r>
              <a:rPr lang="vi-VN" sz="2800" dirty="0">
                <a:latin typeface="Times New Roman" panose="02020603050405020304" pitchFamily="18" charset="0"/>
                <a:cs typeface="Times New Roman" panose="02020603050405020304" pitchFamily="18" charset="0"/>
              </a:rPr>
              <a:t>: Khi sắp xếp các cấp độ tổ chức trong cơ thể đa bào theo thứ tự từ nhỏ đến lớn, trật tự nào dưới đây là đúng?</a:t>
            </a:r>
          </a:p>
          <a:p>
            <a:r>
              <a:rPr lang="vi-VN" sz="2800" dirty="0">
                <a:latin typeface="Times New Roman" panose="02020603050405020304" pitchFamily="18" charset="0"/>
                <a:cs typeface="Times New Roman" panose="02020603050405020304" pitchFamily="18" charset="0"/>
              </a:rPr>
              <a:t>A. Tế bào </a:t>
            </a:r>
            <a:r>
              <a:rPr lang="en-US" sz="2800" dirty="0">
                <a:latin typeface="Times New Roman" panose="02020603050405020304" pitchFamily="18" charset="0"/>
                <a:cs typeface="Times New Roman" panose="02020603050405020304" pitchFamily="18" charset="0"/>
              </a:rPr>
              <a:t>;</a:t>
            </a:r>
            <a:r>
              <a:rPr lang="vi-VN" sz="2800" dirty="0">
                <a:latin typeface="Times New Roman" panose="02020603050405020304" pitchFamily="18" charset="0"/>
                <a:cs typeface="Times New Roman" panose="02020603050405020304" pitchFamily="18" charset="0"/>
              </a:rPr>
              <a:t> cơ quan </a:t>
            </a:r>
            <a:r>
              <a:rPr lang="en-US" sz="2800" dirty="0">
                <a:latin typeface="Times New Roman" panose="02020603050405020304" pitchFamily="18" charset="0"/>
                <a:cs typeface="Times New Roman" panose="02020603050405020304" pitchFamily="18" charset="0"/>
              </a:rPr>
              <a:t>;</a:t>
            </a:r>
            <a:r>
              <a:rPr lang="vi-VN" sz="2800" dirty="0">
                <a:latin typeface="Times New Roman" panose="02020603050405020304" pitchFamily="18" charset="0"/>
                <a:cs typeface="Times New Roman" panose="02020603050405020304" pitchFamily="18" charset="0"/>
              </a:rPr>
              <a:t> mô </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 hệ cơ quan </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 cơ thể</a:t>
            </a:r>
          </a:p>
          <a:p>
            <a:r>
              <a:rPr lang="vi-VN" sz="2800" dirty="0">
                <a:latin typeface="Times New Roman" panose="02020603050405020304" pitchFamily="18" charset="0"/>
                <a:cs typeface="Times New Roman" panose="02020603050405020304" pitchFamily="18" charset="0"/>
              </a:rPr>
              <a:t>B. Tế bào </a:t>
            </a:r>
            <a:r>
              <a:rPr lang="en-US" sz="2800" dirty="0">
                <a:latin typeface="Times New Roman" panose="02020603050405020304" pitchFamily="18" charset="0"/>
                <a:cs typeface="Times New Roman" panose="02020603050405020304" pitchFamily="18" charset="0"/>
              </a:rPr>
              <a:t>;</a:t>
            </a:r>
            <a:r>
              <a:rPr lang="vi-VN" sz="2800" dirty="0">
                <a:latin typeface="Times New Roman" panose="02020603050405020304" pitchFamily="18" charset="0"/>
                <a:cs typeface="Times New Roman" panose="02020603050405020304" pitchFamily="18" charset="0"/>
              </a:rPr>
              <a:t> mô </a:t>
            </a:r>
            <a:r>
              <a:rPr lang="en-US" sz="2800" dirty="0">
                <a:latin typeface="Times New Roman" panose="02020603050405020304" pitchFamily="18" charset="0"/>
                <a:cs typeface="Times New Roman" panose="02020603050405020304" pitchFamily="18" charset="0"/>
              </a:rPr>
              <a:t>;</a:t>
            </a:r>
            <a:r>
              <a:rPr lang="vi-VN" sz="2800" dirty="0">
                <a:latin typeface="Times New Roman" panose="02020603050405020304" pitchFamily="18" charset="0"/>
                <a:cs typeface="Times New Roman" panose="02020603050405020304" pitchFamily="18" charset="0"/>
              </a:rPr>
              <a:t> cơ quan </a:t>
            </a:r>
            <a:r>
              <a:rPr lang="en-US" sz="2800" dirty="0">
                <a:latin typeface="Times New Roman" panose="02020603050405020304" pitchFamily="18" charset="0"/>
                <a:cs typeface="Times New Roman" panose="02020603050405020304" pitchFamily="18" charset="0"/>
              </a:rPr>
              <a:t>;</a:t>
            </a:r>
            <a:r>
              <a:rPr lang="vi-VN" sz="2800" dirty="0">
                <a:latin typeface="Times New Roman" panose="02020603050405020304" pitchFamily="18" charset="0"/>
                <a:cs typeface="Times New Roman" panose="02020603050405020304" pitchFamily="18" charset="0"/>
              </a:rPr>
              <a:t> hệ cơ quan </a:t>
            </a:r>
            <a:r>
              <a:rPr lang="en-US" sz="2800" dirty="0">
                <a:latin typeface="Times New Roman" panose="02020603050405020304" pitchFamily="18" charset="0"/>
                <a:cs typeface="Times New Roman" panose="02020603050405020304" pitchFamily="18" charset="0"/>
              </a:rPr>
              <a:t>;</a:t>
            </a:r>
            <a:r>
              <a:rPr lang="vi-VN" sz="2800" dirty="0">
                <a:latin typeface="Times New Roman" panose="02020603050405020304" pitchFamily="18" charset="0"/>
                <a:cs typeface="Times New Roman" panose="02020603050405020304" pitchFamily="18" charset="0"/>
              </a:rPr>
              <a:t> cơ thể</a:t>
            </a:r>
          </a:p>
          <a:p>
            <a:r>
              <a:rPr lang="vi-VN" sz="2800" dirty="0">
                <a:latin typeface="Times New Roman" panose="02020603050405020304" pitchFamily="18" charset="0"/>
                <a:cs typeface="Times New Roman" panose="02020603050405020304" pitchFamily="18" charset="0"/>
              </a:rPr>
              <a:t>C. Cơ thể </a:t>
            </a:r>
            <a:r>
              <a:rPr lang="en-US" sz="2800" dirty="0">
                <a:latin typeface="Times New Roman" panose="02020603050405020304" pitchFamily="18" charset="0"/>
                <a:cs typeface="Times New Roman" panose="02020603050405020304" pitchFamily="18" charset="0"/>
              </a:rPr>
              <a:t>;</a:t>
            </a:r>
            <a:r>
              <a:rPr lang="vi-VN" sz="2800" dirty="0">
                <a:latin typeface="Times New Roman" panose="02020603050405020304" pitchFamily="18" charset="0"/>
                <a:cs typeface="Times New Roman" panose="02020603050405020304" pitchFamily="18" charset="0"/>
              </a:rPr>
              <a:t> hệ cơ quan </a:t>
            </a:r>
            <a:r>
              <a:rPr lang="en-US" sz="2800" dirty="0">
                <a:latin typeface="Times New Roman" panose="02020603050405020304" pitchFamily="18" charset="0"/>
                <a:cs typeface="Times New Roman" panose="02020603050405020304" pitchFamily="18" charset="0"/>
              </a:rPr>
              <a:t>;</a:t>
            </a:r>
            <a:r>
              <a:rPr lang="vi-VN" sz="2800" dirty="0">
                <a:latin typeface="Times New Roman" panose="02020603050405020304" pitchFamily="18" charset="0"/>
                <a:cs typeface="Times New Roman" panose="02020603050405020304" pitchFamily="18" charset="0"/>
              </a:rPr>
              <a:t> mô </a:t>
            </a:r>
            <a:r>
              <a:rPr lang="en-US" sz="2800" dirty="0">
                <a:latin typeface="Times New Roman" panose="02020603050405020304" pitchFamily="18" charset="0"/>
                <a:cs typeface="Times New Roman" panose="02020603050405020304" pitchFamily="18" charset="0"/>
              </a:rPr>
              <a:t>;</a:t>
            </a:r>
            <a:r>
              <a:rPr lang="vi-VN" sz="2800" dirty="0">
                <a:latin typeface="Times New Roman" panose="02020603050405020304" pitchFamily="18" charset="0"/>
                <a:cs typeface="Times New Roman" panose="02020603050405020304" pitchFamily="18" charset="0"/>
              </a:rPr>
              <a:t> tế bào </a:t>
            </a:r>
            <a:r>
              <a:rPr lang="en-US" sz="2800" dirty="0">
                <a:latin typeface="Times New Roman" panose="02020603050405020304" pitchFamily="18" charset="0"/>
                <a:cs typeface="Times New Roman" panose="02020603050405020304" pitchFamily="18" charset="0"/>
              </a:rPr>
              <a:t>;</a:t>
            </a:r>
            <a:r>
              <a:rPr lang="vi-VN" sz="2800" dirty="0">
                <a:latin typeface="Times New Roman" panose="02020603050405020304" pitchFamily="18" charset="0"/>
                <a:cs typeface="Times New Roman" panose="02020603050405020304" pitchFamily="18" charset="0"/>
              </a:rPr>
              <a:t> cơ quan</a:t>
            </a:r>
          </a:p>
          <a:p>
            <a:r>
              <a:rPr lang="vi-VN" sz="2800" dirty="0">
                <a:latin typeface="Times New Roman" panose="02020603050405020304" pitchFamily="18" charset="0"/>
                <a:cs typeface="Times New Roman" panose="02020603050405020304" pitchFamily="18" charset="0"/>
              </a:rPr>
              <a:t>D. Hệ cơ quan </a:t>
            </a:r>
            <a:r>
              <a:rPr lang="en-US" sz="2800" dirty="0">
                <a:latin typeface="Times New Roman" panose="02020603050405020304" pitchFamily="18" charset="0"/>
                <a:cs typeface="Times New Roman" panose="02020603050405020304" pitchFamily="18" charset="0"/>
              </a:rPr>
              <a:t>;</a:t>
            </a:r>
            <a:r>
              <a:rPr lang="vi-VN" sz="2800" dirty="0">
                <a:latin typeface="Times New Roman" panose="02020603050405020304" pitchFamily="18" charset="0"/>
                <a:cs typeface="Times New Roman" panose="02020603050405020304" pitchFamily="18" charset="0"/>
              </a:rPr>
              <a:t> cơ quan </a:t>
            </a:r>
            <a:r>
              <a:rPr lang="en-US" sz="2800" dirty="0">
                <a:latin typeface="Times New Roman" panose="02020603050405020304" pitchFamily="18" charset="0"/>
                <a:cs typeface="Times New Roman" panose="02020603050405020304" pitchFamily="18" charset="0"/>
              </a:rPr>
              <a:t>;</a:t>
            </a:r>
            <a:r>
              <a:rPr lang="vi-VN" sz="2800" dirty="0">
                <a:latin typeface="Times New Roman" panose="02020603050405020304" pitchFamily="18" charset="0"/>
                <a:cs typeface="Times New Roman" panose="02020603050405020304" pitchFamily="18" charset="0"/>
              </a:rPr>
              <a:t> cơ thể </a:t>
            </a:r>
            <a:r>
              <a:rPr lang="en-US" sz="2800" dirty="0">
                <a:latin typeface="Times New Roman" panose="02020603050405020304" pitchFamily="18" charset="0"/>
                <a:cs typeface="Times New Roman" panose="02020603050405020304" pitchFamily="18" charset="0"/>
              </a:rPr>
              <a:t>;</a:t>
            </a:r>
            <a:r>
              <a:rPr lang="vi-VN" sz="2800" dirty="0">
                <a:latin typeface="Times New Roman" panose="02020603050405020304" pitchFamily="18" charset="0"/>
                <a:cs typeface="Times New Roman" panose="02020603050405020304" pitchFamily="18" charset="0"/>
              </a:rPr>
              <a:t> mô </a:t>
            </a:r>
            <a:r>
              <a:rPr lang="en-US" sz="2800" dirty="0">
                <a:latin typeface="Times New Roman" panose="02020603050405020304" pitchFamily="18" charset="0"/>
                <a:cs typeface="Times New Roman" panose="02020603050405020304" pitchFamily="18" charset="0"/>
              </a:rPr>
              <a:t>;</a:t>
            </a:r>
            <a:r>
              <a:rPr lang="vi-VN" sz="2800" dirty="0">
                <a:latin typeface="Times New Roman" panose="02020603050405020304" pitchFamily="18" charset="0"/>
                <a:cs typeface="Times New Roman" panose="02020603050405020304" pitchFamily="18" charset="0"/>
              </a:rPr>
              <a:t> tế bào</a:t>
            </a:r>
          </a:p>
        </p:txBody>
      </p:sp>
      <p:sp>
        <p:nvSpPr>
          <p:cNvPr id="8" name="Oval 7"/>
          <p:cNvSpPr/>
          <p:nvPr/>
        </p:nvSpPr>
        <p:spPr>
          <a:xfrm>
            <a:off x="179512" y="4386885"/>
            <a:ext cx="504056" cy="504056"/>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6" name="Rectangle 5"/>
          <p:cNvSpPr/>
          <p:nvPr/>
        </p:nvSpPr>
        <p:spPr>
          <a:xfrm>
            <a:off x="180423" y="3946416"/>
            <a:ext cx="8791084" cy="1384995"/>
          </a:xfrm>
          <a:prstGeom prst="rect">
            <a:avLst/>
          </a:prstGeom>
        </p:spPr>
        <p:txBody>
          <a:bodyPr wrap="square">
            <a:spAutoFit/>
          </a:bodyPr>
          <a:lstStyle/>
          <a:p>
            <a:r>
              <a:rPr lang="vi-VN" sz="2800" dirty="0">
                <a:latin typeface="Times New Roman" panose="02020603050405020304" pitchFamily="18" charset="0"/>
                <a:cs typeface="Times New Roman" panose="02020603050405020304" pitchFamily="18" charset="0"/>
              </a:rPr>
              <a:t>Câu </a:t>
            </a:r>
            <a:r>
              <a:rPr lang="en-US" sz="2800" dirty="0">
                <a:latin typeface="Times New Roman" panose="02020603050405020304" pitchFamily="18" charset="0"/>
                <a:cs typeface="Times New Roman" panose="02020603050405020304" pitchFamily="18" charset="0"/>
              </a:rPr>
              <a:t>9</a:t>
            </a:r>
            <a:r>
              <a:rPr lang="vi-VN" sz="2800" dirty="0">
                <a:latin typeface="Times New Roman" panose="02020603050405020304" pitchFamily="18" charset="0"/>
                <a:cs typeface="Times New Roman" panose="02020603050405020304" pitchFamily="18" charset="0"/>
              </a:rPr>
              <a:t>: Hệ cơ quan nào dưới đây không có ở động vật?</a:t>
            </a:r>
          </a:p>
          <a:p>
            <a:r>
              <a:rPr lang="vi-VN" sz="2800" dirty="0">
                <a:latin typeface="Times New Roman" panose="02020603050405020304" pitchFamily="18" charset="0"/>
                <a:cs typeface="Times New Roman" panose="02020603050405020304" pitchFamily="18" charset="0"/>
              </a:rPr>
              <a:t>A. Hệ chồi                      C. Hệ hô hấp         </a:t>
            </a:r>
          </a:p>
          <a:p>
            <a:r>
              <a:rPr lang="vi-VN" sz="2800" dirty="0">
                <a:latin typeface="Times New Roman" panose="02020603050405020304" pitchFamily="18" charset="0"/>
                <a:cs typeface="Times New Roman" panose="02020603050405020304" pitchFamily="18" charset="0"/>
              </a:rPr>
              <a:t>B. Hệ tiêu hóa                D. Hệ tuần hoàn</a:t>
            </a:r>
          </a:p>
        </p:txBody>
      </p:sp>
      <p:sp>
        <p:nvSpPr>
          <p:cNvPr id="10" name="Oval 9"/>
          <p:cNvSpPr/>
          <p:nvPr/>
        </p:nvSpPr>
        <p:spPr>
          <a:xfrm>
            <a:off x="0" y="6215841"/>
            <a:ext cx="504056" cy="504056"/>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9" name="Rectangle 8"/>
          <p:cNvSpPr/>
          <p:nvPr/>
        </p:nvSpPr>
        <p:spPr>
          <a:xfrm>
            <a:off x="-12488" y="5348595"/>
            <a:ext cx="9456260" cy="1384995"/>
          </a:xfrm>
          <a:prstGeom prst="rect">
            <a:avLst/>
          </a:prstGeom>
        </p:spPr>
        <p:txBody>
          <a:bodyPr wrap="square">
            <a:spAutoFit/>
          </a:bodyPr>
          <a:lstStyle/>
          <a:p>
            <a:r>
              <a:rPr lang="vi-VN" sz="2800" dirty="0">
                <a:latin typeface="Times New Roman" panose="02020603050405020304" pitchFamily="18" charset="0"/>
                <a:cs typeface="Times New Roman" panose="02020603050405020304" pitchFamily="18" charset="0"/>
              </a:rPr>
              <a:t>Câu </a:t>
            </a:r>
            <a:r>
              <a:rPr lang="en-US" sz="2800" dirty="0">
                <a:latin typeface="Times New Roman" panose="02020603050405020304" pitchFamily="18" charset="0"/>
                <a:cs typeface="Times New Roman" panose="02020603050405020304" pitchFamily="18" charset="0"/>
              </a:rPr>
              <a:t>10</a:t>
            </a:r>
            <a:r>
              <a:rPr lang="vi-VN" sz="2800" dirty="0">
                <a:latin typeface="Times New Roman" panose="02020603050405020304" pitchFamily="18" charset="0"/>
                <a:cs typeface="Times New Roman" panose="02020603050405020304" pitchFamily="18" charset="0"/>
              </a:rPr>
              <a:t>: Loại mô nào dưới đây </a:t>
            </a:r>
            <a:r>
              <a:rPr lang="vi-VN" sz="2800" b="1" dirty="0">
                <a:latin typeface="Times New Roman" panose="02020603050405020304" pitchFamily="18" charset="0"/>
                <a:cs typeface="Times New Roman" panose="02020603050405020304" pitchFamily="18" charset="0"/>
              </a:rPr>
              <a:t>không</a:t>
            </a:r>
            <a:r>
              <a:rPr lang="vi-VN" sz="2800" dirty="0">
                <a:latin typeface="Times New Roman" panose="02020603050405020304" pitchFamily="18" charset="0"/>
                <a:cs typeface="Times New Roman" panose="02020603050405020304" pitchFamily="18" charset="0"/>
              </a:rPr>
              <a:t> cấu tạo nên dạ dày người?</a:t>
            </a:r>
          </a:p>
          <a:p>
            <a:r>
              <a:rPr lang="vi-VN" sz="2800" dirty="0">
                <a:latin typeface="Times New Roman" panose="02020603050405020304" pitchFamily="18" charset="0"/>
                <a:cs typeface="Times New Roman" panose="02020603050405020304" pitchFamily="18" charset="0"/>
              </a:rPr>
              <a:t>A. Mô biểu bì                 C. Mô liên kết</a:t>
            </a:r>
          </a:p>
          <a:p>
            <a:r>
              <a:rPr lang="vi-VN" sz="2800" dirty="0">
                <a:latin typeface="Times New Roman" panose="02020603050405020304" pitchFamily="18" charset="0"/>
                <a:cs typeface="Times New Roman" panose="02020603050405020304" pitchFamily="18" charset="0"/>
              </a:rPr>
              <a:t>B. Mô giậu                     D. Mô cơ</a:t>
            </a:r>
          </a:p>
        </p:txBody>
      </p:sp>
    </p:spTree>
    <p:extLst>
      <p:ext uri="{BB962C8B-B14F-4D97-AF65-F5344CB8AC3E}">
        <p14:creationId xmlns:p14="http://schemas.microsoft.com/office/powerpoint/2010/main" val="607912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animBg="1"/>
      <p:bldP spid="5" grpId="0"/>
      <p:bldP spid="8" grpId="0" animBg="1"/>
      <p:bldP spid="6" grpId="0"/>
      <p:bldP spid="1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inh"/>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3121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Text Box 3"/>
          <p:cNvSpPr txBox="1">
            <a:spLocks noChangeArrowheads="1"/>
          </p:cNvSpPr>
          <p:nvPr/>
        </p:nvSpPr>
        <p:spPr bwMode="auto">
          <a:xfrm>
            <a:off x="2051050" y="836613"/>
            <a:ext cx="4968875" cy="301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eaLnBrk="1" hangingPunct="1">
              <a:spcBef>
                <a:spcPct val="50000"/>
              </a:spcBef>
              <a:buFontTx/>
              <a:buNone/>
            </a:pPr>
            <a:r>
              <a:rPr lang="en-US" altLang="en-US" sz="3600" b="1" u="sng">
                <a:solidFill>
                  <a:srgbClr val="FF0000"/>
                </a:solidFill>
                <a:latin typeface="Arial Unicode MS" pitchFamily="34" charset="-128"/>
              </a:rPr>
              <a:t>DẶN DÒ</a:t>
            </a:r>
          </a:p>
          <a:p>
            <a:pPr eaLnBrk="1" hangingPunct="1">
              <a:spcBef>
                <a:spcPct val="50000"/>
              </a:spcBef>
              <a:buFontTx/>
              <a:buChar char="-"/>
            </a:pPr>
            <a:r>
              <a:rPr lang="en-US" altLang="en-US" sz="2800" b="1">
                <a:solidFill>
                  <a:srgbClr val="660033"/>
                </a:solidFill>
                <a:latin typeface="Times New Roman" pitchFamily="18" charset="0"/>
              </a:rPr>
              <a:t> Học bài</a:t>
            </a:r>
          </a:p>
          <a:p>
            <a:pPr eaLnBrk="1" hangingPunct="1">
              <a:spcBef>
                <a:spcPct val="50000"/>
              </a:spcBef>
              <a:buFontTx/>
              <a:buChar char="-"/>
            </a:pPr>
            <a:r>
              <a:rPr lang="en-US" altLang="en-US" sz="2800" b="1">
                <a:solidFill>
                  <a:srgbClr val="660033"/>
                </a:solidFill>
                <a:latin typeface="Times New Roman" pitchFamily="18" charset="0"/>
              </a:rPr>
              <a:t> Lài bài tập 1, 2, 3,4 SGK   trang 97.</a:t>
            </a:r>
          </a:p>
          <a:p>
            <a:pPr eaLnBrk="1" hangingPunct="1">
              <a:spcBef>
                <a:spcPct val="50000"/>
              </a:spcBef>
              <a:buFontTx/>
              <a:buChar char="-"/>
            </a:pPr>
            <a:r>
              <a:rPr lang="en-US" altLang="en-US" sz="2800" b="1">
                <a:solidFill>
                  <a:srgbClr val="660033"/>
                </a:solidFill>
                <a:latin typeface="Times New Roman" pitchFamily="18" charset="0"/>
              </a:rPr>
              <a:t> Đọc trước bài 21</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7651" name="Picture 3" descr="3d butterfly"/>
          <p:cNvPicPr>
            <a:picLocks noChangeAspect="1" noChangeArrowheads="1" noCrop="1"/>
          </p:cNvPicPr>
          <p:nvPr/>
        </p:nvPicPr>
        <p:blipFill>
          <a:blip r:embed="rId2"/>
          <a:srcRect/>
          <a:stretch>
            <a:fillRect/>
          </a:stretch>
        </p:blipFill>
        <p:spPr bwMode="auto">
          <a:xfrm flipH="1">
            <a:off x="1447800" y="4800600"/>
            <a:ext cx="609600" cy="355600"/>
          </a:xfrm>
          <a:prstGeom prst="rect">
            <a:avLst/>
          </a:prstGeom>
          <a:noFill/>
          <a:ln w="9525">
            <a:noFill/>
            <a:miter lim="800000"/>
            <a:headEnd/>
            <a:tailEnd/>
          </a:ln>
        </p:spPr>
      </p:pic>
      <p:pic>
        <p:nvPicPr>
          <p:cNvPr id="27652" name="Picture 4" descr="3d butterfly"/>
          <p:cNvPicPr>
            <a:picLocks noChangeAspect="1" noChangeArrowheads="1" noCrop="1"/>
          </p:cNvPicPr>
          <p:nvPr/>
        </p:nvPicPr>
        <p:blipFill>
          <a:blip r:embed="rId2"/>
          <a:srcRect/>
          <a:stretch>
            <a:fillRect/>
          </a:stretch>
        </p:blipFill>
        <p:spPr bwMode="auto">
          <a:xfrm flipH="1">
            <a:off x="2514600" y="5105400"/>
            <a:ext cx="609600" cy="355600"/>
          </a:xfrm>
          <a:prstGeom prst="rect">
            <a:avLst/>
          </a:prstGeom>
          <a:noFill/>
          <a:ln w="9525">
            <a:noFill/>
            <a:miter lim="800000"/>
            <a:headEnd/>
            <a:tailEnd/>
          </a:ln>
        </p:spPr>
      </p:pic>
      <p:pic>
        <p:nvPicPr>
          <p:cNvPr id="27653" name="Picture 5" descr="3d butterfly"/>
          <p:cNvPicPr>
            <a:picLocks noChangeAspect="1" noChangeArrowheads="1" noCrop="1"/>
          </p:cNvPicPr>
          <p:nvPr/>
        </p:nvPicPr>
        <p:blipFill>
          <a:blip r:embed="rId2"/>
          <a:srcRect/>
          <a:stretch>
            <a:fillRect/>
          </a:stretch>
        </p:blipFill>
        <p:spPr bwMode="auto">
          <a:xfrm flipH="1">
            <a:off x="5943600" y="5410200"/>
            <a:ext cx="609600" cy="355600"/>
          </a:xfrm>
          <a:prstGeom prst="rect">
            <a:avLst/>
          </a:prstGeom>
          <a:noFill/>
          <a:ln w="9525">
            <a:noFill/>
            <a:miter lim="800000"/>
            <a:headEnd/>
            <a:tailEnd/>
          </a:ln>
        </p:spPr>
      </p:pic>
      <p:pic>
        <p:nvPicPr>
          <p:cNvPr id="27654" name="Picture 6" descr="3d butterfly"/>
          <p:cNvPicPr>
            <a:picLocks noChangeAspect="1" noChangeArrowheads="1" noCrop="1"/>
          </p:cNvPicPr>
          <p:nvPr/>
        </p:nvPicPr>
        <p:blipFill>
          <a:blip r:embed="rId2"/>
          <a:srcRect/>
          <a:stretch>
            <a:fillRect/>
          </a:stretch>
        </p:blipFill>
        <p:spPr bwMode="auto">
          <a:xfrm flipH="1">
            <a:off x="1295400" y="5486400"/>
            <a:ext cx="609600" cy="355600"/>
          </a:xfrm>
          <a:prstGeom prst="rect">
            <a:avLst/>
          </a:prstGeom>
          <a:noFill/>
          <a:ln w="9525">
            <a:noFill/>
            <a:miter lim="800000"/>
            <a:headEnd/>
            <a:tailEnd/>
          </a:ln>
        </p:spPr>
      </p:pic>
      <p:pic>
        <p:nvPicPr>
          <p:cNvPr id="27655" name="Picture 7" descr="3d butterfly"/>
          <p:cNvPicPr>
            <a:picLocks noChangeAspect="1" noChangeArrowheads="1" noCrop="1"/>
          </p:cNvPicPr>
          <p:nvPr/>
        </p:nvPicPr>
        <p:blipFill>
          <a:blip r:embed="rId2"/>
          <a:srcRect/>
          <a:stretch>
            <a:fillRect/>
          </a:stretch>
        </p:blipFill>
        <p:spPr bwMode="auto">
          <a:xfrm flipH="1">
            <a:off x="6858000" y="6096000"/>
            <a:ext cx="609600" cy="355600"/>
          </a:xfrm>
          <a:prstGeom prst="rect">
            <a:avLst/>
          </a:prstGeom>
          <a:noFill/>
          <a:ln w="9525">
            <a:noFill/>
            <a:miter lim="800000"/>
            <a:headEnd/>
            <a:tailEnd/>
          </a:ln>
        </p:spPr>
      </p:pic>
      <p:pic>
        <p:nvPicPr>
          <p:cNvPr id="27656" name="Picture 9" descr="3d butterfly"/>
          <p:cNvPicPr>
            <a:picLocks noGrp="1" noChangeAspect="1" noChangeArrowheads="1" noCrop="1"/>
          </p:cNvPicPr>
          <p:nvPr>
            <p:ph sz="half" idx="1"/>
          </p:nvPr>
        </p:nvPicPr>
        <p:blipFill>
          <a:blip r:embed="rId2"/>
          <a:srcRect/>
          <a:stretch>
            <a:fillRect/>
          </a:stretch>
        </p:blipFill>
        <p:spPr>
          <a:xfrm flipH="1">
            <a:off x="533400" y="1600201"/>
            <a:ext cx="800100" cy="466725"/>
          </a:xfrm>
          <a:noFill/>
        </p:spPr>
      </p:pic>
      <p:pic>
        <p:nvPicPr>
          <p:cNvPr id="27657" name="Picture 10" descr="3d butterfly"/>
          <p:cNvPicPr>
            <a:picLocks noGrp="1" noChangeAspect="1" noChangeArrowheads="1" noCrop="1"/>
          </p:cNvPicPr>
          <p:nvPr>
            <p:ph sz="half" idx="2"/>
          </p:nvPr>
        </p:nvPicPr>
        <p:blipFill>
          <a:blip r:embed="rId2"/>
          <a:srcRect/>
          <a:stretch>
            <a:fillRect/>
          </a:stretch>
        </p:blipFill>
        <p:spPr>
          <a:xfrm flipH="1">
            <a:off x="3810000" y="2744790"/>
            <a:ext cx="800100" cy="466725"/>
          </a:xfrm>
          <a:noFill/>
        </p:spPr>
      </p:pic>
      <p:pic>
        <p:nvPicPr>
          <p:cNvPr id="1026" name="Picture 2" descr="Năm cách nói thay thế 'thank you' - VnExpress">
            <a:extLst>
              <a:ext uri="{FF2B5EF4-FFF2-40B4-BE49-F238E27FC236}">
                <a16:creationId xmlns:a16="http://schemas.microsoft.com/office/drawing/2014/main" id="{569803C3-78EF-9BDC-3628-DD633F914E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4683" y="749300"/>
            <a:ext cx="6477000"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91618"/>
      </p:ext>
    </p:extLst>
  </p:cSld>
  <p:clrMapOvr>
    <a:masterClrMapping/>
  </p:clrMapOvr>
  <p:transition spd="med">
    <p:comb/>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8"/>
          <p:cNvSpPr txBox="1">
            <a:spLocks noChangeArrowheads="1"/>
          </p:cNvSpPr>
          <p:nvPr/>
        </p:nvSpPr>
        <p:spPr bwMode="auto">
          <a:xfrm>
            <a:off x="0" y="1200150"/>
            <a:ext cx="385127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50000"/>
              </a:spcBef>
              <a:buFontTx/>
              <a:buNone/>
            </a:pPr>
            <a:r>
              <a:rPr lang="en-US" altLang="en-US" sz="2400" b="1">
                <a:solidFill>
                  <a:srgbClr val="0000FF"/>
                </a:solidFill>
              </a:rPr>
              <a:t>1. TỪ TẾ BÀO ĐẾN MÔ: </a:t>
            </a:r>
          </a:p>
        </p:txBody>
      </p:sp>
      <p:sp>
        <p:nvSpPr>
          <p:cNvPr id="3075" name="Text Box 13"/>
          <p:cNvSpPr txBox="1">
            <a:spLocks noChangeArrowheads="1"/>
          </p:cNvSpPr>
          <p:nvPr/>
        </p:nvSpPr>
        <p:spPr bwMode="auto">
          <a:xfrm>
            <a:off x="60325" y="5233988"/>
            <a:ext cx="9144000" cy="172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ts val="600"/>
              </a:spcBef>
              <a:buFontTx/>
              <a:buNone/>
            </a:pPr>
            <a:r>
              <a:rPr lang="en-US" altLang="en-US" sz="2400"/>
              <a:t>1./ Hãy cho biết mối quan hệ từ tế bào đến mô?</a:t>
            </a:r>
          </a:p>
          <a:p>
            <a:pPr eaLnBrk="1" hangingPunct="1">
              <a:spcBef>
                <a:spcPts val="600"/>
              </a:spcBef>
              <a:buFontTx/>
              <a:buNone/>
            </a:pPr>
            <a:r>
              <a:rPr lang="en-US" altLang="en-US" sz="2400"/>
              <a:t>2./ Nhận xét về hình dạng và cấu tạo tế bào hình thành nên mỗi loại mô</a:t>
            </a:r>
          </a:p>
          <a:p>
            <a:pPr eaLnBrk="1" hangingPunct="1">
              <a:spcBef>
                <a:spcPts val="600"/>
              </a:spcBef>
              <a:buFontTx/>
              <a:buNone/>
            </a:pPr>
            <a:r>
              <a:rPr lang="en-US" altLang="en-US" sz="2400"/>
              <a:t>3./ Hãy dự đoán chức năng của các tế bào trong một mô?</a:t>
            </a:r>
          </a:p>
        </p:txBody>
      </p:sp>
      <p:sp>
        <p:nvSpPr>
          <p:cNvPr id="3076" name="TextBox 1"/>
          <p:cNvSpPr txBox="1">
            <a:spLocks noChangeArrowheads="1"/>
          </p:cNvSpPr>
          <p:nvPr/>
        </p:nvSpPr>
        <p:spPr bwMode="auto">
          <a:xfrm>
            <a:off x="0" y="581025"/>
            <a:ext cx="87487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a:spcBef>
                <a:spcPct val="0"/>
              </a:spcBef>
              <a:buFontTx/>
              <a:buNone/>
            </a:pPr>
            <a:r>
              <a:rPr lang="en-US" altLang="en-US" sz="2400" b="1">
                <a:solidFill>
                  <a:srgbClr val="FF0000"/>
                </a:solidFill>
              </a:rPr>
              <a:t>Bài 20: CÁC CẤP ĐỘ TỔ CHỨC TRONG CƠ THỂ ĐA BÀO</a:t>
            </a:r>
          </a:p>
        </p:txBody>
      </p:sp>
      <p:pic>
        <p:nvPicPr>
          <p:cNvPr id="3077"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1663700"/>
            <a:ext cx="7705725" cy="319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TextBox 1"/>
          <p:cNvSpPr txBox="1">
            <a:spLocks noChangeArrowheads="1"/>
          </p:cNvSpPr>
          <p:nvPr/>
        </p:nvSpPr>
        <p:spPr bwMode="auto">
          <a:xfrm>
            <a:off x="900113" y="112713"/>
            <a:ext cx="7848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altLang="en-US" sz="2400" b="1">
                <a:solidFill>
                  <a:srgbClr val="0000FF"/>
                </a:solidFill>
              </a:rPr>
              <a:t>CHỦ ĐỀ 7: TỪ TẾ BÀO ĐẾN CƠ THỂ</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8"/>
          <p:cNvSpPr txBox="1">
            <a:spLocks noChangeArrowheads="1"/>
          </p:cNvSpPr>
          <p:nvPr/>
        </p:nvSpPr>
        <p:spPr bwMode="auto">
          <a:xfrm>
            <a:off x="0" y="1262063"/>
            <a:ext cx="3851275"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50000"/>
              </a:spcBef>
              <a:buFontTx/>
              <a:buNone/>
            </a:pPr>
            <a:r>
              <a:rPr lang="en-US" altLang="en-US" sz="2400" b="1">
                <a:solidFill>
                  <a:srgbClr val="0000FF"/>
                </a:solidFill>
              </a:rPr>
              <a:t>1. TỪ TẾ BÀO ĐẾN MÔ: </a:t>
            </a:r>
          </a:p>
        </p:txBody>
      </p:sp>
      <p:sp>
        <p:nvSpPr>
          <p:cNvPr id="13" name="Text Box 13"/>
          <p:cNvSpPr txBox="1">
            <a:spLocks noChangeArrowheads="1"/>
          </p:cNvSpPr>
          <p:nvPr/>
        </p:nvSpPr>
        <p:spPr bwMode="auto">
          <a:xfrm>
            <a:off x="2886075" y="2405063"/>
            <a:ext cx="6134100"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50000"/>
              </a:spcBef>
              <a:buFontTx/>
              <a:buNone/>
            </a:pPr>
            <a:r>
              <a:rPr lang="en-US" altLang="en-US" sz="2400"/>
              <a:t>1./ Hãy cho biết mối quan hệ từ tế bào đến mô?</a:t>
            </a:r>
          </a:p>
        </p:txBody>
      </p:sp>
      <p:pic>
        <p:nvPicPr>
          <p:cNvPr id="4100"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 y="2354263"/>
            <a:ext cx="2851150" cy="279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Box 13"/>
          <p:cNvSpPr txBox="1">
            <a:spLocks noChangeArrowheads="1"/>
          </p:cNvSpPr>
          <p:nvPr/>
        </p:nvSpPr>
        <p:spPr bwMode="auto">
          <a:xfrm>
            <a:off x="3506788" y="2843213"/>
            <a:ext cx="5053012"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50000"/>
              </a:spcBef>
              <a:buFontTx/>
              <a:buNone/>
            </a:pPr>
            <a:r>
              <a:rPr lang="en-US" altLang="en-US" sz="2400">
                <a:solidFill>
                  <a:srgbClr val="0000FF"/>
                </a:solidFill>
                <a:sym typeface="Wingdings" pitchFamily="2" charset="2"/>
              </a:rPr>
              <a:t> Tế bào là đơn vị cấu tạo nên mô</a:t>
            </a:r>
            <a:endParaRPr lang="en-US" altLang="en-US" sz="2400">
              <a:solidFill>
                <a:srgbClr val="0000FF"/>
              </a:solidFill>
            </a:endParaRPr>
          </a:p>
        </p:txBody>
      </p:sp>
      <p:sp>
        <p:nvSpPr>
          <p:cNvPr id="16" name="Text Box 13"/>
          <p:cNvSpPr txBox="1">
            <a:spLocks noChangeArrowheads="1"/>
          </p:cNvSpPr>
          <p:nvPr/>
        </p:nvSpPr>
        <p:spPr bwMode="auto">
          <a:xfrm>
            <a:off x="2987675" y="3455988"/>
            <a:ext cx="6107113"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50000"/>
              </a:spcBef>
              <a:buFontTx/>
              <a:buNone/>
            </a:pPr>
            <a:r>
              <a:rPr lang="en-US" altLang="en-US" sz="2400"/>
              <a:t>2./ Nhận xét về hình dạng và cấu tạo tế bào hình thành nên mỗi loại mô?</a:t>
            </a:r>
          </a:p>
        </p:txBody>
      </p:sp>
      <p:sp>
        <p:nvSpPr>
          <p:cNvPr id="17" name="Text Box 13"/>
          <p:cNvSpPr txBox="1">
            <a:spLocks noChangeArrowheads="1"/>
          </p:cNvSpPr>
          <p:nvPr/>
        </p:nvSpPr>
        <p:spPr bwMode="auto">
          <a:xfrm>
            <a:off x="2987675" y="4319588"/>
            <a:ext cx="6107113"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50000"/>
              </a:spcBef>
              <a:buFontTx/>
              <a:buNone/>
            </a:pPr>
            <a:r>
              <a:rPr lang="en-US" altLang="en-US" sz="2400">
                <a:solidFill>
                  <a:srgbClr val="0000FF"/>
                </a:solidFill>
                <a:sym typeface="Wingdings" pitchFamily="2" charset="2"/>
              </a:rPr>
              <a:t> Các tế bào cấu tạo nên một loại mô có hình dạng và cấu tạo giống nhau</a:t>
            </a:r>
            <a:endParaRPr lang="en-US" altLang="en-US" sz="2400">
              <a:solidFill>
                <a:srgbClr val="0000FF"/>
              </a:solidFill>
            </a:endParaRPr>
          </a:p>
        </p:txBody>
      </p:sp>
      <p:sp>
        <p:nvSpPr>
          <p:cNvPr id="4104" name="TextBox 3"/>
          <p:cNvSpPr txBox="1">
            <a:spLocks noChangeArrowheads="1"/>
          </p:cNvSpPr>
          <p:nvPr/>
        </p:nvSpPr>
        <p:spPr bwMode="auto">
          <a:xfrm>
            <a:off x="60325" y="1695450"/>
            <a:ext cx="90836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spcBef>
                <a:spcPct val="0"/>
              </a:spcBef>
              <a:buFontTx/>
              <a:buNone/>
            </a:pPr>
            <a:r>
              <a:rPr lang="en-US" altLang="en-US" sz="2400" b="1"/>
              <a:t>Quan sát hình 20.1 và 20.2 thảo luận nhóm trả lời câu hỏi:</a:t>
            </a:r>
          </a:p>
        </p:txBody>
      </p:sp>
      <p:sp>
        <p:nvSpPr>
          <p:cNvPr id="19" name="Text Box 13"/>
          <p:cNvSpPr txBox="1">
            <a:spLocks noChangeArrowheads="1"/>
          </p:cNvSpPr>
          <p:nvPr/>
        </p:nvSpPr>
        <p:spPr bwMode="auto">
          <a:xfrm>
            <a:off x="250825" y="5348288"/>
            <a:ext cx="864235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50000"/>
              </a:spcBef>
              <a:buFontTx/>
              <a:buNone/>
            </a:pPr>
            <a:r>
              <a:rPr lang="en-US" altLang="en-US" sz="2400"/>
              <a:t>3./ Hãy dự đoán chức năng của các tế bào trong một mô?</a:t>
            </a:r>
          </a:p>
        </p:txBody>
      </p:sp>
      <p:sp>
        <p:nvSpPr>
          <p:cNvPr id="20" name="Text Box 13"/>
          <p:cNvSpPr txBox="1">
            <a:spLocks noChangeArrowheads="1"/>
          </p:cNvSpPr>
          <p:nvPr/>
        </p:nvSpPr>
        <p:spPr bwMode="auto">
          <a:xfrm>
            <a:off x="280988" y="5983288"/>
            <a:ext cx="8642350"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50000"/>
              </a:spcBef>
              <a:buFontTx/>
              <a:buNone/>
            </a:pPr>
            <a:r>
              <a:rPr lang="en-US" altLang="en-US" sz="2400">
                <a:solidFill>
                  <a:srgbClr val="0000FF"/>
                </a:solidFill>
                <a:sym typeface="Wingdings" pitchFamily="2" charset="2"/>
              </a:rPr>
              <a:t> Các tế bào trong một mô cùng thực hiện một chức năng nhất định</a:t>
            </a:r>
            <a:endParaRPr lang="en-US" altLang="en-US" sz="2400">
              <a:solidFill>
                <a:srgbClr val="0000FF"/>
              </a:solidFill>
            </a:endParaRPr>
          </a:p>
        </p:txBody>
      </p:sp>
      <p:sp>
        <p:nvSpPr>
          <p:cNvPr id="4107" name="TextBox 1"/>
          <p:cNvSpPr txBox="1">
            <a:spLocks noChangeArrowheads="1"/>
          </p:cNvSpPr>
          <p:nvPr/>
        </p:nvSpPr>
        <p:spPr bwMode="auto">
          <a:xfrm>
            <a:off x="60325" y="441325"/>
            <a:ext cx="90836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a:spcBef>
                <a:spcPct val="0"/>
              </a:spcBef>
              <a:buFontTx/>
              <a:buNone/>
            </a:pPr>
            <a:r>
              <a:rPr lang="en-US" altLang="en-US" sz="2400" b="1">
                <a:solidFill>
                  <a:srgbClr val="FF0000"/>
                </a:solidFill>
              </a:rPr>
              <a:t>Bài 20: CÁC CẤP ĐỘ TỔ CHỨC TRONG CƠ THỂ ĐA BÀO</a:t>
            </a:r>
          </a:p>
        </p:txBody>
      </p:sp>
      <p:sp>
        <p:nvSpPr>
          <p:cNvPr id="4108" name="TextBox 17"/>
          <p:cNvSpPr txBox="1">
            <a:spLocks noChangeArrowheads="1"/>
          </p:cNvSpPr>
          <p:nvPr/>
        </p:nvSpPr>
        <p:spPr bwMode="auto">
          <a:xfrm>
            <a:off x="900113" y="-26988"/>
            <a:ext cx="7848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altLang="en-US" sz="2400" b="1">
                <a:solidFill>
                  <a:srgbClr val="0000FF"/>
                </a:solidFill>
              </a:rPr>
              <a:t>CHỦ ĐỀ 7: TỪ TẾ BÀO ĐẾN CƠ THỂ</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down)">
                                      <p:cBhvr>
                                        <p:cTn id="22" dur="500"/>
                                        <p:tgtEl>
                                          <p:spTgt spid="1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down)">
                                      <p:cBhvr>
                                        <p:cTn id="27" dur="500"/>
                                        <p:tgtEl>
                                          <p:spTgt spid="1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ipe(down)">
                                      <p:cBhvr>
                                        <p:cTn id="3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6" grpId="0"/>
      <p:bldP spid="17" grpId="0"/>
      <p:bldP spid="19"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6146" name="Text Box 8"/>
          <p:cNvSpPr txBox="1">
            <a:spLocks noChangeArrowheads="1"/>
          </p:cNvSpPr>
          <p:nvPr/>
        </p:nvSpPr>
        <p:spPr bwMode="auto">
          <a:xfrm>
            <a:off x="0" y="1341438"/>
            <a:ext cx="3779838"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50000"/>
              </a:spcBef>
              <a:buFontTx/>
              <a:buNone/>
            </a:pPr>
            <a:r>
              <a:rPr lang="en-US" altLang="en-US" sz="2400" b="1">
                <a:solidFill>
                  <a:srgbClr val="0000FF"/>
                </a:solidFill>
              </a:rPr>
              <a:t>1. TỪ TẾ BÀO ĐẾN MÔ: </a:t>
            </a:r>
          </a:p>
        </p:txBody>
      </p:sp>
      <p:sp>
        <p:nvSpPr>
          <p:cNvPr id="6147" name="TextBox 1"/>
          <p:cNvSpPr txBox="1">
            <a:spLocks noChangeArrowheads="1"/>
          </p:cNvSpPr>
          <p:nvPr/>
        </p:nvSpPr>
        <p:spPr bwMode="auto">
          <a:xfrm>
            <a:off x="38100" y="1803400"/>
            <a:ext cx="91059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sz="2400"/>
              <a:t>Mô là……………  một nhóm tế bào giống nhau về…………………</a:t>
            </a:r>
          </a:p>
          <a:p>
            <a:r>
              <a:rPr lang="en-US" altLang="en-US" sz="2400"/>
              <a:t>và cùng thực hiện một…………………nhất định</a:t>
            </a:r>
          </a:p>
        </p:txBody>
      </p:sp>
      <p:sp>
        <p:nvSpPr>
          <p:cNvPr id="3" name="TextBox 2"/>
          <p:cNvSpPr txBox="1">
            <a:spLocks noChangeArrowheads="1"/>
          </p:cNvSpPr>
          <p:nvPr/>
        </p:nvSpPr>
        <p:spPr bwMode="auto">
          <a:xfrm>
            <a:off x="1042988" y="1735138"/>
            <a:ext cx="14414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sz="2400" b="1">
                <a:solidFill>
                  <a:srgbClr val="FF0000"/>
                </a:solidFill>
              </a:rPr>
              <a:t>tập hợp</a:t>
            </a:r>
          </a:p>
        </p:txBody>
      </p:sp>
      <p:sp>
        <p:nvSpPr>
          <p:cNvPr id="4" name="TextBox 3"/>
          <p:cNvSpPr txBox="1">
            <a:spLocks noChangeArrowheads="1"/>
          </p:cNvSpPr>
          <p:nvPr/>
        </p:nvSpPr>
        <p:spPr bwMode="auto">
          <a:xfrm>
            <a:off x="7019925" y="1743075"/>
            <a:ext cx="16557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sz="2400" b="1">
                <a:solidFill>
                  <a:srgbClr val="FF0000"/>
                </a:solidFill>
              </a:rPr>
              <a:t>hình dạng</a:t>
            </a:r>
          </a:p>
        </p:txBody>
      </p:sp>
      <p:sp>
        <p:nvSpPr>
          <p:cNvPr id="5" name="TextBox 4"/>
          <p:cNvSpPr txBox="1">
            <a:spLocks noChangeArrowheads="1"/>
          </p:cNvSpPr>
          <p:nvPr/>
        </p:nvSpPr>
        <p:spPr bwMode="auto">
          <a:xfrm>
            <a:off x="3252788" y="2089150"/>
            <a:ext cx="18732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sz="2400" b="1">
                <a:solidFill>
                  <a:srgbClr val="FF0000"/>
                </a:solidFill>
              </a:rPr>
              <a:t>chức năng</a:t>
            </a:r>
          </a:p>
        </p:txBody>
      </p:sp>
      <p:sp>
        <p:nvSpPr>
          <p:cNvPr id="6" name="TextBox 5"/>
          <p:cNvSpPr txBox="1">
            <a:spLocks noChangeArrowheads="1"/>
          </p:cNvSpPr>
          <p:nvPr/>
        </p:nvSpPr>
        <p:spPr bwMode="auto">
          <a:xfrm>
            <a:off x="69850" y="3821113"/>
            <a:ext cx="39592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sz="2400" b="1" dirty="0">
                <a:solidFill>
                  <a:srgbClr val="0000FF"/>
                </a:solidFill>
              </a:rPr>
              <a:t>2. TỪ MÔ ĐẾN CƠ QUAN</a:t>
            </a:r>
          </a:p>
        </p:txBody>
      </p:sp>
      <p:sp>
        <p:nvSpPr>
          <p:cNvPr id="7" name="TextBox 6"/>
          <p:cNvSpPr txBox="1">
            <a:spLocks noChangeArrowheads="1"/>
          </p:cNvSpPr>
          <p:nvPr/>
        </p:nvSpPr>
        <p:spPr bwMode="auto">
          <a:xfrm>
            <a:off x="69850" y="2633663"/>
            <a:ext cx="88265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sz="2400"/>
              <a:t>+ Mô thực vật: Mô phân sinh, mô biểu bì, mô dẫn, mô cơ bản.</a:t>
            </a:r>
          </a:p>
          <a:p>
            <a:r>
              <a:rPr lang="en-US" altLang="en-US" sz="2400"/>
              <a:t>+ Mô động vật: mô cơ, mô thần kinh, mô liên kết, mô biểu bì.</a:t>
            </a:r>
          </a:p>
        </p:txBody>
      </p:sp>
      <p:sp>
        <p:nvSpPr>
          <p:cNvPr id="6153" name="TextBox 1"/>
          <p:cNvSpPr txBox="1">
            <a:spLocks noChangeArrowheads="1"/>
          </p:cNvSpPr>
          <p:nvPr/>
        </p:nvSpPr>
        <p:spPr bwMode="auto">
          <a:xfrm>
            <a:off x="60325" y="441325"/>
            <a:ext cx="90836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a:spcBef>
                <a:spcPct val="0"/>
              </a:spcBef>
              <a:buFontTx/>
              <a:buNone/>
            </a:pPr>
            <a:r>
              <a:rPr lang="en-US" altLang="en-US" sz="2400" b="1">
                <a:solidFill>
                  <a:srgbClr val="FF0000"/>
                </a:solidFill>
              </a:rPr>
              <a:t>Bài 20: CÁC CẤP ĐỘ TỔ CHỨC TRONG CƠ THỂ ĐA BÀO</a:t>
            </a:r>
          </a:p>
        </p:txBody>
      </p:sp>
      <p:sp>
        <p:nvSpPr>
          <p:cNvPr id="6154" name="TextBox 14"/>
          <p:cNvSpPr txBox="1">
            <a:spLocks noChangeArrowheads="1"/>
          </p:cNvSpPr>
          <p:nvPr/>
        </p:nvSpPr>
        <p:spPr bwMode="auto">
          <a:xfrm>
            <a:off x="900113" y="-26988"/>
            <a:ext cx="7848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altLang="en-US" sz="2400" b="1">
                <a:solidFill>
                  <a:srgbClr val="0000FF"/>
                </a:solidFill>
              </a:rPr>
              <a:t>CHỦ ĐỀ 7: TỪ TẾ BÀO ĐẾN CƠ THỂ</a:t>
            </a:r>
          </a:p>
        </p:txBody>
      </p:sp>
      <p:sp>
        <p:nvSpPr>
          <p:cNvPr id="6155" name="TextBox 7"/>
          <p:cNvSpPr txBox="1">
            <a:spLocks noChangeArrowheads="1"/>
          </p:cNvSpPr>
          <p:nvPr/>
        </p:nvSpPr>
        <p:spPr bwMode="auto">
          <a:xfrm>
            <a:off x="3779838" y="1341438"/>
            <a:ext cx="50403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sz="2400" i="1"/>
              <a:t>Em hãy điền vào chỗ trống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1"/>
          <p:cNvSpPr txBox="1">
            <a:spLocks noChangeArrowheads="1"/>
          </p:cNvSpPr>
          <p:nvPr/>
        </p:nvSpPr>
        <p:spPr bwMode="auto">
          <a:xfrm>
            <a:off x="60325" y="441325"/>
            <a:ext cx="90836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a:spcBef>
                <a:spcPct val="0"/>
              </a:spcBef>
              <a:buFontTx/>
              <a:buNone/>
            </a:pPr>
            <a:r>
              <a:rPr lang="en-US" altLang="en-US" sz="2400" b="1">
                <a:solidFill>
                  <a:srgbClr val="FF0000"/>
                </a:solidFill>
              </a:rPr>
              <a:t>Bài 20: CÁC CẤP ĐỘ TỔ CHỨC TRONG CƠ THỂ ĐA BÀO</a:t>
            </a:r>
          </a:p>
        </p:txBody>
      </p:sp>
      <p:sp>
        <p:nvSpPr>
          <p:cNvPr id="7171" name="TextBox 16"/>
          <p:cNvSpPr txBox="1">
            <a:spLocks noChangeArrowheads="1"/>
          </p:cNvSpPr>
          <p:nvPr/>
        </p:nvSpPr>
        <p:spPr bwMode="auto">
          <a:xfrm>
            <a:off x="900113" y="-26988"/>
            <a:ext cx="7848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altLang="en-US" sz="2400" b="1">
                <a:solidFill>
                  <a:srgbClr val="0000FF"/>
                </a:solidFill>
              </a:rPr>
              <a:t>CHỦ ĐỀ 7: TỪ TẾ BÀO ĐẾN CƠ THỂ</a:t>
            </a:r>
          </a:p>
        </p:txBody>
      </p:sp>
      <p:sp>
        <p:nvSpPr>
          <p:cNvPr id="7172" name="TextBox 17"/>
          <p:cNvSpPr txBox="1">
            <a:spLocks noChangeArrowheads="1"/>
          </p:cNvSpPr>
          <p:nvPr/>
        </p:nvSpPr>
        <p:spPr bwMode="auto">
          <a:xfrm>
            <a:off x="60325" y="836613"/>
            <a:ext cx="39608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b="1">
                <a:solidFill>
                  <a:srgbClr val="0000FF"/>
                </a:solidFill>
              </a:rPr>
              <a:t>2. TỪ MÔ ĐẾN CƠ QUAN</a:t>
            </a:r>
          </a:p>
        </p:txBody>
      </p:sp>
      <p:sp>
        <p:nvSpPr>
          <p:cNvPr id="3" name="TextBox 2"/>
          <p:cNvSpPr txBox="1">
            <a:spLocks noChangeArrowheads="1"/>
          </p:cNvSpPr>
          <p:nvPr/>
        </p:nvSpPr>
        <p:spPr bwMode="auto">
          <a:xfrm>
            <a:off x="6350" y="4919663"/>
            <a:ext cx="90836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sz="2400" b="1"/>
              <a:t>4. Quan sát hình 20.3a và cho biết lá cây được cấu tạo từ những loại mô nào?</a:t>
            </a:r>
          </a:p>
        </p:txBody>
      </p:sp>
      <p:pic>
        <p:nvPicPr>
          <p:cNvPr id="717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088" y="1225550"/>
            <a:ext cx="8712200" cy="371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a:spLocks noChangeArrowheads="1"/>
          </p:cNvSpPr>
          <p:nvPr/>
        </p:nvSpPr>
        <p:spPr bwMode="auto">
          <a:xfrm>
            <a:off x="684213" y="5876925"/>
            <a:ext cx="8220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vi-VN" altLang="en-US" sz="2400" b="1">
                <a:solidFill>
                  <a:srgbClr val="FF0000"/>
                </a:solidFill>
                <a:latin typeface="Times New Roman" pitchFamily="18" charset="0"/>
                <a:cs typeface="Times New Roman" pitchFamily="18" charset="0"/>
              </a:rPr>
              <a:t>Lá cây được cấu tạo từ: mô biểu bì, mô dẫn và mô cơ bản.</a:t>
            </a:r>
            <a:endParaRPr lang="en-US" altLang="en-US" sz="2400" b="1">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1"/>
          <p:cNvSpPr txBox="1">
            <a:spLocks noChangeArrowheads="1"/>
          </p:cNvSpPr>
          <p:nvPr/>
        </p:nvSpPr>
        <p:spPr bwMode="auto">
          <a:xfrm>
            <a:off x="60325" y="441325"/>
            <a:ext cx="90836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a:spcBef>
                <a:spcPct val="0"/>
              </a:spcBef>
              <a:buFontTx/>
              <a:buNone/>
            </a:pPr>
            <a:r>
              <a:rPr lang="en-US" altLang="en-US" sz="2400" b="1">
                <a:solidFill>
                  <a:srgbClr val="FF0000"/>
                </a:solidFill>
              </a:rPr>
              <a:t>Bài 20: CÁC CẤP ĐỘ TỔ CHỨC TRONG CƠ THỂ ĐA BÀO</a:t>
            </a:r>
          </a:p>
        </p:txBody>
      </p:sp>
      <p:sp>
        <p:nvSpPr>
          <p:cNvPr id="8195" name="TextBox 16"/>
          <p:cNvSpPr txBox="1">
            <a:spLocks noChangeArrowheads="1"/>
          </p:cNvSpPr>
          <p:nvPr/>
        </p:nvSpPr>
        <p:spPr bwMode="auto">
          <a:xfrm>
            <a:off x="900113" y="-26988"/>
            <a:ext cx="7848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altLang="en-US" sz="2400" b="1">
                <a:solidFill>
                  <a:srgbClr val="0000FF"/>
                </a:solidFill>
              </a:rPr>
              <a:t>CHỦ ĐỀ 7: TỪ TẾ BÀO ĐẾN CƠ THỂ</a:t>
            </a:r>
          </a:p>
        </p:txBody>
      </p:sp>
      <p:sp>
        <p:nvSpPr>
          <p:cNvPr id="8196" name="TextBox 17"/>
          <p:cNvSpPr txBox="1">
            <a:spLocks noChangeArrowheads="1"/>
          </p:cNvSpPr>
          <p:nvPr/>
        </p:nvSpPr>
        <p:spPr bwMode="auto">
          <a:xfrm>
            <a:off x="60325" y="836613"/>
            <a:ext cx="39608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b="1">
                <a:solidFill>
                  <a:srgbClr val="0000FF"/>
                </a:solidFill>
              </a:rPr>
              <a:t>2. TỪ MÔ ĐẾN CƠ QUAN</a:t>
            </a:r>
          </a:p>
        </p:txBody>
      </p:sp>
      <p:pic>
        <p:nvPicPr>
          <p:cNvPr id="819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088" y="1225550"/>
            <a:ext cx="8712200" cy="371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a:spLocks noChangeArrowheads="1"/>
          </p:cNvSpPr>
          <p:nvPr/>
        </p:nvSpPr>
        <p:spPr bwMode="auto">
          <a:xfrm>
            <a:off x="407988" y="5013325"/>
            <a:ext cx="8280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vi-VN" altLang="en-US" sz="2400" b="1">
                <a:latin typeface="Times New Roman" pitchFamily="18" charset="0"/>
                <a:cs typeface="Times New Roman" pitchFamily="18" charset="0"/>
              </a:rPr>
              <a:t>5.</a:t>
            </a:r>
            <a:r>
              <a:rPr lang="vi-VN" altLang="en-US" sz="2400">
                <a:latin typeface="Times New Roman" pitchFamily="18" charset="0"/>
                <a:cs typeface="Times New Roman" pitchFamily="18" charset="0"/>
              </a:rPr>
              <a:t> Quan sát hình 20.3b và cho biết dạ dày được cấu tạo từ những loại mô nào?</a:t>
            </a:r>
            <a:endParaRPr lang="en-US" altLang="en-US" sz="2400">
              <a:latin typeface="Times New Roman" pitchFamily="18" charset="0"/>
              <a:cs typeface="Times New Roman" pitchFamily="18" charset="0"/>
            </a:endParaRPr>
          </a:p>
        </p:txBody>
      </p:sp>
      <p:sp>
        <p:nvSpPr>
          <p:cNvPr id="5" name="Rectangle 4"/>
          <p:cNvSpPr>
            <a:spLocks noChangeArrowheads="1"/>
          </p:cNvSpPr>
          <p:nvPr/>
        </p:nvSpPr>
        <p:spPr bwMode="auto">
          <a:xfrm>
            <a:off x="539750" y="5992813"/>
            <a:ext cx="836453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vi-VN" altLang="en-US" sz="2400" b="1">
                <a:solidFill>
                  <a:srgbClr val="FF0000"/>
                </a:solidFill>
                <a:latin typeface="Times New Roman" pitchFamily="18" charset="0"/>
                <a:cs typeface="Times New Roman" pitchFamily="18" charset="0"/>
              </a:rPr>
              <a:t>Dạ dày động vật được cấu tạo từ: mô biểu bì, mô cơ, mô liên kết, mô thần kinh.</a:t>
            </a:r>
            <a:endParaRPr lang="en-US" altLang="en-US" sz="2400" b="1">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1"/>
          <p:cNvSpPr txBox="1">
            <a:spLocks noChangeArrowheads="1"/>
          </p:cNvSpPr>
          <p:nvPr/>
        </p:nvSpPr>
        <p:spPr bwMode="auto">
          <a:xfrm>
            <a:off x="60325" y="441325"/>
            <a:ext cx="90836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a:spcBef>
                <a:spcPct val="0"/>
              </a:spcBef>
              <a:buFontTx/>
              <a:buNone/>
            </a:pPr>
            <a:r>
              <a:rPr lang="en-US" altLang="en-US" sz="2400" b="1">
                <a:solidFill>
                  <a:srgbClr val="FF0000"/>
                </a:solidFill>
              </a:rPr>
              <a:t>Bài 20: CÁC CẤP ĐỘ TỔ CHỨC TRONG CƠ THỂ ĐA BÀO</a:t>
            </a:r>
          </a:p>
        </p:txBody>
      </p:sp>
      <p:sp>
        <p:nvSpPr>
          <p:cNvPr id="10243" name="TextBox 16"/>
          <p:cNvSpPr txBox="1">
            <a:spLocks noChangeArrowheads="1"/>
          </p:cNvSpPr>
          <p:nvPr/>
        </p:nvSpPr>
        <p:spPr bwMode="auto">
          <a:xfrm>
            <a:off x="900113" y="-26988"/>
            <a:ext cx="7848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altLang="en-US" sz="2400" b="1">
                <a:solidFill>
                  <a:srgbClr val="0000FF"/>
                </a:solidFill>
              </a:rPr>
              <a:t>CHỦ ĐỀ 7: TỪ TẾ BÀO ĐẾN CƠ THỂ</a:t>
            </a:r>
          </a:p>
        </p:txBody>
      </p:sp>
      <p:sp>
        <p:nvSpPr>
          <p:cNvPr id="10244" name="TextBox 17"/>
          <p:cNvSpPr txBox="1">
            <a:spLocks noChangeArrowheads="1"/>
          </p:cNvSpPr>
          <p:nvPr/>
        </p:nvSpPr>
        <p:spPr bwMode="auto">
          <a:xfrm>
            <a:off x="60325" y="836613"/>
            <a:ext cx="39608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b="1">
                <a:solidFill>
                  <a:srgbClr val="0000FF"/>
                </a:solidFill>
              </a:rPr>
              <a:t>2. TỪ MÔ ĐẾN CƠ QUAN</a:t>
            </a:r>
          </a:p>
        </p:txBody>
      </p:sp>
      <p:pic>
        <p:nvPicPr>
          <p:cNvPr id="1024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088" y="1225550"/>
            <a:ext cx="8712200" cy="371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a:spLocks noChangeArrowheads="1"/>
          </p:cNvSpPr>
          <p:nvPr/>
        </p:nvSpPr>
        <p:spPr bwMode="auto">
          <a:xfrm>
            <a:off x="468313" y="5157788"/>
            <a:ext cx="79914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vi-VN" altLang="en-US" sz="2400" b="1">
                <a:latin typeface="Times New Roman" pitchFamily="18" charset="0"/>
                <a:cs typeface="Times New Roman" pitchFamily="18" charset="0"/>
              </a:rPr>
              <a:t>6.</a:t>
            </a:r>
            <a:r>
              <a:rPr lang="vi-VN" altLang="en-US" sz="2400">
                <a:latin typeface="Times New Roman" pitchFamily="18" charset="0"/>
                <a:cs typeface="Times New Roman" pitchFamily="18" charset="0"/>
              </a:rPr>
              <a:t> Mô và cơ quan có mối liên hệ với nhau như thế nào?	</a:t>
            </a:r>
            <a:endParaRPr lang="en-US" altLang="en-US" sz="2400">
              <a:latin typeface="Times New Roman" pitchFamily="18" charset="0"/>
              <a:cs typeface="Times New Roman" pitchFamily="18" charset="0"/>
            </a:endParaRPr>
          </a:p>
        </p:txBody>
      </p:sp>
      <p:sp>
        <p:nvSpPr>
          <p:cNvPr id="3" name="Rectangle 2"/>
          <p:cNvSpPr>
            <a:spLocks noChangeArrowheads="1"/>
          </p:cNvSpPr>
          <p:nvPr/>
        </p:nvSpPr>
        <p:spPr bwMode="auto">
          <a:xfrm>
            <a:off x="384175" y="5657850"/>
            <a:ext cx="80660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sz="2400" b="1">
                <a:solidFill>
                  <a:srgbClr val="FF0000"/>
                </a:solidFill>
                <a:latin typeface="Times New Roman" pitchFamily="18" charset="0"/>
                <a:cs typeface="Times New Roman" pitchFamily="18" charset="0"/>
              </a:rPr>
              <a:t>  </a:t>
            </a:r>
            <a:r>
              <a:rPr lang="vi-VN" altLang="en-US" sz="2400" b="1">
                <a:solidFill>
                  <a:srgbClr val="FF0000"/>
                </a:solidFill>
                <a:latin typeface="Times New Roman" pitchFamily="18" charset="0"/>
                <a:cs typeface="Times New Roman" pitchFamily="18" charset="0"/>
              </a:rPr>
              <a:t>Mô cấu tạo nên cơ quan.</a:t>
            </a:r>
            <a:endParaRPr lang="en-US" altLang="en-US" sz="2400" b="1">
              <a:solidFill>
                <a:srgbClr val="FF0000"/>
              </a:solidFill>
              <a:latin typeface="Times New Roman" pitchFamily="18" charset="0"/>
              <a:cs typeface="Times New Roman" pitchFamily="18" charset="0"/>
            </a:endParaRPr>
          </a:p>
          <a:p>
            <a:r>
              <a:rPr lang="vi-VN" altLang="en-US" sz="2400" b="1">
                <a:solidFill>
                  <a:srgbClr val="FF0000"/>
                </a:solidFill>
                <a:latin typeface="Times New Roman" pitchFamily="18" charset="0"/>
                <a:cs typeface="Times New Roman" pitchFamily="18" charset="0"/>
              </a:rPr>
              <a:t>  Cơ quan là tập hợp của nhiều mô cùng thực hiện một chức năng trong cơ thể.</a:t>
            </a:r>
            <a:endParaRPr lang="en-US" altLang="en-US" sz="2400" b="1">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222" y="909340"/>
            <a:ext cx="8497888" cy="3095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0" y="0"/>
            <a:ext cx="8532722" cy="9080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7"/>
          <p:cNvSpPr>
            <a:spLocks noChangeArrowheads="1"/>
          </p:cNvSpPr>
          <p:nvPr/>
        </p:nvSpPr>
        <p:spPr bwMode="auto">
          <a:xfrm>
            <a:off x="0" y="0"/>
            <a:ext cx="853272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eaLnBrk="0" fontAlgn="base" hangingPunct="0">
              <a:spcBef>
                <a:spcPct val="0"/>
              </a:spcBef>
              <a:spcAft>
                <a:spcPct val="0"/>
              </a:spcAft>
              <a:defRPr>
                <a:solidFill>
                  <a:schemeClr val="tx1"/>
                </a:solidFill>
                <a:latin typeface="Arial" pitchFamily="34" charset="0"/>
                <a:cs typeface="Arial" pitchFamily="34" charset="0"/>
              </a:defRPr>
            </a:lvl6pPr>
            <a:lvl7pPr eaLnBrk="0" fontAlgn="base" hangingPunct="0">
              <a:spcBef>
                <a:spcPct val="0"/>
              </a:spcBef>
              <a:spcAft>
                <a:spcPct val="0"/>
              </a:spcAft>
              <a:defRPr>
                <a:solidFill>
                  <a:schemeClr val="tx1"/>
                </a:solidFill>
                <a:latin typeface="Arial" pitchFamily="34" charset="0"/>
                <a:cs typeface="Arial" pitchFamily="34" charset="0"/>
              </a:defRPr>
            </a:lvl7pPr>
            <a:lvl8pPr eaLnBrk="0" fontAlgn="base" hangingPunct="0">
              <a:spcBef>
                <a:spcPct val="0"/>
              </a:spcBef>
              <a:spcAft>
                <a:spcPct val="0"/>
              </a:spcAft>
              <a:defRPr>
                <a:solidFill>
                  <a:schemeClr val="tx1"/>
                </a:solidFill>
                <a:latin typeface="Arial" pitchFamily="34" charset="0"/>
                <a:cs typeface="Arial" pitchFamily="34" charset="0"/>
              </a:defRPr>
            </a:lvl8pPr>
            <a:lvl9pPr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Cơ</a:t>
            </a:r>
            <a:r>
              <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thể</a:t>
            </a:r>
            <a:r>
              <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người</a:t>
            </a:r>
            <a:r>
              <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được</a:t>
            </a:r>
            <a:r>
              <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cấu</a:t>
            </a:r>
            <a:r>
              <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tạo</a:t>
            </a:r>
            <a:r>
              <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từ</a:t>
            </a:r>
            <a:r>
              <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những</a:t>
            </a:r>
            <a:r>
              <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loại</a:t>
            </a:r>
            <a:r>
              <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mô</a:t>
            </a:r>
            <a:r>
              <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nào</a:t>
            </a:r>
            <a:r>
              <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endParaRPr kumimoji="0" lang="vi-VN"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Cho </a:t>
            </a:r>
            <a:r>
              <a:rPr kumimoji="0" lang="en-US" altLang="en-US" sz="28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ví</a:t>
            </a:r>
            <a:r>
              <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dụ</a:t>
            </a:r>
            <a:r>
              <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a:t>
            </a:r>
          </a:p>
        </p:txBody>
      </p:sp>
      <p:sp>
        <p:nvSpPr>
          <p:cNvPr id="8" name="Rectangle 7"/>
          <p:cNvSpPr/>
          <p:nvPr/>
        </p:nvSpPr>
        <p:spPr>
          <a:xfrm>
            <a:off x="214222" y="4180344"/>
            <a:ext cx="8822274" cy="2677656"/>
          </a:xfrm>
          <a:prstGeom prst="rect">
            <a:avLst/>
          </a:prstGeom>
        </p:spPr>
        <p:txBody>
          <a:bodyPr wrap="square">
            <a:spAutoFit/>
          </a:bodyPr>
          <a:lstStyle/>
          <a:p>
            <a:r>
              <a:rPr lang="vi-VN" sz="2800" dirty="0">
                <a:latin typeface="Times New Roman" panose="02020603050405020304" pitchFamily="18" charset="0"/>
                <a:cs typeface="Times New Roman" panose="02020603050405020304" pitchFamily="18" charset="0"/>
              </a:rPr>
              <a:t>Cơ thể người được cấu tạo từ 4 loại mô chính bao gồm: mô biểu bì, mô liên kết, mô cơ, mô thần kinh.</a:t>
            </a:r>
          </a:p>
          <a:p>
            <a:r>
              <a:rPr lang="vi-VN" sz="2800" dirty="0">
                <a:latin typeface="Times New Roman" panose="02020603050405020304" pitchFamily="18" charset="0"/>
                <a:cs typeface="Times New Roman" panose="02020603050405020304" pitchFamily="18" charset="0"/>
              </a:rPr>
              <a:t>- Ví dụ:</a:t>
            </a:r>
          </a:p>
          <a:p>
            <a:r>
              <a:rPr lang="vi-VN" sz="2800" dirty="0">
                <a:latin typeface="Times New Roman" panose="02020603050405020304" pitchFamily="18" charset="0"/>
                <a:cs typeface="Times New Roman" panose="02020603050405020304" pitchFamily="18" charset="0"/>
              </a:rPr>
              <a:t>+ Mô biểu bì: mô biểu bì ở da, mô biểu bì ở dạ dày,…</a:t>
            </a:r>
          </a:p>
          <a:p>
            <a:r>
              <a:rPr lang="vi-VN" sz="2800" dirty="0">
                <a:latin typeface="Times New Roman" panose="02020603050405020304" pitchFamily="18" charset="0"/>
                <a:cs typeface="Times New Roman" panose="02020603050405020304" pitchFamily="18" charset="0"/>
              </a:rPr>
              <a:t>+ Mô liên kết: mô mỡ, mô sụn ở khớp, mô xương, mô sợi,…</a:t>
            </a: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l">
          <a:defRPr sz="2400" dirty="0" err="1" smtClean="0"/>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4137</TotalTime>
  <Words>2622</Words>
  <Application>Microsoft Office PowerPoint</Application>
  <PresentationFormat>On-screen Show (4:3)</PresentationFormat>
  <Paragraphs>226</Paragraphs>
  <Slides>28</Slides>
  <Notes>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28</vt:i4>
      </vt:variant>
    </vt:vector>
  </HeadingPairs>
  <TitlesOfParts>
    <vt:vector size="35" baseType="lpstr">
      <vt:lpstr>Arial</vt:lpstr>
      <vt:lpstr>Arial Unicode MS</vt:lpstr>
      <vt:lpstr>Calibri</vt:lpstr>
      <vt:lpstr>Times New Roman</vt:lpstr>
      <vt:lpstr>Wingdings</vt:lpstr>
      <vt:lpstr>Default Design</vt:lpstr>
      <vt:lpstr>1_Office Theme</vt:lpstr>
      <vt:lpstr>KHOA HỌC TỰ NHIÊN 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Windows 10</cp:lastModifiedBy>
  <cp:revision>231</cp:revision>
  <dcterms:created xsi:type="dcterms:W3CDTF">2012-08-20T13:19:05Z</dcterms:created>
  <dcterms:modified xsi:type="dcterms:W3CDTF">2025-08-16T03:55:57Z</dcterms:modified>
</cp:coreProperties>
</file>