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5" r:id="rId3"/>
    <p:sldMasterId id="2147483697" r:id="rId4"/>
  </p:sldMasterIdLst>
  <p:notesMasterIdLst>
    <p:notesMasterId r:id="rId30"/>
  </p:notesMasterIdLst>
  <p:sldIdLst>
    <p:sldId id="316" r:id="rId5"/>
    <p:sldId id="317" r:id="rId6"/>
    <p:sldId id="256" r:id="rId7"/>
    <p:sldId id="257" r:id="rId8"/>
    <p:sldId id="258" r:id="rId9"/>
    <p:sldId id="267" r:id="rId10"/>
    <p:sldId id="269" r:id="rId11"/>
    <p:sldId id="270" r:id="rId12"/>
    <p:sldId id="259" r:id="rId13"/>
    <p:sldId id="281" r:id="rId14"/>
    <p:sldId id="272" r:id="rId15"/>
    <p:sldId id="275" r:id="rId16"/>
    <p:sldId id="286" r:id="rId17"/>
    <p:sldId id="268" r:id="rId18"/>
    <p:sldId id="276" r:id="rId19"/>
    <p:sldId id="271" r:id="rId20"/>
    <p:sldId id="277" r:id="rId21"/>
    <p:sldId id="285" r:id="rId22"/>
    <p:sldId id="279" r:id="rId23"/>
    <p:sldId id="280" r:id="rId24"/>
    <p:sldId id="282" r:id="rId25"/>
    <p:sldId id="262" r:id="rId26"/>
    <p:sldId id="283" r:id="rId27"/>
    <p:sldId id="265" r:id="rId28"/>
    <p:sldId id="266" r:id="rId29"/>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C026C5A-C53E-4769-8942-E2B10EC68EAE}">
          <p14:sldIdLst>
            <p14:sldId id="316"/>
            <p14:sldId id="317"/>
            <p14:sldId id="256"/>
            <p14:sldId id="257"/>
            <p14:sldId id="258"/>
            <p14:sldId id="267"/>
            <p14:sldId id="269"/>
            <p14:sldId id="270"/>
            <p14:sldId id="259"/>
            <p14:sldId id="281"/>
            <p14:sldId id="272"/>
            <p14:sldId id="275"/>
            <p14:sldId id="286"/>
            <p14:sldId id="268"/>
            <p14:sldId id="276"/>
            <p14:sldId id="271"/>
            <p14:sldId id="277"/>
            <p14:sldId id="285"/>
            <p14:sldId id="279"/>
            <p14:sldId id="280"/>
            <p14:sldId id="282"/>
            <p14:sldId id="262"/>
            <p14:sldId id="283"/>
            <p14:sldId id="265"/>
            <p14:sldId id="266"/>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7" d="100"/>
          <a:sy n="87" d="100"/>
        </p:scale>
        <p:origin x="906" y="7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B08F2FA-2A0B-430A-8198-6041199DF9B7}" type="datetimeFigureOut">
              <a:rPr lang="vi-VN" smtClean="0"/>
              <a:t>16/08/2025</a:t>
            </a:fld>
            <a:endParaRPr lang="vi-V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C6B1980-1BD8-40E7-91F0-194FFFDB7008}" type="slidenum">
              <a:rPr lang="vi-VN" smtClean="0"/>
              <a:t>‹#›</a:t>
            </a:fld>
            <a:endParaRPr lang="vi-VN"/>
          </a:p>
        </p:txBody>
      </p:sp>
    </p:spTree>
    <p:extLst>
      <p:ext uri="{BB962C8B-B14F-4D97-AF65-F5344CB8AC3E}">
        <p14:creationId xmlns:p14="http://schemas.microsoft.com/office/powerpoint/2010/main" val="38190846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63da1a4385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63da1a438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01038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803425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E1041A1-BAD8-4938-9CE2-9310EB3D6E40}" type="datetimeFigureOut">
              <a:rPr lang="en-US" smtClean="0"/>
              <a:t>8/16/2025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3E583C-12AE-474C-A22E-622C8BDF1F87}" type="slidenum">
              <a:rPr lang="en-US" smtClean="0"/>
              <a:t>‹#›</a:t>
            </a:fld>
            <a:endParaRPr lang="en-US"/>
          </a:p>
        </p:txBody>
      </p:sp>
    </p:spTree>
    <p:extLst>
      <p:ext uri="{BB962C8B-B14F-4D97-AF65-F5344CB8AC3E}">
        <p14:creationId xmlns:p14="http://schemas.microsoft.com/office/powerpoint/2010/main" val="5631449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6375"/>
            <a:ext cx="2057400" cy="43878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6375"/>
            <a:ext cx="6019800" cy="43878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E1041A1-BAD8-4938-9CE2-9310EB3D6E40}" type="datetimeFigureOut">
              <a:rPr lang="en-US" smtClean="0"/>
              <a:t>8/16/2025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3E583C-12AE-474C-A22E-622C8BDF1F87}" type="slidenum">
              <a:rPr lang="en-US" smtClean="0"/>
              <a:t>‹#›</a:t>
            </a:fld>
            <a:endParaRPr lang="en-US"/>
          </a:p>
        </p:txBody>
      </p:sp>
    </p:spTree>
    <p:extLst>
      <p:ext uri="{BB962C8B-B14F-4D97-AF65-F5344CB8AC3E}">
        <p14:creationId xmlns:p14="http://schemas.microsoft.com/office/powerpoint/2010/main" val="31595519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7" name="Rectangle 6"/>
          <p:cNvSpPr/>
          <p:nvPr/>
        </p:nvSpPr>
        <p:spPr>
          <a:xfrm>
            <a:off x="11723" y="17584"/>
            <a:ext cx="9144000" cy="839666"/>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24618" y="114300"/>
            <a:ext cx="9144000" cy="742950"/>
          </a:xfrm>
        </p:spPr>
        <p:txBody>
          <a:bodyPr>
            <a:noAutofit/>
          </a:bodyPr>
          <a:lstStyle>
            <a:lvl1pPr>
              <a:defRPr sz="3600" b="1" baseline="0">
                <a:solidFill>
                  <a:schemeClr val="bg1"/>
                </a:solidFill>
              </a:defRPr>
            </a:lvl1pPr>
          </a:lstStyle>
          <a:p>
            <a:r>
              <a:rPr lang="en-US" dirty="0" err="1"/>
              <a:t>Bài</a:t>
            </a:r>
            <a:r>
              <a:rPr lang="en-US" dirty="0"/>
              <a:t> 8: </a:t>
            </a:r>
            <a:r>
              <a:rPr lang="en-US" dirty="0" err="1"/>
              <a:t>Sự</a:t>
            </a:r>
            <a:r>
              <a:rPr lang="en-US" dirty="0"/>
              <a:t> </a:t>
            </a:r>
            <a:r>
              <a:rPr lang="en-US" dirty="0" err="1"/>
              <a:t>đa</a:t>
            </a:r>
            <a:r>
              <a:rPr lang="en-US" dirty="0"/>
              <a:t> </a:t>
            </a:r>
            <a:r>
              <a:rPr lang="en-US" dirty="0" err="1"/>
              <a:t>dạng</a:t>
            </a:r>
            <a:r>
              <a:rPr lang="en-US" dirty="0"/>
              <a:t> </a:t>
            </a:r>
            <a:r>
              <a:rPr lang="en-US" dirty="0" err="1"/>
              <a:t>và</a:t>
            </a:r>
            <a:r>
              <a:rPr lang="en-US" dirty="0"/>
              <a:t> </a:t>
            </a:r>
            <a:r>
              <a:rPr lang="en-US" dirty="0" err="1"/>
              <a:t>các</a:t>
            </a:r>
            <a:r>
              <a:rPr lang="en-US" dirty="0"/>
              <a:t> </a:t>
            </a:r>
            <a:r>
              <a:rPr lang="en-US" dirty="0" err="1"/>
              <a:t>thể</a:t>
            </a:r>
            <a:r>
              <a:rPr lang="en-US" dirty="0"/>
              <a:t> </a:t>
            </a:r>
            <a:r>
              <a:rPr lang="en-US" dirty="0" err="1"/>
              <a:t>cơ</a:t>
            </a:r>
            <a:r>
              <a:rPr lang="en-US" dirty="0"/>
              <a:t> </a:t>
            </a:r>
            <a:r>
              <a:rPr lang="en-US" dirty="0" err="1"/>
              <a:t>bản</a:t>
            </a:r>
            <a:r>
              <a:rPr lang="en-US" dirty="0"/>
              <a:t> </a:t>
            </a:r>
            <a:r>
              <a:rPr lang="en-US" dirty="0" err="1"/>
              <a:t>của</a:t>
            </a:r>
            <a:r>
              <a:rPr lang="en-US" dirty="0"/>
              <a:t> </a:t>
            </a:r>
            <a:r>
              <a:rPr lang="en-US" dirty="0" err="1"/>
              <a:t>chất</a:t>
            </a:r>
            <a:r>
              <a:rPr lang="en-US" dirty="0"/>
              <a:t>. </a:t>
            </a:r>
            <a:r>
              <a:rPr lang="en-US" dirty="0" err="1"/>
              <a:t>Tính</a:t>
            </a:r>
            <a:r>
              <a:rPr lang="en-US" dirty="0"/>
              <a:t> </a:t>
            </a:r>
            <a:r>
              <a:rPr lang="en-US" dirty="0" err="1"/>
              <a:t>chất</a:t>
            </a:r>
            <a:r>
              <a:rPr lang="en-US" dirty="0"/>
              <a:t> </a:t>
            </a:r>
            <a:r>
              <a:rPr lang="en-US" dirty="0" err="1"/>
              <a:t>của</a:t>
            </a:r>
            <a:r>
              <a:rPr lang="en-US" dirty="0"/>
              <a:t> </a:t>
            </a:r>
            <a:r>
              <a:rPr lang="en-US" dirty="0" err="1"/>
              <a:t>chất</a:t>
            </a:r>
            <a:endParaRPr lang="en-US" dirty="0"/>
          </a:p>
        </p:txBody>
      </p:sp>
    </p:spTree>
    <p:extLst>
      <p:ext uri="{BB962C8B-B14F-4D97-AF65-F5344CB8AC3E}">
        <p14:creationId xmlns:p14="http://schemas.microsoft.com/office/powerpoint/2010/main" val="2643450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9390A1-34F3-4105-9A46-E273897D95CF}" type="datetimeFigureOut">
              <a:rPr lang="en-US" smtClean="0"/>
              <a:t>8/16/2025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1B20DD-2BBC-46A9-B5CA-7CD62628584E}" type="slidenum">
              <a:rPr lang="en-US" smtClean="0"/>
              <a:t>‹#›</a:t>
            </a:fld>
            <a:endParaRPr lang="en-US"/>
          </a:p>
        </p:txBody>
      </p:sp>
    </p:spTree>
    <p:extLst>
      <p:ext uri="{BB962C8B-B14F-4D97-AF65-F5344CB8AC3E}">
        <p14:creationId xmlns:p14="http://schemas.microsoft.com/office/powerpoint/2010/main" val="36486913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9390A1-34F3-4105-9A46-E273897D95CF}" type="datetimeFigureOut">
              <a:rPr lang="en-US" smtClean="0"/>
              <a:t>8/16/2025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1B20DD-2BBC-46A9-B5CA-7CD62628584E}" type="slidenum">
              <a:rPr lang="en-US" smtClean="0"/>
              <a:t>‹#›</a:t>
            </a:fld>
            <a:endParaRPr lang="en-US"/>
          </a:p>
        </p:txBody>
      </p:sp>
    </p:spTree>
    <p:extLst>
      <p:ext uri="{BB962C8B-B14F-4D97-AF65-F5344CB8AC3E}">
        <p14:creationId xmlns:p14="http://schemas.microsoft.com/office/powerpoint/2010/main" val="19130636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79390A1-34F3-4105-9A46-E273897D95CF}" type="datetimeFigureOut">
              <a:rPr lang="en-US" smtClean="0"/>
              <a:t>8/16/2025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1B20DD-2BBC-46A9-B5CA-7CD62628584E}" type="slidenum">
              <a:rPr lang="en-US" smtClean="0"/>
              <a:t>‹#›</a:t>
            </a:fld>
            <a:endParaRPr lang="en-US"/>
          </a:p>
        </p:txBody>
      </p:sp>
    </p:spTree>
    <p:extLst>
      <p:ext uri="{BB962C8B-B14F-4D97-AF65-F5344CB8AC3E}">
        <p14:creationId xmlns:p14="http://schemas.microsoft.com/office/powerpoint/2010/main" val="422013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79390A1-34F3-4105-9A46-E273897D95CF}" type="datetimeFigureOut">
              <a:rPr lang="en-US" smtClean="0"/>
              <a:t>8/16/2025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11B20DD-2BBC-46A9-B5CA-7CD62628584E}" type="slidenum">
              <a:rPr lang="en-US" smtClean="0"/>
              <a:t>‹#›</a:t>
            </a:fld>
            <a:endParaRPr lang="en-US"/>
          </a:p>
        </p:txBody>
      </p:sp>
    </p:spTree>
    <p:extLst>
      <p:ext uri="{BB962C8B-B14F-4D97-AF65-F5344CB8AC3E}">
        <p14:creationId xmlns:p14="http://schemas.microsoft.com/office/powerpoint/2010/main" val="23330526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79390A1-34F3-4105-9A46-E273897D95CF}" type="datetimeFigureOut">
              <a:rPr lang="en-US" smtClean="0"/>
              <a:t>8/16/2025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11B20DD-2BBC-46A9-B5CA-7CD62628584E}" type="slidenum">
              <a:rPr lang="en-US" smtClean="0"/>
              <a:t>‹#›</a:t>
            </a:fld>
            <a:endParaRPr lang="en-US"/>
          </a:p>
        </p:txBody>
      </p:sp>
    </p:spTree>
    <p:extLst>
      <p:ext uri="{BB962C8B-B14F-4D97-AF65-F5344CB8AC3E}">
        <p14:creationId xmlns:p14="http://schemas.microsoft.com/office/powerpoint/2010/main" val="41288966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9390A1-34F3-4105-9A46-E273897D95CF}" type="datetimeFigureOut">
              <a:rPr lang="en-US" smtClean="0"/>
              <a:t>8/16/2025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11B20DD-2BBC-46A9-B5CA-7CD62628584E}" type="slidenum">
              <a:rPr lang="en-US" smtClean="0"/>
              <a:t>‹#›</a:t>
            </a:fld>
            <a:endParaRPr lang="en-US"/>
          </a:p>
        </p:txBody>
      </p:sp>
    </p:spTree>
    <p:extLst>
      <p:ext uri="{BB962C8B-B14F-4D97-AF65-F5344CB8AC3E}">
        <p14:creationId xmlns:p14="http://schemas.microsoft.com/office/powerpoint/2010/main" val="21900050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79390A1-34F3-4105-9A46-E273897D95CF}" type="datetimeFigureOut">
              <a:rPr lang="en-US" smtClean="0"/>
              <a:t>8/16/2025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1B20DD-2BBC-46A9-B5CA-7CD62628584E}" type="slidenum">
              <a:rPr lang="en-US" smtClean="0"/>
              <a:t>‹#›</a:t>
            </a:fld>
            <a:endParaRPr lang="en-US"/>
          </a:p>
        </p:txBody>
      </p:sp>
    </p:spTree>
    <p:extLst>
      <p:ext uri="{BB962C8B-B14F-4D97-AF65-F5344CB8AC3E}">
        <p14:creationId xmlns:p14="http://schemas.microsoft.com/office/powerpoint/2010/main" val="41801246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E1041A1-BAD8-4938-9CE2-9310EB3D6E40}" type="datetimeFigureOut">
              <a:rPr lang="en-US" smtClean="0"/>
              <a:t>8/16/2025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3E583C-12AE-474C-A22E-622C8BDF1F87}" type="slidenum">
              <a:rPr lang="en-US" smtClean="0"/>
              <a:t>‹#›</a:t>
            </a:fld>
            <a:endParaRPr lang="en-US"/>
          </a:p>
        </p:txBody>
      </p:sp>
    </p:spTree>
    <p:extLst>
      <p:ext uri="{BB962C8B-B14F-4D97-AF65-F5344CB8AC3E}">
        <p14:creationId xmlns:p14="http://schemas.microsoft.com/office/powerpoint/2010/main" val="253721129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79390A1-34F3-4105-9A46-E273897D95CF}" type="datetimeFigureOut">
              <a:rPr lang="en-US" smtClean="0"/>
              <a:t>8/16/2025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1B20DD-2BBC-46A9-B5CA-7CD62628584E}" type="slidenum">
              <a:rPr lang="en-US" smtClean="0"/>
              <a:t>‹#›</a:t>
            </a:fld>
            <a:endParaRPr lang="en-US"/>
          </a:p>
        </p:txBody>
      </p:sp>
    </p:spTree>
    <p:extLst>
      <p:ext uri="{BB962C8B-B14F-4D97-AF65-F5344CB8AC3E}">
        <p14:creationId xmlns:p14="http://schemas.microsoft.com/office/powerpoint/2010/main" val="7886591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9390A1-34F3-4105-9A46-E273897D95CF}" type="datetimeFigureOut">
              <a:rPr lang="en-US" smtClean="0"/>
              <a:t>8/16/2025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1B20DD-2BBC-46A9-B5CA-7CD62628584E}" type="slidenum">
              <a:rPr lang="en-US" smtClean="0"/>
              <a:t>‹#›</a:t>
            </a:fld>
            <a:endParaRPr lang="en-US"/>
          </a:p>
        </p:txBody>
      </p:sp>
    </p:spTree>
    <p:extLst>
      <p:ext uri="{BB962C8B-B14F-4D97-AF65-F5344CB8AC3E}">
        <p14:creationId xmlns:p14="http://schemas.microsoft.com/office/powerpoint/2010/main" val="330264105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9390A1-34F3-4105-9A46-E273897D95CF}" type="datetimeFigureOut">
              <a:rPr lang="en-US" smtClean="0"/>
              <a:t>8/16/2025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1B20DD-2BBC-46A9-B5CA-7CD62628584E}" type="slidenum">
              <a:rPr lang="en-US" smtClean="0"/>
              <a:t>‹#›</a:t>
            </a:fld>
            <a:endParaRPr lang="en-US"/>
          </a:p>
        </p:txBody>
      </p:sp>
    </p:spTree>
    <p:extLst>
      <p:ext uri="{BB962C8B-B14F-4D97-AF65-F5344CB8AC3E}">
        <p14:creationId xmlns:p14="http://schemas.microsoft.com/office/powerpoint/2010/main" val="230432415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4767263"/>
            <a:ext cx="2133600" cy="273844"/>
          </a:xfrm>
          <a:prstGeom prst="rect">
            <a:avLst/>
          </a:prstGeom>
        </p:spPr>
        <p:txBody>
          <a:bodyPr/>
          <a:lstStyle/>
          <a:p>
            <a:fld id="{979390A1-34F3-4105-9A46-E273897D95CF}" type="datetimeFigureOut">
              <a:rPr lang="en-US" smtClean="0"/>
              <a:t>8/16/2025</a:t>
            </a:fld>
            <a:endParaRPr lang="en-US"/>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p>
            <a:fld id="{211B20DD-2BBC-46A9-B5CA-7CD62628584E}" type="slidenum">
              <a:rPr lang="en-US" smtClean="0"/>
              <a:t>‹#›</a:t>
            </a:fld>
            <a:endParaRPr lang="en-US"/>
          </a:p>
        </p:txBody>
      </p:sp>
    </p:spTree>
    <p:extLst>
      <p:ext uri="{BB962C8B-B14F-4D97-AF65-F5344CB8AC3E}">
        <p14:creationId xmlns:p14="http://schemas.microsoft.com/office/powerpoint/2010/main" val="171846244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51435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16133"/>
            <a:ext cx="3679116" cy="470388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16133"/>
            <a:ext cx="3505200" cy="173466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6" y="2031357"/>
            <a:ext cx="3313355" cy="1276620"/>
          </a:xfrm>
        </p:spPr>
        <p:txBody>
          <a:bodyPr>
            <a:normAutofit/>
          </a:bodyPr>
          <a:lstStyle>
            <a:lvl1pPr>
              <a:defRPr sz="3600"/>
            </a:lvl1pPr>
          </a:lstStyle>
          <a:p>
            <a:r>
              <a:rPr lang="en-US"/>
              <a:t>Click to edit Master title style</a:t>
            </a:r>
            <a:endParaRPr lang="en-US" dirty="0"/>
          </a:p>
        </p:txBody>
      </p:sp>
      <p:sp>
        <p:nvSpPr>
          <p:cNvPr id="3" name="Subtitle 2"/>
          <p:cNvSpPr>
            <a:spLocks noGrp="1"/>
          </p:cNvSpPr>
          <p:nvPr>
            <p:ph type="subTitle" idx="1"/>
          </p:nvPr>
        </p:nvSpPr>
        <p:spPr>
          <a:xfrm>
            <a:off x="4733366" y="3315810"/>
            <a:ext cx="3309803" cy="945472"/>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4738744" y="1137621"/>
            <a:ext cx="2133600" cy="563236"/>
          </a:xfrm>
        </p:spPr>
        <p:txBody>
          <a:bodyPr anchor="b"/>
          <a:lstStyle>
            <a:lvl1pPr algn="l">
              <a:defRPr sz="2400"/>
            </a:lvl1pPr>
          </a:lstStyle>
          <a:p>
            <a:fld id="{163E2D6D-7B93-4C54-9D86-3106C2F3A397}" type="datetimeFigureOut">
              <a:rPr lang="en-US" smtClean="0"/>
              <a:t>8/16/2025</a:t>
            </a:fld>
            <a:endParaRPr lang="en-US"/>
          </a:p>
        </p:txBody>
      </p:sp>
      <p:sp>
        <p:nvSpPr>
          <p:cNvPr id="50" name="Rectangle 49"/>
          <p:cNvSpPr/>
          <p:nvPr/>
        </p:nvSpPr>
        <p:spPr>
          <a:xfrm>
            <a:off x="4650889" y="4566213"/>
            <a:ext cx="3505200" cy="6130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4289975"/>
            <a:ext cx="2831592" cy="273844"/>
          </a:xfrm>
        </p:spPr>
        <p:txBody>
          <a:bodyPr>
            <a:normAutofit/>
          </a:bodyPr>
          <a:lstStyle>
            <a:lvl1pPr>
              <a:defRPr>
                <a:solidFill>
                  <a:schemeClr val="accent1"/>
                </a:solidFill>
              </a:defRPr>
            </a:lvl1pPr>
          </a:lstStyle>
          <a:p>
            <a:endParaRPr lang="en-US"/>
          </a:p>
        </p:txBody>
      </p:sp>
      <p:sp>
        <p:nvSpPr>
          <p:cNvPr id="6" name="Slide Number Placeholder 5"/>
          <p:cNvSpPr>
            <a:spLocks noGrp="1"/>
          </p:cNvSpPr>
          <p:nvPr>
            <p:ph type="sldNum" sz="quarter" idx="12"/>
          </p:nvPr>
        </p:nvSpPr>
        <p:spPr>
          <a:xfrm>
            <a:off x="4649096" y="4289975"/>
            <a:ext cx="643666" cy="273844"/>
          </a:xfrm>
        </p:spPr>
        <p:txBody>
          <a:bodyPr/>
          <a:lstStyle>
            <a:lvl1pPr>
              <a:defRPr>
                <a:solidFill>
                  <a:schemeClr val="accent1"/>
                </a:solidFill>
              </a:defRPr>
            </a:lvl1pPr>
          </a:lstStyle>
          <a:p>
            <a:fld id="{537F8D6D-6771-4FA9-84FB-DDFDB20CAC5E}" type="slidenum">
              <a:rPr lang="en-US" smtClean="0"/>
              <a:t>‹#›</a:t>
            </a:fld>
            <a:endParaRPr lang="en-US"/>
          </a:p>
        </p:txBody>
      </p:sp>
      <p:sp>
        <p:nvSpPr>
          <p:cNvPr id="89" name="Rectangle 88"/>
          <p:cNvSpPr/>
          <p:nvPr/>
        </p:nvSpPr>
        <p:spPr>
          <a:xfrm>
            <a:off x="4650889" y="4566213"/>
            <a:ext cx="3505200" cy="6130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79390A1-34F3-4105-9A46-E273897D95CF}" type="datetimeFigureOut">
              <a:rPr lang="en-US" smtClean="0"/>
              <a:t>8/16/2025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1B20DD-2BBC-46A9-B5CA-7CD62628584E}" type="slidenum">
              <a:rPr lang="en-US" smtClean="0"/>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175622"/>
            <a:ext cx="6637468" cy="1021556"/>
          </a:xfrm>
        </p:spPr>
        <p:txBody>
          <a:bodyPr anchor="b"/>
          <a:lstStyle>
            <a:lvl1pPr algn="l">
              <a:defRPr sz="4000" b="0" cap="none" baseline="0"/>
            </a:lvl1pPr>
          </a:lstStyle>
          <a:p>
            <a:r>
              <a:rPr lang="en-US"/>
              <a:t>Click to edit Master title style</a:t>
            </a:r>
            <a:endParaRPr lang="en-US" dirty="0"/>
          </a:p>
        </p:txBody>
      </p:sp>
      <p:sp>
        <p:nvSpPr>
          <p:cNvPr id="3" name="Text Placeholder 2"/>
          <p:cNvSpPr>
            <a:spLocks noGrp="1"/>
          </p:cNvSpPr>
          <p:nvPr>
            <p:ph type="body" idx="1"/>
          </p:nvPr>
        </p:nvSpPr>
        <p:spPr>
          <a:xfrm>
            <a:off x="1258646" y="3200400"/>
            <a:ext cx="6637467" cy="1140310"/>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9390A1-34F3-4105-9A46-E273897D95CF}" type="datetimeFigureOut">
              <a:rPr lang="en-US" smtClean="0"/>
              <a:t>8/16/2025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1B20DD-2BBC-46A9-B5CA-7CD62628584E}" type="slidenum">
              <a:rPr lang="en-US" smtClean="0"/>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Date Placeholder 4"/>
          <p:cNvSpPr>
            <a:spLocks noGrp="1"/>
          </p:cNvSpPr>
          <p:nvPr>
            <p:ph type="dt" sz="half" idx="10"/>
          </p:nvPr>
        </p:nvSpPr>
        <p:spPr/>
        <p:txBody>
          <a:bodyPr/>
          <a:lstStyle/>
          <a:p>
            <a:fld id="{979390A1-34F3-4105-9A46-E273897D95CF}" type="datetimeFigureOut">
              <a:rPr lang="en-US" smtClean="0"/>
              <a:t>8/16/2025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1B20DD-2BBC-46A9-B5CA-7CD62628584E}" type="slidenum">
              <a:rPr lang="en-US" smtClean="0"/>
              <a:t>‹#›</a:t>
            </a:fld>
            <a:endParaRPr lang="en-US"/>
          </a:p>
        </p:txBody>
      </p:sp>
      <p:sp>
        <p:nvSpPr>
          <p:cNvPr id="9" name="Content Placeholder 8"/>
          <p:cNvSpPr>
            <a:spLocks noGrp="1"/>
          </p:cNvSpPr>
          <p:nvPr>
            <p:ph sz="quarter" idx="13"/>
          </p:nvPr>
        </p:nvSpPr>
        <p:spPr>
          <a:xfrm>
            <a:off x="1042416" y="1735074"/>
            <a:ext cx="3419856" cy="26197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10"/>
          <p:cNvSpPr>
            <a:spLocks noGrp="1"/>
          </p:cNvSpPr>
          <p:nvPr>
            <p:ph sz="quarter" idx="14"/>
          </p:nvPr>
        </p:nvSpPr>
        <p:spPr>
          <a:xfrm>
            <a:off x="4645152" y="1735073"/>
            <a:ext cx="3419856" cy="26197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412111" y="1737007"/>
            <a:ext cx="3057148" cy="47982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41721" y="2231021"/>
            <a:ext cx="3419856" cy="212684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11838" y="1737007"/>
            <a:ext cx="3055717" cy="47982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152" y="2231021"/>
            <a:ext cx="3419856" cy="212684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79390A1-34F3-4105-9A46-E273897D95CF}" type="datetimeFigureOut">
              <a:rPr lang="en-US" smtClean="0"/>
              <a:t>8/16/2025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11B20DD-2BBC-46A9-B5CA-7CD62628584E}" type="slidenum">
              <a:rPr lang="en-US" smtClean="0"/>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79390A1-34F3-4105-9A46-E273897D95CF}" type="datetimeFigureOut">
              <a:rPr lang="en-US" smtClean="0"/>
              <a:t>8/16/2025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11B20DD-2BBC-46A9-B5CA-7CD62628584E}"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5"/>
            <a:ext cx="7772400" cy="102235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79638"/>
            <a:ext cx="7772400" cy="112553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E1041A1-BAD8-4938-9CE2-9310EB3D6E40}" type="datetimeFigureOut">
              <a:rPr lang="en-US" smtClean="0"/>
              <a:t>8/16/2025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3E583C-12AE-474C-A22E-622C8BDF1F87}" type="slidenum">
              <a:rPr lang="en-US" smtClean="0"/>
              <a:t>‹#›</a:t>
            </a:fld>
            <a:endParaRPr lang="en-US"/>
          </a:p>
        </p:txBody>
      </p:sp>
    </p:spTree>
    <p:extLst>
      <p:ext uri="{BB962C8B-B14F-4D97-AF65-F5344CB8AC3E}">
        <p14:creationId xmlns:p14="http://schemas.microsoft.com/office/powerpoint/2010/main" val="351655942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9390A1-34F3-4105-9A46-E273897D95CF}" type="datetimeFigureOut">
              <a:rPr lang="en-US" smtClean="0"/>
              <a:t>8/16/2025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11B20DD-2BBC-46A9-B5CA-7CD62628584E}" type="slidenum">
              <a:rPr lang="en-US" smtClean="0"/>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51435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16133"/>
            <a:ext cx="3679116" cy="470388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16133"/>
            <a:ext cx="3505200" cy="46795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979390A1-34F3-4105-9A46-E273897D95CF}" type="datetimeFigureOut">
              <a:rPr lang="en-US" smtClean="0"/>
              <a:t>8/16/2025</a:t>
            </a:fld>
            <a:endParaRPr lang="en-US"/>
          </a:p>
        </p:txBody>
      </p:sp>
      <p:sp>
        <p:nvSpPr>
          <p:cNvPr id="7" name="Slide Number Placeholder 6"/>
          <p:cNvSpPr>
            <a:spLocks noGrp="1"/>
          </p:cNvSpPr>
          <p:nvPr>
            <p:ph type="sldNum" sz="quarter" idx="12"/>
          </p:nvPr>
        </p:nvSpPr>
        <p:spPr/>
        <p:txBody>
          <a:bodyPr/>
          <a:lstStyle/>
          <a:p>
            <a:fld id="{211B20DD-2BBC-46A9-B5CA-7CD62628584E}" type="slidenum">
              <a:rPr lang="en-US" smtClean="0"/>
              <a:t>‹#›</a:t>
            </a:fld>
            <a:endParaRPr lang="en-US"/>
          </a:p>
        </p:txBody>
      </p:sp>
      <p:sp>
        <p:nvSpPr>
          <p:cNvPr id="58" name="Rectangle 57"/>
          <p:cNvSpPr/>
          <p:nvPr/>
        </p:nvSpPr>
        <p:spPr>
          <a:xfrm>
            <a:off x="905572" y="451413"/>
            <a:ext cx="3562257" cy="4236334"/>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642395"/>
            <a:ext cx="3090440" cy="3863051"/>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1" name="Rectangle 60"/>
          <p:cNvSpPr/>
          <p:nvPr/>
        </p:nvSpPr>
        <p:spPr>
          <a:xfrm>
            <a:off x="4650889" y="4566213"/>
            <a:ext cx="3505200" cy="6130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4293627"/>
            <a:ext cx="3493664" cy="273844"/>
          </a:xfrm>
        </p:spPr>
        <p:txBody>
          <a:bodyPr>
            <a:normAutofit/>
          </a:bodyPr>
          <a:lstStyle/>
          <a:p>
            <a:endParaRPr lang="en-US"/>
          </a:p>
        </p:txBody>
      </p:sp>
      <p:sp>
        <p:nvSpPr>
          <p:cNvPr id="2" name="Title 1"/>
          <p:cNvSpPr>
            <a:spLocks noGrp="1"/>
          </p:cNvSpPr>
          <p:nvPr>
            <p:ph type="title"/>
          </p:nvPr>
        </p:nvSpPr>
        <p:spPr>
          <a:xfrm>
            <a:off x="4739833" y="1993076"/>
            <a:ext cx="3304572" cy="1097365"/>
          </a:xfrm>
        </p:spPr>
        <p:txBody>
          <a:bodyPr anchor="b">
            <a:normAutofit/>
          </a:bodyPr>
          <a:lstStyle>
            <a:lvl1pPr algn="l">
              <a:defRPr sz="2800" b="0"/>
            </a:lvl1pPr>
          </a:lstStyle>
          <a:p>
            <a:r>
              <a:rPr lang="en-US"/>
              <a:t>Click to edit Master title style</a:t>
            </a:r>
          </a:p>
        </p:txBody>
      </p:sp>
      <p:sp>
        <p:nvSpPr>
          <p:cNvPr id="4" name="Text Placeholder 3"/>
          <p:cNvSpPr>
            <a:spLocks noGrp="1"/>
          </p:cNvSpPr>
          <p:nvPr>
            <p:ph type="body" sz="half" idx="2"/>
          </p:nvPr>
        </p:nvSpPr>
        <p:spPr>
          <a:xfrm>
            <a:off x="4736592" y="3102746"/>
            <a:ext cx="3298784" cy="1138428"/>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51435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16133"/>
            <a:ext cx="3679116" cy="470388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16133"/>
            <a:ext cx="3505200" cy="46795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2" y="451413"/>
            <a:ext cx="3562257" cy="4236334"/>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4566213"/>
            <a:ext cx="3505200" cy="6130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1995678"/>
            <a:ext cx="3300984" cy="1097280"/>
          </a:xfrm>
        </p:spPr>
        <p:txBody>
          <a:bodyPr anchor="b">
            <a:normAutofit/>
          </a:bodyPr>
          <a:lstStyle>
            <a:lvl1pPr algn="l">
              <a:defRPr sz="2800" b="0"/>
            </a:lvl1pPr>
          </a:lstStyle>
          <a:p>
            <a:r>
              <a:rPr lang="en-US"/>
              <a:t>Click to edit Master title style</a:t>
            </a:r>
          </a:p>
        </p:txBody>
      </p:sp>
      <p:sp>
        <p:nvSpPr>
          <p:cNvPr id="3" name="Picture Placeholder 2"/>
          <p:cNvSpPr>
            <a:spLocks noGrp="1"/>
          </p:cNvSpPr>
          <p:nvPr>
            <p:ph type="pic" idx="1"/>
          </p:nvPr>
        </p:nvSpPr>
        <p:spPr>
          <a:xfrm>
            <a:off x="1005209" y="520346"/>
            <a:ext cx="3359623" cy="4101084"/>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4734631" y="3099816"/>
            <a:ext cx="3300573" cy="113967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79390A1-34F3-4105-9A46-E273897D95CF}" type="datetimeFigureOut">
              <a:rPr lang="en-US" smtClean="0"/>
              <a:t>8/16/2025</a:t>
            </a:fld>
            <a:endParaRPr lang="en-US"/>
          </a:p>
        </p:txBody>
      </p:sp>
      <p:sp>
        <p:nvSpPr>
          <p:cNvPr id="6" name="Footer Placeholder 5"/>
          <p:cNvSpPr>
            <a:spLocks noGrp="1"/>
          </p:cNvSpPr>
          <p:nvPr>
            <p:ph type="ftr" sz="quarter" idx="11"/>
          </p:nvPr>
        </p:nvSpPr>
        <p:spPr>
          <a:xfrm>
            <a:off x="4641448" y="4293627"/>
            <a:ext cx="3493664" cy="273844"/>
          </a:xfrm>
        </p:spPr>
        <p:txBody>
          <a:bodyPr>
            <a:normAutofit/>
          </a:bodyPr>
          <a:lstStyle/>
          <a:p>
            <a:endParaRPr lang="en-US"/>
          </a:p>
        </p:txBody>
      </p:sp>
      <p:sp>
        <p:nvSpPr>
          <p:cNvPr id="7" name="Slide Number Placeholder 6"/>
          <p:cNvSpPr>
            <a:spLocks noGrp="1"/>
          </p:cNvSpPr>
          <p:nvPr>
            <p:ph type="sldNum" sz="quarter" idx="12"/>
          </p:nvPr>
        </p:nvSpPr>
        <p:spPr/>
        <p:txBody>
          <a:bodyPr/>
          <a:lstStyle/>
          <a:p>
            <a:fld id="{211B20DD-2BBC-46A9-B5CA-7CD62628584E}" type="slidenum">
              <a:rPr lang="en-US" smtClean="0"/>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9390A1-34F3-4105-9A46-E273897D95CF}" type="datetimeFigureOut">
              <a:rPr lang="en-US" smtClean="0"/>
              <a:t>8/16/2025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1B20DD-2BBC-46A9-B5CA-7CD62628584E}" type="slidenum">
              <a:rPr lang="en-US" smtClean="0"/>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772610"/>
            <a:ext cx="1484453" cy="3585258"/>
          </a:xfrm>
        </p:spPr>
        <p:txBody>
          <a:bodyPr vert="eaVert" anchor="ctr"/>
          <a:lstStyle/>
          <a:p>
            <a:r>
              <a:rPr lang="en-US"/>
              <a:t>Click to edit Master title style</a:t>
            </a:r>
          </a:p>
        </p:txBody>
      </p:sp>
      <p:sp>
        <p:nvSpPr>
          <p:cNvPr id="3" name="Vertical Text Placeholder 2"/>
          <p:cNvSpPr>
            <a:spLocks noGrp="1"/>
          </p:cNvSpPr>
          <p:nvPr>
            <p:ph type="body" orient="vert" idx="1"/>
          </p:nvPr>
        </p:nvSpPr>
        <p:spPr>
          <a:xfrm>
            <a:off x="1053296" y="772610"/>
            <a:ext cx="5423704" cy="358525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9390A1-34F3-4105-9A46-E273897D95CF}" type="datetimeFigureOut">
              <a:rPr lang="en-US" smtClean="0"/>
              <a:t>8/16/2025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1B20DD-2BBC-46A9-B5CA-7CD62628584E}" type="slidenum">
              <a:rPr lang="en-US" smtClean="0"/>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3"/>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61BEF0D-F0BB-DE4B-95CE-6DB70DBA9567}" type="datetimeFigureOut">
              <a:rPr lang="en-US" smtClean="0"/>
              <a:pPr/>
              <a:t>8/16/2025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9435579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BEF0D-F0BB-DE4B-95CE-6DB70DBA9567}" type="datetimeFigureOut">
              <a:rPr lang="en-US" smtClean="0"/>
              <a:pPr/>
              <a:t>8/16/2025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21375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9"/>
            <a:ext cx="7772400" cy="1021556"/>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8/16/2025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1927338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4"/>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4"/>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61BEF0D-F0BB-DE4B-95CE-6DB70DBA9567}" type="datetimeFigureOut">
              <a:rPr lang="en-US" smtClean="0"/>
              <a:pPr/>
              <a:t>8/16/2025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2929775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61BEF0D-F0BB-DE4B-95CE-6DB70DBA9567}" type="datetimeFigureOut">
              <a:rPr lang="en-US" smtClean="0"/>
              <a:pPr/>
              <a:t>8/16/2025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661542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E1041A1-BAD8-4938-9CE2-9310EB3D6E40}" type="datetimeFigureOut">
              <a:rPr lang="en-US" smtClean="0"/>
              <a:t>8/16/2025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3E583C-12AE-474C-A22E-622C8BDF1F87}" type="slidenum">
              <a:rPr lang="en-US" smtClean="0"/>
              <a:t>‹#›</a:t>
            </a:fld>
            <a:endParaRPr lang="en-US"/>
          </a:p>
        </p:txBody>
      </p:sp>
    </p:spTree>
    <p:extLst>
      <p:ext uri="{BB962C8B-B14F-4D97-AF65-F5344CB8AC3E}">
        <p14:creationId xmlns:p14="http://schemas.microsoft.com/office/powerpoint/2010/main" val="65643662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61BEF0D-F0BB-DE4B-95CE-6DB70DBA9567}" type="datetimeFigureOut">
              <a:rPr lang="en-US" smtClean="0"/>
              <a:pPr/>
              <a:t>8/16/2025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0231762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8/16/2025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05281396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04792"/>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076328"/>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8/16/2025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3698958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8/16/2025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0494030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BEF0D-F0BB-DE4B-95CE-6DB70DBA9567}" type="datetimeFigureOut">
              <a:rPr lang="en-US" smtClean="0"/>
              <a:pPr/>
              <a:t>8/16/2025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522174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3"/>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3"/>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BEF0D-F0BB-DE4B-95CE-6DB70DBA9567}" type="datetimeFigureOut">
              <a:rPr lang="en-US" smtClean="0"/>
              <a:pPr/>
              <a:t>8/16/2025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219684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0938"/>
            <a:ext cx="4040188"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950"/>
            <a:ext cx="4040188"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150938"/>
            <a:ext cx="4041775"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1631950"/>
            <a:ext cx="4041775"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E1041A1-BAD8-4938-9CE2-9310EB3D6E40}" type="datetimeFigureOut">
              <a:rPr lang="en-US" smtClean="0"/>
              <a:t>8/16/2025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A3E583C-12AE-474C-A22E-622C8BDF1F87}" type="slidenum">
              <a:rPr lang="en-US" smtClean="0"/>
              <a:t>‹#›</a:t>
            </a:fld>
            <a:endParaRPr lang="en-US"/>
          </a:p>
        </p:txBody>
      </p:sp>
    </p:spTree>
    <p:extLst>
      <p:ext uri="{BB962C8B-B14F-4D97-AF65-F5344CB8AC3E}">
        <p14:creationId xmlns:p14="http://schemas.microsoft.com/office/powerpoint/2010/main" val="4333454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E1041A1-BAD8-4938-9CE2-9310EB3D6E40}" type="datetimeFigureOut">
              <a:rPr lang="en-US" smtClean="0"/>
              <a:t>8/16/2025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A3E583C-12AE-474C-A22E-622C8BDF1F87}" type="slidenum">
              <a:rPr lang="en-US" smtClean="0"/>
              <a:t>‹#›</a:t>
            </a:fld>
            <a:endParaRPr lang="en-US"/>
          </a:p>
        </p:txBody>
      </p:sp>
    </p:spTree>
    <p:extLst>
      <p:ext uri="{BB962C8B-B14F-4D97-AF65-F5344CB8AC3E}">
        <p14:creationId xmlns:p14="http://schemas.microsoft.com/office/powerpoint/2010/main" val="12133707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E1041A1-BAD8-4938-9CE2-9310EB3D6E40}" type="datetimeFigureOut">
              <a:rPr lang="en-US" smtClean="0"/>
              <a:t>8/16/2025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A3E583C-12AE-474C-A22E-622C8BDF1F87}" type="slidenum">
              <a:rPr lang="en-US" smtClean="0"/>
              <a:t>‹#›</a:t>
            </a:fld>
            <a:endParaRPr lang="en-US"/>
          </a:p>
        </p:txBody>
      </p:sp>
    </p:spTree>
    <p:extLst>
      <p:ext uri="{BB962C8B-B14F-4D97-AF65-F5344CB8AC3E}">
        <p14:creationId xmlns:p14="http://schemas.microsoft.com/office/powerpoint/2010/main" val="13372244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4788"/>
            <a:ext cx="3008313" cy="871537"/>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4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076325"/>
            <a:ext cx="3008313" cy="35179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E1041A1-BAD8-4938-9CE2-9310EB3D6E40}" type="datetimeFigureOut">
              <a:rPr lang="en-US" smtClean="0"/>
              <a:t>8/16/2025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3E583C-12AE-474C-A22E-622C8BDF1F87}" type="slidenum">
              <a:rPr lang="en-US" smtClean="0"/>
              <a:t>‹#›</a:t>
            </a:fld>
            <a:endParaRPr lang="en-US"/>
          </a:p>
        </p:txBody>
      </p:sp>
    </p:spTree>
    <p:extLst>
      <p:ext uri="{BB962C8B-B14F-4D97-AF65-F5344CB8AC3E}">
        <p14:creationId xmlns:p14="http://schemas.microsoft.com/office/powerpoint/2010/main" val="27612879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450"/>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60375"/>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900"/>
            <a:ext cx="5486400" cy="6032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E1041A1-BAD8-4938-9CE2-9310EB3D6E40}" type="datetimeFigureOut">
              <a:rPr lang="en-US" smtClean="0"/>
              <a:t>8/16/2025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3E583C-12AE-474C-A22E-622C8BDF1F87}" type="slidenum">
              <a:rPr lang="en-US" smtClean="0"/>
              <a:t>‹#›</a:t>
            </a:fld>
            <a:endParaRPr lang="en-US"/>
          </a:p>
        </p:txBody>
      </p:sp>
    </p:spTree>
    <p:extLst>
      <p:ext uri="{BB962C8B-B14F-4D97-AF65-F5344CB8AC3E}">
        <p14:creationId xmlns:p14="http://schemas.microsoft.com/office/powerpoint/2010/main" val="7094856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6375"/>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07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6E1041A1-BAD8-4938-9CE2-9310EB3D6E40}" type="datetimeFigureOut">
              <a:rPr lang="en-US" smtClean="0"/>
              <a:t>8/16/2025</a:t>
            </a:fld>
            <a:endParaRPr lang="en-US"/>
          </a:p>
        </p:txBody>
      </p:sp>
      <p:sp>
        <p:nvSpPr>
          <p:cNvPr id="5" name="Footer Placeholder 4"/>
          <p:cNvSpPr>
            <a:spLocks noGrp="1"/>
          </p:cNvSpPr>
          <p:nvPr>
            <p:ph type="ftr" sz="quarter" idx="3"/>
          </p:nvPr>
        </p:nvSpPr>
        <p:spPr>
          <a:xfrm>
            <a:off x="3124200" y="4767263"/>
            <a:ext cx="28956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4A3E583C-12AE-474C-A22E-622C8BDF1F87}" type="slidenum">
              <a:rPr lang="en-US" smtClean="0"/>
              <a:t>‹#›</a:t>
            </a:fld>
            <a:endParaRPr lang="en-US"/>
          </a:p>
        </p:txBody>
      </p:sp>
    </p:spTree>
    <p:extLst>
      <p:ext uri="{BB962C8B-B14F-4D97-AF65-F5344CB8AC3E}">
        <p14:creationId xmlns:p14="http://schemas.microsoft.com/office/powerpoint/2010/main" val="241335679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63E2D6D-7B93-4C54-9D86-3106C2F3A397}" type="datetimeFigureOut">
              <a:rPr lang="en-US" smtClean="0"/>
              <a:t>8/16/2025</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537F8D6D-6771-4FA9-84FB-DDFDB20CAC5E}" type="slidenum">
              <a:rPr lang="en-US" smtClean="0"/>
              <a:t>‹#›</a:t>
            </a:fld>
            <a:endParaRPr lang="en-US"/>
          </a:p>
        </p:txBody>
      </p:sp>
      <p:sp>
        <p:nvSpPr>
          <p:cNvPr id="7" name="Rectangle 6"/>
          <p:cNvSpPr/>
          <p:nvPr userDrawn="1"/>
        </p:nvSpPr>
        <p:spPr>
          <a:xfrm>
            <a:off x="0" y="0"/>
            <a:ext cx="9144000" cy="6286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userDrawn="1"/>
        </p:nvSpPr>
        <p:spPr>
          <a:xfrm>
            <a:off x="457200" y="114300"/>
            <a:ext cx="8686800" cy="584775"/>
          </a:xfrm>
          <a:prstGeom prst="rect">
            <a:avLst/>
          </a:prstGeom>
          <a:noFill/>
        </p:spPr>
        <p:txBody>
          <a:bodyPr wrap="square" rtlCol="0">
            <a:spAutoFit/>
          </a:bodyPr>
          <a:lstStyle/>
          <a:p>
            <a:r>
              <a:rPr lang="en-US" sz="3200" b="1" dirty="0">
                <a:solidFill>
                  <a:srgbClr val="FFFF00"/>
                </a:solidFill>
                <a:latin typeface="Times New Roman" panose="02020603050405020304" pitchFamily="18" charset="0"/>
                <a:cs typeface="Times New Roman" panose="02020603050405020304" pitchFamily="18" charset="0"/>
              </a:rPr>
              <a:t>BÀI</a:t>
            </a:r>
            <a:r>
              <a:rPr lang="en-US" sz="3200" b="1" baseline="0" dirty="0">
                <a:solidFill>
                  <a:srgbClr val="FFFF00"/>
                </a:solidFill>
                <a:latin typeface="Times New Roman" panose="02020603050405020304" pitchFamily="18" charset="0"/>
                <a:cs typeface="Times New Roman" panose="02020603050405020304" pitchFamily="18" charset="0"/>
              </a:rPr>
              <a:t> 21: THỰC HÀNH QUAN SÁT SINH VẬT</a:t>
            </a:r>
            <a:endParaRPr lang="en-US" sz="3200" b="1" dirty="0">
              <a:solidFill>
                <a:srgbClr val="FFFF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3435128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51435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250116"/>
            <a:ext cx="8229600" cy="4639235"/>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16133"/>
            <a:ext cx="3679116" cy="524433"/>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16133"/>
            <a:ext cx="3505200" cy="46795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770748"/>
            <a:ext cx="7024744" cy="857250"/>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43493" y="1742739"/>
            <a:ext cx="6777317" cy="263173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997388" y="168369"/>
            <a:ext cx="2133600" cy="273844"/>
          </a:xfrm>
          <a:prstGeom prst="rect">
            <a:avLst/>
          </a:prstGeom>
        </p:spPr>
        <p:txBody>
          <a:bodyPr vert="horz" lIns="91440" tIns="45720" rIns="91440" bIns="45720" rtlCol="0" anchor="ctr"/>
          <a:lstStyle>
            <a:lvl1pPr algn="r">
              <a:defRPr sz="1200">
                <a:solidFill>
                  <a:srgbClr val="FEFEFE"/>
                </a:solidFill>
              </a:defRPr>
            </a:lvl1pPr>
          </a:lstStyle>
          <a:p>
            <a:fld id="{6E1041A1-BAD8-4938-9CE2-9310EB3D6E40}" type="datetimeFigureOut">
              <a:rPr lang="en-US" smtClean="0"/>
              <a:t>8/16/2025</a:t>
            </a:fld>
            <a:endParaRPr lang="en-US"/>
          </a:p>
        </p:txBody>
      </p:sp>
      <p:sp>
        <p:nvSpPr>
          <p:cNvPr id="5" name="Footer Placeholder 4"/>
          <p:cNvSpPr>
            <a:spLocks noGrp="1"/>
          </p:cNvSpPr>
          <p:nvPr>
            <p:ph type="ftr" sz="quarter" idx="3"/>
          </p:nvPr>
        </p:nvSpPr>
        <p:spPr>
          <a:xfrm>
            <a:off x="4641448" y="4389120"/>
            <a:ext cx="3502152" cy="273844"/>
          </a:xfrm>
          <a:prstGeom prst="rect">
            <a:avLst/>
          </a:prstGeom>
        </p:spPr>
        <p:txBody>
          <a:bodyPr vert="horz" lIns="91440" tIns="45720" rIns="91440" bIns="45720" rtlCol="0" anchor="ctr"/>
          <a:lstStyle>
            <a:lvl1pPr algn="r">
              <a:defRPr sz="1200">
                <a:solidFill>
                  <a:schemeClr val="accent1"/>
                </a:solidFill>
              </a:defRPr>
            </a:lvl1pPr>
          </a:lstStyle>
          <a:p>
            <a:endParaRPr lang="en-US"/>
          </a:p>
        </p:txBody>
      </p:sp>
      <p:sp>
        <p:nvSpPr>
          <p:cNvPr id="6" name="Slide Number Placeholder 5"/>
          <p:cNvSpPr>
            <a:spLocks noGrp="1"/>
          </p:cNvSpPr>
          <p:nvPr>
            <p:ph type="sldNum" sz="quarter" idx="4"/>
          </p:nvPr>
        </p:nvSpPr>
        <p:spPr>
          <a:xfrm>
            <a:off x="4649096" y="168369"/>
            <a:ext cx="1332156" cy="273844"/>
          </a:xfrm>
          <a:prstGeom prst="rect">
            <a:avLst/>
          </a:prstGeom>
        </p:spPr>
        <p:txBody>
          <a:bodyPr vert="horz" lIns="91440" tIns="45720" rIns="91440" bIns="45720" rtlCol="0" anchor="ctr"/>
          <a:lstStyle>
            <a:lvl1pPr algn="l">
              <a:defRPr sz="1200">
                <a:solidFill>
                  <a:srgbClr val="FEFEFE"/>
                </a:solidFill>
              </a:defRPr>
            </a:lvl1pPr>
          </a:lstStyle>
          <a:p>
            <a:fld id="{4A3E583C-12AE-474C-A22E-622C8BDF1F87}" type="slidenum">
              <a:rPr lang="en-US" smtClean="0"/>
              <a:t>‹#›</a:t>
            </a:fld>
            <a:endParaRPr lang="en-US"/>
          </a:p>
        </p:txBody>
      </p:sp>
      <p:sp>
        <p:nvSpPr>
          <p:cNvPr id="61" name="Rectangle 60"/>
          <p:cNvSpPr/>
          <p:nvPr userDrawn="1"/>
        </p:nvSpPr>
        <p:spPr>
          <a:xfrm>
            <a:off x="0" y="0"/>
            <a:ext cx="9144000" cy="6286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p:cNvSpPr txBox="1"/>
          <p:nvPr userDrawn="1"/>
        </p:nvSpPr>
        <p:spPr>
          <a:xfrm>
            <a:off x="457200" y="114300"/>
            <a:ext cx="8686800" cy="584775"/>
          </a:xfrm>
          <a:prstGeom prst="rect">
            <a:avLst/>
          </a:prstGeom>
          <a:noFill/>
        </p:spPr>
        <p:txBody>
          <a:bodyPr wrap="square" rtlCol="0">
            <a:spAutoFit/>
          </a:bodyPr>
          <a:lstStyle/>
          <a:p>
            <a:r>
              <a:rPr lang="en-US" sz="3200" b="1" dirty="0">
                <a:solidFill>
                  <a:srgbClr val="FFFF00"/>
                </a:solidFill>
                <a:latin typeface="Times New Roman" panose="02020603050405020304" pitchFamily="18" charset="0"/>
                <a:cs typeface="Times New Roman" panose="02020603050405020304" pitchFamily="18" charset="0"/>
              </a:rPr>
              <a:t>BÀI</a:t>
            </a:r>
            <a:r>
              <a:rPr lang="en-US" sz="3200" b="1" baseline="0" dirty="0">
                <a:solidFill>
                  <a:srgbClr val="FFFF00"/>
                </a:solidFill>
                <a:latin typeface="Times New Roman" panose="02020603050405020304" pitchFamily="18" charset="0"/>
                <a:cs typeface="Times New Roman" panose="02020603050405020304" pitchFamily="18" charset="0"/>
              </a:rPr>
              <a:t> 21: THỰC HÀNH QUAN SÁT SINH VẬT</a:t>
            </a:r>
            <a:endParaRPr lang="en-US" sz="3200" b="1" dirty="0">
              <a:solidFill>
                <a:srgbClr val="FFFF00"/>
              </a:solidFill>
              <a:latin typeface="Times New Roman" panose="02020603050405020304" pitchFamily="18" charset="0"/>
              <a:cs typeface="Times New Roman" panose="02020603050405020304" pitchFamily="18" charset="0"/>
            </a:endParaRPr>
          </a:p>
        </p:txBody>
      </p:sp>
    </p:spTree>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4"/>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7"/>
            <a:ext cx="21336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B61BEF0D-F0BB-DE4B-95CE-6DB70DBA9567}" type="datetimeFigureOut">
              <a:rPr lang="en-US" smtClean="0"/>
              <a:pPr/>
              <a:t>8/16/2025</a:t>
            </a:fld>
            <a:endParaRPr lang="en-US" dirty="0"/>
          </a:p>
        </p:txBody>
      </p:sp>
      <p:sp>
        <p:nvSpPr>
          <p:cNvPr id="5" name="Footer Placeholder 4"/>
          <p:cNvSpPr>
            <a:spLocks noGrp="1"/>
          </p:cNvSpPr>
          <p:nvPr>
            <p:ph type="ftr" sz="quarter" idx="3"/>
          </p:nvPr>
        </p:nvSpPr>
        <p:spPr>
          <a:xfrm>
            <a:off x="3124200" y="4767267"/>
            <a:ext cx="28956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4767267"/>
            <a:ext cx="21336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53780083"/>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3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19.tmp"/><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0.pn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4.png"/><Relationship Id="rId1" Type="http://schemas.openxmlformats.org/officeDocument/2006/relationships/slideLayout" Target="../slideLayouts/slideLayout30.xml"/></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0.xml"/></Relationships>
</file>

<file path=ppt/slides/_rels/slide1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18.xml"/><Relationship Id="rId5" Type="http://schemas.openxmlformats.org/officeDocument/2006/relationships/image" Target="../media/image26.jpeg"/><Relationship Id="rId4" Type="http://schemas.openxmlformats.org/officeDocument/2006/relationships/image" Target="../media/image25.jpeg"/></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3.tmp"/><Relationship Id="rId1" Type="http://schemas.openxmlformats.org/officeDocument/2006/relationships/slideLayout" Target="../slideLayouts/slideLayout23.xml"/></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8.xml"/><Relationship Id="rId4" Type="http://schemas.openxmlformats.org/officeDocument/2006/relationships/image" Target="../media/image31.png"/></Relationships>
</file>

<file path=ppt/slides/_rels/slide2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jpeg"/><Relationship Id="rId7" Type="http://schemas.openxmlformats.org/officeDocument/2006/relationships/image" Target="../media/image10.png"/><Relationship Id="rId2" Type="http://schemas.openxmlformats.org/officeDocument/2006/relationships/image" Target="../media/image5.jpg"/><Relationship Id="rId1" Type="http://schemas.openxmlformats.org/officeDocument/2006/relationships/slideLayout" Target="../slideLayouts/slideLayout13.xml"/><Relationship Id="rId6" Type="http://schemas.openxmlformats.org/officeDocument/2006/relationships/image" Target="../media/image9.jpeg"/><Relationship Id="rId5" Type="http://schemas.openxmlformats.org/officeDocument/2006/relationships/image" Target="../media/image8.jpeg"/><Relationship Id="rId10" Type="http://schemas.openxmlformats.org/officeDocument/2006/relationships/image" Target="../media/image13.png"/><Relationship Id="rId4" Type="http://schemas.openxmlformats.org/officeDocument/2006/relationships/image" Target="../media/image7.jpeg"/><Relationship Id="rId9"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28"/>
        <p:cNvGrpSpPr/>
        <p:nvPr/>
      </p:nvGrpSpPr>
      <p:grpSpPr>
        <a:xfrm>
          <a:off x="0" y="0"/>
          <a:ext cx="0" cy="0"/>
          <a:chOff x="0" y="0"/>
          <a:chExt cx="0" cy="0"/>
        </a:xfrm>
      </p:grpSpPr>
      <p:sp useBgFill="1">
        <p:nvSpPr>
          <p:cNvPr id="1064" name="Rectangle 1063">
            <a:extLst>
              <a:ext uri="{FF2B5EF4-FFF2-40B4-BE49-F238E27FC236}">
                <a16:creationId xmlns:a16="http://schemas.microsoft.com/office/drawing/2014/main" id="{A4E37431-20F0-4DD6-84A9-ED2B644943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defRPr/>
            </a:pPr>
            <a:endParaRPr lang="en-US" sz="1350">
              <a:solidFill>
                <a:prstClr val="white"/>
              </a:solidFill>
              <a:latin typeface="Calibri"/>
            </a:endParaRPr>
          </a:p>
        </p:txBody>
      </p:sp>
      <p:sp>
        <p:nvSpPr>
          <p:cNvPr id="1066" name="Rectangle 1065">
            <a:extLst>
              <a:ext uri="{FF2B5EF4-FFF2-40B4-BE49-F238E27FC236}">
                <a16:creationId xmlns:a16="http://schemas.microsoft.com/office/drawing/2014/main" id="{0AE98B72-66C6-4AB4-AF0D-BA830DE863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78886" y="479460"/>
            <a:ext cx="5143500" cy="418458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defRPr/>
            </a:pPr>
            <a:endParaRPr lang="en-US" sz="1350">
              <a:solidFill>
                <a:prstClr val="white"/>
              </a:solidFill>
              <a:latin typeface="Calibri"/>
            </a:endParaRPr>
          </a:p>
        </p:txBody>
      </p:sp>
      <p:sp>
        <p:nvSpPr>
          <p:cNvPr id="1068" name="Rectangle 1067">
            <a:extLst>
              <a:ext uri="{FF2B5EF4-FFF2-40B4-BE49-F238E27FC236}">
                <a16:creationId xmlns:a16="http://schemas.microsoft.com/office/drawing/2014/main" id="{407EAFC6-733F-403D-BB4D-05A3A2874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94904" y="296405"/>
            <a:ext cx="4759657" cy="418206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defRPr/>
            </a:pPr>
            <a:endParaRPr lang="en-US" sz="1350">
              <a:solidFill>
                <a:prstClr val="white"/>
              </a:solidFill>
              <a:latin typeface="Calibri"/>
            </a:endParaRPr>
          </a:p>
        </p:txBody>
      </p:sp>
      <p:sp>
        <p:nvSpPr>
          <p:cNvPr id="1070" name="Rectangle 1069">
            <a:extLst>
              <a:ext uri="{FF2B5EF4-FFF2-40B4-BE49-F238E27FC236}">
                <a16:creationId xmlns:a16="http://schemas.microsoft.com/office/drawing/2014/main" id="{17A36730-4CB0-4F61-AD11-A44C976583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146681" y="2114225"/>
            <a:ext cx="1876484" cy="418206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defRPr/>
            </a:pPr>
            <a:endParaRPr lang="en-US" sz="1350" dirty="0">
              <a:solidFill>
                <a:prstClr val="white"/>
              </a:solidFill>
              <a:latin typeface="Calibri"/>
            </a:endParaRPr>
          </a:p>
        </p:txBody>
      </p:sp>
      <p:sp>
        <p:nvSpPr>
          <p:cNvPr id="1072" name="Rectangle 1071">
            <a:extLst>
              <a:ext uri="{FF2B5EF4-FFF2-40B4-BE49-F238E27FC236}">
                <a16:creationId xmlns:a16="http://schemas.microsoft.com/office/drawing/2014/main" id="{C69C79E1-F916-4929-A4F3-DE763D4BFA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18751" y="639595"/>
            <a:ext cx="5143501" cy="3864309"/>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defRPr/>
            </a:pPr>
            <a:endParaRPr lang="en-US" sz="1350">
              <a:solidFill>
                <a:prstClr val="white"/>
              </a:solidFill>
              <a:latin typeface="Calibri"/>
            </a:endParaRPr>
          </a:p>
        </p:txBody>
      </p:sp>
      <p:sp>
        <p:nvSpPr>
          <p:cNvPr id="1074" name="Oval 1073">
            <a:extLst>
              <a:ext uri="{FF2B5EF4-FFF2-40B4-BE49-F238E27FC236}">
                <a16:creationId xmlns:a16="http://schemas.microsoft.com/office/drawing/2014/main" id="{767334AB-16BD-4EC7-8C6B-4B51716009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614065" y="846373"/>
            <a:ext cx="3238727" cy="3238727"/>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defRPr/>
            </a:pPr>
            <a:endParaRPr lang="en-US" sz="1350" dirty="0">
              <a:solidFill>
                <a:prstClr val="white"/>
              </a:solidFill>
              <a:latin typeface="Calibri"/>
            </a:endParaRPr>
          </a:p>
        </p:txBody>
      </p:sp>
      <p:sp>
        <p:nvSpPr>
          <p:cNvPr id="129" name="Google Shape;129;p27"/>
          <p:cNvSpPr txBox="1">
            <a:spLocks noGrp="1"/>
          </p:cNvSpPr>
          <p:nvPr>
            <p:ph type="ctrTitle"/>
          </p:nvPr>
        </p:nvSpPr>
        <p:spPr>
          <a:xfrm>
            <a:off x="122740" y="1094769"/>
            <a:ext cx="3940247" cy="2273043"/>
          </a:xfrm>
          <a:prstGeom prst="rect">
            <a:avLst/>
          </a:prstGeom>
        </p:spPr>
        <p:txBody>
          <a:bodyPr spcFirstLastPara="1" vert="horz" lIns="68580" tIns="34290" rIns="68580" bIns="34290" rtlCol="0" anchor="b" anchorCtr="0">
            <a:normAutofit/>
          </a:bodyPr>
          <a:lstStyle/>
          <a:p>
            <a:r>
              <a:rPr lang="en-US" sz="4500" b="1" spc="-68" dirty="0">
                <a:solidFill>
                  <a:srgbClr val="FF00FF"/>
                </a:solidFill>
              </a:rPr>
              <a:t>KHOA HỌC TỰ NHIÊN 6</a:t>
            </a:r>
            <a:endParaRPr lang="en-US" sz="4500" b="1" dirty="0">
              <a:solidFill>
                <a:srgbClr val="FF00FF"/>
              </a:solidFill>
            </a:endParaRPr>
          </a:p>
        </p:txBody>
      </p:sp>
      <p:sp>
        <p:nvSpPr>
          <p:cNvPr id="130" name="Google Shape;130;p27"/>
          <p:cNvSpPr txBox="1">
            <a:spLocks noGrp="1"/>
          </p:cNvSpPr>
          <p:nvPr>
            <p:ph type="subTitle" idx="1"/>
          </p:nvPr>
        </p:nvSpPr>
        <p:spPr>
          <a:xfrm>
            <a:off x="108185" y="164210"/>
            <a:ext cx="3940247" cy="1031359"/>
          </a:xfrm>
          <a:prstGeom prst="rect">
            <a:avLst/>
          </a:prstGeom>
        </p:spPr>
        <p:txBody>
          <a:bodyPr spcFirstLastPara="1" vert="horz" lIns="68569" tIns="68569" rIns="68569" bIns="68569" rtlCol="0" anchorCtr="0">
            <a:normAutofit/>
          </a:bodyPr>
          <a:lstStyle/>
          <a:p>
            <a:pPr defTabSz="514350">
              <a:lnSpc>
                <a:spcPct val="90000"/>
              </a:lnSpc>
              <a:spcBef>
                <a:spcPts val="0"/>
              </a:spcBef>
              <a:spcAft>
                <a:spcPts val="1200"/>
              </a:spcAft>
              <a:defRPr/>
            </a:pPr>
            <a:r>
              <a:rPr lang="vi-VN" sz="1950" b="1" dirty="0">
                <a:solidFill>
                  <a:srgbClr val="FFFF00"/>
                </a:solidFill>
                <a:latin typeface="Times New Roman" panose="02020603050405020304" pitchFamily="18" charset="0"/>
                <a:cs typeface="Times New Roman" panose="02020603050405020304" pitchFamily="18" charset="0"/>
              </a:rPr>
              <a:t>T</a:t>
            </a:r>
            <a:r>
              <a:rPr lang="en-US" sz="1950" b="1" dirty="0">
                <a:solidFill>
                  <a:srgbClr val="FFFF00"/>
                </a:solidFill>
                <a:latin typeface="Times New Roman" panose="02020603050405020304" pitchFamily="18" charset="0"/>
                <a:cs typeface="Times New Roman" panose="02020603050405020304" pitchFamily="18" charset="0"/>
              </a:rPr>
              <a:t>RƯỜNG</a:t>
            </a:r>
            <a:r>
              <a:rPr lang="vi-VN" sz="1950" b="1" dirty="0">
                <a:solidFill>
                  <a:srgbClr val="FFFF00"/>
                </a:solidFill>
                <a:latin typeface="Times New Roman" panose="02020603050405020304" pitchFamily="18" charset="0"/>
                <a:cs typeface="Times New Roman" panose="02020603050405020304" pitchFamily="18" charset="0"/>
              </a:rPr>
              <a:t> </a:t>
            </a:r>
            <a:r>
              <a:rPr lang="en-US" sz="1950" b="1" dirty="0" err="1">
                <a:solidFill>
                  <a:srgbClr val="FFFF00"/>
                </a:solidFill>
                <a:latin typeface="Times New Roman" panose="02020603050405020304" pitchFamily="18" charset="0"/>
                <a:cs typeface="Times New Roman" panose="02020603050405020304" pitchFamily="18" charset="0"/>
              </a:rPr>
              <a:t>TiH</a:t>
            </a:r>
            <a:r>
              <a:rPr lang="en-US" sz="1950" b="1" dirty="0">
                <a:solidFill>
                  <a:srgbClr val="FFFF00"/>
                </a:solidFill>
                <a:latin typeface="Times New Roman" panose="02020603050405020304" pitchFamily="18" charset="0"/>
                <a:cs typeface="Times New Roman" panose="02020603050405020304" pitchFamily="18" charset="0"/>
              </a:rPr>
              <a:t>, </a:t>
            </a:r>
            <a:r>
              <a:rPr lang="vi-VN" sz="1950" b="1" dirty="0">
                <a:solidFill>
                  <a:srgbClr val="FFFF00"/>
                </a:solidFill>
                <a:latin typeface="Times New Roman" panose="02020603050405020304" pitchFamily="18" charset="0"/>
                <a:cs typeface="Times New Roman" panose="02020603050405020304" pitchFamily="18" charset="0"/>
              </a:rPr>
              <a:t>THCS </a:t>
            </a:r>
            <a:r>
              <a:rPr lang="en-US" sz="1950" b="1" dirty="0">
                <a:solidFill>
                  <a:srgbClr val="FFFF00"/>
                </a:solidFill>
                <a:latin typeface="Times New Roman" panose="02020603050405020304" pitchFamily="18" charset="0"/>
                <a:cs typeface="Times New Roman" panose="02020603050405020304" pitchFamily="18" charset="0"/>
              </a:rPr>
              <a:t>TẠ UYÊN</a:t>
            </a:r>
          </a:p>
          <a:p>
            <a:pPr defTabSz="514350">
              <a:lnSpc>
                <a:spcPct val="90000"/>
              </a:lnSpc>
              <a:spcBef>
                <a:spcPts val="0"/>
              </a:spcBef>
              <a:spcAft>
                <a:spcPts val="1200"/>
              </a:spcAft>
              <a:defRPr/>
            </a:pPr>
            <a:r>
              <a:rPr lang="en-US" sz="1950" b="1" dirty="0">
                <a:solidFill>
                  <a:srgbClr val="FFFF00"/>
                </a:solidFill>
                <a:latin typeface="Times New Roman" panose="02020603050405020304" pitchFamily="18" charset="0"/>
                <a:cs typeface="Times New Roman" panose="02020603050405020304" pitchFamily="18" charset="0"/>
              </a:rPr>
              <a:t>TỔ KHTN</a:t>
            </a:r>
            <a:endParaRPr lang="vi-VN" sz="1950" b="1" dirty="0">
              <a:solidFill>
                <a:srgbClr val="FFFF00"/>
              </a:solidFill>
              <a:latin typeface="Times New Roman" panose="02020603050405020304" pitchFamily="18" charset="0"/>
              <a:cs typeface="Times New Roman" panose="02020603050405020304" pitchFamily="18" charset="0"/>
            </a:endParaRPr>
          </a:p>
          <a:p>
            <a:pPr>
              <a:lnSpc>
                <a:spcPct val="90000"/>
              </a:lnSpc>
            </a:pPr>
            <a:endParaRPr lang="vi-VN" sz="1500" dirty="0">
              <a:solidFill>
                <a:srgbClr val="FFFFFF"/>
              </a:solidFill>
              <a:latin typeface="Times New Roman" panose="02020603050405020304" pitchFamily="18" charset="0"/>
              <a:cs typeface="Times New Roman" panose="02020603050405020304" pitchFamily="18" charset="0"/>
            </a:endParaRPr>
          </a:p>
        </p:txBody>
      </p:sp>
      <p:pic>
        <p:nvPicPr>
          <p:cNvPr id="1030" name="Picture 6" descr="Giới thiệu một số nội dung hay trong SGK môn Khoa học Tự nhiên lớp 9 | THCS  Lý Thường Kiệt">
            <a:extLst>
              <a:ext uri="{FF2B5EF4-FFF2-40B4-BE49-F238E27FC236}">
                <a16:creationId xmlns:a16="http://schemas.microsoft.com/office/drawing/2014/main" id="{4BF6954C-57E5-2286-A349-B8D5866C37F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1" b="1"/>
          <a:stretch>
            <a:fillRect/>
          </a:stretch>
        </p:blipFill>
        <p:spPr bwMode="auto">
          <a:xfrm>
            <a:off x="4572000" y="451961"/>
            <a:ext cx="4206240" cy="42062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7536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0">
                                            <p:txEl>
                                              <p:pRg st="0" end="0"/>
                                            </p:txEl>
                                          </p:spTgt>
                                        </p:tgtEl>
                                        <p:attrNameLst>
                                          <p:attrName>style.visibility</p:attrName>
                                        </p:attrNameLst>
                                      </p:cBhvr>
                                      <p:to>
                                        <p:strVal val="visible"/>
                                      </p:to>
                                    </p:set>
                                    <p:animEffect transition="in" filter="barn(inVertical)">
                                      <p:cBhvr>
                                        <p:cTn id="7" dur="500"/>
                                        <p:tgtEl>
                                          <p:spTgt spid="13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30">
                                            <p:txEl>
                                              <p:pRg st="1" end="1"/>
                                            </p:txEl>
                                          </p:spTgt>
                                        </p:tgtEl>
                                        <p:attrNameLst>
                                          <p:attrName>style.visibility</p:attrName>
                                        </p:attrNameLst>
                                      </p:cBhvr>
                                      <p:to>
                                        <p:strVal val="visible"/>
                                      </p:to>
                                    </p:set>
                                    <p:animEffect transition="in" filter="barn(inVertical)">
                                      <p:cBhvr>
                                        <p:cTn id="12" dur="500"/>
                                        <p:tgtEl>
                                          <p:spTgt spid="130">
                                            <p:txEl>
                                              <p:pRg st="1" end="1"/>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1030"/>
                                        </p:tgtEl>
                                        <p:attrNameLst>
                                          <p:attrName>style.visibility</p:attrName>
                                        </p:attrNameLst>
                                      </p:cBhvr>
                                      <p:to>
                                        <p:strVal val="visible"/>
                                      </p:to>
                                    </p:set>
                                    <p:animEffect transition="in" filter="barn(inVertical)">
                                      <p:cBhvr>
                                        <p:cTn id="15" dur="500"/>
                                        <p:tgtEl>
                                          <p:spTgt spid="1030"/>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129"/>
                                        </p:tgtEl>
                                        <p:attrNameLst>
                                          <p:attrName>style.visibility</p:attrName>
                                        </p:attrNameLst>
                                      </p:cBhvr>
                                      <p:to>
                                        <p:strVal val="visible"/>
                                      </p:to>
                                    </p:set>
                                    <p:animEffect transition="in" filter="fade">
                                      <p:cBhvr>
                                        <p:cTn id="20" dur="1000"/>
                                        <p:tgtEl>
                                          <p:spTgt spid="129"/>
                                        </p:tgtEl>
                                      </p:cBhvr>
                                    </p:animEffect>
                                    <p:anim calcmode="lin" valueType="num">
                                      <p:cBhvr>
                                        <p:cTn id="21" dur="1000" fill="hold"/>
                                        <p:tgtEl>
                                          <p:spTgt spid="129"/>
                                        </p:tgtEl>
                                        <p:attrNameLst>
                                          <p:attrName>ppt_x</p:attrName>
                                        </p:attrNameLst>
                                      </p:cBhvr>
                                      <p:tavLst>
                                        <p:tav tm="0">
                                          <p:val>
                                            <p:strVal val="#ppt_x"/>
                                          </p:val>
                                        </p:tav>
                                        <p:tav tm="100000">
                                          <p:val>
                                            <p:strVal val="#ppt_x"/>
                                          </p:val>
                                        </p:tav>
                                      </p:tavLst>
                                    </p:anim>
                                    <p:anim calcmode="lin" valueType="num">
                                      <p:cBhvr>
                                        <p:cTn id="22" dur="1000" fill="hold"/>
                                        <p:tgtEl>
                                          <p:spTgt spid="1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 grpId="0"/>
      <p:bldP spid="130"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 y="1191351"/>
            <a:ext cx="9143999" cy="4524315"/>
          </a:xfrm>
          <a:prstGeom prst="rect">
            <a:avLst/>
          </a:prstGeom>
        </p:spPr>
        <p:txBody>
          <a:bodyPr wrap="square">
            <a:spAutoFit/>
          </a:bodyPr>
          <a:lstStyle/>
          <a:p>
            <a:r>
              <a:rPr lang="vi-VN" sz="2400" dirty="0">
                <a:latin typeface="+mj-lt"/>
              </a:rPr>
              <a:t>- Xoay bàn kính có độ phóng đại nhỏ nhất (để tập trung ánh sáng).</a:t>
            </a:r>
          </a:p>
          <a:p>
            <a:r>
              <a:rPr lang="vi-VN" sz="2400" dirty="0">
                <a:latin typeface="+mj-lt"/>
              </a:rPr>
              <a:t>- Điểu chỉnh ánh sáng bằng gương phản chiếu.</a:t>
            </a:r>
          </a:p>
          <a:p>
            <a:r>
              <a:rPr lang="vi-VN" sz="2400" dirty="0">
                <a:latin typeface="+mj-lt"/>
              </a:rPr>
              <a:t>- Đặt tiêu bản lên bàn kính sao cho vật mẫu nằm ở ngay tâm, dùng kẹp giữ tiêu bản. Hãy thận trọng không để ánh sáng mặt trời chiếu trực tiếp vào gương, làm như vậy dễ bị hỏng măt.</a:t>
            </a:r>
          </a:p>
          <a:p>
            <a:r>
              <a:rPr lang="vi-VN" sz="2400" dirty="0">
                <a:latin typeface="+mj-lt"/>
              </a:rPr>
              <a:t>- Mắt nhìn vật kính từ một phía của kính hiến vi. Tay phải từ từ vặn ốc</a:t>
            </a:r>
            <a:r>
              <a:rPr lang="en-US" sz="2400" dirty="0">
                <a:latin typeface="+mj-lt"/>
              </a:rPr>
              <a:t> </a:t>
            </a:r>
            <a:r>
              <a:rPr lang="en-US" sz="2400" dirty="0" err="1">
                <a:latin typeface="+mj-lt"/>
              </a:rPr>
              <a:t>nhỏ</a:t>
            </a:r>
            <a:r>
              <a:rPr lang="en-US" sz="2400" dirty="0">
                <a:latin typeface="+mj-lt"/>
              </a:rPr>
              <a:t> </a:t>
            </a:r>
            <a:r>
              <a:rPr lang="en-US" sz="2400" dirty="0" err="1">
                <a:latin typeface="+mj-lt"/>
              </a:rPr>
              <a:t>xuống</a:t>
            </a:r>
            <a:r>
              <a:rPr lang="vi-VN" sz="2400" dirty="0">
                <a:latin typeface="+mj-lt"/>
              </a:rPr>
              <a:t> cho đến khi vật kính gần sát lá kính của tiêu bản.</a:t>
            </a:r>
          </a:p>
          <a:p>
            <a:r>
              <a:rPr lang="vi-VN" sz="2400" dirty="0">
                <a:latin typeface="+mj-lt"/>
              </a:rPr>
              <a:t>- Mắt nhìn vào thị kính, tay phải từ từ vặn ốc to theo chiều ngược lại (vặn lên) cho đến khi nhìn thấy vật cần quan sát.</a:t>
            </a:r>
          </a:p>
          <a:p>
            <a:r>
              <a:rPr lang="vi-VN" sz="2400" dirty="0">
                <a:latin typeface="+mj-lt"/>
              </a:rPr>
              <a:t>- Điều chỉnh bằng ốc nhỏ để nhìn vật mẫu rõ nhất.</a:t>
            </a:r>
          </a:p>
          <a:p>
            <a:br>
              <a:rPr lang="vi-VN" sz="2400" dirty="0">
                <a:effectLst/>
                <a:latin typeface="+mj-lt"/>
              </a:rPr>
            </a:br>
            <a:endParaRPr lang="en-US" sz="2400" dirty="0">
              <a:latin typeface="+mj-lt"/>
            </a:endParaRPr>
          </a:p>
        </p:txBody>
      </p:sp>
      <p:sp>
        <p:nvSpPr>
          <p:cNvPr id="5" name="TextBox 4"/>
          <p:cNvSpPr txBox="1"/>
          <p:nvPr/>
        </p:nvSpPr>
        <p:spPr>
          <a:xfrm>
            <a:off x="152400" y="737755"/>
            <a:ext cx="7620000" cy="461665"/>
          </a:xfrm>
          <a:prstGeom prst="rect">
            <a:avLst/>
          </a:prstGeom>
          <a:noFill/>
        </p:spPr>
        <p:txBody>
          <a:bodyPr wrap="square" rtlCol="0">
            <a:spAutoFit/>
          </a:bodyPr>
          <a:lstStyle/>
          <a:p>
            <a:r>
              <a:rPr lang="en-US" sz="2400" b="1" dirty="0">
                <a:solidFill>
                  <a:srgbClr val="FF0000"/>
                </a:solidFill>
                <a:latin typeface="Times New Roman" panose="02020603050405020304" pitchFamily="18" charset="0"/>
                <a:cs typeface="Times New Roman" panose="02020603050405020304" pitchFamily="18" charset="0"/>
              </a:rPr>
              <a:t>CÁC BƯỚC SỬ DỤNG KÍNH HIỂN VI</a:t>
            </a:r>
          </a:p>
        </p:txBody>
      </p:sp>
    </p:spTree>
    <p:extLst>
      <p:ext uri="{BB962C8B-B14F-4D97-AF65-F5344CB8AC3E}">
        <p14:creationId xmlns:p14="http://schemas.microsoft.com/office/powerpoint/2010/main" val="259087245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randombar(horizont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685800" y="1234648"/>
            <a:ext cx="7696200" cy="3599180"/>
          </a:xfrm>
          <a:prstGeom prst="rect">
            <a:avLst/>
          </a:prstGeom>
          <a:noFill/>
          <a:ln>
            <a:noFill/>
          </a:ln>
        </p:spPr>
      </p:pic>
      <p:sp>
        <p:nvSpPr>
          <p:cNvPr id="5" name="TextBox 4"/>
          <p:cNvSpPr txBox="1"/>
          <p:nvPr/>
        </p:nvSpPr>
        <p:spPr>
          <a:xfrm>
            <a:off x="533400" y="819150"/>
            <a:ext cx="7543800" cy="830997"/>
          </a:xfrm>
          <a:prstGeom prst="rect">
            <a:avLst/>
          </a:prstGeom>
          <a:noFill/>
        </p:spPr>
        <p:txBody>
          <a:bodyPr wrap="square" rtlCol="0">
            <a:spAutoFit/>
          </a:bodyPr>
          <a:lstStyle/>
          <a:p>
            <a:r>
              <a:rPr lang="en-US" sz="2400" b="1" dirty="0">
                <a:solidFill>
                  <a:srgbClr val="002060"/>
                </a:solidFill>
                <a:latin typeface="Times New Roman" panose="02020603050405020304" pitchFamily="18" charset="0"/>
                <a:cs typeface="Times New Roman" panose="02020603050405020304" pitchFamily="18" charset="0"/>
              </a:rPr>
              <a:t>C</a:t>
            </a:r>
            <a:r>
              <a:rPr lang="vi-VN" sz="2400" b="1" dirty="0">
                <a:solidFill>
                  <a:srgbClr val="002060"/>
                </a:solidFill>
                <a:latin typeface="Times New Roman" panose="02020603050405020304" pitchFamily="18" charset="0"/>
                <a:cs typeface="Times New Roman" panose="02020603050405020304" pitchFamily="18" charset="0"/>
              </a:rPr>
              <a:t>ách làm tiêu bản</a:t>
            </a:r>
            <a:endParaRPr lang="en-US" sz="2400" dirty="0">
              <a:solidFill>
                <a:srgbClr val="002060"/>
              </a:solidFill>
              <a:latin typeface="Times New Roman" panose="02020603050405020304" pitchFamily="18" charset="0"/>
              <a:cs typeface="Times New Roman" panose="02020603050405020304" pitchFamily="18" charset="0"/>
            </a:endParaRPr>
          </a:p>
          <a:p>
            <a:endParaRPr lang="en-US" sz="2400" dirty="0">
              <a:solidFill>
                <a:srgbClr val="002060"/>
              </a:solidFill>
              <a:latin typeface="Times New Roman" panose="02020603050405020304" pitchFamily="18" charset="0"/>
              <a:cs typeface="Times New Roman" panose="02020603050405020304" pitchFamily="18" charset="0"/>
            </a:endParaRPr>
          </a:p>
        </p:txBody>
      </p:sp>
      <p:sp>
        <p:nvSpPr>
          <p:cNvPr id="3" name="Rectangle 2"/>
          <p:cNvSpPr/>
          <p:nvPr/>
        </p:nvSpPr>
        <p:spPr>
          <a:xfrm>
            <a:off x="0" y="0"/>
            <a:ext cx="9144000" cy="12346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52400" y="133350"/>
            <a:ext cx="8763000" cy="954107"/>
          </a:xfrm>
          <a:prstGeom prst="rect">
            <a:avLst/>
          </a:prstGeom>
          <a:noFill/>
        </p:spPr>
        <p:txBody>
          <a:bodyPr wrap="square" rtlCol="0">
            <a:spAutoFit/>
          </a:bodyPr>
          <a:lstStyle/>
          <a:p>
            <a:r>
              <a:rPr lang="en-US" sz="2800" b="1" dirty="0" err="1">
                <a:solidFill>
                  <a:srgbClr val="FFFF00"/>
                </a:solidFill>
                <a:latin typeface="Times New Roman" panose="02020603050405020304" pitchFamily="18" charset="0"/>
                <a:cs typeface="Times New Roman" panose="02020603050405020304" pitchFamily="18" charset="0"/>
              </a:rPr>
              <a:t>Tại</a:t>
            </a:r>
            <a:r>
              <a:rPr lang="en-US" sz="2800" b="1" dirty="0">
                <a:solidFill>
                  <a:srgbClr val="FFFF00"/>
                </a:solidFill>
                <a:latin typeface="Times New Roman" panose="02020603050405020304" pitchFamily="18" charset="0"/>
                <a:cs typeface="Times New Roman" panose="02020603050405020304" pitchFamily="18" charset="0"/>
              </a:rPr>
              <a:t> </a:t>
            </a:r>
            <a:r>
              <a:rPr lang="en-US" sz="2800" b="1" dirty="0" err="1">
                <a:solidFill>
                  <a:srgbClr val="FFFF00"/>
                </a:solidFill>
                <a:latin typeface="Times New Roman" panose="02020603050405020304" pitchFamily="18" charset="0"/>
                <a:cs typeface="Times New Roman" panose="02020603050405020304" pitchFamily="18" charset="0"/>
              </a:rPr>
              <a:t>sao</a:t>
            </a:r>
            <a:r>
              <a:rPr lang="en-US" sz="2800" b="1" dirty="0">
                <a:solidFill>
                  <a:srgbClr val="FFFF00"/>
                </a:solidFill>
                <a:latin typeface="Times New Roman" panose="02020603050405020304" pitchFamily="18" charset="0"/>
                <a:cs typeface="Times New Roman" panose="02020603050405020304" pitchFamily="18" charset="0"/>
              </a:rPr>
              <a:t> </a:t>
            </a:r>
            <a:r>
              <a:rPr lang="en-US" sz="2800" b="1" dirty="0" err="1">
                <a:solidFill>
                  <a:srgbClr val="FFFF00"/>
                </a:solidFill>
                <a:latin typeface="Times New Roman" panose="02020603050405020304" pitchFamily="18" charset="0"/>
                <a:cs typeface="Times New Roman" panose="02020603050405020304" pitchFamily="18" charset="0"/>
              </a:rPr>
              <a:t>trong</a:t>
            </a:r>
            <a:r>
              <a:rPr lang="en-US" sz="2800" b="1" dirty="0">
                <a:solidFill>
                  <a:srgbClr val="FFFF00"/>
                </a:solidFill>
                <a:latin typeface="Times New Roman" panose="02020603050405020304" pitchFamily="18" charset="0"/>
                <a:cs typeface="Times New Roman" panose="02020603050405020304" pitchFamily="18" charset="0"/>
              </a:rPr>
              <a:t> </a:t>
            </a:r>
            <a:r>
              <a:rPr lang="en-US" sz="2800" b="1" dirty="0" err="1">
                <a:solidFill>
                  <a:srgbClr val="FFFF00"/>
                </a:solidFill>
                <a:latin typeface="Times New Roman" panose="02020603050405020304" pitchFamily="18" charset="0"/>
                <a:cs typeface="Times New Roman" panose="02020603050405020304" pitchFamily="18" charset="0"/>
              </a:rPr>
              <a:t>các</a:t>
            </a:r>
            <a:r>
              <a:rPr lang="en-US" sz="2800" b="1" dirty="0">
                <a:solidFill>
                  <a:srgbClr val="FFFF00"/>
                </a:solidFill>
                <a:latin typeface="Times New Roman" panose="02020603050405020304" pitchFamily="18" charset="0"/>
                <a:cs typeface="Times New Roman" panose="02020603050405020304" pitchFamily="18" charset="0"/>
              </a:rPr>
              <a:t> </a:t>
            </a:r>
            <a:r>
              <a:rPr lang="en-US" sz="2800" b="1" dirty="0" err="1">
                <a:solidFill>
                  <a:srgbClr val="FFFF00"/>
                </a:solidFill>
                <a:latin typeface="Times New Roman" panose="02020603050405020304" pitchFamily="18" charset="0"/>
                <a:cs typeface="Times New Roman" panose="02020603050405020304" pitchFamily="18" charset="0"/>
              </a:rPr>
              <a:t>bước</a:t>
            </a:r>
            <a:r>
              <a:rPr lang="en-US" sz="2800" b="1" dirty="0">
                <a:solidFill>
                  <a:srgbClr val="FFFF00"/>
                </a:solidFill>
                <a:latin typeface="Times New Roman" panose="02020603050405020304" pitchFamily="18" charset="0"/>
                <a:cs typeface="Times New Roman" panose="02020603050405020304" pitchFamily="18" charset="0"/>
              </a:rPr>
              <a:t> </a:t>
            </a:r>
            <a:r>
              <a:rPr lang="en-US" sz="2800" b="1" dirty="0" err="1">
                <a:solidFill>
                  <a:srgbClr val="FFFF00"/>
                </a:solidFill>
                <a:latin typeface="Times New Roman" panose="02020603050405020304" pitchFamily="18" charset="0"/>
                <a:cs typeface="Times New Roman" panose="02020603050405020304" pitchFamily="18" charset="0"/>
              </a:rPr>
              <a:t>làm</a:t>
            </a:r>
            <a:r>
              <a:rPr lang="en-US" sz="2800" b="1" dirty="0">
                <a:solidFill>
                  <a:srgbClr val="FFFF00"/>
                </a:solidFill>
                <a:latin typeface="Times New Roman" panose="02020603050405020304" pitchFamily="18" charset="0"/>
                <a:cs typeface="Times New Roman" panose="02020603050405020304" pitchFamily="18" charset="0"/>
              </a:rPr>
              <a:t> </a:t>
            </a:r>
            <a:r>
              <a:rPr lang="en-US" sz="2800" b="1" dirty="0" err="1">
                <a:solidFill>
                  <a:srgbClr val="FFFF00"/>
                </a:solidFill>
                <a:latin typeface="Times New Roman" panose="02020603050405020304" pitchFamily="18" charset="0"/>
                <a:cs typeface="Times New Roman" panose="02020603050405020304" pitchFamily="18" charset="0"/>
              </a:rPr>
              <a:t>tiêu</a:t>
            </a:r>
            <a:r>
              <a:rPr lang="en-US" sz="2800" b="1" dirty="0">
                <a:solidFill>
                  <a:srgbClr val="FFFF00"/>
                </a:solidFill>
                <a:latin typeface="Times New Roman" panose="02020603050405020304" pitchFamily="18" charset="0"/>
                <a:cs typeface="Times New Roman" panose="02020603050405020304" pitchFamily="18" charset="0"/>
              </a:rPr>
              <a:t> </a:t>
            </a:r>
            <a:r>
              <a:rPr lang="en-US" sz="2800" b="1" dirty="0" err="1">
                <a:solidFill>
                  <a:srgbClr val="FFFF00"/>
                </a:solidFill>
                <a:latin typeface="Times New Roman" panose="02020603050405020304" pitchFamily="18" charset="0"/>
                <a:cs typeface="Times New Roman" panose="02020603050405020304" pitchFamily="18" charset="0"/>
              </a:rPr>
              <a:t>bản</a:t>
            </a:r>
            <a:r>
              <a:rPr lang="en-US" sz="2800" b="1" dirty="0">
                <a:solidFill>
                  <a:srgbClr val="FFFF00"/>
                </a:solidFill>
                <a:latin typeface="Times New Roman" panose="02020603050405020304" pitchFamily="18" charset="0"/>
                <a:cs typeface="Times New Roman" panose="02020603050405020304" pitchFamily="18" charset="0"/>
              </a:rPr>
              <a:t> </a:t>
            </a:r>
            <a:r>
              <a:rPr lang="en-US" sz="2800" b="1" dirty="0" err="1">
                <a:solidFill>
                  <a:srgbClr val="FFFF00"/>
                </a:solidFill>
                <a:latin typeface="Times New Roman" panose="02020603050405020304" pitchFamily="18" charset="0"/>
                <a:cs typeface="Times New Roman" panose="02020603050405020304" pitchFamily="18" charset="0"/>
              </a:rPr>
              <a:t>lại</a:t>
            </a:r>
            <a:r>
              <a:rPr lang="en-US" sz="2800" b="1" dirty="0">
                <a:solidFill>
                  <a:srgbClr val="FFFF00"/>
                </a:solidFill>
                <a:latin typeface="Times New Roman" panose="02020603050405020304" pitchFamily="18" charset="0"/>
                <a:cs typeface="Times New Roman" panose="02020603050405020304" pitchFamily="18" charset="0"/>
              </a:rPr>
              <a:t> </a:t>
            </a:r>
            <a:r>
              <a:rPr lang="en-US" sz="2800" b="1" dirty="0" err="1">
                <a:solidFill>
                  <a:srgbClr val="FFFF00"/>
                </a:solidFill>
                <a:latin typeface="Times New Roman" panose="02020603050405020304" pitchFamily="18" charset="0"/>
                <a:cs typeface="Times New Roman" panose="02020603050405020304" pitchFamily="18" charset="0"/>
              </a:rPr>
              <a:t>có</a:t>
            </a:r>
            <a:r>
              <a:rPr lang="en-US" sz="2800" b="1" dirty="0">
                <a:solidFill>
                  <a:srgbClr val="FFFF00"/>
                </a:solidFill>
                <a:latin typeface="Times New Roman" panose="02020603050405020304" pitchFamily="18" charset="0"/>
                <a:cs typeface="Times New Roman" panose="02020603050405020304" pitchFamily="18" charset="0"/>
              </a:rPr>
              <a:t> </a:t>
            </a:r>
            <a:r>
              <a:rPr lang="en-US" sz="2800" b="1" dirty="0" err="1">
                <a:solidFill>
                  <a:srgbClr val="FFFF00"/>
                </a:solidFill>
                <a:latin typeface="Times New Roman" panose="02020603050405020304" pitchFamily="18" charset="0"/>
                <a:cs typeface="Times New Roman" panose="02020603050405020304" pitchFamily="18" charset="0"/>
              </a:rPr>
              <a:t>bước</a:t>
            </a:r>
            <a:r>
              <a:rPr lang="en-US" sz="2800" b="1" dirty="0">
                <a:solidFill>
                  <a:srgbClr val="FFFF00"/>
                </a:solidFill>
                <a:latin typeface="Times New Roman" panose="02020603050405020304" pitchFamily="18" charset="0"/>
                <a:cs typeface="Times New Roman" panose="02020603050405020304" pitchFamily="18" charset="0"/>
              </a:rPr>
              <a:t> </a:t>
            </a:r>
            <a:r>
              <a:rPr lang="en-US" sz="2800" b="1" dirty="0" err="1">
                <a:solidFill>
                  <a:srgbClr val="FFFF00"/>
                </a:solidFill>
                <a:latin typeface="Times New Roman" panose="02020603050405020304" pitchFamily="18" charset="0"/>
                <a:cs typeface="Times New Roman" panose="02020603050405020304" pitchFamily="18" charset="0"/>
              </a:rPr>
              <a:t>đặt</a:t>
            </a:r>
            <a:r>
              <a:rPr lang="en-US" sz="2800" b="1" dirty="0">
                <a:solidFill>
                  <a:srgbClr val="FFFF00"/>
                </a:solidFill>
                <a:latin typeface="Times New Roman" panose="02020603050405020304" pitchFamily="18" charset="0"/>
                <a:cs typeface="Times New Roman" panose="02020603050405020304" pitchFamily="18" charset="0"/>
              </a:rPr>
              <a:t> </a:t>
            </a:r>
            <a:r>
              <a:rPr lang="en-US" sz="2800" b="1" dirty="0" err="1">
                <a:solidFill>
                  <a:srgbClr val="FFFF00"/>
                </a:solidFill>
                <a:latin typeface="Times New Roman" panose="02020603050405020304" pitchFamily="18" charset="0"/>
                <a:cs typeface="Times New Roman" panose="02020603050405020304" pitchFamily="18" charset="0"/>
              </a:rPr>
              <a:t>sợi</a:t>
            </a:r>
            <a:r>
              <a:rPr lang="en-US" sz="2800" b="1" dirty="0">
                <a:solidFill>
                  <a:srgbClr val="FFFF00"/>
                </a:solidFill>
                <a:latin typeface="Times New Roman" panose="02020603050405020304" pitchFamily="18" charset="0"/>
                <a:cs typeface="Times New Roman" panose="02020603050405020304" pitchFamily="18" charset="0"/>
              </a:rPr>
              <a:t> </a:t>
            </a:r>
            <a:r>
              <a:rPr lang="en-US" sz="2800" b="1" dirty="0" err="1">
                <a:solidFill>
                  <a:srgbClr val="FFFF00"/>
                </a:solidFill>
                <a:latin typeface="Times New Roman" panose="02020603050405020304" pitchFamily="18" charset="0"/>
                <a:cs typeface="Times New Roman" panose="02020603050405020304" pitchFamily="18" charset="0"/>
              </a:rPr>
              <a:t>bông</a:t>
            </a:r>
            <a:r>
              <a:rPr lang="en-US" sz="2800" b="1" dirty="0">
                <a:solidFill>
                  <a:srgbClr val="FFFF00"/>
                </a:solidFill>
                <a:latin typeface="Times New Roman" panose="02020603050405020304" pitchFamily="18" charset="0"/>
                <a:cs typeface="Times New Roman" panose="02020603050405020304" pitchFamily="18" charset="0"/>
              </a:rPr>
              <a:t> </a:t>
            </a:r>
            <a:r>
              <a:rPr lang="en-US" sz="2800" b="1" dirty="0" err="1">
                <a:solidFill>
                  <a:srgbClr val="FFFF00"/>
                </a:solidFill>
                <a:latin typeface="Times New Roman" panose="02020603050405020304" pitchFamily="18" charset="0"/>
                <a:cs typeface="Times New Roman" panose="02020603050405020304" pitchFamily="18" charset="0"/>
              </a:rPr>
              <a:t>lên</a:t>
            </a:r>
            <a:r>
              <a:rPr lang="en-US" sz="2800" b="1" dirty="0">
                <a:solidFill>
                  <a:srgbClr val="FFFF00"/>
                </a:solidFill>
                <a:latin typeface="Times New Roman" panose="02020603050405020304" pitchFamily="18" charset="0"/>
                <a:cs typeface="Times New Roman" panose="02020603050405020304" pitchFamily="18" charset="0"/>
              </a:rPr>
              <a:t> lam </a:t>
            </a:r>
            <a:r>
              <a:rPr lang="en-US" sz="2800" b="1" dirty="0" err="1">
                <a:solidFill>
                  <a:srgbClr val="FFFF00"/>
                </a:solidFill>
                <a:latin typeface="Times New Roman" panose="02020603050405020304" pitchFamily="18" charset="0"/>
                <a:cs typeface="Times New Roman" panose="02020603050405020304" pitchFamily="18" charset="0"/>
              </a:rPr>
              <a:t>kính</a:t>
            </a:r>
            <a:r>
              <a:rPr lang="en-US" sz="2800" b="1" dirty="0">
                <a:solidFill>
                  <a:srgbClr val="FFFF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824219334"/>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
                                        <p:tgtEl>
                                          <p:spTgt spid="5"/>
                                        </p:tgtEl>
                                      </p:cBhvr>
                                    </p:animEffect>
                                    <p:anim calcmode="lin" valueType="num">
                                      <p:cBhvr>
                                        <p:cTn id="8" dur="10" fill="hold"/>
                                        <p:tgtEl>
                                          <p:spTgt spid="5"/>
                                        </p:tgtEl>
                                        <p:attrNameLst>
                                          <p:attrName>ppt_x</p:attrName>
                                        </p:attrNameLst>
                                      </p:cBhvr>
                                      <p:tavLst>
                                        <p:tav tm="0">
                                          <p:val>
                                            <p:strVal val="#ppt_x"/>
                                          </p:val>
                                        </p:tav>
                                        <p:tav tm="100000">
                                          <p:val>
                                            <p:strVal val="#ppt_x"/>
                                          </p:val>
                                        </p:tav>
                                      </p:tavLst>
                                    </p:anim>
                                    <p:anim calcmode="lin" valueType="num">
                                      <p:cBhvr>
                                        <p:cTn id="9" dur="1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
                                        <p:tgtEl>
                                          <p:spTgt spid="4"/>
                                        </p:tgtEl>
                                      </p:cBhvr>
                                    </p:animEffect>
                                    <p:anim calcmode="lin" valueType="num">
                                      <p:cBhvr>
                                        <p:cTn id="15" dur="10" fill="hold"/>
                                        <p:tgtEl>
                                          <p:spTgt spid="4"/>
                                        </p:tgtEl>
                                        <p:attrNameLst>
                                          <p:attrName>ppt_x</p:attrName>
                                        </p:attrNameLst>
                                      </p:cBhvr>
                                      <p:tavLst>
                                        <p:tav tm="0">
                                          <p:val>
                                            <p:strVal val="#ppt_x"/>
                                          </p:val>
                                        </p:tav>
                                        <p:tav tm="100000">
                                          <p:val>
                                            <p:strVal val="#ppt_x"/>
                                          </p:val>
                                        </p:tav>
                                      </p:tavLst>
                                    </p:anim>
                                    <p:anim calcmode="lin" valueType="num">
                                      <p:cBhvr>
                                        <p:cTn id="16" dur="1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33400" y="819150"/>
            <a:ext cx="7543800" cy="830997"/>
          </a:xfrm>
          <a:prstGeom prst="rect">
            <a:avLst/>
          </a:prstGeom>
          <a:noFill/>
        </p:spPr>
        <p:txBody>
          <a:bodyPr wrap="square" rtlCol="0">
            <a:spAutoFit/>
          </a:bodyPr>
          <a:lstStyle/>
          <a:p>
            <a:r>
              <a:rPr lang="en-US" sz="2400" b="1" dirty="0">
                <a:solidFill>
                  <a:srgbClr val="002060"/>
                </a:solidFill>
                <a:latin typeface="Times New Roman" panose="02020603050405020304" pitchFamily="18" charset="0"/>
                <a:cs typeface="Times New Roman" panose="02020603050405020304" pitchFamily="18" charset="0"/>
              </a:rPr>
              <a:t>C</a:t>
            </a:r>
            <a:r>
              <a:rPr lang="vi-VN" sz="2400" b="1" dirty="0">
                <a:solidFill>
                  <a:srgbClr val="002060"/>
                </a:solidFill>
                <a:latin typeface="Times New Roman" panose="02020603050405020304" pitchFamily="18" charset="0"/>
                <a:cs typeface="Times New Roman" panose="02020603050405020304" pitchFamily="18" charset="0"/>
              </a:rPr>
              <a:t>ách làm tiêu bản</a:t>
            </a:r>
            <a:endParaRPr lang="en-US" sz="2400" dirty="0">
              <a:solidFill>
                <a:srgbClr val="002060"/>
              </a:solidFill>
              <a:latin typeface="Times New Roman" panose="02020603050405020304" pitchFamily="18" charset="0"/>
              <a:cs typeface="Times New Roman" panose="02020603050405020304" pitchFamily="18" charset="0"/>
            </a:endParaRPr>
          </a:p>
          <a:p>
            <a:endParaRPr lang="en-US" sz="2400" dirty="0">
              <a:solidFill>
                <a:srgbClr val="002060"/>
              </a:solidFill>
              <a:latin typeface="Times New Roman" panose="02020603050405020304" pitchFamily="18" charset="0"/>
              <a:cs typeface="Times New Roman" panose="02020603050405020304" pitchFamily="18" charset="0"/>
            </a:endParaRPr>
          </a:p>
        </p:txBody>
      </p:sp>
      <p:sp>
        <p:nvSpPr>
          <p:cNvPr id="3" name="Rectangle 2"/>
          <p:cNvSpPr/>
          <p:nvPr/>
        </p:nvSpPr>
        <p:spPr>
          <a:xfrm>
            <a:off x="0" y="0"/>
            <a:ext cx="9144000" cy="123464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52400" y="133350"/>
            <a:ext cx="8763000" cy="954107"/>
          </a:xfrm>
          <a:prstGeom prst="rect">
            <a:avLst/>
          </a:prstGeom>
          <a:noFill/>
        </p:spPr>
        <p:txBody>
          <a:bodyPr wrap="square" rtlCol="0">
            <a:spAutoFit/>
          </a:bodyPr>
          <a:lstStyle/>
          <a:p>
            <a:r>
              <a:rPr lang="en-US" sz="2800" b="1" dirty="0" err="1">
                <a:latin typeface="Times New Roman" panose="02020603050405020304" pitchFamily="18" charset="0"/>
                <a:cs typeface="Times New Roman" panose="02020603050405020304" pitchFamily="18" charset="0"/>
              </a:rPr>
              <a:t>Tại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sao</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trong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các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bước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làm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tiêu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bản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lại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có</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bước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đặt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sợi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bông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lên</a:t>
            </a:r>
            <a:r>
              <a:rPr lang="en-US" sz="2800" b="1" dirty="0">
                <a:latin typeface="Times New Roman" panose="02020603050405020304" pitchFamily="18" charset="0"/>
                <a:cs typeface="Times New Roman" panose="02020603050405020304" pitchFamily="18" charset="0"/>
              </a:rPr>
              <a:t> lam </a:t>
            </a:r>
            <a:r>
              <a:rPr lang="en-US" sz="2800" b="1" dirty="0" err="1">
                <a:latin typeface="Times New Roman" panose="02020603050405020304" pitchFamily="18" charset="0"/>
                <a:cs typeface="Times New Roman" panose="02020603050405020304" pitchFamily="18" charset="0"/>
              </a:rPr>
              <a:t>kính</a:t>
            </a:r>
            <a:r>
              <a:rPr lang="en-US" sz="2800" b="1" dirty="0">
                <a:latin typeface="Times New Roman" panose="02020603050405020304" pitchFamily="18" charset="0"/>
                <a:cs typeface="Times New Roman" panose="02020603050405020304" pitchFamily="18" charset="0"/>
              </a:rPr>
              <a:t>?</a:t>
            </a:r>
          </a:p>
        </p:txBody>
      </p:sp>
      <p:sp>
        <p:nvSpPr>
          <p:cNvPr id="2" name="Cloud Callout 1"/>
          <p:cNvSpPr/>
          <p:nvPr/>
        </p:nvSpPr>
        <p:spPr>
          <a:xfrm>
            <a:off x="24114" y="1238747"/>
            <a:ext cx="6553200" cy="3394502"/>
          </a:xfrm>
          <a:prstGeom prst="cloudCallou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447800" y="1962150"/>
            <a:ext cx="4267200" cy="1569660"/>
          </a:xfrm>
          <a:prstGeom prst="rect">
            <a:avLst/>
          </a:prstGeom>
          <a:noFill/>
        </p:spPr>
        <p:txBody>
          <a:bodyPr wrap="square" rtlCol="0">
            <a:spAutoFit/>
          </a:bodyPr>
          <a:lstStyle/>
          <a:p>
            <a:r>
              <a:rPr lang="en-US" sz="3200" dirty="0" err="1">
                <a:solidFill>
                  <a:srgbClr val="FF0000"/>
                </a:solidFill>
                <a:latin typeface="Times New Roman" panose="02020603050405020304" pitchFamily="18" charset="0"/>
                <a:cs typeface="Times New Roman" panose="02020603050405020304" pitchFamily="18" charset="0"/>
              </a:rPr>
              <a:t>Để</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hạn</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chế</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sự</a:t>
            </a:r>
            <a:r>
              <a:rPr lang="en-US" sz="3200" dirty="0">
                <a:solidFill>
                  <a:srgbClr val="FF0000"/>
                </a:solidFill>
                <a:latin typeface="Times New Roman" panose="02020603050405020304" pitchFamily="18" charset="0"/>
                <a:cs typeface="Times New Roman" panose="02020603050405020304" pitchFamily="18" charset="0"/>
              </a:rPr>
              <a:t> di </a:t>
            </a:r>
            <a:r>
              <a:rPr lang="en-US" sz="3200" dirty="0" err="1">
                <a:solidFill>
                  <a:srgbClr val="FF0000"/>
                </a:solidFill>
                <a:latin typeface="Times New Roman" panose="02020603050405020304" pitchFamily="18" charset="0"/>
                <a:cs typeface="Times New Roman" panose="02020603050405020304" pitchFamily="18" charset="0"/>
              </a:rPr>
              <a:t>chuyển</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của</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sinh</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vật</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giúp</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dễ</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dàng</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quan</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sát</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hơn</a:t>
            </a:r>
            <a:endParaRPr lang="en-US" sz="3200" dirty="0">
              <a:solidFill>
                <a:srgbClr val="FF0000"/>
              </a:solidFill>
              <a:latin typeface="Times New Roman" panose="02020603050405020304" pitchFamily="18" charset="0"/>
              <a:cs typeface="Times New Roman" panose="02020603050405020304" pitchFamily="18" charset="0"/>
            </a:endParaRPr>
          </a:p>
        </p:txBody>
      </p:sp>
      <p:pic>
        <p:nvPicPr>
          <p:cNvPr id="8"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05600" y="1238747"/>
            <a:ext cx="2438400" cy="32194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74241898"/>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anim calcmode="lin" valueType="num">
                                      <p:cBhvr>
                                        <p:cTn id="8" dur="500" fill="hold"/>
                                        <p:tgtEl>
                                          <p:spTgt spid="7"/>
                                        </p:tgtEl>
                                        <p:attrNameLst>
                                          <p:attrName>ppt_x</p:attrName>
                                        </p:attrNameLst>
                                      </p:cBhvr>
                                      <p:tavLst>
                                        <p:tav tm="0">
                                          <p:val>
                                            <p:strVal val="#ppt_x"/>
                                          </p:val>
                                        </p:tav>
                                        <p:tav tm="100000">
                                          <p:val>
                                            <p:strVal val="#ppt_x"/>
                                          </p:val>
                                        </p:tav>
                                      </p:tavLst>
                                    </p:anim>
                                    <p:anim calcmode="lin" valueType="num">
                                      <p:cBhvr>
                                        <p:cTn id="9" dur="5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00200" y="1057059"/>
            <a:ext cx="5284203" cy="584775"/>
          </a:xfrm>
          <a:prstGeom prst="rect">
            <a:avLst/>
          </a:prstGeom>
        </p:spPr>
        <p:txBody>
          <a:bodyPr wrap="none">
            <a:spAutoFit/>
          </a:bodyPr>
          <a:lstStyle/>
          <a:p>
            <a:r>
              <a:rPr lang="en-US" sz="3200" dirty="0"/>
              <a:t>https://youtu.be/0SFBvX6Rlpo</a:t>
            </a:r>
          </a:p>
        </p:txBody>
      </p:sp>
      <p:sp>
        <p:nvSpPr>
          <p:cNvPr id="5" name="TextBox 4"/>
          <p:cNvSpPr txBox="1"/>
          <p:nvPr/>
        </p:nvSpPr>
        <p:spPr>
          <a:xfrm>
            <a:off x="609600" y="699394"/>
            <a:ext cx="8153400" cy="707886"/>
          </a:xfrm>
          <a:prstGeom prst="rect">
            <a:avLst/>
          </a:prstGeom>
          <a:noFill/>
        </p:spPr>
        <p:txBody>
          <a:bodyPr wrap="square" rtlCol="0">
            <a:spAutoFit/>
          </a:bodyPr>
          <a:lstStyle/>
          <a:p>
            <a:r>
              <a:rPr lang="en-US" sz="2000" b="1" dirty="0">
                <a:latin typeface="Times New Roman" panose="02020603050405020304" pitchFamily="18" charset="0"/>
                <a:cs typeface="Times New Roman" panose="02020603050405020304" pitchFamily="18" charset="0"/>
              </a:rPr>
              <a:t>VIDEO HƯỚNG DẪN SỬ DỤNG KÍNH HIỂN VI QUANG HỌC</a:t>
            </a:r>
          </a:p>
          <a:p>
            <a:endParaRPr lang="en-US" sz="2000" dirty="0"/>
          </a:p>
        </p:txBody>
      </p:sp>
      <p:pic>
        <p:nvPicPr>
          <p:cNvPr id="6" name="Picture 5"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1641833"/>
            <a:ext cx="8458200" cy="3307367"/>
          </a:xfrm>
          <a:prstGeom prst="rect">
            <a:avLst/>
          </a:prstGeom>
        </p:spPr>
      </p:pic>
    </p:spTree>
    <p:extLst>
      <p:ext uri="{BB962C8B-B14F-4D97-AF65-F5344CB8AC3E}">
        <p14:creationId xmlns:p14="http://schemas.microsoft.com/office/powerpoint/2010/main" val="2352614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47680"/>
            <a:ext cx="4495800" cy="32194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0" y="3943350"/>
            <a:ext cx="4343400" cy="369332"/>
          </a:xfrm>
          <a:prstGeom prst="rect">
            <a:avLst/>
          </a:prstGeom>
          <a:noFill/>
        </p:spPr>
        <p:txBody>
          <a:bodyPr wrap="square" rtlCol="0">
            <a:spAutoFit/>
          </a:bodyPr>
          <a:lstStyle/>
          <a:p>
            <a:r>
              <a:rPr lang="en-US" dirty="0">
                <a:solidFill>
                  <a:srgbClr val="FF0000"/>
                </a:solidFill>
                <a:latin typeface="Times New Roman" panose="02020603050405020304" pitchFamily="18" charset="0"/>
                <a:cs typeface="Times New Roman" panose="02020603050405020304" pitchFamily="18" charset="0"/>
              </a:rPr>
              <a:t>TRÙNG ROI</a:t>
            </a:r>
          </a:p>
        </p:txBody>
      </p:sp>
      <p:sp>
        <p:nvSpPr>
          <p:cNvPr id="11" name="TextBox 10"/>
          <p:cNvSpPr txBox="1"/>
          <p:nvPr/>
        </p:nvSpPr>
        <p:spPr>
          <a:xfrm>
            <a:off x="4495800" y="3943350"/>
            <a:ext cx="4495800" cy="369332"/>
          </a:xfrm>
          <a:prstGeom prst="rect">
            <a:avLst/>
          </a:prstGeom>
          <a:noFill/>
        </p:spPr>
        <p:txBody>
          <a:bodyPr wrap="square" rtlCol="0">
            <a:spAutoFit/>
          </a:bodyPr>
          <a:lstStyle/>
          <a:p>
            <a:r>
              <a:rPr lang="en-US" dirty="0">
                <a:solidFill>
                  <a:srgbClr val="FF0000"/>
                </a:solidFill>
                <a:latin typeface="Times New Roman" panose="02020603050405020304" pitchFamily="18" charset="0"/>
                <a:cs typeface="Times New Roman" panose="02020603050405020304" pitchFamily="18" charset="0"/>
              </a:rPr>
              <a:t>TRÙNG GIÀY</a:t>
            </a:r>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647680"/>
            <a:ext cx="4648200" cy="32194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Box 12"/>
          <p:cNvSpPr txBox="1"/>
          <p:nvPr/>
        </p:nvSpPr>
        <p:spPr>
          <a:xfrm>
            <a:off x="152400" y="4312682"/>
            <a:ext cx="8839200" cy="523220"/>
          </a:xfrm>
          <a:prstGeom prst="rect">
            <a:avLst/>
          </a:prstGeom>
          <a:noFill/>
        </p:spPr>
        <p:txBody>
          <a:bodyPr wrap="square" rtlCol="0">
            <a:spAutoFit/>
          </a:bodyPr>
          <a:lstStyle/>
          <a:p>
            <a:pPr algn="ctr"/>
            <a:r>
              <a:rPr lang="en-US" sz="2800" b="1" dirty="0" err="1">
                <a:solidFill>
                  <a:srgbClr val="7030A0"/>
                </a:solidFill>
                <a:latin typeface="Times New Roman" panose="02020603050405020304" pitchFamily="18" charset="0"/>
                <a:cs typeface="Times New Roman" panose="02020603050405020304" pitchFamily="18" charset="0"/>
              </a:rPr>
              <a:t>Quan</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sát</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và</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vẽ</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lại</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cơ</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thể</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đơn</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bào</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đã</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quan</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sát</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được</a:t>
            </a:r>
            <a:r>
              <a:rPr lang="en-US" sz="2800" b="1" dirty="0">
                <a:solidFill>
                  <a:srgbClr val="7030A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5572084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19200" y="666750"/>
            <a:ext cx="6629400" cy="461665"/>
          </a:xfrm>
          <a:prstGeom prst="rect">
            <a:avLst/>
          </a:prstGeom>
          <a:noFill/>
        </p:spPr>
        <p:txBody>
          <a:bodyPr wrap="square" rtlCol="0">
            <a:spAutoFit/>
          </a:bodyPr>
          <a:lstStyle/>
          <a:p>
            <a:r>
              <a:rPr lang="en-US" sz="2400" b="1" dirty="0" err="1">
                <a:latin typeface="Times New Roman" panose="02020603050405020304" pitchFamily="18" charset="0"/>
                <a:cs typeface="Times New Roman" panose="02020603050405020304" pitchFamily="18" charset="0"/>
              </a:rPr>
              <a:t>Quan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sát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các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cơ</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quan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cấu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tạo</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của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cây</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xanh</a:t>
            </a:r>
            <a:endParaRPr lang="en-US" sz="2400" b="1" dirty="0">
              <a:latin typeface="Times New Roman" panose="02020603050405020304" pitchFamily="18" charset="0"/>
              <a:cs typeface="Times New Roman" panose="02020603050405020304" pitchFamily="18" charset="0"/>
            </a:endParaRPr>
          </a:p>
        </p:txBody>
      </p:sp>
      <p:sp>
        <p:nvSpPr>
          <p:cNvPr id="3" name="Right Arrow 2"/>
          <p:cNvSpPr/>
          <p:nvPr/>
        </p:nvSpPr>
        <p:spPr>
          <a:xfrm>
            <a:off x="609600" y="666750"/>
            <a:ext cx="609600"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524000" y="1657350"/>
            <a:ext cx="5791200" cy="1938992"/>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em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hãy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tranh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ảnh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mẫu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vật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mang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đến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lớp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loại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cây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rốt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hành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tây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xương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rồng</a:t>
            </a:r>
            <a:r>
              <a:rPr lang="en-US" sz="2400" dirty="0">
                <a:latin typeface="Times New Roman" panose="02020603050405020304" pitchFamily="18" charset="0"/>
                <a:cs typeface="Times New Roman" panose="02020603050405020304" pitchFamily="18" charset="0"/>
              </a:rPr>
              <a:t>,…</a:t>
            </a:r>
          </a:p>
          <a:p>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định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hệ</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cấu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tạo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cây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xanh</a:t>
            </a:r>
            <a:r>
              <a:rPr lang="en-US" sz="2400" dirty="0">
                <a:latin typeface="Times New Roman" panose="02020603050405020304" pitchFamily="18" charset="0"/>
                <a:cs typeface="Times New Roman" panose="02020603050405020304" pitchFamily="18" charset="0"/>
              </a:rPr>
              <a:t> ở </a:t>
            </a:r>
            <a:r>
              <a:rPr lang="en-US" sz="2400" dirty="0" err="1">
                <a:latin typeface="Times New Roman" panose="02020603050405020304" pitchFamily="18" charset="0"/>
                <a:cs typeface="Times New Roman" panose="02020603050405020304" pitchFamily="18" charset="0"/>
              </a:rPr>
              <a:t>mẫu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vật</a:t>
            </a:r>
            <a:r>
              <a:rPr lang="en-US" sz="24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028951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19200" y="666750"/>
            <a:ext cx="5334000" cy="400110"/>
          </a:xfrm>
          <a:prstGeom prst="rect">
            <a:avLst/>
          </a:prstGeom>
          <a:noFill/>
        </p:spPr>
        <p:txBody>
          <a:bodyPr wrap="square" rtlCol="0">
            <a:spAutoFit/>
          </a:bodyPr>
          <a:lstStyle/>
          <a:p>
            <a:r>
              <a:rPr lang="en-US" sz="2000" b="1" dirty="0" err="1">
                <a:latin typeface="Times New Roman" panose="02020603050405020304" pitchFamily="18" charset="0"/>
                <a:cs typeface="Times New Roman" panose="02020603050405020304" pitchFamily="18" charset="0"/>
              </a:rPr>
              <a:t>Quan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sát</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các</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cơ</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quan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cấu</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tạo</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của</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cây</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xanh</a:t>
            </a:r>
            <a:endParaRPr lang="en-US" sz="2000" b="1" dirty="0">
              <a:latin typeface="Times New Roman" panose="02020603050405020304" pitchFamily="18" charset="0"/>
              <a:cs typeface="Times New Roman" panose="02020603050405020304" pitchFamily="18" charset="0"/>
            </a:endParaRPr>
          </a:p>
        </p:txBody>
      </p:sp>
      <p:sp>
        <p:nvSpPr>
          <p:cNvPr id="3" name="Right Arrow 2"/>
          <p:cNvSpPr/>
          <p:nvPr/>
        </p:nvSpPr>
        <p:spPr>
          <a:xfrm>
            <a:off x="609600" y="666750"/>
            <a:ext cx="609600"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p:cNvGrpSpPr/>
          <p:nvPr/>
        </p:nvGrpSpPr>
        <p:grpSpPr>
          <a:xfrm>
            <a:off x="609600" y="1276350"/>
            <a:ext cx="8001000" cy="3292474"/>
            <a:chOff x="2289136" y="851133"/>
            <a:chExt cx="4820920" cy="3994150"/>
          </a:xfrm>
        </p:grpSpPr>
        <p:pic>
          <p:nvPicPr>
            <p:cNvPr id="6" name="Picture 5"/>
            <p:cNvPicPr/>
            <p:nvPr/>
          </p:nvPicPr>
          <p:blipFill>
            <a:blip r:embed="rId2">
              <a:extLst>
                <a:ext uri="{28A0092B-C50C-407E-A947-70E740481C1C}">
                  <a14:useLocalDpi xmlns:a14="http://schemas.microsoft.com/office/drawing/2010/main" val="0"/>
                </a:ext>
              </a:extLst>
            </a:blip>
            <a:srcRect/>
            <a:stretch>
              <a:fillRect/>
            </a:stretch>
          </p:blipFill>
          <p:spPr bwMode="auto">
            <a:xfrm>
              <a:off x="2289136" y="851133"/>
              <a:ext cx="4820920" cy="3994150"/>
            </a:xfrm>
            <a:prstGeom prst="rect">
              <a:avLst/>
            </a:prstGeom>
            <a:noFill/>
            <a:ln>
              <a:noFill/>
            </a:ln>
          </p:spPr>
        </p:pic>
        <p:pic>
          <p:nvPicPr>
            <p:cNvPr id="7"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00486" y="2913320"/>
              <a:ext cx="1405586" cy="17171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5"/>
            <p:cNvSpPr txBox="1"/>
            <p:nvPr/>
          </p:nvSpPr>
          <p:spPr>
            <a:xfrm>
              <a:off x="5901070" y="4630490"/>
              <a:ext cx="893135" cy="200055"/>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700" dirty="0" err="1"/>
                <a:t>Cây</a:t>
              </a:r>
              <a:r>
                <a:rPr lang="en-US" sz="700" dirty="0"/>
                <a:t> </a:t>
              </a:r>
              <a:r>
                <a:rPr lang="en-US" sz="700" dirty="0" err="1"/>
                <a:t>cải</a:t>
              </a:r>
              <a:endParaRPr lang="vi-VN" sz="700" dirty="0"/>
            </a:p>
          </p:txBody>
        </p:sp>
      </p:grpSp>
    </p:spTree>
    <p:extLst>
      <p:ext uri="{BB962C8B-B14F-4D97-AF65-F5344CB8AC3E}">
        <p14:creationId xmlns:p14="http://schemas.microsoft.com/office/powerpoint/2010/main" val="6011360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19200" y="666750"/>
            <a:ext cx="5334000" cy="400110"/>
          </a:xfrm>
          <a:prstGeom prst="rect">
            <a:avLst/>
          </a:prstGeom>
          <a:noFill/>
        </p:spPr>
        <p:txBody>
          <a:bodyPr wrap="square" rtlCol="0">
            <a:spAutoFit/>
          </a:bodyPr>
          <a:lstStyle/>
          <a:p>
            <a:r>
              <a:rPr lang="en-US" sz="2000" b="1" dirty="0" err="1">
                <a:latin typeface="Times New Roman" panose="02020603050405020304" pitchFamily="18" charset="0"/>
                <a:cs typeface="Times New Roman" panose="02020603050405020304" pitchFamily="18" charset="0"/>
              </a:rPr>
              <a:t>Quan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sát</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các</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cơ</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quan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cấu</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tạo</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của</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cây</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xanh</a:t>
            </a:r>
            <a:endParaRPr lang="en-US" sz="2000" b="1" dirty="0">
              <a:latin typeface="Times New Roman" panose="02020603050405020304" pitchFamily="18" charset="0"/>
              <a:cs typeface="Times New Roman" panose="02020603050405020304" pitchFamily="18" charset="0"/>
            </a:endParaRPr>
          </a:p>
        </p:txBody>
      </p:sp>
      <p:sp>
        <p:nvSpPr>
          <p:cNvPr id="3" name="Right Arrow 2"/>
          <p:cNvSpPr/>
          <p:nvPr/>
        </p:nvSpPr>
        <p:spPr>
          <a:xfrm>
            <a:off x="609600" y="666750"/>
            <a:ext cx="609600"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747712" y="1402948"/>
            <a:ext cx="4572000" cy="830997"/>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Theo </a:t>
            </a:r>
            <a:r>
              <a:rPr lang="en-US" sz="2400" dirty="0" err="1">
                <a:latin typeface="Times New Roman" panose="02020603050405020304" pitchFamily="18" charset="0"/>
                <a:cs typeface="Times New Roman" panose="02020603050405020304" pitchFamily="18" charset="0"/>
              </a:rPr>
              <a:t>em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rốt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bộ</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phận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nào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cây</a:t>
            </a:r>
            <a:r>
              <a:rPr lang="en-US" sz="2400" dirty="0">
                <a:latin typeface="Times New Roman" panose="02020603050405020304" pitchFamily="18" charset="0"/>
                <a:cs typeface="Times New Roman" panose="02020603050405020304" pitchFamily="18" charset="0"/>
              </a:rPr>
              <a:t>?</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19712" y="1402948"/>
            <a:ext cx="2909888" cy="26928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ight Arrow Callout 6"/>
          <p:cNvSpPr/>
          <p:nvPr/>
        </p:nvSpPr>
        <p:spPr>
          <a:xfrm>
            <a:off x="533400" y="2419350"/>
            <a:ext cx="4786312" cy="1447800"/>
          </a:xfrm>
          <a:prstGeom prst="rightArrowCallou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557514" y="2421520"/>
            <a:ext cx="3328686" cy="1200329"/>
          </a:xfrm>
          <a:prstGeom prst="rect">
            <a:avLst/>
          </a:prstGeom>
          <a:noFill/>
        </p:spPr>
        <p:txBody>
          <a:bodyPr wrap="square" rtlCol="0">
            <a:spAutoFit/>
          </a:bodyPr>
          <a:lstStyle/>
          <a:p>
            <a:r>
              <a:rPr lang="en-US" sz="2400" dirty="0" err="1">
                <a:latin typeface="Times New Roman" panose="02020603050405020304" pitchFamily="18" charset="0"/>
                <a:cs typeface="Times New Roman" panose="02020603050405020304" pitchFamily="18" charset="0"/>
              </a:rPr>
              <a:t>Rễ</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biến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rễ</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triển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từ</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rễ</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dự</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trự</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dinh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dưỡng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cây</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72631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1000"/>
                                        <p:tgtEl>
                                          <p:spTgt spid="8"/>
                                        </p:tgtEl>
                                      </p:cBhvr>
                                    </p:animEffect>
                                    <p:anim calcmode="lin" valueType="num">
                                      <p:cBhvr>
                                        <p:cTn id="14" dur="1000" fill="hold"/>
                                        <p:tgtEl>
                                          <p:spTgt spid="8"/>
                                        </p:tgtEl>
                                        <p:attrNameLst>
                                          <p:attrName>ppt_x</p:attrName>
                                        </p:attrNameLst>
                                      </p:cBhvr>
                                      <p:tavLst>
                                        <p:tav tm="0">
                                          <p:val>
                                            <p:strVal val="#ppt_x"/>
                                          </p:val>
                                        </p:tav>
                                        <p:tav tm="100000">
                                          <p:val>
                                            <p:strVal val="#ppt_x"/>
                                          </p:val>
                                        </p:tav>
                                      </p:tavLst>
                                    </p:anim>
                                    <p:anim calcmode="lin" valueType="num">
                                      <p:cBhvr>
                                        <p:cTn id="15" dur="1000" fill="hold"/>
                                        <p:tgtEl>
                                          <p:spTgt spid="8"/>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animBg="1"/>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3" name="Picture 9" descr="Khoai lang được vận dụng vào nhiều bài thuốc chữa bệnh hữu hiệ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816453"/>
            <a:ext cx="3276600" cy="2011382"/>
          </a:xfrm>
          <a:prstGeom prst="flowChartDecision">
            <a:avLst/>
          </a:prstGeom>
          <a:noFill/>
          <a:extLst>
            <a:ext uri="{909E8E84-426E-40DD-AFC4-6F175D3DCCD1}">
              <a14:hiddenFill xmlns:a14="http://schemas.microsoft.com/office/drawing/2010/main">
                <a:solidFill>
                  <a:srgbClr val="FFFFFF"/>
                </a:solidFill>
              </a14:hiddenFill>
            </a:ext>
          </a:extLst>
        </p:spPr>
      </p:pic>
      <p:pic>
        <p:nvPicPr>
          <p:cNvPr id="1035" name="Picture 11" descr="Giống củ cải t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399" y="2788682"/>
            <a:ext cx="4041569" cy="2039153"/>
          </a:xfrm>
          <a:prstGeom prst="cloud">
            <a:avLst/>
          </a:prstGeom>
          <a:noFill/>
          <a:extLst>
            <a:ext uri="{909E8E84-426E-40DD-AFC4-6F175D3DCCD1}">
              <a14:hiddenFill xmlns:a14="http://schemas.microsoft.com/office/drawing/2010/main">
                <a:solidFill>
                  <a:srgbClr val="FFFFFF"/>
                </a:solidFill>
              </a14:hiddenFill>
            </a:ext>
          </a:extLst>
        </p:spPr>
      </p:pic>
      <p:pic>
        <p:nvPicPr>
          <p:cNvPr id="1037" name="Picture 13" descr="Cây củ đậ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3004" y="707078"/>
            <a:ext cx="2819400" cy="1600200"/>
          </a:xfrm>
          <a:prstGeom prst="heart">
            <a:avLst/>
          </a:prstGeom>
          <a:noFill/>
          <a:extLst>
            <a:ext uri="{909E8E84-426E-40DD-AFC4-6F175D3DCCD1}">
              <a14:hiddenFill xmlns:a14="http://schemas.microsoft.com/office/drawing/2010/main">
                <a:solidFill>
                  <a:srgbClr val="FFFFFF"/>
                </a:solidFill>
              </a14:hiddenFill>
            </a:ext>
          </a:extLst>
        </p:spPr>
      </p:pic>
      <p:pic>
        <p:nvPicPr>
          <p:cNvPr id="1039" name="Picture 15" descr="Cây sắn (cây khoai mỳ)"/>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32119" y="742704"/>
            <a:ext cx="3810001" cy="1600200"/>
          </a:xfrm>
          <a:prstGeom prst="ellipse">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867400" y="2343151"/>
            <a:ext cx="2819400" cy="369332"/>
          </a:xfrm>
          <a:prstGeom prst="rect">
            <a:avLst/>
          </a:prstGeom>
          <a:noFill/>
        </p:spPr>
        <p:txBody>
          <a:bodyPr wrap="square" rtlCol="0">
            <a:spAutoFit/>
          </a:bodyPr>
          <a:lstStyle/>
          <a:p>
            <a:r>
              <a:rPr lang="en-US" b="1" dirty="0" err="1"/>
              <a:t>Cây</a:t>
            </a:r>
            <a:r>
              <a:rPr lang="en-US" b="1" dirty="0"/>
              <a:t> </a:t>
            </a:r>
            <a:r>
              <a:rPr lang="en-US" b="1" dirty="0" err="1"/>
              <a:t>sắn</a:t>
            </a:r>
            <a:r>
              <a:rPr lang="en-US" b="1" dirty="0"/>
              <a:t> ( </a:t>
            </a:r>
            <a:r>
              <a:rPr lang="en-US" b="1" dirty="0" err="1"/>
              <a:t>khoai</a:t>
            </a:r>
            <a:r>
              <a:rPr lang="en-US" b="1" dirty="0"/>
              <a:t> </a:t>
            </a:r>
            <a:r>
              <a:rPr lang="en-US" b="1" dirty="0" err="1"/>
              <a:t>mì</a:t>
            </a:r>
            <a:r>
              <a:rPr lang="en-US" b="1" dirty="0"/>
              <a:t>)</a:t>
            </a:r>
          </a:p>
        </p:txBody>
      </p:sp>
      <p:sp>
        <p:nvSpPr>
          <p:cNvPr id="11" name="Rounded Rectangle 10"/>
          <p:cNvSpPr/>
          <p:nvPr/>
        </p:nvSpPr>
        <p:spPr>
          <a:xfrm>
            <a:off x="0" y="0"/>
            <a:ext cx="9067800" cy="70707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381000" y="133350"/>
            <a:ext cx="7010400" cy="400110"/>
          </a:xfrm>
          <a:prstGeom prst="rect">
            <a:avLst/>
          </a:prstGeom>
          <a:noFill/>
        </p:spPr>
        <p:txBody>
          <a:bodyPr wrap="square" rtlCol="0">
            <a:spAutoFit/>
          </a:bodyPr>
          <a:lstStyle/>
          <a:p>
            <a:r>
              <a:rPr lang="en-US" sz="2000" b="1" dirty="0">
                <a:solidFill>
                  <a:schemeClr val="bg1"/>
                </a:solidFill>
                <a:latin typeface="Times New Roman" panose="02020603050405020304" pitchFamily="18" charset="0"/>
                <a:cs typeface="Times New Roman" panose="02020603050405020304" pitchFamily="18" charset="0"/>
              </a:rPr>
              <a:t>CÁC LOẠI RỄ BIẾN DẠNG</a:t>
            </a:r>
          </a:p>
        </p:txBody>
      </p:sp>
      <p:sp>
        <p:nvSpPr>
          <p:cNvPr id="3" name="TextBox 2"/>
          <p:cNvSpPr txBox="1"/>
          <p:nvPr/>
        </p:nvSpPr>
        <p:spPr>
          <a:xfrm>
            <a:off x="960646" y="2377150"/>
            <a:ext cx="2286000" cy="369332"/>
          </a:xfrm>
          <a:prstGeom prst="rect">
            <a:avLst/>
          </a:prstGeom>
          <a:noFill/>
        </p:spPr>
        <p:txBody>
          <a:bodyPr wrap="square" rtlCol="0">
            <a:spAutoFit/>
          </a:bodyPr>
          <a:lstStyle/>
          <a:p>
            <a:r>
              <a:rPr lang="en-US" b="1" dirty="0" err="1"/>
              <a:t>Củ</a:t>
            </a:r>
            <a:r>
              <a:rPr lang="en-US" b="1" dirty="0"/>
              <a:t> </a:t>
            </a:r>
            <a:r>
              <a:rPr lang="en-US" b="1" dirty="0" err="1"/>
              <a:t>đậu</a:t>
            </a:r>
            <a:endParaRPr lang="en-US" b="1" dirty="0"/>
          </a:p>
        </p:txBody>
      </p:sp>
      <p:sp>
        <p:nvSpPr>
          <p:cNvPr id="4" name="TextBox 3"/>
          <p:cNvSpPr txBox="1"/>
          <p:nvPr/>
        </p:nvSpPr>
        <p:spPr>
          <a:xfrm>
            <a:off x="2087354" y="4625872"/>
            <a:ext cx="1183337" cy="369332"/>
          </a:xfrm>
          <a:prstGeom prst="rect">
            <a:avLst/>
          </a:prstGeom>
          <a:noFill/>
        </p:spPr>
        <p:txBody>
          <a:bodyPr wrap="none" rtlCol="0">
            <a:spAutoFit/>
          </a:bodyPr>
          <a:lstStyle/>
          <a:p>
            <a:r>
              <a:rPr lang="en-US" b="1" dirty="0" err="1"/>
              <a:t>Khoai</a:t>
            </a:r>
            <a:r>
              <a:rPr lang="en-US" b="1" dirty="0"/>
              <a:t> </a:t>
            </a:r>
            <a:r>
              <a:rPr lang="en-US" b="1" dirty="0" err="1"/>
              <a:t>lang</a:t>
            </a:r>
            <a:endParaRPr lang="en-US" b="1" dirty="0"/>
          </a:p>
        </p:txBody>
      </p:sp>
      <p:sp>
        <p:nvSpPr>
          <p:cNvPr id="5" name="TextBox 4"/>
          <p:cNvSpPr txBox="1"/>
          <p:nvPr/>
        </p:nvSpPr>
        <p:spPr>
          <a:xfrm>
            <a:off x="4761023" y="4625872"/>
            <a:ext cx="742191" cy="369332"/>
          </a:xfrm>
          <a:prstGeom prst="rect">
            <a:avLst/>
          </a:prstGeom>
          <a:noFill/>
        </p:spPr>
        <p:txBody>
          <a:bodyPr wrap="none" rtlCol="0">
            <a:spAutoFit/>
          </a:bodyPr>
          <a:lstStyle/>
          <a:p>
            <a:r>
              <a:rPr lang="en-US" b="1" dirty="0" err="1"/>
              <a:t>Củ</a:t>
            </a:r>
            <a:r>
              <a:rPr lang="en-US" b="1" dirty="0"/>
              <a:t> </a:t>
            </a:r>
            <a:r>
              <a:rPr lang="en-US" b="1" dirty="0" err="1"/>
              <a:t>cải</a:t>
            </a:r>
            <a:endParaRPr lang="en-US" b="1" dirty="0"/>
          </a:p>
        </p:txBody>
      </p:sp>
    </p:spTree>
    <p:extLst>
      <p:ext uri="{BB962C8B-B14F-4D97-AF65-F5344CB8AC3E}">
        <p14:creationId xmlns:p14="http://schemas.microsoft.com/office/powerpoint/2010/main" val="3839958088"/>
      </p:ext>
    </p:extLst>
  </p:cSld>
  <p:clrMapOvr>
    <a:masterClrMapping/>
  </p:clrMapOvr>
  <p:transition spd="slow">
    <p:push dir="u"/>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2343150"/>
            <a:ext cx="6705600" cy="2449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838200" y="1047750"/>
            <a:ext cx="7086600" cy="400110"/>
          </a:xfrm>
          <a:prstGeom prst="rect">
            <a:avLst/>
          </a:prstGeom>
          <a:noFill/>
        </p:spPr>
        <p:txBody>
          <a:bodyPr wrap="square" rtlCol="0">
            <a:spAutoFit/>
          </a:bodyPr>
          <a:lstStyle/>
          <a:p>
            <a:pPr algn="ctr"/>
            <a:r>
              <a:rPr lang="en-US" sz="2000" b="1" dirty="0">
                <a:latin typeface="Times New Roman" panose="02020603050405020304" pitchFamily="18" charset="0"/>
                <a:cs typeface="Times New Roman" panose="02020603050405020304" pitchFamily="18" charset="0"/>
              </a:rPr>
              <a:t>CÁC LOẠI THÂN BIẾN DẠNG</a:t>
            </a:r>
          </a:p>
        </p:txBody>
      </p:sp>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343150"/>
            <a:ext cx="5334000" cy="2449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98039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00D8B3-1E35-7238-376B-F0ED19CD980B}"/>
            </a:ext>
          </a:extLst>
        </p:cNvPr>
        <p:cNvGrpSpPr/>
        <p:nvPr/>
      </p:nvGrpSpPr>
      <p:grpSpPr>
        <a:xfrm>
          <a:off x="0" y="0"/>
          <a:ext cx="0" cy="0"/>
          <a:chOff x="0" y="0"/>
          <a:chExt cx="0" cy="0"/>
        </a:xfrm>
      </p:grpSpPr>
      <p:pic>
        <p:nvPicPr>
          <p:cNvPr id="7" name="Picture 6" descr="Screen Clipping">
            <a:extLst>
              <a:ext uri="{FF2B5EF4-FFF2-40B4-BE49-F238E27FC236}">
                <a16:creationId xmlns:a16="http://schemas.microsoft.com/office/drawing/2014/main" id="{BF5C9CB2-1646-E418-624A-3FA94470859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800" y="819150"/>
            <a:ext cx="6934199" cy="3932115"/>
          </a:xfrm>
          <a:prstGeom prst="plaque">
            <a:avLst/>
          </a:prstGeom>
        </p:spPr>
      </p:pic>
    </p:spTree>
    <p:extLst>
      <p:ext uri="{BB962C8B-B14F-4D97-AF65-F5344CB8AC3E}">
        <p14:creationId xmlns:p14="http://schemas.microsoft.com/office/powerpoint/2010/main" val="1134830902"/>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3725" y="754444"/>
            <a:ext cx="2838449" cy="19887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754444"/>
            <a:ext cx="2981325" cy="20078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72174" y="763969"/>
            <a:ext cx="2838449" cy="19887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609600" y="3105150"/>
            <a:ext cx="7239000" cy="523220"/>
          </a:xfrm>
          <a:prstGeom prst="rect">
            <a:avLst/>
          </a:prstGeom>
          <a:noFill/>
        </p:spPr>
        <p:txBody>
          <a:bodyPr wrap="square" rtlCol="0">
            <a:spAutoFit/>
          </a:bodyPr>
          <a:lstStyle/>
          <a:p>
            <a:pPr algn="ctr"/>
            <a:r>
              <a:rPr lang="en-US" sz="2800" dirty="0">
                <a:latin typeface="Times New Roman" panose="02020603050405020304" pitchFamily="18" charset="0"/>
                <a:cs typeface="Times New Roman" panose="02020603050405020304" pitchFamily="18" charset="0"/>
              </a:rPr>
              <a:t>CÁC LOẠI LÁ BIẾN DẠNG</a:t>
            </a:r>
          </a:p>
        </p:txBody>
      </p:sp>
    </p:spTree>
    <p:extLst>
      <p:ext uri="{BB962C8B-B14F-4D97-AF65-F5344CB8AC3E}">
        <p14:creationId xmlns:p14="http://schemas.microsoft.com/office/powerpoint/2010/main" val="42327642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ight Arrow 2"/>
          <p:cNvSpPr/>
          <p:nvPr/>
        </p:nvSpPr>
        <p:spPr>
          <a:xfrm>
            <a:off x="217025" y="811148"/>
            <a:ext cx="990600" cy="63454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387032" y="928365"/>
            <a:ext cx="7680767" cy="461665"/>
          </a:xfrm>
          <a:prstGeom prst="rect">
            <a:avLst/>
          </a:prstGeom>
          <a:noFill/>
        </p:spPr>
        <p:txBody>
          <a:bodyPr wrap="square" rtlCol="0">
            <a:spAutoFit/>
          </a:bodyPr>
          <a:lstStyle/>
          <a:p>
            <a:r>
              <a:rPr lang="en-US" sz="2400" b="1" dirty="0">
                <a:solidFill>
                  <a:srgbClr val="FF0000"/>
                </a:solidFill>
                <a:latin typeface="Times New Roman" panose="02020603050405020304" pitchFamily="18" charset="0"/>
                <a:cs typeface="Times New Roman" panose="02020603050405020304" pitchFamily="18" charset="0"/>
              </a:rPr>
              <a:t>QUAN SÁT MÔ HÌNH CẤU TẠO CƠ THỂ NGƯỜI</a:t>
            </a: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1445692"/>
            <a:ext cx="4038600" cy="34134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84712" y="1435953"/>
            <a:ext cx="4800600" cy="830997"/>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a:t>
            </a:r>
            <a:r>
              <a:rPr lang="en-US" sz="2400" dirty="0" err="1">
                <a:latin typeface="Times New Roman" panose="02020603050405020304" pitchFamily="18" charset="0"/>
                <a:cs typeface="Times New Roman" panose="02020603050405020304" pitchFamily="18" charset="0"/>
              </a:rPr>
              <a:t>Nêu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bước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tháo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lắp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mô</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người</a:t>
            </a:r>
            <a:r>
              <a:rPr lang="en-US" sz="2400" dirty="0">
                <a:latin typeface="Times New Roman" panose="02020603050405020304" pitchFamily="18" charset="0"/>
                <a:cs typeface="Times New Roman" panose="02020603050405020304" pitchFamily="18" charset="0"/>
              </a:rPr>
              <a:t>?</a:t>
            </a:r>
          </a:p>
        </p:txBody>
      </p:sp>
      <p:sp>
        <p:nvSpPr>
          <p:cNvPr id="4" name="TextBox 3"/>
          <p:cNvSpPr txBox="1"/>
          <p:nvPr/>
        </p:nvSpPr>
        <p:spPr>
          <a:xfrm>
            <a:off x="249337" y="2266950"/>
            <a:ext cx="4735975" cy="2677656"/>
          </a:xfrm>
          <a:prstGeom prst="rect">
            <a:avLst/>
          </a:prstGeom>
          <a:noFill/>
        </p:spPr>
        <p:txBody>
          <a:bodyPr wrap="square" rtlCol="0">
            <a:spAutoFit/>
          </a:bodyPr>
          <a:lstStyle/>
          <a:p>
            <a:r>
              <a:rPr lang="en-US" sz="2400" dirty="0" err="1">
                <a:latin typeface="Times New Roman" panose="02020603050405020304" pitchFamily="18" charset="0"/>
                <a:cs typeface="Times New Roman" panose="02020603050405020304" pitchFamily="18" charset="0"/>
              </a:rPr>
              <a:t>Bước</a:t>
            </a:r>
            <a:r>
              <a:rPr lang="en-US" sz="2400" dirty="0">
                <a:latin typeface="Times New Roman" panose="02020603050405020304" pitchFamily="18" charset="0"/>
                <a:cs typeface="Times New Roman" panose="02020603050405020304" pitchFamily="18" charset="0"/>
              </a:rPr>
              <a:t> 1: </a:t>
            </a:r>
            <a:r>
              <a:rPr lang="en-US" sz="2400" dirty="0" err="1">
                <a:latin typeface="Times New Roman" panose="02020603050405020304" pitchFamily="18" charset="0"/>
                <a:cs typeface="Times New Roman" panose="02020603050405020304" pitchFamily="18" charset="0"/>
              </a:rPr>
              <a:t>Đặt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mô</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vị</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thích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hợp</a:t>
            </a:r>
            <a:endParaRPr lang="en-US" sz="2400" dirty="0">
              <a:latin typeface="Times New Roman" panose="02020603050405020304" pitchFamily="18" charset="0"/>
              <a:cs typeface="Times New Roman" panose="02020603050405020304" pitchFamily="18" charset="0"/>
            </a:endParaRPr>
          </a:p>
          <a:p>
            <a:r>
              <a:rPr lang="en-US" sz="2400" dirty="0" err="1">
                <a:latin typeface="Times New Roman" panose="02020603050405020304" pitchFamily="18" charset="0"/>
                <a:cs typeface="Times New Roman" panose="02020603050405020304" pitchFamily="18" charset="0"/>
              </a:rPr>
              <a:t>Bước</a:t>
            </a:r>
            <a:r>
              <a:rPr lang="en-US" sz="2400" dirty="0">
                <a:latin typeface="Times New Roman" panose="02020603050405020304" pitchFamily="18" charset="0"/>
                <a:cs typeface="Times New Roman" panose="02020603050405020304" pitchFamily="18" charset="0"/>
              </a:rPr>
              <a:t> 2: </a:t>
            </a:r>
            <a:r>
              <a:rPr lang="en-US" sz="2400" dirty="0" err="1">
                <a:latin typeface="Times New Roman" panose="02020603050405020304" pitchFamily="18" charset="0"/>
                <a:cs typeface="Times New Roman" panose="02020603050405020304" pitchFamily="18" charset="0"/>
              </a:rPr>
              <a:t>Quan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tổng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thể</a:t>
            </a:r>
            <a:endParaRPr lang="en-US" sz="2400" dirty="0">
              <a:latin typeface="Times New Roman" panose="02020603050405020304" pitchFamily="18" charset="0"/>
              <a:cs typeface="Times New Roman" panose="02020603050405020304" pitchFamily="18" charset="0"/>
            </a:endParaRPr>
          </a:p>
          <a:p>
            <a:r>
              <a:rPr lang="en-US" sz="2400" dirty="0" err="1">
                <a:latin typeface="Times New Roman" panose="02020603050405020304" pitchFamily="18" charset="0"/>
                <a:cs typeface="Times New Roman" panose="02020603050405020304" pitchFamily="18" charset="0"/>
              </a:rPr>
              <a:t>Bước</a:t>
            </a:r>
            <a:r>
              <a:rPr lang="en-US" sz="2400" dirty="0">
                <a:latin typeface="Times New Roman" panose="02020603050405020304" pitchFamily="18" charset="0"/>
                <a:cs typeface="Times New Roman" panose="02020603050405020304" pitchFamily="18" charset="0"/>
              </a:rPr>
              <a:t> 3: </a:t>
            </a:r>
            <a:r>
              <a:rPr lang="en-US" sz="2400" dirty="0" err="1">
                <a:latin typeface="Times New Roman" panose="02020603050405020304" pitchFamily="18" charset="0"/>
                <a:cs typeface="Times New Roman" panose="02020603050405020304" pitchFamily="18" charset="0"/>
              </a:rPr>
              <a:t>Tháo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dần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bộ</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phận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hệ</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quan</a:t>
            </a:r>
            <a:endParaRPr lang="en-US" sz="2400" dirty="0">
              <a:latin typeface="Times New Roman" panose="02020603050405020304" pitchFamily="18" charset="0"/>
              <a:cs typeface="Times New Roman" panose="02020603050405020304" pitchFamily="18" charset="0"/>
            </a:endParaRPr>
          </a:p>
          <a:p>
            <a:r>
              <a:rPr lang="en-US" sz="2400" dirty="0" err="1">
                <a:latin typeface="Times New Roman" panose="02020603050405020304" pitchFamily="18" charset="0"/>
                <a:cs typeface="Times New Roman" panose="02020603050405020304" pitchFamily="18" charset="0"/>
              </a:rPr>
              <a:t>Bước</a:t>
            </a:r>
            <a:r>
              <a:rPr lang="en-US" sz="2400" dirty="0">
                <a:latin typeface="Times New Roman" panose="02020603050405020304" pitchFamily="18" charset="0"/>
                <a:cs typeface="Times New Roman" panose="02020603050405020304" pitchFamily="18" charset="0"/>
              </a:rPr>
              <a:t> 4: </a:t>
            </a:r>
            <a:r>
              <a:rPr lang="en-US" sz="2400" dirty="0" err="1">
                <a:latin typeface="Times New Roman" panose="02020603050405020304" pitchFamily="18" charset="0"/>
                <a:cs typeface="Times New Roman" panose="02020603050405020304" pitchFamily="18" charset="0"/>
              </a:rPr>
              <a:t>Lắp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mô</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về</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dạng</a:t>
            </a:r>
            <a:r>
              <a:rPr lang="en-US" sz="2400" dirty="0">
                <a:latin typeface="Times New Roman" panose="02020603050405020304" pitchFamily="18" charset="0"/>
                <a:cs typeface="Times New Roman" panose="02020603050405020304" pitchFamily="18" charset="0"/>
              </a:rPr>
              <a:t> ban </a:t>
            </a:r>
            <a:r>
              <a:rPr lang="en-US" sz="2400" dirty="0" err="1">
                <a:latin typeface="Times New Roman" panose="02020603050405020304" pitchFamily="18" charset="0"/>
                <a:cs typeface="Times New Roman" panose="02020603050405020304" pitchFamily="18" charset="0"/>
              </a:rPr>
              <a:t>đầu</a:t>
            </a:r>
            <a:r>
              <a:rPr lang="en-US" sz="24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505841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ight Arrow 2"/>
          <p:cNvSpPr/>
          <p:nvPr/>
        </p:nvSpPr>
        <p:spPr>
          <a:xfrm>
            <a:off x="217025" y="811148"/>
            <a:ext cx="990600" cy="63454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387032" y="928365"/>
            <a:ext cx="7680767" cy="461665"/>
          </a:xfrm>
          <a:prstGeom prst="rect">
            <a:avLst/>
          </a:prstGeom>
          <a:noFill/>
        </p:spPr>
        <p:txBody>
          <a:bodyPr wrap="square" rtlCol="0">
            <a:spAutoFit/>
          </a:bodyPr>
          <a:lstStyle/>
          <a:p>
            <a:r>
              <a:rPr lang="en-US" sz="2400" b="1" dirty="0">
                <a:solidFill>
                  <a:srgbClr val="FF0000"/>
                </a:solidFill>
                <a:latin typeface="Times New Roman" panose="02020603050405020304" pitchFamily="18" charset="0"/>
                <a:cs typeface="Times New Roman" panose="02020603050405020304" pitchFamily="18" charset="0"/>
              </a:rPr>
              <a:t>QUAN SÁT MÔ HÌNH CẤU TẠO CƠ THỂ NGƯỜI</a:t>
            </a:r>
          </a:p>
        </p:txBody>
      </p:sp>
      <p:sp>
        <p:nvSpPr>
          <p:cNvPr id="2" name="Rounded Rectangular Callout 1"/>
          <p:cNvSpPr/>
          <p:nvPr/>
        </p:nvSpPr>
        <p:spPr>
          <a:xfrm>
            <a:off x="381000" y="1445692"/>
            <a:ext cx="7772400" cy="3031058"/>
          </a:xfrm>
          <a:prstGeom prst="wedgeRoundRect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609600" y="1504950"/>
            <a:ext cx="7543800" cy="3539430"/>
          </a:xfrm>
          <a:prstGeom prst="rect">
            <a:avLst/>
          </a:prstGeom>
          <a:noFill/>
        </p:spPr>
        <p:txBody>
          <a:bodyPr wrap="square" rtlCol="0">
            <a:spAutoFit/>
          </a:bodyPr>
          <a:lstStyle/>
          <a:p>
            <a:r>
              <a:rPr lang="en-US" sz="2800" b="1" dirty="0" err="1">
                <a:solidFill>
                  <a:srgbClr val="FF0000"/>
                </a:solidFill>
                <a:latin typeface="Times New Roman" panose="02020603050405020304" pitchFamily="18" charset="0"/>
                <a:cs typeface="Times New Roman" panose="02020603050405020304" pitchFamily="18" charset="0"/>
              </a:rPr>
              <a:t>Thảo</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luận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nhóm</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trong</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vòng</a:t>
            </a:r>
            <a:r>
              <a:rPr lang="en-US" sz="2800" b="1" dirty="0">
                <a:solidFill>
                  <a:srgbClr val="FF0000"/>
                </a:solidFill>
                <a:latin typeface="Times New Roman" panose="02020603050405020304" pitchFamily="18" charset="0"/>
                <a:cs typeface="Times New Roman" panose="02020603050405020304" pitchFamily="18" charset="0"/>
              </a:rPr>
              <a:t> 5 </a:t>
            </a:r>
            <a:r>
              <a:rPr lang="en-US" sz="2800" b="1" dirty="0" err="1">
                <a:solidFill>
                  <a:srgbClr val="FF0000"/>
                </a:solidFill>
                <a:latin typeface="Times New Roman" panose="02020603050405020304" pitchFamily="18" charset="0"/>
                <a:cs typeface="Times New Roman" panose="02020603050405020304" pitchFamily="18" charset="0"/>
              </a:rPr>
              <a:t>phút</a:t>
            </a:r>
            <a:endParaRPr lang="en-US" sz="2800" b="1" dirty="0">
              <a:solidFill>
                <a:srgbClr val="FF0000"/>
              </a:solidFill>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mô</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tranh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ảnh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cs typeface="Times New Roman" panose="02020603050405020304" pitchFamily="18" charset="0"/>
              </a:rPr>
              <a:t>?</a:t>
            </a:r>
          </a:p>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định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vị</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trí</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hệ</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a:t>
            </a:r>
          </a:p>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gồm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mấy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phần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gọi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định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vị</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trí</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phần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mô</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p>
          <a:p>
            <a:endParaRPr lang="en-US" sz="2800" dirty="0">
              <a:latin typeface="Times New Roman" panose="02020603050405020304" pitchFamily="18" charset="0"/>
              <a:cs typeface="Times New Roman" panose="02020603050405020304" pitchFamily="18" charset="0"/>
            </a:endParaRPr>
          </a:p>
          <a:p>
            <a:endParaRPr lang="en-US" sz="28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340688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81000" y="2038350"/>
            <a:ext cx="8610600" cy="369332"/>
          </a:xfrm>
          <a:prstGeom prst="rect">
            <a:avLst/>
          </a:prstGeom>
          <a:noFill/>
        </p:spPr>
        <p:txBody>
          <a:bodyPr wrap="square" rtlCol="0">
            <a:spAutoFit/>
          </a:bodyPr>
          <a:lstStyle/>
          <a:p>
            <a:endParaRPr lang="en-US" dirty="0"/>
          </a:p>
        </p:txBody>
      </p:sp>
      <p:sp>
        <p:nvSpPr>
          <p:cNvPr id="6" name="TextBox 5"/>
          <p:cNvSpPr txBox="1"/>
          <p:nvPr/>
        </p:nvSpPr>
        <p:spPr>
          <a:xfrm>
            <a:off x="304800" y="1004560"/>
            <a:ext cx="8686800"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1. </a:t>
            </a:r>
            <a:r>
              <a:rPr lang="en-US" sz="2800" dirty="0" err="1">
                <a:latin typeface="Times New Roman" panose="02020603050405020304" pitchFamily="18" charset="0"/>
                <a:cs typeface="Times New Roman" panose="02020603050405020304" pitchFamily="18" charset="0"/>
              </a:rPr>
              <a:t>Cơ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gồm</a:t>
            </a:r>
            <a:r>
              <a:rPr lang="en-US" sz="2800" dirty="0">
                <a:latin typeface="Times New Roman" panose="02020603050405020304" pitchFamily="18" charset="0"/>
                <a:cs typeface="Times New Roman" panose="02020603050405020304" pitchFamily="18" charset="0"/>
              </a:rPr>
              <a:t> 3 </a:t>
            </a:r>
            <a:r>
              <a:rPr lang="en-US" sz="2800" dirty="0" err="1">
                <a:latin typeface="Times New Roman" panose="02020603050405020304" pitchFamily="18" charset="0"/>
                <a:cs typeface="Times New Roman" panose="02020603050405020304" pitchFamily="18" charset="0"/>
              </a:rPr>
              <a:t>phần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Đầu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thân</a:t>
            </a:r>
            <a:r>
              <a:rPr lang="en-US" sz="2800" dirty="0">
                <a:latin typeface="Times New Roman" panose="02020603050405020304" pitchFamily="18" charset="0"/>
                <a:cs typeface="Times New Roman" panose="02020603050405020304" pitchFamily="18" charset="0"/>
              </a:rPr>
              <a:t>, chi</a:t>
            </a:r>
          </a:p>
        </p:txBody>
      </p:sp>
      <p:sp>
        <p:nvSpPr>
          <p:cNvPr id="7" name="TextBox 6"/>
          <p:cNvSpPr txBox="1"/>
          <p:nvPr/>
        </p:nvSpPr>
        <p:spPr>
          <a:xfrm>
            <a:off x="304800" y="1885950"/>
            <a:ext cx="7467600" cy="2677656"/>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2.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cs typeface="Times New Roman" panose="02020603050405020304" pitchFamily="18" charset="0"/>
              </a:rPr>
              <a:t>:</a:t>
            </a:r>
          </a:p>
          <a:p>
            <a:pPr marL="285750" indent="-285750">
              <a:buFontTx/>
              <a:buChar char="-"/>
            </a:pPr>
            <a:r>
              <a:rPr lang="en-US" sz="2800" dirty="0" err="1">
                <a:latin typeface="Times New Roman" panose="02020603050405020304" pitchFamily="18" charset="0"/>
                <a:cs typeface="Times New Roman" panose="02020603050405020304" pitchFamily="18" charset="0"/>
              </a:rPr>
              <a:t>Phổi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thuộc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hô</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hấp</a:t>
            </a:r>
            <a:endParaRPr lang="en-US" sz="2800" dirty="0">
              <a:latin typeface="Times New Roman" panose="02020603050405020304" pitchFamily="18" charset="0"/>
              <a:cs typeface="Times New Roman" panose="02020603050405020304" pitchFamily="18" charset="0"/>
            </a:endParaRPr>
          </a:p>
          <a:p>
            <a:pPr marL="285750" indent="-285750">
              <a:buFontTx/>
              <a:buChar char="-"/>
            </a:pPr>
            <a:r>
              <a:rPr lang="en-US" sz="2800" dirty="0">
                <a:latin typeface="Times New Roman" panose="02020603050405020304" pitchFamily="18" charset="0"/>
                <a:cs typeface="Times New Roman" panose="02020603050405020304" pitchFamily="18" charset="0"/>
              </a:rPr>
              <a:t>Tim </a:t>
            </a:r>
            <a:r>
              <a:rPr lang="en-US" sz="2800" dirty="0" err="1">
                <a:latin typeface="Times New Roman" panose="02020603050405020304" pitchFamily="18" charset="0"/>
                <a:cs typeface="Times New Roman" panose="02020603050405020304" pitchFamily="18" charset="0"/>
              </a:rPr>
              <a:t>thuộc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hệ</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tuần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hoàn</a:t>
            </a:r>
            <a:endParaRPr lang="en-US" sz="2800" dirty="0">
              <a:latin typeface="Times New Roman" panose="02020603050405020304" pitchFamily="18" charset="0"/>
              <a:cs typeface="Times New Roman" panose="02020603050405020304" pitchFamily="18" charset="0"/>
            </a:endParaRPr>
          </a:p>
          <a:p>
            <a:pPr marL="285750" indent="-285750">
              <a:buFontTx/>
              <a:buChar char="-"/>
            </a:pPr>
            <a:r>
              <a:rPr lang="en-US" sz="2800" dirty="0" err="1">
                <a:latin typeface="Times New Roman" panose="02020603050405020304" pitchFamily="18" charset="0"/>
                <a:cs typeface="Times New Roman" panose="02020603050405020304" pitchFamily="18" charset="0"/>
              </a:rPr>
              <a:t>Dạ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dày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ruột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thuộc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hệ</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tiêu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hóa</a:t>
            </a:r>
            <a:endParaRPr lang="en-US" sz="2800" dirty="0">
              <a:latin typeface="Times New Roman" panose="02020603050405020304" pitchFamily="18" charset="0"/>
              <a:cs typeface="Times New Roman" panose="02020603050405020304" pitchFamily="18" charset="0"/>
            </a:endParaRPr>
          </a:p>
          <a:p>
            <a:pPr marL="285750" indent="-285750">
              <a:buFontTx/>
              <a:buChar char="-"/>
            </a:pPr>
            <a:r>
              <a:rPr lang="en-US" sz="2800" dirty="0" err="1">
                <a:latin typeface="Times New Roman" panose="02020603050405020304" pitchFamily="18" charset="0"/>
                <a:cs typeface="Times New Roman" panose="02020603050405020304" pitchFamily="18" charset="0"/>
              </a:rPr>
              <a:t>Thân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thuộc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hệ</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bài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tiết</a:t>
            </a:r>
            <a:endParaRPr lang="en-US" sz="2800" dirty="0">
              <a:latin typeface="Times New Roman" panose="02020603050405020304" pitchFamily="18" charset="0"/>
              <a:cs typeface="Times New Roman" panose="02020603050405020304" pitchFamily="18" charset="0"/>
            </a:endParaRPr>
          </a:p>
          <a:p>
            <a:pPr marL="285750" indent="-285750">
              <a:buFontTx/>
              <a:buChar char="-"/>
            </a:pPr>
            <a:r>
              <a:rPr lang="en-US" sz="28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7561779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666750"/>
            <a:ext cx="8839200" cy="830997"/>
          </a:xfrm>
          <a:prstGeom prst="rect">
            <a:avLst/>
          </a:prstGeom>
          <a:noFill/>
        </p:spPr>
        <p:txBody>
          <a:bodyPr wrap="square" rtlCol="0">
            <a:spAutoFit/>
          </a:bodyPr>
          <a:lstStyle/>
          <a:p>
            <a:r>
              <a:rPr lang="en-US" sz="2400" b="1" dirty="0" err="1">
                <a:latin typeface="Times New Roman" panose="02020603050405020304" pitchFamily="18" charset="0"/>
                <a:cs typeface="Times New Roman" panose="02020603050405020304" pitchFamily="18" charset="0"/>
              </a:rPr>
              <a:t>Hoạt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động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cá</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nhân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hoàn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thành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báo</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cáo</a:t>
            </a:r>
            <a:r>
              <a:rPr lang="en-US" sz="2400" b="1" dirty="0">
                <a:latin typeface="Times New Roman" panose="02020603050405020304" pitchFamily="18" charset="0"/>
                <a:cs typeface="Times New Roman" panose="02020603050405020304" pitchFamily="18" charset="0"/>
              </a:rPr>
              <a:t> (10 </a:t>
            </a:r>
            <a:r>
              <a:rPr lang="en-US" sz="2400" b="1" dirty="0" err="1">
                <a:latin typeface="Times New Roman" panose="02020603050405020304" pitchFamily="18" charset="0"/>
                <a:cs typeface="Times New Roman" panose="02020603050405020304" pitchFamily="18" charset="0"/>
              </a:rPr>
              <a:t>phút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theo</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mẫu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đánh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dấu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vào</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bảng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kiểm</a:t>
            </a:r>
            <a:r>
              <a:rPr lang="en-US" sz="2400" b="1" dirty="0">
                <a:latin typeface="Times New Roman" panose="02020603050405020304" pitchFamily="18" charset="0"/>
                <a:cs typeface="Times New Roman" panose="02020603050405020304" pitchFamily="18" charset="0"/>
              </a:rPr>
              <a:t> </a:t>
            </a:r>
          </a:p>
        </p:txBody>
      </p:sp>
      <p:sp>
        <p:nvSpPr>
          <p:cNvPr id="3" name="Rounded Rectangle 2"/>
          <p:cNvSpPr/>
          <p:nvPr/>
        </p:nvSpPr>
        <p:spPr>
          <a:xfrm>
            <a:off x="152400" y="1497747"/>
            <a:ext cx="8839200" cy="3512403"/>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571500" y="1610018"/>
            <a:ext cx="8001000" cy="3416320"/>
          </a:xfrm>
          <a:prstGeom prst="rect">
            <a:avLst/>
          </a:prstGeom>
          <a:noFill/>
        </p:spPr>
        <p:txBody>
          <a:bodyPr wrap="square" rtlCol="0">
            <a:spAutoFit/>
          </a:bodyPr>
          <a:lstStyle/>
          <a:p>
            <a:pPr algn="ctr"/>
            <a:r>
              <a:rPr lang="en-US" sz="2400" dirty="0" err="1">
                <a:latin typeface="Times New Roman" panose="02020603050405020304" pitchFamily="18" charset="0"/>
                <a:cs typeface="Times New Roman" panose="02020603050405020304" pitchFamily="18" charset="0"/>
              </a:rPr>
              <a:t>Báo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sinh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vật</a:t>
            </a:r>
            <a:endParaRPr lang="en-US" sz="2400" dirty="0">
              <a:latin typeface="Times New Roman" panose="02020603050405020304" pitchFamily="18" charset="0"/>
              <a:cs typeface="Times New Roman" panose="02020603050405020304" pitchFamily="18" charset="0"/>
            </a:endParaRPr>
          </a:p>
          <a:p>
            <a:pPr algn="ctr"/>
            <a:r>
              <a:rPr lang="en-US" sz="2400" dirty="0" err="1">
                <a:latin typeface="Times New Roman" panose="02020603050405020304" pitchFamily="18" charset="0"/>
                <a:cs typeface="Times New Roman" panose="02020603050405020304" pitchFamily="18" charset="0"/>
              </a:rPr>
              <a:t>Thứ</a:t>
            </a:r>
            <a:r>
              <a:rPr lang="en-US" sz="2400" dirty="0">
                <a:latin typeface="Times New Roman" panose="02020603050405020304" pitchFamily="18" charset="0"/>
                <a:cs typeface="Times New Roman" panose="02020603050405020304" pitchFamily="18" charset="0"/>
              </a:rPr>
              <a:t>….</a:t>
            </a:r>
            <a:r>
              <a:rPr lang="en-US" sz="2400" dirty="0" err="1">
                <a:latin typeface="Times New Roman" panose="02020603050405020304" pitchFamily="18" charset="0"/>
                <a:cs typeface="Times New Roman" panose="02020603050405020304" pitchFamily="18" charset="0"/>
              </a:rPr>
              <a:t>ngày</a:t>
            </a:r>
            <a:r>
              <a:rPr lang="en-US" sz="2400" dirty="0">
                <a:latin typeface="Times New Roman" panose="02020603050405020304" pitchFamily="18" charset="0"/>
                <a:cs typeface="Times New Roman" panose="02020603050405020304" pitchFamily="18" charset="0"/>
              </a:rPr>
              <a:t>…..</a:t>
            </a:r>
            <a:r>
              <a:rPr lang="en-US" sz="2400" dirty="0" err="1">
                <a:latin typeface="Times New Roman" panose="02020603050405020304" pitchFamily="18" charset="0"/>
                <a:cs typeface="Times New Roman" panose="02020603050405020304" pitchFamily="18" charset="0"/>
              </a:rPr>
              <a:t>tháng</a:t>
            </a:r>
            <a:r>
              <a:rPr lang="en-US" sz="2400" dirty="0">
                <a:latin typeface="Times New Roman" panose="02020603050405020304" pitchFamily="18" charset="0"/>
                <a:cs typeface="Times New Roman" panose="02020603050405020304" pitchFamily="18" charset="0"/>
              </a:rPr>
              <a:t>….</a:t>
            </a:r>
            <a:r>
              <a:rPr lang="en-US" sz="2400" dirty="0" err="1">
                <a:latin typeface="Times New Roman" panose="02020603050405020304" pitchFamily="18" charset="0"/>
                <a:cs typeface="Times New Roman" panose="02020603050405020304" pitchFamily="18" charset="0"/>
              </a:rPr>
              <a:t>năm</a:t>
            </a:r>
            <a:r>
              <a:rPr lang="en-US" sz="2400" dirty="0">
                <a:latin typeface="Times New Roman" panose="02020603050405020304" pitchFamily="18" charset="0"/>
                <a:cs typeface="Times New Roman" panose="02020603050405020304" pitchFamily="18" charset="0"/>
              </a:rPr>
              <a:t>…..</a:t>
            </a:r>
          </a:p>
          <a:p>
            <a:pPr algn="ctr"/>
            <a:r>
              <a:rPr lang="en-US" sz="2400" dirty="0" err="1">
                <a:latin typeface="Times New Roman" panose="02020603050405020304" pitchFamily="18" charset="0"/>
                <a:cs typeface="Times New Roman" panose="02020603050405020304" pitchFamily="18" charset="0"/>
              </a:rPr>
              <a:t>Họ</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tên</a:t>
            </a:r>
            <a:r>
              <a:rPr lang="en-US" sz="2400" dirty="0">
                <a:latin typeface="Times New Roman" panose="02020603050405020304" pitchFamily="18" charset="0"/>
                <a:cs typeface="Times New Roman" panose="02020603050405020304" pitchFamily="18" charset="0"/>
              </a:rPr>
              <a:t>……………………………..</a:t>
            </a:r>
            <a:r>
              <a:rPr lang="en-US" sz="2400" dirty="0" err="1">
                <a:latin typeface="Times New Roman" panose="02020603050405020304" pitchFamily="18" charset="0"/>
                <a:cs typeface="Times New Roman" panose="02020603050405020304" pitchFamily="18" charset="0"/>
              </a:rPr>
              <a:t>Lớp</a:t>
            </a:r>
            <a:r>
              <a:rPr lang="en-US" sz="2400" dirty="0">
                <a:latin typeface="Times New Roman" panose="02020603050405020304" pitchFamily="18" charset="0"/>
                <a:cs typeface="Times New Roman" panose="02020603050405020304" pitchFamily="18" charset="0"/>
              </a:rPr>
              <a:t>…………………..</a:t>
            </a:r>
          </a:p>
          <a:p>
            <a:r>
              <a:rPr lang="en-US" sz="2400" dirty="0">
                <a:latin typeface="Times New Roman" panose="02020603050405020304" pitchFamily="18" charset="0"/>
                <a:cs typeface="Times New Roman" panose="02020603050405020304" pitchFamily="18" charset="0"/>
              </a:rPr>
              <a:t>1. </a:t>
            </a:r>
            <a:r>
              <a:rPr lang="en-US" sz="2400" dirty="0" err="1">
                <a:latin typeface="Times New Roman" panose="02020603050405020304" pitchFamily="18" charset="0"/>
                <a:cs typeface="Times New Roman" panose="02020603050405020304" pitchFamily="18" charset="0"/>
              </a:rPr>
              <a:t>Vẽ</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chú</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thích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baò</a:t>
            </a: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2. </a:t>
            </a:r>
            <a:r>
              <a:rPr lang="en-US" sz="2400" dirty="0" err="1">
                <a:latin typeface="Times New Roman" panose="02020603050405020304" pitchFamily="18" charset="0"/>
                <a:cs typeface="Times New Roman" panose="02020603050405020304" pitchFamily="18" charset="0"/>
              </a:rPr>
              <a:t>Nêu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cấu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tạo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cây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xanh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mẫu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sát</a:t>
            </a: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3. </a:t>
            </a:r>
            <a:r>
              <a:rPr lang="en-US" sz="2400" dirty="0" err="1">
                <a:latin typeface="Times New Roman" panose="02020603050405020304" pitchFamily="18" charset="0"/>
                <a:cs typeface="Times New Roman" panose="02020603050405020304" pitchFamily="18" charset="0"/>
              </a:rPr>
              <a:t>Kể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số</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hệ</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quan</a:t>
            </a:r>
            <a:r>
              <a:rPr lang="en-US" sz="2400" dirty="0">
                <a:latin typeface="Times New Roman" panose="02020603050405020304" pitchFamily="18" charset="0"/>
                <a:cs typeface="Times New Roman" panose="02020603050405020304" pitchFamily="18" charset="0"/>
              </a:rPr>
              <a:t> ở </a:t>
            </a:r>
            <a:r>
              <a:rPr lang="en-US" sz="2400" dirty="0" err="1">
                <a:latin typeface="Times New Roman" panose="02020603050405020304" pitchFamily="18" charset="0"/>
                <a:cs typeface="Times New Roman" panose="02020603050405020304" pitchFamily="18" charset="0"/>
              </a:rPr>
              <a:t>người</a:t>
            </a: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4. </a:t>
            </a:r>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những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mẫu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vật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thực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vật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em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mô</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những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mẫu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nào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rễ</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biến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dạng</a:t>
            </a:r>
            <a:r>
              <a:rPr lang="en-US" sz="2400" dirty="0">
                <a:latin typeface="Times New Roman" panose="02020603050405020304" pitchFamily="18" charset="0"/>
                <a:cs typeface="Times New Roman" panose="02020603050405020304" pitchFamily="18" charset="0"/>
              </a:rPr>
              <a:t>?</a:t>
            </a:r>
          </a:p>
          <a:p>
            <a:pPr marL="342900" indent="-342900">
              <a:buAutoNum type="arabicPeriod"/>
            </a:pP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38056812"/>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5" name="TextBox 4"/>
          <p:cNvSpPr txBox="1"/>
          <p:nvPr/>
        </p:nvSpPr>
        <p:spPr>
          <a:xfrm>
            <a:off x="1295400" y="895350"/>
            <a:ext cx="6934200" cy="3539430"/>
          </a:xfrm>
          <a:prstGeom prst="rect">
            <a:avLst/>
          </a:prstGeom>
          <a:solidFill>
            <a:schemeClr val="bg1"/>
          </a:solidFill>
        </p:spPr>
        <p:txBody>
          <a:bodyPr wrap="square" rtlCol="0">
            <a:spAutoFit/>
          </a:bodyPr>
          <a:lstStyle/>
          <a:p>
            <a:pPr algn="ctr"/>
            <a:r>
              <a:rPr lang="en-US" sz="3200" b="1" dirty="0">
                <a:latin typeface="Times New Roman" panose="02020603050405020304" pitchFamily="18" charset="0"/>
                <a:cs typeface="Times New Roman" panose="02020603050405020304" pitchFamily="18" charset="0"/>
              </a:rPr>
              <a:t>DẶN DÒ</a:t>
            </a:r>
          </a:p>
          <a:p>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Sưu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tầm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thêm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loại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cây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có</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rễ</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thân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lá</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biến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dạng</a:t>
            </a:r>
            <a:endParaRPr lang="en-US" sz="3200" dirty="0">
              <a:latin typeface="Times New Roman" panose="02020603050405020304" pitchFamily="18" charset="0"/>
              <a:cs typeface="Times New Roman" panose="02020603050405020304" pitchFamily="18" charset="0"/>
            </a:endParaRPr>
          </a:p>
          <a:p>
            <a:pPr marL="285750" indent="-285750">
              <a:buFontTx/>
              <a:buChar char="-"/>
            </a:pPr>
            <a:r>
              <a:rPr lang="en-US" sz="3200" dirty="0" err="1">
                <a:latin typeface="Times New Roman" panose="02020603050405020304" pitchFamily="18" charset="0"/>
                <a:cs typeface="Times New Roman" panose="02020603050405020304" pitchFamily="18" charset="0"/>
              </a:rPr>
              <a:t>Xem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trước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chủ</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đề</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dạng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thế</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gới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sống</a:t>
            </a:r>
            <a:endParaRPr lang="en-US" sz="3200" dirty="0">
              <a:latin typeface="Times New Roman" panose="02020603050405020304" pitchFamily="18" charset="0"/>
              <a:cs typeface="Times New Roman" panose="02020603050405020304" pitchFamily="18" charset="0"/>
            </a:endParaRPr>
          </a:p>
          <a:p>
            <a:pPr marL="285750" indent="-285750">
              <a:buFontTx/>
              <a:buChar char="-"/>
            </a:pPr>
            <a:r>
              <a:rPr lang="en-US" sz="3200" dirty="0" err="1">
                <a:latin typeface="Times New Roman" panose="02020603050405020304" pitchFamily="18" charset="0"/>
                <a:cs typeface="Times New Roman" panose="02020603050405020304" pitchFamily="18" charset="0"/>
              </a:rPr>
              <a:t>Tìm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hiểu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môi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trường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sống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loài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sinh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vật</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88392796"/>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152400" y="942782"/>
            <a:ext cx="8763000" cy="4200717"/>
          </a:xfrm>
          <a:prstGeom prst="roundRect">
            <a:avLst/>
          </a:prstGeom>
          <a:solidFill>
            <a:schemeClr val="bg1">
              <a:alpha val="39000"/>
            </a:schemeClr>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3124200" y="637983"/>
            <a:ext cx="2362200" cy="609600"/>
          </a:xfrm>
          <a:prstGeom prst="ellips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7" name="TextBox 6"/>
          <p:cNvSpPr txBox="1"/>
          <p:nvPr/>
        </p:nvSpPr>
        <p:spPr>
          <a:xfrm>
            <a:off x="3543300" y="742728"/>
            <a:ext cx="1524000" cy="400110"/>
          </a:xfrm>
          <a:prstGeom prst="rect">
            <a:avLst/>
          </a:prstGeom>
          <a:noFill/>
        </p:spPr>
        <p:txBody>
          <a:bodyPr wrap="square" rtlCol="0">
            <a:spAutoFit/>
          </a:bodyPr>
          <a:lstStyle/>
          <a:p>
            <a:r>
              <a:rPr lang="en-US" sz="2000" b="1" dirty="0">
                <a:solidFill>
                  <a:srgbClr val="FF0000"/>
                </a:solidFill>
                <a:latin typeface="Times New Roman" panose="02020603050405020304" pitchFamily="18" charset="0"/>
                <a:cs typeface="Times New Roman" panose="02020603050405020304" pitchFamily="18" charset="0"/>
              </a:rPr>
              <a:t>MỤC TIÊU</a:t>
            </a:r>
          </a:p>
        </p:txBody>
      </p:sp>
      <p:sp>
        <p:nvSpPr>
          <p:cNvPr id="8" name="TextBox 7"/>
          <p:cNvSpPr txBox="1"/>
          <p:nvPr/>
        </p:nvSpPr>
        <p:spPr>
          <a:xfrm>
            <a:off x="381000" y="1143512"/>
            <a:ext cx="8229600" cy="4893647"/>
          </a:xfrm>
          <a:prstGeom prst="rect">
            <a:avLst/>
          </a:prstGeom>
          <a:noFill/>
        </p:spPr>
        <p:txBody>
          <a:bodyPr wrap="square" rtlCol="0">
            <a:spAutoFit/>
          </a:bodyPr>
          <a:lstStyle/>
          <a:p>
            <a:pPr marL="285750" indent="-285750">
              <a:buFontTx/>
              <a:buChar char="-"/>
            </a:pPr>
            <a:r>
              <a:rPr lang="en-US" sz="2800" dirty="0" err="1">
                <a:latin typeface="Times New Roman" panose="02020603050405020304" pitchFamily="18" charset="0"/>
                <a:cs typeface="Times New Roman" panose="02020603050405020304" pitchFamily="18" charset="0"/>
              </a:rPr>
              <a:t>Trình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bày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bước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tiêu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bản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sử</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dụng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kính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hiển</a:t>
            </a:r>
            <a:r>
              <a:rPr lang="en-US" sz="2800" dirty="0">
                <a:latin typeface="Times New Roman" panose="02020603050405020304" pitchFamily="18" charset="0"/>
                <a:cs typeface="Times New Roman" panose="02020603050405020304" pitchFamily="18" charset="0"/>
              </a:rPr>
              <a:t> vi </a:t>
            </a:r>
            <a:r>
              <a:rPr lang="en-US" sz="2800" dirty="0" err="1">
                <a:latin typeface="Times New Roman" panose="02020603050405020304" pitchFamily="18" charset="0"/>
                <a:cs typeface="Times New Roman" panose="02020603050405020304" pitchFamily="18" charset="0"/>
              </a:rPr>
              <a:t>quan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tế</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bào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Mô</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vẽ</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bào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cấu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tạo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cây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xanh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người</a:t>
            </a:r>
            <a:endParaRPr lang="en-US" sz="2800" dirty="0">
              <a:latin typeface="Times New Roman" panose="02020603050405020304" pitchFamily="18" charset="0"/>
              <a:cs typeface="Times New Roman" panose="02020603050405020304" pitchFamily="18" charset="0"/>
            </a:endParaRPr>
          </a:p>
          <a:p>
            <a:pPr marL="285750" indent="-285750">
              <a:buFontTx/>
              <a:buChar char="-"/>
            </a:pP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Giải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thích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sự</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hoạt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tổ</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chức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hệ</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thể</a:t>
            </a:r>
            <a:endParaRPr lang="en-US" sz="2800" dirty="0">
              <a:latin typeface="Times New Roman" panose="02020603050405020304" pitchFamily="18" charset="0"/>
              <a:cs typeface="Times New Roman" panose="02020603050405020304" pitchFamily="18" charset="0"/>
            </a:endParaRPr>
          </a:p>
          <a:p>
            <a:pPr marL="285750" indent="-285750">
              <a:buFontTx/>
              <a:buChar char="-"/>
            </a:pPr>
            <a:r>
              <a:rPr lang="en-US" sz="2800" dirty="0" err="1">
                <a:latin typeface="Times New Roman" panose="02020603050405020304" pitchFamily="18" charset="0"/>
                <a:cs typeface="Times New Roman" panose="02020603050405020304" pitchFamily="18" charset="0"/>
              </a:rPr>
              <a:t>Vẽ</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cấu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tạo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bào</a:t>
            </a:r>
            <a:endParaRPr lang="en-US" sz="2800" dirty="0">
              <a:latin typeface="Times New Roman" panose="02020603050405020304" pitchFamily="18" charset="0"/>
              <a:cs typeface="Times New Roman" panose="02020603050405020304" pitchFamily="18" charset="0"/>
            </a:endParaRPr>
          </a:p>
          <a:p>
            <a:pPr marL="285750" indent="-285750">
              <a:buFontTx/>
              <a:buChar char="-"/>
            </a:pPr>
            <a:r>
              <a:rPr lang="en-US" sz="2800" dirty="0" err="1">
                <a:latin typeface="Times New Roman" panose="02020603050405020304" pitchFamily="18" charset="0"/>
                <a:cs typeface="Times New Roman" panose="02020603050405020304" pitchFamily="18" charset="0"/>
              </a:rPr>
              <a:t>Quan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mô</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cấu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tạo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cây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xanh</a:t>
            </a:r>
            <a:endParaRPr lang="en-US" sz="2800" dirty="0">
              <a:latin typeface="Times New Roman" panose="02020603050405020304" pitchFamily="18" charset="0"/>
              <a:cs typeface="Times New Roman" panose="02020603050405020304" pitchFamily="18" charset="0"/>
            </a:endParaRPr>
          </a:p>
          <a:p>
            <a:pPr marL="285750" indent="-285750">
              <a:buFontTx/>
              <a:buChar char="-"/>
            </a:pPr>
            <a:r>
              <a:rPr lang="en-US" sz="2800" dirty="0" err="1">
                <a:latin typeface="Times New Roman" panose="02020603050405020304" pitchFamily="18" charset="0"/>
                <a:cs typeface="Times New Roman" panose="02020603050405020304" pitchFamily="18" charset="0"/>
              </a:rPr>
              <a:t>Quan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mô</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mô</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cấu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tạo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người</a:t>
            </a:r>
            <a:endParaRPr lang="en-US" sz="2800" dirty="0">
              <a:latin typeface="Times New Roman" panose="02020603050405020304" pitchFamily="18" charset="0"/>
              <a:cs typeface="Times New Roman" panose="02020603050405020304" pitchFamily="18" charset="0"/>
            </a:endParaRPr>
          </a:p>
          <a:p>
            <a:pPr marL="285750" indent="-285750">
              <a:buFontTx/>
              <a:buChar char="-"/>
            </a:pPr>
            <a:endParaRPr lang="en-US" sz="2800" dirty="0">
              <a:latin typeface="Times New Roman" panose="02020603050405020304" pitchFamily="18" charset="0"/>
              <a:cs typeface="Times New Roman" panose="02020603050405020304" pitchFamily="18" charset="0"/>
            </a:endParaRPr>
          </a:p>
          <a:p>
            <a:pPr marL="285750" indent="-285750">
              <a:buFontTx/>
              <a:buChar char="-"/>
            </a:pPr>
            <a:endParaRPr lang="en-US" sz="2000" dirty="0">
              <a:latin typeface="Times New Roman" panose="02020603050405020304" pitchFamily="18" charset="0"/>
              <a:cs typeface="Times New Roman" panose="02020603050405020304" pitchFamily="18" charset="0"/>
            </a:endParaRPr>
          </a:p>
          <a:p>
            <a:pPr marL="285750" indent="-285750">
              <a:buFontTx/>
              <a:buChar char="-"/>
            </a:pPr>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49789043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0" fill="hold"/>
                                        <p:tgtEl>
                                          <p:spTgt spid="8"/>
                                        </p:tgtEl>
                                        <p:attrNameLst>
                                          <p:attrName>ppt_x</p:attrName>
                                        </p:attrNameLst>
                                      </p:cBhvr>
                                      <p:tavLst>
                                        <p:tav tm="0">
                                          <p:val>
                                            <p:strVal val="#ppt_x"/>
                                          </p:val>
                                        </p:tav>
                                        <p:tav tm="100000">
                                          <p:val>
                                            <p:strVal val="#ppt_x"/>
                                          </p:val>
                                        </p:tav>
                                      </p:tavLst>
                                    </p:anim>
                                    <p:anim calcmode="lin" valueType="num">
                                      <p:cBhvr additive="base">
                                        <p:cTn id="8" dur="1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4617026" y="935204"/>
            <a:ext cx="4146962" cy="3846345"/>
            <a:chOff x="1447800" y="820905"/>
            <a:chExt cx="5486400" cy="3059430"/>
          </a:xfrm>
        </p:grpSpPr>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1447800" y="820905"/>
              <a:ext cx="5486400" cy="3059430"/>
            </a:xfrm>
            <a:prstGeom prst="rect">
              <a:avLst/>
            </a:prstGeom>
            <a:noFill/>
            <a:ln>
              <a:noFill/>
            </a:ln>
          </p:spPr>
        </p:pic>
        <p:sp>
          <p:nvSpPr>
            <p:cNvPr id="5" name="Rectangle 4"/>
            <p:cNvSpPr/>
            <p:nvPr/>
          </p:nvSpPr>
          <p:spPr>
            <a:xfrm>
              <a:off x="2590800" y="820905"/>
              <a:ext cx="1371600" cy="3104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1752600" y="1131395"/>
              <a:ext cx="4739244" cy="2748940"/>
              <a:chOff x="2059379" y="1129640"/>
              <a:chExt cx="4739244" cy="2748940"/>
            </a:xfrm>
          </p:grpSpPr>
          <p:sp>
            <p:nvSpPr>
              <p:cNvPr id="6" name="Rectangle 5"/>
              <p:cNvSpPr/>
              <p:nvPr/>
            </p:nvSpPr>
            <p:spPr>
              <a:xfrm>
                <a:off x="5427023" y="1129640"/>
                <a:ext cx="13716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059379" y="3649980"/>
                <a:ext cx="13716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3505200" y="2348865"/>
                <a:ext cx="13716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576947" y="2120265"/>
                <a:ext cx="13716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3430979" y="3523607"/>
                <a:ext cx="13716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4" name="TextBox 13"/>
          <p:cNvSpPr txBox="1"/>
          <p:nvPr/>
        </p:nvSpPr>
        <p:spPr>
          <a:xfrm>
            <a:off x="152400" y="750153"/>
            <a:ext cx="5731753" cy="830997"/>
          </a:xfrm>
          <a:prstGeom prst="rect">
            <a:avLst/>
          </a:prstGeom>
          <a:noFill/>
        </p:spPr>
        <p:txBody>
          <a:bodyPr wrap="square" rtlCol="0">
            <a:spAutoFit/>
          </a:bodyPr>
          <a:lstStyle/>
          <a:p>
            <a:r>
              <a:rPr lang="vi-VN" sz="2400" dirty="0">
                <a:solidFill>
                  <a:srgbClr val="FF0000"/>
                </a:solidFill>
                <a:latin typeface="+mj-lt"/>
              </a:rPr>
              <a:t>TRÒ CHƠI “AI NHANH HƠN”</a:t>
            </a:r>
            <a:endParaRPr lang="en-US" sz="2400" dirty="0">
              <a:solidFill>
                <a:srgbClr val="FF0000"/>
              </a:solidFill>
              <a:latin typeface="+mj-lt"/>
            </a:endParaRPr>
          </a:p>
          <a:p>
            <a:endParaRPr lang="en-US" sz="2400" dirty="0">
              <a:solidFill>
                <a:srgbClr val="FF0000"/>
              </a:solidFill>
              <a:latin typeface="+mj-lt"/>
            </a:endParaRPr>
          </a:p>
        </p:txBody>
      </p:sp>
      <p:sp>
        <p:nvSpPr>
          <p:cNvPr id="15" name="TextBox 14"/>
          <p:cNvSpPr txBox="1"/>
          <p:nvPr/>
        </p:nvSpPr>
        <p:spPr>
          <a:xfrm>
            <a:off x="152399" y="1245695"/>
            <a:ext cx="4464627" cy="4154984"/>
          </a:xfrm>
          <a:prstGeom prst="rect">
            <a:avLst/>
          </a:prstGeom>
          <a:noFill/>
        </p:spPr>
        <p:txBody>
          <a:bodyPr wrap="square" rtlCol="0">
            <a:spAutoFit/>
          </a:bodyPr>
          <a:lstStyle/>
          <a:p>
            <a:r>
              <a:rPr lang="en-US" sz="2200" dirty="0">
                <a:latin typeface="Times New Roman" panose="02020603050405020304" pitchFamily="18" charset="0"/>
                <a:cs typeface="Times New Roman" panose="02020603050405020304" pitchFamily="18" charset="0"/>
              </a:rPr>
              <a:t>- </a:t>
            </a:r>
            <a:r>
              <a:rPr lang="vi-VN" sz="2200" dirty="0">
                <a:latin typeface="+mj-lt"/>
              </a:rPr>
              <a:t>Chia lớp thành 2 đội và 2 HS làm thư kí. </a:t>
            </a:r>
            <a:endParaRPr lang="en-US" sz="2200" dirty="0">
              <a:latin typeface="+mj-lt"/>
            </a:endParaRPr>
          </a:p>
          <a:p>
            <a:r>
              <a:rPr lang="en-US" sz="2200" dirty="0">
                <a:latin typeface="Times New Roman" panose="02020603050405020304" pitchFamily="18" charset="0"/>
                <a:cs typeface="Times New Roman" panose="02020603050405020304" pitchFamily="18" charset="0"/>
              </a:rPr>
              <a:t>- </a:t>
            </a:r>
            <a:r>
              <a:rPr lang="en-US" sz="2200" dirty="0">
                <a:latin typeface="+mj-lt"/>
              </a:rPr>
              <a:t>C</a:t>
            </a:r>
            <a:r>
              <a:rPr lang="vi-VN" sz="2200" dirty="0">
                <a:latin typeface="+mj-lt"/>
              </a:rPr>
              <a:t>ác cụm từ gợi ý (Tế bào,cơ thể, mô, cơ quan, hệ cơ quan). </a:t>
            </a:r>
            <a:endParaRPr lang="en-US" sz="2200" dirty="0">
              <a:latin typeface="+mj-lt"/>
            </a:endParaRPr>
          </a:p>
          <a:p>
            <a:r>
              <a:rPr lang="en-US" sz="2200" dirty="0">
                <a:latin typeface="Times New Roman" panose="02020603050405020304" pitchFamily="18" charset="0"/>
                <a:cs typeface="Times New Roman" panose="02020603050405020304" pitchFamily="18" charset="0"/>
              </a:rPr>
              <a:t>- </a:t>
            </a:r>
            <a:r>
              <a:rPr lang="vi-VN" sz="2200" dirty="0">
                <a:latin typeface="+mj-lt"/>
              </a:rPr>
              <a:t>Các đội cử các thành viên lựa chọn cụm từ phù hợp gắn lên sơ đồ các cấp tổ chức sống trong cơ thể đa bào từ nhỏ tới lớn. Mỗi lượt chỉ có 1 thành viên lên gắn. Đội nào hoàn thành chính xác và nhanh nhất sẽ chiến thắng.</a:t>
            </a:r>
            <a:endParaRPr lang="en-US" sz="2200" dirty="0">
              <a:latin typeface="+mj-lt"/>
            </a:endParaRPr>
          </a:p>
          <a:p>
            <a:endParaRPr lang="en-US" sz="2200" dirty="0">
              <a:latin typeface="+mj-lt"/>
            </a:endParaRPr>
          </a:p>
        </p:txBody>
      </p:sp>
    </p:spTree>
    <p:extLst>
      <p:ext uri="{BB962C8B-B14F-4D97-AF65-F5344CB8AC3E}">
        <p14:creationId xmlns:p14="http://schemas.microsoft.com/office/powerpoint/2010/main" val="301153882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80">
                                          <p:stCondLst>
                                            <p:cond delay="0"/>
                                          </p:stCondLst>
                                        </p:cTn>
                                        <p:tgtEl>
                                          <p:spTgt spid="14"/>
                                        </p:tgtEl>
                                      </p:cBhvr>
                                    </p:animEffect>
                                    <p:anim calcmode="lin" valueType="num">
                                      <p:cBhvr>
                                        <p:cTn id="8"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13" dur="26">
                                          <p:stCondLst>
                                            <p:cond delay="650"/>
                                          </p:stCondLst>
                                        </p:cTn>
                                        <p:tgtEl>
                                          <p:spTgt spid="14"/>
                                        </p:tgtEl>
                                      </p:cBhvr>
                                      <p:to x="100000" y="60000"/>
                                    </p:animScale>
                                    <p:animScale>
                                      <p:cBhvr>
                                        <p:cTn id="14" dur="166" decel="50000">
                                          <p:stCondLst>
                                            <p:cond delay="676"/>
                                          </p:stCondLst>
                                        </p:cTn>
                                        <p:tgtEl>
                                          <p:spTgt spid="14"/>
                                        </p:tgtEl>
                                      </p:cBhvr>
                                      <p:to x="100000" y="100000"/>
                                    </p:animScale>
                                    <p:animScale>
                                      <p:cBhvr>
                                        <p:cTn id="15" dur="26">
                                          <p:stCondLst>
                                            <p:cond delay="1312"/>
                                          </p:stCondLst>
                                        </p:cTn>
                                        <p:tgtEl>
                                          <p:spTgt spid="14"/>
                                        </p:tgtEl>
                                      </p:cBhvr>
                                      <p:to x="100000" y="80000"/>
                                    </p:animScale>
                                    <p:animScale>
                                      <p:cBhvr>
                                        <p:cTn id="16" dur="166" decel="50000">
                                          <p:stCondLst>
                                            <p:cond delay="1338"/>
                                          </p:stCondLst>
                                        </p:cTn>
                                        <p:tgtEl>
                                          <p:spTgt spid="14"/>
                                        </p:tgtEl>
                                      </p:cBhvr>
                                      <p:to x="100000" y="100000"/>
                                    </p:animScale>
                                    <p:animScale>
                                      <p:cBhvr>
                                        <p:cTn id="17" dur="26">
                                          <p:stCondLst>
                                            <p:cond delay="1642"/>
                                          </p:stCondLst>
                                        </p:cTn>
                                        <p:tgtEl>
                                          <p:spTgt spid="14"/>
                                        </p:tgtEl>
                                      </p:cBhvr>
                                      <p:to x="100000" y="90000"/>
                                    </p:animScale>
                                    <p:animScale>
                                      <p:cBhvr>
                                        <p:cTn id="18" dur="166" decel="50000">
                                          <p:stCondLst>
                                            <p:cond delay="1668"/>
                                          </p:stCondLst>
                                        </p:cTn>
                                        <p:tgtEl>
                                          <p:spTgt spid="14"/>
                                        </p:tgtEl>
                                      </p:cBhvr>
                                      <p:to x="100000" y="100000"/>
                                    </p:animScale>
                                    <p:animScale>
                                      <p:cBhvr>
                                        <p:cTn id="19" dur="26">
                                          <p:stCondLst>
                                            <p:cond delay="1808"/>
                                          </p:stCondLst>
                                        </p:cTn>
                                        <p:tgtEl>
                                          <p:spTgt spid="14"/>
                                        </p:tgtEl>
                                      </p:cBhvr>
                                      <p:to x="100000" y="95000"/>
                                    </p:animScale>
                                    <p:animScale>
                                      <p:cBhvr>
                                        <p:cTn id="20" dur="166" decel="50000">
                                          <p:stCondLst>
                                            <p:cond delay="1834"/>
                                          </p:stCondLst>
                                        </p:cTn>
                                        <p:tgtEl>
                                          <p:spTgt spid="1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p:cTn id="25" dur="500" fill="hold"/>
                                        <p:tgtEl>
                                          <p:spTgt spid="13"/>
                                        </p:tgtEl>
                                        <p:attrNameLst>
                                          <p:attrName>ppt_w</p:attrName>
                                        </p:attrNameLst>
                                      </p:cBhvr>
                                      <p:tavLst>
                                        <p:tav tm="0">
                                          <p:val>
                                            <p:fltVal val="0"/>
                                          </p:val>
                                        </p:tav>
                                        <p:tav tm="100000">
                                          <p:val>
                                            <p:strVal val="#ppt_w"/>
                                          </p:val>
                                        </p:tav>
                                      </p:tavLst>
                                    </p:anim>
                                    <p:anim calcmode="lin" valueType="num">
                                      <p:cBhvr>
                                        <p:cTn id="26" dur="500" fill="hold"/>
                                        <p:tgtEl>
                                          <p:spTgt spid="13"/>
                                        </p:tgtEl>
                                        <p:attrNameLst>
                                          <p:attrName>ppt_h</p:attrName>
                                        </p:attrNameLst>
                                      </p:cBhvr>
                                      <p:tavLst>
                                        <p:tav tm="0">
                                          <p:val>
                                            <p:fltVal val="0"/>
                                          </p:val>
                                        </p:tav>
                                        <p:tav tm="100000">
                                          <p:val>
                                            <p:strVal val="#ppt_h"/>
                                          </p:val>
                                        </p:tav>
                                      </p:tavLst>
                                    </p:anim>
                                    <p:animEffect transition="in" filter="fade">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31" presetClass="entr" presetSubtype="0"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p:cTn id="32" dur="1000" fill="hold"/>
                                        <p:tgtEl>
                                          <p:spTgt spid="15"/>
                                        </p:tgtEl>
                                        <p:attrNameLst>
                                          <p:attrName>ppt_w</p:attrName>
                                        </p:attrNameLst>
                                      </p:cBhvr>
                                      <p:tavLst>
                                        <p:tav tm="0">
                                          <p:val>
                                            <p:fltVal val="0"/>
                                          </p:val>
                                        </p:tav>
                                        <p:tav tm="100000">
                                          <p:val>
                                            <p:strVal val="#ppt_w"/>
                                          </p:val>
                                        </p:tav>
                                      </p:tavLst>
                                    </p:anim>
                                    <p:anim calcmode="lin" valueType="num">
                                      <p:cBhvr>
                                        <p:cTn id="33" dur="1000" fill="hold"/>
                                        <p:tgtEl>
                                          <p:spTgt spid="15"/>
                                        </p:tgtEl>
                                        <p:attrNameLst>
                                          <p:attrName>ppt_h</p:attrName>
                                        </p:attrNameLst>
                                      </p:cBhvr>
                                      <p:tavLst>
                                        <p:tav tm="0">
                                          <p:val>
                                            <p:fltVal val="0"/>
                                          </p:val>
                                        </p:tav>
                                        <p:tav tm="100000">
                                          <p:val>
                                            <p:strVal val="#ppt_h"/>
                                          </p:val>
                                        </p:tav>
                                      </p:tavLst>
                                    </p:anim>
                                    <p:anim calcmode="lin" valueType="num">
                                      <p:cBhvr>
                                        <p:cTn id="34" dur="1000" fill="hold"/>
                                        <p:tgtEl>
                                          <p:spTgt spid="15"/>
                                        </p:tgtEl>
                                        <p:attrNameLst>
                                          <p:attrName>style.rotation</p:attrName>
                                        </p:attrNameLst>
                                      </p:cBhvr>
                                      <p:tavLst>
                                        <p:tav tm="0">
                                          <p:val>
                                            <p:fltVal val="90"/>
                                          </p:val>
                                        </p:tav>
                                        <p:tav tm="100000">
                                          <p:val>
                                            <p:fltVal val="0"/>
                                          </p:val>
                                        </p:tav>
                                      </p:tavLst>
                                    </p:anim>
                                    <p:animEffect transition="in" filter="fade">
                                      <p:cBhvr>
                                        <p:cTn id="35"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849788"/>
            <a:ext cx="1600200" cy="461665"/>
          </a:xfrm>
          <a:prstGeom prst="rect">
            <a:avLst/>
          </a:prstGeom>
          <a:noFill/>
        </p:spPr>
        <p:txBody>
          <a:bodyPr wrap="square" rtlCol="0">
            <a:spAutoFit/>
          </a:bodyPr>
          <a:lstStyle/>
          <a:p>
            <a:r>
              <a:rPr lang="en-US" sz="2400" b="1" dirty="0">
                <a:solidFill>
                  <a:srgbClr val="FF0000"/>
                </a:solidFill>
                <a:latin typeface="Times New Roman" panose="02020603050405020304" pitchFamily="18" charset="0"/>
                <a:cs typeface="Times New Roman" panose="02020603050405020304" pitchFamily="18" charset="0"/>
              </a:rPr>
              <a:t>ĐÁP ÁN</a:t>
            </a:r>
          </a:p>
        </p:txBody>
      </p:sp>
      <p:grpSp>
        <p:nvGrpSpPr>
          <p:cNvPr id="19" name="Group 18"/>
          <p:cNvGrpSpPr/>
          <p:nvPr/>
        </p:nvGrpSpPr>
        <p:grpSpPr>
          <a:xfrm>
            <a:off x="1709675" y="935204"/>
            <a:ext cx="7054313" cy="3846345"/>
            <a:chOff x="1709675" y="935204"/>
            <a:chExt cx="7054313" cy="3846345"/>
          </a:xfrm>
        </p:grpSpPr>
        <p:grpSp>
          <p:nvGrpSpPr>
            <p:cNvPr id="5" name="Group 4"/>
            <p:cNvGrpSpPr/>
            <p:nvPr/>
          </p:nvGrpSpPr>
          <p:grpSpPr>
            <a:xfrm>
              <a:off x="1981200" y="935204"/>
              <a:ext cx="6782788" cy="3846345"/>
              <a:chOff x="1447800" y="820905"/>
              <a:chExt cx="5486400" cy="3059430"/>
            </a:xfrm>
          </p:grpSpPr>
          <p:pic>
            <p:nvPicPr>
              <p:cNvPr id="7" name="Picture 6"/>
              <p:cNvPicPr/>
              <p:nvPr/>
            </p:nvPicPr>
            <p:blipFill>
              <a:blip r:embed="rId2">
                <a:extLst>
                  <a:ext uri="{28A0092B-C50C-407E-A947-70E740481C1C}">
                    <a14:useLocalDpi xmlns:a14="http://schemas.microsoft.com/office/drawing/2010/main" val="0"/>
                  </a:ext>
                </a:extLst>
              </a:blip>
              <a:srcRect/>
              <a:stretch>
                <a:fillRect/>
              </a:stretch>
            </p:blipFill>
            <p:spPr bwMode="auto">
              <a:xfrm>
                <a:off x="1447800" y="820905"/>
                <a:ext cx="5486400" cy="3059430"/>
              </a:xfrm>
              <a:prstGeom prst="rect">
                <a:avLst/>
              </a:prstGeom>
              <a:noFill/>
              <a:ln>
                <a:noFill/>
              </a:ln>
            </p:spPr>
          </p:pic>
          <p:sp>
            <p:nvSpPr>
              <p:cNvPr id="8" name="Rectangle 7"/>
              <p:cNvSpPr/>
              <p:nvPr/>
            </p:nvSpPr>
            <p:spPr>
              <a:xfrm>
                <a:off x="2590800" y="820905"/>
                <a:ext cx="1371600" cy="3104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ccc</a:t>
                </a:r>
              </a:p>
            </p:txBody>
          </p:sp>
          <p:grpSp>
            <p:nvGrpSpPr>
              <p:cNvPr id="9" name="Group 8"/>
              <p:cNvGrpSpPr/>
              <p:nvPr/>
            </p:nvGrpSpPr>
            <p:grpSpPr>
              <a:xfrm>
                <a:off x="1752600" y="1131395"/>
                <a:ext cx="4739244" cy="2748940"/>
                <a:chOff x="2059379" y="1129640"/>
                <a:chExt cx="4739244" cy="2748940"/>
              </a:xfrm>
            </p:grpSpPr>
            <p:sp>
              <p:nvSpPr>
                <p:cNvPr id="10" name="Rectangle 9"/>
                <p:cNvSpPr/>
                <p:nvPr/>
              </p:nvSpPr>
              <p:spPr>
                <a:xfrm>
                  <a:off x="5427023" y="1129640"/>
                  <a:ext cx="13716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2059379" y="3649980"/>
                  <a:ext cx="13716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505200" y="2348865"/>
                  <a:ext cx="13716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Cơ</a:t>
                  </a:r>
                  <a:endParaRPr lang="en-US" dirty="0"/>
                </a:p>
              </p:txBody>
            </p:sp>
            <p:sp>
              <p:nvSpPr>
                <p:cNvPr id="13" name="Rectangle 12"/>
                <p:cNvSpPr/>
                <p:nvPr/>
              </p:nvSpPr>
              <p:spPr>
                <a:xfrm>
                  <a:off x="4576947" y="2120265"/>
                  <a:ext cx="13716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Cơ</a:t>
                  </a:r>
                  <a:endParaRPr lang="en-US" dirty="0"/>
                </a:p>
              </p:txBody>
            </p:sp>
            <p:sp>
              <p:nvSpPr>
                <p:cNvPr id="14" name="Rectangle 13"/>
                <p:cNvSpPr/>
                <p:nvPr/>
              </p:nvSpPr>
              <p:spPr>
                <a:xfrm>
                  <a:off x="3430979" y="3523607"/>
                  <a:ext cx="13716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 name="TextBox 1"/>
            <p:cNvSpPr txBox="1"/>
            <p:nvPr/>
          </p:nvSpPr>
          <p:spPr>
            <a:xfrm>
              <a:off x="3394281" y="971550"/>
              <a:ext cx="1695697" cy="369332"/>
            </a:xfrm>
            <a:prstGeom prst="rect">
              <a:avLst/>
            </a:prstGeom>
            <a:noFill/>
          </p:spPr>
          <p:txBody>
            <a:bodyPr wrap="square" rtlCol="0">
              <a:spAutoFit/>
            </a:bodyPr>
            <a:lstStyle/>
            <a:p>
              <a:r>
                <a:rPr lang="en-US" dirty="0" err="1"/>
                <a:t>Cấp</a:t>
              </a:r>
              <a:r>
                <a:rPr lang="en-US" dirty="0"/>
                <a:t> </a:t>
              </a:r>
              <a:r>
                <a:rPr lang="en-US" dirty="0" err="1"/>
                <a:t>độ</a:t>
              </a:r>
              <a:r>
                <a:rPr lang="en-US" dirty="0"/>
                <a:t> </a:t>
              </a:r>
              <a:r>
                <a:rPr lang="en-US" dirty="0" err="1"/>
                <a:t>tế</a:t>
              </a:r>
              <a:r>
                <a:rPr lang="en-US" dirty="0"/>
                <a:t> </a:t>
              </a:r>
              <a:r>
                <a:rPr lang="en-US" dirty="0" err="1"/>
                <a:t>bào</a:t>
              </a:r>
              <a:endParaRPr lang="en-US" dirty="0"/>
            </a:p>
          </p:txBody>
        </p:sp>
        <p:sp>
          <p:nvSpPr>
            <p:cNvPr id="15" name="TextBox 14"/>
            <p:cNvSpPr txBox="1"/>
            <p:nvPr/>
          </p:nvSpPr>
          <p:spPr>
            <a:xfrm>
              <a:off x="5470469" y="2570978"/>
              <a:ext cx="1695697" cy="369332"/>
            </a:xfrm>
            <a:prstGeom prst="rect">
              <a:avLst/>
            </a:prstGeom>
            <a:noFill/>
          </p:spPr>
          <p:txBody>
            <a:bodyPr wrap="square" rtlCol="0">
              <a:spAutoFit/>
            </a:bodyPr>
            <a:lstStyle/>
            <a:p>
              <a:r>
                <a:rPr lang="en-US" dirty="0" err="1"/>
                <a:t>Cơ</a:t>
              </a:r>
              <a:r>
                <a:rPr lang="en-US" dirty="0"/>
                <a:t> </a:t>
              </a:r>
              <a:r>
                <a:rPr lang="en-US" dirty="0" err="1"/>
                <a:t>quan</a:t>
              </a:r>
              <a:endParaRPr lang="en-US" dirty="0"/>
            </a:p>
          </p:txBody>
        </p:sp>
        <p:sp>
          <p:nvSpPr>
            <p:cNvPr id="16" name="TextBox 15"/>
            <p:cNvSpPr txBox="1"/>
            <p:nvPr/>
          </p:nvSpPr>
          <p:spPr>
            <a:xfrm>
              <a:off x="1709675" y="4094188"/>
              <a:ext cx="847849" cy="369332"/>
            </a:xfrm>
            <a:prstGeom prst="rect">
              <a:avLst/>
            </a:prstGeom>
            <a:noFill/>
          </p:spPr>
          <p:txBody>
            <a:bodyPr wrap="square" rtlCol="0">
              <a:spAutoFit/>
            </a:bodyPr>
            <a:lstStyle/>
            <a:p>
              <a:r>
                <a:rPr lang="en-US" dirty="0" err="1"/>
                <a:t>Cơ</a:t>
              </a:r>
              <a:r>
                <a:rPr lang="en-US" dirty="0"/>
                <a:t> </a:t>
              </a:r>
              <a:r>
                <a:rPr lang="en-US" dirty="0" err="1"/>
                <a:t>thể</a:t>
              </a:r>
              <a:endParaRPr lang="en-US" dirty="0"/>
            </a:p>
          </p:txBody>
        </p:sp>
        <p:sp>
          <p:nvSpPr>
            <p:cNvPr id="17" name="TextBox 16"/>
            <p:cNvSpPr txBox="1"/>
            <p:nvPr/>
          </p:nvSpPr>
          <p:spPr>
            <a:xfrm>
              <a:off x="4145478" y="2858376"/>
              <a:ext cx="1695697" cy="369332"/>
            </a:xfrm>
            <a:prstGeom prst="rect">
              <a:avLst/>
            </a:prstGeom>
            <a:noFill/>
          </p:spPr>
          <p:txBody>
            <a:bodyPr wrap="square" rtlCol="0">
              <a:spAutoFit/>
            </a:bodyPr>
            <a:lstStyle/>
            <a:p>
              <a:r>
                <a:rPr lang="en-US" dirty="0" err="1"/>
                <a:t>Hệ</a:t>
              </a:r>
              <a:r>
                <a:rPr lang="en-US" dirty="0"/>
                <a:t> </a:t>
              </a:r>
              <a:r>
                <a:rPr lang="en-US" dirty="0" err="1"/>
                <a:t>cơ</a:t>
              </a:r>
              <a:r>
                <a:rPr lang="en-US" dirty="0"/>
                <a:t> </a:t>
              </a:r>
              <a:r>
                <a:rPr lang="en-US" dirty="0" err="1"/>
                <a:t>quan</a:t>
              </a:r>
              <a:endParaRPr lang="en-US" dirty="0"/>
            </a:p>
          </p:txBody>
        </p:sp>
        <p:sp>
          <p:nvSpPr>
            <p:cNvPr id="18" name="TextBox 17"/>
            <p:cNvSpPr txBox="1"/>
            <p:nvPr/>
          </p:nvSpPr>
          <p:spPr>
            <a:xfrm>
              <a:off x="6521411" y="1340882"/>
              <a:ext cx="1695697" cy="369332"/>
            </a:xfrm>
            <a:prstGeom prst="rect">
              <a:avLst/>
            </a:prstGeom>
            <a:noFill/>
          </p:spPr>
          <p:txBody>
            <a:bodyPr wrap="square" rtlCol="0">
              <a:spAutoFit/>
            </a:bodyPr>
            <a:lstStyle/>
            <a:p>
              <a:r>
                <a:rPr lang="en-US" dirty="0" err="1"/>
                <a:t>mô</a:t>
              </a:r>
              <a:endParaRPr lang="en-US" dirty="0"/>
            </a:p>
          </p:txBody>
        </p:sp>
      </p:grpSp>
    </p:spTree>
    <p:extLst>
      <p:ext uri="{BB962C8B-B14F-4D97-AF65-F5344CB8AC3E}">
        <p14:creationId xmlns:p14="http://schemas.microsoft.com/office/powerpoint/2010/main" val="200474969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 fill="hold"/>
                                        <p:tgtEl>
                                          <p:spTgt spid="6"/>
                                        </p:tgtEl>
                                        <p:attrNameLst>
                                          <p:attrName>ppt_x</p:attrName>
                                        </p:attrNameLst>
                                      </p:cBhvr>
                                      <p:tavLst>
                                        <p:tav tm="0">
                                          <p:val>
                                            <p:strVal val="#ppt_x"/>
                                          </p:val>
                                        </p:tav>
                                        <p:tav tm="100000">
                                          <p:val>
                                            <p:strVal val="#ppt_x"/>
                                          </p:val>
                                        </p:tav>
                                      </p:tavLst>
                                    </p:anim>
                                    <p:anim calcmode="lin" valueType="num">
                                      <p:cBhvr additive="base">
                                        <p:cTn id="8" dur="1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2" descr="Kính hiển vi các loại | | Công ty Nhập khẩu và phân phối Thiết Bị Y Tế Vì  Dâ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descr="Kính hiển vi các loại | | Công ty Nhập khẩu và phân phối Thiết Bị Y Tế Vì  Dâ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6" descr="Kính hiển vi các loại | | Công ty Nhập khẩu và phân phối Thiết Bị Y Tế Vì  Dân"/>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762" y="769938"/>
            <a:ext cx="1676400" cy="1534608"/>
          </a:xfrm>
          <a:prstGeom prst="rect">
            <a:avLst/>
          </a:prstGeom>
          <a:ln>
            <a:noFill/>
          </a:ln>
          <a:effectLst>
            <a:outerShdw blurRad="292100" dist="139700" dir="2700000" algn="tl" rotWithShape="0">
              <a:srgbClr val="333333">
                <a:alpha val="65000"/>
              </a:srgbClr>
            </a:outerShdw>
          </a:effectLst>
        </p:spPr>
      </p:pic>
      <p:pic>
        <p:nvPicPr>
          <p:cNvPr id="1032" name="Picture 8" descr="Hóa chất dụng cụ làm tiêu bản - Kính Hiển Vi Đức Mai Khô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1" y="786844"/>
            <a:ext cx="1600200" cy="1534608"/>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Lamen kính hiển vi giảm chỉ còn 50,000 đ"/>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09282" y="804044"/>
            <a:ext cx="1604963" cy="1493044"/>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GIÁ TỐT] PIPET ống hút thủy tinh dài 15cm, Giá siêu tốt 13,000đ! Mua nhanh  tay! - Bigomar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36722" y="769937"/>
            <a:ext cx="1447800" cy="1534607"/>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0" y="7937"/>
            <a:ext cx="9144000" cy="609601"/>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3124200" y="48180"/>
            <a:ext cx="1981200" cy="738664"/>
          </a:xfrm>
          <a:prstGeom prst="rect">
            <a:avLst/>
          </a:prstGeom>
          <a:noFill/>
        </p:spPr>
        <p:txBody>
          <a:bodyPr wrap="square" rtlCol="0">
            <a:spAutoFit/>
          </a:bodyPr>
          <a:lstStyle/>
          <a:p>
            <a:r>
              <a:rPr lang="en-US" sz="2400" b="1" dirty="0">
                <a:solidFill>
                  <a:srgbClr val="FF0000"/>
                </a:solidFill>
                <a:latin typeface="Times New Roman" panose="02020603050405020304" pitchFamily="18" charset="0"/>
                <a:cs typeface="Times New Roman" panose="02020603050405020304" pitchFamily="18" charset="0"/>
              </a:rPr>
              <a:t>CHUẨN BỊ</a:t>
            </a:r>
          </a:p>
          <a:p>
            <a:endParaRPr lang="en-US" dirty="0"/>
          </a:p>
        </p:txBody>
      </p:sp>
      <p:pic>
        <p:nvPicPr>
          <p:cNvPr id="1038" name="Picture 14" descr="Giấy Thấm - Chuyên cung cấp giấy thấm thực phẩm"/>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35050" y="830248"/>
            <a:ext cx="1745457" cy="144780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155575" y="2419350"/>
            <a:ext cx="1640774" cy="381000"/>
          </a:xfrm>
          <a:prstGeom prst="rect">
            <a:avLst/>
          </a:prstGeom>
          <a:noFill/>
        </p:spPr>
        <p:txBody>
          <a:bodyPr wrap="square" rtlCol="0">
            <a:spAutoFit/>
          </a:bodyPr>
          <a:lstStyle/>
          <a:p>
            <a:r>
              <a:rPr lang="en-US" dirty="0" err="1"/>
              <a:t>Kính</a:t>
            </a:r>
            <a:r>
              <a:rPr lang="en-US" dirty="0"/>
              <a:t> </a:t>
            </a:r>
            <a:r>
              <a:rPr lang="en-US" dirty="0" err="1"/>
              <a:t>hiển</a:t>
            </a:r>
            <a:r>
              <a:rPr lang="en-US" dirty="0"/>
              <a:t> vi</a:t>
            </a:r>
          </a:p>
        </p:txBody>
      </p:sp>
      <p:sp>
        <p:nvSpPr>
          <p:cNvPr id="15" name="TextBox 14"/>
          <p:cNvSpPr txBox="1"/>
          <p:nvPr/>
        </p:nvSpPr>
        <p:spPr>
          <a:xfrm>
            <a:off x="2321626" y="2343150"/>
            <a:ext cx="1640774" cy="381000"/>
          </a:xfrm>
          <a:prstGeom prst="rect">
            <a:avLst/>
          </a:prstGeom>
          <a:noFill/>
        </p:spPr>
        <p:txBody>
          <a:bodyPr wrap="square" rtlCol="0">
            <a:spAutoFit/>
          </a:bodyPr>
          <a:lstStyle/>
          <a:p>
            <a:r>
              <a:rPr lang="en-US" dirty="0"/>
              <a:t>Lam </a:t>
            </a:r>
            <a:r>
              <a:rPr lang="en-US" dirty="0" err="1"/>
              <a:t>kính</a:t>
            </a:r>
            <a:endParaRPr lang="en-US" dirty="0"/>
          </a:p>
        </p:txBody>
      </p:sp>
      <p:sp>
        <p:nvSpPr>
          <p:cNvPr id="11" name="TextBox 10"/>
          <p:cNvSpPr txBox="1"/>
          <p:nvPr/>
        </p:nvSpPr>
        <p:spPr>
          <a:xfrm>
            <a:off x="4123581" y="2338651"/>
            <a:ext cx="1376363" cy="369332"/>
          </a:xfrm>
          <a:prstGeom prst="rect">
            <a:avLst/>
          </a:prstGeom>
          <a:noFill/>
        </p:spPr>
        <p:txBody>
          <a:bodyPr wrap="square" rtlCol="0">
            <a:spAutoFit/>
          </a:bodyPr>
          <a:lstStyle/>
          <a:p>
            <a:r>
              <a:rPr lang="en-US" dirty="0"/>
              <a:t>   </a:t>
            </a:r>
            <a:r>
              <a:rPr lang="en-US" dirty="0" err="1"/>
              <a:t>Lamen</a:t>
            </a:r>
            <a:endParaRPr lang="en-US" dirty="0"/>
          </a:p>
        </p:txBody>
      </p:sp>
      <p:sp>
        <p:nvSpPr>
          <p:cNvPr id="12" name="TextBox 11"/>
          <p:cNvSpPr txBox="1"/>
          <p:nvPr/>
        </p:nvSpPr>
        <p:spPr>
          <a:xfrm>
            <a:off x="6248400" y="2330606"/>
            <a:ext cx="1447800" cy="369332"/>
          </a:xfrm>
          <a:prstGeom prst="rect">
            <a:avLst/>
          </a:prstGeom>
          <a:noFill/>
        </p:spPr>
        <p:txBody>
          <a:bodyPr wrap="square" rtlCol="0">
            <a:spAutoFit/>
          </a:bodyPr>
          <a:lstStyle/>
          <a:p>
            <a:r>
              <a:rPr lang="en-US" dirty="0"/>
              <a:t>pipet</a:t>
            </a:r>
          </a:p>
        </p:txBody>
      </p:sp>
      <p:sp>
        <p:nvSpPr>
          <p:cNvPr id="13" name="TextBox 12"/>
          <p:cNvSpPr txBox="1"/>
          <p:nvPr/>
        </p:nvSpPr>
        <p:spPr>
          <a:xfrm>
            <a:off x="7696200" y="2266950"/>
            <a:ext cx="1371600" cy="369332"/>
          </a:xfrm>
          <a:prstGeom prst="rect">
            <a:avLst/>
          </a:prstGeom>
          <a:noFill/>
        </p:spPr>
        <p:txBody>
          <a:bodyPr wrap="square" rtlCol="0">
            <a:spAutoFit/>
          </a:bodyPr>
          <a:lstStyle/>
          <a:p>
            <a:r>
              <a:rPr lang="en-US" dirty="0" err="1"/>
              <a:t>Giấy</a:t>
            </a:r>
            <a:r>
              <a:rPr lang="en-US" dirty="0"/>
              <a:t> </a:t>
            </a:r>
            <a:r>
              <a:rPr lang="en-US" dirty="0" err="1"/>
              <a:t>thấm</a:t>
            </a:r>
            <a:endParaRPr lang="en-US" dirty="0"/>
          </a:p>
        </p:txBody>
      </p:sp>
      <p:sp>
        <p:nvSpPr>
          <p:cNvPr id="14" name="AutoShape 16" descr="Bông gòn y tế trong hộp thuốc có tác dụng gì?? - PHẠM THỊ TỐ LAN"/>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AutoShape 18" descr="Bông gòn y tế trong hộp thuốc có tác dụng gì?? - PHẠM THỊ TỐ LAN"/>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43" name="Picture 1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3902" y="2800349"/>
            <a:ext cx="1704120" cy="16710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AutoShape 21" descr="Mơ thấy kim là chìm trong biển khổ"/>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46" name="Picture 2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049513" y="2770023"/>
            <a:ext cx="1760488" cy="1657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47" name="Picture 2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995058" y="2742373"/>
            <a:ext cx="1619187" cy="168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48" name="Picture 2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719762" y="2770023"/>
            <a:ext cx="1743075"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TextBox 17"/>
          <p:cNvSpPr txBox="1"/>
          <p:nvPr/>
        </p:nvSpPr>
        <p:spPr>
          <a:xfrm>
            <a:off x="307975" y="4598823"/>
            <a:ext cx="1292225" cy="369332"/>
          </a:xfrm>
          <a:prstGeom prst="rect">
            <a:avLst/>
          </a:prstGeom>
          <a:noFill/>
        </p:spPr>
        <p:txBody>
          <a:bodyPr wrap="square" rtlCol="0">
            <a:spAutoFit/>
          </a:bodyPr>
          <a:lstStyle/>
          <a:p>
            <a:r>
              <a:rPr lang="en-US" dirty="0" err="1"/>
              <a:t>Bông</a:t>
            </a:r>
            <a:endParaRPr lang="en-US" dirty="0"/>
          </a:p>
        </p:txBody>
      </p:sp>
      <p:sp>
        <p:nvSpPr>
          <p:cNvPr id="19" name="TextBox 18"/>
          <p:cNvSpPr txBox="1"/>
          <p:nvPr/>
        </p:nvSpPr>
        <p:spPr>
          <a:xfrm>
            <a:off x="2438400" y="4598823"/>
            <a:ext cx="867545" cy="369332"/>
          </a:xfrm>
          <a:prstGeom prst="rect">
            <a:avLst/>
          </a:prstGeom>
          <a:noFill/>
        </p:spPr>
        <p:txBody>
          <a:bodyPr wrap="none" rtlCol="0">
            <a:spAutoFit/>
          </a:bodyPr>
          <a:lstStyle/>
          <a:p>
            <a:r>
              <a:rPr lang="en-US" dirty="0"/>
              <a:t>Kim </a:t>
            </a:r>
            <a:r>
              <a:rPr lang="en-US" dirty="0" err="1"/>
              <a:t>chỉ</a:t>
            </a:r>
            <a:endParaRPr lang="en-US" dirty="0"/>
          </a:p>
        </p:txBody>
      </p:sp>
      <p:sp>
        <p:nvSpPr>
          <p:cNvPr id="20" name="TextBox 19"/>
          <p:cNvSpPr txBox="1"/>
          <p:nvPr/>
        </p:nvSpPr>
        <p:spPr>
          <a:xfrm>
            <a:off x="4114800" y="4598823"/>
            <a:ext cx="1143000" cy="369332"/>
          </a:xfrm>
          <a:prstGeom prst="rect">
            <a:avLst/>
          </a:prstGeom>
          <a:noFill/>
        </p:spPr>
        <p:txBody>
          <a:bodyPr wrap="square" rtlCol="0">
            <a:spAutoFit/>
          </a:bodyPr>
          <a:lstStyle/>
          <a:p>
            <a:r>
              <a:rPr lang="en-US" dirty="0" err="1"/>
              <a:t>Keo</a:t>
            </a:r>
            <a:r>
              <a:rPr lang="en-US" dirty="0"/>
              <a:t> </a:t>
            </a:r>
            <a:r>
              <a:rPr lang="en-US" dirty="0" err="1"/>
              <a:t>dán</a:t>
            </a:r>
            <a:endParaRPr lang="en-US" dirty="0"/>
          </a:p>
        </p:txBody>
      </p:sp>
      <p:sp>
        <p:nvSpPr>
          <p:cNvPr id="21" name="TextBox 20"/>
          <p:cNvSpPr txBox="1"/>
          <p:nvPr/>
        </p:nvSpPr>
        <p:spPr>
          <a:xfrm>
            <a:off x="5943600" y="4598823"/>
            <a:ext cx="1340922" cy="369332"/>
          </a:xfrm>
          <a:prstGeom prst="rect">
            <a:avLst/>
          </a:prstGeom>
          <a:noFill/>
        </p:spPr>
        <p:txBody>
          <a:bodyPr wrap="square" rtlCol="0">
            <a:spAutoFit/>
          </a:bodyPr>
          <a:lstStyle/>
          <a:p>
            <a:r>
              <a:rPr lang="en-US" dirty="0" err="1"/>
              <a:t>Lọ</a:t>
            </a:r>
            <a:r>
              <a:rPr lang="en-US" dirty="0"/>
              <a:t> </a:t>
            </a:r>
            <a:r>
              <a:rPr lang="en-US" dirty="0" err="1"/>
              <a:t>thủy</a:t>
            </a:r>
            <a:r>
              <a:rPr lang="en-US" dirty="0"/>
              <a:t> </a:t>
            </a:r>
            <a:r>
              <a:rPr lang="en-US" dirty="0" err="1"/>
              <a:t>tinh</a:t>
            </a:r>
            <a:endParaRPr lang="en-US" dirty="0"/>
          </a:p>
        </p:txBody>
      </p:sp>
    </p:spTree>
    <p:extLst>
      <p:ext uri="{BB962C8B-B14F-4D97-AF65-F5344CB8AC3E}">
        <p14:creationId xmlns:p14="http://schemas.microsoft.com/office/powerpoint/2010/main" val="316583653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1032"/>
                                        </p:tgtEl>
                                        <p:attrNameLst>
                                          <p:attrName>style.visibility</p:attrName>
                                        </p:attrNameLst>
                                      </p:cBhvr>
                                      <p:to>
                                        <p:strVal val="visible"/>
                                      </p:to>
                                    </p:set>
                                    <p:animEffect transition="in" filter="fade">
                                      <p:cBhvr>
                                        <p:cTn id="17" dur="1000"/>
                                        <p:tgtEl>
                                          <p:spTgt spid="1032"/>
                                        </p:tgtEl>
                                      </p:cBhvr>
                                    </p:animEffect>
                                    <p:anim calcmode="lin" valueType="num">
                                      <p:cBhvr>
                                        <p:cTn id="18" dur="1000" fill="hold"/>
                                        <p:tgtEl>
                                          <p:spTgt spid="1032"/>
                                        </p:tgtEl>
                                        <p:attrNameLst>
                                          <p:attrName>ppt_x</p:attrName>
                                        </p:attrNameLst>
                                      </p:cBhvr>
                                      <p:tavLst>
                                        <p:tav tm="0">
                                          <p:val>
                                            <p:strVal val="#ppt_x"/>
                                          </p:val>
                                        </p:tav>
                                        <p:tav tm="100000">
                                          <p:val>
                                            <p:strVal val="#ppt_x"/>
                                          </p:val>
                                        </p:tav>
                                      </p:tavLst>
                                    </p:anim>
                                    <p:anim calcmode="lin" valueType="num">
                                      <p:cBhvr>
                                        <p:cTn id="19" dur="1000" fill="hold"/>
                                        <p:tgtEl>
                                          <p:spTgt spid="1032"/>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anim calcmode="lin" valueType="num">
                                      <p:cBhvr>
                                        <p:cTn id="23" dur="1000" fill="hold"/>
                                        <p:tgtEl>
                                          <p:spTgt spid="15"/>
                                        </p:tgtEl>
                                        <p:attrNameLst>
                                          <p:attrName>ppt_x</p:attrName>
                                        </p:attrNameLst>
                                      </p:cBhvr>
                                      <p:tavLst>
                                        <p:tav tm="0">
                                          <p:val>
                                            <p:strVal val="#ppt_x"/>
                                          </p:val>
                                        </p:tav>
                                        <p:tav tm="100000">
                                          <p:val>
                                            <p:strVal val="#ppt_x"/>
                                          </p:val>
                                        </p:tav>
                                      </p:tavLst>
                                    </p:anim>
                                    <p:anim calcmode="lin" valueType="num">
                                      <p:cBhvr>
                                        <p:cTn id="2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1034"/>
                                        </p:tgtEl>
                                        <p:attrNameLst>
                                          <p:attrName>style.visibility</p:attrName>
                                        </p:attrNameLst>
                                      </p:cBhvr>
                                      <p:to>
                                        <p:strVal val="visible"/>
                                      </p:to>
                                    </p:set>
                                    <p:animEffect transition="in" filter="barn(inVertical)">
                                      <p:cBhvr>
                                        <p:cTn id="29" dur="500"/>
                                        <p:tgtEl>
                                          <p:spTgt spid="1034"/>
                                        </p:tgtEl>
                                      </p:cBhvr>
                                    </p:animEffect>
                                  </p:childTnLst>
                                </p:cTn>
                              </p:par>
                              <p:par>
                                <p:cTn id="30" presetID="16" presetClass="entr" presetSubtype="21"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barn(inVertical)">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1036"/>
                                        </p:tgtEl>
                                        <p:attrNameLst>
                                          <p:attrName>style.visibility</p:attrName>
                                        </p:attrNameLst>
                                      </p:cBhvr>
                                      <p:to>
                                        <p:strVal val="visible"/>
                                      </p:to>
                                    </p:set>
                                    <p:animEffect transition="in" filter="fade">
                                      <p:cBhvr>
                                        <p:cTn id="37" dur="1000"/>
                                        <p:tgtEl>
                                          <p:spTgt spid="1036"/>
                                        </p:tgtEl>
                                      </p:cBhvr>
                                    </p:animEffect>
                                    <p:anim calcmode="lin" valueType="num">
                                      <p:cBhvr>
                                        <p:cTn id="38" dur="1000" fill="hold"/>
                                        <p:tgtEl>
                                          <p:spTgt spid="1036"/>
                                        </p:tgtEl>
                                        <p:attrNameLst>
                                          <p:attrName>ppt_x</p:attrName>
                                        </p:attrNameLst>
                                      </p:cBhvr>
                                      <p:tavLst>
                                        <p:tav tm="0">
                                          <p:val>
                                            <p:strVal val="#ppt_x"/>
                                          </p:val>
                                        </p:tav>
                                        <p:tav tm="100000">
                                          <p:val>
                                            <p:strVal val="#ppt_x"/>
                                          </p:val>
                                        </p:tav>
                                      </p:tavLst>
                                    </p:anim>
                                    <p:anim calcmode="lin" valueType="num">
                                      <p:cBhvr>
                                        <p:cTn id="39" dur="1000" fill="hold"/>
                                        <p:tgtEl>
                                          <p:spTgt spid="1036"/>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1000"/>
                                        <p:tgtEl>
                                          <p:spTgt spid="12"/>
                                        </p:tgtEl>
                                      </p:cBhvr>
                                    </p:animEffect>
                                    <p:anim calcmode="lin" valueType="num">
                                      <p:cBhvr>
                                        <p:cTn id="43" dur="1000" fill="hold"/>
                                        <p:tgtEl>
                                          <p:spTgt spid="12"/>
                                        </p:tgtEl>
                                        <p:attrNameLst>
                                          <p:attrName>ppt_x</p:attrName>
                                        </p:attrNameLst>
                                      </p:cBhvr>
                                      <p:tavLst>
                                        <p:tav tm="0">
                                          <p:val>
                                            <p:strVal val="#ppt_x"/>
                                          </p:val>
                                        </p:tav>
                                        <p:tav tm="100000">
                                          <p:val>
                                            <p:strVal val="#ppt_x"/>
                                          </p:val>
                                        </p:tav>
                                      </p:tavLst>
                                    </p:anim>
                                    <p:anim calcmode="lin" valueType="num">
                                      <p:cBhvr>
                                        <p:cTn id="4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nodeType="clickEffect">
                                  <p:stCondLst>
                                    <p:cond delay="0"/>
                                  </p:stCondLst>
                                  <p:childTnLst>
                                    <p:set>
                                      <p:cBhvr>
                                        <p:cTn id="48" dur="1" fill="hold">
                                          <p:stCondLst>
                                            <p:cond delay="0"/>
                                          </p:stCondLst>
                                        </p:cTn>
                                        <p:tgtEl>
                                          <p:spTgt spid="1038"/>
                                        </p:tgtEl>
                                        <p:attrNameLst>
                                          <p:attrName>style.visibility</p:attrName>
                                        </p:attrNameLst>
                                      </p:cBhvr>
                                      <p:to>
                                        <p:strVal val="visible"/>
                                      </p:to>
                                    </p:set>
                                    <p:animEffect transition="in" filter="barn(inVertical)">
                                      <p:cBhvr>
                                        <p:cTn id="49" dur="500"/>
                                        <p:tgtEl>
                                          <p:spTgt spid="1038"/>
                                        </p:tgtEl>
                                      </p:cBhvr>
                                    </p:animEffect>
                                  </p:childTnLst>
                                </p:cTn>
                              </p:par>
                              <p:par>
                                <p:cTn id="50" presetID="16" presetClass="entr" presetSubtype="21" fill="hold" grpId="0" nodeType="with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barn(inVertical)">
                                      <p:cBhvr>
                                        <p:cTn id="52" dur="500"/>
                                        <p:tgtEl>
                                          <p:spTgt spid="13"/>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1043"/>
                                        </p:tgtEl>
                                        <p:attrNameLst>
                                          <p:attrName>style.visibility</p:attrName>
                                        </p:attrNameLst>
                                      </p:cBhvr>
                                      <p:to>
                                        <p:strVal val="visible"/>
                                      </p:to>
                                    </p:set>
                                    <p:animEffect transition="in" filter="fade">
                                      <p:cBhvr>
                                        <p:cTn id="57" dur="500"/>
                                        <p:tgtEl>
                                          <p:spTgt spid="1043"/>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500"/>
                                        <p:tgtEl>
                                          <p:spTgt spid="18"/>
                                        </p:tgtEl>
                                      </p:cBhvr>
                                    </p:animEffec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19"/>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1046"/>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6" presetClass="entr" presetSubtype="21" fill="hold" nodeType="clickEffect">
                                  <p:stCondLst>
                                    <p:cond delay="0"/>
                                  </p:stCondLst>
                                  <p:childTnLst>
                                    <p:set>
                                      <p:cBhvr>
                                        <p:cTn id="70" dur="1" fill="hold">
                                          <p:stCondLst>
                                            <p:cond delay="0"/>
                                          </p:stCondLst>
                                        </p:cTn>
                                        <p:tgtEl>
                                          <p:spTgt spid="1047"/>
                                        </p:tgtEl>
                                        <p:attrNameLst>
                                          <p:attrName>style.visibility</p:attrName>
                                        </p:attrNameLst>
                                      </p:cBhvr>
                                      <p:to>
                                        <p:strVal val="visible"/>
                                      </p:to>
                                    </p:set>
                                    <p:animEffect transition="in" filter="barn(inVertical)">
                                      <p:cBhvr>
                                        <p:cTn id="71" dur="500"/>
                                        <p:tgtEl>
                                          <p:spTgt spid="1047"/>
                                        </p:tgtEl>
                                      </p:cBhvr>
                                    </p:animEffect>
                                  </p:childTnLst>
                                </p:cTn>
                              </p:par>
                              <p:par>
                                <p:cTn id="72" presetID="16" presetClass="entr" presetSubtype="21" fill="hold" grpId="0" nodeType="withEffect">
                                  <p:stCondLst>
                                    <p:cond delay="0"/>
                                  </p:stCondLst>
                                  <p:childTnLst>
                                    <p:set>
                                      <p:cBhvr>
                                        <p:cTn id="73" dur="1" fill="hold">
                                          <p:stCondLst>
                                            <p:cond delay="0"/>
                                          </p:stCondLst>
                                        </p:cTn>
                                        <p:tgtEl>
                                          <p:spTgt spid="20"/>
                                        </p:tgtEl>
                                        <p:attrNameLst>
                                          <p:attrName>style.visibility</p:attrName>
                                        </p:attrNameLst>
                                      </p:cBhvr>
                                      <p:to>
                                        <p:strVal val="visible"/>
                                      </p:to>
                                    </p:set>
                                    <p:animEffect transition="in" filter="barn(inVertical)">
                                      <p:cBhvr>
                                        <p:cTn id="74" dur="500"/>
                                        <p:tgtEl>
                                          <p:spTgt spid="20"/>
                                        </p:tgtEl>
                                      </p:cBhvr>
                                    </p:animEffect>
                                  </p:childTnLst>
                                </p:cTn>
                              </p:par>
                            </p:childTnLst>
                          </p:cTn>
                        </p:par>
                      </p:childTnLst>
                    </p:cTn>
                  </p:par>
                  <p:par>
                    <p:cTn id="75" fill="hold">
                      <p:stCondLst>
                        <p:cond delay="indefinite"/>
                      </p:stCondLst>
                      <p:childTnLst>
                        <p:par>
                          <p:cTn id="76" fill="hold">
                            <p:stCondLst>
                              <p:cond delay="0"/>
                            </p:stCondLst>
                            <p:childTnLst>
                              <p:par>
                                <p:cTn id="77" presetID="42" presetClass="entr" presetSubtype="0" fill="hold" nodeType="clickEffect">
                                  <p:stCondLst>
                                    <p:cond delay="0"/>
                                  </p:stCondLst>
                                  <p:childTnLst>
                                    <p:set>
                                      <p:cBhvr>
                                        <p:cTn id="78" dur="1" fill="hold">
                                          <p:stCondLst>
                                            <p:cond delay="0"/>
                                          </p:stCondLst>
                                        </p:cTn>
                                        <p:tgtEl>
                                          <p:spTgt spid="1048"/>
                                        </p:tgtEl>
                                        <p:attrNameLst>
                                          <p:attrName>style.visibility</p:attrName>
                                        </p:attrNameLst>
                                      </p:cBhvr>
                                      <p:to>
                                        <p:strVal val="visible"/>
                                      </p:to>
                                    </p:set>
                                    <p:animEffect transition="in" filter="fade">
                                      <p:cBhvr>
                                        <p:cTn id="79" dur="1000"/>
                                        <p:tgtEl>
                                          <p:spTgt spid="1048"/>
                                        </p:tgtEl>
                                      </p:cBhvr>
                                    </p:animEffect>
                                    <p:anim calcmode="lin" valueType="num">
                                      <p:cBhvr>
                                        <p:cTn id="80" dur="1000" fill="hold"/>
                                        <p:tgtEl>
                                          <p:spTgt spid="1048"/>
                                        </p:tgtEl>
                                        <p:attrNameLst>
                                          <p:attrName>ppt_x</p:attrName>
                                        </p:attrNameLst>
                                      </p:cBhvr>
                                      <p:tavLst>
                                        <p:tav tm="0">
                                          <p:val>
                                            <p:strVal val="#ppt_x"/>
                                          </p:val>
                                        </p:tav>
                                        <p:tav tm="100000">
                                          <p:val>
                                            <p:strVal val="#ppt_x"/>
                                          </p:val>
                                        </p:tav>
                                      </p:tavLst>
                                    </p:anim>
                                    <p:anim calcmode="lin" valueType="num">
                                      <p:cBhvr>
                                        <p:cTn id="81" dur="1000" fill="hold"/>
                                        <p:tgtEl>
                                          <p:spTgt spid="1048"/>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21"/>
                                        </p:tgtEl>
                                        <p:attrNameLst>
                                          <p:attrName>style.visibility</p:attrName>
                                        </p:attrNameLst>
                                      </p:cBhvr>
                                      <p:to>
                                        <p:strVal val="visible"/>
                                      </p:to>
                                    </p:set>
                                    <p:animEffect transition="in" filter="fade">
                                      <p:cBhvr>
                                        <p:cTn id="84" dur="1000"/>
                                        <p:tgtEl>
                                          <p:spTgt spid="21"/>
                                        </p:tgtEl>
                                      </p:cBhvr>
                                    </p:animEffect>
                                    <p:anim calcmode="lin" valueType="num">
                                      <p:cBhvr>
                                        <p:cTn id="85" dur="1000" fill="hold"/>
                                        <p:tgtEl>
                                          <p:spTgt spid="21"/>
                                        </p:tgtEl>
                                        <p:attrNameLst>
                                          <p:attrName>ppt_x</p:attrName>
                                        </p:attrNameLst>
                                      </p:cBhvr>
                                      <p:tavLst>
                                        <p:tav tm="0">
                                          <p:val>
                                            <p:strVal val="#ppt_x"/>
                                          </p:val>
                                        </p:tav>
                                        <p:tav tm="100000">
                                          <p:val>
                                            <p:strVal val="#ppt_x"/>
                                          </p:val>
                                        </p:tav>
                                      </p:tavLst>
                                    </p:anim>
                                    <p:anim calcmode="lin" valueType="num">
                                      <p:cBhvr>
                                        <p:cTn id="86"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5" grpId="0"/>
      <p:bldP spid="11" grpId="0"/>
      <p:bldP spid="12" grpId="0"/>
      <p:bldP spid="13" grpId="0"/>
      <p:bldP spid="18" grpId="0"/>
      <p:bldP spid="19" grpId="0"/>
      <p:bldP spid="20" grpId="0"/>
      <p:bldP spid="2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228600" y="1200149"/>
            <a:ext cx="8534400" cy="3959989"/>
          </a:xfrm>
          <a:prstGeom prst="rect">
            <a:avLst/>
          </a:prstGeom>
          <a:noFill/>
          <a:ln>
            <a:noFill/>
          </a:ln>
        </p:spPr>
      </p:pic>
      <p:sp>
        <p:nvSpPr>
          <p:cNvPr id="2" name="TextBox 1"/>
          <p:cNvSpPr txBox="1"/>
          <p:nvPr/>
        </p:nvSpPr>
        <p:spPr>
          <a:xfrm>
            <a:off x="457200" y="742950"/>
            <a:ext cx="7010400" cy="400110"/>
          </a:xfrm>
          <a:prstGeom prst="rect">
            <a:avLst/>
          </a:prstGeom>
          <a:noFill/>
        </p:spPr>
        <p:txBody>
          <a:bodyPr wrap="square" rtlCol="0">
            <a:spAutoFit/>
          </a:bodyPr>
          <a:lstStyle/>
          <a:p>
            <a:pPr algn="ctr"/>
            <a:r>
              <a:rPr lang="en-US" sz="2000" b="1" dirty="0" err="1">
                <a:solidFill>
                  <a:srgbClr val="FF0000"/>
                </a:solidFill>
                <a:latin typeface="Times New Roman" panose="02020603050405020304" pitchFamily="18" charset="0"/>
                <a:cs typeface="Times New Roman" panose="02020603050405020304" pitchFamily="18" charset="0"/>
              </a:rPr>
              <a:t>Bộ</a:t>
            </a:r>
            <a:r>
              <a:rPr lang="en-US" sz="2000" b="1" dirty="0">
                <a:solidFill>
                  <a:srgbClr val="FF0000"/>
                </a:solidFill>
                <a:latin typeface="Times New Roman" panose="02020603050405020304" pitchFamily="18" charset="0"/>
                <a:cs typeface="Times New Roman" panose="02020603050405020304" pitchFamily="18" charset="0"/>
              </a:rPr>
              <a:t> </a:t>
            </a:r>
            <a:r>
              <a:rPr lang="en-US" sz="2000" b="1" dirty="0" err="1">
                <a:solidFill>
                  <a:srgbClr val="FF0000"/>
                </a:solidFill>
                <a:latin typeface="Times New Roman" panose="02020603050405020304" pitchFamily="18" charset="0"/>
                <a:cs typeface="Times New Roman" panose="02020603050405020304" pitchFamily="18" charset="0"/>
              </a:rPr>
              <a:t>ảnh</a:t>
            </a:r>
            <a:r>
              <a:rPr lang="en-US" sz="2000" b="1" dirty="0">
                <a:solidFill>
                  <a:srgbClr val="FF0000"/>
                </a:solidFill>
                <a:latin typeface="Times New Roman" panose="02020603050405020304" pitchFamily="18" charset="0"/>
                <a:cs typeface="Times New Roman" panose="02020603050405020304" pitchFamily="18" charset="0"/>
              </a:rPr>
              <a:t> </a:t>
            </a:r>
            <a:r>
              <a:rPr lang="en-US" sz="2000" b="1" dirty="0" err="1">
                <a:solidFill>
                  <a:srgbClr val="FF0000"/>
                </a:solidFill>
                <a:latin typeface="Times New Roman" panose="02020603050405020304" pitchFamily="18" charset="0"/>
                <a:cs typeface="Times New Roman" panose="02020603050405020304" pitchFamily="18" charset="0"/>
              </a:rPr>
              <a:t>thực</a:t>
            </a:r>
            <a:r>
              <a:rPr lang="en-US" sz="2000" b="1" dirty="0">
                <a:solidFill>
                  <a:srgbClr val="FF0000"/>
                </a:solidFill>
                <a:latin typeface="Times New Roman" panose="02020603050405020304" pitchFamily="18" charset="0"/>
                <a:cs typeface="Times New Roman" panose="02020603050405020304" pitchFamily="18" charset="0"/>
              </a:rPr>
              <a:t> </a:t>
            </a:r>
            <a:r>
              <a:rPr lang="en-US" sz="2000" b="1" dirty="0" err="1">
                <a:solidFill>
                  <a:srgbClr val="FF0000"/>
                </a:solidFill>
                <a:latin typeface="Times New Roman" panose="02020603050405020304" pitchFamily="18" charset="0"/>
                <a:cs typeface="Times New Roman" panose="02020603050405020304" pitchFamily="18" charset="0"/>
              </a:rPr>
              <a:t>vật</a:t>
            </a:r>
            <a:r>
              <a:rPr lang="en-US" sz="2000" b="1" dirty="0">
                <a:solidFill>
                  <a:srgbClr val="FF0000"/>
                </a:solidFill>
                <a:latin typeface="Times New Roman" panose="02020603050405020304" pitchFamily="18" charset="0"/>
                <a:cs typeface="Times New Roman" panose="02020603050405020304" pitchFamily="18" charset="0"/>
              </a:rPr>
              <a:t>, </a:t>
            </a:r>
            <a:r>
              <a:rPr lang="en-US" sz="2000" b="1" dirty="0" err="1">
                <a:solidFill>
                  <a:srgbClr val="FF0000"/>
                </a:solidFill>
                <a:latin typeface="Times New Roman" panose="02020603050405020304" pitchFamily="18" charset="0"/>
                <a:cs typeface="Times New Roman" panose="02020603050405020304" pitchFamily="18" charset="0"/>
              </a:rPr>
              <a:t>mẫu</a:t>
            </a:r>
            <a:r>
              <a:rPr lang="en-US" sz="2000" b="1" dirty="0">
                <a:solidFill>
                  <a:srgbClr val="FF0000"/>
                </a:solidFill>
                <a:latin typeface="Times New Roman" panose="02020603050405020304" pitchFamily="18" charset="0"/>
                <a:cs typeface="Times New Roman" panose="02020603050405020304" pitchFamily="18" charset="0"/>
              </a:rPr>
              <a:t> </a:t>
            </a:r>
            <a:r>
              <a:rPr lang="en-US" sz="2000" b="1" dirty="0" err="1">
                <a:solidFill>
                  <a:srgbClr val="FF0000"/>
                </a:solidFill>
                <a:latin typeface="Times New Roman" panose="02020603050405020304" pitchFamily="18" charset="0"/>
                <a:cs typeface="Times New Roman" panose="02020603050405020304" pitchFamily="18" charset="0"/>
              </a:rPr>
              <a:t>nước</a:t>
            </a:r>
            <a:r>
              <a:rPr lang="en-US" sz="2000" b="1" dirty="0">
                <a:solidFill>
                  <a:srgbClr val="FF0000"/>
                </a:solidFill>
                <a:latin typeface="Times New Roman" panose="02020603050405020304" pitchFamily="18" charset="0"/>
                <a:cs typeface="Times New Roman" panose="02020603050405020304" pitchFamily="18" charset="0"/>
              </a:rPr>
              <a:t> </a:t>
            </a:r>
            <a:r>
              <a:rPr lang="en-US" sz="2000" b="1" dirty="0" err="1">
                <a:solidFill>
                  <a:srgbClr val="FF0000"/>
                </a:solidFill>
                <a:latin typeface="Times New Roman" panose="02020603050405020304" pitchFamily="18" charset="0"/>
                <a:cs typeface="Times New Roman" panose="02020603050405020304" pitchFamily="18" charset="0"/>
              </a:rPr>
              <a:t>ao</a:t>
            </a:r>
            <a:r>
              <a:rPr lang="en-US" sz="2000" b="1" dirty="0">
                <a:solidFill>
                  <a:srgbClr val="FF0000"/>
                </a:solidFill>
                <a:latin typeface="Times New Roman" panose="02020603050405020304" pitchFamily="18" charset="0"/>
                <a:cs typeface="Times New Roman" panose="02020603050405020304" pitchFamily="18" charset="0"/>
              </a:rPr>
              <a:t> </a:t>
            </a:r>
            <a:r>
              <a:rPr lang="en-US" sz="2000" b="1" dirty="0" err="1">
                <a:solidFill>
                  <a:srgbClr val="FF0000"/>
                </a:solidFill>
                <a:latin typeface="Times New Roman" panose="02020603050405020304" pitchFamily="18" charset="0"/>
                <a:cs typeface="Times New Roman" panose="02020603050405020304" pitchFamily="18" charset="0"/>
              </a:rPr>
              <a:t>hồ</a:t>
            </a:r>
            <a:endParaRPr lang="en-US" sz="2000" b="1" dirty="0">
              <a:solidFill>
                <a:srgbClr val="FF0000"/>
              </a:solidFill>
              <a:latin typeface="Times New Roman" panose="02020603050405020304" pitchFamily="18" charset="0"/>
              <a:cs typeface="Times New Roman" panose="02020603050405020304" pitchFamily="18" charset="0"/>
            </a:endParaRPr>
          </a:p>
        </p:txBody>
      </p:sp>
      <p:sp>
        <p:nvSpPr>
          <p:cNvPr id="3" name="AutoShape 2" descr="BÀI 2: Một số yếu tố môi trường ảnh hưởng đến đời sống của cá 1. Về kiến  thức Cá luôn c"/>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9800" y="3180143"/>
            <a:ext cx="2284493" cy="17538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0" y="7937"/>
            <a:ext cx="9144000" cy="609601"/>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124200" y="48180"/>
            <a:ext cx="1981200" cy="738664"/>
          </a:xfrm>
          <a:prstGeom prst="rect">
            <a:avLst/>
          </a:prstGeom>
          <a:noFill/>
        </p:spPr>
        <p:txBody>
          <a:bodyPr wrap="square" rtlCol="0">
            <a:spAutoFit/>
          </a:bodyPr>
          <a:lstStyle/>
          <a:p>
            <a:r>
              <a:rPr lang="en-US" sz="2400" b="1" dirty="0">
                <a:solidFill>
                  <a:srgbClr val="FF0000"/>
                </a:solidFill>
                <a:latin typeface="Times New Roman" panose="02020603050405020304" pitchFamily="18" charset="0"/>
                <a:cs typeface="Times New Roman" panose="02020603050405020304" pitchFamily="18" charset="0"/>
              </a:rPr>
              <a:t>CHUẨN BỊ</a:t>
            </a:r>
          </a:p>
          <a:p>
            <a:endParaRPr lang="en-US" dirty="0"/>
          </a:p>
        </p:txBody>
      </p:sp>
    </p:spTree>
    <p:extLst>
      <p:ext uri="{BB962C8B-B14F-4D97-AF65-F5344CB8AC3E}">
        <p14:creationId xmlns:p14="http://schemas.microsoft.com/office/powerpoint/2010/main" val="407694294"/>
      </p:ext>
    </p:extLst>
  </p:cSld>
  <p:clrMapOvr>
    <a:masterClrMapping/>
  </p:clrMapOvr>
  <mc:AlternateContent xmlns:mc="http://schemas.openxmlformats.org/markup-compatibility/2006" xmlns:p14="http://schemas.microsoft.com/office/powerpoint/2010/main">
    <mc:Choice Requires="p14">
      <p:transition p14:dur="10">
        <p14:vortex dir="r"/>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par>
                                <p:cTn id="11" presetID="31" presetClass="entr" presetSubtype="0" fill="hold" nodeType="withEffect">
                                  <p:stCondLst>
                                    <p:cond delay="0"/>
                                  </p:stCondLst>
                                  <p:childTnLst>
                                    <p:set>
                                      <p:cBhvr>
                                        <p:cTn id="12" dur="1" fill="hold">
                                          <p:stCondLst>
                                            <p:cond delay="0"/>
                                          </p:stCondLst>
                                        </p:cTn>
                                        <p:tgtEl>
                                          <p:spTgt spid="2051"/>
                                        </p:tgtEl>
                                        <p:attrNameLst>
                                          <p:attrName>style.visibility</p:attrName>
                                        </p:attrNameLst>
                                      </p:cBhvr>
                                      <p:to>
                                        <p:strVal val="visible"/>
                                      </p:to>
                                    </p:set>
                                    <p:anim calcmode="lin" valueType="num">
                                      <p:cBhvr>
                                        <p:cTn id="13" dur="1000" fill="hold"/>
                                        <p:tgtEl>
                                          <p:spTgt spid="2051"/>
                                        </p:tgtEl>
                                        <p:attrNameLst>
                                          <p:attrName>ppt_w</p:attrName>
                                        </p:attrNameLst>
                                      </p:cBhvr>
                                      <p:tavLst>
                                        <p:tav tm="0">
                                          <p:val>
                                            <p:fltVal val="0"/>
                                          </p:val>
                                        </p:tav>
                                        <p:tav tm="100000">
                                          <p:val>
                                            <p:strVal val="#ppt_w"/>
                                          </p:val>
                                        </p:tav>
                                      </p:tavLst>
                                    </p:anim>
                                    <p:anim calcmode="lin" valueType="num">
                                      <p:cBhvr>
                                        <p:cTn id="14" dur="1000" fill="hold"/>
                                        <p:tgtEl>
                                          <p:spTgt spid="2051"/>
                                        </p:tgtEl>
                                        <p:attrNameLst>
                                          <p:attrName>ppt_h</p:attrName>
                                        </p:attrNameLst>
                                      </p:cBhvr>
                                      <p:tavLst>
                                        <p:tav tm="0">
                                          <p:val>
                                            <p:fltVal val="0"/>
                                          </p:val>
                                        </p:tav>
                                        <p:tav tm="100000">
                                          <p:val>
                                            <p:strVal val="#ppt_h"/>
                                          </p:val>
                                        </p:tav>
                                      </p:tavLst>
                                    </p:anim>
                                    <p:anim calcmode="lin" valueType="num">
                                      <p:cBhvr>
                                        <p:cTn id="15" dur="1000" fill="hold"/>
                                        <p:tgtEl>
                                          <p:spTgt spid="2051"/>
                                        </p:tgtEl>
                                        <p:attrNameLst>
                                          <p:attrName>style.rotation</p:attrName>
                                        </p:attrNameLst>
                                      </p:cBhvr>
                                      <p:tavLst>
                                        <p:tav tm="0">
                                          <p:val>
                                            <p:fltVal val="90"/>
                                          </p:val>
                                        </p:tav>
                                        <p:tav tm="100000">
                                          <p:val>
                                            <p:fltVal val="0"/>
                                          </p:val>
                                        </p:tav>
                                      </p:tavLst>
                                    </p:anim>
                                    <p:animEffect transition="in" filter="fade">
                                      <p:cBhvr>
                                        <p:cTn id="16" dur="1000"/>
                                        <p:tgtEl>
                                          <p:spTgt spid="2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0" y="1200150"/>
            <a:ext cx="9144000" cy="3943350"/>
          </a:xfrm>
          <a:prstGeom prst="rect">
            <a:avLst/>
          </a:prstGeom>
          <a:noFill/>
          <a:ln>
            <a:noFill/>
          </a:ln>
        </p:spPr>
      </p:pic>
      <p:sp>
        <p:nvSpPr>
          <p:cNvPr id="2" name="TextBox 1"/>
          <p:cNvSpPr txBox="1"/>
          <p:nvPr/>
        </p:nvSpPr>
        <p:spPr>
          <a:xfrm>
            <a:off x="762000" y="742950"/>
            <a:ext cx="6477000" cy="461665"/>
          </a:xfrm>
          <a:prstGeom prst="rect">
            <a:avLst/>
          </a:prstGeom>
          <a:noFill/>
        </p:spPr>
        <p:txBody>
          <a:bodyPr wrap="square" rtlCol="0">
            <a:spAutoFit/>
          </a:bodyPr>
          <a:lstStyle/>
          <a:p>
            <a:r>
              <a:rPr lang="en-US" sz="2400" b="1" dirty="0" err="1">
                <a:solidFill>
                  <a:srgbClr val="FF0000"/>
                </a:solidFill>
                <a:latin typeface="Times New Roman" panose="02020603050405020304" pitchFamily="18" charset="0"/>
                <a:cs typeface="Times New Roman" panose="02020603050405020304" pitchFamily="18" charset="0"/>
              </a:rPr>
              <a:t>Mô</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hình</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cơ</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thể</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người</a:t>
            </a:r>
            <a:endParaRPr lang="en-US" sz="2400" b="1" dirty="0">
              <a:solidFill>
                <a:srgbClr val="FF0000"/>
              </a:solidFill>
              <a:latin typeface="Times New Roman" panose="02020603050405020304" pitchFamily="18" charset="0"/>
              <a:cs typeface="Times New Roman" panose="02020603050405020304" pitchFamily="18" charset="0"/>
            </a:endParaRPr>
          </a:p>
        </p:txBody>
      </p:sp>
      <p:sp>
        <p:nvSpPr>
          <p:cNvPr id="5" name="Rectangle 4"/>
          <p:cNvSpPr/>
          <p:nvPr/>
        </p:nvSpPr>
        <p:spPr>
          <a:xfrm>
            <a:off x="0" y="7937"/>
            <a:ext cx="9144000" cy="609601"/>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3124200" y="48180"/>
            <a:ext cx="1981200" cy="738664"/>
          </a:xfrm>
          <a:prstGeom prst="rect">
            <a:avLst/>
          </a:prstGeom>
          <a:noFill/>
        </p:spPr>
        <p:txBody>
          <a:bodyPr wrap="square" rtlCol="0">
            <a:spAutoFit/>
          </a:bodyPr>
          <a:lstStyle/>
          <a:p>
            <a:r>
              <a:rPr lang="en-US" sz="2400" b="1" dirty="0">
                <a:solidFill>
                  <a:srgbClr val="FF0000"/>
                </a:solidFill>
                <a:latin typeface="Times New Roman" panose="02020603050405020304" pitchFamily="18" charset="0"/>
                <a:cs typeface="Times New Roman" panose="02020603050405020304" pitchFamily="18" charset="0"/>
              </a:rPr>
              <a:t>CHUẨN BỊ</a:t>
            </a:r>
          </a:p>
          <a:p>
            <a:endParaRPr lang="en-US" dirty="0"/>
          </a:p>
        </p:txBody>
      </p:sp>
    </p:spTree>
    <p:extLst>
      <p:ext uri="{BB962C8B-B14F-4D97-AF65-F5344CB8AC3E}">
        <p14:creationId xmlns:p14="http://schemas.microsoft.com/office/powerpoint/2010/main" val="313130083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701233" y="1383205"/>
            <a:ext cx="7696200" cy="3599180"/>
          </a:xfrm>
          <a:prstGeom prst="rect">
            <a:avLst/>
          </a:prstGeom>
          <a:noFill/>
          <a:ln>
            <a:noFill/>
          </a:ln>
        </p:spPr>
      </p:pic>
      <p:sp>
        <p:nvSpPr>
          <p:cNvPr id="5" name="TextBox 4"/>
          <p:cNvSpPr txBox="1"/>
          <p:nvPr/>
        </p:nvSpPr>
        <p:spPr>
          <a:xfrm>
            <a:off x="1062942" y="1001771"/>
            <a:ext cx="7543800" cy="830997"/>
          </a:xfrm>
          <a:prstGeom prst="rect">
            <a:avLst/>
          </a:prstGeom>
          <a:noFill/>
        </p:spPr>
        <p:txBody>
          <a:bodyPr wrap="square" rtlCol="0">
            <a:spAutoFit/>
          </a:bodyPr>
          <a:lstStyle/>
          <a:p>
            <a:r>
              <a:rPr lang="en-US" sz="2400" b="1" dirty="0">
                <a:solidFill>
                  <a:srgbClr val="002060"/>
                </a:solidFill>
                <a:latin typeface="Times New Roman" panose="02020603050405020304" pitchFamily="18" charset="0"/>
                <a:cs typeface="Times New Roman" panose="02020603050405020304" pitchFamily="18" charset="0"/>
              </a:rPr>
              <a:t>C</a:t>
            </a:r>
            <a:r>
              <a:rPr lang="vi-VN" sz="2400" b="1" dirty="0">
                <a:solidFill>
                  <a:srgbClr val="002060"/>
                </a:solidFill>
                <a:latin typeface="Times New Roman" panose="02020603050405020304" pitchFamily="18" charset="0"/>
                <a:cs typeface="Times New Roman" panose="02020603050405020304" pitchFamily="18" charset="0"/>
              </a:rPr>
              <a:t>ách làm tiêu bản</a:t>
            </a:r>
            <a:endParaRPr lang="en-US" sz="2400" dirty="0">
              <a:solidFill>
                <a:srgbClr val="002060"/>
              </a:solidFill>
              <a:latin typeface="Times New Roman" panose="02020603050405020304" pitchFamily="18" charset="0"/>
              <a:cs typeface="Times New Roman" panose="02020603050405020304" pitchFamily="18" charset="0"/>
            </a:endParaRPr>
          </a:p>
          <a:p>
            <a:endParaRPr lang="en-US" sz="2400" dirty="0">
              <a:solidFill>
                <a:srgbClr val="002060"/>
              </a:solidFill>
              <a:latin typeface="Times New Roman" panose="02020603050405020304" pitchFamily="18" charset="0"/>
              <a:cs typeface="Times New Roman" panose="02020603050405020304" pitchFamily="18" charset="0"/>
            </a:endParaRPr>
          </a:p>
        </p:txBody>
      </p:sp>
      <p:sp>
        <p:nvSpPr>
          <p:cNvPr id="6" name="Right Arrow 5"/>
          <p:cNvSpPr/>
          <p:nvPr/>
        </p:nvSpPr>
        <p:spPr>
          <a:xfrm>
            <a:off x="152400" y="633740"/>
            <a:ext cx="68580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066800" y="557540"/>
            <a:ext cx="6477000" cy="523220"/>
          </a:xfrm>
          <a:prstGeom prst="rect">
            <a:avLst/>
          </a:prstGeom>
          <a:noFill/>
        </p:spPr>
        <p:txBody>
          <a:bodyPr wrap="square" rtlCol="0">
            <a:spAutoFit/>
          </a:bodyPr>
          <a:lstStyle/>
          <a:p>
            <a:r>
              <a:rPr lang="en-US" sz="2800" b="1" dirty="0" err="1">
                <a:solidFill>
                  <a:srgbClr val="FF0000"/>
                </a:solidFill>
                <a:latin typeface="Times New Roman" panose="02020603050405020304" pitchFamily="18" charset="0"/>
                <a:cs typeface="Times New Roman" panose="02020603050405020304" pitchFamily="18" charset="0"/>
              </a:rPr>
              <a:t>Quan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sát</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cơ</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thể</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đơn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bào</a:t>
            </a:r>
            <a:endParaRPr lang="en-US" sz="28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3441430"/>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p:bldLst>
  </p:timing>
</p:sld>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lide mẫu">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432</TotalTime>
  <Words>999</Words>
  <Application>Microsoft Office PowerPoint</Application>
  <PresentationFormat>On-screen Show (16:9)</PresentationFormat>
  <Paragraphs>105</Paragraphs>
  <Slides>25</Slides>
  <Notes>1</Notes>
  <HiddenSlides>0</HiddenSlides>
  <MMClips>0</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25</vt:i4>
      </vt:variant>
    </vt:vector>
  </HeadingPairs>
  <TitlesOfParts>
    <vt:vector size="35" baseType="lpstr">
      <vt:lpstr>Aptos</vt:lpstr>
      <vt:lpstr>Arial</vt:lpstr>
      <vt:lpstr>Calibri</vt:lpstr>
      <vt:lpstr>Century Gothic</vt:lpstr>
      <vt:lpstr>Times New Roman</vt:lpstr>
      <vt:lpstr>Wingdings 2</vt:lpstr>
      <vt:lpstr>Custom Design</vt:lpstr>
      <vt:lpstr>slide mẫu</vt:lpstr>
      <vt:lpstr>Austin</vt:lpstr>
      <vt:lpstr>1_Office Theme</vt:lpstr>
      <vt:lpstr>KHOA HỌC TỰ NHIÊN 6</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READY</dc:creator>
  <cp:lastModifiedBy>Windows 10</cp:lastModifiedBy>
  <cp:revision>55</cp:revision>
  <dcterms:created xsi:type="dcterms:W3CDTF">2021-08-10T08:52:34Z</dcterms:created>
  <dcterms:modified xsi:type="dcterms:W3CDTF">2025-08-16T03:52:22Z</dcterms:modified>
</cp:coreProperties>
</file>