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8" r:id="rId2"/>
    <p:sldId id="360" r:id="rId3"/>
    <p:sldId id="337" r:id="rId4"/>
    <p:sldId id="364" r:id="rId5"/>
    <p:sldId id="365" r:id="rId6"/>
    <p:sldId id="334" r:id="rId7"/>
    <p:sldId id="343" r:id="rId8"/>
    <p:sldId id="366" r:id="rId9"/>
    <p:sldId id="367" r:id="rId10"/>
    <p:sldId id="372" r:id="rId11"/>
    <p:sldId id="373" r:id="rId12"/>
    <p:sldId id="368" r:id="rId13"/>
    <p:sldId id="374" r:id="rId14"/>
    <p:sldId id="375" r:id="rId15"/>
    <p:sldId id="37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7" autoAdjust="0"/>
  </p:normalViewPr>
  <p:slideViewPr>
    <p:cSldViewPr>
      <p:cViewPr varScale="1">
        <p:scale>
          <a:sx n="82" d="100"/>
          <a:sy n="82" d="100"/>
        </p:scale>
        <p:origin x="19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8/5/2025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7A35F-0CF6-4635-9024-F86C254021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96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7A35F-0CF6-4635-9024-F86C254021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59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99C5D-967B-49F0-8FAE-B3707F5FC77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3D29B-0323-4B08-8148-6B0565546A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67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99C5D-967B-49F0-8FAE-B3707F5FC772}"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B99C5D-967B-49F0-8FAE-B3707F5FC772}" type="datetimeFigureOut">
              <a:rPr lang="en-US" smtClean="0"/>
              <a:t>8/5/2025</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C52E18-C37F-4C72-A1ED-A580558D1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DE42D4-AD39-4749-86CA-7A465CDB99E7}"/>
              </a:ext>
            </a:extLst>
          </p:cNvPr>
          <p:cNvSpPr>
            <a:spLocks noGrp="1"/>
          </p:cNvSpPr>
          <p:nvPr>
            <p:ph type="subTitle" idx="1"/>
          </p:nvPr>
        </p:nvSpPr>
        <p:spPr>
          <a:xfrm>
            <a:off x="1905000" y="3333750"/>
            <a:ext cx="5678556" cy="1524000"/>
          </a:xfrm>
        </p:spPr>
        <p:txBody>
          <a:bodyPr>
            <a:noAutofit/>
          </a:bodyPr>
          <a:lstStyle/>
          <a:p>
            <a:pPr algn="ctr"/>
            <a:r>
              <a:rPr lang="vi-VN" sz="2400" b="1" dirty="0">
                <a:solidFill>
                  <a:schemeClr val="tx1"/>
                </a:solidFill>
                <a:latin typeface="Times New Roman" panose="02020603050405020304" pitchFamily="18" charset="0"/>
                <a:cs typeface="Times New Roman" panose="02020603050405020304" pitchFamily="18" charset="0"/>
              </a:rPr>
              <a:t>CHỦ ĐỀ</a:t>
            </a:r>
            <a:r>
              <a:rPr lang="en-US" sz="2400" b="1" dirty="0">
                <a:solidFill>
                  <a:schemeClr val="tx1"/>
                </a:solidFill>
                <a:latin typeface="Times New Roman" panose="02020603050405020304" pitchFamily="18" charset="0"/>
                <a:cs typeface="Times New Roman" panose="02020603050405020304" pitchFamily="18" charset="0"/>
              </a:rPr>
              <a:t> 1</a:t>
            </a:r>
            <a:endParaRPr lang="vi-VN" sz="2400" b="1" dirty="0">
              <a:solidFill>
                <a:schemeClr val="tx1"/>
              </a:solidFill>
              <a:latin typeface="Times New Roman" panose="02020603050405020304" pitchFamily="18" charset="0"/>
              <a:cs typeface="Times New Roman" panose="02020603050405020304" pitchFamily="18" charset="0"/>
            </a:endParaRPr>
          </a:p>
          <a:p>
            <a:pPr algn="ctr"/>
            <a:r>
              <a:rPr lang="vi-VN" sz="2400" b="1" dirty="0">
                <a:solidFill>
                  <a:schemeClr val="tx1"/>
                </a:solidFill>
                <a:latin typeface="Times New Roman" panose="02020603050405020304" pitchFamily="18" charset="0"/>
                <a:cs typeface="Times New Roman" panose="02020603050405020304" pitchFamily="18" charset="0"/>
              </a:rPr>
              <a:t>CHỦ ĐỀ </a:t>
            </a:r>
            <a:r>
              <a:rPr lang="en-US" sz="2400" b="1" dirty="0">
                <a:solidFill>
                  <a:schemeClr val="tx1"/>
                </a:solidFill>
                <a:latin typeface="Times New Roman" panose="02020603050405020304" pitchFamily="18" charset="0"/>
                <a:cs typeface="Times New Roman" panose="02020603050405020304" pitchFamily="18" charset="0"/>
              </a:rPr>
              <a:t>1 : ĐỘI HÌNH ĐỘI NGŨ</a:t>
            </a:r>
          </a:p>
          <a:p>
            <a:pPr algn="ctr"/>
            <a:r>
              <a:rPr lang="en-US" sz="2400" b="1" dirty="0">
                <a:solidFill>
                  <a:schemeClr val="tx1"/>
                </a:solidFill>
                <a:latin typeface="Times New Roman" panose="02020603050405020304" pitchFamily="18" charset="0"/>
                <a:cs typeface="Times New Roman" panose="02020603050405020304" pitchFamily="18" charset="0"/>
              </a:rPr>
              <a:t>BÀI 3</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标题 1">
            <a:extLst>
              <a:ext uri="{FF2B5EF4-FFF2-40B4-BE49-F238E27FC236}">
                <a16:creationId xmlns:a16="http://schemas.microsoft.com/office/drawing/2014/main" id="{A5BC800A-0A83-B3D7-C0D6-EAE625A1EFE0}"/>
              </a:ext>
            </a:extLst>
          </p:cNvPr>
          <p:cNvSpPr txBox="1">
            <a:spLocks/>
          </p:cNvSpPr>
          <p:nvPr/>
        </p:nvSpPr>
        <p:spPr>
          <a:xfrm>
            <a:off x="990600" y="117360"/>
            <a:ext cx="8424936" cy="1071563"/>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2200" b="1" dirty="0">
                <a:solidFill>
                  <a:srgbClr val="0070C0"/>
                </a:solidFill>
                <a:latin typeface="VNI-Avo" pitchFamily="2" charset="0"/>
                <a:ea typeface="等线" panose="02010600030101010101" pitchFamily="2" charset="-122"/>
              </a:rPr>
              <a:t>UÛY BAN NHAÂN DAÂN XAÕ XUAÂN THÔÙI SÔN</a:t>
            </a:r>
          </a:p>
          <a:p>
            <a:pPr algn="ctr">
              <a:lnSpc>
                <a:spcPct val="150000"/>
              </a:lnSpc>
            </a:pPr>
            <a:r>
              <a:rPr lang="en-US" altLang="zh-CN" sz="2200" b="1" dirty="0">
                <a:solidFill>
                  <a:srgbClr val="0070C0"/>
                </a:solidFill>
                <a:latin typeface="VNI-Avo" pitchFamily="2" charset="0"/>
                <a:ea typeface="等线" panose="02010600030101010101" pitchFamily="2" charset="-122"/>
              </a:rPr>
              <a:t>TRÖÔØNG TIEÅU HOÏC VAØ TRUNG HOÏC CÔ SÔÛ TAÏ UYEÂN</a:t>
            </a:r>
            <a:endParaRPr lang="zh-CN" altLang="en-US" sz="2200" b="1" dirty="0">
              <a:solidFill>
                <a:srgbClr val="0070C0"/>
              </a:solidFill>
              <a:latin typeface="VNI-Avo" pitchFamily="2" charset="0"/>
              <a:ea typeface="等线" panose="02010600030101010101" pitchFamily="2" charset="-122"/>
            </a:endParaRPr>
          </a:p>
        </p:txBody>
      </p:sp>
      <p:pic>
        <p:nvPicPr>
          <p:cNvPr id="15" name="Picture 14">
            <a:extLst>
              <a:ext uri="{FF2B5EF4-FFF2-40B4-BE49-F238E27FC236}">
                <a16:creationId xmlns:a16="http://schemas.microsoft.com/office/drawing/2014/main" id="{51091721-29B6-9087-A665-C027A90F15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7" r="17551"/>
          <a:stretch/>
        </p:blipFill>
        <p:spPr>
          <a:xfrm>
            <a:off x="102859" y="0"/>
            <a:ext cx="1341562" cy="1188923"/>
          </a:xfrm>
          <a:prstGeom prst="rect">
            <a:avLst/>
          </a:prstGeom>
        </p:spPr>
      </p:pic>
      <p:sp>
        <p:nvSpPr>
          <p:cNvPr id="16" name="矩形 97">
            <a:extLst>
              <a:ext uri="{FF2B5EF4-FFF2-40B4-BE49-F238E27FC236}">
                <a16:creationId xmlns:a16="http://schemas.microsoft.com/office/drawing/2014/main" id="{5BDB308E-6C35-923D-4761-E588AF17B261}"/>
              </a:ext>
            </a:extLst>
          </p:cNvPr>
          <p:cNvSpPr/>
          <p:nvPr/>
        </p:nvSpPr>
        <p:spPr>
          <a:xfrm>
            <a:off x="1132884" y="1985432"/>
            <a:ext cx="7527587" cy="1077218"/>
          </a:xfrm>
          <a:prstGeom prst="rect">
            <a:avLst/>
          </a:prstGeom>
        </p:spPr>
        <p:txBody>
          <a:bodyPr wrap="square">
            <a:spAutoFit/>
          </a:bodyPr>
          <a:lstStyle/>
          <a:p>
            <a:pPr algn="ctr"/>
            <a:r>
              <a:rPr lang="en-US" altLang="zh-CN" sz="32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lt"/>
              </a:rPr>
              <a:t>CHÀO MỪNG CÁC CON ĐẾN VỚI </a:t>
            </a:r>
          </a:p>
          <a:p>
            <a:pPr algn="ctr"/>
            <a:r>
              <a:rPr lang="en-US" altLang="zh-CN" sz="32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lt"/>
              </a:rPr>
              <a:t>MÔN: GIÁO DỤC THỂ CHẤT 1</a:t>
            </a:r>
            <a:endParaRPr lang="zh-CN" altLang="en-US" sz="32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 name="Cloud 1">
            <a:extLst>
              <a:ext uri="{FF2B5EF4-FFF2-40B4-BE49-F238E27FC236}">
                <a16:creationId xmlns:a16="http://schemas.microsoft.com/office/drawing/2014/main" id="{6CD66378-E3CE-01A2-CBC8-194C0BD67ABE}"/>
              </a:ext>
            </a:extLst>
          </p:cNvPr>
          <p:cNvSpPr/>
          <p:nvPr/>
        </p:nvSpPr>
        <p:spPr>
          <a:xfrm>
            <a:off x="102859" y="3043600"/>
            <a:ext cx="2160240" cy="97273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VNI-Avo" pitchFamily="2" charset="0"/>
              </a:rPr>
              <a:t>TUAÀN 6</a:t>
            </a:r>
          </a:p>
        </p:txBody>
      </p:sp>
    </p:spTree>
    <p:extLst>
      <p:ext uri="{BB962C8B-B14F-4D97-AF65-F5344CB8AC3E}">
        <p14:creationId xmlns:p14="http://schemas.microsoft.com/office/powerpoint/2010/main" val="242375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6059"/>
          <a:stretch/>
        </p:blipFill>
        <p:spPr bwMode="auto">
          <a:xfrm>
            <a:off x="838199" y="0"/>
            <a:ext cx="427350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DC76799-6267-7D19-BAD1-11113140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652"/>
            <a:ext cx="7162800" cy="4198452"/>
          </a:xfrm>
          <a:prstGeom prst="rect">
            <a:avLst/>
          </a:prstGeom>
        </p:spPr>
      </p:pic>
    </p:spTree>
    <p:extLst>
      <p:ext uri="{BB962C8B-B14F-4D97-AF65-F5344CB8AC3E}">
        <p14:creationId xmlns:p14="http://schemas.microsoft.com/office/powerpoint/2010/main" val="347353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6998D-B4CE-2AC6-F636-BEF98CF76DCA}"/>
              </a:ext>
            </a:extLst>
          </p:cNvPr>
          <p:cNvPicPr>
            <a:picLocks noChangeAspect="1"/>
          </p:cNvPicPr>
          <p:nvPr/>
        </p:nvPicPr>
        <p:blipFill rotWithShape="1">
          <a:blip r:embed="rId2">
            <a:extLst>
              <a:ext uri="{28A0092B-C50C-407E-A947-70E740481C1C}">
                <a14:useLocalDpi xmlns:a14="http://schemas.microsoft.com/office/drawing/2010/main" val="0"/>
              </a:ext>
            </a:extLst>
          </a:blip>
          <a:srcRect l="3540" t="1843"/>
          <a:stretch/>
        </p:blipFill>
        <p:spPr>
          <a:xfrm>
            <a:off x="0" y="438150"/>
            <a:ext cx="9077240" cy="4572000"/>
          </a:xfrm>
          <a:prstGeom prst="rect">
            <a:avLst/>
          </a:prstGeom>
        </p:spPr>
      </p:pic>
    </p:spTree>
    <p:extLst>
      <p:ext uri="{BB962C8B-B14F-4D97-AF65-F5344CB8AC3E}">
        <p14:creationId xmlns:p14="http://schemas.microsoft.com/office/powerpoint/2010/main" val="351808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BE5B2-C2D0-31B3-D48C-3910E3254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149"/>
            <a:ext cx="9144000" cy="4267201"/>
          </a:xfrm>
          <a:prstGeom prst="rect">
            <a:avLst/>
          </a:prstGeom>
        </p:spPr>
      </p:pic>
    </p:spTree>
    <p:extLst>
      <p:ext uri="{BB962C8B-B14F-4D97-AF65-F5344CB8AC3E}">
        <p14:creationId xmlns:p14="http://schemas.microsoft.com/office/powerpoint/2010/main" val="66455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51A06-38A2-854E-3BB8-A23F7C978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83"/>
            <a:ext cx="7543800" cy="5170665"/>
          </a:xfrm>
          <a:prstGeom prst="rect">
            <a:avLst/>
          </a:prstGeom>
        </p:spPr>
      </p:pic>
    </p:spTree>
    <p:extLst>
      <p:ext uri="{BB962C8B-B14F-4D97-AF65-F5344CB8AC3E}">
        <p14:creationId xmlns:p14="http://schemas.microsoft.com/office/powerpoint/2010/main" val="259492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3820A-2C0C-6403-D09F-91FEFF7CA5D5}"/>
              </a:ext>
            </a:extLst>
          </p:cNvPr>
          <p:cNvSpPr txBox="1"/>
          <p:nvPr/>
        </p:nvSpPr>
        <p:spPr>
          <a:xfrm>
            <a:off x="0" y="80451"/>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Trò chơi: “Chuyền bóng qua hai bên”</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06623E6A-CBA7-8731-675B-C2080C08970E}"/>
              </a:ext>
            </a:extLst>
          </p:cNvPr>
          <p:cNvSpPr/>
          <p:nvPr/>
        </p:nvSpPr>
        <p:spPr>
          <a:xfrm>
            <a:off x="105674" y="3512284"/>
            <a:ext cx="8915400"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chơi: Cho học sinh xếp thành 2-3 hàng dọc cách nhau một cánh tay, học sinh đứng đầu hàng cầm bóng. Khi có hiệu lệnh học sinh đứng đầu hàng quay người sang bên trái (hoặc bên phải theo yêu cầu của giáo viên) chuyển bóng cho bạn đằng sau, lần lượt như vậy cho đến bạn cuối hàng nhóm nào hoàn thành xong trước không làm rơi sẽ thắng cuộc.</a:t>
            </a:r>
          </a:p>
        </p:txBody>
      </p:sp>
      <p:pic>
        <p:nvPicPr>
          <p:cNvPr id="7" name="Picture 6">
            <a:extLst>
              <a:ext uri="{FF2B5EF4-FFF2-40B4-BE49-F238E27FC236}">
                <a16:creationId xmlns:a16="http://schemas.microsoft.com/office/drawing/2014/main" id="{164585B1-895B-BD44-E30F-1F19A0FDA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3671"/>
            <a:ext cx="6553200" cy="2692251"/>
          </a:xfrm>
          <a:prstGeom prst="rect">
            <a:avLst/>
          </a:prstGeom>
        </p:spPr>
      </p:pic>
    </p:spTree>
    <p:extLst>
      <p:ext uri="{BB962C8B-B14F-4D97-AF65-F5344CB8AC3E}">
        <p14:creationId xmlns:p14="http://schemas.microsoft.com/office/powerpoint/2010/main" val="411657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691"/>
          <a:stretch/>
        </p:blipFill>
        <p:spPr>
          <a:xfrm>
            <a:off x="0" y="0"/>
            <a:ext cx="9144000" cy="5153983"/>
          </a:xfrm>
          <a:prstGeom prst="rect">
            <a:avLst/>
          </a:prstGeom>
        </p:spPr>
      </p:pic>
      <p:sp>
        <p:nvSpPr>
          <p:cNvPr id="2" name="Rectangle 1">
            <a:extLst>
              <a:ext uri="{FF2B5EF4-FFF2-40B4-BE49-F238E27FC236}">
                <a16:creationId xmlns:a16="http://schemas.microsoft.com/office/drawing/2014/main" id="{5E1653D7-46B7-2CC3-43B4-8D660E3187CE}"/>
              </a:ext>
            </a:extLst>
          </p:cNvPr>
          <p:cNvSpPr/>
          <p:nvPr/>
        </p:nvSpPr>
        <p:spPr>
          <a:xfrm>
            <a:off x="457200" y="1809750"/>
            <a:ext cx="8001001" cy="1231423"/>
          </a:xfrm>
          <a:prstGeom prst="rect">
            <a:avLst/>
          </a:prstGeom>
          <a:noFill/>
        </p:spPr>
        <p:txBody>
          <a:bodyPr wrap="square" lIns="122235" tIns="61117" rIns="122235" bIns="61117">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Keát</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thuùc</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tieát</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hoïc</a:t>
            </a:r>
            <a:r>
              <a:rPr kumimoji="0" lang="en-US" sz="7200" b="1" i="0" u="none" strike="noStrike" kern="1200" cap="none" spc="0" normalizeH="0" baseline="0" noProof="0">
                <a:ln>
                  <a:noFill/>
                </a:ln>
                <a:solidFill>
                  <a:srgbClr val="FF0000"/>
                </a:solidFill>
                <a:effectLst/>
                <a:uLnTx/>
                <a:uFillTx/>
                <a:latin typeface="VNI-Avo" pitchFamily="2" charset="0"/>
                <a:ea typeface="+mn-ea"/>
                <a:cs typeface="+mn-cs"/>
              </a:rPr>
              <a:t> </a:t>
            </a:r>
            <a:endParaRPr kumimoji="0" lang="en-US" sz="6600" b="1" i="0" u="none" strike="noStrike" kern="1200" cap="none" spc="0" normalizeH="0" baseline="0" noProof="0" dirty="0">
              <a:ln/>
              <a:solidFill>
                <a:srgbClr val="FF0000"/>
              </a:solidFill>
              <a:effectLst/>
              <a:uLnTx/>
              <a:uFillTx/>
              <a:latin typeface="VNI-Avo" pitchFamily="2" charset="0"/>
              <a:ea typeface="+mn-ea"/>
              <a:cs typeface="+mn-cs"/>
            </a:endParaRPr>
          </a:p>
        </p:txBody>
      </p:sp>
    </p:spTree>
    <p:extLst>
      <p:ext uri="{BB962C8B-B14F-4D97-AF65-F5344CB8AC3E}">
        <p14:creationId xmlns:p14="http://schemas.microsoft.com/office/powerpoint/2010/main" val="12713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7">
            <a:extLst>
              <a:ext uri="{FF2B5EF4-FFF2-40B4-BE49-F238E27FC236}">
                <a16:creationId xmlns:a16="http://schemas.microsoft.com/office/drawing/2014/main" id="{E4DBDF15-F580-8FAB-B006-C2ED3FA49186}"/>
              </a:ext>
            </a:extLst>
          </p:cNvPr>
          <p:cNvSpPr/>
          <p:nvPr/>
        </p:nvSpPr>
        <p:spPr>
          <a:xfrm>
            <a:off x="228600" y="895350"/>
            <a:ext cx="8279471" cy="196496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BÀI 3:</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lt"/>
              </a:rPr>
              <a:t>ĐỘNG TÁC QUAY TRÁI, QUAY PHẢI VÀ QUAY SAU</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 1: </a:t>
            </a:r>
            <a:r>
              <a:rPr lang="en-US" altLang="zh-CN" sz="2400" b="1" dirty="0">
                <a:latin typeface="Times New Roman" panose="02020603050405020304" pitchFamily="18" charset="0"/>
                <a:ea typeface="等线" panose="02010600030101010101" pitchFamily="2" charset="-122"/>
                <a:cs typeface="Times New Roman" panose="02020603050405020304" pitchFamily="18" charset="0"/>
                <a:sym typeface="+mn-lt"/>
              </a:rPr>
              <a:t>ĐỘNG TÁC QUAY TRÁI</a:t>
            </a:r>
            <a:endParaRPr kumimoji="0" lang="zh-CN" altLang="en-US" sz="2400" b="1"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94783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6059"/>
          <a:stretch/>
        </p:blipFill>
        <p:spPr bwMode="auto">
          <a:xfrm>
            <a:off x="838199" y="0"/>
            <a:ext cx="427350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DC76799-6267-7D19-BAD1-11113140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652"/>
            <a:ext cx="7162800" cy="4198452"/>
          </a:xfrm>
          <a:prstGeom prst="rect">
            <a:avLst/>
          </a:prstGeom>
        </p:spPr>
      </p:pic>
    </p:spTree>
    <p:extLst>
      <p:ext uri="{BB962C8B-B14F-4D97-AF65-F5344CB8AC3E}">
        <p14:creationId xmlns:p14="http://schemas.microsoft.com/office/powerpoint/2010/main" val="202747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6998D-B4CE-2AC6-F636-BEF98CF76DCA}"/>
              </a:ext>
            </a:extLst>
          </p:cNvPr>
          <p:cNvPicPr>
            <a:picLocks noChangeAspect="1"/>
          </p:cNvPicPr>
          <p:nvPr/>
        </p:nvPicPr>
        <p:blipFill rotWithShape="1">
          <a:blip r:embed="rId2">
            <a:extLst>
              <a:ext uri="{28A0092B-C50C-407E-A947-70E740481C1C}">
                <a14:useLocalDpi xmlns:a14="http://schemas.microsoft.com/office/drawing/2010/main" val="0"/>
              </a:ext>
            </a:extLst>
          </a:blip>
          <a:srcRect l="3540" t="1843"/>
          <a:stretch/>
        </p:blipFill>
        <p:spPr>
          <a:xfrm>
            <a:off x="0" y="438150"/>
            <a:ext cx="9077240" cy="4572000"/>
          </a:xfrm>
          <a:prstGeom prst="rect">
            <a:avLst/>
          </a:prstGeom>
        </p:spPr>
      </p:pic>
    </p:spTree>
    <p:extLst>
      <p:ext uri="{BB962C8B-B14F-4D97-AF65-F5344CB8AC3E}">
        <p14:creationId xmlns:p14="http://schemas.microsoft.com/office/powerpoint/2010/main" val="355926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137784D-D3DB-E314-7C20-535FFCEC6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8"/>
            <a:ext cx="23590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E4B53CD-1B9A-74EA-85A8-49BBC3A94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56602"/>
            <a:ext cx="5943600" cy="3424085"/>
          </a:xfrm>
          <a:prstGeom prst="rect">
            <a:avLst/>
          </a:prstGeom>
        </p:spPr>
      </p:pic>
      <p:sp>
        <p:nvSpPr>
          <p:cNvPr id="12" name="Rectangle 11">
            <a:extLst>
              <a:ext uri="{FF2B5EF4-FFF2-40B4-BE49-F238E27FC236}">
                <a16:creationId xmlns:a16="http://schemas.microsoft.com/office/drawing/2014/main" id="{D931DA63-0715-23F1-C963-97131475B4EA}"/>
              </a:ext>
            </a:extLst>
          </p:cNvPr>
          <p:cNvSpPr/>
          <p:nvPr/>
        </p:nvSpPr>
        <p:spPr>
          <a:xfrm>
            <a:off x="114300" y="4189393"/>
            <a:ext cx="8915400" cy="954107"/>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Động tác: Lấy gót chân trái làm trụ và nữa bàn chân phải làm điểm tì, quay người sang bên trái, thu chân phải về.</a:t>
            </a:r>
          </a:p>
        </p:txBody>
      </p:sp>
    </p:spTree>
    <p:extLst>
      <p:ext uri="{BB962C8B-B14F-4D97-AF65-F5344CB8AC3E}">
        <p14:creationId xmlns:p14="http://schemas.microsoft.com/office/powerpoint/2010/main" val="371575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51A06-38A2-854E-3BB8-A23F7C978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83"/>
            <a:ext cx="7543800" cy="5170665"/>
          </a:xfrm>
          <a:prstGeom prst="rect">
            <a:avLst/>
          </a:prstGeom>
        </p:spPr>
      </p:pic>
    </p:spTree>
    <p:extLst>
      <p:ext uri="{BB962C8B-B14F-4D97-AF65-F5344CB8AC3E}">
        <p14:creationId xmlns:p14="http://schemas.microsoft.com/office/powerpoint/2010/main" val="206967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3820A-2C0C-6403-D09F-91FEFF7CA5D5}"/>
              </a:ext>
            </a:extLst>
          </p:cNvPr>
          <p:cNvSpPr txBox="1"/>
          <p:nvPr/>
        </p:nvSpPr>
        <p:spPr>
          <a:xfrm>
            <a:off x="0" y="80451"/>
            <a:ext cx="68580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 Trò chơi: “Chuyền bóng qua hai bên”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6623E6A-CBA7-8731-675B-C2080C08970E}"/>
              </a:ext>
            </a:extLst>
          </p:cNvPr>
          <p:cNvSpPr/>
          <p:nvPr/>
        </p:nvSpPr>
        <p:spPr>
          <a:xfrm>
            <a:off x="105674" y="3512284"/>
            <a:ext cx="8915400"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Cách chơi: Cho học sinh xếp thành 2-3 hàng dọc cách nhau một cánh tay, học sinh đứng đầu hàng cầm bóng. Khi có hiệu lệnh học sinh đứng đầu hàng quay người sang bên trái (hoặc bên phải theo yêu cầu của giáo viên) chuyển bóng cho bạn đằng sau, lần lượt như vậy cho đến bạn cuối hàng nhóm nào hoàn thành xong trước không làm rơi sẽ thắng cuộc.</a:t>
            </a:r>
          </a:p>
        </p:txBody>
      </p:sp>
      <p:pic>
        <p:nvPicPr>
          <p:cNvPr id="7" name="Picture 6">
            <a:extLst>
              <a:ext uri="{FF2B5EF4-FFF2-40B4-BE49-F238E27FC236}">
                <a16:creationId xmlns:a16="http://schemas.microsoft.com/office/drawing/2014/main" id="{164585B1-895B-BD44-E30F-1F19A0FDA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3671"/>
            <a:ext cx="6553200" cy="2692251"/>
          </a:xfrm>
          <a:prstGeom prst="rect">
            <a:avLst/>
          </a:prstGeom>
        </p:spPr>
      </p:pic>
    </p:spTree>
    <p:extLst>
      <p:ext uri="{BB962C8B-B14F-4D97-AF65-F5344CB8AC3E}">
        <p14:creationId xmlns:p14="http://schemas.microsoft.com/office/powerpoint/2010/main" val="78135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691"/>
          <a:stretch/>
        </p:blipFill>
        <p:spPr>
          <a:xfrm>
            <a:off x="0" y="0"/>
            <a:ext cx="9144000" cy="5153983"/>
          </a:xfrm>
          <a:prstGeom prst="rect">
            <a:avLst/>
          </a:prstGeom>
        </p:spPr>
      </p:pic>
      <p:sp>
        <p:nvSpPr>
          <p:cNvPr id="2" name="Rectangle 1">
            <a:extLst>
              <a:ext uri="{FF2B5EF4-FFF2-40B4-BE49-F238E27FC236}">
                <a16:creationId xmlns:a16="http://schemas.microsoft.com/office/drawing/2014/main" id="{5E1653D7-46B7-2CC3-43B4-8D660E3187CE}"/>
              </a:ext>
            </a:extLst>
          </p:cNvPr>
          <p:cNvSpPr/>
          <p:nvPr/>
        </p:nvSpPr>
        <p:spPr>
          <a:xfrm>
            <a:off x="457200" y="1809750"/>
            <a:ext cx="8001001" cy="1231423"/>
          </a:xfrm>
          <a:prstGeom prst="rect">
            <a:avLst/>
          </a:prstGeom>
          <a:noFill/>
        </p:spPr>
        <p:txBody>
          <a:bodyPr wrap="square" lIns="122235" tIns="61117" rIns="122235" bIns="61117">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Keát</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thuùc</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tieát</a:t>
            </a:r>
            <a:r>
              <a:rPr kumimoji="0" lang="en-US" sz="7200" b="1" i="0" u="none" strike="noStrike" kern="1200" cap="none" spc="0" normalizeH="0" baseline="0" noProof="0" dirty="0">
                <a:ln>
                  <a:noFill/>
                </a:ln>
                <a:solidFill>
                  <a:srgbClr val="FF0000"/>
                </a:solidFill>
                <a:effectLst/>
                <a:uLnTx/>
                <a:uFillTx/>
                <a:latin typeface="VNI-Avo" pitchFamily="2" charset="0"/>
                <a:ea typeface="+mn-ea"/>
                <a:cs typeface="+mn-cs"/>
              </a:rPr>
              <a:t> </a:t>
            </a:r>
            <a:r>
              <a:rPr kumimoji="0" lang="en-US" sz="7200" b="1" i="0" u="none" strike="noStrike" kern="1200" cap="none" spc="0" normalizeH="0" baseline="0" noProof="0" dirty="0" err="1">
                <a:ln>
                  <a:noFill/>
                </a:ln>
                <a:solidFill>
                  <a:srgbClr val="FF0000"/>
                </a:solidFill>
                <a:effectLst/>
                <a:uLnTx/>
                <a:uFillTx/>
                <a:latin typeface="VNI-Avo" pitchFamily="2" charset="0"/>
                <a:ea typeface="+mn-ea"/>
                <a:cs typeface="+mn-cs"/>
              </a:rPr>
              <a:t>hoïc</a:t>
            </a:r>
            <a:r>
              <a:rPr kumimoji="0" lang="en-US" sz="7200" b="1" i="0" u="none" strike="noStrike" kern="1200" cap="none" spc="0" normalizeH="0" baseline="0" noProof="0">
                <a:ln>
                  <a:noFill/>
                </a:ln>
                <a:solidFill>
                  <a:srgbClr val="FF0000"/>
                </a:solidFill>
                <a:effectLst/>
                <a:uLnTx/>
                <a:uFillTx/>
                <a:latin typeface="VNI-Avo" pitchFamily="2" charset="0"/>
                <a:ea typeface="+mn-ea"/>
                <a:cs typeface="+mn-cs"/>
              </a:rPr>
              <a:t> </a:t>
            </a:r>
            <a:endParaRPr kumimoji="0" lang="en-US" sz="6600" b="1" i="0" u="none" strike="noStrike" kern="1200" cap="none" spc="0" normalizeH="0" baseline="0" noProof="0" dirty="0">
              <a:ln/>
              <a:solidFill>
                <a:srgbClr val="FF0000"/>
              </a:solidFill>
              <a:effectLst/>
              <a:uLnTx/>
              <a:uFillTx/>
              <a:latin typeface="VNI-Avo" pitchFamily="2" charset="0"/>
              <a:ea typeface="+mn-ea"/>
              <a:cs typeface="+mn-cs"/>
            </a:endParaRPr>
          </a:p>
        </p:txBody>
      </p:sp>
    </p:spTree>
    <p:extLst>
      <p:ext uri="{BB962C8B-B14F-4D97-AF65-F5344CB8AC3E}">
        <p14:creationId xmlns:p14="http://schemas.microsoft.com/office/powerpoint/2010/main" val="31292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7">
            <a:extLst>
              <a:ext uri="{FF2B5EF4-FFF2-40B4-BE49-F238E27FC236}">
                <a16:creationId xmlns:a16="http://schemas.microsoft.com/office/drawing/2014/main" id="{E4DBDF15-F580-8FAB-B006-C2ED3FA49186}"/>
              </a:ext>
            </a:extLst>
          </p:cNvPr>
          <p:cNvSpPr/>
          <p:nvPr/>
        </p:nvSpPr>
        <p:spPr>
          <a:xfrm>
            <a:off x="228600" y="895350"/>
            <a:ext cx="8279471" cy="196496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BÀI 3:</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ĐỘNG TÁC QUAY TRÁI, QUAY PHẢI VÀ QUAY SAU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 2: ĐỘNG TÁC QUAY PHẢI</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67490673"/>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1394</TotalTime>
  <Words>309</Words>
  <Application>Microsoft Office PowerPoint</Application>
  <PresentationFormat>On-screen Show (16:9)</PresentationFormat>
  <Paragraphs>23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Georgia</vt:lpstr>
      <vt:lpstr>Times New Roman</vt:lpstr>
      <vt:lpstr>Trebuchet MS</vt:lpstr>
      <vt:lpstr>VNI-Avo</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192</cp:revision>
  <dcterms:created xsi:type="dcterms:W3CDTF">2020-08-19T08:40:40Z</dcterms:created>
  <dcterms:modified xsi:type="dcterms:W3CDTF">2025-08-05T08:52:12Z</dcterms:modified>
</cp:coreProperties>
</file>