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60" r:id="rId4"/>
    <p:sldId id="266" r:id="rId5"/>
    <p:sldId id="267" r:id="rId6"/>
    <p:sldId id="268" r:id="rId7"/>
    <p:sldId id="269" r:id="rId8"/>
    <p:sldId id="270" r:id="rId9"/>
    <p:sldId id="271" r:id="rId10"/>
    <p:sldId id="272" r:id="rId11"/>
    <p:sldId id="273" r:id="rId12"/>
    <p:sldId id="274" r:id="rId13"/>
    <p:sldId id="276" r:id="rId14"/>
  </p:sldIdLst>
  <p:sldSz cx="9144000" cy="6858000" type="screen4x3"/>
  <p:notesSz cx="6735763" cy="9866313"/>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99CCFF"/>
    <a:srgbClr val="ABF3BC"/>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4" autoAdjust="0"/>
  </p:normalViewPr>
  <p:slideViewPr>
    <p:cSldViewPr>
      <p:cViewPr varScale="1">
        <p:scale>
          <a:sx n="91" d="100"/>
          <a:sy n="91"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BBE1D3-68B7-4013-B391-F9953A4541E3}"/>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68D2823-6A87-46B3-85B4-A60A89B8D88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eaLnBrk="1" hangingPunct="1">
              <a:defRPr sz="1200"/>
            </a:lvl1pPr>
          </a:lstStyle>
          <a:p>
            <a:pPr>
              <a:defRPr/>
            </a:pPr>
            <a:fld id="{A43704AD-02D8-40F8-B6E7-4880625A9214}" type="datetimeFigureOut">
              <a:rPr lang="en-US"/>
              <a:pPr>
                <a:defRPr/>
              </a:pPr>
              <a:t>08/10/2025</a:t>
            </a:fld>
            <a:endParaRPr lang="en-US"/>
          </a:p>
        </p:txBody>
      </p:sp>
      <p:sp>
        <p:nvSpPr>
          <p:cNvPr id="4" name="Footer Placeholder 3">
            <a:extLst>
              <a:ext uri="{FF2B5EF4-FFF2-40B4-BE49-F238E27FC236}">
                <a16:creationId xmlns:a16="http://schemas.microsoft.com/office/drawing/2014/main" id="{8B721597-0F26-40B3-9B5D-A34B2DF21FF1}"/>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48F1B247-25C1-48D0-88C5-40E6E6323B0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eaLnBrk="1" hangingPunct="1">
              <a:defRPr sz="1200"/>
            </a:lvl1pPr>
          </a:lstStyle>
          <a:p>
            <a:pPr>
              <a:defRPr/>
            </a:pPr>
            <a:fld id="{4A849A13-B0E9-41C2-8B92-456F8B4886A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D98A40DE-56DD-42E2-9A18-B05FDD78775F}" type="slidenum">
              <a:rPr lang="en-US" altLang="en-US"/>
              <a:pPr>
                <a:defRPr/>
              </a:pPr>
              <a:t>‹#›</a:t>
            </a:fld>
            <a:endParaRPr lang="en-US" altLang="en-US"/>
          </a:p>
        </p:txBody>
      </p:sp>
    </p:spTree>
    <p:extLst>
      <p:ext uri="{BB962C8B-B14F-4D97-AF65-F5344CB8AC3E}">
        <p14:creationId xmlns:p14="http://schemas.microsoft.com/office/powerpoint/2010/main" val="157288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EEF5E7CB-9496-43D6-9FED-DDAB24B1049F}" type="slidenum">
              <a:rPr lang="en-US" altLang="en-US"/>
              <a:pPr>
                <a:defRPr/>
              </a:pPr>
              <a:t>‹#›</a:t>
            </a:fld>
            <a:endParaRPr lang="en-US" altLang="en-US"/>
          </a:p>
        </p:txBody>
      </p:sp>
    </p:spTree>
    <p:extLst>
      <p:ext uri="{BB962C8B-B14F-4D97-AF65-F5344CB8AC3E}">
        <p14:creationId xmlns:p14="http://schemas.microsoft.com/office/powerpoint/2010/main" val="291370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F1CEEE2C-3901-4740-B1D3-4B6394AF302B}" type="slidenum">
              <a:rPr lang="en-US" altLang="en-US"/>
              <a:pPr>
                <a:defRPr/>
              </a:pPr>
              <a:t>‹#›</a:t>
            </a:fld>
            <a:endParaRPr lang="en-US" altLang="en-US"/>
          </a:p>
        </p:txBody>
      </p:sp>
    </p:spTree>
    <p:extLst>
      <p:ext uri="{BB962C8B-B14F-4D97-AF65-F5344CB8AC3E}">
        <p14:creationId xmlns:p14="http://schemas.microsoft.com/office/powerpoint/2010/main" val="8872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575C6675-0AE7-482C-9F27-7522851AFEC5}" type="slidenum">
              <a:rPr lang="en-US" altLang="en-US"/>
              <a:pPr>
                <a:defRPr/>
              </a:pPr>
              <a:t>‹#›</a:t>
            </a:fld>
            <a:endParaRPr lang="en-US" altLang="en-US"/>
          </a:p>
        </p:txBody>
      </p:sp>
    </p:spTree>
    <p:extLst>
      <p:ext uri="{BB962C8B-B14F-4D97-AF65-F5344CB8AC3E}">
        <p14:creationId xmlns:p14="http://schemas.microsoft.com/office/powerpoint/2010/main" val="196786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975360B6-B847-4CA1-8A6C-1FF6C5CA4D63}" type="slidenum">
              <a:rPr lang="en-US" altLang="en-US"/>
              <a:pPr>
                <a:defRPr/>
              </a:pPr>
              <a:t>‹#›</a:t>
            </a:fld>
            <a:endParaRPr lang="en-US" altLang="en-US"/>
          </a:p>
        </p:txBody>
      </p:sp>
    </p:spTree>
    <p:extLst>
      <p:ext uri="{BB962C8B-B14F-4D97-AF65-F5344CB8AC3E}">
        <p14:creationId xmlns:p14="http://schemas.microsoft.com/office/powerpoint/2010/main" val="31663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56DDF7B3-5000-4D3A-A486-E21721BDFA58}" type="slidenum">
              <a:rPr lang="en-US" altLang="en-US"/>
              <a:pPr>
                <a:defRPr/>
              </a:pPr>
              <a:t>‹#›</a:t>
            </a:fld>
            <a:endParaRPr lang="en-US" altLang="en-US"/>
          </a:p>
        </p:txBody>
      </p:sp>
    </p:spTree>
    <p:extLst>
      <p:ext uri="{BB962C8B-B14F-4D97-AF65-F5344CB8AC3E}">
        <p14:creationId xmlns:p14="http://schemas.microsoft.com/office/powerpoint/2010/main" val="259593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F1015715-B69F-4AB0-9D4D-57CB4A85DCCC}" type="slidenum">
              <a:rPr lang="en-US" altLang="en-US"/>
              <a:pPr>
                <a:defRPr/>
              </a:pPr>
              <a:t>‹#›</a:t>
            </a:fld>
            <a:endParaRPr lang="en-US" altLang="en-US"/>
          </a:p>
        </p:txBody>
      </p:sp>
    </p:spTree>
    <p:extLst>
      <p:ext uri="{BB962C8B-B14F-4D97-AF65-F5344CB8AC3E}">
        <p14:creationId xmlns:p14="http://schemas.microsoft.com/office/powerpoint/2010/main" val="371481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70B432A9-AEF3-4F3F-BA26-00F079EEBE53}" type="slidenum">
              <a:rPr lang="en-US" altLang="en-US"/>
              <a:pPr>
                <a:defRPr/>
              </a:pPr>
              <a:t>‹#›</a:t>
            </a:fld>
            <a:endParaRPr lang="en-US" altLang="en-US"/>
          </a:p>
        </p:txBody>
      </p:sp>
    </p:spTree>
    <p:extLst>
      <p:ext uri="{BB962C8B-B14F-4D97-AF65-F5344CB8AC3E}">
        <p14:creationId xmlns:p14="http://schemas.microsoft.com/office/powerpoint/2010/main" val="105072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65DDEABC-AC85-41A4-B0ED-956F90B0C6B6}" type="slidenum">
              <a:rPr lang="en-US" altLang="en-US"/>
              <a:pPr>
                <a:defRPr/>
              </a:pPr>
              <a:t>‹#›</a:t>
            </a:fld>
            <a:endParaRPr lang="en-US" altLang="en-US"/>
          </a:p>
        </p:txBody>
      </p:sp>
    </p:spTree>
    <p:extLst>
      <p:ext uri="{BB962C8B-B14F-4D97-AF65-F5344CB8AC3E}">
        <p14:creationId xmlns:p14="http://schemas.microsoft.com/office/powerpoint/2010/main" val="313612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FD058D02-6E6B-4008-BA4E-AF28204B9001}" type="slidenum">
              <a:rPr lang="en-US" altLang="en-US"/>
              <a:pPr>
                <a:defRPr/>
              </a:pPr>
              <a:t>‹#›</a:t>
            </a:fld>
            <a:endParaRPr lang="en-US" altLang="en-US"/>
          </a:p>
        </p:txBody>
      </p:sp>
    </p:spTree>
    <p:extLst>
      <p:ext uri="{BB962C8B-B14F-4D97-AF65-F5344CB8AC3E}">
        <p14:creationId xmlns:p14="http://schemas.microsoft.com/office/powerpoint/2010/main" val="207833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687E1D-22C6-4C97-8751-C635E82639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999B54-3014-4554-B049-FE7AED07C9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D363F1-7957-4718-A99E-CA0C80FBA079}"/>
              </a:ext>
            </a:extLst>
          </p:cNvPr>
          <p:cNvSpPr>
            <a:spLocks noGrp="1" noChangeArrowheads="1"/>
          </p:cNvSpPr>
          <p:nvPr>
            <p:ph type="sldNum" sz="quarter" idx="12"/>
          </p:nvPr>
        </p:nvSpPr>
        <p:spPr>
          <a:ln/>
        </p:spPr>
        <p:txBody>
          <a:bodyPr/>
          <a:lstStyle>
            <a:lvl1pPr>
              <a:defRPr/>
            </a:lvl1pPr>
          </a:lstStyle>
          <a:p>
            <a:pPr>
              <a:defRPr/>
            </a:pPr>
            <a:fld id="{080AE4AD-5751-4443-A79D-5935F110165E}" type="slidenum">
              <a:rPr lang="en-US" altLang="en-US"/>
              <a:pPr>
                <a:defRPr/>
              </a:pPr>
              <a:t>‹#›</a:t>
            </a:fld>
            <a:endParaRPr lang="en-US" altLang="en-US"/>
          </a:p>
        </p:txBody>
      </p:sp>
    </p:spTree>
    <p:extLst>
      <p:ext uri="{BB962C8B-B14F-4D97-AF65-F5344CB8AC3E}">
        <p14:creationId xmlns:p14="http://schemas.microsoft.com/office/powerpoint/2010/main" val="42911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21687E1D-22C6-4C97-8751-C635E82639C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15999B54-3014-4554-B049-FE7AED07C9B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31D363F1-7957-4718-A99E-CA0C80FBA07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CF070657-96D0-4427-8329-66DAF9C6F7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868488" y="766763"/>
            <a:ext cx="5307012"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solidFill>
                  <a:srgbClr val="00B050"/>
                </a:solidFill>
              </a:rPr>
              <a:t>ỦY BAN NHÂN DÂN PHƯỜNG TÂN H</a:t>
            </a:r>
            <a:r>
              <a:rPr lang="vi-VN" altLang="en-US" sz="2000" b="1">
                <a:solidFill>
                  <a:srgbClr val="00B050"/>
                </a:solidFill>
              </a:rPr>
              <a:t>Ư</a:t>
            </a:r>
            <a:r>
              <a:rPr lang="en-US" altLang="en-US" sz="2000" b="1">
                <a:solidFill>
                  <a:srgbClr val="00B050"/>
                </a:solidFill>
              </a:rPr>
              <a:t>NG</a:t>
            </a:r>
          </a:p>
          <a:p>
            <a:pPr algn="ctr" eaLnBrk="1" hangingPunct="1">
              <a:spcBef>
                <a:spcPct val="0"/>
              </a:spcBef>
              <a:buFontTx/>
              <a:buNone/>
            </a:pPr>
            <a:r>
              <a:rPr lang="en-US" altLang="en-US" sz="1800" b="1">
                <a:solidFill>
                  <a:srgbClr val="00B050"/>
                </a:solidFill>
              </a:rPr>
              <a:t>TRƯỜNG THCS NGUYỄN HỮU THỌ</a:t>
            </a:r>
          </a:p>
        </p:txBody>
      </p:sp>
      <p:sp>
        <p:nvSpPr>
          <p:cNvPr id="3075" name="Text Box 4"/>
          <p:cNvSpPr txBox="1">
            <a:spLocks noChangeArrowheads="1"/>
          </p:cNvSpPr>
          <p:nvPr/>
        </p:nvSpPr>
        <p:spPr bwMode="auto">
          <a:xfrm>
            <a:off x="827088" y="2971800"/>
            <a:ext cx="7391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FF0000"/>
                </a:solidFill>
              </a:rPr>
              <a:t>CHUYÊN ĐỀ</a:t>
            </a:r>
            <a:endParaRPr lang="vi-VN" altLang="en-US" sz="4400" b="1">
              <a:solidFill>
                <a:srgbClr val="FF0000"/>
              </a:solidFill>
            </a:endParaRPr>
          </a:p>
          <a:p>
            <a:pPr algn="ctr" eaLnBrk="1" hangingPunct="1">
              <a:spcBef>
                <a:spcPct val="0"/>
              </a:spcBef>
              <a:buFontTx/>
              <a:buNone/>
            </a:pPr>
            <a:r>
              <a:rPr lang="en-US" altLang="en-US" sz="4400" b="1">
                <a:solidFill>
                  <a:srgbClr val="FF0000"/>
                </a:solidFill>
              </a:rPr>
              <a:t>AN TOÀN THỰC PHẨM</a:t>
            </a:r>
          </a:p>
          <a:p>
            <a:pPr algn="ctr" eaLnBrk="1" hangingPunct="1">
              <a:spcBef>
                <a:spcPct val="0"/>
              </a:spcBef>
              <a:buFontTx/>
              <a:buNone/>
            </a:pPr>
            <a:endParaRPr lang="en-US" altLang="en-US" sz="3600" b="1">
              <a:solidFill>
                <a:srgbClr val="FF0000"/>
              </a:solidFill>
            </a:endParaRPr>
          </a:p>
          <a:p>
            <a:pPr algn="ctr" eaLnBrk="1" hangingPunct="1">
              <a:spcBef>
                <a:spcPct val="0"/>
              </a:spcBef>
              <a:buFontTx/>
              <a:buNone/>
            </a:pPr>
            <a:endParaRPr lang="en-US" altLang="en-US" sz="3600" b="1">
              <a:solidFill>
                <a:srgbClr val="FF0000"/>
              </a:solidFill>
            </a:endParaRPr>
          </a:p>
          <a:p>
            <a:pPr algn="ctr" eaLnBrk="1" hangingPunct="1">
              <a:spcBef>
                <a:spcPct val="0"/>
              </a:spcBef>
              <a:buFontTx/>
              <a:buNone/>
            </a:pPr>
            <a:r>
              <a:rPr lang="en-US" altLang="en-US" sz="2400" b="1">
                <a:solidFill>
                  <a:srgbClr val="0070C0"/>
                </a:solidFill>
              </a:rPr>
              <a:t>Y tế tr</a:t>
            </a:r>
            <a:r>
              <a:rPr lang="vi-VN" altLang="en-US" sz="2400" b="1">
                <a:solidFill>
                  <a:srgbClr val="0070C0"/>
                </a:solidFill>
              </a:rPr>
              <a:t>ư</a:t>
            </a:r>
            <a:r>
              <a:rPr lang="en-US" altLang="en-US" sz="2400" b="1">
                <a:solidFill>
                  <a:srgbClr val="0070C0"/>
                </a:solidFill>
              </a:rPr>
              <a:t>ờng học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12291" name="Text Box 4"/>
          <p:cNvSpPr txBox="1">
            <a:spLocks noChangeArrowheads="1"/>
          </p:cNvSpPr>
          <p:nvPr/>
        </p:nvSpPr>
        <p:spPr bwMode="auto">
          <a:xfrm>
            <a:off x="152400" y="381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p:txBody>
      </p:sp>
      <p:sp>
        <p:nvSpPr>
          <p:cNvPr id="12292"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3" name="AutoShape 6"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294" name="AutoShape 7"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295" name="AutoShape 8"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296" name="Text Box 9"/>
          <p:cNvSpPr txBox="1">
            <a:spLocks noChangeArrowheads="1"/>
          </p:cNvSpPr>
          <p:nvPr/>
        </p:nvSpPr>
        <p:spPr bwMode="auto">
          <a:xfrm>
            <a:off x="152400" y="646113"/>
            <a:ext cx="260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 An toàn thực phẩm :</a:t>
            </a:r>
            <a:r>
              <a:rPr lang="en-US" altLang="en-US" sz="1800">
                <a:solidFill>
                  <a:srgbClr val="FF0000"/>
                </a:solidFill>
                <a:latin typeface="Times New Roman" panose="02020603050405020304" pitchFamily="18" charset="0"/>
              </a:rPr>
              <a:t> </a:t>
            </a:r>
          </a:p>
        </p:txBody>
      </p:sp>
      <p:sp>
        <p:nvSpPr>
          <p:cNvPr id="12297" name="Text Box 10"/>
          <p:cNvSpPr txBox="1">
            <a:spLocks noChangeArrowheads="1"/>
          </p:cNvSpPr>
          <p:nvPr/>
        </p:nvSpPr>
        <p:spPr bwMode="auto">
          <a:xfrm>
            <a:off x="441325" y="927100"/>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An toàn thực phẩm là thực phẩm không bị nhiễm trùng , nhiễm độc , biến chất .</a:t>
            </a:r>
          </a:p>
        </p:txBody>
      </p:sp>
      <p:sp>
        <p:nvSpPr>
          <p:cNvPr id="12298" name="Text Box 11"/>
          <p:cNvSpPr txBox="1">
            <a:spLocks noChangeArrowheads="1"/>
          </p:cNvSpPr>
          <p:nvPr/>
        </p:nvSpPr>
        <p:spPr bwMode="auto">
          <a:xfrm>
            <a:off x="5622925" y="928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8444" name="Picture 12" descr="ngày nhà giáo tóc dài cô giáo xinh đẹp cầm sách minh họa bài Hình ..."/>
          <p:cNvPicPr>
            <a:picLocks noChangeAspect="1" noChangeArrowheads="1"/>
          </p:cNvPicPr>
          <p:nvPr/>
        </p:nvPicPr>
        <p:blipFill>
          <a:blip r:embed="rId2">
            <a:extLst>
              <a:ext uri="{28A0092B-C50C-407E-A947-70E740481C1C}">
                <a14:useLocalDpi xmlns:a14="http://schemas.microsoft.com/office/drawing/2010/main" val="0"/>
              </a:ext>
            </a:extLst>
          </a:blip>
          <a:srcRect l="24092" t="15105" r="27722" b="4340"/>
          <a:stretch>
            <a:fillRect/>
          </a:stretch>
        </p:blipFill>
        <p:spPr bwMode="auto">
          <a:xfrm>
            <a:off x="5346700" y="3124200"/>
            <a:ext cx="1358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AutoShape 13"/>
          <p:cNvSpPr>
            <a:spLocks noChangeArrowheads="1"/>
          </p:cNvSpPr>
          <p:nvPr/>
        </p:nvSpPr>
        <p:spPr bwMode="auto">
          <a:xfrm>
            <a:off x="5638800" y="533400"/>
            <a:ext cx="3276600" cy="1828800"/>
          </a:xfrm>
          <a:prstGeom prst="cloudCallout">
            <a:avLst>
              <a:gd name="adj1" fmla="val -27083"/>
              <a:gd name="adj2" fmla="val 11475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Để đảm bảo an toàn khi chế biến và bảo quản cần chú ý điều gì?</a:t>
            </a:r>
          </a:p>
        </p:txBody>
      </p:sp>
      <p:sp>
        <p:nvSpPr>
          <p:cNvPr id="12301" name="Text Box 14"/>
          <p:cNvSpPr txBox="1">
            <a:spLocks noChangeArrowheads="1"/>
          </p:cNvSpPr>
          <p:nvPr/>
        </p:nvSpPr>
        <p:spPr bwMode="auto">
          <a:xfrm>
            <a:off x="304800" y="1462088"/>
            <a:ext cx="359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1. An toàn thực phẩm khi mua sắm </a:t>
            </a:r>
            <a:r>
              <a:rPr lang="en-US" altLang="en-US" sz="1800">
                <a:solidFill>
                  <a:srgbClr val="FFFF00"/>
                </a:solidFill>
                <a:latin typeface="Times New Roman" panose="02020603050405020304" pitchFamily="18" charset="0"/>
              </a:rPr>
              <a:t>:</a:t>
            </a:r>
          </a:p>
        </p:txBody>
      </p:sp>
      <p:sp>
        <p:nvSpPr>
          <p:cNvPr id="12302" name="Text Box 15"/>
          <p:cNvSpPr txBox="1">
            <a:spLocks noChangeArrowheads="1"/>
          </p:cNvSpPr>
          <p:nvPr/>
        </p:nvSpPr>
        <p:spPr bwMode="auto">
          <a:xfrm>
            <a:off x="381000" y="1752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Thực phẩm tươi sống: Chọn loại tươi ngon , không bầm dập , ôi ươn </a:t>
            </a:r>
          </a:p>
          <a:p>
            <a:pPr eaLnBrk="1" hangingPunct="1">
              <a:spcBef>
                <a:spcPct val="0"/>
              </a:spcBef>
              <a:buFontTx/>
              <a:buNone/>
            </a:pPr>
            <a:r>
              <a:rPr lang="en-US" altLang="en-US" sz="1800">
                <a:latin typeface="Times New Roman" panose="02020603050405020304" pitchFamily="18" charset="0"/>
              </a:rPr>
              <a:t>- Thực phẩm đóng hộp : Chú ý hạn sử dụng , ghi trên bao bì , chất lượng vỏ hộp .</a:t>
            </a:r>
          </a:p>
          <a:p>
            <a:pPr eaLnBrk="1" hangingPunct="1">
              <a:spcBef>
                <a:spcPct val="0"/>
              </a:spcBef>
              <a:buFontTx/>
              <a:buNone/>
            </a:pPr>
            <a:r>
              <a:rPr lang="en-US" altLang="en-US" sz="1800">
                <a:latin typeface="Times New Roman" panose="02020603050405020304" pitchFamily="18" charset="0"/>
              </a:rPr>
              <a:t>- Thực phẩm khô : Chọn loại không bị mốc , sâu mọt , …</a:t>
            </a:r>
          </a:p>
          <a:p>
            <a:pPr eaLnBrk="1" hangingPunct="1">
              <a:spcBef>
                <a:spcPct val="0"/>
              </a:spcBef>
              <a:buFontTx/>
              <a:buNone/>
            </a:pPr>
            <a:r>
              <a:rPr lang="en-US" altLang="en-US" sz="1800">
                <a:latin typeface="Times New Roman" panose="02020603050405020304" pitchFamily="18" charset="0"/>
              </a:rPr>
              <a:t>- Tránh để lẫn lộn thực phẩm ăn sống và thực phẩm cần nấu chín . </a:t>
            </a:r>
          </a:p>
        </p:txBody>
      </p:sp>
      <p:sp>
        <p:nvSpPr>
          <p:cNvPr id="12303" name="AutoShape 16"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304" name="AutoShape 17"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2305" name="Text Box 27"/>
          <p:cNvSpPr txBox="1">
            <a:spLocks noChangeArrowheads="1"/>
          </p:cNvSpPr>
          <p:nvPr/>
        </p:nvSpPr>
        <p:spPr bwMode="auto">
          <a:xfrm>
            <a:off x="288925" y="3962400"/>
            <a:ext cx="483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An toàn thực phẩm khi chế biến và bảo quản : </a:t>
            </a:r>
          </a:p>
        </p:txBody>
      </p:sp>
      <p:sp>
        <p:nvSpPr>
          <p:cNvPr id="18460" name="Text Box 28"/>
          <p:cNvSpPr txBox="1">
            <a:spLocks noChangeArrowheads="1"/>
          </p:cNvSpPr>
          <p:nvPr/>
        </p:nvSpPr>
        <p:spPr bwMode="auto">
          <a:xfrm>
            <a:off x="381000" y="4279900"/>
            <a:ext cx="4740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FFFF"/>
                </a:solidFill>
                <a:latin typeface="Times New Roman" panose="02020603050405020304" pitchFamily="18" charset="0"/>
              </a:rPr>
              <a:t>- </a:t>
            </a:r>
            <a:r>
              <a:rPr lang="en-US" altLang="en-US" sz="1800">
                <a:latin typeface="Times New Roman" panose="02020603050405020304" pitchFamily="18" charset="0"/>
              </a:rPr>
              <a:t>Thực phẩm đã chế biến : Nấu chín , đậy kỹ , cho vào hộp bảo quản lạnh …</a:t>
            </a:r>
          </a:p>
          <a:p>
            <a:pPr eaLnBrk="1" hangingPunct="1">
              <a:spcBef>
                <a:spcPct val="0"/>
              </a:spcBef>
              <a:buFontTx/>
              <a:buNone/>
            </a:pPr>
            <a:r>
              <a:rPr lang="en-US" altLang="en-US" sz="1800">
                <a:latin typeface="Times New Roman" panose="02020603050405020304" pitchFamily="18" charset="0"/>
              </a:rPr>
              <a:t>- Thực phẩm đóng hộp : Để nơi mát , bảo quản lạnh ..</a:t>
            </a:r>
          </a:p>
          <a:p>
            <a:pPr eaLnBrk="1" hangingPunct="1">
              <a:spcBef>
                <a:spcPct val="0"/>
              </a:spcBef>
              <a:buFontTx/>
              <a:buNone/>
            </a:pPr>
            <a:r>
              <a:rPr lang="en-US" altLang="en-US" sz="1800">
                <a:latin typeface="Times New Roman" panose="02020603050405020304" pitchFamily="18" charset="0"/>
              </a:rPr>
              <a:t>- Thực phẩm khô : Phơi sấy khô , chống ẩm mốc , sâu mọt .</a:t>
            </a:r>
          </a:p>
        </p:txBody>
      </p:sp>
      <p:grpSp>
        <p:nvGrpSpPr>
          <p:cNvPr id="18461" name="Group 29"/>
          <p:cNvGrpSpPr>
            <a:grpSpLocks/>
          </p:cNvGrpSpPr>
          <p:nvPr/>
        </p:nvGrpSpPr>
        <p:grpSpPr bwMode="auto">
          <a:xfrm>
            <a:off x="7315200" y="4648200"/>
            <a:ext cx="1447800" cy="1282700"/>
            <a:chOff x="4608" y="2928"/>
            <a:chExt cx="912" cy="808"/>
          </a:xfrm>
        </p:grpSpPr>
        <p:pic>
          <p:nvPicPr>
            <p:cNvPr id="12314" name="Picture 30" descr="thucphamdonghop112018%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2928"/>
              <a:ext cx="91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31"/>
            <p:cNvSpPr txBox="1">
              <a:spLocks noChangeArrowheads="1"/>
            </p:cNvSpPr>
            <p:nvPr/>
          </p:nvSpPr>
          <p:spPr bwMode="auto">
            <a:xfrm>
              <a:off x="4896" y="3072"/>
              <a:ext cx="3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000" b="1">
                  <a:solidFill>
                    <a:srgbClr val="FF0000"/>
                  </a:solidFill>
                  <a:latin typeface="Times New Roman" panose="02020603050405020304" pitchFamily="18" charset="0"/>
                </a:rPr>
                <a:t>?</a:t>
              </a:r>
            </a:p>
          </p:txBody>
        </p:sp>
      </p:grpSp>
      <p:grpSp>
        <p:nvGrpSpPr>
          <p:cNvPr id="18464" name="Group 32"/>
          <p:cNvGrpSpPr>
            <a:grpSpLocks/>
          </p:cNvGrpSpPr>
          <p:nvPr/>
        </p:nvGrpSpPr>
        <p:grpSpPr bwMode="auto">
          <a:xfrm>
            <a:off x="5410200" y="5400675"/>
            <a:ext cx="1600200" cy="1150938"/>
            <a:chOff x="3408" y="3402"/>
            <a:chExt cx="1008" cy="725"/>
          </a:xfrm>
        </p:grpSpPr>
        <p:pic>
          <p:nvPicPr>
            <p:cNvPr id="12312" name="Picture 33" descr="Bảo quản thực phẩm khô đúng cách không hề k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 y="3402"/>
              <a:ext cx="100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34"/>
            <p:cNvSpPr txBox="1">
              <a:spLocks noChangeArrowheads="1"/>
            </p:cNvSpPr>
            <p:nvPr/>
          </p:nvSpPr>
          <p:spPr bwMode="auto">
            <a:xfrm>
              <a:off x="3744" y="3408"/>
              <a:ext cx="3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000" b="1">
                  <a:solidFill>
                    <a:srgbClr val="FF0000"/>
                  </a:solidFill>
                  <a:latin typeface="Times New Roman" panose="02020603050405020304" pitchFamily="18" charset="0"/>
                </a:rPr>
                <a:t>?</a:t>
              </a:r>
            </a:p>
          </p:txBody>
        </p:sp>
      </p:grpSp>
      <p:grpSp>
        <p:nvGrpSpPr>
          <p:cNvPr id="18472" name="Group 40"/>
          <p:cNvGrpSpPr>
            <a:grpSpLocks/>
          </p:cNvGrpSpPr>
          <p:nvPr/>
        </p:nvGrpSpPr>
        <p:grpSpPr bwMode="auto">
          <a:xfrm>
            <a:off x="6996113" y="2895600"/>
            <a:ext cx="2147887" cy="1600200"/>
            <a:chOff x="4407" y="1824"/>
            <a:chExt cx="1353" cy="1008"/>
          </a:xfrm>
        </p:grpSpPr>
        <p:pic>
          <p:nvPicPr>
            <p:cNvPr id="12310" name="Picture 36" descr="an c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1824"/>
              <a:ext cx="1353"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39"/>
            <p:cNvSpPr txBox="1">
              <a:spLocks noChangeArrowheads="1"/>
            </p:cNvSpPr>
            <p:nvPr/>
          </p:nvSpPr>
          <p:spPr bwMode="auto">
            <a:xfrm>
              <a:off x="4886" y="1983"/>
              <a:ext cx="29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400" b="1">
                  <a:solidFill>
                    <a:srgbClr val="FF0000"/>
                  </a:solidFill>
                  <a:latin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linds(horizontal)">
                                      <p:cBhvr>
                                        <p:cTn id="7" dur="500"/>
                                        <p:tgtEl>
                                          <p:spTgt spid="18444"/>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8445"/>
                                        </p:tgtEl>
                                        <p:attrNameLst>
                                          <p:attrName>style.visibility</p:attrName>
                                        </p:attrNameLst>
                                      </p:cBhvr>
                                      <p:to>
                                        <p:strVal val="visible"/>
                                      </p:to>
                                    </p:set>
                                    <p:anim calcmode="discrete" valueType="clr">
                                      <p:cBhvr override="childStyle">
                                        <p:cTn id="11" dur="80"/>
                                        <p:tgtEl>
                                          <p:spTgt spid="1844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8445"/>
                                        </p:tgtEl>
                                        <p:attrNameLst>
                                          <p:attrName>fillcolor</p:attrName>
                                        </p:attrNameLst>
                                      </p:cBhvr>
                                      <p:tavLst>
                                        <p:tav tm="0">
                                          <p:val>
                                            <p:clrVal>
                                              <a:schemeClr val="accent2"/>
                                            </p:clrVal>
                                          </p:val>
                                        </p:tav>
                                        <p:tav tm="50000">
                                          <p:val>
                                            <p:clrVal>
                                              <a:schemeClr val="hlink"/>
                                            </p:clrVal>
                                          </p:val>
                                        </p:tav>
                                      </p:tavLst>
                                    </p:anim>
                                    <p:set>
                                      <p:cBhvr>
                                        <p:cTn id="13" dur="80"/>
                                        <p:tgtEl>
                                          <p:spTgt spid="1844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8472"/>
                                        </p:tgtEl>
                                        <p:attrNameLst>
                                          <p:attrName>style.visibility</p:attrName>
                                        </p:attrNameLst>
                                      </p:cBhvr>
                                      <p:to>
                                        <p:strVal val="visible"/>
                                      </p:to>
                                    </p:set>
                                    <p:animEffect transition="in" filter="blinds(horizontal)">
                                      <p:cBhvr>
                                        <p:cTn id="18" dur="500"/>
                                        <p:tgtEl>
                                          <p:spTgt spid="184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461"/>
                                        </p:tgtEl>
                                        <p:attrNameLst>
                                          <p:attrName>style.visibility</p:attrName>
                                        </p:attrNameLst>
                                      </p:cBhvr>
                                      <p:to>
                                        <p:strVal val="visible"/>
                                      </p:to>
                                    </p:set>
                                    <p:animEffect transition="in" filter="blinds(horizontal)">
                                      <p:cBhvr>
                                        <p:cTn id="23" dur="500"/>
                                        <p:tgtEl>
                                          <p:spTgt spid="184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8464"/>
                                        </p:tgtEl>
                                        <p:attrNameLst>
                                          <p:attrName>style.visibility</p:attrName>
                                        </p:attrNameLst>
                                      </p:cBhvr>
                                      <p:to>
                                        <p:strVal val="visible"/>
                                      </p:to>
                                    </p:set>
                                    <p:animEffect transition="in" filter="blinds(horizontal)">
                                      <p:cBhvr>
                                        <p:cTn id="28" dur="500"/>
                                        <p:tgtEl>
                                          <p:spTgt spid="184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60"/>
                                        </p:tgtEl>
                                        <p:attrNameLst>
                                          <p:attrName>style.visibility</p:attrName>
                                        </p:attrNameLst>
                                      </p:cBhvr>
                                      <p:to>
                                        <p:strVal val="visible"/>
                                      </p:to>
                                    </p:set>
                                    <p:anim calcmode="discrete" valueType="clr">
                                      <p:cBhvr override="childStyle">
                                        <p:cTn id="33" dur="80"/>
                                        <p:tgtEl>
                                          <p:spTgt spid="18460"/>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60"/>
                                        </p:tgtEl>
                                        <p:attrNameLst>
                                          <p:attrName>fillcolor</p:attrName>
                                        </p:attrNameLst>
                                      </p:cBhvr>
                                      <p:tavLst>
                                        <p:tav tm="0">
                                          <p:val>
                                            <p:clrVal>
                                              <a:schemeClr val="accent2"/>
                                            </p:clrVal>
                                          </p:val>
                                        </p:tav>
                                        <p:tav tm="50000">
                                          <p:val>
                                            <p:clrVal>
                                              <a:schemeClr val="hlink"/>
                                            </p:clrVal>
                                          </p:val>
                                        </p:tav>
                                      </p:tavLst>
                                    </p:anim>
                                    <p:set>
                                      <p:cBhvr>
                                        <p:cTn id="35" dur="80"/>
                                        <p:tgtEl>
                                          <p:spTgt spid="18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84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13315" name="Text Box 4"/>
          <p:cNvSpPr txBox="1">
            <a:spLocks noChangeArrowheads="1"/>
          </p:cNvSpPr>
          <p:nvPr/>
        </p:nvSpPr>
        <p:spPr bwMode="auto">
          <a:xfrm>
            <a:off x="152400" y="381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p:txBody>
      </p:sp>
      <p:sp>
        <p:nvSpPr>
          <p:cNvPr id="13316"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317" name="AutoShape 6"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18" name="AutoShape 7"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19" name="AutoShape 8"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20" name="Text Box 9"/>
          <p:cNvSpPr txBox="1">
            <a:spLocks noChangeArrowheads="1"/>
          </p:cNvSpPr>
          <p:nvPr/>
        </p:nvSpPr>
        <p:spPr bwMode="auto">
          <a:xfrm>
            <a:off x="152400" y="646113"/>
            <a:ext cx="260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 An toàn thực phẩm :</a:t>
            </a:r>
            <a:r>
              <a:rPr lang="en-US" altLang="en-US" sz="1800">
                <a:solidFill>
                  <a:srgbClr val="FF0000"/>
                </a:solidFill>
                <a:latin typeface="Times New Roman" panose="02020603050405020304" pitchFamily="18" charset="0"/>
              </a:rPr>
              <a:t> </a:t>
            </a:r>
          </a:p>
        </p:txBody>
      </p:sp>
      <p:sp>
        <p:nvSpPr>
          <p:cNvPr id="13321" name="Text Box 10"/>
          <p:cNvSpPr txBox="1">
            <a:spLocks noChangeArrowheads="1"/>
          </p:cNvSpPr>
          <p:nvPr/>
        </p:nvSpPr>
        <p:spPr bwMode="auto">
          <a:xfrm>
            <a:off x="441325" y="927100"/>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An toàn thực phẩm là thực phẩm không bị nhiễm trùng , nhiễm độc , biến chất .</a:t>
            </a:r>
          </a:p>
        </p:txBody>
      </p:sp>
      <p:sp>
        <p:nvSpPr>
          <p:cNvPr id="13322" name="Text Box 11"/>
          <p:cNvSpPr txBox="1">
            <a:spLocks noChangeArrowheads="1"/>
          </p:cNvSpPr>
          <p:nvPr/>
        </p:nvSpPr>
        <p:spPr bwMode="auto">
          <a:xfrm>
            <a:off x="5622925" y="928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3323" name="Picture 12" descr="ngày nhà giáo tóc dài cô giáo xinh đẹp cầm sách minh họa bài Hình ..."/>
          <p:cNvPicPr>
            <a:picLocks noChangeAspect="1" noChangeArrowheads="1"/>
          </p:cNvPicPr>
          <p:nvPr/>
        </p:nvPicPr>
        <p:blipFill>
          <a:blip r:embed="rId2">
            <a:extLst>
              <a:ext uri="{28A0092B-C50C-407E-A947-70E740481C1C}">
                <a14:useLocalDpi xmlns:a14="http://schemas.microsoft.com/office/drawing/2010/main" val="0"/>
              </a:ext>
            </a:extLst>
          </a:blip>
          <a:srcRect l="24092" t="15105" r="27722" b="4340"/>
          <a:stretch>
            <a:fillRect/>
          </a:stretch>
        </p:blipFill>
        <p:spPr bwMode="auto">
          <a:xfrm>
            <a:off x="5410200" y="4953000"/>
            <a:ext cx="1358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13"/>
          <p:cNvSpPr>
            <a:spLocks noChangeArrowheads="1"/>
          </p:cNvSpPr>
          <p:nvPr/>
        </p:nvSpPr>
        <p:spPr bwMode="auto">
          <a:xfrm>
            <a:off x="5638800" y="3581400"/>
            <a:ext cx="3276600" cy="1219200"/>
          </a:xfrm>
          <a:prstGeom prst="cloudCallout">
            <a:avLst>
              <a:gd name="adj1" fmla="val -27907"/>
              <a:gd name="adj2" fmla="val 11158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Có những nguyên nhân nào dẫn đến ngộ độc thức ăn</a:t>
            </a:r>
          </a:p>
        </p:txBody>
      </p:sp>
      <p:sp>
        <p:nvSpPr>
          <p:cNvPr id="13325" name="Text Box 14"/>
          <p:cNvSpPr txBox="1">
            <a:spLocks noChangeArrowheads="1"/>
          </p:cNvSpPr>
          <p:nvPr/>
        </p:nvSpPr>
        <p:spPr bwMode="auto">
          <a:xfrm>
            <a:off x="304800" y="1462088"/>
            <a:ext cx="359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1. An toàn thực phẩm khi mua sắm :</a:t>
            </a:r>
          </a:p>
        </p:txBody>
      </p:sp>
      <p:sp>
        <p:nvSpPr>
          <p:cNvPr id="13326" name="Text Box 15"/>
          <p:cNvSpPr txBox="1">
            <a:spLocks noChangeArrowheads="1"/>
          </p:cNvSpPr>
          <p:nvPr/>
        </p:nvSpPr>
        <p:spPr bwMode="auto">
          <a:xfrm>
            <a:off x="381000" y="1752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Thực phẩm tươi sống : Chọn loại tươi ngon , không bầm dập , ôi ươn </a:t>
            </a:r>
          </a:p>
          <a:p>
            <a:pPr eaLnBrk="1" hangingPunct="1">
              <a:spcBef>
                <a:spcPct val="0"/>
              </a:spcBef>
              <a:buFontTx/>
              <a:buNone/>
            </a:pPr>
            <a:r>
              <a:rPr lang="en-US" altLang="en-US" sz="1800">
                <a:latin typeface="Times New Roman" panose="02020603050405020304" pitchFamily="18" charset="0"/>
              </a:rPr>
              <a:t>- Thực phẩm đóng hộp : Chú ý hạn sử dụng , ghi trên bao bì , chất lượng vỏ hộp .</a:t>
            </a:r>
          </a:p>
          <a:p>
            <a:pPr eaLnBrk="1" hangingPunct="1">
              <a:spcBef>
                <a:spcPct val="0"/>
              </a:spcBef>
              <a:buFontTx/>
              <a:buNone/>
            </a:pPr>
            <a:r>
              <a:rPr lang="en-US" altLang="en-US" sz="1800">
                <a:latin typeface="Times New Roman" panose="02020603050405020304" pitchFamily="18" charset="0"/>
              </a:rPr>
              <a:t>- Thực phẩm khô : Chọn loại không bị mốc , sâu mọt , …</a:t>
            </a:r>
          </a:p>
          <a:p>
            <a:pPr eaLnBrk="1" hangingPunct="1">
              <a:spcBef>
                <a:spcPct val="0"/>
              </a:spcBef>
              <a:buFontTx/>
              <a:buNone/>
            </a:pPr>
            <a:r>
              <a:rPr lang="en-US" altLang="en-US" sz="1800">
                <a:latin typeface="Times New Roman" panose="02020603050405020304" pitchFamily="18" charset="0"/>
              </a:rPr>
              <a:t>- Tránh để lẫn lộn thực phẩm ăn sống và thực phẩm cần nấu chín . </a:t>
            </a:r>
          </a:p>
        </p:txBody>
      </p:sp>
      <p:sp>
        <p:nvSpPr>
          <p:cNvPr id="13327" name="AutoShape 16"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28" name="AutoShape 17"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3329" name="Text Box 18"/>
          <p:cNvSpPr txBox="1">
            <a:spLocks noChangeArrowheads="1"/>
          </p:cNvSpPr>
          <p:nvPr/>
        </p:nvSpPr>
        <p:spPr bwMode="auto">
          <a:xfrm>
            <a:off x="288925" y="3962400"/>
            <a:ext cx="483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An toàn thực phẩm khi chế biến và bảo quản </a:t>
            </a:r>
            <a:r>
              <a:rPr lang="en-US" altLang="en-US" sz="1800">
                <a:solidFill>
                  <a:srgbClr val="FFFF00"/>
                </a:solidFill>
                <a:latin typeface="Times New Roman" panose="02020603050405020304" pitchFamily="18" charset="0"/>
              </a:rPr>
              <a:t>: </a:t>
            </a:r>
          </a:p>
        </p:txBody>
      </p:sp>
      <p:sp>
        <p:nvSpPr>
          <p:cNvPr id="13330" name="Text Box 19"/>
          <p:cNvSpPr txBox="1">
            <a:spLocks noChangeArrowheads="1"/>
          </p:cNvSpPr>
          <p:nvPr/>
        </p:nvSpPr>
        <p:spPr bwMode="auto">
          <a:xfrm>
            <a:off x="381000" y="4279900"/>
            <a:ext cx="4740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Thực phẩm đã chế biến : Nấu chín , đậy kỹ , cho vào hộp bảo quản lạnh …</a:t>
            </a:r>
          </a:p>
          <a:p>
            <a:pPr eaLnBrk="1" hangingPunct="1">
              <a:spcBef>
                <a:spcPct val="0"/>
              </a:spcBef>
              <a:buFontTx/>
              <a:buNone/>
            </a:pPr>
            <a:r>
              <a:rPr lang="en-US" altLang="en-US" sz="1800">
                <a:latin typeface="Times New Roman" panose="02020603050405020304" pitchFamily="18" charset="0"/>
              </a:rPr>
              <a:t>- Thực phẩm đóng hộp : Để nơi mát , bảo quản lạnh ..</a:t>
            </a:r>
          </a:p>
          <a:p>
            <a:pPr eaLnBrk="1" hangingPunct="1">
              <a:spcBef>
                <a:spcPct val="0"/>
              </a:spcBef>
              <a:buFontTx/>
              <a:buNone/>
            </a:pPr>
            <a:r>
              <a:rPr lang="en-US" altLang="en-US" sz="1800">
                <a:latin typeface="Times New Roman" panose="02020603050405020304" pitchFamily="18" charset="0"/>
              </a:rPr>
              <a:t>- Thực phẩm khô : Phơi sấy khô , chống ẩm mốc , sâu mọt .</a:t>
            </a:r>
          </a:p>
        </p:txBody>
      </p:sp>
      <p:sp>
        <p:nvSpPr>
          <p:cNvPr id="13331" name="Text Box 29"/>
          <p:cNvSpPr txBox="1">
            <a:spLocks noChangeArrowheads="1"/>
          </p:cNvSpPr>
          <p:nvPr/>
        </p:nvSpPr>
        <p:spPr bwMode="auto">
          <a:xfrm>
            <a:off x="5410200" y="4572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III. Các biện pháp phòng tránh ngộ độc thức ăn :</a:t>
            </a:r>
            <a:r>
              <a:rPr lang="en-US" altLang="en-US" sz="1800">
                <a:solidFill>
                  <a:srgbClr val="FF0000"/>
                </a:solidFill>
                <a:latin typeface="Times New Roman" panose="02020603050405020304" pitchFamily="18" charset="0"/>
              </a:rPr>
              <a:t> </a:t>
            </a:r>
          </a:p>
        </p:txBody>
      </p:sp>
      <p:sp>
        <p:nvSpPr>
          <p:cNvPr id="19487" name="Text Box 31"/>
          <p:cNvSpPr txBox="1">
            <a:spLocks noChangeArrowheads="1"/>
          </p:cNvSpPr>
          <p:nvPr/>
        </p:nvSpPr>
        <p:spPr bwMode="auto">
          <a:xfrm>
            <a:off x="5622925" y="1081088"/>
            <a:ext cx="35210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1. Nguyên nhân : </a:t>
            </a:r>
          </a:p>
          <a:p>
            <a:pPr eaLnBrk="1" hangingPunct="1">
              <a:spcBef>
                <a:spcPct val="0"/>
              </a:spcBef>
              <a:buFontTx/>
              <a:buNone/>
            </a:pPr>
            <a:r>
              <a:rPr lang="en-US" altLang="en-US" sz="1800">
                <a:latin typeface="Times New Roman" panose="02020603050405020304" pitchFamily="18" charset="0"/>
              </a:rPr>
              <a:t>- Do thức ăn bị nhiểm vi sinh vật và độc tố vi sinh vật .</a:t>
            </a:r>
          </a:p>
          <a:p>
            <a:pPr eaLnBrk="1" hangingPunct="1">
              <a:spcBef>
                <a:spcPct val="0"/>
              </a:spcBef>
              <a:buFontTx/>
              <a:buNone/>
            </a:pPr>
            <a:r>
              <a:rPr lang="en-US" altLang="en-US" sz="1800">
                <a:latin typeface="Times New Roman" panose="02020603050405020304" pitchFamily="18" charset="0"/>
              </a:rPr>
              <a:t>- Do thức ăn bị biến chất .</a:t>
            </a:r>
          </a:p>
          <a:p>
            <a:pPr eaLnBrk="1" hangingPunct="1">
              <a:spcBef>
                <a:spcPct val="0"/>
              </a:spcBef>
              <a:buFontTx/>
              <a:buNone/>
            </a:pPr>
            <a:r>
              <a:rPr lang="en-US" altLang="en-US" sz="1800">
                <a:latin typeface="Times New Roman" panose="02020603050405020304" pitchFamily="18" charset="0"/>
              </a:rPr>
              <a:t>- Do thức ăn có sẵn chất độc .</a:t>
            </a:r>
          </a:p>
          <a:p>
            <a:pPr eaLnBrk="1" hangingPunct="1">
              <a:spcBef>
                <a:spcPct val="0"/>
              </a:spcBef>
              <a:buFontTx/>
              <a:buNone/>
            </a:pPr>
            <a:r>
              <a:rPr lang="en-US" altLang="en-US" sz="1800">
                <a:latin typeface="Times New Roman" panose="02020603050405020304" pitchFamily="18" charset="0"/>
              </a:rPr>
              <a:t>- Do thức ăn bị nhiểm chất độc , hoá chất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blinds(horizontal)">
                                      <p:cBhvr>
                                        <p:cTn id="7" dur="500"/>
                                        <p:tgtEl>
                                          <p:spTgt spid="19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9487"/>
                                        </p:tgtEl>
                                        <p:attrNameLst>
                                          <p:attrName>style.visibility</p:attrName>
                                        </p:attrNameLst>
                                      </p:cBhvr>
                                      <p:to>
                                        <p:strVal val="visible"/>
                                      </p:to>
                                    </p:set>
                                    <p:anim calcmode="discrete" valueType="clr">
                                      <p:cBhvr override="childStyle">
                                        <p:cTn id="12" dur="80"/>
                                        <p:tgtEl>
                                          <p:spTgt spid="1948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487"/>
                                        </p:tgtEl>
                                        <p:attrNameLst>
                                          <p:attrName>fillcolor</p:attrName>
                                        </p:attrNameLst>
                                      </p:cBhvr>
                                      <p:tavLst>
                                        <p:tav tm="0">
                                          <p:val>
                                            <p:clrVal>
                                              <a:schemeClr val="accent2"/>
                                            </p:clrVal>
                                          </p:val>
                                        </p:tav>
                                        <p:tav tm="50000">
                                          <p:val>
                                            <p:clrVal>
                                              <a:schemeClr val="hlink"/>
                                            </p:clrVal>
                                          </p:val>
                                        </p:tav>
                                      </p:tavLst>
                                    </p:anim>
                                    <p:set>
                                      <p:cBhvr>
                                        <p:cTn id="14" dur="80"/>
                                        <p:tgtEl>
                                          <p:spTgt spid="194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P spid="194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14339" name="Text Box 4"/>
          <p:cNvSpPr txBox="1">
            <a:spLocks noChangeArrowheads="1"/>
          </p:cNvSpPr>
          <p:nvPr/>
        </p:nvSpPr>
        <p:spPr bwMode="auto">
          <a:xfrm>
            <a:off x="152400" y="381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p:txBody>
      </p:sp>
      <p:sp>
        <p:nvSpPr>
          <p:cNvPr id="14340"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1" name="AutoShape 6"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42" name="AutoShape 7"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43" name="AutoShape 8"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44" name="Text Box 9"/>
          <p:cNvSpPr txBox="1">
            <a:spLocks noChangeArrowheads="1"/>
          </p:cNvSpPr>
          <p:nvPr/>
        </p:nvSpPr>
        <p:spPr bwMode="auto">
          <a:xfrm>
            <a:off x="152400" y="646113"/>
            <a:ext cx="260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 An toàn thực phẩm :</a:t>
            </a:r>
            <a:r>
              <a:rPr lang="en-US" altLang="en-US" sz="1800">
                <a:solidFill>
                  <a:srgbClr val="FF0000"/>
                </a:solidFill>
                <a:latin typeface="Times New Roman" panose="02020603050405020304" pitchFamily="18" charset="0"/>
              </a:rPr>
              <a:t> </a:t>
            </a:r>
          </a:p>
        </p:txBody>
      </p:sp>
      <p:sp>
        <p:nvSpPr>
          <p:cNvPr id="14345" name="Text Box 10"/>
          <p:cNvSpPr txBox="1">
            <a:spLocks noChangeArrowheads="1"/>
          </p:cNvSpPr>
          <p:nvPr/>
        </p:nvSpPr>
        <p:spPr bwMode="auto">
          <a:xfrm>
            <a:off x="441325" y="927100"/>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An toàn thực phẩm là thực phẩm không bị nhiễm trùng , nhiễm độc , biến chất .</a:t>
            </a:r>
          </a:p>
        </p:txBody>
      </p:sp>
      <p:sp>
        <p:nvSpPr>
          <p:cNvPr id="14346" name="Text Box 11"/>
          <p:cNvSpPr txBox="1">
            <a:spLocks noChangeArrowheads="1"/>
          </p:cNvSpPr>
          <p:nvPr/>
        </p:nvSpPr>
        <p:spPr bwMode="auto">
          <a:xfrm>
            <a:off x="5622925" y="928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4347" name="Picture 12" descr="ngày nhà giáo tóc dài cô giáo xinh đẹp cầm sách minh họa bài Hình ..."/>
          <p:cNvPicPr>
            <a:picLocks noChangeAspect="1" noChangeArrowheads="1"/>
          </p:cNvPicPr>
          <p:nvPr/>
        </p:nvPicPr>
        <p:blipFill>
          <a:blip r:embed="rId2">
            <a:extLst>
              <a:ext uri="{28A0092B-C50C-407E-A947-70E740481C1C}">
                <a14:useLocalDpi xmlns:a14="http://schemas.microsoft.com/office/drawing/2010/main" val="0"/>
              </a:ext>
            </a:extLst>
          </a:blip>
          <a:srcRect l="24092" t="15105" r="27722" b="4340"/>
          <a:stretch>
            <a:fillRect/>
          </a:stretch>
        </p:blipFill>
        <p:spPr bwMode="auto">
          <a:xfrm>
            <a:off x="5410200" y="5029200"/>
            <a:ext cx="946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AutoShape 13"/>
          <p:cNvSpPr>
            <a:spLocks noChangeArrowheads="1"/>
          </p:cNvSpPr>
          <p:nvPr/>
        </p:nvSpPr>
        <p:spPr bwMode="auto">
          <a:xfrm>
            <a:off x="7086600" y="4876800"/>
            <a:ext cx="2057400" cy="1752600"/>
          </a:xfrm>
          <a:prstGeom prst="cloudCallout">
            <a:avLst>
              <a:gd name="adj1" fmla="val -85185"/>
              <a:gd name="adj2" fmla="val -1150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Biện pháp phòng tránh ngộ độc thức ăn</a:t>
            </a:r>
          </a:p>
        </p:txBody>
      </p:sp>
      <p:sp>
        <p:nvSpPr>
          <p:cNvPr id="14349" name="Text Box 14"/>
          <p:cNvSpPr txBox="1">
            <a:spLocks noChangeArrowheads="1"/>
          </p:cNvSpPr>
          <p:nvPr/>
        </p:nvSpPr>
        <p:spPr bwMode="auto">
          <a:xfrm>
            <a:off x="304800" y="1462088"/>
            <a:ext cx="359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1. An toàn thực phẩm khi mua sắm </a:t>
            </a:r>
            <a:r>
              <a:rPr lang="en-US" altLang="en-US" sz="1800">
                <a:solidFill>
                  <a:srgbClr val="FFFF00"/>
                </a:solidFill>
                <a:latin typeface="Times New Roman" panose="02020603050405020304" pitchFamily="18" charset="0"/>
              </a:rPr>
              <a:t>:</a:t>
            </a:r>
          </a:p>
        </p:txBody>
      </p:sp>
      <p:sp>
        <p:nvSpPr>
          <p:cNvPr id="14350" name="Text Box 15"/>
          <p:cNvSpPr txBox="1">
            <a:spLocks noChangeArrowheads="1"/>
          </p:cNvSpPr>
          <p:nvPr/>
        </p:nvSpPr>
        <p:spPr bwMode="auto">
          <a:xfrm>
            <a:off x="381000" y="1752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Thực phẩm tươi sống : Chọn loại tươi ngon , không bầm dập , ôi ươn </a:t>
            </a:r>
          </a:p>
          <a:p>
            <a:pPr eaLnBrk="1" hangingPunct="1">
              <a:spcBef>
                <a:spcPct val="0"/>
              </a:spcBef>
              <a:buFontTx/>
              <a:buNone/>
            </a:pPr>
            <a:r>
              <a:rPr lang="en-US" altLang="en-US" sz="1800">
                <a:latin typeface="Times New Roman" panose="02020603050405020304" pitchFamily="18" charset="0"/>
              </a:rPr>
              <a:t>- Thực phẩm đóng hộp : Chú ý hạn sử dụng , ghi trên bao bì , chất lượng vỏ hộp .</a:t>
            </a:r>
          </a:p>
          <a:p>
            <a:pPr eaLnBrk="1" hangingPunct="1">
              <a:spcBef>
                <a:spcPct val="0"/>
              </a:spcBef>
              <a:buFontTx/>
              <a:buNone/>
            </a:pPr>
            <a:r>
              <a:rPr lang="en-US" altLang="en-US" sz="1800">
                <a:latin typeface="Times New Roman" panose="02020603050405020304" pitchFamily="18" charset="0"/>
              </a:rPr>
              <a:t>- Thực phẩm khô : Chọn loại không bị mốc , sâu mọt , …</a:t>
            </a:r>
          </a:p>
          <a:p>
            <a:pPr eaLnBrk="1" hangingPunct="1">
              <a:spcBef>
                <a:spcPct val="0"/>
              </a:spcBef>
              <a:buFontTx/>
              <a:buNone/>
            </a:pPr>
            <a:r>
              <a:rPr lang="en-US" altLang="en-US" sz="1800">
                <a:latin typeface="Times New Roman" panose="02020603050405020304" pitchFamily="18" charset="0"/>
              </a:rPr>
              <a:t>- Tránh để lẫn lộn thực phẩm ăn sống và thực phẩm cần nấu chín . </a:t>
            </a:r>
          </a:p>
        </p:txBody>
      </p:sp>
      <p:sp>
        <p:nvSpPr>
          <p:cNvPr id="14351" name="AutoShape 16"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52" name="AutoShape 17"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4353" name="Text Box 18"/>
          <p:cNvSpPr txBox="1">
            <a:spLocks noChangeArrowheads="1"/>
          </p:cNvSpPr>
          <p:nvPr/>
        </p:nvSpPr>
        <p:spPr bwMode="auto">
          <a:xfrm>
            <a:off x="288925" y="3962400"/>
            <a:ext cx="483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An toàn thực phẩm khi chế biến và bảo quản </a:t>
            </a:r>
            <a:r>
              <a:rPr lang="en-US" altLang="en-US" sz="1800">
                <a:solidFill>
                  <a:srgbClr val="FFFF00"/>
                </a:solidFill>
                <a:latin typeface="Times New Roman" panose="02020603050405020304" pitchFamily="18" charset="0"/>
              </a:rPr>
              <a:t>: </a:t>
            </a:r>
          </a:p>
        </p:txBody>
      </p:sp>
      <p:sp>
        <p:nvSpPr>
          <p:cNvPr id="14354" name="Text Box 19"/>
          <p:cNvSpPr txBox="1">
            <a:spLocks noChangeArrowheads="1"/>
          </p:cNvSpPr>
          <p:nvPr/>
        </p:nvSpPr>
        <p:spPr bwMode="auto">
          <a:xfrm>
            <a:off x="381000" y="4279900"/>
            <a:ext cx="4740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Thực phẩm đã chế biến : Nấu chín , đậy kỹ , cho vào hộp bảo quản lạnh …</a:t>
            </a:r>
          </a:p>
          <a:p>
            <a:pPr eaLnBrk="1" hangingPunct="1">
              <a:spcBef>
                <a:spcPct val="0"/>
              </a:spcBef>
              <a:buFontTx/>
              <a:buNone/>
            </a:pPr>
            <a:r>
              <a:rPr lang="en-US" altLang="en-US" sz="1800">
                <a:latin typeface="Times New Roman" panose="02020603050405020304" pitchFamily="18" charset="0"/>
              </a:rPr>
              <a:t>- Thực phẩm đóng hộp : Để nơi mát , bảo quản lạnh ..</a:t>
            </a:r>
          </a:p>
          <a:p>
            <a:pPr eaLnBrk="1" hangingPunct="1">
              <a:spcBef>
                <a:spcPct val="0"/>
              </a:spcBef>
              <a:buFontTx/>
              <a:buNone/>
            </a:pPr>
            <a:r>
              <a:rPr lang="en-US" altLang="en-US" sz="1800">
                <a:latin typeface="Times New Roman" panose="02020603050405020304" pitchFamily="18" charset="0"/>
              </a:rPr>
              <a:t>- Thực phẩm khô : Phơi sấy khô , chống ẩm mốc , sâu mọt .</a:t>
            </a:r>
          </a:p>
        </p:txBody>
      </p:sp>
      <p:sp>
        <p:nvSpPr>
          <p:cNvPr id="14355" name="Text Box 20"/>
          <p:cNvSpPr txBox="1">
            <a:spLocks noChangeArrowheads="1"/>
          </p:cNvSpPr>
          <p:nvPr/>
        </p:nvSpPr>
        <p:spPr bwMode="auto">
          <a:xfrm>
            <a:off x="5410200" y="4572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III. Các biện pháp phòng tránh ngộ độc thức ăn :</a:t>
            </a:r>
            <a:r>
              <a:rPr lang="en-US" altLang="en-US" sz="1800">
                <a:solidFill>
                  <a:srgbClr val="FF0000"/>
                </a:solidFill>
                <a:latin typeface="Times New Roman" panose="02020603050405020304" pitchFamily="18" charset="0"/>
              </a:rPr>
              <a:t> </a:t>
            </a:r>
          </a:p>
        </p:txBody>
      </p:sp>
      <p:sp>
        <p:nvSpPr>
          <p:cNvPr id="14356" name="Text Box 21"/>
          <p:cNvSpPr txBox="1">
            <a:spLocks noChangeArrowheads="1"/>
          </p:cNvSpPr>
          <p:nvPr/>
        </p:nvSpPr>
        <p:spPr bwMode="auto">
          <a:xfrm>
            <a:off x="5622925" y="1081088"/>
            <a:ext cx="35210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1. Nguyên nhân : </a:t>
            </a:r>
          </a:p>
          <a:p>
            <a:pPr eaLnBrk="1" hangingPunct="1">
              <a:spcBef>
                <a:spcPct val="0"/>
              </a:spcBef>
              <a:buFontTx/>
              <a:buNone/>
            </a:pPr>
            <a:r>
              <a:rPr lang="en-US" altLang="en-US" sz="1800">
                <a:latin typeface="Times New Roman" panose="02020603050405020304" pitchFamily="18" charset="0"/>
              </a:rPr>
              <a:t>- Do thức ăn bị nhiễm vi sinh vật và độc tố vi sinh vật .</a:t>
            </a:r>
          </a:p>
          <a:p>
            <a:pPr eaLnBrk="1" hangingPunct="1">
              <a:spcBef>
                <a:spcPct val="0"/>
              </a:spcBef>
              <a:buFontTx/>
              <a:buNone/>
            </a:pPr>
            <a:r>
              <a:rPr lang="en-US" altLang="en-US" sz="1800">
                <a:latin typeface="Times New Roman" panose="02020603050405020304" pitchFamily="18" charset="0"/>
              </a:rPr>
              <a:t>- Do thức ăn bị biến chất .</a:t>
            </a:r>
          </a:p>
          <a:p>
            <a:pPr eaLnBrk="1" hangingPunct="1">
              <a:spcBef>
                <a:spcPct val="0"/>
              </a:spcBef>
              <a:buFontTx/>
              <a:buNone/>
            </a:pPr>
            <a:r>
              <a:rPr lang="en-US" altLang="en-US" sz="1800">
                <a:latin typeface="Times New Roman" panose="02020603050405020304" pitchFamily="18" charset="0"/>
              </a:rPr>
              <a:t>- Do thức ăn có sẵn chất độc .</a:t>
            </a:r>
          </a:p>
          <a:p>
            <a:pPr eaLnBrk="1" hangingPunct="1">
              <a:spcBef>
                <a:spcPct val="0"/>
              </a:spcBef>
              <a:buFontTx/>
              <a:buNone/>
            </a:pPr>
            <a:r>
              <a:rPr lang="en-US" altLang="en-US" sz="1800">
                <a:latin typeface="Times New Roman" panose="02020603050405020304" pitchFamily="18" charset="0"/>
              </a:rPr>
              <a:t>- Do thức ăn bị nhiễm chất độc , hoá chất , …</a:t>
            </a:r>
          </a:p>
        </p:txBody>
      </p:sp>
      <p:sp>
        <p:nvSpPr>
          <p:cNvPr id="20502" name="Text Box 22"/>
          <p:cNvSpPr txBox="1">
            <a:spLocks noChangeArrowheads="1"/>
          </p:cNvSpPr>
          <p:nvPr/>
        </p:nvSpPr>
        <p:spPr bwMode="auto">
          <a:xfrm>
            <a:off x="5486400" y="3014663"/>
            <a:ext cx="35210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Biện pháp phòng tránh ngộ độc thức ăn : </a:t>
            </a:r>
          </a:p>
          <a:p>
            <a:pPr eaLnBrk="1" hangingPunct="1">
              <a:spcBef>
                <a:spcPct val="0"/>
              </a:spcBef>
              <a:buFontTx/>
              <a:buNone/>
            </a:pPr>
            <a:r>
              <a:rPr lang="en-US" altLang="en-US" sz="1800">
                <a:latin typeface="Times New Roman" panose="02020603050405020304" pitchFamily="18" charset="0"/>
              </a:rPr>
              <a:t>- Không ăn những thức ăn nhiễm vi sinh vật và độc tố vi sinh vật .</a:t>
            </a:r>
          </a:p>
          <a:p>
            <a:pPr eaLnBrk="1" hangingPunct="1">
              <a:spcBef>
                <a:spcPct val="0"/>
              </a:spcBef>
              <a:buFontTx/>
              <a:buNone/>
            </a:pPr>
            <a:r>
              <a:rPr lang="en-US" altLang="en-US" sz="1800">
                <a:latin typeface="Times New Roman" panose="02020603050405020304" pitchFamily="18" charset="0"/>
              </a:rPr>
              <a:t>- Không ăn thức ăn bị biến chất,  có sẵn chất độc hoặc  nhiễm chất độc , hoá chất , </a:t>
            </a:r>
            <a:r>
              <a:rPr lang="en-US" altLang="en-US" sz="1800">
                <a:solidFill>
                  <a:srgbClr val="FFFF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linds(horizontal)">
                                      <p:cBhvr>
                                        <p:cTn id="7" dur="5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02"/>
                                        </p:tgtEl>
                                        <p:attrNameLst>
                                          <p:attrName>style.visibility</p:attrName>
                                        </p:attrNameLst>
                                      </p:cBhvr>
                                      <p:to>
                                        <p:strVal val="visible"/>
                                      </p:to>
                                    </p:set>
                                    <p:anim calcmode="discrete" valueType="clr">
                                      <p:cBhvr override="childStyle">
                                        <p:cTn id="12" dur="80"/>
                                        <p:tgtEl>
                                          <p:spTgt spid="2050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02"/>
                                        </p:tgtEl>
                                        <p:attrNameLst>
                                          <p:attrName>fillcolor</p:attrName>
                                        </p:attrNameLst>
                                      </p:cBhvr>
                                      <p:tavLst>
                                        <p:tav tm="0">
                                          <p:val>
                                            <p:clrVal>
                                              <a:schemeClr val="accent2"/>
                                            </p:clrVal>
                                          </p:val>
                                        </p:tav>
                                        <p:tav tm="50000">
                                          <p:val>
                                            <p:clrVal>
                                              <a:schemeClr val="hlink"/>
                                            </p:clrVal>
                                          </p:val>
                                        </p:tav>
                                      </p:tavLst>
                                    </p:anim>
                                    <p:set>
                                      <p:cBhvr>
                                        <p:cTn id="14" dur="80"/>
                                        <p:tgtEl>
                                          <p:spTgt spid="205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5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15363" name="Text Box 4"/>
          <p:cNvSpPr txBox="1">
            <a:spLocks noChangeArrowheads="1"/>
          </p:cNvSpPr>
          <p:nvPr/>
        </p:nvSpPr>
        <p:spPr bwMode="auto">
          <a:xfrm>
            <a:off x="152400" y="381000"/>
            <a:ext cx="5029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400">
                <a:solidFill>
                  <a:srgbClr val="FF0000"/>
                </a:solidFill>
                <a:latin typeface="Times New Roman" panose="02020603050405020304" pitchFamily="18" charset="0"/>
              </a:rPr>
              <a:t>Vệ sinh thực phẩm</a:t>
            </a:r>
          </a:p>
          <a:p>
            <a:pPr eaLnBrk="1" hangingPunct="1">
              <a:spcBef>
                <a:spcPct val="0"/>
              </a:spcBef>
              <a:buFontTx/>
              <a:buNone/>
            </a:pPr>
            <a:r>
              <a:rPr lang="en-US" altLang="en-US" sz="1400">
                <a:solidFill>
                  <a:srgbClr val="FF0000"/>
                </a:solidFill>
                <a:latin typeface="Times New Roman" panose="02020603050405020304" pitchFamily="18" charset="0"/>
              </a:rPr>
              <a:t>   1. Thế nào là nhiễm trùng, nhiễm độc thực phẩm?</a:t>
            </a:r>
          </a:p>
          <a:p>
            <a:pPr eaLnBrk="1" hangingPunct="1">
              <a:spcBef>
                <a:spcPct val="0"/>
              </a:spcBef>
              <a:buFontTx/>
              <a:buNone/>
            </a:pPr>
            <a:r>
              <a:rPr lang="en-US" altLang="en-US" sz="1400">
                <a:solidFill>
                  <a:srgbClr val="FFFF00"/>
                </a:solidFill>
                <a:latin typeface="Times New Roman" panose="02020603050405020304" pitchFamily="18" charset="0"/>
              </a:rPr>
              <a:t>	</a:t>
            </a:r>
            <a:r>
              <a:rPr lang="en-US" altLang="en-US" sz="1400">
                <a:latin typeface="Times New Roman" panose="02020603050405020304" pitchFamily="18" charset="0"/>
              </a:rPr>
              <a:t>- Nhiễm trùng thực phẩm là sự xâm nhập của vi trùng có hại vào thực phẩm</a:t>
            </a:r>
          </a:p>
        </p:txBody>
      </p:sp>
      <p:sp>
        <p:nvSpPr>
          <p:cNvPr id="15364"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65" name="Text Box 6"/>
          <p:cNvSpPr txBox="1">
            <a:spLocks noChangeArrowheads="1"/>
          </p:cNvSpPr>
          <p:nvPr/>
        </p:nvSpPr>
        <p:spPr bwMode="auto">
          <a:xfrm>
            <a:off x="612775" y="1295400"/>
            <a:ext cx="4511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FFFF"/>
                </a:solidFill>
                <a:latin typeface="Times New Roman" panose="02020603050405020304" pitchFamily="18" charset="0"/>
              </a:rPr>
              <a:t>- </a:t>
            </a:r>
            <a:r>
              <a:rPr lang="en-US" altLang="en-US" sz="1400">
                <a:latin typeface="Times New Roman" panose="02020603050405020304" pitchFamily="18" charset="0"/>
              </a:rPr>
              <a:t>Nhiễm độc thực phẩm là sự xâm nhập của chất độc vào thực phẩm</a:t>
            </a:r>
          </a:p>
        </p:txBody>
      </p:sp>
      <p:sp>
        <p:nvSpPr>
          <p:cNvPr id="15366" name="AutoShape 7"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7" name="AutoShape 8"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8" name="Text Box 10"/>
          <p:cNvSpPr txBox="1">
            <a:spLocks noChangeArrowheads="1"/>
          </p:cNvSpPr>
          <p:nvPr/>
        </p:nvSpPr>
        <p:spPr bwMode="auto">
          <a:xfrm>
            <a:off x="304800" y="1752600"/>
            <a:ext cx="50292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Times New Roman" panose="02020603050405020304" pitchFamily="18" charset="0"/>
              </a:rPr>
              <a:t>2. Ảnh hưởng của nhiệt độ đối với vi khuẩn</a:t>
            </a:r>
          </a:p>
          <a:p>
            <a:pPr eaLnBrk="1" hangingPunct="1">
              <a:spcBef>
                <a:spcPct val="0"/>
              </a:spcBef>
              <a:buFontTx/>
              <a:buNone/>
            </a:pPr>
            <a:r>
              <a:rPr lang="en-US" altLang="en-US" sz="1400">
                <a:latin typeface="Times New Roman" panose="02020603050405020304" pitchFamily="18" charset="0"/>
              </a:rPr>
              <a:t>- Từ 100-1500C : vi khuẩn bị tiêu diệt .</a:t>
            </a:r>
          </a:p>
          <a:p>
            <a:pPr eaLnBrk="1" hangingPunct="1">
              <a:spcBef>
                <a:spcPct val="0"/>
              </a:spcBef>
              <a:buFontTx/>
              <a:buNone/>
            </a:pPr>
            <a:r>
              <a:rPr lang="en-US" altLang="en-US" sz="1400">
                <a:latin typeface="Times New Roman" panose="02020603050405020304" pitchFamily="18" charset="0"/>
              </a:rPr>
              <a:t>- Từ 00- 370C : vi khuẩn sinh nở nhanh chóng . </a:t>
            </a:r>
          </a:p>
          <a:p>
            <a:pPr eaLnBrk="1" hangingPunct="1">
              <a:spcBef>
                <a:spcPct val="0"/>
              </a:spcBef>
              <a:buFontTx/>
              <a:buNone/>
            </a:pPr>
            <a:r>
              <a:rPr lang="en-US" altLang="en-US" sz="1400">
                <a:latin typeface="Times New Roman" panose="02020603050405020304" pitchFamily="18" charset="0"/>
              </a:rPr>
              <a:t>- Từ 50 – 800C và -10 đến -200C vi khuẩn không sinh nở , nhưng không chết .</a:t>
            </a:r>
          </a:p>
        </p:txBody>
      </p:sp>
      <p:sp>
        <p:nvSpPr>
          <p:cNvPr id="15369" name="AutoShape 12"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70" name="Text Box 15"/>
          <p:cNvSpPr txBox="1">
            <a:spLocks noChangeArrowheads="1"/>
          </p:cNvSpPr>
          <p:nvPr/>
        </p:nvSpPr>
        <p:spPr bwMode="auto">
          <a:xfrm>
            <a:off x="304800" y="2847975"/>
            <a:ext cx="510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1">
                <a:solidFill>
                  <a:srgbClr val="FF0000"/>
                </a:solidFill>
                <a:latin typeface="Times New Roman" panose="02020603050405020304" pitchFamily="18" charset="0"/>
              </a:rPr>
              <a:t>3.  Biện pháp phòng tránh nhiểm trùng thực phẩm tại nhà :</a:t>
            </a:r>
            <a:endParaRPr lang="en-US" altLang="en-US" sz="1600">
              <a:solidFill>
                <a:srgbClr val="FF0000"/>
              </a:solidFill>
              <a:latin typeface="Times New Roman" panose="02020603050405020304" pitchFamily="18" charset="0"/>
            </a:endParaRPr>
          </a:p>
        </p:txBody>
      </p:sp>
      <p:sp>
        <p:nvSpPr>
          <p:cNvPr id="15371" name="Text Box 16"/>
          <p:cNvSpPr txBox="1">
            <a:spLocks noChangeArrowheads="1"/>
          </p:cNvSpPr>
          <p:nvPr/>
        </p:nvSpPr>
        <p:spPr bwMode="auto">
          <a:xfrm>
            <a:off x="381000" y="3355975"/>
            <a:ext cx="4953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Rửa tay sạch trước khi ăn, vệ sinh nơi chế biến.</a:t>
            </a:r>
          </a:p>
          <a:p>
            <a:pPr eaLnBrk="1" hangingPunct="1">
              <a:spcBef>
                <a:spcPct val="0"/>
              </a:spcBef>
              <a:buFontTx/>
              <a:buNone/>
            </a:pPr>
            <a:r>
              <a:rPr lang="en-US" altLang="en-US" sz="1400">
                <a:latin typeface="Times New Roman" panose="02020603050405020304" pitchFamily="18" charset="0"/>
              </a:rPr>
              <a:t>- Rửa kỹ thực phẩm, nấu chín thực phẩm.</a:t>
            </a:r>
          </a:p>
          <a:p>
            <a:pPr eaLnBrk="1" hangingPunct="1">
              <a:spcBef>
                <a:spcPct val="0"/>
              </a:spcBef>
              <a:buFontTx/>
              <a:buNone/>
            </a:pPr>
            <a:r>
              <a:rPr lang="en-US" altLang="en-US" sz="1400">
                <a:latin typeface="Times New Roman" panose="02020603050405020304" pitchFamily="18" charset="0"/>
              </a:rPr>
              <a:t>- Đậy kỹ thức ăn cẩn thận .</a:t>
            </a:r>
          </a:p>
          <a:p>
            <a:pPr eaLnBrk="1" hangingPunct="1">
              <a:spcBef>
                <a:spcPct val="0"/>
              </a:spcBef>
              <a:buFontTx/>
              <a:buNone/>
            </a:pPr>
            <a:r>
              <a:rPr lang="en-US" altLang="en-US" sz="1400">
                <a:latin typeface="Times New Roman" panose="02020603050405020304" pitchFamily="18" charset="0"/>
              </a:rPr>
              <a:t>- Bảo quản thực phẩm chu đáo : đóng hộp , giữ lạnh , chọn mua thực phẩm tươi ngon , không bầm dập , không dùng chung thớt thái thực phẩm sống và chín</a:t>
            </a:r>
          </a:p>
        </p:txBody>
      </p:sp>
      <p:sp>
        <p:nvSpPr>
          <p:cNvPr id="15372" name="Text Box 23"/>
          <p:cNvSpPr txBox="1">
            <a:spLocks noChangeArrowheads="1"/>
          </p:cNvSpPr>
          <p:nvPr/>
        </p:nvSpPr>
        <p:spPr bwMode="auto">
          <a:xfrm>
            <a:off x="304800" y="4648200"/>
            <a:ext cx="206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0000"/>
                </a:solidFill>
                <a:latin typeface="Times New Roman" panose="02020603050405020304" pitchFamily="18" charset="0"/>
              </a:rPr>
              <a:t>II. An toàn thực phẩm </a:t>
            </a:r>
            <a:r>
              <a:rPr lang="en-US" altLang="en-US" sz="1400" b="1">
                <a:solidFill>
                  <a:srgbClr val="FFFF00"/>
                </a:solidFill>
                <a:latin typeface="Times New Roman" panose="02020603050405020304" pitchFamily="18" charset="0"/>
              </a:rPr>
              <a:t>:</a:t>
            </a:r>
            <a:r>
              <a:rPr lang="en-US" altLang="en-US" sz="1400">
                <a:solidFill>
                  <a:srgbClr val="FFFF00"/>
                </a:solidFill>
                <a:latin typeface="Times New Roman" panose="02020603050405020304" pitchFamily="18" charset="0"/>
              </a:rPr>
              <a:t> </a:t>
            </a:r>
          </a:p>
        </p:txBody>
      </p:sp>
      <p:sp>
        <p:nvSpPr>
          <p:cNvPr id="15373" name="Text Box 24"/>
          <p:cNvSpPr txBox="1">
            <a:spLocks noChangeArrowheads="1"/>
          </p:cNvSpPr>
          <p:nvPr/>
        </p:nvSpPr>
        <p:spPr bwMode="auto">
          <a:xfrm>
            <a:off x="288925" y="4876800"/>
            <a:ext cx="4587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An toàn thực phẩm là thực phẩm không bị nhiễm trùng , nhiễm độc , biến chất .</a:t>
            </a:r>
          </a:p>
        </p:txBody>
      </p:sp>
      <p:sp>
        <p:nvSpPr>
          <p:cNvPr id="15374" name="Text Box 25"/>
          <p:cNvSpPr txBox="1">
            <a:spLocks noChangeArrowheads="1"/>
          </p:cNvSpPr>
          <p:nvPr/>
        </p:nvSpPr>
        <p:spPr bwMode="auto">
          <a:xfrm>
            <a:off x="228600" y="5562600"/>
            <a:ext cx="5257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Thực phẩm tươi sống: Chọn loại tươi ngon, không bầm dập, ôi ươn </a:t>
            </a:r>
          </a:p>
          <a:p>
            <a:pPr eaLnBrk="1" hangingPunct="1">
              <a:spcBef>
                <a:spcPct val="0"/>
              </a:spcBef>
              <a:buFontTx/>
              <a:buNone/>
            </a:pPr>
            <a:r>
              <a:rPr lang="en-US" altLang="en-US" sz="1400">
                <a:latin typeface="Times New Roman" panose="02020603050405020304" pitchFamily="18" charset="0"/>
              </a:rPr>
              <a:t>- Thực phẩm đóng hộp : Chú ý hạn sử dụng , ghi trên bao bì , chất lượng vỏ hộp .</a:t>
            </a:r>
          </a:p>
          <a:p>
            <a:pPr eaLnBrk="1" hangingPunct="1">
              <a:spcBef>
                <a:spcPct val="0"/>
              </a:spcBef>
              <a:buFontTx/>
              <a:buNone/>
            </a:pPr>
            <a:r>
              <a:rPr lang="en-US" altLang="en-US" sz="1400">
                <a:latin typeface="Times New Roman" panose="02020603050405020304" pitchFamily="18" charset="0"/>
              </a:rPr>
              <a:t>- Thực phẩm khô : Chọn loại không bị mốc , sâu mọt , …</a:t>
            </a:r>
          </a:p>
          <a:p>
            <a:pPr eaLnBrk="1" hangingPunct="1">
              <a:spcBef>
                <a:spcPct val="0"/>
              </a:spcBef>
              <a:buFontTx/>
              <a:buNone/>
            </a:pPr>
            <a:r>
              <a:rPr lang="en-US" altLang="en-US" sz="1400">
                <a:latin typeface="Times New Roman" panose="02020603050405020304" pitchFamily="18" charset="0"/>
              </a:rPr>
              <a:t>- Tránh để lẫn lộn thực phẩm ăn sống và thực phẩm cần nấu chín . </a:t>
            </a:r>
          </a:p>
        </p:txBody>
      </p:sp>
      <p:sp>
        <p:nvSpPr>
          <p:cNvPr id="15375" name="Text Box 26"/>
          <p:cNvSpPr txBox="1">
            <a:spLocks noChangeArrowheads="1"/>
          </p:cNvSpPr>
          <p:nvPr/>
        </p:nvSpPr>
        <p:spPr bwMode="auto">
          <a:xfrm>
            <a:off x="5340350" y="609600"/>
            <a:ext cx="3803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Times New Roman" panose="02020603050405020304" pitchFamily="18" charset="0"/>
              </a:rPr>
              <a:t>2. An toàn thực phẩm khi chế biến và bảo quản : </a:t>
            </a:r>
          </a:p>
        </p:txBody>
      </p:sp>
      <p:sp>
        <p:nvSpPr>
          <p:cNvPr id="15376" name="Text Box 27"/>
          <p:cNvSpPr txBox="1">
            <a:spLocks noChangeArrowheads="1"/>
          </p:cNvSpPr>
          <p:nvPr/>
        </p:nvSpPr>
        <p:spPr bwMode="auto">
          <a:xfrm>
            <a:off x="5257800" y="990600"/>
            <a:ext cx="3886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Thực phẩm đã chế biến : Nấu chín , đậy kỹ , cho vào hộp bảo quản lạnh …</a:t>
            </a:r>
          </a:p>
          <a:p>
            <a:pPr eaLnBrk="1" hangingPunct="1">
              <a:spcBef>
                <a:spcPct val="0"/>
              </a:spcBef>
              <a:buFontTx/>
              <a:buNone/>
            </a:pPr>
            <a:r>
              <a:rPr lang="en-US" altLang="en-US" sz="1400">
                <a:latin typeface="Times New Roman" panose="02020603050405020304" pitchFamily="18" charset="0"/>
              </a:rPr>
              <a:t>- Thực phẩm đóng hộp : Để nơi mát , bảo quản lạnh ..</a:t>
            </a:r>
          </a:p>
          <a:p>
            <a:pPr eaLnBrk="1" hangingPunct="1">
              <a:spcBef>
                <a:spcPct val="0"/>
              </a:spcBef>
              <a:buFontTx/>
              <a:buNone/>
            </a:pPr>
            <a:r>
              <a:rPr lang="en-US" altLang="en-US" sz="1400">
                <a:latin typeface="Times New Roman" panose="02020603050405020304" pitchFamily="18" charset="0"/>
              </a:rPr>
              <a:t>- Thực phẩm khô : Phơi sấy khô , chống ẩm mốc , sâu mọt .</a:t>
            </a:r>
          </a:p>
        </p:txBody>
      </p:sp>
      <p:sp>
        <p:nvSpPr>
          <p:cNvPr id="15377" name="Text Box 28"/>
          <p:cNvSpPr txBox="1">
            <a:spLocks noChangeArrowheads="1"/>
          </p:cNvSpPr>
          <p:nvPr/>
        </p:nvSpPr>
        <p:spPr bwMode="auto">
          <a:xfrm>
            <a:off x="457200" y="5334000"/>
            <a:ext cx="2836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Times New Roman" panose="02020603050405020304" pitchFamily="18" charset="0"/>
              </a:rPr>
              <a:t>1. An toàn thực phẩm khi mua sắm </a:t>
            </a:r>
            <a:r>
              <a:rPr lang="en-US" altLang="en-US" sz="1400">
                <a:solidFill>
                  <a:srgbClr val="FFFF00"/>
                </a:solidFill>
                <a:latin typeface="Times New Roman" panose="02020603050405020304" pitchFamily="18" charset="0"/>
              </a:rPr>
              <a:t>:</a:t>
            </a:r>
          </a:p>
        </p:txBody>
      </p:sp>
      <p:sp>
        <p:nvSpPr>
          <p:cNvPr id="15378" name="Text Box 29"/>
          <p:cNvSpPr txBox="1">
            <a:spLocks noChangeArrowheads="1"/>
          </p:cNvSpPr>
          <p:nvPr/>
        </p:nvSpPr>
        <p:spPr bwMode="auto">
          <a:xfrm>
            <a:off x="5334000" y="2306638"/>
            <a:ext cx="3505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0000"/>
                </a:solidFill>
                <a:latin typeface="Times New Roman" panose="02020603050405020304" pitchFamily="18" charset="0"/>
              </a:rPr>
              <a:t>III. Các biện pháp phòng tránh ngộ độc thức ăn :</a:t>
            </a:r>
            <a:r>
              <a:rPr lang="en-US" altLang="en-US" sz="1400">
                <a:solidFill>
                  <a:srgbClr val="FF0000"/>
                </a:solidFill>
                <a:latin typeface="Times New Roman" panose="02020603050405020304" pitchFamily="18" charset="0"/>
              </a:rPr>
              <a:t> </a:t>
            </a:r>
          </a:p>
        </p:txBody>
      </p:sp>
      <p:sp>
        <p:nvSpPr>
          <p:cNvPr id="15379" name="Text Box 30"/>
          <p:cNvSpPr txBox="1">
            <a:spLocks noChangeArrowheads="1"/>
          </p:cNvSpPr>
          <p:nvPr/>
        </p:nvSpPr>
        <p:spPr bwMode="auto">
          <a:xfrm>
            <a:off x="5410200" y="2822575"/>
            <a:ext cx="35210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Times New Roman" panose="02020603050405020304" pitchFamily="18" charset="0"/>
              </a:rPr>
              <a:t>1. Nguyên nhân </a:t>
            </a:r>
            <a:r>
              <a:rPr lang="en-US" altLang="en-US" sz="1400">
                <a:solidFill>
                  <a:srgbClr val="FFFF00"/>
                </a:solidFill>
                <a:latin typeface="Times New Roman" panose="02020603050405020304" pitchFamily="18" charset="0"/>
              </a:rPr>
              <a:t>: </a:t>
            </a:r>
          </a:p>
          <a:p>
            <a:pPr eaLnBrk="1" hangingPunct="1">
              <a:spcBef>
                <a:spcPct val="0"/>
              </a:spcBef>
              <a:buFontTx/>
              <a:buNone/>
            </a:pPr>
            <a:r>
              <a:rPr lang="en-US" altLang="en-US" sz="1400">
                <a:solidFill>
                  <a:srgbClr val="FFFFFF"/>
                </a:solidFill>
                <a:latin typeface="Times New Roman" panose="02020603050405020304" pitchFamily="18" charset="0"/>
              </a:rPr>
              <a:t>- </a:t>
            </a:r>
            <a:r>
              <a:rPr lang="en-US" altLang="en-US" sz="1400">
                <a:latin typeface="Times New Roman" panose="02020603050405020304" pitchFamily="18" charset="0"/>
              </a:rPr>
              <a:t>Do thức ăn bị nhiểm vi sinh vật và độc tố vi sinh vật .</a:t>
            </a:r>
          </a:p>
          <a:p>
            <a:pPr eaLnBrk="1" hangingPunct="1">
              <a:spcBef>
                <a:spcPct val="0"/>
              </a:spcBef>
              <a:buFontTx/>
              <a:buNone/>
            </a:pPr>
            <a:r>
              <a:rPr lang="en-US" altLang="en-US" sz="1400">
                <a:latin typeface="Times New Roman" panose="02020603050405020304" pitchFamily="18" charset="0"/>
              </a:rPr>
              <a:t>- Do thức ăn bị biến chất .</a:t>
            </a:r>
          </a:p>
          <a:p>
            <a:pPr eaLnBrk="1" hangingPunct="1">
              <a:spcBef>
                <a:spcPct val="0"/>
              </a:spcBef>
              <a:buFontTx/>
              <a:buNone/>
            </a:pPr>
            <a:r>
              <a:rPr lang="en-US" altLang="en-US" sz="1400">
                <a:latin typeface="Times New Roman" panose="02020603050405020304" pitchFamily="18" charset="0"/>
              </a:rPr>
              <a:t>- Do thức ăn có sẵn chất độc .</a:t>
            </a:r>
          </a:p>
          <a:p>
            <a:pPr eaLnBrk="1" hangingPunct="1">
              <a:spcBef>
                <a:spcPct val="0"/>
              </a:spcBef>
              <a:buFontTx/>
              <a:buNone/>
            </a:pPr>
            <a:r>
              <a:rPr lang="en-US" altLang="en-US" sz="1400">
                <a:latin typeface="Times New Roman" panose="02020603050405020304" pitchFamily="18" charset="0"/>
              </a:rPr>
              <a:t>- Do thức ăn bị nhiểm chất độc , hoá chất , …</a:t>
            </a:r>
          </a:p>
        </p:txBody>
      </p:sp>
      <p:sp>
        <p:nvSpPr>
          <p:cNvPr id="15380" name="Text Box 31"/>
          <p:cNvSpPr txBox="1">
            <a:spLocks noChangeArrowheads="1"/>
          </p:cNvSpPr>
          <p:nvPr/>
        </p:nvSpPr>
        <p:spPr bwMode="auto">
          <a:xfrm>
            <a:off x="5410200" y="4178300"/>
            <a:ext cx="352107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rgbClr val="FF0000"/>
                </a:solidFill>
                <a:latin typeface="Times New Roman" panose="02020603050405020304" pitchFamily="18" charset="0"/>
              </a:rPr>
              <a:t>2. Biện pháp phòng tránh ngộ độc thức ăn </a:t>
            </a:r>
            <a:r>
              <a:rPr lang="en-US" altLang="en-US" sz="1400">
                <a:solidFill>
                  <a:srgbClr val="FFFF00"/>
                </a:solidFill>
                <a:latin typeface="Times New Roman" panose="02020603050405020304" pitchFamily="18" charset="0"/>
              </a:rPr>
              <a:t>: </a:t>
            </a:r>
          </a:p>
          <a:p>
            <a:pPr eaLnBrk="1" hangingPunct="1">
              <a:spcBef>
                <a:spcPct val="0"/>
              </a:spcBef>
              <a:buFontTx/>
              <a:buNone/>
            </a:pPr>
            <a:r>
              <a:rPr lang="en-US" altLang="en-US" sz="1400">
                <a:latin typeface="Times New Roman" panose="02020603050405020304" pitchFamily="18" charset="0"/>
              </a:rPr>
              <a:t>- Không ăn những thức ăn nhiễm vi sinh vật và độc tố vi sinh vật .</a:t>
            </a:r>
          </a:p>
          <a:p>
            <a:pPr eaLnBrk="1" hangingPunct="1">
              <a:spcBef>
                <a:spcPct val="0"/>
              </a:spcBef>
              <a:buFontTx/>
              <a:buNone/>
            </a:pPr>
            <a:r>
              <a:rPr lang="en-US" altLang="en-US" sz="1400">
                <a:latin typeface="Times New Roman" panose="02020603050405020304" pitchFamily="18" charset="0"/>
              </a:rPr>
              <a:t>- Không ăn thức ăn bị biến chất,  có sẵn chất độc hoặc  nhiễm chất độc , hoá chất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a:extLst>
              <a:ext uri="{28A0092B-C50C-407E-A947-70E740481C1C}">
                <a14:useLocalDpi xmlns:a14="http://schemas.microsoft.com/office/drawing/2010/main" val="0"/>
              </a:ext>
            </a:extLst>
          </a:blip>
          <a:srcRect l="11090" t="20885" r="41777" b="10074"/>
          <a:stretch>
            <a:fillRect/>
          </a:stretch>
        </p:blipFill>
        <p:spPr bwMode="auto">
          <a:xfrm>
            <a:off x="152400" y="533400"/>
            <a:ext cx="6172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7"/>
          <p:cNvSpPr>
            <a:spLocks noChangeArrowheads="1"/>
          </p:cNvSpPr>
          <p:nvPr/>
        </p:nvSpPr>
        <p:spPr bwMode="auto">
          <a:xfrm>
            <a:off x="6324600" y="914400"/>
            <a:ext cx="2667000" cy="2362200"/>
          </a:xfrm>
          <a:prstGeom prst="wedgeEllipseCallout">
            <a:avLst>
              <a:gd name="adj1" fmla="val -44463"/>
              <a:gd name="adj2" fmla="val 506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Ăn những thực phẩm không an toàn gây ngộ độc thức ăn và ảnh hưởng cho sức khỏe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59462" t="17892" r="10727" b="28163"/>
          <a:stretch>
            <a:fillRect/>
          </a:stretch>
        </p:blipFill>
        <p:spPr bwMode="auto">
          <a:xfrm>
            <a:off x="5257800" y="1828800"/>
            <a:ext cx="33115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4"/>
          <p:cNvSpPr>
            <a:spLocks noChangeArrowheads="1"/>
          </p:cNvSpPr>
          <p:nvPr/>
        </p:nvSpPr>
        <p:spPr bwMode="auto">
          <a:xfrm>
            <a:off x="2209800" y="533400"/>
            <a:ext cx="3505200" cy="1600200"/>
          </a:xfrm>
          <a:prstGeom prst="cloudCallout">
            <a:avLst>
              <a:gd name="adj1" fmla="val 60324"/>
              <a:gd name="adj2" fmla="val 8620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Vì sao phải giữ vệ sinh an toàn thực phẩm?</a:t>
            </a:r>
          </a:p>
        </p:txBody>
      </p:sp>
      <p:sp>
        <p:nvSpPr>
          <p:cNvPr id="5124" name="Text Box 5"/>
          <p:cNvSpPr txBox="1">
            <a:spLocks noChangeArrowheads="1"/>
          </p:cNvSpPr>
          <p:nvPr/>
        </p:nvSpPr>
        <p:spPr bwMode="auto">
          <a:xfrm>
            <a:off x="457200" y="2895600"/>
            <a:ext cx="4267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    Vì </a:t>
            </a:r>
            <a:r>
              <a:rPr lang="en-US" altLang="en-US" sz="2000" b="1">
                <a:latin typeface="Times New Roman" panose="02020603050405020304" pitchFamily="18" charset="0"/>
              </a:rPr>
              <a:t>giữ vệ sinh thực phẩm</a:t>
            </a:r>
            <a:r>
              <a:rPr lang="en-US" altLang="en-US" sz="2000">
                <a:latin typeface="Times New Roman" panose="02020603050405020304" pitchFamily="18" charset="0"/>
              </a:rPr>
              <a:t> sẽ làm cho thực phẩm không bị nhiễm trùng, nhiễm độc  tránh gây ngộ độc thức ăn, đảm bảo sức khỏe cho bản thân người sử dụng. </a:t>
            </a:r>
          </a:p>
        </p:txBody>
      </p:sp>
      <p:sp>
        <p:nvSpPr>
          <p:cNvPr id="5125" name="Text Box 6"/>
          <p:cNvSpPr txBox="1">
            <a:spLocks noChangeArrowheads="1"/>
          </p:cNvSpPr>
          <p:nvPr/>
        </p:nvSpPr>
        <p:spPr bwMode="auto">
          <a:xfrm>
            <a:off x="669925" y="6032500"/>
            <a:ext cx="7570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rgbClr val="FF0000"/>
                </a:solidFill>
                <a:latin typeface="Times New Roman" panose="02020603050405020304" pitchFamily="18" charset="0"/>
                <a:sym typeface="Wingdings" panose="05000000000000000000" pitchFamily="2" charset="2"/>
              </a:rPr>
              <a:t> Để đảm bảo sức khỏe chúng ta cần Giữ vệ sinh an toàn thực phẩm.</a:t>
            </a:r>
            <a:endParaRPr lang="en-US" altLang="en-US" sz="200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855913" y="76200"/>
            <a:ext cx="37798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VỆ SINH AN TOÀN THỰC PHẨM </a:t>
            </a:r>
          </a:p>
        </p:txBody>
      </p:sp>
      <p:sp>
        <p:nvSpPr>
          <p:cNvPr id="6147" name="Text Box 4"/>
          <p:cNvSpPr txBox="1">
            <a:spLocks noChangeArrowheads="1"/>
          </p:cNvSpPr>
          <p:nvPr/>
        </p:nvSpPr>
        <p:spPr bwMode="auto">
          <a:xfrm>
            <a:off x="152400" y="381000"/>
            <a:ext cx="502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a:p>
            <a:pPr eaLnBrk="1" hangingPunct="1">
              <a:spcBef>
                <a:spcPct val="0"/>
              </a:spcBef>
              <a:buFontTx/>
              <a:buNone/>
            </a:pPr>
            <a:r>
              <a:rPr lang="en-US" altLang="en-US" sz="1800">
                <a:solidFill>
                  <a:srgbClr val="FF0000"/>
                </a:solidFill>
                <a:latin typeface="Times New Roman" panose="02020603050405020304" pitchFamily="18" charset="0"/>
              </a:rPr>
              <a:t>   1. Thế nào là nhiễm trùng, nhiễm độc thực phẩm?</a:t>
            </a:r>
          </a:p>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 Nhiễm trùng thực phẩm là sự xâm nhập của vi trùng có hại vào thực phẩm</a:t>
            </a:r>
          </a:p>
        </p:txBody>
      </p:sp>
      <p:sp>
        <p:nvSpPr>
          <p:cNvPr id="6148"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49" name="Text Box 7"/>
          <p:cNvSpPr txBox="1">
            <a:spLocks noChangeArrowheads="1"/>
          </p:cNvSpPr>
          <p:nvPr/>
        </p:nvSpPr>
        <p:spPr bwMode="auto">
          <a:xfrm>
            <a:off x="612775" y="1817688"/>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Nhiễm độc thực phẩm là sự xâm nhập của chất độc vào thực phẩm</a:t>
            </a:r>
          </a:p>
        </p:txBody>
      </p:sp>
      <p:sp>
        <p:nvSpPr>
          <p:cNvPr id="12297" name="Text Box 9"/>
          <p:cNvSpPr txBox="1">
            <a:spLocks noChangeArrowheads="1"/>
          </p:cNvSpPr>
          <p:nvPr/>
        </p:nvSpPr>
        <p:spPr bwMode="auto">
          <a:xfrm>
            <a:off x="5410200" y="4267200"/>
            <a:ext cx="373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rgbClr val="FF0000"/>
                </a:solidFill>
                <a:latin typeface="Times New Roman" panose="02020603050405020304" pitchFamily="18" charset="0"/>
              </a:rPr>
              <a:t>Vậy thực phẩm để trong tủ lạnh có an toàn không? Tại sao?</a:t>
            </a:r>
          </a:p>
        </p:txBody>
      </p:sp>
      <p:sp>
        <p:nvSpPr>
          <p:cNvPr id="12298" name="Text Box 10"/>
          <p:cNvSpPr txBox="1">
            <a:spLocks noChangeArrowheads="1"/>
          </p:cNvSpPr>
          <p:nvPr/>
        </p:nvSpPr>
        <p:spPr bwMode="auto">
          <a:xfrm>
            <a:off x="5410200" y="5181600"/>
            <a:ext cx="373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Không, vì thực phẩm để lâu trong tủ lạnh ta vẫn thấy vi trùng phát triển gây ôi thiu</a:t>
            </a:r>
          </a:p>
        </p:txBody>
      </p:sp>
      <p:sp>
        <p:nvSpPr>
          <p:cNvPr id="12299" name="Text Box 11"/>
          <p:cNvSpPr txBox="1">
            <a:spLocks noChangeArrowheads="1"/>
          </p:cNvSpPr>
          <p:nvPr/>
        </p:nvSpPr>
        <p:spPr bwMode="auto">
          <a:xfrm>
            <a:off x="5410200" y="2362200"/>
            <a:ext cx="33686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Các loại thực phâm đóng hộp kém chất lượng hay quá hạn sử dụng, rau, củ, quả phun thuốc trừ sâu hay chất bảo vệ thực vật quá liều sẽ gây ngộ độc cho người sử dụng</a:t>
            </a:r>
          </a:p>
        </p:txBody>
      </p:sp>
      <p:sp>
        <p:nvSpPr>
          <p:cNvPr id="6153" name="AutoShape 13"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6154" name="Picture 14"/>
          <p:cNvPicPr>
            <a:picLocks noChangeAspect="1" noChangeArrowheads="1"/>
          </p:cNvPicPr>
          <p:nvPr/>
        </p:nvPicPr>
        <p:blipFill>
          <a:blip r:embed="rId2">
            <a:extLst>
              <a:ext uri="{28A0092B-C50C-407E-A947-70E740481C1C}">
                <a14:useLocalDpi xmlns:a14="http://schemas.microsoft.com/office/drawing/2010/main" val="0"/>
              </a:ext>
            </a:extLst>
          </a:blip>
          <a:srcRect l="3648" t="11246" r="77747" b="70111"/>
          <a:stretch>
            <a:fillRect/>
          </a:stretch>
        </p:blipFill>
        <p:spPr bwMode="auto">
          <a:xfrm>
            <a:off x="5410200" y="6096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AutoShape 16"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6156" name="Picture 17"/>
          <p:cNvPicPr>
            <a:picLocks noChangeAspect="1" noChangeArrowheads="1"/>
          </p:cNvPicPr>
          <p:nvPr/>
        </p:nvPicPr>
        <p:blipFill>
          <a:blip r:embed="rId3">
            <a:extLst>
              <a:ext uri="{28A0092B-C50C-407E-A947-70E740481C1C}">
                <a14:useLocalDpi xmlns:a14="http://schemas.microsoft.com/office/drawing/2010/main" val="0"/>
              </a:ext>
            </a:extLst>
          </a:blip>
          <a:srcRect t="38895" r="81653" b="37630"/>
          <a:stretch>
            <a:fillRect/>
          </a:stretch>
        </p:blipFill>
        <p:spPr bwMode="auto">
          <a:xfrm>
            <a:off x="7086600" y="609600"/>
            <a:ext cx="1752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19"/>
          <p:cNvSpPr txBox="1">
            <a:spLocks noChangeArrowheads="1"/>
          </p:cNvSpPr>
          <p:nvPr/>
        </p:nvSpPr>
        <p:spPr bwMode="auto">
          <a:xfrm>
            <a:off x="5470525" y="6096000"/>
            <a:ext cx="3673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rgbClr val="FF0000"/>
                </a:solidFill>
                <a:latin typeface="Times New Roman" panose="02020603050405020304" pitchFamily="18" charset="0"/>
              </a:rPr>
              <a:t>Vì sao để trong tủ lạnh mà vẫn bị ôi thiu?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blinds(horizontal)">
                                      <p:cBhvr>
                                        <p:cTn id="7" dur="500"/>
                                        <p:tgtEl>
                                          <p:spTgt spid="12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box(in)">
                                      <p:cBhvr>
                                        <p:cTn id="12" dur="500"/>
                                        <p:tgtEl>
                                          <p:spTgt spid="12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blinds(horizontal)">
                                      <p:cBhvr>
                                        <p:cTn id="17" dur="500"/>
                                        <p:tgtEl>
                                          <p:spTgt spid="122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307"/>
                                        </p:tgtEl>
                                        <p:attrNameLst>
                                          <p:attrName>style.visibility</p:attrName>
                                        </p:attrNameLst>
                                      </p:cBhvr>
                                      <p:to>
                                        <p:strVal val="visible"/>
                                      </p:to>
                                    </p:set>
                                    <p:animEffect transition="in" filter="blinds(horizontal)">
                                      <p:cBhvr>
                                        <p:cTn id="22" dur="5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P spid="12299" grpId="0"/>
      <p:bldP spid="123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7171" name="Text Box 4"/>
          <p:cNvSpPr txBox="1">
            <a:spLocks noChangeArrowheads="1"/>
          </p:cNvSpPr>
          <p:nvPr/>
        </p:nvSpPr>
        <p:spPr bwMode="auto">
          <a:xfrm>
            <a:off x="152400" y="381000"/>
            <a:ext cx="502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a:p>
            <a:pPr eaLnBrk="1" hangingPunct="1">
              <a:spcBef>
                <a:spcPct val="0"/>
              </a:spcBef>
              <a:buFontTx/>
              <a:buNone/>
            </a:pPr>
            <a:r>
              <a:rPr lang="en-US" altLang="en-US" sz="1800">
                <a:solidFill>
                  <a:srgbClr val="FF0000"/>
                </a:solidFill>
                <a:latin typeface="Times New Roman" panose="02020603050405020304" pitchFamily="18" charset="0"/>
              </a:rPr>
              <a:t>   1. Thế nào là nhiễm trùng, nhiễm độc thực phẩm?</a:t>
            </a:r>
          </a:p>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 Nhiễm trùng thực phẩm là sự xâm nhập của vi trùng có hại vào thực phẩm</a:t>
            </a:r>
          </a:p>
        </p:txBody>
      </p:sp>
      <p:sp>
        <p:nvSpPr>
          <p:cNvPr id="7172"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3" name="Text Box 6"/>
          <p:cNvSpPr txBox="1">
            <a:spLocks noChangeArrowheads="1"/>
          </p:cNvSpPr>
          <p:nvPr/>
        </p:nvSpPr>
        <p:spPr bwMode="auto">
          <a:xfrm>
            <a:off x="612775" y="1817688"/>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Nhiễm độc thực phẩm là sự xâm nhập của chất độc vào thực phẩm</a:t>
            </a:r>
          </a:p>
        </p:txBody>
      </p:sp>
      <p:sp>
        <p:nvSpPr>
          <p:cNvPr id="7174" name="AutoShape 10"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75" name="AutoShape 12"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7176" name="Text Box 15"/>
          <p:cNvSpPr txBox="1">
            <a:spLocks noChangeArrowheads="1"/>
          </p:cNvSpPr>
          <p:nvPr/>
        </p:nvSpPr>
        <p:spPr bwMode="auto">
          <a:xfrm>
            <a:off x="365125" y="2452688"/>
            <a:ext cx="431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Ảnh hưởng của nhiệt độ đối với vi khuẩn</a:t>
            </a:r>
          </a:p>
        </p:txBody>
      </p:sp>
      <p:pic>
        <p:nvPicPr>
          <p:cNvPr id="7177" name="Picture 16"/>
          <p:cNvPicPr>
            <a:picLocks noChangeAspect="1" noChangeArrowheads="1"/>
          </p:cNvPicPr>
          <p:nvPr/>
        </p:nvPicPr>
        <p:blipFill>
          <a:blip r:embed="rId2">
            <a:extLst>
              <a:ext uri="{28A0092B-C50C-407E-A947-70E740481C1C}">
                <a14:useLocalDpi xmlns:a14="http://schemas.microsoft.com/office/drawing/2010/main" val="0"/>
              </a:ext>
            </a:extLst>
          </a:blip>
          <a:srcRect l="19846" t="18011" r="19380" b="3941"/>
          <a:stretch>
            <a:fillRect/>
          </a:stretch>
        </p:blipFill>
        <p:spPr bwMode="auto">
          <a:xfrm>
            <a:off x="5562600" y="838200"/>
            <a:ext cx="3200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17"/>
          <p:cNvSpPr txBox="1">
            <a:spLocks noChangeArrowheads="1"/>
          </p:cNvSpPr>
          <p:nvPr/>
        </p:nvSpPr>
        <p:spPr bwMode="auto">
          <a:xfrm>
            <a:off x="5486400" y="3962400"/>
            <a:ext cx="34448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Dựa vào bảng nhiệt độ ảnh hưởng đến vi khuẩn em thấy Ở nhiệt độ nào thì vi khuẩn bị tiêu diệt, hạn chế phát triển, không phát triển và phát triển nhanh ?</a:t>
            </a:r>
          </a:p>
        </p:txBody>
      </p:sp>
      <p:sp>
        <p:nvSpPr>
          <p:cNvPr id="13330" name="Text Box 18"/>
          <p:cNvSpPr txBox="1">
            <a:spLocks noChangeArrowheads="1"/>
          </p:cNvSpPr>
          <p:nvPr/>
        </p:nvSpPr>
        <p:spPr bwMode="auto">
          <a:xfrm>
            <a:off x="609600" y="2743200"/>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Từ 100-1500C : vi khuẩn bị tiêu diệt .</a:t>
            </a:r>
          </a:p>
          <a:p>
            <a:pPr eaLnBrk="1" hangingPunct="1">
              <a:spcBef>
                <a:spcPct val="0"/>
              </a:spcBef>
              <a:buFontTx/>
              <a:buNone/>
            </a:pPr>
            <a:r>
              <a:rPr lang="en-US" altLang="en-US" sz="1800">
                <a:latin typeface="Times New Roman" panose="02020603050405020304" pitchFamily="18" charset="0"/>
              </a:rPr>
              <a:t>- Từ 00- 370C : vi khuẩn sinh nở nhanh chóng . </a:t>
            </a:r>
          </a:p>
          <a:p>
            <a:pPr eaLnBrk="1" hangingPunct="1">
              <a:spcBef>
                <a:spcPct val="0"/>
              </a:spcBef>
              <a:buFontTx/>
              <a:buNone/>
            </a:pPr>
            <a:r>
              <a:rPr lang="en-US" altLang="en-US" sz="1800">
                <a:latin typeface="Times New Roman" panose="02020603050405020304" pitchFamily="18" charset="0"/>
              </a:rPr>
              <a:t>- Từ 50 – 800C và -10 đến -200C vi khuẩn không sinh nở , nhưng không chết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Effect transition="in" filter="blinds(horizontal)">
                                      <p:cBhvr>
                                        <p:cTn id="7" dur="500"/>
                                        <p:tgtEl>
                                          <p:spTgt spid="13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30"/>
                                        </p:tgtEl>
                                        <p:attrNameLst>
                                          <p:attrName>style.visibility</p:attrName>
                                        </p:attrNameLst>
                                      </p:cBhvr>
                                      <p:to>
                                        <p:strVal val="visible"/>
                                      </p:to>
                                    </p:set>
                                    <p:animEffect transition="in" filter="blinds(horizontal)">
                                      <p:cBhvr>
                                        <p:cTn id="12"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p:bldP spid="133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8195" name="Text Box 4"/>
          <p:cNvSpPr txBox="1">
            <a:spLocks noChangeArrowheads="1"/>
          </p:cNvSpPr>
          <p:nvPr/>
        </p:nvSpPr>
        <p:spPr bwMode="auto">
          <a:xfrm>
            <a:off x="152400" y="381000"/>
            <a:ext cx="502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a:p>
            <a:pPr eaLnBrk="1" hangingPunct="1">
              <a:spcBef>
                <a:spcPct val="0"/>
              </a:spcBef>
              <a:buFontTx/>
              <a:buNone/>
            </a:pPr>
            <a:r>
              <a:rPr lang="en-US" altLang="en-US" sz="1800">
                <a:solidFill>
                  <a:srgbClr val="FF0000"/>
                </a:solidFill>
                <a:latin typeface="Times New Roman" panose="02020603050405020304" pitchFamily="18" charset="0"/>
              </a:rPr>
              <a:t>   1. Thế nào là nhiễm trùng, nhiễm độc thực phẩm?</a:t>
            </a:r>
          </a:p>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 Nhiễm trùng thực phẩm là sự xâm nhập của vi trùng có hại vào thực phẩm</a:t>
            </a:r>
          </a:p>
        </p:txBody>
      </p:sp>
      <p:sp>
        <p:nvSpPr>
          <p:cNvPr id="8196"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97" name="Text Box 6"/>
          <p:cNvSpPr txBox="1">
            <a:spLocks noChangeArrowheads="1"/>
          </p:cNvSpPr>
          <p:nvPr/>
        </p:nvSpPr>
        <p:spPr bwMode="auto">
          <a:xfrm>
            <a:off x="612775" y="1817688"/>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Nhiễm độc thực phẩm là sự xâm nhập của chất độc vào thực phẩm</a:t>
            </a:r>
          </a:p>
        </p:txBody>
      </p:sp>
      <p:sp>
        <p:nvSpPr>
          <p:cNvPr id="8198" name="AutoShape 7"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9" name="AutoShape 8"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00" name="Text Box 9"/>
          <p:cNvSpPr txBox="1">
            <a:spLocks noChangeArrowheads="1"/>
          </p:cNvSpPr>
          <p:nvPr/>
        </p:nvSpPr>
        <p:spPr bwMode="auto">
          <a:xfrm>
            <a:off x="365125" y="2452688"/>
            <a:ext cx="431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Ảnh hưởng của nhiệt độ đối với vi khuẩn</a:t>
            </a:r>
          </a:p>
        </p:txBody>
      </p:sp>
      <p:pic>
        <p:nvPicPr>
          <p:cNvPr id="8201" name="Picture 10"/>
          <p:cNvPicPr>
            <a:picLocks noChangeAspect="1" noChangeArrowheads="1"/>
          </p:cNvPicPr>
          <p:nvPr/>
        </p:nvPicPr>
        <p:blipFill>
          <a:blip r:embed="rId2">
            <a:extLst>
              <a:ext uri="{28A0092B-C50C-407E-A947-70E740481C1C}">
                <a14:useLocalDpi xmlns:a14="http://schemas.microsoft.com/office/drawing/2010/main" val="0"/>
              </a:ext>
            </a:extLst>
          </a:blip>
          <a:srcRect l="19846" t="18011" r="19380" b="3941"/>
          <a:stretch>
            <a:fillRect/>
          </a:stretch>
        </p:blipFill>
        <p:spPr bwMode="auto">
          <a:xfrm>
            <a:off x="5562600" y="838200"/>
            <a:ext cx="3200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2"/>
          <p:cNvSpPr txBox="1">
            <a:spLocks noChangeArrowheads="1"/>
          </p:cNvSpPr>
          <p:nvPr/>
        </p:nvSpPr>
        <p:spPr bwMode="auto">
          <a:xfrm>
            <a:off x="609600" y="2743200"/>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Từ 100-1500C : vi khuẩn bị tiêu diệt .</a:t>
            </a:r>
          </a:p>
          <a:p>
            <a:pPr eaLnBrk="1" hangingPunct="1">
              <a:spcBef>
                <a:spcPct val="0"/>
              </a:spcBef>
              <a:buFontTx/>
              <a:buNone/>
            </a:pPr>
            <a:r>
              <a:rPr lang="en-US" altLang="en-US" sz="1800">
                <a:latin typeface="Times New Roman" panose="02020603050405020304" pitchFamily="18" charset="0"/>
              </a:rPr>
              <a:t>- Từ 00- 370C : vi khuẩn sinh nở nhanh chóng . </a:t>
            </a:r>
          </a:p>
          <a:p>
            <a:pPr eaLnBrk="1" hangingPunct="1">
              <a:spcBef>
                <a:spcPct val="0"/>
              </a:spcBef>
              <a:buFontTx/>
              <a:buNone/>
            </a:pPr>
            <a:r>
              <a:rPr lang="en-US" altLang="en-US" sz="1800">
                <a:latin typeface="Times New Roman" panose="02020603050405020304" pitchFamily="18" charset="0"/>
              </a:rPr>
              <a:t>- Từ 50 – 800C và -10 đến -200C vi khuẩn không sinh nở , nhưng không chết </a:t>
            </a:r>
            <a:r>
              <a:rPr lang="en-US" altLang="en-US" sz="1800">
                <a:solidFill>
                  <a:schemeClr val="bg1"/>
                </a:solidFill>
                <a:latin typeface="Times New Roman" panose="02020603050405020304" pitchFamily="18" charset="0"/>
              </a:rPr>
              <a:t>.</a:t>
            </a:r>
          </a:p>
        </p:txBody>
      </p:sp>
      <p:sp>
        <p:nvSpPr>
          <p:cNvPr id="14349" name="Text Box 13"/>
          <p:cNvSpPr txBox="1">
            <a:spLocks noChangeArrowheads="1"/>
          </p:cNvSpPr>
          <p:nvPr/>
        </p:nvSpPr>
        <p:spPr bwMode="auto">
          <a:xfrm>
            <a:off x="5410200" y="3962400"/>
            <a:ext cx="33686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Vì vậy thức ăn trong ngăn mát của tủ lạnh vẫn bị hỏng do vi khuẩn không bị tiêu diệt mà chúng phát triển từ từ nên tùy theo loại thực phẩm chỉ bảo quản trong một thời gian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49"/>
                                        </p:tgtEl>
                                        <p:attrNameLst>
                                          <p:attrName>style.visibility</p:attrName>
                                        </p:attrNameLst>
                                      </p:cBhvr>
                                      <p:to>
                                        <p:strVal val="visible"/>
                                      </p:to>
                                    </p:set>
                                    <p:anim calcmode="discrete" valueType="clr">
                                      <p:cBhvr override="childStyle">
                                        <p:cTn id="7" dur="80"/>
                                        <p:tgtEl>
                                          <p:spTgt spid="143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9"/>
                                        </p:tgtEl>
                                        <p:attrNameLst>
                                          <p:attrName>fillcolor</p:attrName>
                                        </p:attrNameLst>
                                      </p:cBhvr>
                                      <p:tavLst>
                                        <p:tav tm="0">
                                          <p:val>
                                            <p:clrVal>
                                              <a:schemeClr val="accent2"/>
                                            </p:clrVal>
                                          </p:val>
                                        </p:tav>
                                        <p:tav tm="50000">
                                          <p:val>
                                            <p:clrVal>
                                              <a:schemeClr val="hlink"/>
                                            </p:clrVal>
                                          </p:val>
                                        </p:tav>
                                      </p:tavLst>
                                    </p:anim>
                                    <p:set>
                                      <p:cBhvr>
                                        <p:cTn id="9" dur="80"/>
                                        <p:tgtEl>
                                          <p:spTgt spid="143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9219" name="Text Box 4"/>
          <p:cNvSpPr txBox="1">
            <a:spLocks noChangeArrowheads="1"/>
          </p:cNvSpPr>
          <p:nvPr/>
        </p:nvSpPr>
        <p:spPr bwMode="auto">
          <a:xfrm>
            <a:off x="152400" y="381000"/>
            <a:ext cx="5029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a:p>
            <a:pPr eaLnBrk="1" hangingPunct="1">
              <a:spcBef>
                <a:spcPct val="0"/>
              </a:spcBef>
              <a:buFontTx/>
              <a:buNone/>
            </a:pPr>
            <a:r>
              <a:rPr lang="en-US" altLang="en-US" sz="1800">
                <a:solidFill>
                  <a:srgbClr val="FF0000"/>
                </a:solidFill>
                <a:latin typeface="Times New Roman" panose="02020603050405020304" pitchFamily="18" charset="0"/>
              </a:rPr>
              <a:t>   1. Thế nào là nhiễm trùng, nhiễm độc thực phẩm?</a:t>
            </a:r>
          </a:p>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 Nhiễm trùng thực phẩm là sự xâm nhập của vi trùng có hại vào thực phẩm</a:t>
            </a:r>
          </a:p>
        </p:txBody>
      </p:sp>
      <p:sp>
        <p:nvSpPr>
          <p:cNvPr id="9220"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21" name="Text Box 6"/>
          <p:cNvSpPr txBox="1">
            <a:spLocks noChangeArrowheads="1"/>
          </p:cNvSpPr>
          <p:nvPr/>
        </p:nvSpPr>
        <p:spPr bwMode="auto">
          <a:xfrm>
            <a:off x="612775" y="1817688"/>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Nhiễm độc thực phẩm là sự xâm nhập của chất độc vào thực phẩm</a:t>
            </a:r>
          </a:p>
        </p:txBody>
      </p:sp>
      <p:sp>
        <p:nvSpPr>
          <p:cNvPr id="9222" name="AutoShape 7"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3" name="AutoShape 8"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9224" name="Text Box 9"/>
          <p:cNvSpPr txBox="1">
            <a:spLocks noChangeArrowheads="1"/>
          </p:cNvSpPr>
          <p:nvPr/>
        </p:nvSpPr>
        <p:spPr bwMode="auto">
          <a:xfrm>
            <a:off x="365125" y="2452688"/>
            <a:ext cx="431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2. Ảnh hưởng của nhiệt độ đối với vi khuẩn</a:t>
            </a:r>
          </a:p>
        </p:txBody>
      </p:sp>
      <p:sp>
        <p:nvSpPr>
          <p:cNvPr id="9225" name="Text Box 11"/>
          <p:cNvSpPr txBox="1">
            <a:spLocks noChangeArrowheads="1"/>
          </p:cNvSpPr>
          <p:nvPr/>
        </p:nvSpPr>
        <p:spPr bwMode="auto">
          <a:xfrm>
            <a:off x="609600" y="2743200"/>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Từ 100-1500C : vi khuẩn bị tiêu diệt .</a:t>
            </a:r>
          </a:p>
          <a:p>
            <a:pPr eaLnBrk="1" hangingPunct="1">
              <a:spcBef>
                <a:spcPct val="0"/>
              </a:spcBef>
              <a:buFontTx/>
              <a:buNone/>
            </a:pPr>
            <a:r>
              <a:rPr lang="en-US" altLang="en-US" sz="1800">
                <a:latin typeface="Times New Roman" panose="02020603050405020304" pitchFamily="18" charset="0"/>
              </a:rPr>
              <a:t>- Từ 00- 370C : vi khuẩn sinh nở nhanh chóng . </a:t>
            </a:r>
          </a:p>
          <a:p>
            <a:pPr eaLnBrk="1" hangingPunct="1">
              <a:spcBef>
                <a:spcPct val="0"/>
              </a:spcBef>
              <a:buFontTx/>
              <a:buNone/>
            </a:pPr>
            <a:r>
              <a:rPr lang="en-US" altLang="en-US" sz="1800">
                <a:latin typeface="Times New Roman" panose="02020603050405020304" pitchFamily="18" charset="0"/>
              </a:rPr>
              <a:t>- Từ 50 – 800C và -10 đến -200C vi khuẩn không sinh nở , nhưng không chết .</a:t>
            </a:r>
          </a:p>
        </p:txBody>
      </p:sp>
      <p:sp>
        <p:nvSpPr>
          <p:cNvPr id="15373" name="Text Box 13"/>
          <p:cNvSpPr txBox="1">
            <a:spLocks noChangeArrowheads="1"/>
          </p:cNvSpPr>
          <p:nvPr/>
        </p:nvSpPr>
        <p:spPr bwMode="auto">
          <a:xfrm>
            <a:off x="5410200" y="609600"/>
            <a:ext cx="3444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rgbClr val="FF0000"/>
                </a:solidFill>
                <a:latin typeface="Times New Roman" panose="02020603050405020304" pitchFamily="18" charset="0"/>
              </a:rPr>
              <a:t>Muốn bảo vệ sức khỏe chúng ta cần làm gì?</a:t>
            </a:r>
          </a:p>
        </p:txBody>
      </p:sp>
      <p:sp>
        <p:nvSpPr>
          <p:cNvPr id="9227" name="AutoShape 15"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9228" name="Picture 16"/>
          <p:cNvPicPr>
            <a:picLocks noChangeAspect="1" noChangeArrowheads="1"/>
          </p:cNvPicPr>
          <p:nvPr/>
        </p:nvPicPr>
        <p:blipFill>
          <a:blip r:embed="rId2">
            <a:extLst>
              <a:ext uri="{28A0092B-C50C-407E-A947-70E740481C1C}">
                <a14:useLocalDpi xmlns:a14="http://schemas.microsoft.com/office/drawing/2010/main" val="0"/>
              </a:ext>
            </a:extLst>
          </a:blip>
          <a:srcRect l="55742" t="14880" r="3328" b="34088"/>
          <a:stretch>
            <a:fillRect/>
          </a:stretch>
        </p:blipFill>
        <p:spPr bwMode="auto">
          <a:xfrm>
            <a:off x="5410200" y="1447800"/>
            <a:ext cx="3429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7"/>
          <p:cNvPicPr>
            <a:picLocks noChangeAspect="1" noChangeArrowheads="1"/>
          </p:cNvPicPr>
          <p:nvPr/>
        </p:nvPicPr>
        <p:blipFill>
          <a:blip r:embed="rId3">
            <a:extLst>
              <a:ext uri="{28A0092B-C50C-407E-A947-70E740481C1C}">
                <a14:useLocalDpi xmlns:a14="http://schemas.microsoft.com/office/drawing/2010/main" val="0"/>
              </a:ext>
            </a:extLst>
          </a:blip>
          <a:srcRect l="55742" t="11879" r="3328" b="34088"/>
          <a:stretch>
            <a:fillRect/>
          </a:stretch>
        </p:blipFill>
        <p:spPr bwMode="auto">
          <a:xfrm>
            <a:off x="5562600" y="4191000"/>
            <a:ext cx="2819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 Box 18"/>
          <p:cNvSpPr txBox="1">
            <a:spLocks noChangeArrowheads="1"/>
          </p:cNvSpPr>
          <p:nvPr/>
        </p:nvSpPr>
        <p:spPr bwMode="auto">
          <a:xfrm>
            <a:off x="365125" y="3886200"/>
            <a:ext cx="466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3.  Biện pháp phòng tránh nhiễm trùng thực phẩm tại nhà :</a:t>
            </a:r>
            <a:endParaRPr lang="en-US" altLang="en-US" sz="1800">
              <a:solidFill>
                <a:srgbClr val="FF0000"/>
              </a:solidFill>
              <a:latin typeface="Times New Roman" panose="02020603050405020304" pitchFamily="18" charset="0"/>
            </a:endParaRPr>
          </a:p>
        </p:txBody>
      </p:sp>
      <p:sp>
        <p:nvSpPr>
          <p:cNvPr id="15379" name="Text Box 19"/>
          <p:cNvSpPr txBox="1">
            <a:spLocks noChangeArrowheads="1"/>
          </p:cNvSpPr>
          <p:nvPr/>
        </p:nvSpPr>
        <p:spPr bwMode="auto">
          <a:xfrm>
            <a:off x="457200" y="44196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FFFF"/>
                </a:solidFill>
                <a:latin typeface="Times New Roman" panose="02020603050405020304" pitchFamily="18" charset="0"/>
              </a:rPr>
              <a:t>- Rửa tay sạch trước khi ăn, vệ sinh nơi chế biến.</a:t>
            </a:r>
          </a:p>
          <a:p>
            <a:pPr eaLnBrk="1" hangingPunct="1">
              <a:spcBef>
                <a:spcPct val="0"/>
              </a:spcBef>
              <a:buFontTx/>
              <a:buNone/>
            </a:pPr>
            <a:r>
              <a:rPr lang="en-US" altLang="en-US" sz="1800">
                <a:solidFill>
                  <a:srgbClr val="FFFFFF"/>
                </a:solidFill>
                <a:latin typeface="Times New Roman" panose="02020603050405020304" pitchFamily="18" charset="0"/>
              </a:rPr>
              <a:t>- Rửa kỹ thực phẩm, nấu chín thực phẩm.</a:t>
            </a:r>
          </a:p>
          <a:p>
            <a:pPr eaLnBrk="1" hangingPunct="1">
              <a:spcBef>
                <a:spcPct val="0"/>
              </a:spcBef>
              <a:buFontTx/>
              <a:buNone/>
            </a:pPr>
            <a:r>
              <a:rPr lang="en-US" altLang="en-US" sz="1800">
                <a:solidFill>
                  <a:srgbClr val="FFFFFF"/>
                </a:solidFill>
                <a:latin typeface="Times New Roman" panose="02020603050405020304" pitchFamily="18" charset="0"/>
              </a:rPr>
              <a:t>- Đậy kỹ thức ăn cẩn thận .</a:t>
            </a:r>
          </a:p>
          <a:p>
            <a:pPr eaLnBrk="1" hangingPunct="1">
              <a:spcBef>
                <a:spcPct val="0"/>
              </a:spcBef>
              <a:buFontTx/>
              <a:buNone/>
            </a:pPr>
            <a:r>
              <a:rPr lang="en-US" altLang="en-US" sz="1800">
                <a:solidFill>
                  <a:srgbClr val="FFFFFF"/>
                </a:solidFill>
                <a:latin typeface="Times New Roman" panose="02020603050405020304" pitchFamily="18" charset="0"/>
              </a:rPr>
              <a:t>- Bảo quản thực phẩm chu đáo : đóng hộp , giữ lạnh , chọn mua thực phẩm tươi ngon , không bầm dập , không dùng chung thớt thái thực phẩm sống và chín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3"/>
                                        </p:tgtEl>
                                        <p:attrNameLst>
                                          <p:attrName>style.visibility</p:attrName>
                                        </p:attrNameLst>
                                      </p:cBhvr>
                                      <p:to>
                                        <p:strVal val="visible"/>
                                      </p:to>
                                    </p:set>
                                    <p:anim calcmode="discrete" valueType="clr">
                                      <p:cBhvr override="childStyle">
                                        <p:cTn id="7" dur="80"/>
                                        <p:tgtEl>
                                          <p:spTgt spid="153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3"/>
                                        </p:tgtEl>
                                        <p:attrNameLst>
                                          <p:attrName>fillcolor</p:attrName>
                                        </p:attrNameLst>
                                      </p:cBhvr>
                                      <p:tavLst>
                                        <p:tav tm="0">
                                          <p:val>
                                            <p:clrVal>
                                              <a:schemeClr val="accent2"/>
                                            </p:clrVal>
                                          </p:val>
                                        </p:tav>
                                        <p:tav tm="50000">
                                          <p:val>
                                            <p:clrVal>
                                              <a:schemeClr val="hlink"/>
                                            </p:clrVal>
                                          </p:val>
                                        </p:tav>
                                      </p:tavLst>
                                    </p:anim>
                                    <p:set>
                                      <p:cBhvr>
                                        <p:cTn id="9" dur="80"/>
                                        <p:tgtEl>
                                          <p:spTgt spid="153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78"/>
                                        </p:tgtEl>
                                        <p:attrNameLst>
                                          <p:attrName>style.visibility</p:attrName>
                                        </p:attrNameLst>
                                      </p:cBhvr>
                                      <p:to>
                                        <p:strVal val="visible"/>
                                      </p:to>
                                    </p:set>
                                    <p:anim calcmode="discrete" valueType="clr">
                                      <p:cBhvr override="childStyle">
                                        <p:cTn id="14"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78"/>
                                        </p:tgtEl>
                                        <p:attrNameLst>
                                          <p:attrName>fillcolor</p:attrName>
                                        </p:attrNameLst>
                                      </p:cBhvr>
                                      <p:tavLst>
                                        <p:tav tm="0">
                                          <p:val>
                                            <p:clrVal>
                                              <a:schemeClr val="accent2"/>
                                            </p:clrVal>
                                          </p:val>
                                        </p:tav>
                                        <p:tav tm="50000">
                                          <p:val>
                                            <p:clrVal>
                                              <a:schemeClr val="hlink"/>
                                            </p:clrVal>
                                          </p:val>
                                        </p:tav>
                                      </p:tavLst>
                                    </p:anim>
                                    <p:set>
                                      <p:cBhvr>
                                        <p:cTn id="16" dur="80"/>
                                        <p:tgtEl>
                                          <p:spTgt spid="1537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79"/>
                                        </p:tgtEl>
                                        <p:attrNameLst>
                                          <p:attrName>style.visibility</p:attrName>
                                        </p:attrNameLst>
                                      </p:cBhvr>
                                      <p:to>
                                        <p:strVal val="visible"/>
                                      </p:to>
                                    </p:set>
                                    <p:anim calcmode="discrete" valueType="clr">
                                      <p:cBhvr override="childStyle">
                                        <p:cTn id="21" dur="80"/>
                                        <p:tgtEl>
                                          <p:spTgt spid="1537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379"/>
                                        </p:tgtEl>
                                        <p:attrNameLst>
                                          <p:attrName>fillcolor</p:attrName>
                                        </p:attrNameLst>
                                      </p:cBhvr>
                                      <p:tavLst>
                                        <p:tav tm="0">
                                          <p:val>
                                            <p:clrVal>
                                              <a:schemeClr val="accent2"/>
                                            </p:clrVal>
                                          </p:val>
                                        </p:tav>
                                        <p:tav tm="50000">
                                          <p:val>
                                            <p:clrVal>
                                              <a:schemeClr val="hlink"/>
                                            </p:clrVal>
                                          </p:val>
                                        </p:tav>
                                      </p:tavLst>
                                    </p:anim>
                                    <p:set>
                                      <p:cBhvr>
                                        <p:cTn id="23" dur="80"/>
                                        <p:tgtEl>
                                          <p:spTgt spid="153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8" grpId="0"/>
      <p:bldP spid="153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855913" y="76200"/>
            <a:ext cx="37798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VỆ SINH AN TOÀN THỰC PHẨM </a:t>
            </a:r>
          </a:p>
        </p:txBody>
      </p:sp>
      <p:sp>
        <p:nvSpPr>
          <p:cNvPr id="10243" name="Text Box 4"/>
          <p:cNvSpPr txBox="1">
            <a:spLocks noChangeArrowheads="1"/>
          </p:cNvSpPr>
          <p:nvPr/>
        </p:nvSpPr>
        <p:spPr bwMode="auto">
          <a:xfrm>
            <a:off x="152400" y="381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p:txBody>
      </p:sp>
      <p:sp>
        <p:nvSpPr>
          <p:cNvPr id="10244"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45" name="AutoShape 7"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6" name="AutoShape 8"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7" name="AutoShape 12"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0248" name="Text Box 17"/>
          <p:cNvSpPr txBox="1">
            <a:spLocks noChangeArrowheads="1"/>
          </p:cNvSpPr>
          <p:nvPr/>
        </p:nvSpPr>
        <p:spPr bwMode="auto">
          <a:xfrm>
            <a:off x="152400" y="646113"/>
            <a:ext cx="260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 An toàn thực phẩm </a:t>
            </a:r>
            <a:r>
              <a:rPr lang="en-US" altLang="en-US" sz="1800" b="1">
                <a:solidFill>
                  <a:srgbClr val="FFFF00"/>
                </a:solidFill>
                <a:latin typeface="Times New Roman" panose="02020603050405020304" pitchFamily="18" charset="0"/>
              </a:rPr>
              <a:t>:</a:t>
            </a:r>
            <a:r>
              <a:rPr lang="en-US" altLang="en-US" sz="1800">
                <a:solidFill>
                  <a:srgbClr val="FFFF00"/>
                </a:solidFill>
                <a:latin typeface="Times New Roman" panose="02020603050405020304" pitchFamily="18" charset="0"/>
              </a:rPr>
              <a:t> </a:t>
            </a:r>
          </a:p>
        </p:txBody>
      </p:sp>
      <p:sp>
        <p:nvSpPr>
          <p:cNvPr id="16402" name="Text Box 18"/>
          <p:cNvSpPr txBox="1">
            <a:spLocks noChangeArrowheads="1"/>
          </p:cNvSpPr>
          <p:nvPr/>
        </p:nvSpPr>
        <p:spPr bwMode="auto">
          <a:xfrm>
            <a:off x="5699125" y="469900"/>
            <a:ext cx="3589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rgbClr val="FF0000"/>
                </a:solidFill>
                <a:latin typeface="Times New Roman" panose="02020603050405020304" pitchFamily="18" charset="0"/>
              </a:rPr>
              <a:t>Thế  nào là an toàn thực phẩm ? </a:t>
            </a:r>
          </a:p>
        </p:txBody>
      </p:sp>
      <p:sp>
        <p:nvSpPr>
          <p:cNvPr id="16403" name="Text Box 19"/>
          <p:cNvSpPr txBox="1">
            <a:spLocks noChangeArrowheads="1"/>
          </p:cNvSpPr>
          <p:nvPr/>
        </p:nvSpPr>
        <p:spPr bwMode="auto">
          <a:xfrm>
            <a:off x="441325" y="927100"/>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An toàn thực phẩm là thực phẩm không bị nhiễm trùng , nhiễm độc , biến chất .</a:t>
            </a:r>
          </a:p>
        </p:txBody>
      </p:sp>
      <p:sp>
        <p:nvSpPr>
          <p:cNvPr id="10251" name="Text Box 20"/>
          <p:cNvSpPr txBox="1">
            <a:spLocks noChangeArrowheads="1"/>
          </p:cNvSpPr>
          <p:nvPr/>
        </p:nvSpPr>
        <p:spPr bwMode="auto">
          <a:xfrm>
            <a:off x="5622925" y="928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6408" name="Picture 24" descr="ngày nhà giáo tóc dài cô giáo xinh đẹp cầm sách minh họa bài Hình ..."/>
          <p:cNvPicPr>
            <a:picLocks noChangeAspect="1" noChangeArrowheads="1"/>
          </p:cNvPicPr>
          <p:nvPr/>
        </p:nvPicPr>
        <p:blipFill>
          <a:blip r:embed="rId2">
            <a:extLst>
              <a:ext uri="{28A0092B-C50C-407E-A947-70E740481C1C}">
                <a14:useLocalDpi xmlns:a14="http://schemas.microsoft.com/office/drawing/2010/main" val="0"/>
              </a:ext>
            </a:extLst>
          </a:blip>
          <a:srcRect l="24092" t="15105" r="27722" b="4340"/>
          <a:stretch>
            <a:fillRect/>
          </a:stretch>
        </p:blipFill>
        <p:spPr bwMode="auto">
          <a:xfrm>
            <a:off x="5346700" y="3124200"/>
            <a:ext cx="1358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AutoShape 21"/>
          <p:cNvSpPr>
            <a:spLocks noChangeArrowheads="1"/>
          </p:cNvSpPr>
          <p:nvPr/>
        </p:nvSpPr>
        <p:spPr bwMode="auto">
          <a:xfrm>
            <a:off x="5638800" y="1066800"/>
            <a:ext cx="2819400" cy="1905000"/>
          </a:xfrm>
          <a:prstGeom prst="cloudCallout">
            <a:avLst>
              <a:gd name="adj1" fmla="val -23366"/>
              <a:gd name="adj2" fmla="val 801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Gia đình em thường mua sắm những loại thực phẩm gì ? </a:t>
            </a:r>
          </a:p>
        </p:txBody>
      </p:sp>
      <p:pic>
        <p:nvPicPr>
          <p:cNvPr id="16409" name="Picture 25"/>
          <p:cNvPicPr>
            <a:picLocks noChangeAspect="1" noChangeArrowheads="1"/>
          </p:cNvPicPr>
          <p:nvPr/>
        </p:nvPicPr>
        <p:blipFill>
          <a:blip r:embed="rId3">
            <a:extLst>
              <a:ext uri="{28A0092B-C50C-407E-A947-70E740481C1C}">
                <a14:useLocalDpi xmlns:a14="http://schemas.microsoft.com/office/drawing/2010/main" val="0"/>
              </a:ext>
            </a:extLst>
          </a:blip>
          <a:srcRect l="63184" t="23886" r="10770" b="22081"/>
          <a:stretch>
            <a:fillRect/>
          </a:stretch>
        </p:blipFill>
        <p:spPr bwMode="auto">
          <a:xfrm>
            <a:off x="7315200" y="3276600"/>
            <a:ext cx="1528763"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AutoShape 26"/>
          <p:cNvSpPr>
            <a:spLocks noChangeArrowheads="1"/>
          </p:cNvSpPr>
          <p:nvPr/>
        </p:nvSpPr>
        <p:spPr bwMode="auto">
          <a:xfrm>
            <a:off x="5791200" y="4800600"/>
            <a:ext cx="2895600" cy="2057400"/>
          </a:xfrm>
          <a:prstGeom prst="cloudCallout">
            <a:avLst>
              <a:gd name="adj1" fmla="val 33222"/>
              <a:gd name="adj2" fmla="val -9459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Thịt, cá, trứng, sữa, rau, củ quả, bánh kẹo…..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402"/>
                                        </p:tgtEl>
                                        <p:attrNameLst>
                                          <p:attrName>style.visibility</p:attrName>
                                        </p:attrNameLst>
                                      </p:cBhvr>
                                      <p:to>
                                        <p:strVal val="visible"/>
                                      </p:to>
                                    </p:set>
                                    <p:anim calcmode="discrete" valueType="clr">
                                      <p:cBhvr override="childStyle">
                                        <p:cTn id="7" dur="80"/>
                                        <p:tgtEl>
                                          <p:spTgt spid="164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02"/>
                                        </p:tgtEl>
                                        <p:attrNameLst>
                                          <p:attrName>fillcolor</p:attrName>
                                        </p:attrNameLst>
                                      </p:cBhvr>
                                      <p:tavLst>
                                        <p:tav tm="0">
                                          <p:val>
                                            <p:clrVal>
                                              <a:schemeClr val="accent2"/>
                                            </p:clrVal>
                                          </p:val>
                                        </p:tav>
                                        <p:tav tm="50000">
                                          <p:val>
                                            <p:clrVal>
                                              <a:schemeClr val="hlink"/>
                                            </p:clrVal>
                                          </p:val>
                                        </p:tav>
                                      </p:tavLst>
                                    </p:anim>
                                    <p:set>
                                      <p:cBhvr>
                                        <p:cTn id="9" dur="80"/>
                                        <p:tgtEl>
                                          <p:spTgt spid="164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403"/>
                                        </p:tgtEl>
                                        <p:attrNameLst>
                                          <p:attrName>style.visibility</p:attrName>
                                        </p:attrNameLst>
                                      </p:cBhvr>
                                      <p:to>
                                        <p:strVal val="visible"/>
                                      </p:to>
                                    </p:set>
                                    <p:anim calcmode="discrete" valueType="clr">
                                      <p:cBhvr override="childStyle">
                                        <p:cTn id="14" dur="80"/>
                                        <p:tgtEl>
                                          <p:spTgt spid="1640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403"/>
                                        </p:tgtEl>
                                        <p:attrNameLst>
                                          <p:attrName>fillcolor</p:attrName>
                                        </p:attrNameLst>
                                      </p:cBhvr>
                                      <p:tavLst>
                                        <p:tav tm="0">
                                          <p:val>
                                            <p:clrVal>
                                              <a:schemeClr val="accent2"/>
                                            </p:clrVal>
                                          </p:val>
                                        </p:tav>
                                        <p:tav tm="50000">
                                          <p:val>
                                            <p:clrVal>
                                              <a:schemeClr val="hlink"/>
                                            </p:clrVal>
                                          </p:val>
                                        </p:tav>
                                      </p:tavLst>
                                    </p:anim>
                                    <p:set>
                                      <p:cBhvr>
                                        <p:cTn id="16" dur="80"/>
                                        <p:tgtEl>
                                          <p:spTgt spid="1640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6408"/>
                                        </p:tgtEl>
                                        <p:attrNameLst>
                                          <p:attrName>style.visibility</p:attrName>
                                        </p:attrNameLst>
                                      </p:cBhvr>
                                      <p:to>
                                        <p:strVal val="visible"/>
                                      </p:to>
                                    </p:set>
                                    <p:animEffect transition="in" filter="blinds(horizontal)">
                                      <p:cBhvr>
                                        <p:cTn id="21" dur="500"/>
                                        <p:tgtEl>
                                          <p:spTgt spid="16408"/>
                                        </p:tgtEl>
                                      </p:cBhvr>
                                    </p:animEffect>
                                  </p:childTnLst>
                                </p:cTn>
                              </p:par>
                            </p:childTnLst>
                          </p:cTn>
                        </p:par>
                        <p:par>
                          <p:cTn id="22" fill="hold" nodeType="afterGroup">
                            <p:stCondLst>
                              <p:cond delay="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6405"/>
                                        </p:tgtEl>
                                        <p:attrNameLst>
                                          <p:attrName>style.visibility</p:attrName>
                                        </p:attrNameLst>
                                      </p:cBhvr>
                                      <p:to>
                                        <p:strVal val="visible"/>
                                      </p:to>
                                    </p:set>
                                    <p:anim calcmode="discrete" valueType="clr">
                                      <p:cBhvr override="childStyle">
                                        <p:cTn id="25" dur="80"/>
                                        <p:tgtEl>
                                          <p:spTgt spid="164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6405"/>
                                        </p:tgtEl>
                                        <p:attrNameLst>
                                          <p:attrName>fillcolor</p:attrName>
                                        </p:attrNameLst>
                                      </p:cBhvr>
                                      <p:tavLst>
                                        <p:tav tm="0">
                                          <p:val>
                                            <p:clrVal>
                                              <a:schemeClr val="accent2"/>
                                            </p:clrVal>
                                          </p:val>
                                        </p:tav>
                                        <p:tav tm="50000">
                                          <p:val>
                                            <p:clrVal>
                                              <a:schemeClr val="hlink"/>
                                            </p:clrVal>
                                          </p:val>
                                        </p:tav>
                                      </p:tavLst>
                                    </p:anim>
                                    <p:set>
                                      <p:cBhvr>
                                        <p:cTn id="27" dur="80"/>
                                        <p:tgtEl>
                                          <p:spTgt spid="1640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409"/>
                                        </p:tgtEl>
                                        <p:attrNameLst>
                                          <p:attrName>style.visibility</p:attrName>
                                        </p:attrNameLst>
                                      </p:cBhvr>
                                      <p:to>
                                        <p:strVal val="visible"/>
                                      </p:to>
                                    </p:set>
                                    <p:animEffect transition="in" filter="blinds(horizontal)">
                                      <p:cBhvr>
                                        <p:cTn id="32" dur="500"/>
                                        <p:tgtEl>
                                          <p:spTgt spid="16409"/>
                                        </p:tgtEl>
                                      </p:cBhvr>
                                    </p:animEffect>
                                  </p:childTnLst>
                                </p:cTn>
                              </p:par>
                            </p:childTnLst>
                          </p:cTn>
                        </p:par>
                        <p:par>
                          <p:cTn id="33" fill="hold" nodeType="afterGroup">
                            <p:stCondLst>
                              <p:cond delay="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6410"/>
                                        </p:tgtEl>
                                        <p:attrNameLst>
                                          <p:attrName>style.visibility</p:attrName>
                                        </p:attrNameLst>
                                      </p:cBhvr>
                                      <p:to>
                                        <p:strVal val="visible"/>
                                      </p:to>
                                    </p:set>
                                    <p:anim calcmode="discrete" valueType="clr">
                                      <p:cBhvr override="childStyle">
                                        <p:cTn id="36" dur="80"/>
                                        <p:tgtEl>
                                          <p:spTgt spid="1641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6410"/>
                                        </p:tgtEl>
                                        <p:attrNameLst>
                                          <p:attrName>fillcolor</p:attrName>
                                        </p:attrNameLst>
                                      </p:cBhvr>
                                      <p:tavLst>
                                        <p:tav tm="0">
                                          <p:val>
                                            <p:clrVal>
                                              <a:schemeClr val="accent2"/>
                                            </p:clrVal>
                                          </p:val>
                                        </p:tav>
                                        <p:tav tm="50000">
                                          <p:val>
                                            <p:clrVal>
                                              <a:schemeClr val="hlink"/>
                                            </p:clrVal>
                                          </p:val>
                                        </p:tav>
                                      </p:tavLst>
                                    </p:anim>
                                    <p:set>
                                      <p:cBhvr>
                                        <p:cTn id="38" dur="80"/>
                                        <p:tgtEl>
                                          <p:spTgt spid="164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p:bldP spid="16403" grpId="0"/>
      <p:bldP spid="16405" grpId="0" animBg="1"/>
      <p:bldP spid="164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349625" y="76200"/>
            <a:ext cx="27924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0000"/>
                </a:solidFill>
                <a:latin typeface="Times New Roman" panose="02020603050405020304" pitchFamily="18" charset="0"/>
              </a:rPr>
              <a:t>AN TOÀN THỰC PHẨM </a:t>
            </a:r>
          </a:p>
        </p:txBody>
      </p:sp>
      <p:sp>
        <p:nvSpPr>
          <p:cNvPr id="11267" name="Text Box 4"/>
          <p:cNvSpPr txBox="1">
            <a:spLocks noChangeArrowheads="1"/>
          </p:cNvSpPr>
          <p:nvPr/>
        </p:nvSpPr>
        <p:spPr bwMode="auto">
          <a:xfrm>
            <a:off x="152400" y="381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romanUcPeriod"/>
            </a:pPr>
            <a:r>
              <a:rPr lang="en-US" altLang="en-US" sz="1800">
                <a:solidFill>
                  <a:srgbClr val="FF0000"/>
                </a:solidFill>
                <a:latin typeface="Times New Roman" panose="02020603050405020304" pitchFamily="18" charset="0"/>
              </a:rPr>
              <a:t>Vệ sinh thực phẩm</a:t>
            </a:r>
          </a:p>
        </p:txBody>
      </p:sp>
      <p:sp>
        <p:nvSpPr>
          <p:cNvPr id="11268" name="Line 5"/>
          <p:cNvSpPr>
            <a:spLocks noChangeShapeType="1"/>
          </p:cNvSpPr>
          <p:nvPr/>
        </p:nvSpPr>
        <p:spPr bwMode="auto">
          <a:xfrm>
            <a:off x="5257800" y="533400"/>
            <a:ext cx="0" cy="61722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69" name="AutoShape 6" descr="Nguy cơ gây ung thư từ rau củ quả chứa nhiều phân đạ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0" name="AutoShape 7" descr="Vì sao thực phẩm đóng hộp có hạn sử dụng tới vài năm? - Xã Hội ..."/>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1" name="AutoShape 8" descr="1. Phòng tránh nhiễm trùng thực phẩm - AN TOÀN VỆ SINH THỰC PHẨ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72" name="Text Box 9"/>
          <p:cNvSpPr txBox="1">
            <a:spLocks noChangeArrowheads="1"/>
          </p:cNvSpPr>
          <p:nvPr/>
        </p:nvSpPr>
        <p:spPr bwMode="auto">
          <a:xfrm>
            <a:off x="152400" y="646113"/>
            <a:ext cx="2603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solidFill>
                  <a:srgbClr val="FF0000"/>
                </a:solidFill>
                <a:latin typeface="Times New Roman" panose="02020603050405020304" pitchFamily="18" charset="0"/>
              </a:rPr>
              <a:t>II. An toàn thực phẩm :</a:t>
            </a:r>
            <a:r>
              <a:rPr lang="en-US" altLang="en-US" sz="1800">
                <a:solidFill>
                  <a:srgbClr val="FF0000"/>
                </a:solidFill>
                <a:latin typeface="Times New Roman" panose="02020603050405020304" pitchFamily="18" charset="0"/>
              </a:rPr>
              <a:t> </a:t>
            </a:r>
          </a:p>
        </p:txBody>
      </p:sp>
      <p:sp>
        <p:nvSpPr>
          <p:cNvPr id="11273" name="Text Box 11"/>
          <p:cNvSpPr txBox="1">
            <a:spLocks noChangeArrowheads="1"/>
          </p:cNvSpPr>
          <p:nvPr/>
        </p:nvSpPr>
        <p:spPr bwMode="auto">
          <a:xfrm>
            <a:off x="441325" y="927100"/>
            <a:ext cx="458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     </a:t>
            </a:r>
            <a:r>
              <a:rPr lang="en-US" altLang="en-US" sz="1800">
                <a:latin typeface="Times New Roman" panose="02020603050405020304" pitchFamily="18" charset="0"/>
              </a:rPr>
              <a:t>An toàn thực phẩm là thực phẩm không bị nhiễm trùng , nhiễm độc , biến chất .</a:t>
            </a:r>
          </a:p>
        </p:txBody>
      </p:sp>
      <p:sp>
        <p:nvSpPr>
          <p:cNvPr id="11274" name="Text Box 12"/>
          <p:cNvSpPr txBox="1">
            <a:spLocks noChangeArrowheads="1"/>
          </p:cNvSpPr>
          <p:nvPr/>
        </p:nvSpPr>
        <p:spPr bwMode="auto">
          <a:xfrm>
            <a:off x="5622925" y="9286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7421" name="Picture 13" descr="ngày nhà giáo tóc dài cô giáo xinh đẹp cầm sách minh họa bài Hình ..."/>
          <p:cNvPicPr>
            <a:picLocks noChangeAspect="1" noChangeArrowheads="1"/>
          </p:cNvPicPr>
          <p:nvPr/>
        </p:nvPicPr>
        <p:blipFill>
          <a:blip r:embed="rId2">
            <a:extLst>
              <a:ext uri="{28A0092B-C50C-407E-A947-70E740481C1C}">
                <a14:useLocalDpi xmlns:a14="http://schemas.microsoft.com/office/drawing/2010/main" val="0"/>
              </a:ext>
            </a:extLst>
          </a:blip>
          <a:srcRect l="24092" t="15105" r="27722" b="4340"/>
          <a:stretch>
            <a:fillRect/>
          </a:stretch>
        </p:blipFill>
        <p:spPr bwMode="auto">
          <a:xfrm>
            <a:off x="5346700" y="3124200"/>
            <a:ext cx="1358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AutoShape 14"/>
          <p:cNvSpPr>
            <a:spLocks noChangeArrowheads="1"/>
          </p:cNvSpPr>
          <p:nvPr/>
        </p:nvSpPr>
        <p:spPr bwMode="auto">
          <a:xfrm>
            <a:off x="5638800" y="533400"/>
            <a:ext cx="3276600" cy="1828800"/>
          </a:xfrm>
          <a:prstGeom prst="cloudCallout">
            <a:avLst>
              <a:gd name="adj1" fmla="val -27083"/>
              <a:gd name="adj2" fmla="val 11475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Để đảm bảo an toàn khi mua sắm cần chọn mua thực phẩm như thế nào? </a:t>
            </a:r>
          </a:p>
        </p:txBody>
      </p:sp>
      <p:sp>
        <p:nvSpPr>
          <p:cNvPr id="11277" name="Text Box 17"/>
          <p:cNvSpPr txBox="1">
            <a:spLocks noChangeArrowheads="1"/>
          </p:cNvSpPr>
          <p:nvPr/>
        </p:nvSpPr>
        <p:spPr bwMode="auto">
          <a:xfrm>
            <a:off x="304800" y="1462088"/>
            <a:ext cx="359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rgbClr val="FF0000"/>
                </a:solidFill>
                <a:latin typeface="Times New Roman" panose="02020603050405020304" pitchFamily="18" charset="0"/>
              </a:rPr>
              <a:t>1. An toàn thực phẩm khi mua sắm </a:t>
            </a:r>
            <a:r>
              <a:rPr lang="en-US" altLang="en-US" sz="1800">
                <a:solidFill>
                  <a:srgbClr val="FFFF00"/>
                </a:solidFill>
                <a:latin typeface="Times New Roman" panose="02020603050405020304" pitchFamily="18" charset="0"/>
              </a:rPr>
              <a:t>:</a:t>
            </a:r>
          </a:p>
        </p:txBody>
      </p:sp>
      <p:sp>
        <p:nvSpPr>
          <p:cNvPr id="17426" name="Text Box 18"/>
          <p:cNvSpPr txBox="1">
            <a:spLocks noChangeArrowheads="1"/>
          </p:cNvSpPr>
          <p:nvPr/>
        </p:nvSpPr>
        <p:spPr bwMode="auto">
          <a:xfrm>
            <a:off x="381000" y="1752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rPr>
              <a:t>- Thực phẩm tươi sống : Chọn loại tươi ngon , không bầm dập , ôi ươn </a:t>
            </a:r>
          </a:p>
          <a:p>
            <a:pPr eaLnBrk="1" hangingPunct="1">
              <a:spcBef>
                <a:spcPct val="0"/>
              </a:spcBef>
              <a:buFontTx/>
              <a:buNone/>
            </a:pPr>
            <a:r>
              <a:rPr lang="en-US" altLang="en-US" sz="1800">
                <a:latin typeface="Times New Roman" panose="02020603050405020304" pitchFamily="18" charset="0"/>
              </a:rPr>
              <a:t>- Thực phẩm đóng hộp : Chú ý hạn sử dụng , ghi trên bao bì , chất lượng vỏ hộp .</a:t>
            </a:r>
          </a:p>
          <a:p>
            <a:pPr eaLnBrk="1" hangingPunct="1">
              <a:spcBef>
                <a:spcPct val="0"/>
              </a:spcBef>
              <a:buFontTx/>
              <a:buNone/>
            </a:pPr>
            <a:r>
              <a:rPr lang="en-US" altLang="en-US" sz="1800">
                <a:latin typeface="Times New Roman" panose="02020603050405020304" pitchFamily="18" charset="0"/>
              </a:rPr>
              <a:t>- Thực phẩm khô : Chọn loại không bị mốc , sâu mọt , …</a:t>
            </a:r>
          </a:p>
          <a:p>
            <a:pPr eaLnBrk="1" hangingPunct="1">
              <a:spcBef>
                <a:spcPct val="0"/>
              </a:spcBef>
              <a:buFontTx/>
              <a:buNone/>
            </a:pPr>
            <a:r>
              <a:rPr lang="en-US" altLang="en-US" sz="1800">
                <a:latin typeface="Times New Roman" panose="02020603050405020304" pitchFamily="18" charset="0"/>
              </a:rPr>
              <a:t>- Tránh để lẫn lộn thực phẩm ăn sống và thực phẩm cần nấu chín . </a:t>
            </a:r>
          </a:p>
        </p:txBody>
      </p:sp>
      <p:sp>
        <p:nvSpPr>
          <p:cNvPr id="11279" name="AutoShape 22"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1280" name="AutoShape 24" descr="Cách giữ thực phẩm Tết trong tủ lạnh luôn tươi ngon đúng các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grpSp>
        <p:nvGrpSpPr>
          <p:cNvPr id="17441" name="Group 33"/>
          <p:cNvGrpSpPr>
            <a:grpSpLocks/>
          </p:cNvGrpSpPr>
          <p:nvPr/>
        </p:nvGrpSpPr>
        <p:grpSpPr bwMode="auto">
          <a:xfrm>
            <a:off x="7010400" y="3306763"/>
            <a:ext cx="1828800" cy="1128712"/>
            <a:chOff x="4416" y="2083"/>
            <a:chExt cx="1152" cy="711"/>
          </a:xfrm>
        </p:grpSpPr>
        <p:pic>
          <p:nvPicPr>
            <p:cNvPr id="11288" name="Picture 25"/>
            <p:cNvPicPr>
              <a:picLocks noChangeAspect="1" noChangeArrowheads="1"/>
            </p:cNvPicPr>
            <p:nvPr/>
          </p:nvPicPr>
          <p:blipFill>
            <a:blip r:embed="rId3">
              <a:extLst>
                <a:ext uri="{28A0092B-C50C-407E-A947-70E740481C1C}">
                  <a14:useLocalDpi xmlns:a14="http://schemas.microsoft.com/office/drawing/2010/main" val="0"/>
                </a:ext>
              </a:extLst>
            </a:blip>
            <a:srcRect l="53221" t="14899" r="4568" b="40175"/>
            <a:stretch>
              <a:fillRect/>
            </a:stretch>
          </p:blipFill>
          <p:spPr bwMode="auto">
            <a:xfrm>
              <a:off x="4416" y="2083"/>
              <a:ext cx="1152"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Text Box 30"/>
            <p:cNvSpPr txBox="1">
              <a:spLocks noChangeArrowheads="1"/>
            </p:cNvSpPr>
            <p:nvPr/>
          </p:nvSpPr>
          <p:spPr bwMode="auto">
            <a:xfrm>
              <a:off x="4848" y="2160"/>
              <a:ext cx="3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000" b="1">
                  <a:solidFill>
                    <a:srgbClr val="FF0000"/>
                  </a:solidFill>
                  <a:latin typeface="Times New Roman" panose="02020603050405020304" pitchFamily="18" charset="0"/>
                </a:rPr>
                <a:t>?</a:t>
              </a:r>
            </a:p>
          </p:txBody>
        </p:sp>
      </p:grpSp>
      <p:grpSp>
        <p:nvGrpSpPr>
          <p:cNvPr id="17442" name="Group 34"/>
          <p:cNvGrpSpPr>
            <a:grpSpLocks/>
          </p:cNvGrpSpPr>
          <p:nvPr/>
        </p:nvGrpSpPr>
        <p:grpSpPr bwMode="auto">
          <a:xfrm>
            <a:off x="7315200" y="4648200"/>
            <a:ext cx="1447800" cy="1282700"/>
            <a:chOff x="4608" y="2928"/>
            <a:chExt cx="912" cy="808"/>
          </a:xfrm>
        </p:grpSpPr>
        <p:pic>
          <p:nvPicPr>
            <p:cNvPr id="11286" name="Picture 27" descr="thucphamdonghop112018%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2928"/>
              <a:ext cx="91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Text Box 31"/>
            <p:cNvSpPr txBox="1">
              <a:spLocks noChangeArrowheads="1"/>
            </p:cNvSpPr>
            <p:nvPr/>
          </p:nvSpPr>
          <p:spPr bwMode="auto">
            <a:xfrm>
              <a:off x="4896" y="3072"/>
              <a:ext cx="3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000" b="1">
                  <a:solidFill>
                    <a:srgbClr val="FF0000"/>
                  </a:solidFill>
                  <a:latin typeface="Times New Roman" panose="02020603050405020304" pitchFamily="18" charset="0"/>
                </a:rPr>
                <a:t>?</a:t>
              </a:r>
            </a:p>
          </p:txBody>
        </p:sp>
      </p:grpSp>
      <p:grpSp>
        <p:nvGrpSpPr>
          <p:cNvPr id="17443" name="Group 35"/>
          <p:cNvGrpSpPr>
            <a:grpSpLocks/>
          </p:cNvGrpSpPr>
          <p:nvPr/>
        </p:nvGrpSpPr>
        <p:grpSpPr bwMode="auto">
          <a:xfrm>
            <a:off x="5410200" y="5400675"/>
            <a:ext cx="1600200" cy="1150938"/>
            <a:chOff x="3408" y="3402"/>
            <a:chExt cx="1008" cy="725"/>
          </a:xfrm>
        </p:grpSpPr>
        <p:pic>
          <p:nvPicPr>
            <p:cNvPr id="11284" name="Picture 29" descr="Bảo quản thực phẩm khô đúng cách không hề kh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3402"/>
              <a:ext cx="100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Text Box 32"/>
            <p:cNvSpPr txBox="1">
              <a:spLocks noChangeArrowheads="1"/>
            </p:cNvSpPr>
            <p:nvPr/>
          </p:nvSpPr>
          <p:spPr bwMode="auto">
            <a:xfrm>
              <a:off x="3744" y="3408"/>
              <a:ext cx="3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6000" b="1">
                  <a:solidFill>
                    <a:srgbClr val="FF0000"/>
                  </a:solidFill>
                  <a:latin typeface="Times New Roman" panose="02020603050405020304"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7422"/>
                                        </p:tgtEl>
                                        <p:attrNameLst>
                                          <p:attrName>style.visibility</p:attrName>
                                        </p:attrNameLst>
                                      </p:cBhvr>
                                      <p:to>
                                        <p:strVal val="visible"/>
                                      </p:to>
                                    </p:set>
                                    <p:anim calcmode="discrete" valueType="clr">
                                      <p:cBhvr override="childStyle">
                                        <p:cTn id="11" dur="80"/>
                                        <p:tgtEl>
                                          <p:spTgt spid="1742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7422"/>
                                        </p:tgtEl>
                                        <p:attrNameLst>
                                          <p:attrName>fillcolor</p:attrName>
                                        </p:attrNameLst>
                                      </p:cBhvr>
                                      <p:tavLst>
                                        <p:tav tm="0">
                                          <p:val>
                                            <p:clrVal>
                                              <a:schemeClr val="accent2"/>
                                            </p:clrVal>
                                          </p:val>
                                        </p:tav>
                                        <p:tav tm="50000">
                                          <p:val>
                                            <p:clrVal>
                                              <a:schemeClr val="hlink"/>
                                            </p:clrVal>
                                          </p:val>
                                        </p:tav>
                                      </p:tavLst>
                                    </p:anim>
                                    <p:set>
                                      <p:cBhvr>
                                        <p:cTn id="13" dur="80"/>
                                        <p:tgtEl>
                                          <p:spTgt spid="17422"/>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441"/>
                                        </p:tgtEl>
                                        <p:attrNameLst>
                                          <p:attrName>style.visibility</p:attrName>
                                        </p:attrNameLst>
                                      </p:cBhvr>
                                      <p:to>
                                        <p:strVal val="visible"/>
                                      </p:to>
                                    </p:set>
                                    <p:animEffect transition="in" filter="blinds(horizontal)">
                                      <p:cBhvr>
                                        <p:cTn id="18" dur="500"/>
                                        <p:tgtEl>
                                          <p:spTgt spid="174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7442"/>
                                        </p:tgtEl>
                                        <p:attrNameLst>
                                          <p:attrName>style.visibility</p:attrName>
                                        </p:attrNameLst>
                                      </p:cBhvr>
                                      <p:to>
                                        <p:strVal val="visible"/>
                                      </p:to>
                                    </p:set>
                                    <p:animEffect transition="in" filter="blinds(horizontal)">
                                      <p:cBhvr>
                                        <p:cTn id="23" dur="500"/>
                                        <p:tgtEl>
                                          <p:spTgt spid="1744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7443"/>
                                        </p:tgtEl>
                                        <p:attrNameLst>
                                          <p:attrName>style.visibility</p:attrName>
                                        </p:attrNameLst>
                                      </p:cBhvr>
                                      <p:to>
                                        <p:strVal val="visible"/>
                                      </p:to>
                                    </p:set>
                                    <p:animEffect transition="in" filter="blinds(horizontal)">
                                      <p:cBhvr>
                                        <p:cTn id="28" dur="500"/>
                                        <p:tgtEl>
                                          <p:spTgt spid="174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7426"/>
                                        </p:tgtEl>
                                        <p:attrNameLst>
                                          <p:attrName>style.visibility</p:attrName>
                                        </p:attrNameLst>
                                      </p:cBhvr>
                                      <p:to>
                                        <p:strVal val="visible"/>
                                      </p:to>
                                    </p:set>
                                    <p:anim calcmode="discrete" valueType="clr">
                                      <p:cBhvr override="childStyle">
                                        <p:cTn id="33" dur="80"/>
                                        <p:tgtEl>
                                          <p:spTgt spid="1742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7426"/>
                                        </p:tgtEl>
                                        <p:attrNameLst>
                                          <p:attrName>fillcolor</p:attrName>
                                        </p:attrNameLst>
                                      </p:cBhvr>
                                      <p:tavLst>
                                        <p:tav tm="0">
                                          <p:val>
                                            <p:clrVal>
                                              <a:schemeClr val="accent2"/>
                                            </p:clrVal>
                                          </p:val>
                                        </p:tav>
                                        <p:tav tm="50000">
                                          <p:val>
                                            <p:clrVal>
                                              <a:schemeClr val="hlink"/>
                                            </p:clrVal>
                                          </p:val>
                                        </p:tav>
                                      </p:tavLst>
                                    </p:anim>
                                    <p:set>
                                      <p:cBhvr>
                                        <p:cTn id="35" dur="80"/>
                                        <p:tgtEl>
                                          <p:spTgt spid="174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2047</Words>
  <Application>Microsoft Office PowerPoint</Application>
  <PresentationFormat>On-screen Show (4:3)</PresentationFormat>
  <Paragraphs>169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Ghoster: Lucky Star</dc:creator>
  <cp:lastModifiedBy>Long Duynh</cp:lastModifiedBy>
  <cp:revision>26</cp:revision>
  <cp:lastPrinted>2022-10-07T06:48:52Z</cp:lastPrinted>
  <dcterms:created xsi:type="dcterms:W3CDTF">2020-04-11T03:02:22Z</dcterms:created>
  <dcterms:modified xsi:type="dcterms:W3CDTF">2025-10-08T07:11:14Z</dcterms:modified>
</cp:coreProperties>
</file>