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25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E39CF-EBFF-4BD0-AD09-A7F3C4B8C9C1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2AEC2-1DAE-4B07-822D-79FEC8955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64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ôn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tập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nắm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chắc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tắc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phát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âm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nguyên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âm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âm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âm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đuôi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“-s, 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2AEC2-1DAE-4B07-822D-79FEC8955D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0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2, 3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âm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tiết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hậu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tố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trọng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âm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hậu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tố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làm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trọng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âm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rơi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trước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âm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 logy, 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ible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graphy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2AEC2-1DAE-4B07-822D-79FEC8955D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85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2AEC2-1DAE-4B07-822D-79FEC8955D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02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nhớ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mẫu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đáp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lời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cảm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ơn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lỗi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nghị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phép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lời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khuyên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lời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lời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xuất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cảnh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giao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tiếp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đáp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2AEC2-1DAE-4B07-822D-79FEC8955D8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81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cảnh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pháp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cấu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trúc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hòa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giữa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từ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loại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dùng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ví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đứng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chủ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tính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ngược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….).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thời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cập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chính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cụm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cố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lot of/ lot of, consist of…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2AEC2-1DAE-4B07-822D-79FEC8955D8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57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Đọc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nhanh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gạch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chính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keyword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hỏi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2AEC2-1DAE-4B07-822D-79FEC8955D8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58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nên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tránh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làm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dài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đọc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hiểu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cuối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tâm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cuối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ảnh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hưởng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tập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bình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tĩnh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2AEC2-1DAE-4B07-822D-79FEC8955D8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48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cấu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trúc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tương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đương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ước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sánh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enough too...)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2AEC2-1DAE-4B07-822D-79FEC8955D8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67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0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7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45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7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19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0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4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1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37126-201C-4568-803E-F1AE60FD692F}" type="datetimeFigureOut">
              <a:rPr lang="en-US" smtClean="0"/>
              <a:t>Sun 30/03/2025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A506F-EA54-4618-8133-79B63C26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39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eanertomorrow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helpenvironment@gmail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85" y="2229269"/>
            <a:ext cx="10146632" cy="2387600"/>
          </a:xfrm>
        </p:spPr>
        <p:txBody>
          <a:bodyPr>
            <a:normAutofit/>
          </a:bodyPr>
          <a:lstStyle/>
          <a:p>
            <a:r>
              <a:rPr lang="en-US" sz="8000" b="1" dirty="0" err="1">
                <a:solidFill>
                  <a:srgbClr val="FF0000"/>
                </a:solidFill>
                <a:latin typeface="Bernard MT Condensed" panose="02050806060905020404" pitchFamily="18" charset="0"/>
              </a:rPr>
              <a:t>Chinh</a:t>
            </a:r>
            <a:r>
              <a:rPr lang="en-US" sz="8000" b="1" dirty="0">
                <a:solidFill>
                  <a:srgbClr val="FF0000"/>
                </a:solidFill>
                <a:latin typeface="Bernard MT Condensed" panose="020508060609050204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Bernard MT Condensed" panose="02050806060905020404" pitchFamily="18" charset="0"/>
              </a:rPr>
              <a:t>phục</a:t>
            </a:r>
            <a:r>
              <a:rPr lang="en-US" sz="8000" b="1" dirty="0">
                <a:solidFill>
                  <a:srgbClr val="FF0000"/>
                </a:solidFill>
                <a:latin typeface="Bernard MT Condensed" panose="020508060609050204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Bernard MT Condensed" panose="02050806060905020404" pitchFamily="18" charset="0"/>
              </a:rPr>
              <a:t>môn</a:t>
            </a:r>
            <a:r>
              <a:rPr lang="en-US" sz="8000" b="1" dirty="0">
                <a:solidFill>
                  <a:srgbClr val="FF0000"/>
                </a:solidFill>
                <a:latin typeface="Bernard MT Condensed" panose="020508060609050204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Bernard MT Condensed" panose="02050806060905020404" pitchFamily="18" charset="0"/>
              </a:rPr>
              <a:t>Tiếng</a:t>
            </a:r>
            <a:r>
              <a:rPr lang="en-US" sz="8000" b="1" dirty="0">
                <a:solidFill>
                  <a:srgbClr val="FF0000"/>
                </a:solidFill>
                <a:latin typeface="Bernard MT Condensed" panose="020508060609050204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Bernard MT Condensed" panose="02050806060905020404" pitchFamily="18" charset="0"/>
              </a:rPr>
              <a:t>Anh</a:t>
            </a:r>
            <a:r>
              <a:rPr lang="en-US" sz="8000" b="1" dirty="0">
                <a:solidFill>
                  <a:srgbClr val="FF0000"/>
                </a:solidFill>
                <a:latin typeface="Bernard MT Condensed" panose="020508060609050204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Bernard MT Condensed" panose="02050806060905020404" pitchFamily="18" charset="0"/>
              </a:rPr>
              <a:t>thi</a:t>
            </a:r>
            <a:r>
              <a:rPr lang="en-US" sz="8000" b="1" dirty="0">
                <a:solidFill>
                  <a:srgbClr val="FF0000"/>
                </a:solidFill>
                <a:latin typeface="Bernard MT Condensed" panose="020508060609050204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Bernard MT Condensed" panose="02050806060905020404" pitchFamily="18" charset="0"/>
              </a:rPr>
              <a:t>vào</a:t>
            </a:r>
            <a:r>
              <a:rPr lang="en-US" sz="8000" b="1" dirty="0">
                <a:solidFill>
                  <a:srgbClr val="FF0000"/>
                </a:solidFill>
                <a:latin typeface="Bernard MT Condensed" panose="02050806060905020404" pitchFamily="18" charset="0"/>
              </a:rPr>
              <a:t> 10</a:t>
            </a:r>
            <a:endParaRPr lang="en-US" sz="8000" dirty="0">
              <a:solidFill>
                <a:srgbClr val="FF0000"/>
              </a:solidFill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7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354" y="219563"/>
            <a:ext cx="11271738" cy="65212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2400" b="1" dirty="0">
                <a:latin typeface="+mj-lt"/>
              </a:rPr>
              <a:t>Requirements for Runners</a:t>
            </a:r>
            <a:endParaRPr lang="en-US" sz="2400" b="1" dirty="0">
              <a:latin typeface="+mj-lt"/>
            </a:endParaRPr>
          </a:p>
          <a:p>
            <a:pPr marL="0" indent="0">
              <a:buNone/>
            </a:pPr>
            <a:r>
              <a:rPr lang="vi-VN" sz="2400" dirty="0">
                <a:latin typeface="+mj-lt"/>
              </a:rPr>
              <a:t>All participants must register online by July 20th, 2025.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vi-VN" sz="2400" dirty="0">
                <a:latin typeface="+mj-lt"/>
              </a:rPr>
              <a:t>The run is open to runners of all ages. Children need parental consent. Ensure you are in good health and capable of running a five-kilometer race.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vi-VN" sz="2400" dirty="0">
                <a:latin typeface="+mj-lt"/>
              </a:rPr>
              <a:t>Runners should wear comfortable, eco-friendly running gear, and bring your own reusable water bottle.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vi-VN" sz="2400" dirty="0">
                <a:latin typeface="+mj-lt"/>
              </a:rPr>
              <a:t>Respect the environment. No littering is allowed.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vi-VN" sz="2400" b="1" dirty="0">
                <a:latin typeface="+mj-lt"/>
              </a:rPr>
              <a:t>Event Details:</a:t>
            </a:r>
            <a:endParaRPr lang="en-US" sz="2400" b="1" dirty="0">
              <a:latin typeface="+mj-lt"/>
            </a:endParaRPr>
          </a:p>
          <a:p>
            <a:pPr marL="0" indent="0">
              <a:buNone/>
            </a:pPr>
            <a:r>
              <a:rPr lang="vi-VN" sz="2400" dirty="0">
                <a:latin typeface="+mj-lt"/>
              </a:rPr>
              <a:t>Date: July 27th, 2025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vi-VN" sz="2400" dirty="0">
                <a:latin typeface="+mj-lt"/>
              </a:rPr>
              <a:t>- Time: 8:00 AM - 11:00 AM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vi-VN" sz="2400" dirty="0">
                <a:latin typeface="+mj-lt"/>
              </a:rPr>
              <a:t>Location: Central Park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vi-VN" sz="2400" dirty="0">
                <a:latin typeface="+mj-lt"/>
              </a:rPr>
              <a:t>Check-in: 7:00 AM at the main entrance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vi-VN" sz="2400" b="1" dirty="0">
                <a:latin typeface="+mj-lt"/>
              </a:rPr>
              <a:t>How to Register:</a:t>
            </a:r>
            <a:endParaRPr lang="en-US" sz="2400" b="1" dirty="0">
              <a:latin typeface="+mj-lt"/>
            </a:endParaRPr>
          </a:p>
          <a:p>
            <a:pPr marL="0" indent="0">
              <a:buNone/>
            </a:pPr>
            <a:r>
              <a:rPr lang="vi-VN" sz="2400" dirty="0">
                <a:latin typeface="+mj-lt"/>
              </a:rPr>
              <a:t>Visit our website: https://</a:t>
            </a:r>
            <a:r>
              <a:rPr lang="vi-VN" sz="2400" u="sng" dirty="0">
                <a:latin typeface="+mj-lt"/>
                <a:hlinkClick r:id="rId2"/>
              </a:rPr>
              <a:t>www.cleanertomorrow.org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vi-VN" sz="2400" dirty="0">
                <a:latin typeface="+mj-lt"/>
              </a:rPr>
              <a:t>Registration Fee: $50 per person (This includes a complimentary eco-friendly T-shirt.)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6846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908" y="149224"/>
            <a:ext cx="11377246" cy="67087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Us:</a:t>
            </a:r>
          </a:p>
          <a:p>
            <a:pPr marL="0" lvl="0" indent="0">
              <a:buNone/>
            </a:pP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helpenvironment@gmail.com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	04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23. </a:t>
            </a:r>
            <a:r>
              <a:rPr lang="vi-V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Running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make people strong, physically and mentally.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 </a:t>
            </a:r>
            <a:r>
              <a:rPr lang="vi-V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funds raised will be used to open new schools.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vi-V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mustn’t leave trash on the running track.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26. </a:t>
            </a:r>
            <a:r>
              <a:rPr lang="vi-V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Young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kids should ask for their parents’ permission to take part.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 </a:t>
            </a:r>
            <a:r>
              <a:rPr lang="vi-V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this brochure, people who want to run should </a:t>
            </a:r>
            <a:r>
              <a:rPr lang="vi-V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donate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$100 per person	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vi-V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for the first time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be strong enough to run a long distance	D. be at the venue on July 20</a:t>
            </a:r>
            <a:r>
              <a:rPr lang="vi-VN" sz="23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2025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28. </a:t>
            </a:r>
            <a:r>
              <a:rPr lang="vi-V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following statements are mentioned in the brochure EXCEPT </a:t>
            </a:r>
            <a:r>
              <a:rPr lang="vi-V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alphaUcPeriod"/>
            </a:pPr>
            <a:r>
              <a:rPr lang="vi-V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Running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betters our sense of community.	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vi-VN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Runners have to submit their health certificates.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Participants should use eco-friendly gear.	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People can register by visiting a website.</a:t>
            </a:r>
          </a:p>
        </p:txBody>
      </p:sp>
    </p:spTree>
    <p:extLst>
      <p:ext uri="{BB962C8B-B14F-4D97-AF65-F5344CB8AC3E}">
        <p14:creationId xmlns:p14="http://schemas.microsoft.com/office/powerpoint/2010/main" val="391394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V. Use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 of the word given in each sentence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(1.5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924" y="1473932"/>
            <a:ext cx="11535508" cy="39186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29.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ChatGPT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 for us all in modern life.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(use)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30. Gigi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won the special prize for 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Voice” in the last singing contest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(promise)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31. Life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getting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convenient for people in the countryside.	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(increase)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32. Almost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buildings in Sweden have been heated by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energy.	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(sun)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33. Though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good student, Tom’s recent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been inconsistent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34. Many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seem to be determined to become software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08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VI. Look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entry of the word ‘information’ in a dictionary. Use what you can get from the entry to complete the sentences with two or three words.	(0.5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4" name="Image 17" descr="A screenshot of a computer  Description automatically generated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778733"/>
            <a:ext cx="4774039" cy="435133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978770" y="1778733"/>
            <a:ext cx="6096000" cy="200792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35. To write my</a:t>
            </a:r>
            <a:r>
              <a:rPr lang="en-US" sz="2800" spc="-1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essay,</a:t>
            </a:r>
            <a:r>
              <a:rPr lang="en-US" sz="2800" spc="15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had to search for</a:t>
            </a:r>
            <a:r>
              <a:rPr lang="en-US" sz="2800" spc="-5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facts from a reliable </a:t>
            </a:r>
            <a:r>
              <a:rPr lang="en-US" sz="2800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spc="-5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36. We need </a:t>
            </a:r>
            <a:r>
              <a:rPr lang="en-US" sz="2800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en-US" sz="2800" spc="-15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sz="2800" spc="-5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contest to</a:t>
            </a:r>
            <a:r>
              <a:rPr lang="en-US" sz="2800" spc="-5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decide whether</a:t>
            </a:r>
            <a:r>
              <a:rPr lang="en-US" sz="2800" spc="-1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en-US" sz="2800" spc="-5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to </a:t>
            </a:r>
            <a:r>
              <a:rPr lang="en-US" sz="2800" spc="-1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participate.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71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VII. Rewrite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of the following sentences in another way so that it means almost the same as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sentence printed before it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(1.0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pt.)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61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37. Mary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better than her elder sister does.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38. They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it easy to understand native speakers.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no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39. My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father used to smoke cigarettes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father doesn’t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 She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interested in learning English.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</a:t>
            </a:r>
          </a:p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END OF THE TEST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22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03832" cy="2452422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err="1">
                <a:solidFill>
                  <a:srgbClr val="00B050"/>
                </a:solidFill>
                <a:latin typeface="Georgia" panose="02040502050405020303" pitchFamily="18" charset="0"/>
              </a:rPr>
              <a:t>Luyện</a:t>
            </a:r>
            <a:r>
              <a:rPr lang="en-US" sz="9600" b="1" dirty="0">
                <a:solidFill>
                  <a:srgbClr val="00B050"/>
                </a:solidFill>
                <a:latin typeface="Georgia" panose="02040502050405020303" pitchFamily="18" charset="0"/>
              </a:rPr>
              <a:t> </a:t>
            </a:r>
            <a:r>
              <a:rPr lang="en-US" sz="9600" b="1" dirty="0" err="1">
                <a:solidFill>
                  <a:srgbClr val="00B050"/>
                </a:solidFill>
                <a:latin typeface="Georgia" panose="02040502050405020303" pitchFamily="18" charset="0"/>
              </a:rPr>
              <a:t>đề</a:t>
            </a:r>
            <a:r>
              <a:rPr lang="en-US" sz="9600" b="1" dirty="0">
                <a:solidFill>
                  <a:srgbClr val="00B050"/>
                </a:solidFill>
                <a:latin typeface="Georgia" panose="02040502050405020303" pitchFamily="18" charset="0"/>
              </a:rPr>
              <a:t> </a:t>
            </a:r>
            <a:r>
              <a:rPr lang="en-US" sz="9600" b="1" dirty="0" err="1" smtClean="0">
                <a:solidFill>
                  <a:srgbClr val="00B050"/>
                </a:solidFill>
                <a:latin typeface="Georgia" panose="02040502050405020303" pitchFamily="18" charset="0"/>
              </a:rPr>
              <a:t>có</a:t>
            </a:r>
            <a:r>
              <a:rPr lang="en-US" sz="9600" b="1" dirty="0" smtClean="0">
                <a:solidFill>
                  <a:srgbClr val="00B050"/>
                </a:solidFill>
                <a:latin typeface="Georgia" panose="02040502050405020303" pitchFamily="18" charset="0"/>
              </a:rPr>
              <a:t> </a:t>
            </a:r>
            <a:r>
              <a:rPr lang="en-US" sz="9600" b="1" dirty="0" err="1">
                <a:solidFill>
                  <a:srgbClr val="00B050"/>
                </a:solidFill>
                <a:latin typeface="Georgia" panose="02040502050405020303" pitchFamily="18" charset="0"/>
              </a:rPr>
              <a:t>chiến</a:t>
            </a:r>
            <a:r>
              <a:rPr lang="en-US" sz="9600" b="1" dirty="0">
                <a:solidFill>
                  <a:srgbClr val="00B050"/>
                </a:solidFill>
                <a:latin typeface="Georgia" panose="02040502050405020303" pitchFamily="18" charset="0"/>
              </a:rPr>
              <a:t> </a:t>
            </a:r>
            <a:r>
              <a:rPr lang="en-US" sz="9600" b="1" dirty="0" err="1">
                <a:solidFill>
                  <a:srgbClr val="00B050"/>
                </a:solidFill>
                <a:latin typeface="Georgia" panose="02040502050405020303" pitchFamily="18" charset="0"/>
              </a:rPr>
              <a:t>lược</a:t>
            </a:r>
            <a:endParaRPr lang="en-US" sz="9600" b="1" dirty="0">
              <a:solidFill>
                <a:srgbClr val="00B05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432" y="3346938"/>
            <a:ext cx="10515600" cy="31982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1./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2./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3./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48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2972" y="167699"/>
            <a:ext cx="116221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8000" b="1" dirty="0" err="1">
                <a:solidFill>
                  <a:srgbClr val="00B05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Tâm</a:t>
            </a:r>
            <a:r>
              <a:rPr lang="en-US" sz="8000" b="1" dirty="0">
                <a:solidFill>
                  <a:srgbClr val="00B05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00B05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lý</a:t>
            </a:r>
            <a:r>
              <a:rPr lang="en-US" sz="8000" b="1" dirty="0">
                <a:solidFill>
                  <a:srgbClr val="00B05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– </a:t>
            </a:r>
            <a:r>
              <a:rPr lang="en-US" sz="8000" b="1" dirty="0" err="1">
                <a:solidFill>
                  <a:srgbClr val="00B05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Chìa</a:t>
            </a:r>
            <a:r>
              <a:rPr lang="en-US" sz="8000" b="1" dirty="0">
                <a:solidFill>
                  <a:srgbClr val="00B05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00B05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khóa</a:t>
            </a:r>
            <a:r>
              <a:rPr lang="en-US" sz="8000" b="1" dirty="0">
                <a:solidFill>
                  <a:srgbClr val="00B05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00B05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thành</a:t>
            </a:r>
            <a:r>
              <a:rPr lang="en-US" sz="8000" b="1" dirty="0">
                <a:solidFill>
                  <a:srgbClr val="00B05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00B05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công</a:t>
            </a:r>
            <a:endParaRPr lang="en-US" sz="8000" b="1" dirty="0">
              <a:solidFill>
                <a:srgbClr val="00B05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2611" y="2540077"/>
            <a:ext cx="1195938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89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72093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8000" b="1" i="1" dirty="0"/>
              <a:t>"</a:t>
            </a:r>
            <a:r>
              <a:rPr lang="en-US" sz="8000" b="1" i="1" dirty="0" err="1"/>
              <a:t>Không</a:t>
            </a:r>
            <a:r>
              <a:rPr lang="en-US" sz="8000" b="1" i="1" dirty="0"/>
              <a:t> </a:t>
            </a:r>
            <a:r>
              <a:rPr lang="en-US" sz="8000" b="1" i="1" dirty="0" err="1"/>
              <a:t>có</a:t>
            </a:r>
            <a:r>
              <a:rPr lang="en-US" sz="8000" b="1" i="1" dirty="0"/>
              <a:t> </a:t>
            </a:r>
            <a:r>
              <a:rPr lang="en-US" sz="8000" b="1" i="1" dirty="0" err="1"/>
              <a:t>học</a:t>
            </a:r>
            <a:r>
              <a:rPr lang="en-US" sz="8000" b="1" i="1" dirty="0"/>
              <a:t> </a:t>
            </a:r>
            <a:r>
              <a:rPr lang="en-US" sz="8000" b="1" i="1" dirty="0" err="1"/>
              <a:t>sinh</a:t>
            </a:r>
            <a:r>
              <a:rPr lang="en-US" sz="8000" b="1" i="1" dirty="0"/>
              <a:t> </a:t>
            </a:r>
            <a:r>
              <a:rPr lang="en-US" sz="8000" b="1" i="1" dirty="0" err="1"/>
              <a:t>dở</a:t>
            </a:r>
            <a:r>
              <a:rPr lang="en-US" sz="8000" b="1" i="1" dirty="0"/>
              <a:t> – </a:t>
            </a:r>
            <a:r>
              <a:rPr lang="en-US" sz="8000" b="1" i="1" dirty="0" err="1"/>
              <a:t>chỉ</a:t>
            </a:r>
            <a:r>
              <a:rPr lang="en-US" sz="8000" b="1" i="1" dirty="0"/>
              <a:t> </a:t>
            </a:r>
            <a:r>
              <a:rPr lang="en-US" sz="8000" b="1" i="1" dirty="0" err="1"/>
              <a:t>có</a:t>
            </a:r>
            <a:r>
              <a:rPr lang="en-US" sz="8000" b="1" i="1" dirty="0"/>
              <a:t> </a:t>
            </a:r>
            <a:r>
              <a:rPr lang="en-US" sz="8000" b="1" i="1" dirty="0" err="1"/>
              <a:t>học</a:t>
            </a:r>
            <a:r>
              <a:rPr lang="en-US" sz="8000" b="1" i="1" dirty="0"/>
              <a:t> </a:t>
            </a:r>
            <a:r>
              <a:rPr lang="en-US" sz="8000" b="1" i="1" dirty="0" err="1"/>
              <a:t>sinh</a:t>
            </a:r>
            <a:r>
              <a:rPr lang="en-US" sz="8000" b="1" i="1" dirty="0"/>
              <a:t> </a:t>
            </a:r>
            <a:r>
              <a:rPr lang="en-US" sz="8000" b="1" i="1" dirty="0" err="1"/>
              <a:t>chưa</a:t>
            </a:r>
            <a:r>
              <a:rPr lang="en-US" sz="8000" b="1" i="1" dirty="0"/>
              <a:t> </a:t>
            </a:r>
            <a:r>
              <a:rPr lang="en-US" sz="8000" b="1" i="1" dirty="0" err="1"/>
              <a:t>tìm</a:t>
            </a:r>
            <a:r>
              <a:rPr lang="en-US" sz="8000" b="1" i="1" dirty="0"/>
              <a:t> </a:t>
            </a:r>
            <a:r>
              <a:rPr lang="en-US" sz="8000" b="1" i="1" dirty="0" err="1"/>
              <a:t>đúng</a:t>
            </a:r>
            <a:r>
              <a:rPr lang="en-US" sz="8000" b="1" i="1" dirty="0"/>
              <a:t> </a:t>
            </a:r>
            <a:r>
              <a:rPr lang="en-US" sz="8000" b="1" i="1" dirty="0" err="1"/>
              <a:t>cách</a:t>
            </a:r>
            <a:r>
              <a:rPr lang="en-US" sz="8000" b="1" i="1" dirty="0"/>
              <a:t> </a:t>
            </a:r>
            <a:r>
              <a:rPr lang="en-US" sz="8000" b="1" i="1" dirty="0" err="1"/>
              <a:t>học</a:t>
            </a:r>
            <a:r>
              <a:rPr lang="en-US" sz="8000" b="1" i="1" dirty="0"/>
              <a:t>."</a:t>
            </a:r>
          </a:p>
          <a:p>
            <a:pPr marL="0" indent="0" algn="ctr">
              <a:buNone/>
            </a:pPr>
            <a:endParaRPr lang="en-US" sz="8000" b="1" i="1" dirty="0"/>
          </a:p>
        </p:txBody>
      </p:sp>
    </p:spTree>
    <p:extLst>
      <p:ext uri="{BB962C8B-B14F-4D97-AF65-F5344CB8AC3E}">
        <p14:creationId xmlns:p14="http://schemas.microsoft.com/office/powerpoint/2010/main" val="43775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099" y="21939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err="1">
                <a:solidFill>
                  <a:srgbClr val="00B050"/>
                </a:solidFill>
                <a:latin typeface="Bodoni MT Poster Compressed" panose="02070706080601050204" pitchFamily="18" charset="0"/>
              </a:rPr>
              <a:t>Hiểu</a:t>
            </a:r>
            <a:r>
              <a:rPr lang="en-US" sz="9600" b="1" dirty="0">
                <a:solidFill>
                  <a:srgbClr val="00B050"/>
                </a:solidFill>
                <a:latin typeface="Bodoni MT Poster Compressed" panose="02070706080601050204" pitchFamily="18" charset="0"/>
              </a:rPr>
              <a:t> </a:t>
            </a:r>
            <a:r>
              <a:rPr lang="en-US" sz="9600" b="1" dirty="0" err="1">
                <a:solidFill>
                  <a:srgbClr val="00B050"/>
                </a:solidFill>
                <a:latin typeface="Bodoni MT Poster Compressed" panose="02070706080601050204" pitchFamily="18" charset="0"/>
              </a:rPr>
              <a:t>rõ</a:t>
            </a:r>
            <a:r>
              <a:rPr lang="en-US" sz="9600" b="1" dirty="0">
                <a:solidFill>
                  <a:srgbClr val="00B050"/>
                </a:solidFill>
                <a:latin typeface="Bodoni MT Poster Compressed" panose="02070706080601050204" pitchFamily="18" charset="0"/>
              </a:rPr>
              <a:t> </a:t>
            </a:r>
            <a:r>
              <a:rPr lang="en-US" sz="9600" b="1" dirty="0" err="1">
                <a:solidFill>
                  <a:srgbClr val="00B050"/>
                </a:solidFill>
                <a:latin typeface="Bodoni MT Poster Compressed" panose="02070706080601050204" pitchFamily="18" charset="0"/>
              </a:rPr>
              <a:t>cấu</a:t>
            </a:r>
            <a:r>
              <a:rPr lang="en-US" sz="9600" b="1" dirty="0">
                <a:solidFill>
                  <a:srgbClr val="00B050"/>
                </a:solidFill>
                <a:latin typeface="Bodoni MT Poster Compressed" panose="02070706080601050204" pitchFamily="18" charset="0"/>
              </a:rPr>
              <a:t> </a:t>
            </a:r>
            <a:r>
              <a:rPr lang="en-US" sz="9600" b="1" dirty="0" err="1">
                <a:solidFill>
                  <a:srgbClr val="00B050"/>
                </a:solidFill>
                <a:latin typeface="Bodoni MT Poster Compressed" panose="02070706080601050204" pitchFamily="18" charset="0"/>
              </a:rPr>
              <a:t>trúc</a:t>
            </a:r>
            <a:r>
              <a:rPr lang="en-US" sz="9600" b="1" dirty="0">
                <a:solidFill>
                  <a:srgbClr val="00B050"/>
                </a:solidFill>
                <a:latin typeface="Bodoni MT Poster Compressed" panose="02070706080601050204" pitchFamily="18" charset="0"/>
              </a:rPr>
              <a:t> </a:t>
            </a:r>
            <a:r>
              <a:rPr lang="en-US" sz="9600" b="1" dirty="0" err="1">
                <a:solidFill>
                  <a:srgbClr val="00B050"/>
                </a:solidFill>
                <a:latin typeface="Bodoni MT Poster Compressed" panose="02070706080601050204" pitchFamily="18" charset="0"/>
              </a:rPr>
              <a:t>đề</a:t>
            </a:r>
            <a:r>
              <a:rPr lang="en-US" sz="9600" b="1" dirty="0">
                <a:solidFill>
                  <a:srgbClr val="00B050"/>
                </a:solidFill>
                <a:latin typeface="Bodoni MT Poster Compressed" panose="02070706080601050204" pitchFamily="18" charset="0"/>
              </a:rPr>
              <a:t> </a:t>
            </a:r>
            <a:r>
              <a:rPr lang="en-US" sz="9600" b="1" dirty="0" err="1">
                <a:solidFill>
                  <a:srgbClr val="00B050"/>
                </a:solidFill>
                <a:latin typeface="Bodoni MT Poster Compressed" panose="02070706080601050204" pitchFamily="18" charset="0"/>
              </a:rPr>
              <a:t>thi</a:t>
            </a:r>
            <a:endParaRPr lang="en-US" sz="9600" dirty="0">
              <a:solidFill>
                <a:srgbClr val="00B050"/>
              </a:solidFill>
              <a:latin typeface="Bodoni MT Poster Compressed" panose="0207070608060105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44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58975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ĐỀ THAM KHẢO – KỲ THI TUYỂN SINH VÀO LỚP 10 THPT MÔN TIẾNG ANH</a:t>
            </a:r>
            <a:br>
              <a:rPr lang="en-US" b="1" dirty="0"/>
            </a:br>
            <a:r>
              <a:rPr lang="en-US" b="1" dirty="0" err="1"/>
              <a:t>Thời</a:t>
            </a:r>
            <a:r>
              <a:rPr lang="en-US" b="1" dirty="0"/>
              <a:t> </a:t>
            </a:r>
            <a:r>
              <a:rPr lang="en-US" b="1" dirty="0" err="1"/>
              <a:t>gian</a:t>
            </a:r>
            <a:r>
              <a:rPr lang="en-US" b="1" dirty="0"/>
              <a:t>: 90 </a:t>
            </a:r>
            <a:r>
              <a:rPr lang="en-US" b="1" dirty="0" err="1"/>
              <a:t>phút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752" y="2324100"/>
            <a:ext cx="11753850" cy="3140266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Choose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word / phrase / sentence (A, B, C or D) that best fits the space or best answers the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given in each sentence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(3.5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pts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0" lvl="1" indent="0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 has the underlined part </a:t>
            </a:r>
            <a:r>
              <a:rPr lang="vi-VN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pronounced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differently from that of the others?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horn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visit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5122013" y="3475491"/>
            <a:ext cx="4514356" cy="5552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rgbClr val="00B0F0"/>
                </a:solidFill>
              </a:rPr>
              <a:t>“-s, -</a:t>
            </a:r>
            <a:r>
              <a:rPr lang="en-US" sz="4000" dirty="0" err="1" smtClean="0">
                <a:solidFill>
                  <a:srgbClr val="00B0F0"/>
                </a:solidFill>
              </a:rPr>
              <a:t>es</a:t>
            </a:r>
            <a:r>
              <a:rPr lang="en-US" sz="4000" dirty="0" smtClean="0">
                <a:solidFill>
                  <a:srgbClr val="00B0F0"/>
                </a:solidFill>
              </a:rPr>
              <a:t>” </a:t>
            </a:r>
            <a:r>
              <a:rPr lang="en-US" sz="4000" dirty="0" err="1" smtClean="0">
                <a:solidFill>
                  <a:srgbClr val="00B0F0"/>
                </a:solidFill>
              </a:rPr>
              <a:t>và</a:t>
            </a:r>
            <a:r>
              <a:rPr lang="en-US" sz="4000" dirty="0" smtClean="0">
                <a:solidFill>
                  <a:srgbClr val="00B0F0"/>
                </a:solidFill>
              </a:rPr>
              <a:t> “-</a:t>
            </a:r>
            <a:r>
              <a:rPr lang="en-US" sz="4000" dirty="0" err="1" smtClean="0">
                <a:solidFill>
                  <a:srgbClr val="00B0F0"/>
                </a:solidFill>
              </a:rPr>
              <a:t>ed</a:t>
            </a:r>
            <a:r>
              <a:rPr lang="en-US" sz="4000" dirty="0" smtClean="0">
                <a:solidFill>
                  <a:srgbClr val="00B0F0"/>
                </a:solidFill>
              </a:rPr>
              <a:t>”</a:t>
            </a:r>
            <a:endParaRPr lang="en-US" sz="40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731227" y="4679299"/>
            <a:ext cx="11350375" cy="1570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Which word has the underlined part pronounced differently from that of the others?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	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ton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ght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f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lling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r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</a:t>
            </a:r>
          </a:p>
        </p:txBody>
      </p:sp>
    </p:spTree>
    <p:extLst>
      <p:ext uri="{BB962C8B-B14F-4D97-AF65-F5344CB8AC3E}">
        <p14:creationId xmlns:p14="http://schemas.microsoft.com/office/powerpoint/2010/main" val="70049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490148"/>
            <a:ext cx="10861431" cy="184956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 has a different stress pattern from that of the others?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suitable	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chemical	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</a:t>
            </a:r>
            <a:r>
              <a:rPr lang="vi-VN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mfort	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musician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vi-VN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 has a different stress pattern from that of the others?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op</a:t>
            </a:r>
            <a:r>
              <a:rPr lang="vi-VN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	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observe	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repeat	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provide</a:t>
            </a:r>
            <a:endParaRPr lang="en-US" sz="1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Graphic 11"/>
          <p:cNvSpPr>
            <a:spLocks/>
          </p:cNvSpPr>
          <p:nvPr/>
        </p:nvSpPr>
        <p:spPr>
          <a:xfrm>
            <a:off x="1134110" y="6990080"/>
            <a:ext cx="43180" cy="15875"/>
          </a:xfrm>
          <a:custGeom>
            <a:avLst/>
            <a:gdLst/>
            <a:ahLst/>
            <a:cxnLst/>
            <a:rect l="l" t="t" r="r" b="b"/>
            <a:pathLst>
              <a:path w="43180" h="15875">
                <a:moveTo>
                  <a:pt x="42671" y="0"/>
                </a:moveTo>
                <a:lnTo>
                  <a:pt x="0" y="0"/>
                </a:lnTo>
                <a:lnTo>
                  <a:pt x="0" y="15544"/>
                </a:lnTo>
                <a:lnTo>
                  <a:pt x="42671" y="15544"/>
                </a:lnTo>
                <a:lnTo>
                  <a:pt x="426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Graphic 12"/>
          <p:cNvSpPr>
            <a:spLocks/>
          </p:cNvSpPr>
          <p:nvPr/>
        </p:nvSpPr>
        <p:spPr>
          <a:xfrm>
            <a:off x="2464435" y="6990080"/>
            <a:ext cx="43180" cy="15875"/>
          </a:xfrm>
          <a:custGeom>
            <a:avLst/>
            <a:gdLst/>
            <a:ahLst/>
            <a:cxnLst/>
            <a:rect l="l" t="t" r="r" b="b"/>
            <a:pathLst>
              <a:path w="43180" h="15875">
                <a:moveTo>
                  <a:pt x="42672" y="0"/>
                </a:moveTo>
                <a:lnTo>
                  <a:pt x="0" y="0"/>
                </a:lnTo>
                <a:lnTo>
                  <a:pt x="0" y="15544"/>
                </a:lnTo>
                <a:lnTo>
                  <a:pt x="42672" y="15544"/>
                </a:lnTo>
                <a:lnTo>
                  <a:pt x="426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Graphic 13"/>
          <p:cNvSpPr>
            <a:spLocks/>
          </p:cNvSpPr>
          <p:nvPr/>
        </p:nvSpPr>
        <p:spPr>
          <a:xfrm>
            <a:off x="3699510" y="6990080"/>
            <a:ext cx="43180" cy="15875"/>
          </a:xfrm>
          <a:custGeom>
            <a:avLst/>
            <a:gdLst/>
            <a:ahLst/>
            <a:cxnLst/>
            <a:rect l="l" t="t" r="r" b="b"/>
            <a:pathLst>
              <a:path w="43180" h="15875">
                <a:moveTo>
                  <a:pt x="42672" y="0"/>
                </a:moveTo>
                <a:lnTo>
                  <a:pt x="0" y="0"/>
                </a:lnTo>
                <a:lnTo>
                  <a:pt x="0" y="15544"/>
                </a:lnTo>
                <a:lnTo>
                  <a:pt x="42672" y="15544"/>
                </a:lnTo>
                <a:lnTo>
                  <a:pt x="426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Graphic 14"/>
          <p:cNvSpPr>
            <a:spLocks/>
          </p:cNvSpPr>
          <p:nvPr/>
        </p:nvSpPr>
        <p:spPr>
          <a:xfrm>
            <a:off x="5071110" y="6990080"/>
            <a:ext cx="43180" cy="15875"/>
          </a:xfrm>
          <a:custGeom>
            <a:avLst/>
            <a:gdLst/>
            <a:ahLst/>
            <a:cxnLst/>
            <a:rect l="l" t="t" r="r" b="b"/>
            <a:pathLst>
              <a:path w="43180" h="15875">
                <a:moveTo>
                  <a:pt x="42672" y="0"/>
                </a:moveTo>
                <a:lnTo>
                  <a:pt x="0" y="0"/>
                </a:lnTo>
                <a:lnTo>
                  <a:pt x="0" y="15544"/>
                </a:lnTo>
                <a:lnTo>
                  <a:pt x="42672" y="15544"/>
                </a:lnTo>
                <a:lnTo>
                  <a:pt x="426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3557075" y="134816"/>
            <a:ext cx="8517695" cy="10374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-</a:t>
            </a:r>
            <a:r>
              <a:rPr lang="en-US" b="1" dirty="0" err="1" smtClean="0">
                <a:solidFill>
                  <a:srgbClr val="C00000"/>
                </a:solidFill>
              </a:rPr>
              <a:t>eer</a:t>
            </a:r>
            <a:r>
              <a:rPr lang="en-US" b="1" dirty="0" smtClean="0">
                <a:solidFill>
                  <a:srgbClr val="C00000"/>
                </a:solidFill>
              </a:rPr>
              <a:t>, -</a:t>
            </a:r>
            <a:r>
              <a:rPr lang="en-US" b="1" dirty="0" err="1" smtClean="0">
                <a:solidFill>
                  <a:srgbClr val="C00000"/>
                </a:solidFill>
              </a:rPr>
              <a:t>ee</a:t>
            </a:r>
            <a:r>
              <a:rPr lang="en-US" b="1" dirty="0" smtClean="0">
                <a:solidFill>
                  <a:srgbClr val="C00000"/>
                </a:solidFill>
              </a:rPr>
              <a:t>, - </a:t>
            </a:r>
            <a:r>
              <a:rPr lang="en-US" b="1" dirty="0" err="1" smtClean="0">
                <a:solidFill>
                  <a:srgbClr val="C00000"/>
                </a:solidFill>
              </a:rPr>
              <a:t>ese</a:t>
            </a:r>
            <a:r>
              <a:rPr lang="en-US" b="1" dirty="0" smtClean="0">
                <a:solidFill>
                  <a:srgbClr val="C00000"/>
                </a:solidFill>
              </a:rPr>
              <a:t>…,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-</a:t>
            </a:r>
            <a:r>
              <a:rPr lang="en-US" b="1" dirty="0" err="1" smtClean="0">
                <a:solidFill>
                  <a:srgbClr val="C00000"/>
                </a:solidFill>
              </a:rPr>
              <a:t>ic</a:t>
            </a:r>
            <a:r>
              <a:rPr lang="en-US" b="1" dirty="0" smtClean="0">
                <a:solidFill>
                  <a:srgbClr val="C00000"/>
                </a:solidFill>
              </a:rPr>
              <a:t>, -</a:t>
            </a:r>
            <a:r>
              <a:rPr lang="en-US" b="1" dirty="0" err="1" smtClean="0">
                <a:solidFill>
                  <a:srgbClr val="C00000"/>
                </a:solidFill>
              </a:rPr>
              <a:t>tion</a:t>
            </a:r>
            <a:r>
              <a:rPr lang="en-US" b="1" dirty="0" smtClean="0">
                <a:solidFill>
                  <a:srgbClr val="C00000"/>
                </a:solidFill>
              </a:rPr>
              <a:t>, -</a:t>
            </a:r>
            <a:r>
              <a:rPr lang="en-US" b="1" dirty="0" err="1" smtClean="0">
                <a:solidFill>
                  <a:srgbClr val="C00000"/>
                </a:solidFill>
              </a:rPr>
              <a:t>ity</a:t>
            </a:r>
            <a:r>
              <a:rPr lang="en-US" b="1" dirty="0" smtClean="0">
                <a:solidFill>
                  <a:srgbClr val="C00000"/>
                </a:solidFill>
              </a:rPr>
              <a:t>, -</a:t>
            </a:r>
            <a:r>
              <a:rPr lang="en-US" b="1" dirty="0" err="1" smtClean="0">
                <a:solidFill>
                  <a:srgbClr val="C00000"/>
                </a:solidFill>
              </a:rPr>
              <a:t>ive</a:t>
            </a:r>
            <a:r>
              <a:rPr lang="en-US" b="1" dirty="0" smtClean="0">
                <a:solidFill>
                  <a:srgbClr val="C00000"/>
                </a:solidFill>
              </a:rPr>
              <a:t>, - logy, </a:t>
            </a:r>
            <a:r>
              <a:rPr lang="en-US" b="1" dirty="0" smtClean="0">
                <a:solidFill>
                  <a:srgbClr val="C00000"/>
                </a:solidFill>
              </a:rPr>
              <a:t>-</a:t>
            </a:r>
            <a:r>
              <a:rPr lang="en-US" b="1" dirty="0" err="1" smtClean="0">
                <a:solidFill>
                  <a:srgbClr val="C00000"/>
                </a:solidFill>
              </a:rPr>
              <a:t>ial</a:t>
            </a:r>
            <a:r>
              <a:rPr lang="en-US" b="1" dirty="0" smtClean="0">
                <a:solidFill>
                  <a:srgbClr val="C00000"/>
                </a:solidFill>
              </a:rPr>
              <a:t>, - </a:t>
            </a:r>
            <a:r>
              <a:rPr lang="en-US" b="1" dirty="0" err="1" smtClean="0">
                <a:solidFill>
                  <a:srgbClr val="C00000"/>
                </a:solidFill>
              </a:rPr>
              <a:t>ible</a:t>
            </a:r>
            <a:r>
              <a:rPr lang="en-US" b="1" dirty="0" smtClean="0">
                <a:solidFill>
                  <a:srgbClr val="C00000"/>
                </a:solidFill>
              </a:rPr>
              <a:t>, -</a:t>
            </a:r>
            <a:r>
              <a:rPr lang="en-US" b="1" dirty="0" err="1" smtClean="0">
                <a:solidFill>
                  <a:srgbClr val="C00000"/>
                </a:solidFill>
              </a:rPr>
              <a:t>graphy</a:t>
            </a:r>
            <a:r>
              <a:rPr lang="en-US" b="1" dirty="0" smtClean="0">
                <a:solidFill>
                  <a:srgbClr val="C00000"/>
                </a:solidFill>
              </a:rPr>
              <a:t>, -</a:t>
            </a:r>
            <a:r>
              <a:rPr lang="en-US" b="1" dirty="0" err="1" smtClean="0">
                <a:solidFill>
                  <a:srgbClr val="C00000"/>
                </a:solidFill>
              </a:rPr>
              <a:t>ish</a:t>
            </a:r>
            <a:r>
              <a:rPr lang="en-US" b="1" dirty="0" smtClean="0">
                <a:solidFill>
                  <a:srgbClr val="C00000"/>
                </a:solidFill>
              </a:rPr>
              <a:t>, -</a:t>
            </a:r>
            <a:r>
              <a:rPr lang="en-US" b="1" dirty="0" err="1" smtClean="0">
                <a:solidFill>
                  <a:srgbClr val="C00000"/>
                </a:solidFill>
              </a:rPr>
              <a:t>ian</a:t>
            </a:r>
            <a:r>
              <a:rPr lang="en-US" b="1" dirty="0" smtClean="0">
                <a:solidFill>
                  <a:srgbClr val="C00000"/>
                </a:solidFill>
              </a:rPr>
              <a:t>…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470729" y="3339708"/>
            <a:ext cx="10515600" cy="319004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Teacher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Hard work is key to academic success.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Student: Yes. I understand. I work hard,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almost always get good marks.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UcPeriod"/>
            </a:pP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though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and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but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Harry: When did you start learning English? Yours is impressive.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Lan: I just started exactly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last year.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in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at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on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about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07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922" y="196116"/>
            <a:ext cx="10732477" cy="6579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Thomas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What’s Mike doing, Ben?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He is looking for his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sofa.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at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from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David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What’s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 you often do in your free time?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Nancy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 do a lot of reading in the evening.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plan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subject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hobby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exercise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Mike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We’re trying to find someone to start the music program next month.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Sarah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My friend Anna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sings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well, may be the best choice.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UcPeriod"/>
            </a:pP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whom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which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What is your Physics teacher like?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Helen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He’s great. He’s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teacher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that’s why we respect him.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boring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new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devoted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shy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21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846" y="0"/>
            <a:ext cx="11260015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Dad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How’s Kevin at his new school?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He’s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pretty well.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coming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putting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getting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getting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How do you get fresh again after an exam?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 often go out with my friends for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watching a film.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health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attitude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duty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entertainment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- Shall we start now?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Luca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- 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Yes, we are.	B. Yes, let's.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OK, we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No, don’t let’s not.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Caroline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- “How can you stand jogging in this humidity?”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little exercise like running will do me good.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It’s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 and I’m going for a swim now.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I’m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standing up and down for a little exercise.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It’s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 time we did something about this humidity.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53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Look </a:t>
            </a:r>
            <a:r>
              <a:rPr lang="vi-VN" sz="2800" b="1" dirty="0"/>
              <a:t>at the sign or the notice. Choose the best answer (A, B, C or D) for questions 15 and 16. (0.5 pt)</a:t>
            </a:r>
            <a:endParaRPr lang="en-US" sz="2800" b="1" dirty="0"/>
          </a:p>
        </p:txBody>
      </p:sp>
      <p:pic>
        <p:nvPicPr>
          <p:cNvPr id="12" name="Image 15" descr="See the source image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02727" y="1826937"/>
            <a:ext cx="2019300" cy="2019300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838199" y="4051756"/>
            <a:ext cx="3393831" cy="2019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399084" y="1825625"/>
            <a:ext cx="6245470" cy="2019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38199" y="3980106"/>
            <a:ext cx="3393831" cy="2019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838199" y="6134343"/>
            <a:ext cx="3393831" cy="2019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5" name="Image 16" descr="A sign with a faucet and a drop of water  Description automatically generated with low confidence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1893" y="4113071"/>
            <a:ext cx="2604661" cy="222506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786554" y="1866302"/>
            <a:ext cx="84054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 </a:t>
            </a:r>
            <a:r>
              <a:rPr lang="vi-VN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see this sign on a toy. What does the sign say?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A. </a:t>
            </a:r>
            <a:r>
              <a:rPr lang="vi-VN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Two-year-old babies can play with this toy.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B. </a:t>
            </a:r>
            <a:r>
              <a:rPr lang="vi-VN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Kids should play with this toy for about three hours.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C. </a:t>
            </a:r>
            <a:r>
              <a:rPr lang="vi-VN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Kids over three years old can play with this toy.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D. </a:t>
            </a:r>
            <a:r>
              <a:rPr lang="vi-VN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toy is for toddlers under three years old.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927230" y="4091365"/>
            <a:ext cx="784273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 </a:t>
            </a:r>
            <a:r>
              <a:rPr lang="vi-VN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What does the sign say?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A. </a:t>
            </a:r>
            <a:r>
              <a:rPr lang="vi-VN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can use as much water as you wish.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B. </a:t>
            </a:r>
            <a:r>
              <a:rPr lang="vi-VN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should save water for future generations.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C. </a:t>
            </a:r>
            <a:r>
              <a:rPr lang="vi-VN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should turn off the tap to protect children.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D. </a:t>
            </a:r>
            <a:r>
              <a:rPr lang="vi-VN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shouldn’t use water for any purposes.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520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218"/>
            <a:ext cx="10515600" cy="994751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Choose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word (A, B, C or D) that best fits each space in the following passage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(1.5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1969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sz="2400" dirty="0">
                <a:latin typeface="+mj-lt"/>
              </a:rPr>
              <a:t>Dear Daddy,</a:t>
            </a:r>
            <a:endParaRPr lang="en-US" sz="2400" dirty="0">
              <a:latin typeface="+mj-lt"/>
            </a:endParaRPr>
          </a:p>
          <a:p>
            <a:pPr marL="0" indent="0" algn="just">
              <a:buNone/>
            </a:pPr>
            <a:r>
              <a:rPr lang="vi-VN" sz="2400" dirty="0">
                <a:latin typeface="+mj-lt"/>
              </a:rPr>
              <a:t>I am writing to express my </a:t>
            </a:r>
            <a:r>
              <a:rPr lang="vi-VN" sz="2400" b="1" dirty="0">
                <a:solidFill>
                  <a:srgbClr val="0070C0"/>
                </a:solidFill>
                <a:latin typeface="+mj-lt"/>
              </a:rPr>
              <a:t>heartfelt</a:t>
            </a:r>
            <a:r>
              <a:rPr lang="vi-VN" sz="2400" dirty="0">
                <a:latin typeface="+mj-lt"/>
              </a:rPr>
              <a:t> (17)</a:t>
            </a:r>
            <a:r>
              <a:rPr lang="vi-VN" sz="2400" u="sng" dirty="0">
                <a:latin typeface="+mj-lt"/>
              </a:rPr>
              <a:t>	</a:t>
            </a:r>
            <a:r>
              <a:rPr lang="vi-VN" sz="2400" dirty="0">
                <a:latin typeface="+mj-lt"/>
              </a:rPr>
              <a:t>for your unwavering kindness and care during my exam preparations. Your constant support, late-night study sessions, and (18)</a:t>
            </a:r>
            <a:r>
              <a:rPr lang="vi-VN" sz="2400" u="sng" dirty="0">
                <a:latin typeface="+mj-lt"/>
              </a:rPr>
              <a:t>	</a:t>
            </a:r>
            <a:r>
              <a:rPr lang="vi-VN" sz="2400" dirty="0">
                <a:latin typeface="+mj-lt"/>
              </a:rPr>
              <a:t>words have meant (19)</a:t>
            </a:r>
            <a:r>
              <a:rPr lang="vi-VN" sz="2400" u="sng" dirty="0">
                <a:latin typeface="+mj-lt"/>
              </a:rPr>
              <a:t>	</a:t>
            </a:r>
            <a:r>
              <a:rPr lang="vi-VN" sz="2400" dirty="0">
                <a:latin typeface="+mj-lt"/>
              </a:rPr>
              <a:t>to me. You believed in me even when I doubted myself, and your patience helped me stay (20)</a:t>
            </a:r>
            <a:r>
              <a:rPr lang="vi-VN" sz="2400" u="sng" dirty="0">
                <a:latin typeface="+mj-lt"/>
              </a:rPr>
              <a:t>		</a:t>
            </a:r>
            <a:r>
              <a:rPr lang="vi-VN" sz="2400" dirty="0">
                <a:latin typeface="+mj-lt"/>
              </a:rPr>
              <a:t>and determined. Your sacrifices and understanding made this challenging time manageable, and I couldn't have done it (21)</a:t>
            </a:r>
            <a:r>
              <a:rPr lang="vi-VN" sz="2400" u="sng" dirty="0">
                <a:latin typeface="+mj-lt"/>
              </a:rPr>
              <a:t>		</a:t>
            </a:r>
            <a:r>
              <a:rPr lang="vi-VN" sz="2400" dirty="0">
                <a:latin typeface="+mj-lt"/>
              </a:rPr>
              <a:t>you. Thank you for being my rock and guiding light through this journey. Your love and support have (22)</a:t>
            </a:r>
            <a:r>
              <a:rPr lang="vi-VN" sz="2400" u="sng" dirty="0">
                <a:latin typeface="+mj-lt"/>
              </a:rPr>
              <a:t>	</a:t>
            </a:r>
            <a:r>
              <a:rPr lang="vi-VN" sz="2400" dirty="0">
                <a:latin typeface="+mj-lt"/>
              </a:rPr>
              <a:t>all the difference.</a:t>
            </a:r>
            <a:endParaRPr lang="en-US" sz="2400" dirty="0">
              <a:latin typeface="+mj-lt"/>
            </a:endParaRPr>
          </a:p>
          <a:p>
            <a:pPr marL="0" indent="0" algn="just">
              <a:buNone/>
            </a:pPr>
            <a:r>
              <a:rPr lang="vi-VN" sz="2400" dirty="0">
                <a:latin typeface="+mj-lt"/>
              </a:rPr>
              <a:t>With all my love and thanks,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31984" y="241495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4384430"/>
            <a:ext cx="10515600" cy="24735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 A. happiness 	B. regret 		C. interest 		D. </a:t>
            </a:r>
            <a:r>
              <a:rPr lang="en-US" sz="31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gratitude</a:t>
            </a:r>
            <a:endParaRPr lang="en-US" sz="3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 A. empty 		B. encouraging 	C. funny 		D. thankful</a:t>
            </a:r>
            <a:endParaRPr 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 A.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ittle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B.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lots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C.  a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lot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D.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  <a:endParaRPr 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 A. f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ocused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B.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disappointed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C.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D.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mysterious</a:t>
            </a:r>
            <a:endParaRPr 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21. A. w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ithout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B.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C.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D.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beside</a:t>
            </a:r>
            <a:endParaRPr 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 A. d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B.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C.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D.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</a:t>
            </a:r>
            <a:endParaRPr 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29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vi-VN" sz="2800" b="1" u="sng" dirty="0" smtClean="0">
                <a:latin typeface="+mj-lt"/>
              </a:rPr>
              <a:t>Read </a:t>
            </a:r>
            <a:r>
              <a:rPr lang="vi-VN" sz="2800" b="1" u="sng" dirty="0">
                <a:latin typeface="+mj-lt"/>
              </a:rPr>
              <a:t>the following brochure of a run for the environment. Decide whether the statements from</a:t>
            </a:r>
            <a:r>
              <a:rPr lang="vi-VN" sz="2800" b="1" dirty="0">
                <a:latin typeface="+mj-lt"/>
              </a:rPr>
              <a:t> </a:t>
            </a:r>
            <a:r>
              <a:rPr lang="vi-VN" sz="2800" b="1" u="sng" dirty="0">
                <a:latin typeface="+mj-lt"/>
              </a:rPr>
              <a:t>23 to 26 are True or False and choose the correct answer (A, B, C or D) to complete the statements</a:t>
            </a:r>
            <a:r>
              <a:rPr lang="vi-VN" sz="2800" b="1" dirty="0">
                <a:latin typeface="+mj-lt"/>
              </a:rPr>
              <a:t> </a:t>
            </a:r>
            <a:r>
              <a:rPr lang="vi-VN" sz="2800" b="1" u="sng" dirty="0">
                <a:latin typeface="+mj-lt"/>
              </a:rPr>
              <a:t>in the questions 27 and 28</a:t>
            </a:r>
            <a:r>
              <a:rPr lang="vi-VN" sz="2800" b="1" dirty="0">
                <a:latin typeface="+mj-lt"/>
              </a:rPr>
              <a:t>. (1.5 pts)</a:t>
            </a:r>
            <a:r>
              <a:rPr lang="en-US" sz="2800" dirty="0">
                <a:latin typeface="+mj-lt"/>
              </a:rPr>
              <a:t/>
            </a:r>
            <a:br>
              <a:rPr lang="en-US" sz="2800" dirty="0">
                <a:latin typeface="+mj-lt"/>
              </a:rPr>
            </a:br>
            <a:endParaRPr lang="en-US" sz="28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 Us for a Cleaner Tomorrow! Let’s Run for the Community Without Pollution!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run to promote our health and wellness. Running boots physical health and mental well-being. We run to raise people’s environmental awareness of the importance of reducing pollution.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run to support local initiatives. Funds raised will support community environmental projects.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And, we run to foster our community spirit. We really can enjoy a day of fun and unity with lots of our fellow community members.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72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1341</Words>
  <Application>Microsoft Office PowerPoint</Application>
  <PresentationFormat>Widescreen</PresentationFormat>
  <Paragraphs>151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Bernard MT Condensed</vt:lpstr>
      <vt:lpstr>Bodoni MT Poster Compressed</vt:lpstr>
      <vt:lpstr>Calibri</vt:lpstr>
      <vt:lpstr>Calibri Light</vt:lpstr>
      <vt:lpstr>Georgia</vt:lpstr>
      <vt:lpstr>Times New Roman</vt:lpstr>
      <vt:lpstr>Wingdings</vt:lpstr>
      <vt:lpstr>Office Theme</vt:lpstr>
      <vt:lpstr>Chinh phục môn Tiếng Anh thi vào 10</vt:lpstr>
      <vt:lpstr>Hiểu rõ cấu trúc đề thi</vt:lpstr>
      <vt:lpstr>ĐỀ THAM KHẢO – KỲ THI TUYỂN SINH VÀO LỚP 10 THPT MÔN TIẾNG ANH Thời gian: 90 phút</vt:lpstr>
      <vt:lpstr>PowerPoint Presentation</vt:lpstr>
      <vt:lpstr>PowerPoint Presentation</vt:lpstr>
      <vt:lpstr>PowerPoint Presentation</vt:lpstr>
      <vt:lpstr>II. Look at the sign or the notice. Choose the best answer (A, B, C or D) for questions 15 and 16. (0.5 pt)</vt:lpstr>
      <vt:lpstr>III. Choose the word (A, B, C or D) that best fits each space in the following passage. (1.5 pts)</vt:lpstr>
      <vt:lpstr>IV. Read the following brochure of a run for the environment. Decide whether the statements from 23 to 26 are True or False and choose the correct answer (A, B, C or D) to complete the statements in the questions 27 and 28. (1.5 pts) </vt:lpstr>
      <vt:lpstr>PowerPoint Presentation</vt:lpstr>
      <vt:lpstr>PowerPoint Presentation</vt:lpstr>
      <vt:lpstr>V. Use the correct form of the word given in each sentence. (1.5 pts)</vt:lpstr>
      <vt:lpstr>VI. Look at the entry of the word ‘information’ in a dictionary. Use what you can get from the entry to complete the sentences with two or three words. (0.5 pt)</vt:lpstr>
      <vt:lpstr>VII. Rewrite each of the following sentences in another way so that it means almost the same as the sentence printed before it. (1.0 pt.)</vt:lpstr>
      <vt:lpstr>Luyện đề có chiến lược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Chinh phục môn Tiếng Anh thi vào 10</dc:title>
  <dc:creator>HP110</dc:creator>
  <cp:lastModifiedBy>HP110</cp:lastModifiedBy>
  <cp:revision>23</cp:revision>
  <dcterms:created xsi:type="dcterms:W3CDTF">2025-03-30T08:56:46Z</dcterms:created>
  <dcterms:modified xsi:type="dcterms:W3CDTF">2025-03-30T15:34:55Z</dcterms:modified>
</cp:coreProperties>
</file>