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32"/>
  </p:notesMasterIdLst>
  <p:sldIdLst>
    <p:sldId id="280" r:id="rId3"/>
    <p:sldId id="362" r:id="rId4"/>
    <p:sldId id="367" r:id="rId5"/>
    <p:sldId id="368" r:id="rId6"/>
    <p:sldId id="364" r:id="rId7"/>
    <p:sldId id="365" r:id="rId8"/>
    <p:sldId id="366" r:id="rId9"/>
    <p:sldId id="360" r:id="rId10"/>
    <p:sldId id="256" r:id="rId11"/>
    <p:sldId id="259" r:id="rId12"/>
    <p:sldId id="261" r:id="rId13"/>
    <p:sldId id="262" r:id="rId14"/>
    <p:sldId id="257" r:id="rId15"/>
    <p:sldId id="258" r:id="rId16"/>
    <p:sldId id="263" r:id="rId17"/>
    <p:sldId id="264" r:id="rId18"/>
    <p:sldId id="283" r:id="rId19"/>
    <p:sldId id="266" r:id="rId20"/>
    <p:sldId id="267" r:id="rId21"/>
    <p:sldId id="277" r:id="rId22"/>
    <p:sldId id="269" r:id="rId23"/>
    <p:sldId id="270" r:id="rId24"/>
    <p:sldId id="271" r:id="rId25"/>
    <p:sldId id="272" r:id="rId26"/>
    <p:sldId id="273" r:id="rId27"/>
    <p:sldId id="281" r:id="rId28"/>
    <p:sldId id="274" r:id="rId29"/>
    <p:sldId id="363" r:id="rId30"/>
    <p:sldId id="278" r:id="rId31"/>
  </p:sldIdLst>
  <p:sldSz cx="14630400" cy="8229600"/>
  <p:notesSz cx="8229600" cy="14630400"/>
  <p:embeddedFontLst>
    <p:embeddedFont>
      <p:font typeface="Bahnschrift" panose="020B0502040204020203" pitchFamily="34" charset="0"/>
      <p:regular r:id="rId33"/>
      <p:bold r:id="rId34"/>
    </p:embeddedFont>
    <p:embeddedFont>
      <p:font typeface="Cabin" panose="020B0604020202020204" charset="0"/>
      <p:regular r:id="rId35"/>
    </p:embeddedFont>
    <p:embeddedFont>
      <p:font typeface="Unbounded" panose="020B0604020202020204" charset="0"/>
      <p:regular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49818D-57D7-4F16-80CE-D945E3EAA542}" v="63" dt="2025-09-22T23:29:48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2" d="100"/>
          <a:sy n="62" d="100"/>
        </p:scale>
        <p:origin x="3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muoigio1303@gmail.com" userId="2f7eeda640699272" providerId="LiveId" clId="{E944872F-728D-4709-ADBB-4A73534B568A}"/>
    <pc:docChg chg="undo custSel addSld delSld modSld">
      <pc:chgData name="hoamuoigio1303@gmail.com" userId="2f7eeda640699272" providerId="LiveId" clId="{E944872F-728D-4709-ADBB-4A73534B568A}" dt="2025-09-22T23:29:56.708" v="327" actId="14100"/>
      <pc:docMkLst>
        <pc:docMk/>
      </pc:docMkLst>
      <pc:sldChg chg="addSp delSp modSp new mod modAnim">
        <pc:chgData name="hoamuoigio1303@gmail.com" userId="2f7eeda640699272" providerId="LiveId" clId="{E944872F-728D-4709-ADBB-4A73534B568A}" dt="2025-09-22T23:14:24.423" v="321"/>
        <pc:sldMkLst>
          <pc:docMk/>
          <pc:sldMk cId="1193455856" sldId="364"/>
        </pc:sldMkLst>
        <pc:spChg chg="del">
          <ac:chgData name="hoamuoigio1303@gmail.com" userId="2f7eeda640699272" providerId="LiveId" clId="{E944872F-728D-4709-ADBB-4A73534B568A}" dt="2025-09-22T22:53:05.666" v="4"/>
          <ac:spMkLst>
            <pc:docMk/>
            <pc:sldMk cId="1193455856" sldId="364"/>
            <ac:spMk id="3" creationId="{F4B7CF4B-B281-3A72-8B41-92255C393C3A}"/>
          </ac:spMkLst>
        </pc:spChg>
        <pc:spChg chg="add del mod">
          <ac:chgData name="hoamuoigio1303@gmail.com" userId="2f7eeda640699272" providerId="LiveId" clId="{E944872F-728D-4709-ADBB-4A73534B568A}" dt="2025-09-22T22:53:09.140" v="5" actId="478"/>
          <ac:spMkLst>
            <pc:docMk/>
            <pc:sldMk cId="1193455856" sldId="364"/>
            <ac:spMk id="4" creationId="{CFE1BA6C-FD4C-7A57-CC12-4FABC1854948}"/>
          </ac:spMkLst>
        </pc:spChg>
        <pc:spChg chg="add mod">
          <ac:chgData name="hoamuoigio1303@gmail.com" userId="2f7eeda640699272" providerId="LiveId" clId="{E944872F-728D-4709-ADBB-4A73534B568A}" dt="2025-09-22T23:07:23.283" v="175" actId="14100"/>
          <ac:spMkLst>
            <pc:docMk/>
            <pc:sldMk cId="1193455856" sldId="364"/>
            <ac:spMk id="5" creationId="{2E97D61B-41A2-D4D9-3339-480FEFD897DD}"/>
          </ac:spMkLst>
        </pc:spChg>
        <pc:spChg chg="add del">
          <ac:chgData name="hoamuoigio1303@gmail.com" userId="2f7eeda640699272" providerId="LiveId" clId="{E944872F-728D-4709-ADBB-4A73534B568A}" dt="2025-09-22T23:06:58.519" v="167" actId="11529"/>
          <ac:spMkLst>
            <pc:docMk/>
            <pc:sldMk cId="1193455856" sldId="364"/>
            <ac:spMk id="6" creationId="{5FD43DB2-1622-7041-4C3B-D26DE11CDC27}"/>
          </ac:spMkLst>
        </pc:spChg>
        <pc:picChg chg="add del mod">
          <ac:chgData name="hoamuoigio1303@gmail.com" userId="2f7eeda640699272" providerId="LiveId" clId="{E944872F-728D-4709-ADBB-4A73534B568A}" dt="2025-09-22T23:06:25.562" v="159" actId="14100"/>
          <ac:picMkLst>
            <pc:docMk/>
            <pc:sldMk cId="1193455856" sldId="364"/>
            <ac:picMk id="1026" creationId="{FE104C5C-0D35-C2DF-06BC-4E92EED9914B}"/>
          </ac:picMkLst>
        </pc:picChg>
        <pc:picChg chg="add del mod">
          <ac:chgData name="hoamuoigio1303@gmail.com" userId="2f7eeda640699272" providerId="LiveId" clId="{E944872F-728D-4709-ADBB-4A73534B568A}" dt="2025-09-22T23:05:13.906" v="72" actId="478"/>
          <ac:picMkLst>
            <pc:docMk/>
            <pc:sldMk cId="1193455856" sldId="364"/>
            <ac:picMk id="1030" creationId="{63C6546C-0D4F-D67A-3EF7-22CDD1604FE7}"/>
          </ac:picMkLst>
        </pc:picChg>
        <pc:picChg chg="add mod">
          <ac:chgData name="hoamuoigio1303@gmail.com" userId="2f7eeda640699272" providerId="LiveId" clId="{E944872F-728D-4709-ADBB-4A73534B568A}" dt="2025-09-22T23:03:06.075" v="70" actId="1076"/>
          <ac:picMkLst>
            <pc:docMk/>
            <pc:sldMk cId="1193455856" sldId="364"/>
            <ac:picMk id="1032" creationId="{4E991C7C-09F1-5FE0-07F0-2863E6D1DB27}"/>
          </ac:picMkLst>
        </pc:picChg>
      </pc:sldChg>
      <pc:sldChg chg="addSp modSp new del">
        <pc:chgData name="hoamuoigio1303@gmail.com" userId="2f7eeda640699272" providerId="LiveId" clId="{E944872F-728D-4709-ADBB-4A73534B568A}" dt="2025-09-22T23:03:05.679" v="68" actId="680"/>
        <pc:sldMkLst>
          <pc:docMk/>
          <pc:sldMk cId="3080355622" sldId="365"/>
        </pc:sldMkLst>
        <pc:picChg chg="add mod">
          <ac:chgData name="hoamuoigio1303@gmail.com" userId="2f7eeda640699272" providerId="LiveId" clId="{E944872F-728D-4709-ADBB-4A73534B568A}" dt="2025-09-22T23:03:04.476" v="67" actId="1076"/>
          <ac:picMkLst>
            <pc:docMk/>
            <pc:sldMk cId="3080355622" sldId="365"/>
            <ac:picMk id="2050" creationId="{0390BCBF-0034-B238-4DEB-23CBE825863B}"/>
          </ac:picMkLst>
        </pc:picChg>
      </pc:sldChg>
      <pc:sldChg chg="addSp delSp modSp add mod modAnim">
        <pc:chgData name="hoamuoigio1303@gmail.com" userId="2f7eeda640699272" providerId="LiveId" clId="{E944872F-728D-4709-ADBB-4A73534B568A}" dt="2025-09-22T23:14:29.155" v="322"/>
        <pc:sldMkLst>
          <pc:docMk/>
          <pc:sldMk cId="3650228626" sldId="365"/>
        </pc:sldMkLst>
        <pc:spChg chg="add del">
          <ac:chgData name="hoamuoigio1303@gmail.com" userId="2f7eeda640699272" providerId="LiveId" clId="{E944872F-728D-4709-ADBB-4A73534B568A}" dt="2025-09-22T23:08:41.009" v="181" actId="478"/>
          <ac:spMkLst>
            <pc:docMk/>
            <pc:sldMk cId="3650228626" sldId="365"/>
            <ac:spMk id="2" creationId="{35E096B8-5B95-1CA6-4273-4F517BF83C45}"/>
          </ac:spMkLst>
        </pc:spChg>
        <pc:spChg chg="mod">
          <ac:chgData name="hoamuoigio1303@gmail.com" userId="2f7eeda640699272" providerId="LiveId" clId="{E944872F-728D-4709-ADBB-4A73534B568A}" dt="2025-09-22T23:10:44.612" v="257" actId="14100"/>
          <ac:spMkLst>
            <pc:docMk/>
            <pc:sldMk cId="3650228626" sldId="365"/>
            <ac:spMk id="5" creationId="{32B0AF91-B62F-B18A-079F-F28BF4EDDB8F}"/>
          </ac:spMkLst>
        </pc:spChg>
        <pc:picChg chg="del">
          <ac:chgData name="hoamuoigio1303@gmail.com" userId="2f7eeda640699272" providerId="LiveId" clId="{E944872F-728D-4709-ADBB-4A73534B568A}" dt="2025-09-22T23:07:58.886" v="177" actId="478"/>
          <ac:picMkLst>
            <pc:docMk/>
            <pc:sldMk cId="3650228626" sldId="365"/>
            <ac:picMk id="1026" creationId="{CB9175B3-3678-48CD-E864-6AFF32779D7B}"/>
          </ac:picMkLst>
        </pc:picChg>
        <pc:picChg chg="add del mod">
          <ac:chgData name="hoamuoigio1303@gmail.com" userId="2f7eeda640699272" providerId="LiveId" clId="{E944872F-728D-4709-ADBB-4A73534B568A}" dt="2025-09-22T23:08:50.020" v="184" actId="14100"/>
          <ac:picMkLst>
            <pc:docMk/>
            <pc:sldMk cId="3650228626" sldId="365"/>
            <ac:picMk id="3074" creationId="{5257E522-A37A-139E-E5C4-5585A6D33F73}"/>
          </ac:picMkLst>
        </pc:picChg>
      </pc:sldChg>
      <pc:sldChg chg="addSp delSp modSp new mod modAnim">
        <pc:chgData name="hoamuoigio1303@gmail.com" userId="2f7eeda640699272" providerId="LiveId" clId="{E944872F-728D-4709-ADBB-4A73534B568A}" dt="2025-09-22T23:14:33.416" v="323"/>
        <pc:sldMkLst>
          <pc:docMk/>
          <pc:sldMk cId="1412204274" sldId="366"/>
        </pc:sldMkLst>
        <pc:spChg chg="del mod">
          <ac:chgData name="hoamuoigio1303@gmail.com" userId="2f7eeda640699272" providerId="LiveId" clId="{E944872F-728D-4709-ADBB-4A73534B568A}" dt="2025-09-22T23:13:21.750" v="261" actId="478"/>
          <ac:spMkLst>
            <pc:docMk/>
            <pc:sldMk cId="1412204274" sldId="366"/>
            <ac:spMk id="2" creationId="{CF197F3D-72DC-1F83-4EE1-A3A0D2082F63}"/>
          </ac:spMkLst>
        </pc:spChg>
        <pc:spChg chg="add mod">
          <ac:chgData name="hoamuoigio1303@gmail.com" userId="2f7eeda640699272" providerId="LiveId" clId="{E944872F-728D-4709-ADBB-4A73534B568A}" dt="2025-09-22T23:14:15.967" v="320" actId="14100"/>
          <ac:spMkLst>
            <pc:docMk/>
            <pc:sldMk cId="1412204274" sldId="366"/>
            <ac:spMk id="4" creationId="{8C6BBD91-6BA6-5E41-A914-8FA818A9F647}"/>
          </ac:spMkLst>
        </pc:spChg>
        <pc:picChg chg="add del mod">
          <ac:chgData name="hoamuoigio1303@gmail.com" userId="2f7eeda640699272" providerId="LiveId" clId="{E944872F-728D-4709-ADBB-4A73534B568A}" dt="2025-09-22T23:13:21.750" v="261" actId="478"/>
          <ac:picMkLst>
            <pc:docMk/>
            <pc:sldMk cId="1412204274" sldId="366"/>
            <ac:picMk id="4098" creationId="{C606461F-A410-ED13-884D-0658E0A18A1E}"/>
          </ac:picMkLst>
        </pc:picChg>
        <pc:picChg chg="add mod">
          <ac:chgData name="hoamuoigio1303@gmail.com" userId="2f7eeda640699272" providerId="LiveId" clId="{E944872F-728D-4709-ADBB-4A73534B568A}" dt="2025-09-22T23:13:28.381" v="264" actId="14100"/>
          <ac:picMkLst>
            <pc:docMk/>
            <pc:sldMk cId="1412204274" sldId="366"/>
            <ac:picMk id="4100" creationId="{51EBA6F7-B00F-30DC-2D8C-C1922B85F866}"/>
          </ac:picMkLst>
        </pc:picChg>
      </pc:sldChg>
      <pc:sldChg chg="addSp modSp new mod modAnim">
        <pc:chgData name="hoamuoigio1303@gmail.com" userId="2f7eeda640699272" providerId="LiveId" clId="{E944872F-728D-4709-ADBB-4A73534B568A}" dt="2025-09-22T23:29:56.708" v="327" actId="14100"/>
        <pc:sldMkLst>
          <pc:docMk/>
          <pc:sldMk cId="2560406409" sldId="367"/>
        </pc:sldMkLst>
        <pc:picChg chg="add mod">
          <ac:chgData name="hoamuoigio1303@gmail.com" userId="2f7eeda640699272" providerId="LiveId" clId="{E944872F-728D-4709-ADBB-4A73534B568A}" dt="2025-09-22T23:29:56.708" v="327" actId="14100"/>
          <ac:picMkLst>
            <pc:docMk/>
            <pc:sldMk cId="2560406409" sldId="367"/>
            <ac:picMk id="4" creationId="{88A670B3-B632-3AA0-56C3-F7B62E9198B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28912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2557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A6B17-ED50-14B5-938A-6093390D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65A935-2969-F0C5-455D-E19C98EB78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A6FD86-84BD-13A2-AF92-C588DBAAA2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E9739-AE65-9F19-8C0C-42DC7D1B97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9580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9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65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10160"/>
            <a:ext cx="14630400" cy="8239760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8481" y="2885441"/>
            <a:ext cx="9320323" cy="1975562"/>
          </a:xfrm>
        </p:spPr>
        <p:txBody>
          <a:bodyPr anchor="b">
            <a:noAutofit/>
          </a:bodyPr>
          <a:lstStyle>
            <a:lvl1pPr algn="r">
              <a:defRPr sz="648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8481" y="4861000"/>
            <a:ext cx="9320323" cy="131627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EBF1D3-E8DB-4CF3-917E-36465D2D1A22}" type="datetimeFigureOut">
              <a:rPr lang="en-US" smtClean="0"/>
              <a:t>23-Sep-25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3AAA52-9BA2-4EAF-92AF-1AF2D2E241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7637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46836"/>
            <a:ext cx="10972800" cy="2865120"/>
          </a:xfrm>
        </p:spPr>
        <p:txBody>
          <a:bodyPr anchor="b"/>
          <a:lstStyle>
            <a:lvl1pPr algn="ctr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4322446"/>
            <a:ext cx="10972800" cy="1986914"/>
          </a:xfrm>
        </p:spPr>
        <p:txBody>
          <a:bodyPr/>
          <a:lstStyle>
            <a:lvl1pPr marL="0" indent="0" algn="ctr">
              <a:buNone/>
              <a:defRPr sz="2880"/>
            </a:lvl1pPr>
            <a:lvl2pPr marL="548640" indent="0" algn="ctr">
              <a:buNone/>
              <a:defRPr sz="2400"/>
            </a:lvl2pPr>
            <a:lvl3pPr marL="1097280" indent="0" algn="ctr">
              <a:buNone/>
              <a:defRPr sz="2160"/>
            </a:lvl3pPr>
            <a:lvl4pPr marL="1645920" indent="0" algn="ctr">
              <a:buNone/>
              <a:defRPr sz="1920"/>
            </a:lvl4pPr>
            <a:lvl5pPr marL="2194560" indent="0" algn="ctr">
              <a:buNone/>
              <a:defRPr sz="1920"/>
            </a:lvl5pPr>
            <a:lvl6pPr marL="2743200" indent="0" algn="ctr">
              <a:buNone/>
              <a:defRPr sz="1920"/>
            </a:lvl6pPr>
            <a:lvl7pPr marL="3291840" indent="0" algn="ctr">
              <a:buNone/>
              <a:defRPr sz="1920"/>
            </a:lvl7pPr>
            <a:lvl8pPr marL="3840480" indent="0" algn="ctr">
              <a:buNone/>
              <a:defRPr sz="1920"/>
            </a:lvl8pPr>
            <a:lvl9pPr marL="4389120" indent="0" algn="ctr">
              <a:buNone/>
              <a:defRPr sz="192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60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7293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220" y="2051686"/>
            <a:ext cx="12618720" cy="3423284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8220" y="5507356"/>
            <a:ext cx="12618720" cy="1800224"/>
          </a:xfrm>
        </p:spPr>
        <p:txBody>
          <a:bodyPr/>
          <a:lstStyle>
            <a:lvl1pPr marL="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27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58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0" y="2190750"/>
            <a:ext cx="6217920" cy="52216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22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438150"/>
            <a:ext cx="12618720" cy="15906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7746" y="2017396"/>
            <a:ext cx="6189344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7746" y="3006090"/>
            <a:ext cx="6189344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06640" y="2017396"/>
            <a:ext cx="6219826" cy="98869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06640" y="3006090"/>
            <a:ext cx="6219826" cy="44215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96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532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255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33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7746" y="548640"/>
            <a:ext cx="4718684" cy="1920240"/>
          </a:xfrm>
        </p:spPr>
        <p:txBody>
          <a:bodyPr anchor="b"/>
          <a:lstStyle>
            <a:lvl1pPr>
              <a:defRPr sz="384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219826" y="1184911"/>
            <a:ext cx="7406640" cy="584835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7746" y="2468880"/>
            <a:ext cx="4718684" cy="4573906"/>
          </a:xfrm>
        </p:spPr>
        <p:txBody>
          <a:bodyPr/>
          <a:lstStyle>
            <a:lvl1pPr marL="0" indent="0">
              <a:buNone/>
              <a:defRPr sz="1920"/>
            </a:lvl1pPr>
            <a:lvl2pPr marL="548640" indent="0">
              <a:buNone/>
              <a:defRPr sz="1680"/>
            </a:lvl2pPr>
            <a:lvl3pPr marL="1097280" indent="0">
              <a:buNone/>
              <a:defRPr sz="1440"/>
            </a:lvl3pPr>
            <a:lvl4pPr marL="1645920" indent="0">
              <a:buNone/>
              <a:defRPr sz="1200"/>
            </a:lvl4pPr>
            <a:lvl5pPr marL="2194560" indent="0">
              <a:buNone/>
              <a:defRPr sz="1200"/>
            </a:lvl5pPr>
            <a:lvl6pPr marL="2743200" indent="0">
              <a:buNone/>
              <a:defRPr sz="1200"/>
            </a:lvl6pPr>
            <a:lvl7pPr marL="3291840" indent="0">
              <a:buNone/>
              <a:defRPr sz="1200"/>
            </a:lvl7pPr>
            <a:lvl8pPr marL="3840480" indent="0">
              <a:buNone/>
              <a:defRPr sz="1200"/>
            </a:lvl8pPr>
            <a:lvl9pPr marL="438912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7418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6267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469880" y="438150"/>
            <a:ext cx="3154680" cy="697420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5840" y="438150"/>
            <a:ext cx="9281160" cy="697420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82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79870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54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22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61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12836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82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5840" y="438150"/>
            <a:ext cx="12618720" cy="15906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40" y="2190750"/>
            <a:ext cx="12618720" cy="5221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7C79E-7560-48EA-8BF8-3266F3CC1C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23-Sep-25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6320" y="7627621"/>
            <a:ext cx="4937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32720" y="7627621"/>
            <a:ext cx="329184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C86F2-7914-43C5-BCE7-0D5A63962D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084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097280" rtl="0" eaLnBrk="1" latinLnBrk="0" hangingPunct="1">
        <a:lnSpc>
          <a:spcPct val="90000"/>
        </a:lnSpc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109728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35EE35-EC91-1C41-1E7C-A46C3A51FB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66430" y="2455844"/>
            <a:ext cx="15608808" cy="1966950"/>
          </a:xfrm>
        </p:spPr>
        <p:txBody>
          <a:bodyPr/>
          <a:lstStyle/>
          <a:p>
            <a:pPr algn="ctr"/>
            <a:br>
              <a:rPr lang="vi-VN" sz="6000" b="1" dirty="0">
                <a:solidFill>
                  <a:srgbClr val="FF0000"/>
                </a:solidFill>
              </a:rPr>
            </a:br>
            <a:r>
              <a:rPr lang="vi-VN" sz="6000" b="1" dirty="0">
                <a:solidFill>
                  <a:srgbClr val="FF0000"/>
                </a:solidFill>
              </a:rPr>
              <a:t>CHUYÊN ĐỀ</a:t>
            </a:r>
            <a:br>
              <a:rPr lang="vi-VN" sz="6000" b="1" dirty="0">
                <a:solidFill>
                  <a:srgbClr val="FF0000"/>
                </a:solidFill>
              </a:rPr>
            </a:br>
            <a:r>
              <a:rPr lang="vi-VN" sz="6000" b="1" dirty="0">
                <a:solidFill>
                  <a:schemeClr val="accent6"/>
                </a:solidFill>
              </a:rPr>
              <a:t>ĐỔI MỚI PHƯƠNG PHÁP DẠY HỌC</a:t>
            </a:r>
            <a:endParaRPr lang="en-US" sz="6000" b="1" dirty="0">
              <a:solidFill>
                <a:schemeClr val="accent6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5D92AC1-2998-F11A-6555-812672836F65}"/>
              </a:ext>
            </a:extLst>
          </p:cNvPr>
          <p:cNvSpPr txBox="1">
            <a:spLocks/>
          </p:cNvSpPr>
          <p:nvPr/>
        </p:nvSpPr>
        <p:spPr>
          <a:xfrm>
            <a:off x="-866430" y="1073039"/>
            <a:ext cx="15608808" cy="622197"/>
          </a:xfrm>
        </p:spPr>
        <p:txBody>
          <a:bodyPr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64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vi-VN" sz="4000" b="1" dirty="0">
                <a:solidFill>
                  <a:srgbClr val="002060"/>
                </a:solidFill>
              </a:rPr>
            </a:br>
            <a:r>
              <a:rPr lang="vi-VN" sz="3600" b="1" dirty="0">
                <a:solidFill>
                  <a:srgbClr val="0070C0"/>
                </a:solidFill>
              </a:rPr>
              <a:t>TRƯỜNG THCS TÙNG THIỆN VƯƠNG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</a:rPr>
              <a:t>TỔ KHOA HỌC XÃ HỘI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3F94629-7DEF-0F09-F67F-C41710CE1607}"/>
              </a:ext>
            </a:extLst>
          </p:cNvPr>
          <p:cNvSpPr txBox="1">
            <a:spLocks/>
          </p:cNvSpPr>
          <p:nvPr/>
        </p:nvSpPr>
        <p:spPr>
          <a:xfrm>
            <a:off x="2635346" y="7359111"/>
            <a:ext cx="15608808" cy="622197"/>
          </a:xfrm>
        </p:spPr>
        <p:txBody>
          <a:bodyPr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64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chemeClr val="tx1"/>
                </a:solidFill>
              </a:rPr>
              <a:t>Giáo viên: Phạm Ngọc Thanh Phương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A logo with a person and book&#10;&#10;AI-generated content may be incorrect.">
            <a:extLst>
              <a:ext uri="{FF2B5EF4-FFF2-40B4-BE49-F238E27FC236}">
                <a16:creationId xmlns:a16="http://schemas.microsoft.com/office/drawing/2014/main" id="{11263E70-5E79-6A1B-CECF-E84B1F279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0" y="-67392"/>
            <a:ext cx="2128322" cy="22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768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750121" y="2650733"/>
            <a:ext cx="7042556" cy="16176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600"/>
              </a:lnSpc>
              <a:buNone/>
            </a:pPr>
            <a:r>
              <a:rPr lang="en-US" sz="133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 PHÚT</a:t>
            </a:r>
            <a:endParaRPr lang="en-US" sz="13300" dirty="0">
              <a:solidFill>
                <a:srgbClr val="FF00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4627364"/>
            <a:ext cx="742985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THỜI GIAN THỰC HIỆN</a:t>
            </a:r>
            <a:endParaRPr lang="en-US" sz="4400" dirty="0"/>
          </a:p>
        </p:txBody>
      </p:sp>
      <p:sp>
        <p:nvSpPr>
          <p:cNvPr id="5" name="Text 2"/>
          <p:cNvSpPr/>
          <p:nvPr/>
        </p:nvSpPr>
        <p:spPr>
          <a:xfrm>
            <a:off x="5601110" y="5766317"/>
            <a:ext cx="7468553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Hãy nhanh chóng hoàn thành nhiệm vụ </a:t>
            </a:r>
            <a:r>
              <a:rPr lang="en-US" sz="32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để</a:t>
            </a:r>
            <a:r>
              <a:rPr lang="en-US" sz="32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32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ctr">
              <a:buNone/>
            </a:pPr>
            <a:r>
              <a:rPr lang="en-US" sz="32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giành</a:t>
            </a:r>
            <a:r>
              <a:rPr lang="en-US" sz="32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điểm thưởng!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7" name="Text 0">
            <a:extLst>
              <a:ext uri="{FF2B5EF4-FFF2-40B4-BE49-F238E27FC236}">
                <a16:creationId xmlns:a16="http://schemas.microsoft.com/office/drawing/2014/main" id="{FC37FD02-AA54-9799-F17B-26ECB2A041D3}"/>
              </a:ext>
            </a:extLst>
          </p:cNvPr>
          <p:cNvSpPr/>
          <p:nvPr/>
        </p:nvSpPr>
        <p:spPr>
          <a:xfrm>
            <a:off x="6056504" y="926303"/>
            <a:ext cx="7805104" cy="2113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vi-VN" sz="6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HOẠT ĐỘNG 1</a:t>
            </a:r>
          </a:p>
          <a:p>
            <a:pPr marL="0" indent="0" algn="ctr">
              <a:buNone/>
            </a:pPr>
            <a:r>
              <a:rPr lang="en-US" sz="60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AI LÀ TỔ TIÊN?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32CA2AF-3870-83A7-058C-F0B2542C838E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47914D9-CDE3-1ED0-7D90-02235B6A192E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6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187044" y="652768"/>
            <a:ext cx="1111519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/>
            <a:r>
              <a:rPr lang="vi-VN" sz="4000" b="1" dirty="0">
                <a:solidFill>
                  <a:srgbClr val="FFFF00"/>
                </a:solidFill>
              </a:rPr>
              <a:t>QUÁ TRÌNH TIẾN HÓA TỪ </a:t>
            </a:r>
            <a:endParaRPr lang="en-US" sz="4000" dirty="0">
              <a:solidFill>
                <a:srgbClr val="FFFF00"/>
              </a:solidFill>
            </a:endParaRPr>
          </a:p>
          <a:p>
            <a:pPr algn="ctr"/>
            <a:r>
              <a:rPr lang="vi-VN" sz="4000" b="1" dirty="0">
                <a:solidFill>
                  <a:srgbClr val="FFFF00"/>
                </a:solidFill>
              </a:rPr>
              <a:t>VƯỢN NGƯỜI THÀNH NGƯỜI </a:t>
            </a:r>
            <a:endParaRPr lang="en-US" sz="4000" dirty="0">
              <a:solidFill>
                <a:srgbClr val="FFFF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372386" y="61052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Vượn người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551691" y="6592566"/>
            <a:ext cx="4118848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Đi bằng 4 chi, não nhỏ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4685220" y="610522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tối cổ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4685220" y="6622431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Đi thẳng hơn, biết ghè đẽo công cụ lao động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9220512" y="6076282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tinh khôn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1" name="Text 6"/>
          <p:cNvSpPr/>
          <p:nvPr/>
        </p:nvSpPr>
        <p:spPr>
          <a:xfrm>
            <a:off x="9458398" y="6457171"/>
            <a:ext cx="4118848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32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Dáng đi thẳng, công cụ tinh xảo, thể tích não lớn</a:t>
            </a:r>
            <a:endParaRPr lang="en-US" sz="3200" b="1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3794DF7-0674-541F-3448-361004568C27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6C8701F-7A12-1117-AEDF-4ACF46EA5F93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83E3692-5991-F153-43E4-28C5BE7C4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24" y="1859622"/>
            <a:ext cx="2717133" cy="3976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44E62E3-B950-686B-37E0-E98955F30A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694" y="1859622"/>
            <a:ext cx="2921615" cy="3903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3D8592F-829A-E3D1-A82D-EFF10551FB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9678" y="1818553"/>
            <a:ext cx="2573293" cy="3961841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Arrow: Right 16">
            <a:extLst>
              <a:ext uri="{FF2B5EF4-FFF2-40B4-BE49-F238E27FC236}">
                <a16:creationId xmlns:a16="http://schemas.microsoft.com/office/drawing/2014/main" id="{572A5313-30CB-D82C-2C19-BCA95DA8D488}"/>
              </a:ext>
            </a:extLst>
          </p:cNvPr>
          <p:cNvSpPr/>
          <p:nvPr/>
        </p:nvSpPr>
        <p:spPr>
          <a:xfrm>
            <a:off x="4068566" y="3462391"/>
            <a:ext cx="1027416" cy="6524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10E4A2F2-2AAB-55E0-F00C-3DFC3EFA5FB1}"/>
              </a:ext>
            </a:extLst>
          </p:cNvPr>
          <p:cNvSpPr/>
          <p:nvPr/>
        </p:nvSpPr>
        <p:spPr>
          <a:xfrm>
            <a:off x="8679285" y="3462390"/>
            <a:ext cx="1027416" cy="65240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837722" y="3926228"/>
            <a:ext cx="7468553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Một hành trình khám phá nguồn gốc loài người qua trò chơi nhập vai đầy thú vị.</a:t>
            </a:r>
            <a:endParaRPr lang="en-US" sz="4000" dirty="0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BD7F1D80-BB1B-8FA3-E209-29B34067C87A}"/>
              </a:ext>
            </a:extLst>
          </p:cNvPr>
          <p:cNvSpPr/>
          <p:nvPr/>
        </p:nvSpPr>
        <p:spPr>
          <a:xfrm>
            <a:off x="444544" y="809595"/>
            <a:ext cx="8460389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HOẠT </a:t>
            </a:r>
            <a:r>
              <a:rPr lang="en-US" sz="540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ĐỘNG </a:t>
            </a:r>
            <a:r>
              <a:rPr lang="vi-VN" sz="5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NHẬP VAI TIẾN HÓA</a:t>
            </a:r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935129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7361" y="3219240"/>
            <a:ext cx="12331303" cy="6905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400"/>
              </a:lnSpc>
              <a:buNone/>
            </a:pPr>
            <a:r>
              <a:rPr lang="en-US" sz="4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Phân chia nhóm: Các </a:t>
            </a:r>
            <a:r>
              <a:rPr lang="vi-VN" sz="4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</a:t>
            </a:r>
            <a:r>
              <a:rPr lang="en-US" sz="48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ấp</a:t>
            </a:r>
            <a:r>
              <a:rPr lang="en-US" sz="4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độ</a:t>
            </a:r>
            <a:r>
              <a:rPr lang="en-US" sz="4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</a:t>
            </a:r>
            <a:r>
              <a:rPr lang="en-US" sz="48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iến</a:t>
            </a:r>
            <a:r>
              <a:rPr lang="en-US" sz="48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hóa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821769" y="4976693"/>
            <a:ext cx="4172426" cy="2606159"/>
          </a:xfrm>
          <a:prstGeom prst="roundRect">
            <a:avLst>
              <a:gd name="adj" fmla="val 5614"/>
            </a:avLst>
          </a:prstGeom>
          <a:solidFill>
            <a:srgbClr val="112836"/>
          </a:solidFill>
          <a:ln/>
        </p:spPr>
      </p:sp>
      <p:sp>
        <p:nvSpPr>
          <p:cNvPr id="5" name="Shape 2"/>
          <p:cNvSpPr/>
          <p:nvPr/>
        </p:nvSpPr>
        <p:spPr>
          <a:xfrm>
            <a:off x="821769" y="4319349"/>
            <a:ext cx="4172426" cy="121920"/>
          </a:xfrm>
          <a:prstGeom prst="roundRect">
            <a:avLst>
              <a:gd name="adj" fmla="val 28890"/>
            </a:avLst>
          </a:prstGeom>
          <a:solidFill>
            <a:srgbClr val="0A988B"/>
          </a:solidFill>
          <a:ln/>
        </p:spPr>
      </p:sp>
      <p:sp>
        <p:nvSpPr>
          <p:cNvPr id="6" name="Shape 3"/>
          <p:cNvSpPr/>
          <p:nvPr/>
        </p:nvSpPr>
        <p:spPr>
          <a:xfrm>
            <a:off x="2555796" y="3997643"/>
            <a:ext cx="704374" cy="704374"/>
          </a:xfrm>
          <a:prstGeom prst="roundRect">
            <a:avLst>
              <a:gd name="adj" fmla="val 129817"/>
            </a:avLst>
          </a:prstGeom>
          <a:solidFill>
            <a:srgbClr val="0A988B"/>
          </a:solidFill>
          <a:ln/>
        </p:spPr>
      </p:sp>
      <p:sp>
        <p:nvSpPr>
          <p:cNvPr id="7" name="Text 4"/>
          <p:cNvSpPr/>
          <p:nvPr/>
        </p:nvSpPr>
        <p:spPr>
          <a:xfrm>
            <a:off x="2767132" y="4136889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200" dirty="0"/>
          </a:p>
        </p:txBody>
      </p:sp>
      <p:sp>
        <p:nvSpPr>
          <p:cNvPr id="8" name="Text 5"/>
          <p:cNvSpPr/>
          <p:nvPr/>
        </p:nvSpPr>
        <p:spPr>
          <a:xfrm>
            <a:off x="1087041" y="5112902"/>
            <a:ext cx="2762488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Vượn người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 7"/>
          <p:cNvSpPr/>
          <p:nvPr/>
        </p:nvSpPr>
        <p:spPr>
          <a:xfrm>
            <a:off x="1087041" y="6115527"/>
            <a:ext cx="3641884" cy="75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Khởi đầu của sự tiến hóa, với những đặc trưng nguyên thủy.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Shape 8"/>
          <p:cNvSpPr/>
          <p:nvPr/>
        </p:nvSpPr>
        <p:spPr>
          <a:xfrm>
            <a:off x="5228987" y="4525923"/>
            <a:ext cx="4172426" cy="2606159"/>
          </a:xfrm>
          <a:prstGeom prst="roundRect">
            <a:avLst>
              <a:gd name="adj" fmla="val 5614"/>
            </a:avLst>
          </a:prstGeom>
          <a:solidFill>
            <a:srgbClr val="112836"/>
          </a:solidFill>
          <a:ln/>
        </p:spPr>
      </p:sp>
      <p:sp>
        <p:nvSpPr>
          <p:cNvPr id="12" name="Shape 9"/>
          <p:cNvSpPr/>
          <p:nvPr/>
        </p:nvSpPr>
        <p:spPr>
          <a:xfrm>
            <a:off x="5228987" y="4319349"/>
            <a:ext cx="4172426" cy="121920"/>
          </a:xfrm>
          <a:prstGeom prst="roundRect">
            <a:avLst>
              <a:gd name="adj" fmla="val 28890"/>
            </a:avLst>
          </a:prstGeom>
          <a:solidFill>
            <a:srgbClr val="0A988B"/>
          </a:solidFill>
          <a:ln/>
        </p:spPr>
      </p:sp>
      <p:sp>
        <p:nvSpPr>
          <p:cNvPr id="13" name="Shape 10"/>
          <p:cNvSpPr/>
          <p:nvPr/>
        </p:nvSpPr>
        <p:spPr>
          <a:xfrm>
            <a:off x="6963013" y="3997643"/>
            <a:ext cx="704374" cy="704374"/>
          </a:xfrm>
          <a:prstGeom prst="roundRect">
            <a:avLst>
              <a:gd name="adj" fmla="val 129817"/>
            </a:avLst>
          </a:prstGeom>
          <a:solidFill>
            <a:srgbClr val="0A988B"/>
          </a:solidFill>
          <a:ln/>
        </p:spPr>
      </p:sp>
      <p:sp>
        <p:nvSpPr>
          <p:cNvPr id="14" name="Text 11"/>
          <p:cNvSpPr/>
          <p:nvPr/>
        </p:nvSpPr>
        <p:spPr>
          <a:xfrm>
            <a:off x="7174349" y="4136889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200" dirty="0"/>
          </a:p>
        </p:txBody>
      </p:sp>
      <p:sp>
        <p:nvSpPr>
          <p:cNvPr id="15" name="Text 12"/>
          <p:cNvSpPr/>
          <p:nvPr/>
        </p:nvSpPr>
        <p:spPr>
          <a:xfrm>
            <a:off x="5494258" y="5112902"/>
            <a:ext cx="2762488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tối cổ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7" name="Text 14"/>
          <p:cNvSpPr/>
          <p:nvPr/>
        </p:nvSpPr>
        <p:spPr>
          <a:xfrm>
            <a:off x="5494258" y="6115527"/>
            <a:ext cx="3641884" cy="75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Bước tiến quan trọng với khả năng chế tạo công cụ đơn giản.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8" name="Shape 15"/>
          <p:cNvSpPr/>
          <p:nvPr/>
        </p:nvSpPr>
        <p:spPr>
          <a:xfrm>
            <a:off x="9495354" y="4976693"/>
            <a:ext cx="4172426" cy="2606159"/>
          </a:xfrm>
          <a:prstGeom prst="roundRect">
            <a:avLst>
              <a:gd name="adj" fmla="val 5614"/>
            </a:avLst>
          </a:prstGeom>
          <a:solidFill>
            <a:srgbClr val="112836"/>
          </a:solidFill>
          <a:ln/>
        </p:spPr>
      </p:sp>
      <p:sp>
        <p:nvSpPr>
          <p:cNvPr id="19" name="Shape 16"/>
          <p:cNvSpPr/>
          <p:nvPr/>
        </p:nvSpPr>
        <p:spPr>
          <a:xfrm>
            <a:off x="9636204" y="4319349"/>
            <a:ext cx="4172426" cy="121920"/>
          </a:xfrm>
          <a:prstGeom prst="roundRect">
            <a:avLst>
              <a:gd name="adj" fmla="val 28890"/>
            </a:avLst>
          </a:prstGeom>
          <a:solidFill>
            <a:srgbClr val="0A988B"/>
          </a:solidFill>
          <a:ln/>
        </p:spPr>
      </p:sp>
      <p:sp>
        <p:nvSpPr>
          <p:cNvPr id="20" name="Shape 17"/>
          <p:cNvSpPr/>
          <p:nvPr/>
        </p:nvSpPr>
        <p:spPr>
          <a:xfrm>
            <a:off x="11370231" y="4050654"/>
            <a:ext cx="704374" cy="704374"/>
          </a:xfrm>
          <a:prstGeom prst="roundRect">
            <a:avLst>
              <a:gd name="adj" fmla="val 129817"/>
            </a:avLst>
          </a:prstGeom>
          <a:solidFill>
            <a:srgbClr val="0A988B"/>
          </a:solidFill>
          <a:ln/>
        </p:spPr>
      </p:sp>
      <p:sp>
        <p:nvSpPr>
          <p:cNvPr id="21" name="Text 18"/>
          <p:cNvSpPr/>
          <p:nvPr/>
        </p:nvSpPr>
        <p:spPr>
          <a:xfrm>
            <a:off x="11581567" y="4173736"/>
            <a:ext cx="281702" cy="3521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2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200" dirty="0"/>
          </a:p>
        </p:txBody>
      </p:sp>
      <p:sp>
        <p:nvSpPr>
          <p:cNvPr id="22" name="Text 19"/>
          <p:cNvSpPr/>
          <p:nvPr/>
        </p:nvSpPr>
        <p:spPr>
          <a:xfrm>
            <a:off x="9666684" y="5112902"/>
            <a:ext cx="2762488" cy="345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40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tinh khôn</a:t>
            </a:r>
            <a:endParaRPr lang="en-US" sz="4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4" name="Text 21"/>
          <p:cNvSpPr/>
          <p:nvPr/>
        </p:nvSpPr>
        <p:spPr>
          <a:xfrm>
            <a:off x="9901476" y="6115527"/>
            <a:ext cx="3641884" cy="7512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95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Đỉnh cao của sự tiến hóa, với tư duy và văn hóa phát triển.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F7781AC-FE12-76BB-2E3F-F97EDA0944B9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9E922BC-50A2-E7B2-1985-A9628C512CD8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25031" y="750156"/>
            <a:ext cx="11787545" cy="5990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Chuẩn bị </a:t>
            </a:r>
            <a:r>
              <a:rPr lang="en-US" sz="44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và</a:t>
            </a: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b</a:t>
            </a:r>
            <a:r>
              <a:rPr lang="en-US" sz="44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iểu</a:t>
            </a: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diễn</a:t>
            </a: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</a:t>
            </a:r>
            <a:r>
              <a:rPr lang="en-US" sz="44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ộng</a:t>
            </a: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4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tác</a:t>
            </a: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</a:t>
            </a:r>
            <a:r>
              <a:rPr lang="en-US" sz="4400" dirty="0" err="1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ặc</a:t>
            </a:r>
            <a:r>
              <a:rPr lang="en-US" sz="4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trưng</a:t>
            </a:r>
            <a:endParaRPr lang="en-US" sz="4400" dirty="0">
              <a:solidFill>
                <a:srgbClr val="FFFF00"/>
              </a:solidFill>
            </a:endParaRPr>
          </a:p>
        </p:txBody>
      </p:sp>
      <p:sp>
        <p:nvSpPr>
          <p:cNvPr id="4" name="Text 2"/>
          <p:cNvSpPr/>
          <p:nvPr/>
        </p:nvSpPr>
        <p:spPr>
          <a:xfrm>
            <a:off x="712708" y="2170986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Đi khom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712708" y="2568059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Leo trèo trên cây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712708" y="2965133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Gõ tay xuống đất (tìm kiếm thức ăn)</a:t>
            </a:r>
            <a:endParaRPr lang="en-US" sz="16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31" y="3520083"/>
            <a:ext cx="4070033" cy="4070033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4782741" y="1667947"/>
            <a:ext cx="2395895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tối cổ</a:t>
            </a:r>
            <a:endParaRPr lang="en-US" sz="4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9" name="Text 6"/>
          <p:cNvSpPr/>
          <p:nvPr/>
        </p:nvSpPr>
        <p:spPr>
          <a:xfrm>
            <a:off x="5287089" y="2170986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Dáng đi thẳng hơn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5287089" y="2568059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Cầm đá (công cụ thô sơ)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287089" y="2965133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Động tác đập hoặc mài (chế tác công cụ)</a:t>
            </a:r>
            <a:endParaRPr lang="en-US" sz="1600" dirty="0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5849" y="3508892"/>
            <a:ext cx="4070033" cy="4070033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9357122" y="1583404"/>
            <a:ext cx="2395895" cy="2994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tinh khôn</a:t>
            </a:r>
            <a:endParaRPr lang="en-US" sz="4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9861471" y="2170986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Dáng thẳng, oai vệ</a:t>
            </a:r>
            <a:endParaRPr lang="en-US" sz="1600" dirty="0"/>
          </a:p>
        </p:txBody>
      </p:sp>
      <p:sp>
        <p:nvSpPr>
          <p:cNvPr id="15" name="Text 11"/>
          <p:cNvSpPr/>
          <p:nvPr/>
        </p:nvSpPr>
        <p:spPr>
          <a:xfrm>
            <a:off x="9861471" y="2568059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Cầm gậy/que (giả công cụ săn bắn)</a:t>
            </a:r>
            <a:endParaRPr lang="en-US" sz="1600" dirty="0"/>
          </a:p>
        </p:txBody>
      </p:sp>
      <p:sp>
        <p:nvSpPr>
          <p:cNvPr id="16" name="Text 12"/>
          <p:cNvSpPr/>
          <p:nvPr/>
        </p:nvSpPr>
        <p:spPr>
          <a:xfrm>
            <a:off x="9861471" y="2965133"/>
            <a:ext cx="4070033" cy="32587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550"/>
              </a:lnSpc>
              <a:buSzPct val="100000"/>
              <a:buChar char="•"/>
            </a:pPr>
            <a:r>
              <a:rPr lang="en-US" sz="16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Động tác săn bắn hoặc giao tiếp</a:t>
            </a:r>
            <a:endParaRPr lang="en-US" sz="1600" dirty="0"/>
          </a:p>
        </p:txBody>
      </p:sp>
      <p:pic>
        <p:nvPicPr>
          <p:cNvPr id="1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8000" y="3520083"/>
            <a:ext cx="4070033" cy="4070033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FCDF94B-DC4E-5639-6E79-8DC27342DB54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1">
            <a:extLst>
              <a:ext uri="{FF2B5EF4-FFF2-40B4-BE49-F238E27FC236}">
                <a16:creationId xmlns:a16="http://schemas.microsoft.com/office/drawing/2014/main" id="{7D952674-1B93-EC7D-3071-B3A7D3D30C26}"/>
              </a:ext>
            </a:extLst>
          </p:cNvPr>
          <p:cNvSpPr/>
          <p:nvPr/>
        </p:nvSpPr>
        <p:spPr>
          <a:xfrm>
            <a:off x="344564" y="1727061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b="1" dirty="0">
                <a:solidFill>
                  <a:schemeClr val="accent2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Vượn người</a:t>
            </a:r>
            <a:endParaRPr lang="en-US" sz="44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7483" y="1046874"/>
            <a:ext cx="11300579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Tiêu chí Chấm điểm Màn Nhập Vai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3" name="Shape 1"/>
          <p:cNvSpPr/>
          <p:nvPr/>
        </p:nvSpPr>
        <p:spPr>
          <a:xfrm>
            <a:off x="837724" y="3701415"/>
            <a:ext cx="4960382" cy="299204"/>
          </a:xfrm>
          <a:prstGeom prst="roundRect">
            <a:avLst>
              <a:gd name="adj" fmla="val 12001"/>
            </a:avLst>
          </a:prstGeom>
          <a:solidFill>
            <a:srgbClr val="304755"/>
          </a:solidFill>
          <a:ln/>
        </p:spPr>
      </p:sp>
      <p:sp>
        <p:nvSpPr>
          <p:cNvPr id="4" name="Shape 2"/>
          <p:cNvSpPr/>
          <p:nvPr/>
        </p:nvSpPr>
        <p:spPr>
          <a:xfrm>
            <a:off x="837724" y="3701415"/>
            <a:ext cx="99179" cy="299204"/>
          </a:xfrm>
          <a:prstGeom prst="roundRect">
            <a:avLst>
              <a:gd name="adj" fmla="val 36204"/>
            </a:avLst>
          </a:prstGeom>
          <a:solidFill>
            <a:srgbClr val="0A988B"/>
          </a:solidFill>
          <a:ln/>
        </p:spPr>
      </p:sp>
      <p:sp>
        <p:nvSpPr>
          <p:cNvPr id="5" name="Text 3"/>
          <p:cNvSpPr/>
          <p:nvPr/>
        </p:nvSpPr>
        <p:spPr>
          <a:xfrm>
            <a:off x="5977533" y="3701415"/>
            <a:ext cx="118800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vi-VN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 </a:t>
            </a:r>
            <a:r>
              <a:rPr lang="en-US" sz="2350" dirty="0" err="1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điểm</a:t>
            </a:r>
            <a:endParaRPr lang="en-US" sz="2350" dirty="0"/>
          </a:p>
        </p:txBody>
      </p:sp>
      <p:sp>
        <p:nvSpPr>
          <p:cNvPr id="6" name="Text 4"/>
          <p:cNvSpPr/>
          <p:nvPr/>
        </p:nvSpPr>
        <p:spPr>
          <a:xfrm>
            <a:off x="837724" y="4299704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Đúng vai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ext 5"/>
          <p:cNvSpPr/>
          <p:nvPr/>
        </p:nvSpPr>
        <p:spPr>
          <a:xfrm>
            <a:off x="837723" y="4749514"/>
            <a:ext cx="5496227" cy="10634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buNone/>
            </a:pPr>
            <a:r>
              <a:rPr lang="en-US" sz="3200" dirty="0">
                <a:solidFill>
                  <a:schemeClr val="bg2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Thể hiện rõ đặc trưng của cấp </a:t>
            </a:r>
            <a:r>
              <a:rPr lang="en-US" sz="3200" dirty="0" err="1">
                <a:solidFill>
                  <a:schemeClr val="bg2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độ</a:t>
            </a:r>
            <a:r>
              <a:rPr lang="en-US" sz="3200" dirty="0">
                <a:solidFill>
                  <a:schemeClr val="bg2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3200" dirty="0">
              <a:solidFill>
                <a:schemeClr val="bg2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bg2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tiến</a:t>
            </a:r>
            <a:r>
              <a:rPr lang="en-US" sz="3200" dirty="0">
                <a:solidFill>
                  <a:schemeClr val="bg2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vi-VN" sz="3200" dirty="0">
                <a:solidFill>
                  <a:schemeClr val="bg2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hóa.</a:t>
            </a:r>
            <a:endParaRPr lang="en-US" sz="3200" dirty="0">
              <a:solidFill>
                <a:schemeClr val="bg2"/>
              </a:solidFill>
            </a:endParaRPr>
          </a:p>
        </p:txBody>
      </p:sp>
      <p:sp>
        <p:nvSpPr>
          <p:cNvPr id="8" name="Shape 6"/>
          <p:cNvSpPr/>
          <p:nvPr/>
        </p:nvSpPr>
        <p:spPr>
          <a:xfrm>
            <a:off x="7464743" y="3701415"/>
            <a:ext cx="4960501" cy="299204"/>
          </a:xfrm>
          <a:prstGeom prst="roundRect">
            <a:avLst>
              <a:gd name="adj" fmla="val 12001"/>
            </a:avLst>
          </a:prstGeom>
          <a:solidFill>
            <a:srgbClr val="304755"/>
          </a:solidFill>
          <a:ln/>
        </p:spPr>
      </p:sp>
      <p:sp>
        <p:nvSpPr>
          <p:cNvPr id="9" name="Shape 7"/>
          <p:cNvSpPr/>
          <p:nvPr/>
        </p:nvSpPr>
        <p:spPr>
          <a:xfrm>
            <a:off x="7464743" y="3701415"/>
            <a:ext cx="99179" cy="299204"/>
          </a:xfrm>
          <a:prstGeom prst="roundRect">
            <a:avLst>
              <a:gd name="adj" fmla="val 36204"/>
            </a:avLst>
          </a:prstGeom>
          <a:solidFill>
            <a:srgbClr val="0A988B"/>
          </a:solidFill>
          <a:ln/>
        </p:spPr>
      </p:sp>
      <p:sp>
        <p:nvSpPr>
          <p:cNvPr id="10" name="Text 8"/>
          <p:cNvSpPr/>
          <p:nvPr/>
        </p:nvSpPr>
        <p:spPr>
          <a:xfrm>
            <a:off x="12604671" y="3701415"/>
            <a:ext cx="1188006" cy="2992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vi-VN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r>
              <a:rPr lang="en-US" sz="23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điểm</a:t>
            </a:r>
            <a:endParaRPr lang="en-US" sz="2350" dirty="0"/>
          </a:p>
        </p:txBody>
      </p:sp>
      <p:sp>
        <p:nvSpPr>
          <p:cNvPr id="11" name="Text 9"/>
          <p:cNvSpPr/>
          <p:nvPr/>
        </p:nvSpPr>
        <p:spPr>
          <a:xfrm>
            <a:off x="7464743" y="4299704"/>
            <a:ext cx="3504843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accent4">
                    <a:lumMod val="60000"/>
                    <a:lumOff val="4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Sáng tạo và Vui nhộn</a:t>
            </a:r>
            <a:endParaRPr lang="en-US" sz="4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Text 10"/>
          <p:cNvSpPr/>
          <p:nvPr/>
        </p:nvSpPr>
        <p:spPr>
          <a:xfrm>
            <a:off x="7464743" y="4795242"/>
            <a:ext cx="6327934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Mang lại tiếng cười và sự bất </a:t>
            </a:r>
            <a:r>
              <a:rPr lang="en-US" sz="32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ngờ</a:t>
            </a:r>
            <a:r>
              <a:rPr lang="en-US" sz="3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32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l">
              <a:buNone/>
            </a:pPr>
            <a:r>
              <a:rPr lang="en-US" sz="32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cho</a:t>
            </a:r>
            <a:r>
              <a:rPr lang="en-US" sz="32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khán giả.</a:t>
            </a:r>
            <a:endParaRPr lang="en-US" sz="3200" dirty="0"/>
          </a:p>
        </p:txBody>
      </p:sp>
      <p:sp>
        <p:nvSpPr>
          <p:cNvPr id="13" name="Text 11"/>
          <p:cNvSpPr/>
          <p:nvPr/>
        </p:nvSpPr>
        <p:spPr>
          <a:xfrm>
            <a:off x="837723" y="7165824"/>
            <a:ext cx="12954952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buNone/>
            </a:pPr>
            <a:r>
              <a:rPr lang="en-US" sz="2800" b="1" i="1" dirty="0">
                <a:solidFill>
                  <a:schemeClr val="accent2">
                    <a:lumMod val="20000"/>
                    <a:lumOff val="8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Hãy thể hiện hết mình để ghi điểm cao nhé!</a:t>
            </a:r>
            <a:endParaRPr lang="en-US" sz="2800" b="1" i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CBF52B2-352B-5715-A6A2-641A2FB6B168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Image 0" descr="preencoded.png">
            <a:extLst>
              <a:ext uri="{FF2B5EF4-FFF2-40B4-BE49-F238E27FC236}">
                <a16:creationId xmlns:a16="http://schemas.microsoft.com/office/drawing/2014/main" id="{BAA50046-0FF9-F3B0-3A8D-61CB2F586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76431" y="5480862"/>
            <a:ext cx="1832491" cy="2748737"/>
          </a:xfrm>
          <a:prstGeom prst="rect">
            <a:avLst/>
          </a:prstGeom>
        </p:spPr>
      </p:pic>
      <p:sp>
        <p:nvSpPr>
          <p:cNvPr id="16" name="Text 0">
            <a:extLst>
              <a:ext uri="{FF2B5EF4-FFF2-40B4-BE49-F238E27FC236}">
                <a16:creationId xmlns:a16="http://schemas.microsoft.com/office/drawing/2014/main" id="{90744D4D-97A0-779B-C3AC-FC7AF8DBFB6E}"/>
              </a:ext>
            </a:extLst>
          </p:cNvPr>
          <p:cNvSpPr/>
          <p:nvPr/>
        </p:nvSpPr>
        <p:spPr>
          <a:xfrm>
            <a:off x="8427958" y="5339536"/>
            <a:ext cx="7994571" cy="176860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600"/>
              </a:lnSpc>
              <a:buNone/>
            </a:pPr>
            <a:r>
              <a:rPr lang="vi-VN" sz="60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30s-60s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87126" y="736163"/>
            <a:ext cx="8470663" cy="12673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Kết Luận: Hành Trình Tiến Hóa Vĩ Đại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24124" y="2505432"/>
            <a:ext cx="7468553" cy="6891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32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Loài người ngày nay không xuất hiện ngay lập tức, mà trải qua một quá trình tiến hóa lâu dài và kỳ diệu.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24" y="3896876"/>
            <a:ext cx="1077158" cy="1292543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7523797" y="4340321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5400" b="1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Vượn người</a:t>
            </a:r>
            <a:endParaRPr lang="en-US" sz="5400" b="1" dirty="0">
              <a:solidFill>
                <a:srgbClr val="92D05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7523797" y="4866914"/>
            <a:ext cx="6176010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44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Khởi nguồn</a:t>
            </a:r>
            <a:endParaRPr lang="en-US" sz="44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124" y="5211481"/>
            <a:ext cx="1077158" cy="1292543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7565675" y="5585660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5400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tối cổ</a:t>
            </a:r>
            <a:endParaRPr lang="en-US" sz="5400" dirty="0">
              <a:solidFill>
                <a:srgbClr val="92D050"/>
              </a:solidFill>
            </a:endParaRPr>
          </a:p>
        </p:txBody>
      </p:sp>
      <p:sp>
        <p:nvSpPr>
          <p:cNvPr id="10" name="Text 5"/>
          <p:cNvSpPr/>
          <p:nvPr/>
        </p:nvSpPr>
        <p:spPr>
          <a:xfrm>
            <a:off x="7555927" y="6159457"/>
            <a:ext cx="6176010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44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Bước chuyển mình</a:t>
            </a:r>
            <a:endParaRPr lang="en-US" sz="44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6512295"/>
            <a:ext cx="1077158" cy="129254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7555927" y="6809434"/>
            <a:ext cx="2534603" cy="3168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50"/>
              </a:lnSpc>
              <a:buNone/>
            </a:pPr>
            <a:r>
              <a:rPr lang="en-US" sz="4400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 tinh khôn</a:t>
            </a:r>
            <a:endParaRPr lang="en-US" sz="4400" dirty="0">
              <a:solidFill>
                <a:srgbClr val="92D050"/>
              </a:solidFill>
            </a:endParaRPr>
          </a:p>
        </p:txBody>
      </p:sp>
      <p:sp>
        <p:nvSpPr>
          <p:cNvPr id="13" name="Text 7"/>
          <p:cNvSpPr/>
          <p:nvPr/>
        </p:nvSpPr>
        <p:spPr>
          <a:xfrm>
            <a:off x="7555927" y="7321153"/>
            <a:ext cx="6176010" cy="3445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44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Đỉnh cao</a:t>
            </a:r>
            <a:endParaRPr lang="en-US" sz="4400" i="1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48A6F95-2BA5-2382-5DB9-887560E50846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421112D-7F2D-64ED-BFB3-C4AFCAF48FA2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F2DEA32-08A0-13EC-34D9-3A632B9D48C7}"/>
              </a:ext>
            </a:extLst>
          </p:cNvPr>
          <p:cNvGraphicFramePr>
            <a:graphicFrameLocks noGrp="1"/>
          </p:cNvGraphicFramePr>
          <p:nvPr/>
        </p:nvGraphicFramePr>
        <p:xfrm>
          <a:off x="0" y="297950"/>
          <a:ext cx="14548206" cy="75134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35883">
                  <a:extLst>
                    <a:ext uri="{9D8B030D-6E8A-4147-A177-3AD203B41FA5}">
                      <a16:colId xmlns:a16="http://schemas.microsoft.com/office/drawing/2014/main" val="2543435587"/>
                    </a:ext>
                  </a:extLst>
                </a:gridCol>
                <a:gridCol w="3637441">
                  <a:extLst>
                    <a:ext uri="{9D8B030D-6E8A-4147-A177-3AD203B41FA5}">
                      <a16:colId xmlns:a16="http://schemas.microsoft.com/office/drawing/2014/main" val="3112026981"/>
                    </a:ext>
                  </a:extLst>
                </a:gridCol>
                <a:gridCol w="3637441">
                  <a:extLst>
                    <a:ext uri="{9D8B030D-6E8A-4147-A177-3AD203B41FA5}">
                      <a16:colId xmlns:a16="http://schemas.microsoft.com/office/drawing/2014/main" val="331104534"/>
                    </a:ext>
                  </a:extLst>
                </a:gridCol>
                <a:gridCol w="3637441">
                  <a:extLst>
                    <a:ext uri="{9D8B030D-6E8A-4147-A177-3AD203B41FA5}">
                      <a16:colId xmlns:a16="http://schemas.microsoft.com/office/drawing/2014/main" val="3939452660"/>
                    </a:ext>
                  </a:extLst>
                </a:gridCol>
              </a:tblGrid>
              <a:tr h="145430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vi-VN" sz="4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4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Vượn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endParaRPr lang="en-US" sz="4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tối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endParaRPr lang="en-US" sz="4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</a:t>
                      </a:r>
                      <a:endParaRPr lang="en-US" sz="4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244938"/>
                  </a:ext>
                </a:extLst>
              </a:tr>
              <a:tr h="18353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5 - 6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4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triệu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khoảng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6760074"/>
                  </a:ext>
                </a:extLst>
              </a:tr>
              <a:tr h="130961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não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400 cm</a:t>
                      </a:r>
                      <a:r>
                        <a:rPr lang="en-US" sz="4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850- 1100cm</a:t>
                      </a:r>
                      <a:r>
                        <a:rPr lang="en-US" sz="4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1450cm</a:t>
                      </a:r>
                      <a:r>
                        <a:rPr lang="en-US" sz="4800" baseline="300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4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0409120"/>
                  </a:ext>
                </a:extLst>
              </a:tr>
              <a:tr h="143204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Đặc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yếu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leo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trèo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chân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5940469"/>
                  </a:ext>
                </a:extLst>
              </a:tr>
              <a:tr h="13713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vi-VN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Biết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ghè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đẽo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tinh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xảo</a:t>
                      </a:r>
                      <a:r>
                        <a:rPr lang="en-US" sz="40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4433152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D00DCE8-8901-B433-A096-A13AED5254ED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019A816-E947-B10E-1DB3-208E522DDA90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439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19916" y="742353"/>
            <a:ext cx="8224084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en-US" sz="5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HOẠT ĐỘNG </a:t>
            </a:r>
            <a:r>
              <a:rPr lang="vi-VN" sz="5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ĐỐ VUI “NGƯỜI XƯA – NGƯỜI NAY”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1094578" y="2940488"/>
            <a:ext cx="7468553" cy="14587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👥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Hình thức: 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Trắc nghiệm – giơ bảng </a:t>
            </a:r>
            <a:r>
              <a:rPr lang="en-US" sz="4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nhanh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400" dirty="0">
              <a:solidFill>
                <a:srgbClr val="CAD6DE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l">
              <a:lnSpc>
                <a:spcPct val="150000"/>
              </a:lnSpc>
              <a:buNone/>
            </a:pPr>
            <a:r>
              <a:rPr lang="en-US" sz="4400" dirty="0">
                <a:solidFill>
                  <a:srgbClr val="0000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🎲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4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Dụng cụ: 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Bảng hình bông </a:t>
            </a:r>
            <a:r>
              <a:rPr lang="en-US" sz="4400" dirty="0" err="1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hoa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vi-VN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chọn 1 đáp án </a:t>
            </a:r>
            <a:r>
              <a:rPr lang="en-US" sz="4400" dirty="0">
                <a:solidFill>
                  <a:srgbClr val="CAD6DE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A-B-C-D</a:t>
            </a:r>
            <a:endParaRPr lang="en-US" sz="4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9708" y="-1837968"/>
            <a:ext cx="5486400" cy="822960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421240" y="1172409"/>
            <a:ext cx="12614276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60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Thể lệ tham gia hoạt động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7" name="Text 3"/>
          <p:cNvSpPr/>
          <p:nvPr/>
        </p:nvSpPr>
        <p:spPr>
          <a:xfrm>
            <a:off x="1615559" y="2777490"/>
            <a:ext cx="3521988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Giáo viên đọc câu hỏi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1615559" y="3273028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Lần lượt 5 câu hỏi về chủ đề "Người xưa - Người nay" sẽ được đưa ra.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0" name="Text 6"/>
          <p:cNvSpPr/>
          <p:nvPr/>
        </p:nvSpPr>
        <p:spPr>
          <a:xfrm>
            <a:off x="1615559" y="4600099"/>
            <a:ext cx="4207431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Học sinh giơ bảng đáp án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Text 7"/>
          <p:cNvSpPr/>
          <p:nvPr/>
        </p:nvSpPr>
        <p:spPr>
          <a:xfrm>
            <a:off x="1615559" y="5095637"/>
            <a:ext cx="6690717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Các đội nhanh chóng chọn đáp án A, B, C hoặc D </a:t>
            </a:r>
            <a:endParaRPr lang="vi-VN" sz="2800" dirty="0">
              <a:solidFill>
                <a:schemeClr val="bg1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l">
              <a:lnSpc>
                <a:spcPts val="3000"/>
              </a:lnSpc>
              <a:buNone/>
            </a:pPr>
            <a:r>
              <a:rPr lang="en-US" sz="2800" dirty="0" err="1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và</a:t>
            </a: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giơ bảng.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 9"/>
          <p:cNvSpPr/>
          <p:nvPr/>
        </p:nvSpPr>
        <p:spPr>
          <a:xfrm>
            <a:off x="1615559" y="6039683"/>
            <a:ext cx="3502819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3200" dirty="0">
                <a:solidFill>
                  <a:srgbClr val="92D05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Công bố và tính điểm</a:t>
            </a:r>
            <a:endParaRPr lang="en-US" sz="3200" dirty="0">
              <a:solidFill>
                <a:srgbClr val="92D050"/>
              </a:solidFill>
            </a:endParaRPr>
          </a:p>
        </p:txBody>
      </p:sp>
      <p:sp>
        <p:nvSpPr>
          <p:cNvPr id="14" name="Text 10"/>
          <p:cNvSpPr/>
          <p:nvPr/>
        </p:nvSpPr>
        <p:spPr>
          <a:xfrm>
            <a:off x="1615559" y="6535222"/>
            <a:ext cx="6690717" cy="7660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8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Đáp án đúng được công bố ngay lập tức và điểm sẽ được cộng cho các đội.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1028" name="Picture 4" descr="ABCD Cards - Apl di Google Play">
            <a:extLst>
              <a:ext uri="{FF2B5EF4-FFF2-40B4-BE49-F238E27FC236}">
                <a16:creationId xmlns:a16="http://schemas.microsoft.com/office/drawing/2014/main" id="{A9728D8A-30DC-6340-674E-CEA821ADF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135" y="2180391"/>
            <a:ext cx="4332520" cy="4635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55A41E7B-99FD-EA14-DBBD-C553D62C8C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1901" y="2670272"/>
            <a:ext cx="1386952" cy="166428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</p:pic>
      <p:pic>
        <p:nvPicPr>
          <p:cNvPr id="16" name="Image 2" descr="preencoded.png">
            <a:extLst>
              <a:ext uri="{FF2B5EF4-FFF2-40B4-BE49-F238E27FC236}">
                <a16:creationId xmlns:a16="http://schemas.microsoft.com/office/drawing/2014/main" id="{1B12BB9C-7F81-6C10-5097-100D6CCB1A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901" y="3984877"/>
            <a:ext cx="1386952" cy="166428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</p:pic>
      <p:pic>
        <p:nvPicPr>
          <p:cNvPr id="17" name="Image 3" descr="preencoded.png">
            <a:extLst>
              <a:ext uri="{FF2B5EF4-FFF2-40B4-BE49-F238E27FC236}">
                <a16:creationId xmlns:a16="http://schemas.microsoft.com/office/drawing/2014/main" id="{A1C16A31-092E-6AB2-6948-E2E71178DD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901" y="5285691"/>
            <a:ext cx="1386952" cy="1664282"/>
          </a:xfrm>
          <a:prstGeom prst="rec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9984E6EF-5919-C44F-5C29-58D2913F0C77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D365463-388C-3A8E-B70E-BA8A8870908C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58F50A-C837-E422-6E61-47C42BD656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E1CA8-B93B-98CF-8B9E-B8BFC7093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41783" y="2260866"/>
            <a:ext cx="15608808" cy="1966950"/>
          </a:xfrm>
        </p:spPr>
        <p:txBody>
          <a:bodyPr/>
          <a:lstStyle/>
          <a:p>
            <a:pPr algn="ctr"/>
            <a:br>
              <a:rPr lang="vi-VN" sz="7200" b="1" dirty="0">
                <a:solidFill>
                  <a:srgbClr val="FF0000"/>
                </a:solidFill>
              </a:rPr>
            </a:br>
            <a:r>
              <a:rPr lang="vi-VN" sz="7200" b="1" dirty="0">
                <a:solidFill>
                  <a:srgbClr val="00B050"/>
                </a:solidFill>
              </a:rPr>
              <a:t>BÀI 3</a:t>
            </a:r>
            <a:br>
              <a:rPr lang="vi-VN" sz="7200" b="1" dirty="0">
                <a:solidFill>
                  <a:srgbClr val="FF0000"/>
                </a:solidFill>
              </a:rPr>
            </a:br>
            <a:r>
              <a:rPr lang="vi-VN" sz="7200" b="1" dirty="0">
                <a:solidFill>
                  <a:srgbClr val="FF0000"/>
                </a:solidFill>
              </a:rPr>
              <a:t>NGUỒN GỐC LOÀI NGƯỜI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9D8B049-C317-D527-43B1-E1CDEEE7A165}"/>
              </a:ext>
            </a:extLst>
          </p:cNvPr>
          <p:cNvSpPr txBox="1">
            <a:spLocks/>
          </p:cNvSpPr>
          <p:nvPr/>
        </p:nvSpPr>
        <p:spPr>
          <a:xfrm>
            <a:off x="-866430" y="1073039"/>
            <a:ext cx="15608808" cy="622197"/>
          </a:xfrm>
        </p:spPr>
        <p:txBody>
          <a:bodyPr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64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vi-VN" sz="4000" b="1" dirty="0">
                <a:solidFill>
                  <a:srgbClr val="002060"/>
                </a:solidFill>
              </a:rPr>
            </a:br>
            <a:r>
              <a:rPr lang="vi-VN" sz="3600" b="1" dirty="0">
                <a:solidFill>
                  <a:srgbClr val="0070C0"/>
                </a:solidFill>
              </a:rPr>
              <a:t>TRƯỜNG THCS TÙNG THIỆN VƯƠNG</a:t>
            </a:r>
          </a:p>
          <a:p>
            <a:pPr algn="ctr"/>
            <a:r>
              <a:rPr lang="vi-VN" sz="3600" b="1" dirty="0">
                <a:solidFill>
                  <a:srgbClr val="0070C0"/>
                </a:solidFill>
              </a:rPr>
              <a:t>TỔ KHOA HỌC XÃ HỘI</a:t>
            </a:r>
            <a:endParaRPr lang="en-US" sz="3600" b="1" dirty="0">
              <a:solidFill>
                <a:srgbClr val="0070C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52AA9BA-EFD7-38CE-D60B-BD839AC7FB52}"/>
              </a:ext>
            </a:extLst>
          </p:cNvPr>
          <p:cNvSpPr txBox="1">
            <a:spLocks/>
          </p:cNvSpPr>
          <p:nvPr/>
        </p:nvSpPr>
        <p:spPr>
          <a:xfrm>
            <a:off x="2635346" y="7359111"/>
            <a:ext cx="15608808" cy="622197"/>
          </a:xfrm>
        </p:spPr>
        <p:txBody>
          <a:bodyPr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648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vi-VN" sz="3200" b="1" dirty="0">
                <a:solidFill>
                  <a:schemeClr val="tx1"/>
                </a:solidFill>
              </a:rPr>
              <a:t>Giáo viên: Phạm Ngọc Thanh Phương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A evolution of a person&#10;&#10;AI-generated content may be incorrect.">
            <a:extLst>
              <a:ext uri="{FF2B5EF4-FFF2-40B4-BE49-F238E27FC236}">
                <a16:creationId xmlns:a16="http://schemas.microsoft.com/office/drawing/2014/main" id="{256043EA-E648-2CC3-1BAA-BD815819F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65" y="4227816"/>
            <a:ext cx="4168389" cy="3048249"/>
          </a:xfrm>
          <a:prstGeom prst="rect">
            <a:avLst/>
          </a:prstGeom>
        </p:spPr>
      </p:pic>
      <p:pic>
        <p:nvPicPr>
          <p:cNvPr id="6" name="Picture 5" descr="A logo with a person and book&#10;&#10;AI-generated content may be incorrect.">
            <a:extLst>
              <a:ext uri="{FF2B5EF4-FFF2-40B4-BE49-F238E27FC236}">
                <a16:creationId xmlns:a16="http://schemas.microsoft.com/office/drawing/2014/main" id="{4DA084DD-ABBA-0504-FBE5-F0826229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0" y="-67392"/>
            <a:ext cx="2128322" cy="224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864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37724" y="1149072"/>
            <a:ext cx="63846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Tiêu chí chấm điểm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99896" y="1972746"/>
            <a:ext cx="7905584" cy="2314575"/>
          </a:xfrm>
          <a:prstGeom prst="roundRect">
            <a:avLst>
              <a:gd name="adj" fmla="val 1551"/>
            </a:avLst>
          </a:prstGeom>
          <a:solidFill>
            <a:srgbClr val="304755"/>
          </a:solidFill>
          <a:ln/>
        </p:spPr>
      </p:sp>
      <p:sp>
        <p:nvSpPr>
          <p:cNvPr id="5" name="Shape 2"/>
          <p:cNvSpPr/>
          <p:nvPr/>
        </p:nvSpPr>
        <p:spPr>
          <a:xfrm>
            <a:off x="1077039" y="2075234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445" y="2280048"/>
            <a:ext cx="323136" cy="403860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77039" y="3080386"/>
            <a:ext cx="327910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vi-VN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4/5 </a:t>
            </a:r>
            <a:r>
              <a:rPr lang="en-US" sz="4400" dirty="0" err="1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trả lời đúng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8" name="Text 4"/>
          <p:cNvSpPr/>
          <p:nvPr/>
        </p:nvSpPr>
        <p:spPr>
          <a:xfrm>
            <a:off x="1077039" y="3575924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44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Bạn sẽ nhận được +1 điểm.</a:t>
            </a:r>
            <a:endParaRPr lang="en-US" sz="44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Shape 5"/>
          <p:cNvSpPr/>
          <p:nvPr/>
        </p:nvSpPr>
        <p:spPr>
          <a:xfrm>
            <a:off x="837724" y="4765953"/>
            <a:ext cx="7905584" cy="3237616"/>
          </a:xfrm>
          <a:prstGeom prst="roundRect">
            <a:avLst>
              <a:gd name="adj" fmla="val 1551"/>
            </a:avLst>
          </a:prstGeom>
          <a:solidFill>
            <a:srgbClr val="304755"/>
          </a:solidFill>
          <a:ln/>
        </p:spPr>
      </p:sp>
      <p:sp>
        <p:nvSpPr>
          <p:cNvPr id="10" name="Shape 6"/>
          <p:cNvSpPr/>
          <p:nvPr/>
        </p:nvSpPr>
        <p:spPr>
          <a:xfrm>
            <a:off x="1077039" y="5005268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4445" y="5162312"/>
            <a:ext cx="323136" cy="403860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077039" y="5962650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Đội thắng cuộc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13" name="Text 8"/>
          <p:cNvSpPr/>
          <p:nvPr/>
        </p:nvSpPr>
        <p:spPr>
          <a:xfrm>
            <a:off x="1077039" y="6458188"/>
            <a:ext cx="6989921" cy="3830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Nhóm có tổng điểm cao </a:t>
            </a: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nhất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chemeClr val="accent4">
                  <a:lumMod val="40000"/>
                  <a:lumOff val="60000"/>
                </a:schemeClr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0" indent="0" algn="l">
              <a:buNone/>
            </a:pPr>
            <a:r>
              <a:rPr lang="en-US" sz="48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sẽ</a:t>
            </a:r>
            <a:r>
              <a:rPr lang="en-US" sz="4800" dirty="0">
                <a:solidFill>
                  <a:schemeClr val="accent4">
                    <a:lumMod val="40000"/>
                    <a:lumOff val="60000"/>
                  </a:schemeClr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là người chiến thắng!</a:t>
            </a:r>
            <a:endParaRPr lang="en-US" sz="48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1144" y="976577"/>
            <a:ext cx="7468553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 1: Người tinh khôn có thể tích não trung bình khoảng: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837724" y="3157537"/>
            <a:ext cx="7468553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850-1100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cm³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1</a:t>
            </a: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45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0 cm³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400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cm³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2.000 cm³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" name="Text 2"/>
          <p:cNvSpPr/>
          <p:nvPr/>
        </p:nvSpPr>
        <p:spPr>
          <a:xfrm>
            <a:off x="945951" y="6830708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6000" dirty="0">
                <a:solidFill>
                  <a:schemeClr val="accent4">
                    <a:lumMod val="40000"/>
                    <a:lumOff val="6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Đáp án đúng: B</a:t>
            </a:r>
            <a:endParaRPr lang="en-US" sz="60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0D6848B-64A3-06E5-D322-27F7C01CEF44}"/>
              </a:ext>
            </a:extLst>
          </p:cNvPr>
          <p:cNvSpPr txBox="1"/>
          <p:nvPr/>
        </p:nvSpPr>
        <p:spPr>
          <a:xfrm>
            <a:off x="9774905" y="6814049"/>
            <a:ext cx="73152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5400" b="1" dirty="0">
                <a:solidFill>
                  <a:srgbClr val="FF00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B. 145</a:t>
            </a:r>
            <a:r>
              <a:rPr lang="en-US" sz="5400" b="1" dirty="0">
                <a:solidFill>
                  <a:srgbClr val="FF00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0 cm³</a:t>
            </a:r>
            <a:endParaRPr lang="vi-VN" sz="5400" b="1" dirty="0">
              <a:solidFill>
                <a:srgbClr val="FF00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352" y="0"/>
            <a:ext cx="4911047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6365" y="964304"/>
            <a:ext cx="8491211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500"/>
              </a:lnSpc>
            </a:pPr>
            <a:r>
              <a:rPr lang="en-US" sz="4400" dirty="0" err="1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2: Một trong những bước tiến của Người tối cổ so với Vượn cổ là</a:t>
            </a:r>
            <a:r>
              <a:rPr lang="en-US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DCE826-8EC5-9DA3-B064-45DD98587906}"/>
              </a:ext>
            </a:extLst>
          </p:cNvPr>
          <p:cNvSpPr txBox="1"/>
          <p:nvPr/>
        </p:nvSpPr>
        <p:spPr>
          <a:xfrm>
            <a:off x="169524" y="3379976"/>
            <a:ext cx="936489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vi-VN" sz="3600" b="0" i="0" dirty="0">
                <a:solidFill>
                  <a:srgbClr val="FFFF00"/>
                </a:solidFill>
                <a:effectLst/>
                <a:latin typeface="Unbounded" panose="020B0604020202020204" charset="0"/>
              </a:rPr>
              <a:t>A. Loại bỏ hết dấu tích vượn trên cơ thể.</a:t>
            </a:r>
          </a:p>
          <a:p>
            <a:pPr algn="just">
              <a:buNone/>
            </a:pPr>
            <a:r>
              <a:rPr lang="vi-VN" sz="3600" b="0" i="0" dirty="0">
                <a:solidFill>
                  <a:srgbClr val="FFFF00"/>
                </a:solidFill>
                <a:effectLst/>
                <a:latin typeface="Unbounded" panose="020B0604020202020204" charset="0"/>
              </a:rPr>
              <a:t>B. </a:t>
            </a:r>
            <a:r>
              <a:rPr lang="vi-VN" sz="3600" dirty="0">
                <a:solidFill>
                  <a:srgbClr val="FFFF00"/>
                </a:solidFill>
                <a:latin typeface="Unbounded" panose="020B0604020202020204" charset="0"/>
              </a:rPr>
              <a:t>C</a:t>
            </a:r>
            <a:r>
              <a:rPr lang="vi-VN" sz="3600" b="0" i="0" dirty="0">
                <a:solidFill>
                  <a:srgbClr val="FFFF00"/>
                </a:solidFill>
                <a:effectLst/>
                <a:latin typeface="Unbounded" panose="020B0604020202020204" charset="0"/>
              </a:rPr>
              <a:t>hế tạo được lao và cung tên săn bắn.</a:t>
            </a:r>
          </a:p>
          <a:p>
            <a:pPr algn="just">
              <a:buNone/>
            </a:pPr>
            <a:r>
              <a:rPr lang="vi-VN" sz="3600" b="0" i="0" dirty="0">
                <a:solidFill>
                  <a:srgbClr val="FFFF00"/>
                </a:solidFill>
                <a:effectLst/>
                <a:latin typeface="Unbounded" panose="020B0604020202020204" charset="0"/>
              </a:rPr>
              <a:t>C. Biết trồng trọt, thuần dưỡng động vật.</a:t>
            </a:r>
          </a:p>
          <a:p>
            <a:pPr algn="just">
              <a:buNone/>
            </a:pPr>
            <a:r>
              <a:rPr lang="vi-VN" sz="3600" b="0" i="0" dirty="0">
                <a:solidFill>
                  <a:srgbClr val="FFFF00"/>
                </a:solidFill>
                <a:effectLst/>
                <a:latin typeface="Unbounded" panose="020B0604020202020204" charset="0"/>
              </a:rPr>
              <a:t>D. Biết chế tác công cụ lao động bằng đá.</a:t>
            </a:r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89630140-460C-6BC0-3F3A-BB65E4047CD7}"/>
              </a:ext>
            </a:extLst>
          </p:cNvPr>
          <p:cNvSpPr/>
          <p:nvPr/>
        </p:nvSpPr>
        <p:spPr>
          <a:xfrm>
            <a:off x="8672117" y="7521466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4800" b="1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Đáp án đúng: </a:t>
            </a:r>
            <a:r>
              <a:rPr lang="vi-VN" sz="4800" b="1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1692" y="688901"/>
            <a:ext cx="8090519" cy="2112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en-US" sz="4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 3: 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Loài nào </a:t>
            </a: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có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khả năng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đứng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thẳng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trên mặt đất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, hộp sọ lớn </a:t>
            </a: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hơn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vi-VN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vượn, biết tạo ra lửa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?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714434" y="4529054"/>
            <a:ext cx="7468553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AutoNum type="alphaUcPeriod"/>
            </a:pP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Vượn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người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Người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tối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cổ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Người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tinh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khôn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Khỉ ngày nay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890B0E4-C815-E87E-70F2-701E84DC6C17}"/>
              </a:ext>
            </a:extLst>
          </p:cNvPr>
          <p:cNvSpPr/>
          <p:nvPr/>
        </p:nvSpPr>
        <p:spPr>
          <a:xfrm>
            <a:off x="6493252" y="7118384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Đáp án đúng: B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656303" y="1160178"/>
            <a:ext cx="8655597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en-US" sz="54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</a:t>
            </a:r>
            <a:r>
              <a:rPr lang="en-US" sz="5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4</a:t>
            </a:r>
            <a:endParaRPr lang="vi-VN" sz="5400" b="1" dirty="0">
              <a:solidFill>
                <a:schemeClr val="accent4">
                  <a:lumMod val="20000"/>
                  <a:lumOff val="80000"/>
                </a:schemeClr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ctr">
              <a:lnSpc>
                <a:spcPts val="5500"/>
              </a:lnSpc>
              <a:buNone/>
            </a:pPr>
            <a:r>
              <a:rPr lang="en-US" sz="44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Người</a:t>
            </a: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tinh khôn đã biết: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6465582" y="3013339"/>
            <a:ext cx="7468553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Leo cây hái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quả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Chế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tác công cụ tinh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xảo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Sống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hang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động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Chỉ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ăn thịt sống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95CED5C-0B7D-2C43-DDB9-8F14BB75A277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342F44D-81EC-FC7F-1EC3-3D11273904A2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CADA9E66-F1D9-0266-83C1-C06141913AF3}"/>
              </a:ext>
            </a:extLst>
          </p:cNvPr>
          <p:cNvSpPr/>
          <p:nvPr/>
        </p:nvSpPr>
        <p:spPr>
          <a:xfrm>
            <a:off x="6226868" y="7253023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6000" dirty="0">
                <a:solidFill>
                  <a:schemeClr val="accent4">
                    <a:lumMod val="20000"/>
                    <a:lumOff val="8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Đáp án đúng: B</a:t>
            </a:r>
            <a:endParaRPr lang="en-US" sz="6000" dirty="0">
              <a:solidFill>
                <a:schemeClr val="accent4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20690" y="678626"/>
            <a:ext cx="7468553" cy="281606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 5: Điểm tiến hóa quan trọng nhất giúp con người khác động vật là:</a:t>
            </a:r>
            <a:endParaRPr lang="en-US" sz="4400" dirty="0"/>
          </a:p>
        </p:txBody>
      </p:sp>
      <p:sp>
        <p:nvSpPr>
          <p:cNvPr id="4" name="Text 1"/>
          <p:cNvSpPr/>
          <p:nvPr/>
        </p:nvSpPr>
        <p:spPr>
          <a:xfrm>
            <a:off x="5974803" y="3777646"/>
            <a:ext cx="7468553" cy="1914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Biết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đi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thẳng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Biết chăn nuôi</a:t>
            </a: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Biết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trồng </a:t>
            </a:r>
            <a:r>
              <a:rPr lang="en-US" sz="4800" dirty="0" err="1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trọt</a:t>
            </a:r>
            <a:r>
              <a:rPr lang="en-US" sz="4800" dirty="0">
                <a:solidFill>
                  <a:srgbClr val="FFFF00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 </a:t>
            </a:r>
            <a:endParaRPr lang="vi-VN" sz="4800" dirty="0">
              <a:solidFill>
                <a:srgbClr val="FFFF00"/>
              </a:solidFill>
              <a:latin typeface="Cabin" pitchFamily="34" charset="0"/>
              <a:ea typeface="Cabin" pitchFamily="34" charset="-122"/>
              <a:cs typeface="Cabin" pitchFamily="34" charset="-120"/>
            </a:endParaRPr>
          </a:p>
          <a:p>
            <a:pPr marL="457200" indent="-457200" algn="l">
              <a:buAutoNum type="alphaUcPeriod"/>
            </a:pPr>
            <a:r>
              <a:rPr lang="vi-VN" sz="4800" dirty="0">
                <a:solidFill>
                  <a:srgbClr val="FFFF00"/>
                </a:solidFill>
              </a:rPr>
              <a:t>Có ngôn ngữ</a:t>
            </a:r>
            <a:endParaRPr lang="en-US" sz="4800" dirty="0">
              <a:solidFill>
                <a:srgbClr val="FFFF00"/>
              </a:solidFill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F145E06C-F43C-DAD8-9CCB-C43ED7AFF6C5}"/>
              </a:ext>
            </a:extLst>
          </p:cNvPr>
          <p:cNvSpPr/>
          <p:nvPr/>
        </p:nvSpPr>
        <p:spPr>
          <a:xfrm>
            <a:off x="6175496" y="7128659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60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Đáp án đúng: </a:t>
            </a:r>
            <a:r>
              <a:rPr lang="vi-VN" sz="60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EFEC84F-4218-EBB4-CD01-737515A38F4E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A0CF5B-E823-3A47-5830-FC54198E7F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201" y="863029"/>
            <a:ext cx="6945330" cy="6873411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3D3A8D-360D-68CF-BB1A-7073D2FC5E23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8FCD776-A0D9-FE9C-29C9-011DA893DB0A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9E6A87-FC42-EA82-766C-C35DBEC7D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70" y="1603137"/>
            <a:ext cx="6709024" cy="4414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15302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1190034"/>
            <a:ext cx="5841444" cy="6336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50"/>
              </a:lnSpc>
              <a:buNone/>
            </a:pPr>
            <a:r>
              <a:rPr lang="en-US" sz="60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TỔNG KẾT</a:t>
            </a:r>
            <a:endParaRPr lang="en-US" sz="6000" dirty="0">
              <a:solidFill>
                <a:srgbClr val="FFFF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802240" y="2048297"/>
            <a:ext cx="6125528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Con người trải qua tiến </a:t>
            </a: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hóa</a:t>
            </a: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endParaRPr lang="vi-VN" sz="4000" dirty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l">
              <a:buNone/>
            </a:pP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lâu</a:t>
            </a: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dài</a:t>
            </a:r>
            <a:endParaRPr lang="en-US" sz="4000" dirty="0"/>
          </a:p>
        </p:txBody>
      </p:sp>
      <p:sp>
        <p:nvSpPr>
          <p:cNvPr id="6" name="Text 3"/>
          <p:cNvSpPr/>
          <p:nvPr/>
        </p:nvSpPr>
        <p:spPr>
          <a:xfrm>
            <a:off x="5802240" y="3825249"/>
            <a:ext cx="6958132" cy="3801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Phát triển trí tuệ, ngôn </a:t>
            </a: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ngữ</a:t>
            </a: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endParaRPr lang="vi-VN" sz="4000" dirty="0">
              <a:solidFill>
                <a:srgbClr val="FFFFFF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l">
              <a:buNone/>
            </a:pP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và</a:t>
            </a: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lao</a:t>
            </a:r>
            <a:r>
              <a:rPr lang="en-US" sz="40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 động</a:t>
            </a:r>
            <a:endParaRPr lang="en-US" sz="4000" dirty="0"/>
          </a:p>
        </p:txBody>
      </p:sp>
      <p:sp>
        <p:nvSpPr>
          <p:cNvPr id="8" name="Text 5"/>
          <p:cNvSpPr/>
          <p:nvPr/>
        </p:nvSpPr>
        <p:spPr>
          <a:xfrm>
            <a:off x="5802240" y="5489852"/>
            <a:ext cx="8344505" cy="7603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4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Đây là yếu tố làm nên sự khác biệt so với động vật</a:t>
            </a:r>
            <a:endParaRPr lang="en-US" sz="4400" dirty="0"/>
          </a:p>
        </p:txBody>
      </p:sp>
      <p:sp>
        <p:nvSpPr>
          <p:cNvPr id="10" name="Shape 7"/>
          <p:cNvSpPr/>
          <p:nvPr/>
        </p:nvSpPr>
        <p:spPr>
          <a:xfrm>
            <a:off x="5571242" y="1708547"/>
            <a:ext cx="30480" cy="5769173"/>
          </a:xfrm>
          <a:prstGeom prst="rect">
            <a:avLst/>
          </a:prstGeom>
          <a:solidFill>
            <a:srgbClr val="0A988B"/>
          </a:solidFill>
          <a:ln/>
        </p:spPr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FEBDDA-5C32-7250-F663-F87307247A82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47BB9E-A1D2-8EF4-0D8C-BC8C277ED4E1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2DDAFBF-A5C5-4305-CA19-EB92D80F2D10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2CBC6EC-C4B9-F449-A219-663713181E18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8A58AD90-E112-3FDB-AC11-9CE52718F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0422" y="-20548"/>
            <a:ext cx="6369978" cy="82296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0B6EF6-729B-6348-A559-2DC2B875C6E1}"/>
              </a:ext>
            </a:extLst>
          </p:cNvPr>
          <p:cNvSpPr/>
          <p:nvPr/>
        </p:nvSpPr>
        <p:spPr>
          <a:xfrm>
            <a:off x="113016" y="308225"/>
            <a:ext cx="7983020" cy="7572054"/>
          </a:xfrm>
          <a:prstGeom prst="round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8000" b="1" dirty="0">
                <a:solidFill>
                  <a:srgbClr val="FF0000"/>
                </a:solidFill>
                <a:latin typeface="Bahnschrift" panose="020B0502040204020203" pitchFamily="34" charset="0"/>
              </a:rPr>
              <a:t>CHÚC MỪNG CÁC NHÓM ĐÃ HOÀN THÀNH NHIỆM VỤ </a:t>
            </a:r>
          </a:p>
          <a:p>
            <a:pPr algn="ctr"/>
            <a:r>
              <a:rPr lang="vi-VN" sz="8000" b="1" dirty="0">
                <a:solidFill>
                  <a:srgbClr val="FF0000"/>
                </a:solidFill>
                <a:latin typeface="Bahnschrift" panose="020B0502040204020203" pitchFamily="34" charset="0"/>
              </a:rPr>
              <a:t>HỌC TẬP</a:t>
            </a:r>
            <a:endParaRPr lang="en-US" sz="8000" b="1" dirty="0">
              <a:solidFill>
                <a:srgbClr val="FF0000"/>
              </a:solidFill>
              <a:latin typeface="Bahnschrif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8787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7E4951-3185-1AC8-5EB5-92CF585BD3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>
            <a:extLst>
              <a:ext uri="{FF2B5EF4-FFF2-40B4-BE49-F238E27FC236}">
                <a16:creationId xmlns:a16="http://schemas.microsoft.com/office/drawing/2014/main" id="{858056FC-E1A9-F2BF-A579-910FC35392C3}"/>
              </a:ext>
            </a:extLst>
          </p:cNvPr>
          <p:cNvSpPr/>
          <p:nvPr/>
        </p:nvSpPr>
        <p:spPr>
          <a:xfrm>
            <a:off x="1883618" y="991174"/>
            <a:ext cx="6384607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5500"/>
              </a:lnSpc>
              <a:buNone/>
            </a:pPr>
            <a:r>
              <a:rPr lang="vi-VN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DẶN DÒ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537F1051-4D21-221D-5881-E3C374CC4DF8}"/>
              </a:ext>
            </a:extLst>
          </p:cNvPr>
          <p:cNvSpPr/>
          <p:nvPr/>
        </p:nvSpPr>
        <p:spPr>
          <a:xfrm>
            <a:off x="114710" y="2294215"/>
            <a:ext cx="7753383" cy="2314575"/>
          </a:xfrm>
          <a:prstGeom prst="roundRect">
            <a:avLst>
              <a:gd name="adj" fmla="val 1551"/>
            </a:avLst>
          </a:prstGeom>
          <a:solidFill>
            <a:srgbClr val="304755"/>
          </a:solidFill>
          <a:ln/>
        </p:spPr>
      </p:sp>
      <p:sp>
        <p:nvSpPr>
          <p:cNvPr id="5" name="Shape 2">
            <a:extLst>
              <a:ext uri="{FF2B5EF4-FFF2-40B4-BE49-F238E27FC236}">
                <a16:creationId xmlns:a16="http://schemas.microsoft.com/office/drawing/2014/main" id="{91FFCED8-6040-E36F-8674-8A8B267D54E3}"/>
              </a:ext>
            </a:extLst>
          </p:cNvPr>
          <p:cNvSpPr/>
          <p:nvPr/>
        </p:nvSpPr>
        <p:spPr>
          <a:xfrm>
            <a:off x="1077039" y="2451378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460997D5-AD88-7479-C869-F38D2ACC8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445" y="2608421"/>
            <a:ext cx="323136" cy="403860"/>
          </a:xfrm>
          <a:prstGeom prst="rect">
            <a:avLst/>
          </a:prstGeom>
        </p:spPr>
      </p:pic>
      <p:sp>
        <p:nvSpPr>
          <p:cNvPr id="7" name="Text 3">
            <a:extLst>
              <a:ext uri="{FF2B5EF4-FFF2-40B4-BE49-F238E27FC236}">
                <a16:creationId xmlns:a16="http://schemas.microsoft.com/office/drawing/2014/main" id="{5DF69165-144E-F4E6-4BED-94E08F5FB0E4}"/>
              </a:ext>
            </a:extLst>
          </p:cNvPr>
          <p:cNvSpPr/>
          <p:nvPr/>
        </p:nvSpPr>
        <p:spPr>
          <a:xfrm>
            <a:off x="1077039" y="3537139"/>
            <a:ext cx="3279100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vi-VN" sz="44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Ôn bài 3 (phần I)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9" name="Shape 5">
            <a:extLst>
              <a:ext uri="{FF2B5EF4-FFF2-40B4-BE49-F238E27FC236}">
                <a16:creationId xmlns:a16="http://schemas.microsoft.com/office/drawing/2014/main" id="{5F10D3D2-22E4-CA2A-7723-C3EB61A67674}"/>
              </a:ext>
            </a:extLst>
          </p:cNvPr>
          <p:cNvSpPr/>
          <p:nvPr/>
        </p:nvSpPr>
        <p:spPr>
          <a:xfrm>
            <a:off x="614441" y="4765833"/>
            <a:ext cx="10911252" cy="3048977"/>
          </a:xfrm>
          <a:prstGeom prst="roundRect">
            <a:avLst>
              <a:gd name="adj" fmla="val 1551"/>
            </a:avLst>
          </a:prstGeom>
          <a:solidFill>
            <a:srgbClr val="304755"/>
          </a:solidFill>
          <a:ln/>
        </p:spPr>
        <p:txBody>
          <a:bodyPr/>
          <a:lstStyle/>
          <a:p>
            <a:endParaRPr lang="en-US" dirty="0"/>
          </a:p>
        </p:txBody>
      </p:sp>
      <p:sp>
        <p:nvSpPr>
          <p:cNvPr id="12" name="Text 7">
            <a:extLst>
              <a:ext uri="{FF2B5EF4-FFF2-40B4-BE49-F238E27FC236}">
                <a16:creationId xmlns:a16="http://schemas.microsoft.com/office/drawing/2014/main" id="{2B1D2F61-09B6-485F-DEF1-D275E559D06A}"/>
              </a:ext>
            </a:extLst>
          </p:cNvPr>
          <p:cNvSpPr/>
          <p:nvPr/>
        </p:nvSpPr>
        <p:spPr>
          <a:xfrm>
            <a:off x="1077039" y="5466666"/>
            <a:ext cx="2816185" cy="3519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</a:pPr>
            <a:r>
              <a:rPr lang="vi-VN" sz="36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Tiếp tục xem –làm bài trên trang </a:t>
            </a:r>
            <a:r>
              <a:rPr lang="vi-VN" sz="3600" dirty="0" err="1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web</a:t>
            </a:r>
            <a:r>
              <a:rPr lang="vi-VN" sz="3600" dirty="0">
                <a:solidFill>
                  <a:schemeClr val="bg1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:</a:t>
            </a:r>
          </a:p>
          <a:p>
            <a:pPr marL="0" indent="0" algn="l">
              <a:lnSpc>
                <a:spcPct val="150000"/>
              </a:lnSpc>
              <a:buNone/>
            </a:pPr>
            <a:r>
              <a:rPr lang="vi-VN" sz="36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hoctructuyen.hcm.edu.vn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14" name="Shape 2">
            <a:extLst>
              <a:ext uri="{FF2B5EF4-FFF2-40B4-BE49-F238E27FC236}">
                <a16:creationId xmlns:a16="http://schemas.microsoft.com/office/drawing/2014/main" id="{16C892CC-F0D8-B38B-B2D2-B45922D6D37A}"/>
              </a:ext>
            </a:extLst>
          </p:cNvPr>
          <p:cNvSpPr/>
          <p:nvPr/>
        </p:nvSpPr>
        <p:spPr>
          <a:xfrm>
            <a:off x="1032033" y="4816310"/>
            <a:ext cx="718066" cy="718066"/>
          </a:xfrm>
          <a:prstGeom prst="roundRect">
            <a:avLst>
              <a:gd name="adj" fmla="val 12732932"/>
            </a:avLst>
          </a:prstGeom>
          <a:solidFill>
            <a:srgbClr val="0A988B"/>
          </a:solidFill>
          <a:ln/>
        </p:spPr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9F485372-5009-345E-8BD4-1D353A57C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439" y="4973353"/>
            <a:ext cx="323136" cy="403860"/>
          </a:xfrm>
          <a:prstGeom prst="rect">
            <a:avLst/>
          </a:prstGeom>
        </p:spPr>
      </p:pic>
      <p:sp>
        <p:nvSpPr>
          <p:cNvPr id="16" name="AutoShape 2" descr="Hình ảnh Ngồi Trước Máy Tính PNG, Vector, PSD, và biểu tượng để tải về miễn  phí | pngtree">
            <a:extLst>
              <a:ext uri="{FF2B5EF4-FFF2-40B4-BE49-F238E27FC236}">
                <a16:creationId xmlns:a16="http://schemas.microsoft.com/office/drawing/2014/main" id="{0D4648D0-C33D-005F-6A0B-A5EFA9E5159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162800" y="3962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AutoShape 4" descr="Hình ảnh Khái Niệm Giáo Dục Trực Tuyến Sinh Viên Dễ Thương Khái Niệm Học  Tập Từ Xa PNG , 3d, Chàng Trai, Hoạt Hình PNG trong suốt và Vector để tải">
            <a:extLst>
              <a:ext uri="{FF2B5EF4-FFF2-40B4-BE49-F238E27FC236}">
                <a16:creationId xmlns:a16="http://schemas.microsoft.com/office/drawing/2014/main" id="{D6DD464F-9422-8898-90C3-D8A2C936A9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15200" y="4114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1" name="Picture 20" descr="A cartoon of a child using a computer&#10;&#10;AI-generated content may be incorrect.">
            <a:extLst>
              <a:ext uri="{FF2B5EF4-FFF2-40B4-BE49-F238E27FC236}">
                <a16:creationId xmlns:a16="http://schemas.microsoft.com/office/drawing/2014/main" id="{1BC6D0DE-666B-1F23-6170-84C40041F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6578" y="192791"/>
            <a:ext cx="4573042" cy="457304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FF67740-6172-EFBE-E885-45ECD2713B9E}"/>
              </a:ext>
            </a:extLst>
          </p:cNvPr>
          <p:cNvSpPr/>
          <p:nvPr/>
        </p:nvSpPr>
        <p:spPr>
          <a:xfrm>
            <a:off x="12852971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7990622-87C1-2EE6-E79B-ADD825CEDBD7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42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9DE86-CFA7-9463-BFBB-07DE4D096A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09D474-6B37-3F1B-71B1-50B2BDF30E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Khởi động tiết học- HÃY NHANH HƠN NÀO (Bài hát kết hợp vận động) - YouTube">
            <a:hlinkClick r:id="" action="ppaction://media"/>
            <a:extLst>
              <a:ext uri="{FF2B5EF4-FFF2-40B4-BE49-F238E27FC236}">
                <a16:creationId xmlns:a16="http://schemas.microsoft.com/office/drawing/2014/main" id="{88A670B3-B632-3AA0-56C3-F7B62E9198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918" y="98425"/>
            <a:ext cx="14702318" cy="8174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406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7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21D8C-265A-E897-9559-40AB4F56FD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B799-ED41-72C3-E45F-BF8754517D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441783" y="1089612"/>
            <a:ext cx="15608808" cy="1966950"/>
          </a:xfrm>
        </p:spPr>
        <p:txBody>
          <a:bodyPr/>
          <a:lstStyle/>
          <a:p>
            <a:pPr algn="ctr"/>
            <a:br>
              <a:rPr lang="vi-VN" sz="7200" b="1" dirty="0">
                <a:solidFill>
                  <a:srgbClr val="FF0000"/>
                </a:solidFill>
              </a:rPr>
            </a:br>
            <a:r>
              <a:rPr lang="vi-VN" sz="7200" b="1" dirty="0">
                <a:solidFill>
                  <a:srgbClr val="00B050"/>
                </a:solidFill>
              </a:rPr>
              <a:t>BÀI 3</a:t>
            </a:r>
            <a:br>
              <a:rPr lang="vi-VN" sz="7200" b="1" dirty="0">
                <a:solidFill>
                  <a:srgbClr val="FF0000"/>
                </a:solidFill>
              </a:rPr>
            </a:br>
            <a:r>
              <a:rPr lang="vi-VN" sz="7200" b="1" dirty="0">
                <a:solidFill>
                  <a:srgbClr val="FF0000"/>
                </a:solidFill>
              </a:rPr>
              <a:t>NGUỒN GỐC LOÀI NGƯỜI</a:t>
            </a:r>
            <a:endParaRPr lang="en-US" sz="7200" b="1" dirty="0">
              <a:solidFill>
                <a:srgbClr val="FF0000"/>
              </a:solidFill>
            </a:endParaRPr>
          </a:p>
        </p:txBody>
      </p:sp>
      <p:sp>
        <p:nvSpPr>
          <p:cNvPr id="4" name="Text 4">
            <a:extLst>
              <a:ext uri="{FF2B5EF4-FFF2-40B4-BE49-F238E27FC236}">
                <a16:creationId xmlns:a16="http://schemas.microsoft.com/office/drawing/2014/main" id="{EF5A0BC2-878B-D356-3961-C9467986C172}"/>
              </a:ext>
            </a:extLst>
          </p:cNvPr>
          <p:cNvSpPr/>
          <p:nvPr/>
        </p:nvSpPr>
        <p:spPr>
          <a:xfrm>
            <a:off x="556312" y="3344383"/>
            <a:ext cx="2808327" cy="113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857250" indent="-857250" algn="l">
              <a:lnSpc>
                <a:spcPct val="150000"/>
              </a:lnSpc>
              <a:buAutoNum type="romanUcPeriod"/>
            </a:pPr>
            <a:r>
              <a:rPr lang="vi-VN" sz="40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QUÁ TRÌNH TIẾN HÓA TỪ VƯỢN NGƯỜI </a:t>
            </a:r>
          </a:p>
          <a:p>
            <a:pPr algn="l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THÀNH NGƯỜI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F87905EE-0309-49A5-D4FD-82197AA4BE5D}"/>
              </a:ext>
            </a:extLst>
          </p:cNvPr>
          <p:cNvSpPr/>
          <p:nvPr/>
        </p:nvSpPr>
        <p:spPr>
          <a:xfrm>
            <a:off x="556312" y="5293685"/>
            <a:ext cx="2808327" cy="11319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II. DẤU TÍCH CỦA NGƯỜI TỐI CỔ Ở </a:t>
            </a:r>
          </a:p>
          <a:p>
            <a:pPr algn="l">
              <a:lnSpc>
                <a:spcPct val="150000"/>
              </a:lnSpc>
            </a:pPr>
            <a:r>
              <a:rPr lang="vi-VN" sz="4000" dirty="0">
                <a:solidFill>
                  <a:srgbClr val="00206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ĐÔNG NAM Á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795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59BD2-962E-9AFF-20E3-F21A77C242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Mãn nhãn với phim hoạt hình “Con Rồng cháu Tiên” phiên bản 2017 - Báo và  phát thanh, truyền hình Tây Ninh">
            <a:extLst>
              <a:ext uri="{FF2B5EF4-FFF2-40B4-BE49-F238E27FC236}">
                <a16:creationId xmlns:a16="http://schemas.microsoft.com/office/drawing/2014/main" id="{FE104C5C-0D35-C2DF-06BC-4E92EED99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42" y="443135"/>
            <a:ext cx="9721742" cy="73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0">
            <a:extLst>
              <a:ext uri="{FF2B5EF4-FFF2-40B4-BE49-F238E27FC236}">
                <a16:creationId xmlns:a16="http://schemas.microsoft.com/office/drawing/2014/main" id="{2E97D61B-41A2-D4D9-3339-480FEFD897DD}"/>
              </a:ext>
            </a:extLst>
          </p:cNvPr>
          <p:cNvSpPr/>
          <p:nvPr/>
        </p:nvSpPr>
        <p:spPr>
          <a:xfrm>
            <a:off x="10855842" y="818707"/>
            <a:ext cx="3487480" cy="629447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vi-VN" sz="5400" dirty="0">
              <a:solidFill>
                <a:srgbClr val="FF0000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ctr">
              <a:buNone/>
            </a:pPr>
            <a:r>
              <a:rPr lang="vi-VN" sz="54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TRUYỀN THUYẾT CON RỒNG CHÁU TIÊN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45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4CD079-837F-AC53-208A-2C758A45DC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0">
            <a:extLst>
              <a:ext uri="{FF2B5EF4-FFF2-40B4-BE49-F238E27FC236}">
                <a16:creationId xmlns:a16="http://schemas.microsoft.com/office/drawing/2014/main" id="{32B0AF91-B62F-B18A-079F-F28BF4EDDB8F}"/>
              </a:ext>
            </a:extLst>
          </p:cNvPr>
          <p:cNvSpPr/>
          <p:nvPr/>
        </p:nvSpPr>
        <p:spPr>
          <a:xfrm>
            <a:off x="10717619" y="1052623"/>
            <a:ext cx="3657600" cy="452947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ctr">
              <a:buNone/>
            </a:pPr>
            <a:endParaRPr lang="vi-VN" sz="5400" dirty="0">
              <a:solidFill>
                <a:srgbClr val="FF0000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algn="ctr"/>
            <a:r>
              <a:rPr lang="vi-VN" sz="54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CÂU CHUYỆN QUẢ BẦU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Giải Bài 27: Đọc: Chuyện quả bầu SGK Tiếng Việt 2 tập 2 Kết nối tri thức  với cuộc sống | Tiếng Việt 2 - Kết nối tri thức">
            <a:extLst>
              <a:ext uri="{FF2B5EF4-FFF2-40B4-BE49-F238E27FC236}">
                <a16:creationId xmlns:a16="http://schemas.microsoft.com/office/drawing/2014/main" id="{5257E522-A37A-139E-E5C4-5585A6D33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71" y="690229"/>
            <a:ext cx="9970173" cy="7029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22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3A3FC34-2A2A-46AE-CDA6-62A0AD9806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0" name="Picture 4" descr="Truyện cổ tích: Nữ Oa vá trời">
            <a:extLst>
              <a:ext uri="{FF2B5EF4-FFF2-40B4-BE49-F238E27FC236}">
                <a16:creationId xmlns:a16="http://schemas.microsoft.com/office/drawing/2014/main" id="{51EBA6F7-B00F-30DC-2D8C-C1922B85F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66" y="457090"/>
            <a:ext cx="10352836" cy="682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0">
            <a:extLst>
              <a:ext uri="{FF2B5EF4-FFF2-40B4-BE49-F238E27FC236}">
                <a16:creationId xmlns:a16="http://schemas.microsoft.com/office/drawing/2014/main" id="{8C6BBD91-6BA6-5E41-A914-8FA818A9F647}"/>
              </a:ext>
            </a:extLst>
          </p:cNvPr>
          <p:cNvSpPr/>
          <p:nvPr/>
        </p:nvSpPr>
        <p:spPr>
          <a:xfrm>
            <a:off x="10986802" y="584554"/>
            <a:ext cx="3487480" cy="6953930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0" tIns="0" rIns="0" bIns="0" rtlCol="0" anchor="t"/>
          <a:lstStyle/>
          <a:p>
            <a:pPr marL="0" indent="0" algn="ctr">
              <a:lnSpc>
                <a:spcPct val="150000"/>
              </a:lnSpc>
              <a:buNone/>
            </a:pPr>
            <a:endParaRPr lang="vi-VN" sz="5400" dirty="0">
              <a:solidFill>
                <a:srgbClr val="FF0000"/>
              </a:solidFill>
              <a:latin typeface="Unbounded" pitchFamily="34" charset="0"/>
              <a:ea typeface="Unbounded" pitchFamily="34" charset="-122"/>
              <a:cs typeface="Unbounded" pitchFamily="34" charset="-12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vi-VN" sz="5400" dirty="0">
                <a:solidFill>
                  <a:srgbClr val="FF00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TRUYỆN CỔ TÍCH NỮ OA VÁ TRỜI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20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13535158419593683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193" y="290839"/>
            <a:ext cx="14548207" cy="764792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BB514C-3369-B3B7-1300-2150647D15B0}"/>
              </a:ext>
            </a:extLst>
          </p:cNvPr>
          <p:cNvSpPr txBox="1">
            <a:spLocks/>
          </p:cNvSpPr>
          <p:nvPr/>
        </p:nvSpPr>
        <p:spPr>
          <a:xfrm>
            <a:off x="82194" y="290840"/>
            <a:ext cx="2434976" cy="124001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109728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28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vi-VN" sz="7200" b="1" dirty="0">
                <a:solidFill>
                  <a:srgbClr val="FF0000"/>
                </a:solidFill>
              </a:rPr>
            </a:br>
            <a:r>
              <a:rPr lang="vi-VN" sz="7200" b="1" dirty="0">
                <a:solidFill>
                  <a:srgbClr val="FF0000"/>
                </a:solidFill>
              </a:rPr>
              <a:t>Quá trình tiến hóa</a:t>
            </a:r>
            <a:endParaRPr lang="en-US" sz="7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25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69342" y="724135"/>
            <a:ext cx="7473077" cy="141946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buNone/>
            </a:pPr>
            <a:r>
              <a:rPr lang="vi-VN" sz="5400" dirty="0">
                <a:solidFill>
                  <a:srgbClr val="FFFFFF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HOẠT ĐỘNG 1</a:t>
            </a:r>
          </a:p>
          <a:p>
            <a:pPr marL="0" indent="0" algn="ctr">
              <a:buNone/>
            </a:pPr>
            <a:r>
              <a:rPr lang="en-US" sz="5400" dirty="0">
                <a:solidFill>
                  <a:srgbClr val="FFFF00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AI LÀ TỔ TIÊN?</a:t>
            </a:r>
            <a:endParaRPr lang="en-US" sz="5400" dirty="0">
              <a:solidFill>
                <a:srgbClr val="FFFF0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321862" y="2438281"/>
            <a:ext cx="4493419" cy="5616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chemeClr val="accent4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Luật chơi</a:t>
            </a:r>
            <a:endParaRPr lang="en-US" sz="3500" dirty="0">
              <a:solidFill>
                <a:schemeClr val="accent4"/>
              </a:solidFill>
            </a:endParaRPr>
          </a:p>
        </p:txBody>
      </p:sp>
      <p:sp>
        <p:nvSpPr>
          <p:cNvPr id="5" name="Shape 2"/>
          <p:cNvSpPr/>
          <p:nvPr/>
        </p:nvSpPr>
        <p:spPr>
          <a:xfrm>
            <a:off x="6321862" y="3357920"/>
            <a:ext cx="537091" cy="537091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6" name="Text 3"/>
          <p:cNvSpPr/>
          <p:nvPr/>
        </p:nvSpPr>
        <p:spPr>
          <a:xfrm>
            <a:off x="6421874" y="3415784"/>
            <a:ext cx="336947" cy="421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7097554" y="3439954"/>
            <a:ext cx="2808327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Nhận bộ thẻ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7097554" y="3934063"/>
            <a:ext cx="6697385" cy="381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Mỗi nhóm nhận 2 bộ thẻ: thẻ hình và thẻ chữ đặc điểm.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Shape 6"/>
          <p:cNvSpPr/>
          <p:nvPr/>
        </p:nvSpPr>
        <p:spPr>
          <a:xfrm>
            <a:off x="6321862" y="4793337"/>
            <a:ext cx="537091" cy="537091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0" name="Text 7"/>
          <p:cNvSpPr/>
          <p:nvPr/>
        </p:nvSpPr>
        <p:spPr>
          <a:xfrm>
            <a:off x="6421874" y="4851202"/>
            <a:ext cx="336947" cy="421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2</a:t>
            </a:r>
            <a:endParaRPr lang="en-US" sz="2650" dirty="0"/>
          </a:p>
        </p:txBody>
      </p:sp>
      <p:sp>
        <p:nvSpPr>
          <p:cNvPr id="11" name="Text 8"/>
          <p:cNvSpPr/>
          <p:nvPr/>
        </p:nvSpPr>
        <p:spPr>
          <a:xfrm>
            <a:off x="7097554" y="4875371"/>
            <a:ext cx="3524012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Hoàn thành nhiệm vụ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Text 9"/>
          <p:cNvSpPr/>
          <p:nvPr/>
        </p:nvSpPr>
        <p:spPr>
          <a:xfrm>
            <a:off x="7097554" y="5369481"/>
            <a:ext cx="6697385" cy="7639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Xếp đúng trình tự tiến hóa và ghép đúng đặc điểm cho mỗi giai đoạn.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Shape 10"/>
          <p:cNvSpPr/>
          <p:nvPr/>
        </p:nvSpPr>
        <p:spPr>
          <a:xfrm>
            <a:off x="6321862" y="6610707"/>
            <a:ext cx="537091" cy="537091"/>
          </a:xfrm>
          <a:prstGeom prst="roundRect">
            <a:avLst>
              <a:gd name="adj" fmla="val 6667"/>
            </a:avLst>
          </a:prstGeom>
          <a:solidFill>
            <a:srgbClr val="304755"/>
          </a:solidFill>
          <a:ln/>
        </p:spPr>
      </p:sp>
      <p:sp>
        <p:nvSpPr>
          <p:cNvPr id="14" name="Text 11"/>
          <p:cNvSpPr/>
          <p:nvPr/>
        </p:nvSpPr>
        <p:spPr>
          <a:xfrm>
            <a:off x="6421874" y="6668572"/>
            <a:ext cx="336947" cy="4212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r>
              <a:rPr lang="en-US" sz="2650" dirty="0">
                <a:solidFill>
                  <a:srgbClr val="CAD6DE"/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2"/>
          <p:cNvSpPr/>
          <p:nvPr/>
        </p:nvSpPr>
        <p:spPr>
          <a:xfrm>
            <a:off x="7097554" y="6692741"/>
            <a:ext cx="2808327" cy="35099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4000" dirty="0">
                <a:solidFill>
                  <a:schemeClr val="accent2">
                    <a:lumMod val="40000"/>
                    <a:lumOff val="60000"/>
                  </a:schemeClr>
                </a:solidFill>
                <a:latin typeface="Unbounded" pitchFamily="34" charset="0"/>
                <a:ea typeface="Unbounded" pitchFamily="34" charset="-122"/>
                <a:cs typeface="Unbounded" pitchFamily="34" charset="-120"/>
              </a:rPr>
              <a:t>Tính điểm</a:t>
            </a:r>
            <a:endParaRPr lang="en-US" sz="40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Text 13"/>
          <p:cNvSpPr/>
          <p:nvPr/>
        </p:nvSpPr>
        <p:spPr>
          <a:xfrm>
            <a:off x="6590347" y="7267218"/>
            <a:ext cx="6697385" cy="381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chemeClr val="bg1"/>
                </a:solidFill>
                <a:latin typeface="Cabin" pitchFamily="34" charset="0"/>
                <a:ea typeface="Cabin" pitchFamily="34" charset="-122"/>
                <a:cs typeface="Cabin" pitchFamily="34" charset="-120"/>
              </a:rPr>
              <a:t>Nhóm thực hiện đúng +1 điểm; nhóm xong sớm nhất +1 điểm.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25F2EF3-E330-A1A9-04BE-679DB30EF748}"/>
              </a:ext>
            </a:extLst>
          </p:cNvPr>
          <p:cNvSpPr/>
          <p:nvPr/>
        </p:nvSpPr>
        <p:spPr>
          <a:xfrm>
            <a:off x="12843223" y="7736440"/>
            <a:ext cx="1777429" cy="49316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FBEA0A-65D6-0B5A-55DD-06FDC65CEB5E}"/>
              </a:ext>
            </a:extLst>
          </p:cNvPr>
          <p:cNvSpPr/>
          <p:nvPr/>
        </p:nvSpPr>
        <p:spPr>
          <a:xfrm>
            <a:off x="13411815" y="7736440"/>
            <a:ext cx="640244" cy="49316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00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1048</Words>
  <Application>Microsoft Office PowerPoint</Application>
  <PresentationFormat>Custom</PresentationFormat>
  <Paragraphs>195</Paragraphs>
  <Slides>29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8" baseType="lpstr">
      <vt:lpstr>Cabin</vt:lpstr>
      <vt:lpstr>Bahnschrift</vt:lpstr>
      <vt:lpstr>Times New Roman</vt:lpstr>
      <vt:lpstr>Calibri</vt:lpstr>
      <vt:lpstr>Arial</vt:lpstr>
      <vt:lpstr>Calibri Light</vt:lpstr>
      <vt:lpstr>Unbounded</vt:lpstr>
      <vt:lpstr>Office Theme</vt:lpstr>
      <vt:lpstr>1_Office Theme</vt:lpstr>
      <vt:lpstr> CHUYÊN ĐỀ ĐỔI MỚI PHƯƠNG PHÁP DẠY HỌC</vt:lpstr>
      <vt:lpstr> BÀI 3 NGUỒN GỐC LOÀI NGƯỜI</vt:lpstr>
      <vt:lpstr>PowerPoint Presentation</vt:lpstr>
      <vt:lpstr> BÀI 3 NGUỒN GỐC LOÀI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hoamuoigio1303@gmail.com</cp:lastModifiedBy>
  <cp:revision>31</cp:revision>
  <dcterms:created xsi:type="dcterms:W3CDTF">2025-09-20T03:15:13Z</dcterms:created>
  <dcterms:modified xsi:type="dcterms:W3CDTF">2025-09-23T01:54:14Z</dcterms:modified>
</cp:coreProperties>
</file>