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317" r:id="rId3"/>
    <p:sldId id="332" r:id="rId4"/>
    <p:sldId id="333" r:id="rId5"/>
    <p:sldId id="266" r:id="rId6"/>
    <p:sldId id="337" r:id="rId7"/>
    <p:sldId id="258" r:id="rId8"/>
    <p:sldId id="257" r:id="rId9"/>
    <p:sldId id="260" r:id="rId10"/>
    <p:sldId id="259" r:id="rId11"/>
    <p:sldId id="261" r:id="rId12"/>
    <p:sldId id="262" r:id="rId13"/>
    <p:sldId id="338" r:id="rId14"/>
    <p:sldId id="339" r:id="rId15"/>
    <p:sldId id="265" r:id="rId16"/>
    <p:sldId id="268" r:id="rId17"/>
    <p:sldId id="270" r:id="rId18"/>
    <p:sldId id="263" r:id="rId19"/>
    <p:sldId id="320" r:id="rId20"/>
    <p:sldId id="256" r:id="rId21"/>
    <p:sldId id="264" r:id="rId22"/>
    <p:sldId id="345" r:id="rId23"/>
    <p:sldId id="349" r:id="rId24"/>
    <p:sldId id="350" r:id="rId25"/>
    <p:sldId id="351" r:id="rId26"/>
    <p:sldId id="352" r:id="rId27"/>
    <p:sldId id="353" r:id="rId28"/>
    <p:sldId id="354" r:id="rId29"/>
    <p:sldId id="274" r:id="rId30"/>
    <p:sldId id="348" r:id="rId31"/>
    <p:sldId id="346" r:id="rId32"/>
    <p:sldId id="343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322" r:id="rId41"/>
    <p:sldId id="334" r:id="rId42"/>
    <p:sldId id="34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53A07C-CA5E-4D29-A35B-2A4124905147}">
          <p14:sldIdLst>
            <p14:sldId id="317"/>
            <p14:sldId id="332"/>
            <p14:sldId id="333"/>
            <p14:sldId id="266"/>
            <p14:sldId id="337"/>
            <p14:sldId id="258"/>
            <p14:sldId id="257"/>
            <p14:sldId id="260"/>
            <p14:sldId id="259"/>
            <p14:sldId id="261"/>
            <p14:sldId id="262"/>
            <p14:sldId id="338"/>
            <p14:sldId id="339"/>
            <p14:sldId id="265"/>
            <p14:sldId id="268"/>
            <p14:sldId id="270"/>
            <p14:sldId id="263"/>
            <p14:sldId id="320"/>
            <p14:sldId id="256"/>
            <p14:sldId id="264"/>
            <p14:sldId id="345"/>
            <p14:sldId id="349"/>
          </p14:sldIdLst>
        </p14:section>
        <p14:section name="Default Section" id="{7C55CC84-2F13-48E5-AF78-129952CA132A}">
          <p14:sldIdLst>
            <p14:sldId id="350"/>
            <p14:sldId id="351"/>
            <p14:sldId id="352"/>
            <p14:sldId id="353"/>
            <p14:sldId id="354"/>
            <p14:sldId id="274"/>
            <p14:sldId id="348"/>
            <p14:sldId id="346"/>
            <p14:sldId id="343"/>
            <p14:sldId id="277"/>
            <p14:sldId id="278"/>
            <p14:sldId id="279"/>
            <p14:sldId id="280"/>
            <p14:sldId id="281"/>
            <p14:sldId id="282"/>
            <p14:sldId id="283"/>
            <p14:sldId id="322"/>
            <p14:sldId id="334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DADE6"/>
    <a:srgbClr val="CC66FF"/>
    <a:srgbClr val="006699"/>
    <a:srgbClr val="9B1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FAB18-5202-4336-86CB-FD864B2D3EC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03F48A7-AD5D-4F48-8E57-817959D4F73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vi-VN" sz="3600" dirty="0">
              <a:latin typeface="+mj-lt"/>
            </a:rPr>
            <a:t>1. Phân </a:t>
          </a:r>
          <a:r>
            <a:rPr lang="vi-VN" sz="3600" dirty="0" err="1">
              <a:latin typeface="+mj-lt"/>
            </a:rPr>
            <a:t>hóa</a:t>
          </a:r>
          <a:r>
            <a:rPr lang="vi-VN" sz="3600" dirty="0">
              <a:latin typeface="+mj-lt"/>
            </a:rPr>
            <a:t> theo </a:t>
          </a:r>
          <a:r>
            <a:rPr lang="vi-VN" sz="3600" dirty="0" err="1">
              <a:latin typeface="+mj-lt"/>
            </a:rPr>
            <a:t>chiều</a:t>
          </a:r>
          <a:r>
            <a:rPr lang="vi-VN" sz="3600" dirty="0">
              <a:latin typeface="+mj-lt"/>
            </a:rPr>
            <a:t> Đông – Tây.</a:t>
          </a:r>
          <a:endParaRPr lang="en-US" sz="3600" dirty="0">
            <a:latin typeface="+mj-lt"/>
          </a:endParaRPr>
        </a:p>
      </dgm:t>
    </dgm:pt>
    <dgm:pt modelId="{D58C5FF2-272B-4A62-98FF-BB3237B2562E}" type="parTrans" cxnId="{7CBBAA23-B6A9-47DE-AB3B-376D33F4DD51}">
      <dgm:prSet/>
      <dgm:spPr/>
      <dgm:t>
        <a:bodyPr/>
        <a:lstStyle/>
        <a:p>
          <a:endParaRPr lang="en-US"/>
        </a:p>
      </dgm:t>
    </dgm:pt>
    <dgm:pt modelId="{89DFD518-3520-411A-A80A-BD94318146E3}" type="sibTrans" cxnId="{7CBBAA23-B6A9-47DE-AB3B-376D33F4DD51}">
      <dgm:prSet/>
      <dgm:spPr/>
      <dgm:t>
        <a:bodyPr/>
        <a:lstStyle/>
        <a:p>
          <a:endParaRPr lang="en-US"/>
        </a:p>
      </dgm:t>
    </dgm:pt>
    <dgm:pt modelId="{6068E2D3-5E66-4364-ABE1-653C2EF7D46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vi-VN" sz="3600" dirty="0">
              <a:latin typeface="+mj-lt"/>
            </a:rPr>
            <a:t>2. Phân </a:t>
          </a:r>
          <a:r>
            <a:rPr lang="vi-VN" sz="3600" dirty="0" err="1">
              <a:latin typeface="+mj-lt"/>
            </a:rPr>
            <a:t>hóa</a:t>
          </a:r>
          <a:r>
            <a:rPr lang="vi-VN" sz="3600" dirty="0">
              <a:latin typeface="+mj-lt"/>
            </a:rPr>
            <a:t> theo </a:t>
          </a:r>
          <a:r>
            <a:rPr lang="vi-VN" sz="3600" dirty="0" err="1">
              <a:latin typeface="+mj-lt"/>
            </a:rPr>
            <a:t>chiều</a:t>
          </a:r>
          <a:r>
            <a:rPr lang="vi-VN" sz="3600" dirty="0">
              <a:latin typeface="+mj-lt"/>
            </a:rPr>
            <a:t> </a:t>
          </a:r>
          <a:r>
            <a:rPr lang="vi-VN" sz="3600" dirty="0" err="1">
              <a:latin typeface="+mj-lt"/>
            </a:rPr>
            <a:t>Bắc</a:t>
          </a:r>
          <a:r>
            <a:rPr lang="vi-VN" sz="3600" dirty="0">
              <a:latin typeface="+mj-lt"/>
            </a:rPr>
            <a:t> – Nam. </a:t>
          </a:r>
          <a:endParaRPr lang="en-US" sz="3600" dirty="0">
            <a:latin typeface="+mj-lt"/>
          </a:endParaRPr>
        </a:p>
      </dgm:t>
    </dgm:pt>
    <dgm:pt modelId="{AC8729B3-4CF5-49AC-AA84-91DB5FB475F8}" type="parTrans" cxnId="{75592CC9-0D25-4A2D-8290-32814AD6B4F3}">
      <dgm:prSet/>
      <dgm:spPr/>
      <dgm:t>
        <a:bodyPr/>
        <a:lstStyle/>
        <a:p>
          <a:endParaRPr lang="en-US"/>
        </a:p>
      </dgm:t>
    </dgm:pt>
    <dgm:pt modelId="{2FDECB12-8CE8-4BB0-B9A8-3246974E4B41}" type="sibTrans" cxnId="{75592CC9-0D25-4A2D-8290-32814AD6B4F3}">
      <dgm:prSet/>
      <dgm:spPr/>
      <dgm:t>
        <a:bodyPr/>
        <a:lstStyle/>
        <a:p>
          <a:endParaRPr lang="en-US"/>
        </a:p>
      </dgm:t>
    </dgm:pt>
    <dgm:pt modelId="{26987564-F0E7-40F5-A321-69076A4077B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vi-VN" sz="3600" dirty="0">
              <a:latin typeface="+mj-lt"/>
            </a:rPr>
            <a:t>3. Phân </a:t>
          </a:r>
          <a:r>
            <a:rPr lang="vi-VN" sz="3600" dirty="0" err="1">
              <a:latin typeface="+mj-lt"/>
            </a:rPr>
            <a:t>hóa</a:t>
          </a:r>
          <a:r>
            <a:rPr lang="vi-VN" sz="3600" dirty="0">
              <a:latin typeface="+mj-lt"/>
            </a:rPr>
            <a:t> theo </a:t>
          </a:r>
          <a:r>
            <a:rPr lang="vi-VN" sz="3600" dirty="0" err="1">
              <a:latin typeface="+mj-lt"/>
            </a:rPr>
            <a:t>chiều</a:t>
          </a:r>
          <a:r>
            <a:rPr lang="vi-VN" sz="3600" dirty="0">
              <a:latin typeface="+mj-lt"/>
            </a:rPr>
            <a:t> cao. </a:t>
          </a:r>
          <a:endParaRPr lang="en-US" sz="3600" dirty="0">
            <a:latin typeface="+mj-lt"/>
          </a:endParaRPr>
        </a:p>
      </dgm:t>
    </dgm:pt>
    <dgm:pt modelId="{3C529AA7-E544-4D39-BE1D-4F364939E2CB}" type="parTrans" cxnId="{CFE255D5-9153-41C4-910F-B73B4947A479}">
      <dgm:prSet/>
      <dgm:spPr/>
      <dgm:t>
        <a:bodyPr/>
        <a:lstStyle/>
        <a:p>
          <a:endParaRPr lang="en-US"/>
        </a:p>
      </dgm:t>
    </dgm:pt>
    <dgm:pt modelId="{96290A95-7760-41EC-A172-4575B37549FA}" type="sibTrans" cxnId="{CFE255D5-9153-41C4-910F-B73B4947A479}">
      <dgm:prSet/>
      <dgm:spPr/>
      <dgm:t>
        <a:bodyPr/>
        <a:lstStyle/>
        <a:p>
          <a:endParaRPr lang="en-US"/>
        </a:p>
      </dgm:t>
    </dgm:pt>
    <dgm:pt modelId="{B579841A-1B54-4E1B-B2BC-74341873CD5E}" type="pres">
      <dgm:prSet presAssocID="{30DFAB18-5202-4336-86CB-FD864B2D3ECB}" presName="arrowDiagram" presStyleCnt="0">
        <dgm:presLayoutVars>
          <dgm:chMax val="5"/>
          <dgm:dir/>
          <dgm:resizeHandles val="exact"/>
        </dgm:presLayoutVars>
      </dgm:prSet>
      <dgm:spPr/>
    </dgm:pt>
    <dgm:pt modelId="{84CC5A5D-151D-44CF-8ABF-927E6EE138B9}" type="pres">
      <dgm:prSet presAssocID="{30DFAB18-5202-4336-86CB-FD864B2D3ECB}" presName="arrow" presStyleLbl="bgShp" presStyleIdx="0" presStyleCnt="1"/>
      <dgm:spPr>
        <a:solidFill>
          <a:schemeClr val="accent6">
            <a:lumMod val="50000"/>
          </a:schemeClr>
        </a:solidFill>
      </dgm:spPr>
    </dgm:pt>
    <dgm:pt modelId="{4C64CC55-67E5-4FF0-8038-D70CAE6AC8BF}" type="pres">
      <dgm:prSet presAssocID="{30DFAB18-5202-4336-86CB-FD864B2D3ECB}" presName="arrowDiagram3" presStyleCnt="0"/>
      <dgm:spPr/>
    </dgm:pt>
    <dgm:pt modelId="{2212B596-6C6E-4C1A-8B8D-1390850F9815}" type="pres">
      <dgm:prSet presAssocID="{503F48A7-AD5D-4F48-8E57-817959D4F731}" presName="bullet3a" presStyleLbl="node1" presStyleIdx="0" presStyleCnt="3"/>
      <dgm:spPr/>
    </dgm:pt>
    <dgm:pt modelId="{127F42A5-203B-4C61-9D0A-A6A73BA7A525}" type="pres">
      <dgm:prSet presAssocID="{503F48A7-AD5D-4F48-8E57-817959D4F731}" presName="textBox3a" presStyleLbl="revTx" presStyleIdx="0" presStyleCnt="3" custScaleX="87091" custScaleY="191195" custLinFactNeighborX="8711" custLinFactNeighborY="17306">
        <dgm:presLayoutVars>
          <dgm:bulletEnabled val="1"/>
        </dgm:presLayoutVars>
      </dgm:prSet>
      <dgm:spPr/>
    </dgm:pt>
    <dgm:pt modelId="{694ED679-BDA4-42E0-9559-6181AC49EAF7}" type="pres">
      <dgm:prSet presAssocID="{6068E2D3-5E66-4364-ABE1-653C2EF7D463}" presName="bullet3b" presStyleLbl="node1" presStyleIdx="1" presStyleCnt="3"/>
      <dgm:spPr/>
    </dgm:pt>
    <dgm:pt modelId="{BE500106-38F8-49D7-8ADC-4FED062805E3}" type="pres">
      <dgm:prSet presAssocID="{6068E2D3-5E66-4364-ABE1-653C2EF7D463}" presName="textBox3b" presStyleLbl="revTx" presStyleIdx="1" presStyleCnt="3" custScaleX="90167" custScaleY="87836" custLinFactNeighborX="15330" custLinFactNeighborY="-1353">
        <dgm:presLayoutVars>
          <dgm:bulletEnabled val="1"/>
        </dgm:presLayoutVars>
      </dgm:prSet>
      <dgm:spPr/>
    </dgm:pt>
    <dgm:pt modelId="{E9A89A9A-A2A0-4B5F-90B7-7C3090927E96}" type="pres">
      <dgm:prSet presAssocID="{26987564-F0E7-40F5-A321-69076A4077B9}" presName="bullet3c" presStyleLbl="node1" presStyleIdx="2" presStyleCnt="3"/>
      <dgm:spPr/>
    </dgm:pt>
    <dgm:pt modelId="{FD8875BC-CEB5-4EB7-9386-BB3A215F6EB5}" type="pres">
      <dgm:prSet presAssocID="{26987564-F0E7-40F5-A321-69076A4077B9}" presName="textBox3c" presStyleLbl="revTx" presStyleIdx="2" presStyleCnt="3" custScaleY="56765" custLinFactNeighborX="19162" custLinFactNeighborY="-23370">
        <dgm:presLayoutVars>
          <dgm:bulletEnabled val="1"/>
        </dgm:presLayoutVars>
      </dgm:prSet>
      <dgm:spPr/>
    </dgm:pt>
  </dgm:ptLst>
  <dgm:cxnLst>
    <dgm:cxn modelId="{8F3F8F1A-EF4F-4055-BEFE-96382A5F7FE4}" type="presOf" srcId="{6068E2D3-5E66-4364-ABE1-653C2EF7D463}" destId="{BE500106-38F8-49D7-8ADC-4FED062805E3}" srcOrd="0" destOrd="0" presId="urn:microsoft.com/office/officeart/2005/8/layout/arrow2"/>
    <dgm:cxn modelId="{7CBBAA23-B6A9-47DE-AB3B-376D33F4DD51}" srcId="{30DFAB18-5202-4336-86CB-FD864B2D3ECB}" destId="{503F48A7-AD5D-4F48-8E57-817959D4F731}" srcOrd="0" destOrd="0" parTransId="{D58C5FF2-272B-4A62-98FF-BB3237B2562E}" sibTransId="{89DFD518-3520-411A-A80A-BD94318146E3}"/>
    <dgm:cxn modelId="{8613FC2C-4E29-4716-BDC3-E4CAC69FCEFE}" type="presOf" srcId="{30DFAB18-5202-4336-86CB-FD864B2D3ECB}" destId="{B579841A-1B54-4E1B-B2BC-74341873CD5E}" srcOrd="0" destOrd="0" presId="urn:microsoft.com/office/officeart/2005/8/layout/arrow2"/>
    <dgm:cxn modelId="{254EE196-62B9-46F1-A951-1C51BA8A29BB}" type="presOf" srcId="{503F48A7-AD5D-4F48-8E57-817959D4F731}" destId="{127F42A5-203B-4C61-9D0A-A6A73BA7A525}" srcOrd="0" destOrd="0" presId="urn:microsoft.com/office/officeart/2005/8/layout/arrow2"/>
    <dgm:cxn modelId="{7A87E6C1-5EA0-40A3-8D51-AF4132C6ACED}" type="presOf" srcId="{26987564-F0E7-40F5-A321-69076A4077B9}" destId="{FD8875BC-CEB5-4EB7-9386-BB3A215F6EB5}" srcOrd="0" destOrd="0" presId="urn:microsoft.com/office/officeart/2005/8/layout/arrow2"/>
    <dgm:cxn modelId="{75592CC9-0D25-4A2D-8290-32814AD6B4F3}" srcId="{30DFAB18-5202-4336-86CB-FD864B2D3ECB}" destId="{6068E2D3-5E66-4364-ABE1-653C2EF7D463}" srcOrd="1" destOrd="0" parTransId="{AC8729B3-4CF5-49AC-AA84-91DB5FB475F8}" sibTransId="{2FDECB12-8CE8-4BB0-B9A8-3246974E4B41}"/>
    <dgm:cxn modelId="{CFE255D5-9153-41C4-910F-B73B4947A479}" srcId="{30DFAB18-5202-4336-86CB-FD864B2D3ECB}" destId="{26987564-F0E7-40F5-A321-69076A4077B9}" srcOrd="2" destOrd="0" parTransId="{3C529AA7-E544-4D39-BE1D-4F364939E2CB}" sibTransId="{96290A95-7760-41EC-A172-4575B37549FA}"/>
    <dgm:cxn modelId="{C1FF9C5E-8B06-4074-B848-D52A2227EB91}" type="presParOf" srcId="{B579841A-1B54-4E1B-B2BC-74341873CD5E}" destId="{84CC5A5D-151D-44CF-8ABF-927E6EE138B9}" srcOrd="0" destOrd="0" presId="urn:microsoft.com/office/officeart/2005/8/layout/arrow2"/>
    <dgm:cxn modelId="{8DC45305-55B4-4A3F-B074-4AE4EAA83CD7}" type="presParOf" srcId="{B579841A-1B54-4E1B-B2BC-74341873CD5E}" destId="{4C64CC55-67E5-4FF0-8038-D70CAE6AC8BF}" srcOrd="1" destOrd="0" presId="urn:microsoft.com/office/officeart/2005/8/layout/arrow2"/>
    <dgm:cxn modelId="{D1E2046A-5113-4631-8F29-9B5BF5FD3979}" type="presParOf" srcId="{4C64CC55-67E5-4FF0-8038-D70CAE6AC8BF}" destId="{2212B596-6C6E-4C1A-8B8D-1390850F9815}" srcOrd="0" destOrd="0" presId="urn:microsoft.com/office/officeart/2005/8/layout/arrow2"/>
    <dgm:cxn modelId="{F7F8273B-94C9-4E01-A3E3-3869BEE13E10}" type="presParOf" srcId="{4C64CC55-67E5-4FF0-8038-D70CAE6AC8BF}" destId="{127F42A5-203B-4C61-9D0A-A6A73BA7A525}" srcOrd="1" destOrd="0" presId="urn:microsoft.com/office/officeart/2005/8/layout/arrow2"/>
    <dgm:cxn modelId="{9AC50240-5EF7-4C2B-957A-6ECF6406C68F}" type="presParOf" srcId="{4C64CC55-67E5-4FF0-8038-D70CAE6AC8BF}" destId="{694ED679-BDA4-42E0-9559-6181AC49EAF7}" srcOrd="2" destOrd="0" presId="urn:microsoft.com/office/officeart/2005/8/layout/arrow2"/>
    <dgm:cxn modelId="{C4C91CBA-C9C7-4512-B872-E5AAB00A405D}" type="presParOf" srcId="{4C64CC55-67E5-4FF0-8038-D70CAE6AC8BF}" destId="{BE500106-38F8-49D7-8ADC-4FED062805E3}" srcOrd="3" destOrd="0" presId="urn:microsoft.com/office/officeart/2005/8/layout/arrow2"/>
    <dgm:cxn modelId="{DF455A7C-A06C-4D2C-A846-02F50E3E80DE}" type="presParOf" srcId="{4C64CC55-67E5-4FF0-8038-D70CAE6AC8BF}" destId="{E9A89A9A-A2A0-4B5F-90B7-7C3090927E96}" srcOrd="4" destOrd="0" presId="urn:microsoft.com/office/officeart/2005/8/layout/arrow2"/>
    <dgm:cxn modelId="{6AB827AA-7D5E-445B-8261-3ED622016F3F}" type="presParOf" srcId="{4C64CC55-67E5-4FF0-8038-D70CAE6AC8BF}" destId="{FD8875BC-CEB5-4EB7-9386-BB3A215F6E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5A5D-151D-44CF-8ABF-927E6EE138B9}">
      <dsp:nvSpPr>
        <dsp:cNvPr id="0" name=""/>
        <dsp:cNvSpPr/>
      </dsp:nvSpPr>
      <dsp:spPr>
        <a:xfrm>
          <a:off x="0" y="-62435"/>
          <a:ext cx="8199224" cy="51245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2B596-6C6E-4C1A-8B8D-1390850F9815}">
      <dsp:nvSpPr>
        <dsp:cNvPr id="0" name=""/>
        <dsp:cNvSpPr/>
      </dsp:nvSpPr>
      <dsp:spPr>
        <a:xfrm>
          <a:off x="1041301" y="3474504"/>
          <a:ext cx="213179" cy="21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F42A5-203B-4C61-9D0A-A6A73BA7A525}">
      <dsp:nvSpPr>
        <dsp:cNvPr id="0" name=""/>
        <dsp:cNvSpPr/>
      </dsp:nvSpPr>
      <dsp:spPr>
        <a:xfrm>
          <a:off x="1437615" y="2905802"/>
          <a:ext cx="1663803" cy="28315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6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+mj-lt"/>
            </a:rPr>
            <a:t>1. Phân </a:t>
          </a:r>
          <a:r>
            <a:rPr lang="vi-VN" sz="3600" kern="1200" dirty="0" err="1">
              <a:latin typeface="+mj-lt"/>
            </a:rPr>
            <a:t>hóa</a:t>
          </a:r>
          <a:r>
            <a:rPr lang="vi-VN" sz="3600" kern="1200" dirty="0">
              <a:latin typeface="+mj-lt"/>
            </a:rPr>
            <a:t> theo </a:t>
          </a:r>
          <a:r>
            <a:rPr lang="vi-VN" sz="3600" kern="1200" dirty="0" err="1">
              <a:latin typeface="+mj-lt"/>
            </a:rPr>
            <a:t>chiều</a:t>
          </a:r>
          <a:r>
            <a:rPr lang="vi-VN" sz="3600" kern="1200" dirty="0">
              <a:latin typeface="+mj-lt"/>
            </a:rPr>
            <a:t> Đông – Tây.</a:t>
          </a:r>
          <a:endParaRPr lang="en-US" sz="3600" kern="1200" dirty="0">
            <a:latin typeface="+mj-lt"/>
          </a:endParaRPr>
        </a:p>
      </dsp:txBody>
      <dsp:txXfrm>
        <a:off x="1437615" y="2905802"/>
        <a:ext cx="1663803" cy="2831568"/>
      </dsp:txXfrm>
    </dsp:sp>
    <dsp:sp modelId="{694ED679-BDA4-42E0-9559-6181AC49EAF7}">
      <dsp:nvSpPr>
        <dsp:cNvPr id="0" name=""/>
        <dsp:cNvSpPr/>
      </dsp:nvSpPr>
      <dsp:spPr>
        <a:xfrm>
          <a:off x="2923023" y="2081661"/>
          <a:ext cx="385363" cy="385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00106-38F8-49D7-8ADC-4FED062805E3}">
      <dsp:nvSpPr>
        <dsp:cNvPr id="0" name=""/>
        <dsp:cNvSpPr/>
      </dsp:nvSpPr>
      <dsp:spPr>
        <a:xfrm>
          <a:off x="3514118" y="2406175"/>
          <a:ext cx="1774318" cy="244863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96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+mj-lt"/>
            </a:rPr>
            <a:t>2. Phân </a:t>
          </a:r>
          <a:r>
            <a:rPr lang="vi-VN" sz="3600" kern="1200" dirty="0" err="1">
              <a:latin typeface="+mj-lt"/>
            </a:rPr>
            <a:t>hóa</a:t>
          </a:r>
          <a:r>
            <a:rPr lang="vi-VN" sz="3600" kern="1200" dirty="0">
              <a:latin typeface="+mj-lt"/>
            </a:rPr>
            <a:t> theo </a:t>
          </a:r>
          <a:r>
            <a:rPr lang="vi-VN" sz="3600" kern="1200" dirty="0" err="1">
              <a:latin typeface="+mj-lt"/>
            </a:rPr>
            <a:t>chiều</a:t>
          </a:r>
          <a:r>
            <a:rPr lang="vi-VN" sz="3600" kern="1200" dirty="0">
              <a:latin typeface="+mj-lt"/>
            </a:rPr>
            <a:t> </a:t>
          </a:r>
          <a:r>
            <a:rPr lang="vi-VN" sz="3600" kern="1200" dirty="0" err="1">
              <a:latin typeface="+mj-lt"/>
            </a:rPr>
            <a:t>Bắc</a:t>
          </a:r>
          <a:r>
            <a:rPr lang="vi-VN" sz="3600" kern="1200" dirty="0">
              <a:latin typeface="+mj-lt"/>
            </a:rPr>
            <a:t> – Nam. </a:t>
          </a:r>
          <a:endParaRPr lang="en-US" sz="3600" kern="1200" dirty="0">
            <a:latin typeface="+mj-lt"/>
          </a:endParaRPr>
        </a:p>
      </dsp:txBody>
      <dsp:txXfrm>
        <a:off x="3514118" y="2406175"/>
        <a:ext cx="1774318" cy="2448635"/>
      </dsp:txXfrm>
    </dsp:sp>
    <dsp:sp modelId="{E9A89A9A-A2A0-4B5F-90B7-7C3090927E96}">
      <dsp:nvSpPr>
        <dsp:cNvPr id="0" name=""/>
        <dsp:cNvSpPr/>
      </dsp:nvSpPr>
      <dsp:spPr>
        <a:xfrm>
          <a:off x="5186009" y="1234066"/>
          <a:ext cx="532949" cy="532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875BC-CEB5-4EB7-9386-BB3A215F6EB5}">
      <dsp:nvSpPr>
        <dsp:cNvPr id="0" name=""/>
        <dsp:cNvSpPr/>
      </dsp:nvSpPr>
      <dsp:spPr>
        <a:xfrm>
          <a:off x="5829556" y="1438125"/>
          <a:ext cx="1967813" cy="202170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399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+mj-lt"/>
            </a:rPr>
            <a:t>3. Phân </a:t>
          </a:r>
          <a:r>
            <a:rPr lang="vi-VN" sz="3600" kern="1200" dirty="0" err="1">
              <a:latin typeface="+mj-lt"/>
            </a:rPr>
            <a:t>hóa</a:t>
          </a:r>
          <a:r>
            <a:rPr lang="vi-VN" sz="3600" kern="1200" dirty="0">
              <a:latin typeface="+mj-lt"/>
            </a:rPr>
            <a:t> theo </a:t>
          </a:r>
          <a:r>
            <a:rPr lang="vi-VN" sz="3600" kern="1200" dirty="0" err="1">
              <a:latin typeface="+mj-lt"/>
            </a:rPr>
            <a:t>chiều</a:t>
          </a:r>
          <a:r>
            <a:rPr lang="vi-VN" sz="3600" kern="1200" dirty="0">
              <a:latin typeface="+mj-lt"/>
            </a:rPr>
            <a:t> cao. </a:t>
          </a:r>
          <a:endParaRPr lang="en-US" sz="3600" kern="1200" dirty="0">
            <a:latin typeface="+mj-lt"/>
          </a:endParaRPr>
        </a:p>
      </dsp:txBody>
      <dsp:txXfrm>
        <a:off x="5829556" y="1438125"/>
        <a:ext cx="1967813" cy="202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4F571-F075-4614-8B74-0F4E3C337AC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A0D3C-CF6E-4074-9247-27F0C2D7A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4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7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41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6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2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1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73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0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4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90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85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3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09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46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9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93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09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6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3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6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BEB3-74BD-4419-95B6-75004221A26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3E2F-3C15-4441-905F-F0EEE6D0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32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slide" Target="slide3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7.png"/><Relationship Id="rId34" Type="http://schemas.openxmlformats.org/officeDocument/2006/relationships/image" Target="../media/image45.png"/><Relationship Id="rId7" Type="http://schemas.openxmlformats.org/officeDocument/2006/relationships/image" Target="../media/image25.jpeg"/><Relationship Id="rId12" Type="http://schemas.openxmlformats.org/officeDocument/2006/relationships/slide" Target="slide38.xml"/><Relationship Id="rId17" Type="http://schemas.openxmlformats.org/officeDocument/2006/relationships/image" Target="../media/image34.png"/><Relationship Id="rId25" Type="http://schemas.openxmlformats.org/officeDocument/2006/relationships/image" Target="../media/image39.png"/><Relationship Id="rId33" Type="http://schemas.openxmlformats.org/officeDocument/2006/relationships/image" Target="../media/image44.png"/><Relationship Id="rId2" Type="http://schemas.openxmlformats.org/officeDocument/2006/relationships/audio" Target="../media/media5.wma"/><Relationship Id="rId16" Type="http://schemas.openxmlformats.org/officeDocument/2006/relationships/image" Target="../media/image33.png"/><Relationship Id="rId20" Type="http://schemas.openxmlformats.org/officeDocument/2006/relationships/slide" Target="slide32.xml"/><Relationship Id="rId29" Type="http://schemas.openxmlformats.org/officeDocument/2006/relationships/image" Target="../media/image41.png"/><Relationship Id="rId1" Type="http://schemas.microsoft.com/office/2007/relationships/media" Target="../media/media5.wma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24" Type="http://schemas.openxmlformats.org/officeDocument/2006/relationships/slide" Target="slide34.xml"/><Relationship Id="rId32" Type="http://schemas.openxmlformats.org/officeDocument/2006/relationships/image" Target="../media/image43.gif"/><Relationship Id="rId5" Type="http://schemas.openxmlformats.org/officeDocument/2006/relationships/image" Target="../media/image24.gif"/><Relationship Id="rId15" Type="http://schemas.openxmlformats.org/officeDocument/2006/relationships/image" Target="../media/image32.png"/><Relationship Id="rId23" Type="http://schemas.openxmlformats.org/officeDocument/2006/relationships/image" Target="../media/image38.png"/><Relationship Id="rId28" Type="http://schemas.openxmlformats.org/officeDocument/2006/relationships/slide" Target="slide36.xml"/><Relationship Id="rId10" Type="http://schemas.openxmlformats.org/officeDocument/2006/relationships/image" Target="../media/image28.gif"/><Relationship Id="rId19" Type="http://schemas.openxmlformats.org/officeDocument/2006/relationships/image" Target="../media/image36.png"/><Relationship Id="rId31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image" Target="../media/image27.gif"/><Relationship Id="rId14" Type="http://schemas.openxmlformats.org/officeDocument/2006/relationships/image" Target="../media/image31.png"/><Relationship Id="rId22" Type="http://schemas.openxmlformats.org/officeDocument/2006/relationships/slide" Target="slide33.xml"/><Relationship Id="rId27" Type="http://schemas.openxmlformats.org/officeDocument/2006/relationships/image" Target="../media/image40.png"/><Relationship Id="rId30" Type="http://schemas.openxmlformats.org/officeDocument/2006/relationships/slide" Target="slide37.xml"/><Relationship Id="rId8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ổng hợp hơn 98+ hình nền powerpoint chủ đề giáo dục cute nhất - Co-Created  English">
            <a:extLst>
              <a:ext uri="{FF2B5EF4-FFF2-40B4-BE49-F238E27FC236}">
                <a16:creationId xmlns:a16="http://schemas.microsoft.com/office/drawing/2014/main" id="{C3D7B90D-9FC6-4FC2-BC79-B7204A53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" y="0"/>
            <a:ext cx="12051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36BF3F-5D07-42C9-A3A7-E6109EC1E2A7}"/>
              </a:ext>
            </a:extLst>
          </p:cNvPr>
          <p:cNvSpPr txBox="1"/>
          <p:nvPr/>
        </p:nvSpPr>
        <p:spPr>
          <a:xfrm>
            <a:off x="2601798" y="2214421"/>
            <a:ext cx="7428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TRUNG VÀ NAM MỸ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932B597F-09F6-4C62-B9D7-B0A15526CE6C}"/>
              </a:ext>
            </a:extLst>
          </p:cNvPr>
          <p:cNvSpPr/>
          <p:nvPr/>
        </p:nvSpPr>
        <p:spPr>
          <a:xfrm>
            <a:off x="309880" y="251675"/>
            <a:ext cx="981592" cy="1290320"/>
          </a:xfrm>
          <a:prstGeom prst="flowChartOffpage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7/07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SỈ SỐ: </a:t>
            </a:r>
            <a:r>
              <a:rPr lang="vi-V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vi-V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VẮNG: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CB895-7611-409F-9746-EA602D61F665}"/>
              </a:ext>
            </a:extLst>
          </p:cNvPr>
          <p:cNvSpPr txBox="1"/>
          <p:nvPr/>
        </p:nvSpPr>
        <p:spPr>
          <a:xfrm>
            <a:off x="2391607" y="535921"/>
            <a:ext cx="826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DẠY THEO HƯỚNG NGHIÊN CỨU BÀI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5B236-FBE3-4757-BACD-445B9E82F351}"/>
              </a:ext>
            </a:extLst>
          </p:cNvPr>
          <p:cNvSpPr txBox="1"/>
          <p:nvPr/>
        </p:nvSpPr>
        <p:spPr>
          <a:xfrm>
            <a:off x="1178560" y="1540621"/>
            <a:ext cx="414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 MINH HOẠ: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E9F1C-6151-40C4-9D1A-35D31E27321A}"/>
              </a:ext>
            </a:extLst>
          </p:cNvPr>
          <p:cNvSpPr txBox="1"/>
          <p:nvPr/>
        </p:nvSpPr>
        <p:spPr>
          <a:xfrm>
            <a:off x="8230954" y="4643343"/>
            <a:ext cx="393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GVTH: PHÙNG THỊ LUYẾN</a:t>
            </a:r>
          </a:p>
        </p:txBody>
      </p:sp>
      <p:pic>
        <p:nvPicPr>
          <p:cNvPr id="11" name="Picture 2" descr="Sách giáo khoa Lịch Sử Và Địa Lí lớp 7 Chân Trời Sáng Tạo - ihoc.vn">
            <a:extLst>
              <a:ext uri="{FF2B5EF4-FFF2-40B4-BE49-F238E27FC236}">
                <a16:creationId xmlns:a16="http://schemas.microsoft.com/office/drawing/2014/main" id="{3C24F5BD-CB16-49B9-8E88-98FB2682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" y="4732604"/>
            <a:ext cx="2139885" cy="181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09AA44-EBE6-4BC0-904B-52270F39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024" y="251675"/>
            <a:ext cx="981592" cy="9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Châu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không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dương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sau đây?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Tây Dương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Băng Dương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Kênh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Tây Dương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Dương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phân chia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Pa-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Manches Ship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Vonlga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sộ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-di-e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Apalat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Atlat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Andet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4151" y="3888368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phân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4151" y="3871543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Mi-xi-xi-pi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Amazon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4151" y="3594544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Niu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ooc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Lốt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An-giơ-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Xan Phan-xi-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xco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Ri-vơ-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Si-ca-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gô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ooc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Lat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Vê-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gat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Đen-vơ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lịch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nhập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cư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 lịch sử di dân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687" y="1011632"/>
            <a:ext cx="24652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Quan sát lược đồ hình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16.2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phân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nhiên theo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Nam?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3B554-A03B-47D9-8E9B-66DAE588F1C2}"/>
              </a:ext>
            </a:extLst>
          </p:cNvPr>
          <p:cNvSpPr txBox="1"/>
          <p:nvPr/>
        </p:nvSpPr>
        <p:spPr>
          <a:xfrm>
            <a:off x="0" y="-47533"/>
            <a:ext cx="598399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9B1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400" b="1" dirty="0">
                <a:solidFill>
                  <a:srgbClr val="9B1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HÓA THEO CHIỀU BẮC - NAM</a:t>
            </a:r>
            <a:endParaRPr lang="en-GB" sz="2400" b="1" dirty="0">
              <a:solidFill>
                <a:srgbClr val="9B1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60EA5-951E-43D8-AACB-596C03452CE7}"/>
              </a:ext>
            </a:extLst>
          </p:cNvPr>
          <p:cNvSpPr txBox="1"/>
          <p:nvPr/>
        </p:nvSpPr>
        <p:spPr>
          <a:xfrm>
            <a:off x="8842341" y="1956905"/>
            <a:ext cx="3345957" cy="523220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139D90-C2FF-4A80-8E4B-ECA01A3A0757}"/>
              </a:ext>
            </a:extLst>
          </p:cNvPr>
          <p:cNvSpPr txBox="1"/>
          <p:nvPr/>
        </p:nvSpPr>
        <p:spPr>
          <a:xfrm>
            <a:off x="8781853" y="5494948"/>
            <a:ext cx="341783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21B3A6-F209-4569-B09D-047C2CA653B0}"/>
              </a:ext>
            </a:extLst>
          </p:cNvPr>
          <p:cNvSpPr txBox="1"/>
          <p:nvPr/>
        </p:nvSpPr>
        <p:spPr>
          <a:xfrm>
            <a:off x="8789545" y="2796737"/>
            <a:ext cx="3398755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743B7A-6E04-4180-B7D0-E773434C4556}"/>
              </a:ext>
            </a:extLst>
          </p:cNvPr>
          <p:cNvSpPr txBox="1"/>
          <p:nvPr/>
        </p:nvSpPr>
        <p:spPr>
          <a:xfrm>
            <a:off x="8781853" y="4708330"/>
            <a:ext cx="34178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16BD12-26B6-463D-80BD-8CDC3294A702}"/>
              </a:ext>
            </a:extLst>
          </p:cNvPr>
          <p:cNvSpPr txBox="1"/>
          <p:nvPr/>
        </p:nvSpPr>
        <p:spPr>
          <a:xfrm>
            <a:off x="8793245" y="4000444"/>
            <a:ext cx="3398755" cy="523220"/>
          </a:xfrm>
          <a:prstGeom prst="rect">
            <a:avLst/>
          </a:prstGeom>
          <a:solidFill>
            <a:srgbClr val="FDADE6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Quan sát hình 16.2 và thông tin trong bài, trình bày sự phân hóa tự nhiên của khu vực Trung và Nam Mỹ">
            <a:extLst>
              <a:ext uri="{FF2B5EF4-FFF2-40B4-BE49-F238E27FC236}">
                <a16:creationId xmlns:a16="http://schemas.microsoft.com/office/drawing/2014/main" id="{20FD5299-BCDC-4221-998B-DF63DA99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98" y="532434"/>
            <a:ext cx="5801247" cy="632556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2F3E5C-3CE3-4F97-B9B8-5AC091B33DED}"/>
              </a:ext>
            </a:extLst>
          </p:cNvPr>
          <p:cNvCxnSpPr>
            <a:cxnSpLocks/>
          </p:cNvCxnSpPr>
          <p:nvPr/>
        </p:nvCxnSpPr>
        <p:spPr>
          <a:xfrm>
            <a:off x="6614279" y="2213706"/>
            <a:ext cx="21675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547828-0702-436E-A200-1C2D7E28E018}"/>
              </a:ext>
            </a:extLst>
          </p:cNvPr>
          <p:cNvCxnSpPr>
            <a:cxnSpLocks/>
          </p:cNvCxnSpPr>
          <p:nvPr/>
        </p:nvCxnSpPr>
        <p:spPr>
          <a:xfrm>
            <a:off x="6398445" y="3078627"/>
            <a:ext cx="23834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9A9D7A-8601-402C-99F1-79CBBE6BC006}"/>
              </a:ext>
            </a:extLst>
          </p:cNvPr>
          <p:cNvCxnSpPr>
            <a:cxnSpLocks/>
          </p:cNvCxnSpPr>
          <p:nvPr/>
        </p:nvCxnSpPr>
        <p:spPr>
          <a:xfrm>
            <a:off x="6096000" y="4984412"/>
            <a:ext cx="268585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5DDB4C-DFD6-41D0-A437-C14DE51DD41D}"/>
              </a:ext>
            </a:extLst>
          </p:cNvPr>
          <p:cNvCxnSpPr>
            <a:cxnSpLocks/>
          </p:cNvCxnSpPr>
          <p:nvPr/>
        </p:nvCxnSpPr>
        <p:spPr>
          <a:xfrm>
            <a:off x="6639809" y="4354387"/>
            <a:ext cx="21534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5C3252-F467-4985-A2C8-D8316BD16CF2}"/>
              </a:ext>
            </a:extLst>
          </p:cNvPr>
          <p:cNvCxnSpPr>
            <a:cxnSpLocks/>
          </p:cNvCxnSpPr>
          <p:nvPr/>
        </p:nvCxnSpPr>
        <p:spPr>
          <a:xfrm>
            <a:off x="5786487" y="5848891"/>
            <a:ext cx="299536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4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AA83-4A66-4195-BFC1-D995FCB1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EA1BF-A598-4607-AE28-97871A66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30+ hình nền thiên nhiên đẹp cho powerpoint mẫu thiết kế chất lượng cao">
            <a:extLst>
              <a:ext uri="{FF2B5EF4-FFF2-40B4-BE49-F238E27FC236}">
                <a16:creationId xmlns:a16="http://schemas.microsoft.com/office/drawing/2014/main" id="{7BE2D068-4C87-4831-A753-524DFB7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6756C-D7B4-4BC8-A39F-BFE6DAAEC350}"/>
              </a:ext>
            </a:extLst>
          </p:cNvPr>
          <p:cNvSpPr txBox="1"/>
          <p:nvPr/>
        </p:nvSpPr>
        <p:spPr>
          <a:xfrm>
            <a:off x="1084084" y="2600388"/>
            <a:ext cx="10515600" cy="3847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THẢO LUẬN: TÌM HIỂU PHÂN BỐ VÀ ĐẶC ĐIỂM CỦA CÁC ĐỚI KHÍ HẬU </a:t>
            </a:r>
          </a:p>
          <a:p>
            <a:pPr algn="just"/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1+2: ĐỚI KHÍ HẬU XÍCH ĐẠO VÀ CẬN XÍCH ĐẠO</a:t>
            </a:r>
          </a:p>
          <a:p>
            <a:pPr algn="just"/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ĐỚI KHÍ HẬU NHIỆT ĐỚI</a:t>
            </a:r>
          </a:p>
          <a:p>
            <a:pPr algn="just"/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4: ĐỚI KHÍ HẬU CẬN NHIỆT</a:t>
            </a:r>
          </a:p>
          <a:p>
            <a:pPr algn="just"/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5+6: ĐỚI KHÍ HẬU ÔN ĐỚI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800652" y="2397239"/>
            <a:ext cx="3048000" cy="190376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769E4-B86B-42AB-A866-2C4A37C3CE2D}"/>
              </a:ext>
            </a:extLst>
          </p:cNvPr>
          <p:cNvSpPr/>
          <p:nvPr/>
        </p:nvSpPr>
        <p:spPr>
          <a:xfrm>
            <a:off x="2765286" y="766589"/>
            <a:ext cx="73337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ĐẾM NG</a:t>
            </a:r>
            <a:r>
              <a:rPr lang="vi-VN" sz="4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4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4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4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9" name="Rectangle: Rounded Corners 648">
            <a:extLst>
              <a:ext uri="{FF2B5EF4-FFF2-40B4-BE49-F238E27FC236}">
                <a16:creationId xmlns:a16="http://schemas.microsoft.com/office/drawing/2014/main" id="{2EA6A5DB-6C76-4812-8AE7-0FAC37E387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Rectangle: Rounded Corners 649">
            <a:extLst>
              <a:ext uri="{FF2B5EF4-FFF2-40B4-BE49-F238E27FC236}">
                <a16:creationId xmlns:a16="http://schemas.microsoft.com/office/drawing/2014/main" id="{0F9C819F-C2C4-4813-A56F-C271D57066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51" name="Rectangle: Rounded Corners 650">
            <a:extLst>
              <a:ext uri="{FF2B5EF4-FFF2-40B4-BE49-F238E27FC236}">
                <a16:creationId xmlns:a16="http://schemas.microsoft.com/office/drawing/2014/main" id="{71635EEE-6B28-431F-A59D-4F6355CF5C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652" name="Rectangle: Rounded Corners 651">
            <a:extLst>
              <a:ext uri="{FF2B5EF4-FFF2-40B4-BE49-F238E27FC236}">
                <a16:creationId xmlns:a16="http://schemas.microsoft.com/office/drawing/2014/main" id="{5C77DE76-6E8D-4B31-BD3E-5CDD0D8A5C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653" name="Rectangle: Rounded Corners 652">
            <a:extLst>
              <a:ext uri="{FF2B5EF4-FFF2-40B4-BE49-F238E27FC236}">
                <a16:creationId xmlns:a16="http://schemas.microsoft.com/office/drawing/2014/main" id="{9C5BB5DE-3D81-4477-8BDB-95D6A40439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654" name="Rectangle: Rounded Corners 653">
            <a:extLst>
              <a:ext uri="{FF2B5EF4-FFF2-40B4-BE49-F238E27FC236}">
                <a16:creationId xmlns:a16="http://schemas.microsoft.com/office/drawing/2014/main" id="{EE88E374-C0F4-4B5A-A1E0-DF11633D99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655" name="Rectangle: Rounded Corners 654">
            <a:extLst>
              <a:ext uri="{FF2B5EF4-FFF2-40B4-BE49-F238E27FC236}">
                <a16:creationId xmlns:a16="http://schemas.microsoft.com/office/drawing/2014/main" id="{8E0AE921-534C-41DC-9BBD-B9D96672DA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656" name="Rectangle: Rounded Corners 655">
            <a:extLst>
              <a:ext uri="{FF2B5EF4-FFF2-40B4-BE49-F238E27FC236}">
                <a16:creationId xmlns:a16="http://schemas.microsoft.com/office/drawing/2014/main" id="{144E0641-C0AD-4823-AC07-74860BCC9C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657" name="Rectangle: Rounded Corners 656">
            <a:extLst>
              <a:ext uri="{FF2B5EF4-FFF2-40B4-BE49-F238E27FC236}">
                <a16:creationId xmlns:a16="http://schemas.microsoft.com/office/drawing/2014/main" id="{4EF56D60-1FF4-4392-82FF-4E1D934EC5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658" name="Rectangle: Rounded Corners 657">
            <a:extLst>
              <a:ext uri="{FF2B5EF4-FFF2-40B4-BE49-F238E27FC236}">
                <a16:creationId xmlns:a16="http://schemas.microsoft.com/office/drawing/2014/main" id="{C9014B58-B3F4-4DC9-9B78-A8793EC32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659" name="Rectangle: Rounded Corners 658">
            <a:extLst>
              <a:ext uri="{FF2B5EF4-FFF2-40B4-BE49-F238E27FC236}">
                <a16:creationId xmlns:a16="http://schemas.microsoft.com/office/drawing/2014/main" id="{234F90BD-3108-4056-95D0-B84C2AA915A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660" name="Rectangle: Rounded Corners 659">
            <a:extLst>
              <a:ext uri="{FF2B5EF4-FFF2-40B4-BE49-F238E27FC236}">
                <a16:creationId xmlns:a16="http://schemas.microsoft.com/office/drawing/2014/main" id="{F23B6025-477D-44D4-946F-CD2493301D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:a16="http://schemas.microsoft.com/office/drawing/2014/main" id="{6A8F9391-102E-430F-9EB5-595A62C9B9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662" name="Rectangle: Rounded Corners 661">
            <a:extLst>
              <a:ext uri="{FF2B5EF4-FFF2-40B4-BE49-F238E27FC236}">
                <a16:creationId xmlns:a16="http://schemas.microsoft.com/office/drawing/2014/main" id="{90D9028D-BD7C-469F-B99C-74E91F1CB1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663" name="Rectangle: Rounded Corners 662">
            <a:extLst>
              <a:ext uri="{FF2B5EF4-FFF2-40B4-BE49-F238E27FC236}">
                <a16:creationId xmlns:a16="http://schemas.microsoft.com/office/drawing/2014/main" id="{27B9ABCF-0703-4E3A-A7FA-84F8187387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664" name="Rectangle: Rounded Corners 663">
            <a:extLst>
              <a:ext uri="{FF2B5EF4-FFF2-40B4-BE49-F238E27FC236}">
                <a16:creationId xmlns:a16="http://schemas.microsoft.com/office/drawing/2014/main" id="{C55B955D-6F30-49D6-AD2F-CAC14F1D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665" name="Rectangle: Rounded Corners 664">
            <a:extLst>
              <a:ext uri="{FF2B5EF4-FFF2-40B4-BE49-F238E27FC236}">
                <a16:creationId xmlns:a16="http://schemas.microsoft.com/office/drawing/2014/main" id="{6B2CD7FC-4F4E-46F4-8EDB-430A1E78582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666" name="Rectangle: Rounded Corners 665">
            <a:extLst>
              <a:ext uri="{FF2B5EF4-FFF2-40B4-BE49-F238E27FC236}">
                <a16:creationId xmlns:a16="http://schemas.microsoft.com/office/drawing/2014/main" id="{EEE0D51C-54FD-48D8-A35A-ACB9B38471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667" name="Rectangle: Rounded Corners 666">
            <a:extLst>
              <a:ext uri="{FF2B5EF4-FFF2-40B4-BE49-F238E27FC236}">
                <a16:creationId xmlns:a16="http://schemas.microsoft.com/office/drawing/2014/main" id="{76C587A3-F352-4A42-9308-B59099E81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668" name="Rectangle: Rounded Corners 667">
            <a:extLst>
              <a:ext uri="{FF2B5EF4-FFF2-40B4-BE49-F238E27FC236}">
                <a16:creationId xmlns:a16="http://schemas.microsoft.com/office/drawing/2014/main" id="{B73CFAEF-82BC-42FC-969C-29B4767D50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669" name="Rectangle: Rounded Corners 668">
            <a:extLst>
              <a:ext uri="{FF2B5EF4-FFF2-40B4-BE49-F238E27FC236}">
                <a16:creationId xmlns:a16="http://schemas.microsoft.com/office/drawing/2014/main" id="{01C8379A-FBAD-420A-A40A-C3DD038A0C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670" name="Rectangle: Rounded Corners 669">
            <a:extLst>
              <a:ext uri="{FF2B5EF4-FFF2-40B4-BE49-F238E27FC236}">
                <a16:creationId xmlns:a16="http://schemas.microsoft.com/office/drawing/2014/main" id="{2BE147A4-DCB3-4738-9E5B-5FD2017373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671" name="Rectangle: Rounded Corners 670">
            <a:extLst>
              <a:ext uri="{FF2B5EF4-FFF2-40B4-BE49-F238E27FC236}">
                <a16:creationId xmlns:a16="http://schemas.microsoft.com/office/drawing/2014/main" id="{71E9ED07-035C-44EA-8EC6-1BA269D39F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672" name="Rectangle: Rounded Corners 671">
            <a:extLst>
              <a:ext uri="{FF2B5EF4-FFF2-40B4-BE49-F238E27FC236}">
                <a16:creationId xmlns:a16="http://schemas.microsoft.com/office/drawing/2014/main" id="{4179C486-EBD6-44AA-93E2-76E31F9C5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673" name="Rectangle: Rounded Corners 672">
            <a:extLst>
              <a:ext uri="{FF2B5EF4-FFF2-40B4-BE49-F238E27FC236}">
                <a16:creationId xmlns:a16="http://schemas.microsoft.com/office/drawing/2014/main" id="{13E7C575-5363-485C-A3A0-E5DFF931E36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674" name="Rectangle: Rounded Corners 673">
            <a:extLst>
              <a:ext uri="{FF2B5EF4-FFF2-40B4-BE49-F238E27FC236}">
                <a16:creationId xmlns:a16="http://schemas.microsoft.com/office/drawing/2014/main" id="{3470BACB-4790-4F7C-90DC-0CD3ED7498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675" name="Rectangle: Rounded Corners 674">
            <a:extLst>
              <a:ext uri="{FF2B5EF4-FFF2-40B4-BE49-F238E27FC236}">
                <a16:creationId xmlns:a16="http://schemas.microsoft.com/office/drawing/2014/main" id="{316E7759-190F-4855-A5A6-1D7732C343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676" name="Rectangle: Rounded Corners 675">
            <a:extLst>
              <a:ext uri="{FF2B5EF4-FFF2-40B4-BE49-F238E27FC236}">
                <a16:creationId xmlns:a16="http://schemas.microsoft.com/office/drawing/2014/main" id="{49A88D2A-50EB-49FC-BAEC-909C2E22A69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677" name="Rectangle: Rounded Corners 676">
            <a:extLst>
              <a:ext uri="{FF2B5EF4-FFF2-40B4-BE49-F238E27FC236}">
                <a16:creationId xmlns:a16="http://schemas.microsoft.com/office/drawing/2014/main" id="{2CB3BF68-DAEA-41B7-833D-23E3330BB26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678" name="Rectangle: Rounded Corners 677">
            <a:extLst>
              <a:ext uri="{FF2B5EF4-FFF2-40B4-BE49-F238E27FC236}">
                <a16:creationId xmlns:a16="http://schemas.microsoft.com/office/drawing/2014/main" id="{1FAEE8A9-91E3-4012-91CF-93874EECDE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679" name="Rectangle: Rounded Corners 678">
            <a:extLst>
              <a:ext uri="{FF2B5EF4-FFF2-40B4-BE49-F238E27FC236}">
                <a16:creationId xmlns:a16="http://schemas.microsoft.com/office/drawing/2014/main" id="{ECEE69A4-77E0-420A-8824-41ABE42759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680" name="Rectangle: Rounded Corners 679">
            <a:extLst>
              <a:ext uri="{FF2B5EF4-FFF2-40B4-BE49-F238E27FC236}">
                <a16:creationId xmlns:a16="http://schemas.microsoft.com/office/drawing/2014/main" id="{F40715A0-201A-4BDF-B964-B30D28054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681" name="Rectangle: Rounded Corners 680">
            <a:extLst>
              <a:ext uri="{FF2B5EF4-FFF2-40B4-BE49-F238E27FC236}">
                <a16:creationId xmlns:a16="http://schemas.microsoft.com/office/drawing/2014/main" id="{E2EF57EE-47D5-4EAD-9749-314CDF0936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682" name="Rectangle: Rounded Corners 681">
            <a:extLst>
              <a:ext uri="{FF2B5EF4-FFF2-40B4-BE49-F238E27FC236}">
                <a16:creationId xmlns:a16="http://schemas.microsoft.com/office/drawing/2014/main" id="{02D53F3D-FEC9-4002-AB3F-C1E3A0A886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683" name="Rectangle: Rounded Corners 682">
            <a:extLst>
              <a:ext uri="{FF2B5EF4-FFF2-40B4-BE49-F238E27FC236}">
                <a16:creationId xmlns:a16="http://schemas.microsoft.com/office/drawing/2014/main" id="{F9A37BB5-C60B-4416-B12D-5B5F85D900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684" name="Rectangle: Rounded Corners 683">
            <a:extLst>
              <a:ext uri="{FF2B5EF4-FFF2-40B4-BE49-F238E27FC236}">
                <a16:creationId xmlns:a16="http://schemas.microsoft.com/office/drawing/2014/main" id="{3F48DAF7-05FB-4D5C-AAF4-F3F5873019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685" name="Rectangle: Rounded Corners 684">
            <a:extLst>
              <a:ext uri="{FF2B5EF4-FFF2-40B4-BE49-F238E27FC236}">
                <a16:creationId xmlns:a16="http://schemas.microsoft.com/office/drawing/2014/main" id="{601DFEB2-2DDB-425A-B878-0208254D15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686" name="Rectangle: Rounded Corners 685">
            <a:extLst>
              <a:ext uri="{FF2B5EF4-FFF2-40B4-BE49-F238E27FC236}">
                <a16:creationId xmlns:a16="http://schemas.microsoft.com/office/drawing/2014/main" id="{21CC8B86-F1DA-4C9F-9F82-AFB6CFC4BA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687" name="Rectangle: Rounded Corners 686">
            <a:extLst>
              <a:ext uri="{FF2B5EF4-FFF2-40B4-BE49-F238E27FC236}">
                <a16:creationId xmlns:a16="http://schemas.microsoft.com/office/drawing/2014/main" id="{B8E502E0-1605-4EDE-BD5D-B68657D9A2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688" name="Rectangle: Rounded Corners 687">
            <a:extLst>
              <a:ext uri="{FF2B5EF4-FFF2-40B4-BE49-F238E27FC236}">
                <a16:creationId xmlns:a16="http://schemas.microsoft.com/office/drawing/2014/main" id="{B09E3488-95D6-41EC-99D0-AE3A7D1ABA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689" name="Rectangle: Rounded Corners 688">
            <a:extLst>
              <a:ext uri="{FF2B5EF4-FFF2-40B4-BE49-F238E27FC236}">
                <a16:creationId xmlns:a16="http://schemas.microsoft.com/office/drawing/2014/main" id="{1D4D77C4-3111-4E38-BB94-D069ECB16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690" name="Rectangle: Rounded Corners 689">
            <a:extLst>
              <a:ext uri="{FF2B5EF4-FFF2-40B4-BE49-F238E27FC236}">
                <a16:creationId xmlns:a16="http://schemas.microsoft.com/office/drawing/2014/main" id="{E37A5352-3316-4CD5-886E-131DA60A0A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691" name="Rectangle: Rounded Corners 690">
            <a:extLst>
              <a:ext uri="{FF2B5EF4-FFF2-40B4-BE49-F238E27FC236}">
                <a16:creationId xmlns:a16="http://schemas.microsoft.com/office/drawing/2014/main" id="{4E7B319F-BB30-4B1B-B4BB-F3F3515461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692" name="Rectangle: Rounded Corners 691">
            <a:extLst>
              <a:ext uri="{FF2B5EF4-FFF2-40B4-BE49-F238E27FC236}">
                <a16:creationId xmlns:a16="http://schemas.microsoft.com/office/drawing/2014/main" id="{48B464ED-8D89-47C7-A3AD-ACC79BDFEB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693" name="Rectangle: Rounded Corners 692">
            <a:extLst>
              <a:ext uri="{FF2B5EF4-FFF2-40B4-BE49-F238E27FC236}">
                <a16:creationId xmlns:a16="http://schemas.microsoft.com/office/drawing/2014/main" id="{01C933B9-3B19-415E-A05D-EB7B765ECF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94" name="Rectangle: Rounded Corners 693">
            <a:extLst>
              <a:ext uri="{FF2B5EF4-FFF2-40B4-BE49-F238E27FC236}">
                <a16:creationId xmlns:a16="http://schemas.microsoft.com/office/drawing/2014/main" id="{C3EE5914-EECF-41E6-8166-C1D4051ED5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95" name="Rectangle: Rounded Corners 694">
            <a:extLst>
              <a:ext uri="{FF2B5EF4-FFF2-40B4-BE49-F238E27FC236}">
                <a16:creationId xmlns:a16="http://schemas.microsoft.com/office/drawing/2014/main" id="{2DC7E309-8B2D-4F44-9BA3-499489F745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96" name="Rectangle: Rounded Corners 695">
            <a:extLst>
              <a:ext uri="{FF2B5EF4-FFF2-40B4-BE49-F238E27FC236}">
                <a16:creationId xmlns:a16="http://schemas.microsoft.com/office/drawing/2014/main" id="{E44748E7-3B5D-4EC2-BBDF-BA52420839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97" name="Rectangle: Rounded Corners 696">
            <a:extLst>
              <a:ext uri="{FF2B5EF4-FFF2-40B4-BE49-F238E27FC236}">
                <a16:creationId xmlns:a16="http://schemas.microsoft.com/office/drawing/2014/main" id="{49ECBDC4-8CB6-47E3-83FE-2E16FE2188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98" name="Rectangle: Rounded Corners 697">
            <a:extLst>
              <a:ext uri="{FF2B5EF4-FFF2-40B4-BE49-F238E27FC236}">
                <a16:creationId xmlns:a16="http://schemas.microsoft.com/office/drawing/2014/main" id="{BFAF509B-95D6-4F5F-9EAA-0702D3243E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99" name="Rectangle: Rounded Corners 698">
            <a:extLst>
              <a:ext uri="{FF2B5EF4-FFF2-40B4-BE49-F238E27FC236}">
                <a16:creationId xmlns:a16="http://schemas.microsoft.com/office/drawing/2014/main" id="{2BE8B0D2-85D8-4E8D-A45B-4FA83FA086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700" name="Rectangle: Rounded Corners 699">
            <a:extLst>
              <a:ext uri="{FF2B5EF4-FFF2-40B4-BE49-F238E27FC236}">
                <a16:creationId xmlns:a16="http://schemas.microsoft.com/office/drawing/2014/main" id="{E5E5B956-33AA-4A2A-9B6E-6C2BBF8BB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701" name="Rectangle: Rounded Corners 700">
            <a:extLst>
              <a:ext uri="{FF2B5EF4-FFF2-40B4-BE49-F238E27FC236}">
                <a16:creationId xmlns:a16="http://schemas.microsoft.com/office/drawing/2014/main" id="{F8DAF54D-41DE-4494-A4D2-EF5465C4AA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702" name="Rectangle: Rounded Corners 701">
            <a:extLst>
              <a:ext uri="{FF2B5EF4-FFF2-40B4-BE49-F238E27FC236}">
                <a16:creationId xmlns:a16="http://schemas.microsoft.com/office/drawing/2014/main" id="{517213F8-8F15-4B02-9430-0798729DE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703" name="Rectangle: Rounded Corners 702">
            <a:extLst>
              <a:ext uri="{FF2B5EF4-FFF2-40B4-BE49-F238E27FC236}">
                <a16:creationId xmlns:a16="http://schemas.microsoft.com/office/drawing/2014/main" id="{32EA013D-94A6-424B-9C29-4D4D7BE64F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4" name="Rectangle: Rounded Corners 703">
            <a:extLst>
              <a:ext uri="{FF2B5EF4-FFF2-40B4-BE49-F238E27FC236}">
                <a16:creationId xmlns:a16="http://schemas.microsoft.com/office/drawing/2014/main" id="{4832E75E-5B86-47D1-9C1A-D32622A1B4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05" name="Rectangle: Rounded Corners 704">
            <a:extLst>
              <a:ext uri="{FF2B5EF4-FFF2-40B4-BE49-F238E27FC236}">
                <a16:creationId xmlns:a16="http://schemas.microsoft.com/office/drawing/2014/main" id="{ED363498-B24B-4D91-81B6-F53B2B691B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06" name="Rectangle: Rounded Corners 705">
            <a:extLst>
              <a:ext uri="{FF2B5EF4-FFF2-40B4-BE49-F238E27FC236}">
                <a16:creationId xmlns:a16="http://schemas.microsoft.com/office/drawing/2014/main" id="{7C4816CD-0B02-4BC8-8C2C-7353EC7958F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07" name="Rectangle: Rounded Corners 706">
            <a:extLst>
              <a:ext uri="{FF2B5EF4-FFF2-40B4-BE49-F238E27FC236}">
                <a16:creationId xmlns:a16="http://schemas.microsoft.com/office/drawing/2014/main" id="{D771D32F-7BF6-4405-9E63-2561FCBF17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08" name="Rectangle: Rounded Corners 707">
            <a:extLst>
              <a:ext uri="{FF2B5EF4-FFF2-40B4-BE49-F238E27FC236}">
                <a16:creationId xmlns:a16="http://schemas.microsoft.com/office/drawing/2014/main" id="{22493637-C79D-4ED9-ACAD-F24029D796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9" name="Rectangle: Rounded Corners 708">
            <a:extLst>
              <a:ext uri="{FF2B5EF4-FFF2-40B4-BE49-F238E27FC236}">
                <a16:creationId xmlns:a16="http://schemas.microsoft.com/office/drawing/2014/main" id="{17C406C2-6780-49EE-9317-AAE081725C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0" name="Rectangle: Rounded Corners 709">
            <a:extLst>
              <a:ext uri="{FF2B5EF4-FFF2-40B4-BE49-F238E27FC236}">
                <a16:creationId xmlns:a16="http://schemas.microsoft.com/office/drawing/2014/main" id="{2AE94D13-8623-4129-ACA3-FB17A19E857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11" name="Rectangle: Rounded Corners 710">
            <a:extLst>
              <a:ext uri="{FF2B5EF4-FFF2-40B4-BE49-F238E27FC236}">
                <a16:creationId xmlns:a16="http://schemas.microsoft.com/office/drawing/2014/main" id="{73D5A4BF-B63A-4DFD-BC6F-78ED21F44A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12" name="Rectangle: Rounded Corners 711">
            <a:extLst>
              <a:ext uri="{FF2B5EF4-FFF2-40B4-BE49-F238E27FC236}">
                <a16:creationId xmlns:a16="http://schemas.microsoft.com/office/drawing/2014/main" id="{010F01D5-345E-462A-9DAE-B8D4AE18CA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3" name="Rectangle: Rounded Corners 712">
            <a:extLst>
              <a:ext uri="{FF2B5EF4-FFF2-40B4-BE49-F238E27FC236}">
                <a16:creationId xmlns:a16="http://schemas.microsoft.com/office/drawing/2014/main" id="{07E0E7AC-1D1B-4C78-8C15-BC8B11D165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14" name="Rectangle: Rounded Corners 713">
            <a:extLst>
              <a:ext uri="{FF2B5EF4-FFF2-40B4-BE49-F238E27FC236}">
                <a16:creationId xmlns:a16="http://schemas.microsoft.com/office/drawing/2014/main" id="{9C874EB6-384F-49F7-80A2-39AC4A23CF6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graphicFrame>
        <p:nvGraphicFramePr>
          <p:cNvPr id="369" name="Table 368">
            <a:extLst>
              <a:ext uri="{FF2B5EF4-FFF2-40B4-BE49-F238E27FC236}">
                <a16:creationId xmlns:a16="http://schemas.microsoft.com/office/drawing/2014/main" id="{A3E411D6-7EEB-457A-AEE0-6D039CEB4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69776"/>
              </p:ext>
            </p:extLst>
          </p:nvPr>
        </p:nvGraphicFramePr>
        <p:xfrm>
          <a:off x="2614458" y="4301007"/>
          <a:ext cx="7208272" cy="218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046">
                  <a:extLst>
                    <a:ext uri="{9D8B030D-6E8A-4147-A177-3AD203B41FA5}">
                      <a16:colId xmlns:a16="http://schemas.microsoft.com/office/drawing/2014/main" val="1518236024"/>
                    </a:ext>
                  </a:extLst>
                </a:gridCol>
              </a:tblGrid>
              <a:tr h="6430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9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ân </a:t>
                      </a:r>
                      <a:r>
                        <a:rPr lang="vi-VN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666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7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5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25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35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45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5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5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75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85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9500"/>
                            </p:stCondLst>
                            <p:childTnLst>
                              <p:par>
                                <p:cTn id="5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6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6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3350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34500"/>
                            </p:stCondLst>
                            <p:childTnLst>
                              <p:par>
                                <p:cTn id="6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6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6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6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6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39500"/>
                            </p:stCondLst>
                            <p:childTnLst>
                              <p:par>
                                <p:cTn id="6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41500"/>
                            </p:stCondLst>
                            <p:childTnLst>
                              <p:par>
                                <p:cTn id="6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6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43500"/>
                            </p:stCondLst>
                            <p:childTnLst>
                              <p:par>
                                <p:cTn id="6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7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45500"/>
                            </p:stCondLst>
                            <p:childTnLst>
                              <p:par>
                                <p:cTn id="7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47500"/>
                            </p:stCondLst>
                            <p:childTnLst>
                              <p:par>
                                <p:cTn id="7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48500"/>
                            </p:stCondLst>
                            <p:childTnLst>
                              <p:par>
                                <p:cTn id="7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7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50500"/>
                            </p:stCondLst>
                            <p:childTnLst>
                              <p:par>
                                <p:cTn id="7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51500"/>
                            </p:stCondLst>
                            <p:childTnLst>
                              <p:par>
                                <p:cTn id="7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7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3500"/>
                            </p:stCondLst>
                            <p:childTnLst>
                              <p:par>
                                <p:cTn id="7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5450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7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56500"/>
                            </p:stCondLst>
                            <p:childTnLst>
                              <p:par>
                                <p:cTn id="7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7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58500"/>
                            </p:stCondLst>
                            <p:childTnLst>
                              <p:par>
                                <p:cTn id="7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7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60500"/>
                            </p:stCondLst>
                            <p:childTnLst>
                              <p:par>
                                <p:cTn id="7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61500"/>
                            </p:stCondLst>
                            <p:childTnLst>
                              <p:par>
                                <p:cTn id="7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62500"/>
                            </p:stCondLst>
                            <p:childTnLst>
                              <p:par>
                                <p:cTn id="7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63500"/>
                            </p:stCondLst>
                            <p:childTnLst>
                              <p:par>
                                <p:cTn id="7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64500"/>
                            </p:stCondLst>
                            <p:childTnLst>
                              <p:par>
                                <p:cTn id="7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oral Wave Design PPT Backgrounds">
            <a:extLst>
              <a:ext uri="{FF2B5EF4-FFF2-40B4-BE49-F238E27FC236}">
                <a16:creationId xmlns:a16="http://schemas.microsoft.com/office/drawing/2014/main" id="{A3B3D415-8BA9-4797-8C38-82CDA116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A073B0-F1CC-4396-B6FD-2E4538F94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780533"/>
              </p:ext>
            </p:extLst>
          </p:nvPr>
        </p:nvGraphicFramePr>
        <p:xfrm>
          <a:off x="3902697" y="490194"/>
          <a:ext cx="8199224" cy="567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E4543A-8A04-4C9B-B68F-28F8D1E899EE}"/>
              </a:ext>
            </a:extLst>
          </p:cNvPr>
          <p:cNvSpPr txBox="1"/>
          <p:nvPr/>
        </p:nvSpPr>
        <p:spPr>
          <a:xfrm>
            <a:off x="0" y="537328"/>
            <a:ext cx="602372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TRUNG VÀ NAM MỸ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25070"/>
              </p:ext>
            </p:extLst>
          </p:nvPr>
        </p:nvGraphicFramePr>
        <p:xfrm>
          <a:off x="178086" y="609600"/>
          <a:ext cx="1183582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0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658">
                  <a:extLst>
                    <a:ext uri="{9D8B030D-6E8A-4147-A177-3AD203B41FA5}">
                      <a16:colId xmlns:a16="http://schemas.microsoft.com/office/drawing/2014/main" val="1518236024"/>
                    </a:ext>
                  </a:extLst>
                </a:gridCol>
              </a:tblGrid>
              <a:tr h="60645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33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vi-V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ân </a:t>
                      </a:r>
                      <a:r>
                        <a:rPr lang="vi-VN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Ăng-ti, sơn nguyên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Guy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-a-na,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La-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nốt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A-ma-đôn.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ở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800">
                <a:tc>
                  <a:txBody>
                    <a:bodyPr/>
                    <a:lstStyle/>
                    <a:p>
                      <a:pPr algn="ctr"/>
                      <a:r>
                        <a:rPr lang="vi-VN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quanh năm,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mưa tăng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tây sang đông.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xavan</a:t>
                      </a:r>
                      <a:endParaRPr lang="vi-VN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quanh năm,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mưa tăng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tây sang đông.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thay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hoang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cây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xavan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đông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ven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đông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mưa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hơn,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thảm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ven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tây mưa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hoang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hoang </a:t>
                      </a:r>
                      <a:r>
                        <a:rPr lang="vi-VN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vi-V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đông không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nơi mưa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nơi mưa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hoang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hoang </a:t>
                      </a:r>
                      <a:r>
                        <a:rPr lang="vi-VN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vi-VN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2058" y="1814945"/>
            <a:ext cx="3290207" cy="512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B4E42F-6FBE-48A8-BC61-2B9FB9C5EBFA}"/>
              </a:ext>
            </a:extLst>
          </p:cNvPr>
          <p:cNvSpPr txBox="1"/>
          <p:nvPr/>
        </p:nvSpPr>
        <p:spPr>
          <a:xfrm>
            <a:off x="178086" y="-5084"/>
            <a:ext cx="598399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9B1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400" b="1" dirty="0">
                <a:solidFill>
                  <a:srgbClr val="9B1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HÓA THEO CHIỀU BẮC - NAM</a:t>
            </a:r>
            <a:endParaRPr lang="en-GB" sz="2400" b="1" dirty="0">
              <a:solidFill>
                <a:srgbClr val="9B1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ại sao phải đặt vấn đề bảo vệ rừng amazon">
            <a:extLst>
              <a:ext uri="{FF2B5EF4-FFF2-40B4-BE49-F238E27FC236}">
                <a16:creationId xmlns:a16="http://schemas.microsoft.com/office/drawing/2014/main" id="{21DBC973-09A7-4F73-82C9-89084818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3957"/>
            <a:ext cx="5561814" cy="33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2CEF17AB-5A74-46C3-8D06-B640BE80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64" y="74493"/>
            <a:ext cx="6537983" cy="34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ừng rậm Amazon: Khám phá &amp; giải mã những điều bí ẩn">
            <a:extLst>
              <a:ext uri="{FF2B5EF4-FFF2-40B4-BE49-F238E27FC236}">
                <a16:creationId xmlns:a16="http://schemas.microsoft.com/office/drawing/2014/main" id="{A826DA64-1ADB-4629-9396-525D3599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14" y="3533957"/>
            <a:ext cx="5781633" cy="33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CC871-7F8D-4A3F-9189-89C376B51743}"/>
              </a:ext>
            </a:extLst>
          </p:cNvPr>
          <p:cNvSpPr txBox="1"/>
          <p:nvPr/>
        </p:nvSpPr>
        <p:spPr>
          <a:xfrm>
            <a:off x="0" y="55004"/>
            <a:ext cx="4805464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</a:rPr>
              <a:t>THUYẾT TRÌNH VỀ RỪNG AMAZON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2D52-2652-4E15-80DF-89FD4832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7565-426B-4789-9E20-955F1FB3C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20BB-203C-13E8-9B29-CA986B4E3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6" y="887930"/>
            <a:ext cx="9944363" cy="28006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Chào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mừng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thuyết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phân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hóa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78387-E31A-9374-8874-ACE2EC4CA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115" y="3798514"/>
            <a:ext cx="10732901" cy="3059486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3400" dirty="0" err="1">
                <a:solidFill>
                  <a:schemeClr val="tx1"/>
                </a:solidFill>
              </a:rPr>
              <a:t>Bài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thuyết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trình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của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một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nhóm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gồm</a:t>
            </a:r>
            <a:r>
              <a:rPr lang="en-US" sz="3400" dirty="0">
                <a:solidFill>
                  <a:schemeClr val="tx1"/>
                </a:solidFill>
              </a:rPr>
              <a:t> 9 </a:t>
            </a:r>
            <a:r>
              <a:rPr lang="en-US" sz="3400" dirty="0" err="1">
                <a:solidFill>
                  <a:schemeClr val="tx1"/>
                </a:solidFill>
              </a:rPr>
              <a:t>người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như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sau</a:t>
            </a:r>
            <a:r>
              <a:rPr lang="en-US" sz="34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-Nguyễn </a:t>
            </a:r>
            <a:r>
              <a:rPr lang="en-US" sz="3400" dirty="0" err="1">
                <a:solidFill>
                  <a:schemeClr val="tx1"/>
                </a:solidFill>
              </a:rPr>
              <a:t>Tấn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Lộc</a:t>
            </a:r>
            <a:r>
              <a:rPr lang="en-US" sz="3400" dirty="0">
                <a:solidFill>
                  <a:schemeClr val="tx1"/>
                </a:solidFill>
              </a:rPr>
              <a:t>						</a:t>
            </a:r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-</a:t>
            </a:r>
            <a:r>
              <a:rPr lang="en-US" sz="3400" dirty="0" err="1">
                <a:solidFill>
                  <a:schemeClr val="tx1"/>
                </a:solidFill>
              </a:rPr>
              <a:t>Hồ</a:t>
            </a:r>
            <a:r>
              <a:rPr lang="en-US" sz="3400" dirty="0">
                <a:solidFill>
                  <a:schemeClr val="tx1"/>
                </a:solidFill>
              </a:rPr>
              <a:t> Thiên </a:t>
            </a:r>
            <a:r>
              <a:rPr lang="en-US" sz="3400" dirty="0" err="1">
                <a:solidFill>
                  <a:schemeClr val="tx1"/>
                </a:solidFill>
              </a:rPr>
              <a:t>Ân</a:t>
            </a:r>
            <a:r>
              <a:rPr lang="en-US" sz="3400" dirty="0">
                <a:solidFill>
                  <a:schemeClr val="tx1"/>
                </a:solidFill>
              </a:rPr>
              <a:t>						</a:t>
            </a:r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-</a:t>
            </a:r>
            <a:r>
              <a:rPr lang="en-US" sz="3400" dirty="0" err="1">
                <a:solidFill>
                  <a:schemeClr val="tx1"/>
                </a:solidFill>
              </a:rPr>
              <a:t>Hồ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khang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thịnh</a:t>
            </a:r>
            <a:endParaRPr lang="en-US" sz="3400" dirty="0"/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-</a:t>
            </a:r>
            <a:r>
              <a:rPr lang="en-US" sz="3400" dirty="0" err="1">
                <a:solidFill>
                  <a:schemeClr val="tx1"/>
                </a:solidFill>
              </a:rPr>
              <a:t>Đỗ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thiên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phúc</a:t>
            </a:r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dirty="0"/>
              <a:t>-</a:t>
            </a:r>
            <a:r>
              <a:rPr lang="en-US" sz="3400" dirty="0" err="1"/>
              <a:t>Đỗ</a:t>
            </a:r>
            <a:r>
              <a:rPr lang="en-US" sz="3400" dirty="0"/>
              <a:t> </a:t>
            </a:r>
            <a:r>
              <a:rPr lang="en-US" sz="3400" dirty="0" err="1"/>
              <a:t>thành</a:t>
            </a:r>
            <a:r>
              <a:rPr lang="en-US" sz="3400" dirty="0"/>
              <a:t> </a:t>
            </a:r>
            <a:r>
              <a:rPr lang="en-US" sz="3400" dirty="0" err="1"/>
              <a:t>đức</a:t>
            </a:r>
            <a:endParaRPr lang="en-US" sz="3400" dirty="0"/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-Nguyễn phi </a:t>
            </a:r>
            <a:r>
              <a:rPr lang="en-US" sz="3400" dirty="0" err="1">
                <a:solidFill>
                  <a:schemeClr val="tx1"/>
                </a:solidFill>
              </a:rPr>
              <a:t>nhân</a:t>
            </a:r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dirty="0"/>
              <a:t>-Nguyễn </a:t>
            </a:r>
            <a:r>
              <a:rPr lang="en-US" sz="3400" dirty="0" err="1"/>
              <a:t>võ</a:t>
            </a:r>
            <a:r>
              <a:rPr lang="en-US" sz="3400" dirty="0"/>
              <a:t> phi long</a:t>
            </a:r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-Nguyễn </a:t>
            </a:r>
            <a:r>
              <a:rPr lang="en-US" sz="3400" dirty="0" err="1">
                <a:solidFill>
                  <a:schemeClr val="tx1"/>
                </a:solidFill>
              </a:rPr>
              <a:t>thanh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hậu</a:t>
            </a:r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-</a:t>
            </a:r>
            <a:r>
              <a:rPr lang="en-US" sz="3400" dirty="0" err="1">
                <a:solidFill>
                  <a:schemeClr val="tx1"/>
                </a:solidFill>
              </a:rPr>
              <a:t>nguyễn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nhật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quang</a:t>
            </a:r>
            <a:r>
              <a:rPr lang="en-US" sz="340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D9161D-48F5-5548-EF46-7E410B5865BA}"/>
              </a:ext>
            </a:extLst>
          </p:cNvPr>
          <p:cNvSpPr/>
          <p:nvPr/>
        </p:nvSpPr>
        <p:spPr>
          <a:xfrm>
            <a:off x="0" y="102425"/>
            <a:ext cx="9076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942F1-423B-B1A7-17E8-3ED8D10AC7D0}"/>
              </a:ext>
            </a:extLst>
          </p:cNvPr>
          <p:cNvSpPr/>
          <p:nvPr/>
        </p:nvSpPr>
        <p:spPr>
          <a:xfrm>
            <a:off x="67377" y="1073215"/>
            <a:ext cx="1164656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tượng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loài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tầng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tầng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thái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rõ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đới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rậm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đới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ẩm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white">
                  <a:lumMod val="95000"/>
                  <a:lumOff val="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2FB3F4-FF53-555A-B7AE-F7B989D88D49}"/>
              </a:ext>
            </a:extLst>
          </p:cNvPr>
          <p:cNvSpPr/>
          <p:nvPr/>
        </p:nvSpPr>
        <p:spPr>
          <a:xfrm>
            <a:off x="0" y="4031793"/>
            <a:ext cx="11168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lợi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ích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24E8B-CE84-E17F-D57F-3E658EF0F240}"/>
              </a:ext>
            </a:extLst>
          </p:cNvPr>
          <p:cNvSpPr/>
          <p:nvPr/>
        </p:nvSpPr>
        <p:spPr>
          <a:xfrm>
            <a:off x="67377" y="4955123"/>
            <a:ext cx="11944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tận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tối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đa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ẩm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sở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đa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dạng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89B4A2-1700-4248-453C-2EC481747AF4}"/>
              </a:ext>
            </a:extLst>
          </p:cNvPr>
          <p:cNvSpPr/>
          <p:nvPr/>
        </p:nvSpPr>
        <p:spPr>
          <a:xfrm>
            <a:off x="145169" y="0"/>
            <a:ext cx="118382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trung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mỹ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Vậy, thiên nhiên Trung và Nam Mỹ phân hóa như thế nào theo">
            <a:extLst>
              <a:ext uri="{FF2B5EF4-FFF2-40B4-BE49-F238E27FC236}">
                <a16:creationId xmlns:a16="http://schemas.microsoft.com/office/drawing/2014/main" id="{7CEDDF94-470B-C3C6-001E-B860C919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91" y="1233812"/>
            <a:ext cx="3110812" cy="21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4FC8F9-F117-B8CB-342D-8FD85A9ADC60}"/>
              </a:ext>
            </a:extLst>
          </p:cNvPr>
          <p:cNvSpPr/>
          <p:nvPr/>
        </p:nvSpPr>
        <p:spPr>
          <a:xfrm>
            <a:off x="0" y="1718352"/>
            <a:ext cx="873011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6000m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miền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An-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đét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rệt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BE45C-2051-D029-EEFC-32E932EDAB21}"/>
              </a:ext>
            </a:extLst>
          </p:cNvPr>
          <p:cNvSpPr/>
          <p:nvPr/>
        </p:nvSpPr>
        <p:spPr>
          <a:xfrm>
            <a:off x="-1" y="3152516"/>
            <a:ext cx="879749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Ở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Bắc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Trung An-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đét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nóng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ẩm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ướt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phổ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xích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đạo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rậm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rạp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Nam An-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đét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cận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đới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37141-25EA-9389-5CD5-7B32731F51D0}"/>
              </a:ext>
            </a:extLst>
          </p:cNvPr>
          <p:cNvSpPr/>
          <p:nvPr/>
        </p:nvSpPr>
        <p:spPr>
          <a:xfrm>
            <a:off x="-1" y="5017567"/>
            <a:ext cx="87301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Càng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ẩm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băng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tuyết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 descr="Andes – Wikipedia tiếng Việt">
            <a:extLst>
              <a:ext uri="{FF2B5EF4-FFF2-40B4-BE49-F238E27FC236}">
                <a16:creationId xmlns:a16="http://schemas.microsoft.com/office/drawing/2014/main" id="{BC682CED-6AD5-BC18-580F-CE9F1165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95" y="3739756"/>
            <a:ext cx="3096307" cy="21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5B1FA-15D9-B9B7-F551-DCD2F6C197B8}"/>
              </a:ext>
            </a:extLst>
          </p:cNvPr>
          <p:cNvSpPr/>
          <p:nvPr/>
        </p:nvSpPr>
        <p:spPr>
          <a:xfrm>
            <a:off x="64615" y="163175"/>
            <a:ext cx="4056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C60BF-3B7A-D165-4C2B-517CC21CC245}"/>
              </a:ext>
            </a:extLst>
          </p:cNvPr>
          <p:cNvSpPr/>
          <p:nvPr/>
        </p:nvSpPr>
        <p:spPr>
          <a:xfrm>
            <a:off x="32307" y="1086505"/>
            <a:ext cx="121273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Ở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vùng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Bắc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Trung An-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đét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hậu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cảnh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0678D-8B68-2748-3511-D61839502083}"/>
              </a:ext>
            </a:extLst>
          </p:cNvPr>
          <p:cNvSpPr/>
          <p:nvPr/>
        </p:nvSpPr>
        <p:spPr>
          <a:xfrm>
            <a:off x="64613" y="2457655"/>
            <a:ext cx="113211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hậu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nóng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cảnh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xích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đạo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5115C0-3316-0445-33E3-88D27024E4D3}"/>
              </a:ext>
            </a:extLst>
          </p:cNvPr>
          <p:cNvSpPr/>
          <p:nvPr/>
        </p:nvSpPr>
        <p:spPr>
          <a:xfrm>
            <a:off x="64613" y="3601670"/>
            <a:ext cx="118743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rõ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nét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C0B28-681B-F6B5-FB30-00211D3E9CC9}"/>
              </a:ext>
            </a:extLst>
          </p:cNvPr>
          <p:cNvSpPr/>
          <p:nvPr/>
        </p:nvSpPr>
        <p:spPr>
          <a:xfrm>
            <a:off x="32307" y="4448827"/>
            <a:ext cx="113083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đới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rậm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đới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ẩm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67EAA0-0B57-6C74-1702-A52B38AD46EA}"/>
              </a:ext>
            </a:extLst>
          </p:cNvPr>
          <p:cNvSpPr/>
          <p:nvPr/>
        </p:nvSpPr>
        <p:spPr>
          <a:xfrm>
            <a:off x="0" y="5295985"/>
            <a:ext cx="76704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lợi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ích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7A6330-FCCC-CDF0-3F5D-EAE067D99C11}"/>
              </a:ext>
            </a:extLst>
          </p:cNvPr>
          <p:cNvSpPr/>
          <p:nvPr/>
        </p:nvSpPr>
        <p:spPr>
          <a:xfrm>
            <a:off x="32307" y="6048494"/>
            <a:ext cx="37362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lợi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ích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09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CE847-6535-69AE-94D2-69974208C652}"/>
              </a:ext>
            </a:extLst>
          </p:cNvPr>
          <p:cNvSpPr/>
          <p:nvPr/>
        </p:nvSpPr>
        <p:spPr>
          <a:xfrm>
            <a:off x="154795" y="243385"/>
            <a:ext cx="115110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lắng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thuyết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Chúc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vẻ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64D27C-E8E9-1720-B4E1-92CEF2AA6129}"/>
              </a:ext>
            </a:extLst>
          </p:cNvPr>
          <p:cNvSpPr/>
          <p:nvPr/>
        </p:nvSpPr>
        <p:spPr>
          <a:xfrm>
            <a:off x="299174" y="2740364"/>
            <a:ext cx="113666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Credits: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-Nguyễn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Tấn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Lộc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Thiên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Ân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thuyết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Thiên Phúc,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Khang Thịnh: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quà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-Nguyễn Võ Phi Long,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Thành Đức, Nguyễn Thanh Hậu, Nguyễn Phi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Nguyễn Nhật Quang: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quần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34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95" y="0"/>
            <a:ext cx="5401401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9B1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2800" b="1" dirty="0">
                <a:solidFill>
                  <a:srgbClr val="9B1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HÓA THEO ĐỘ CAO</a:t>
            </a:r>
            <a:endParaRPr lang="en-GB" sz="2800" b="1" dirty="0">
              <a:solidFill>
                <a:srgbClr val="9B1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ình nền powerpoint màu trắng đẹp">
            <a:extLst>
              <a:ext uri="{FF2B5EF4-FFF2-40B4-BE49-F238E27FC236}">
                <a16:creationId xmlns:a16="http://schemas.microsoft.com/office/drawing/2014/main" id="{5CAD44F6-CC99-4CDC-B343-A6D440A30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70995"/>
            <a:ext cx="9144000" cy="60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3DB03F-5E49-4D1C-9124-14E12E146036}"/>
              </a:ext>
            </a:extLst>
          </p:cNvPr>
          <p:cNvSpPr txBox="1"/>
          <p:nvPr/>
        </p:nvSpPr>
        <p:spPr>
          <a:xfrm>
            <a:off x="2924595" y="1991630"/>
            <a:ext cx="5524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THUYẾT TRÌNH VỀ </a:t>
            </a:r>
          </a:p>
          <a:p>
            <a:pPr algn="r"/>
            <a:r>
              <a:rPr lang="vi-VN" sz="54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SỰ PHÂN HÓA THEO ĐỘ CAO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68A47D-0F22-48A2-8620-0EEC79D18856}"/>
              </a:ext>
            </a:extLst>
          </p:cNvPr>
          <p:cNvSpPr txBox="1"/>
          <p:nvPr/>
        </p:nvSpPr>
        <p:spPr>
          <a:xfrm>
            <a:off x="1" y="768263"/>
            <a:ext cx="4270341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Thiên nhiên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miền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núi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An-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đét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sự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thay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đổi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theo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cao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rõ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rệt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thấp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vùng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Bắc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thuộc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nóng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ẩm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ướt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cảnh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quan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phổ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biến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xích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đạo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;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vùng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phía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Nam An-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đét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thuộc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khí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hậu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ôn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hòa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cận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nhiệt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ôn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phát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triển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Càng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lên cao,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nhiệt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ẩm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thay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đổi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cảnh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quan thay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đổi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theo, trên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đỉnh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núi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băng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tuyết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55D00-7E5B-4E78-ADB1-897232DA0493}"/>
              </a:ext>
            </a:extLst>
          </p:cNvPr>
          <p:cNvSpPr txBox="1"/>
          <p:nvPr/>
        </p:nvSpPr>
        <p:spPr>
          <a:xfrm>
            <a:off x="223895" y="0"/>
            <a:ext cx="5401401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9B1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2800" b="1" dirty="0">
                <a:solidFill>
                  <a:srgbClr val="9B1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HÓA THEO ĐỘ CAO</a:t>
            </a:r>
            <a:endParaRPr lang="en-GB" sz="2800" b="1" dirty="0">
              <a:solidFill>
                <a:srgbClr val="9B1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ý thuyết Địa Lí 7 Chân trời sáng tạo Bài 16: Thiên nhiên Trung và Nam Mỹ">
            <a:extLst>
              <a:ext uri="{FF2B5EF4-FFF2-40B4-BE49-F238E27FC236}">
                <a16:creationId xmlns:a16="http://schemas.microsoft.com/office/drawing/2014/main" id="{0423483F-3567-49C5-9F0A-B9E47B1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38" y="978251"/>
            <a:ext cx="7829662" cy="51020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6583299-E0CD-4316-9F67-79EBEA9D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37" y="0"/>
            <a:ext cx="588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5B4D-D564-4BE2-8023-EAE9B1E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9549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vi-VN" sz="7200" dirty="0"/>
              <a:t>KHỞI ĐỘNG: TRÒ CHƠI “AI LÀ TRIỆU PHÚ”</a:t>
            </a:r>
            <a:endParaRPr lang="en-US" sz="7200" dirty="0"/>
          </a:p>
        </p:txBody>
      </p:sp>
      <p:pic>
        <p:nvPicPr>
          <p:cNvPr id="2050" name="Picture 2" descr="[ Android FREE] Game AI LÀ TRIỆU PHÚ và ĐÀO VÀNG (phiên bản chuẩn ...">
            <a:extLst>
              <a:ext uri="{FF2B5EF4-FFF2-40B4-BE49-F238E27FC236}">
                <a16:creationId xmlns:a16="http://schemas.microsoft.com/office/drawing/2014/main" id="{4511DC34-47D8-4EBE-BADF-FB96F8D1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12192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Question">
            <a:hlinkClick r:id="" action="ppaction://media"/>
            <a:extLst>
              <a:ext uri="{FF2B5EF4-FFF2-40B4-BE49-F238E27FC236}">
                <a16:creationId xmlns:a16="http://schemas.microsoft.com/office/drawing/2014/main" id="{4FA1AC95-DD1B-4B7A-AD3D-B8F84F80F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FAEB-2D50-4FD6-8291-E9BA94EA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9AC4-08CE-4DCB-BA8D-D6F6EE66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大愛照護服務集團最新消息">
            <a:extLst>
              <a:ext uri="{FF2B5EF4-FFF2-40B4-BE49-F238E27FC236}">
                <a16:creationId xmlns:a16="http://schemas.microsoft.com/office/drawing/2014/main" id="{71A71155-58F0-4BA9-9FE3-A5DF8C9B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BB15EA-75E7-48B2-B687-1BFEEC7D9C5A}"/>
              </a:ext>
            </a:extLst>
          </p:cNvPr>
          <p:cNvSpPr txBox="1"/>
          <p:nvPr/>
        </p:nvSpPr>
        <p:spPr>
          <a:xfrm>
            <a:off x="319265" y="0"/>
            <a:ext cx="5568751" cy="155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4FB57-80C5-4829-8DBF-6B885436234E}"/>
              </a:ext>
            </a:extLst>
          </p:cNvPr>
          <p:cNvSpPr/>
          <p:nvPr/>
        </p:nvSpPr>
        <p:spPr>
          <a:xfrm>
            <a:off x="319265" y="1690171"/>
            <a:ext cx="4930219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auto">
              <a:lnSpc>
                <a:spcPct val="115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</a:t>
            </a:r>
          </a:p>
          <a:p>
            <a:pPr indent="457200" algn="ctr" fontAlgn="auto">
              <a:lnSpc>
                <a:spcPct val="115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LẬT MẢNH GHÉP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25020-9582-4A0A-B23D-182A6D0B8BB8}"/>
              </a:ext>
            </a:extLst>
          </p:cNvPr>
          <p:cNvSpPr txBox="1"/>
          <p:nvPr/>
        </p:nvSpPr>
        <p:spPr>
          <a:xfrm>
            <a:off x="2979174" y="4430772"/>
            <a:ext cx="837462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dirty="0" err="1">
                <a:solidFill>
                  <a:srgbClr val="081B3A"/>
                </a:solidFill>
                <a:latin typeface="+mj-lt"/>
              </a:rPr>
              <a:t>Luật</a:t>
            </a:r>
            <a:r>
              <a:rPr lang="vi-VN" sz="3200" dirty="0">
                <a:solidFill>
                  <a:srgbClr val="081B3A"/>
                </a:solidFill>
                <a:latin typeface="+mj-lt"/>
              </a:rPr>
              <a:t> chơi: </a:t>
            </a:r>
            <a:r>
              <a:rPr lang="vi-VN" sz="3200" dirty="0" err="1">
                <a:solidFill>
                  <a:srgbClr val="081B3A"/>
                </a:solidFill>
                <a:latin typeface="+mj-lt"/>
              </a:rPr>
              <a:t>M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ỗi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mảnh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ghép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đúng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2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điểm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,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khi chưa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lật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hết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mảnh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ghép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10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điểm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sau khi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hết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6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mảnh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ghép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 5 </a:t>
            </a:r>
            <a:r>
              <a:rPr lang="vi-VN" sz="3200" b="0" i="0" dirty="0" err="1">
                <a:solidFill>
                  <a:srgbClr val="081B3A"/>
                </a:solidFill>
                <a:effectLst/>
                <a:latin typeface="+mj-lt"/>
              </a:rPr>
              <a:t>điểm</a:t>
            </a:r>
            <a:r>
              <a:rPr lang="vi-VN" sz="3200" b="0" i="0" dirty="0">
                <a:solidFill>
                  <a:srgbClr val="081B3A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18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599" y="585216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B0D710-1CCE-42EA-9D6D-D7DB6C8A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99" y="1104290"/>
            <a:ext cx="6868785" cy="456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D516EB-F621-4C83-874D-DAD806644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-45489"/>
            <a:ext cx="12187269" cy="68587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63A3BA-5591-421B-B98C-5361B85B07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" y="1036375"/>
            <a:ext cx="1061107" cy="10611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A54A18-CACA-4312-AFC5-2ECB33EE67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0" y="1890568"/>
            <a:ext cx="1127571" cy="1127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8F9E25-EFE6-489E-A918-B76C2C87C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0" y="-673695"/>
            <a:ext cx="1761897" cy="6059949"/>
          </a:xfrm>
          <a:prstGeom prst="rect">
            <a:avLst/>
          </a:prstGeom>
        </p:spPr>
      </p:pic>
      <p:pic>
        <p:nvPicPr>
          <p:cNvPr id="31" name="Picture 30">
            <a:hlinkClick r:id="rId12" action="ppaction://hlinksldjump"/>
            <a:extLst>
              <a:ext uri="{FF2B5EF4-FFF2-40B4-BE49-F238E27FC236}">
                <a16:creationId xmlns:a16="http://schemas.microsoft.com/office/drawing/2014/main" id="{68867761-8773-4987-AEA4-DFBF1C947F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45" y="5676012"/>
            <a:ext cx="1180821" cy="998220"/>
          </a:xfrm>
          <a:prstGeom prst="rect">
            <a:avLst/>
          </a:prstGeom>
        </p:spPr>
      </p:pic>
      <p:pic>
        <p:nvPicPr>
          <p:cNvPr id="40" name="den3">
            <a:extLst>
              <a:ext uri="{FF2B5EF4-FFF2-40B4-BE49-F238E27FC236}">
                <a16:creationId xmlns:a16="http://schemas.microsoft.com/office/drawing/2014/main" id="{B1BFBB57-14D1-4113-901F-971088D5FE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50" name="den1">
            <a:extLst>
              <a:ext uri="{FF2B5EF4-FFF2-40B4-BE49-F238E27FC236}">
                <a16:creationId xmlns:a16="http://schemas.microsoft.com/office/drawing/2014/main" id="{F7B3DB7D-3485-4222-AF09-D202829D13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93" y="715533"/>
            <a:ext cx="2651990" cy="2651990"/>
          </a:xfrm>
          <a:prstGeom prst="rect">
            <a:avLst/>
          </a:prstGeom>
        </p:spPr>
      </p:pic>
      <p:pic>
        <p:nvPicPr>
          <p:cNvPr id="51" name="den2">
            <a:extLst>
              <a:ext uri="{FF2B5EF4-FFF2-40B4-BE49-F238E27FC236}">
                <a16:creationId xmlns:a16="http://schemas.microsoft.com/office/drawing/2014/main" id="{F1D008C6-3BA1-4CBA-88DB-07A77B8BBE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52" name="den4">
            <a:extLst>
              <a:ext uri="{FF2B5EF4-FFF2-40B4-BE49-F238E27FC236}">
                <a16:creationId xmlns:a16="http://schemas.microsoft.com/office/drawing/2014/main" id="{23939E92-27C0-4B1B-BF2B-B30A46C67D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53" name="den5">
            <a:extLst>
              <a:ext uri="{FF2B5EF4-FFF2-40B4-BE49-F238E27FC236}">
                <a16:creationId xmlns:a16="http://schemas.microsoft.com/office/drawing/2014/main" id="{90F3608E-3397-477C-82C6-ABF3581F43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54" name="den6">
            <a:extLst>
              <a:ext uri="{FF2B5EF4-FFF2-40B4-BE49-F238E27FC236}">
                <a16:creationId xmlns:a16="http://schemas.microsoft.com/office/drawing/2014/main" id="{E37E855D-84E7-42E1-B942-34AE69D6EB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55" name="mau1">
            <a:hlinkClick r:id="rId20" action="ppaction://hlinksldjump"/>
            <a:extLst>
              <a:ext uri="{FF2B5EF4-FFF2-40B4-BE49-F238E27FC236}">
                <a16:creationId xmlns:a16="http://schemas.microsoft.com/office/drawing/2014/main" id="{CFBAC2F6-F734-48C8-A6CB-CFCE934093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48" y="692351"/>
            <a:ext cx="2651990" cy="2651990"/>
          </a:xfrm>
          <a:prstGeom prst="rect">
            <a:avLst/>
          </a:prstGeom>
        </p:spPr>
      </p:pic>
      <p:pic>
        <p:nvPicPr>
          <p:cNvPr id="56" name="mau2">
            <a:hlinkClick r:id="rId22" action="ppaction://hlinksldjump"/>
            <a:extLst>
              <a:ext uri="{FF2B5EF4-FFF2-40B4-BE49-F238E27FC236}">
                <a16:creationId xmlns:a16="http://schemas.microsoft.com/office/drawing/2014/main" id="{CFDA1168-F908-4DF2-B829-22CB6AED006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56" y="1044141"/>
            <a:ext cx="2633741" cy="2639810"/>
          </a:xfrm>
          <a:prstGeom prst="rect">
            <a:avLst/>
          </a:prstGeom>
        </p:spPr>
      </p:pic>
      <p:pic>
        <p:nvPicPr>
          <p:cNvPr id="57" name="mau3">
            <a:hlinkClick r:id="rId24" action="ppaction://hlinksldjump"/>
            <a:extLst>
              <a:ext uri="{FF2B5EF4-FFF2-40B4-BE49-F238E27FC236}">
                <a16:creationId xmlns:a16="http://schemas.microsoft.com/office/drawing/2014/main" id="{AF40D928-5A7B-4A0B-BE56-B330CA563C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65" y="700773"/>
            <a:ext cx="2639810" cy="2639810"/>
          </a:xfrm>
          <a:prstGeom prst="rect">
            <a:avLst/>
          </a:prstGeom>
        </p:spPr>
      </p:pic>
      <p:pic>
        <p:nvPicPr>
          <p:cNvPr id="58" name="mau4">
            <a:hlinkClick r:id="rId26" action="ppaction://hlinksldjump"/>
            <a:extLst>
              <a:ext uri="{FF2B5EF4-FFF2-40B4-BE49-F238E27FC236}">
                <a16:creationId xmlns:a16="http://schemas.microsoft.com/office/drawing/2014/main" id="{CF48BE37-00AA-4715-8CF7-BD0CF2F1D6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46" y="2977440"/>
            <a:ext cx="2651990" cy="2651990"/>
          </a:xfrm>
          <a:prstGeom prst="rect">
            <a:avLst/>
          </a:prstGeom>
        </p:spPr>
      </p:pic>
      <p:pic>
        <p:nvPicPr>
          <p:cNvPr id="59" name="mau5">
            <a:hlinkClick r:id="rId28" action="ppaction://hlinksldjump"/>
            <a:extLst>
              <a:ext uri="{FF2B5EF4-FFF2-40B4-BE49-F238E27FC236}">
                <a16:creationId xmlns:a16="http://schemas.microsoft.com/office/drawing/2014/main" id="{CCA0FCEA-D1A9-4154-9D23-ADAFED9FAD9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89" y="3342315"/>
            <a:ext cx="2633741" cy="2639810"/>
          </a:xfrm>
          <a:prstGeom prst="rect">
            <a:avLst/>
          </a:prstGeom>
        </p:spPr>
      </p:pic>
      <p:pic>
        <p:nvPicPr>
          <p:cNvPr id="60" name="mau6">
            <a:hlinkClick r:id="rId30" action="ppaction://hlinksldjump"/>
            <a:extLst>
              <a:ext uri="{FF2B5EF4-FFF2-40B4-BE49-F238E27FC236}">
                <a16:creationId xmlns:a16="http://schemas.microsoft.com/office/drawing/2014/main" id="{C05A6944-94D7-4544-9F29-B692225377D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09" y="2963084"/>
            <a:ext cx="2651990" cy="265199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5F54743-96DB-41D9-BA0F-DCA31935804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64" name="mau1">
            <a:hlinkClick r:id="rId20" action="ppaction://hlinksldjump"/>
            <a:extLst>
              <a:ext uri="{FF2B5EF4-FFF2-40B4-BE49-F238E27FC236}">
                <a16:creationId xmlns:a16="http://schemas.microsoft.com/office/drawing/2014/main" id="{AE7D4E88-926A-4925-AFE4-EF172A377D9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005">
            <a:off x="539836" y="5375209"/>
            <a:ext cx="906231" cy="906231"/>
          </a:xfrm>
          <a:prstGeom prst="rect">
            <a:avLst/>
          </a:prstGeom>
        </p:spPr>
      </p:pic>
      <p:pic>
        <p:nvPicPr>
          <p:cNvPr id="65" name="mau1">
            <a:hlinkClick r:id="rId20" action="ppaction://hlinksldjump"/>
            <a:extLst>
              <a:ext uri="{FF2B5EF4-FFF2-40B4-BE49-F238E27FC236}">
                <a16:creationId xmlns:a16="http://schemas.microsoft.com/office/drawing/2014/main" id="{FCE0FD52-01F4-4CBF-A883-AD41375C652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005">
            <a:off x="4491763" y="5856815"/>
            <a:ext cx="839851" cy="8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khu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kumimoji="0" lang="vi-VN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4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</a:t>
            </a: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đông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ven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đông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Trảng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àng xa xích đạo lượng mưa càng giảm, rừng rậm nhường chỗ cho rừng thưa và  xavan cây bụi là đặc điểm của môi trường nào?">
            <a:extLst>
              <a:ext uri="{FF2B5EF4-FFF2-40B4-BE49-F238E27FC236}">
                <a16:creationId xmlns:a16="http://schemas.microsoft.com/office/drawing/2014/main" id="{5EA71D4D-D7B3-482E-ADBC-A4385242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44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nset At Savannah Plains Stock Photo - Download Image Now - Africa,  Savannah, Plain - iStock">
            <a:extLst>
              <a:ext uri="{FF2B5EF4-FFF2-40B4-BE49-F238E27FC236}">
                <a16:creationId xmlns:a16="http://schemas.microsoft.com/office/drawing/2014/main" id="{CC30C460-BA57-4D24-B8B5-2882DD1A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0"/>
            <a:ext cx="6197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9BF65CB-055E-45C7-9F43-A875890D23F7}"/>
              </a:ext>
            </a:extLst>
          </p:cNvPr>
          <p:cNvSpPr txBox="1">
            <a:spLocks/>
          </p:cNvSpPr>
          <p:nvPr/>
        </p:nvSpPr>
        <p:spPr>
          <a:xfrm>
            <a:off x="2774538" y="0"/>
            <a:ext cx="6367823" cy="6882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b="1" dirty="0">
                <a:solidFill>
                  <a:srgbClr val="002060"/>
                </a:solidFill>
              </a:rPr>
              <a:t>THẢM THỰC VẬT: XAVAN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Lý thuyết - Bài 20 Sinh vật và các đới tự nhiên Rừng nhiệt đới - Lịch sử và  Địa lý lớp 6">
            <a:extLst>
              <a:ext uri="{FF2B5EF4-FFF2-40B4-BE49-F238E27FC236}">
                <a16:creationId xmlns:a16="http://schemas.microsoft.com/office/drawing/2014/main" id="{21DCA8A0-5849-48E2-9E40-01C5583D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5994400" cy="31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Đâu là những đặc trưng của khí hậu nhiệt đới? - Nhận Đạo Và Đời Sống">
            <a:extLst>
              <a:ext uri="{FF2B5EF4-FFF2-40B4-BE49-F238E27FC236}">
                <a16:creationId xmlns:a16="http://schemas.microsoft.com/office/drawing/2014/main" id="{002F19BC-B51E-42BA-B04E-C4F538BF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695700"/>
            <a:ext cx="6197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C701-51F9-4C00-983D-464A5551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599B3-C320-484B-AE31-19EF00F05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pp dễ thương">
            <a:extLst>
              <a:ext uri="{FF2B5EF4-FFF2-40B4-BE49-F238E27FC236}">
                <a16:creationId xmlns:a16="http://schemas.microsoft.com/office/drawing/2014/main" id="{21B0C804-6421-44B0-8651-3A752044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5C8A1-55BB-4D76-AFE6-0BF5C7938860}"/>
              </a:ext>
            </a:extLst>
          </p:cNvPr>
          <p:cNvSpPr txBox="1"/>
          <p:nvPr/>
        </p:nvSpPr>
        <p:spPr>
          <a:xfrm>
            <a:off x="838200" y="1404594"/>
            <a:ext cx="103694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00B050"/>
                </a:solidFill>
                <a:latin typeface="+mj-lt"/>
              </a:rPr>
              <a:t>TỔNG KẾT VÀ ĐÁNH GIÁ CÁC HOẠT ĐỘNG</a:t>
            </a:r>
            <a:endParaRPr lang="en-US" sz="66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41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-1" y="3313820"/>
            <a:ext cx="12122868" cy="294665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chơi: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câu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lên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viên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0BF5-B754-4BC3-A241-0BB9065E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9DB7-57F4-4664-A788-8EF3E7BF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5+ Hình nền PowerPoint xanh lá tươi mát đa dạng chủ đề">
            <a:extLst>
              <a:ext uri="{FF2B5EF4-FFF2-40B4-BE49-F238E27FC236}">
                <a16:creationId xmlns:a16="http://schemas.microsoft.com/office/drawing/2014/main" id="{584FBB3C-C363-4479-AC0F-5EDC42B0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51559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DB7333-E79E-4ACD-843F-326C524F605B}"/>
              </a:ext>
            </a:extLst>
          </p:cNvPr>
          <p:cNvSpPr txBox="1"/>
          <p:nvPr/>
        </p:nvSpPr>
        <p:spPr>
          <a:xfrm>
            <a:off x="3172524" y="359643"/>
            <a:ext cx="584694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5471C-9C45-4E99-9622-6C093251625D}"/>
              </a:ext>
            </a:extLst>
          </p:cNvPr>
          <p:cNvSpPr txBox="1"/>
          <p:nvPr/>
        </p:nvSpPr>
        <p:spPr>
          <a:xfrm>
            <a:off x="2410117" y="1825625"/>
            <a:ext cx="7371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Hoàn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thành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phiếu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học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tập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Xem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trước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Bài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17: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Đặc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điểm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dân cư Trung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và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Nam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Mỹ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văn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đề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đô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thị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hoá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văn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hoá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Mỹ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Latinh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67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9DA0-80D1-4BCE-B423-105C769D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950A-AA4A-426D-AECC-B471A6D1F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mẫu hình nền thank you đẹp để cảm ơn những người thân yêu">
            <a:extLst>
              <a:ext uri="{FF2B5EF4-FFF2-40B4-BE49-F238E27FC236}">
                <a16:creationId xmlns:a16="http://schemas.microsoft.com/office/drawing/2014/main" id="{5A1E5D13-7FA2-411A-B849-2225B71B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5167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B2458-AAA1-44FE-AAD2-3BFA147908DD}"/>
              </a:ext>
            </a:extLst>
          </p:cNvPr>
          <p:cNvSpPr txBox="1"/>
          <p:nvPr/>
        </p:nvSpPr>
        <p:spPr>
          <a:xfrm>
            <a:off x="0" y="-79202"/>
            <a:ext cx="12192000" cy="175432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5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641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châu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tiên?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Cô-lôm-bô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Niu-tơn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Galile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Va-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-mu-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4151" y="3858337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310735" y="5209535"/>
            <a:ext cx="524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965241" y="6061340"/>
            <a:ext cx="493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71550" y="5202840"/>
            <a:ext cx="533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2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5912158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701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 khi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châu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da đen châu Phi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cư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châu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thông qua con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đưa sang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nô </a:t>
            </a:r>
            <a:r>
              <a:rPr lang="vi-VN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Sang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502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Sang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lịch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hóa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2360</TotalTime>
  <Words>2675</Words>
  <Application>Microsoft Office PowerPoint</Application>
  <PresentationFormat>Widescreen</PresentationFormat>
  <Paragraphs>428</Paragraphs>
  <Slides>41</Slides>
  <Notes>0</Notes>
  <HiddenSlides>0</HiddenSlides>
  <MMClips>54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Bahnschrift Condensed</vt:lpstr>
      <vt:lpstr>Book Antiqua</vt:lpstr>
      <vt:lpstr>Calibri</vt:lpstr>
      <vt:lpstr>Calibri Light</vt:lpstr>
      <vt:lpstr>Times New Roman</vt:lpstr>
      <vt:lpstr>Wingdings</vt:lpstr>
      <vt:lpstr>Office Theme</vt:lpstr>
      <vt:lpstr>Celestial</vt:lpstr>
      <vt:lpstr>PowerPoint Presentation</vt:lpstr>
      <vt:lpstr>PowerPoint Presentation</vt:lpstr>
      <vt:lpstr>KHỞI ĐỘNG: TRÒ CHƠI “AI LÀ TRIỆU PHÚ”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mừng đến với bài thuyết trình về  phân hóa tự nhiên theo chiều cao của trung và nam mỹ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187</cp:revision>
  <dcterms:created xsi:type="dcterms:W3CDTF">2021-08-13T01:47:08Z</dcterms:created>
  <dcterms:modified xsi:type="dcterms:W3CDTF">2025-03-18T06:56:18Z</dcterms:modified>
</cp:coreProperties>
</file>