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1" r:id="rId2"/>
    <p:sldMasterId id="2147483673" r:id="rId3"/>
    <p:sldMasterId id="2147483686" r:id="rId4"/>
    <p:sldMasterId id="2147483699" r:id="rId5"/>
  </p:sldMasterIdLst>
  <p:notesMasterIdLst>
    <p:notesMasterId r:id="rId37"/>
  </p:notesMasterIdLst>
  <p:sldIdLst>
    <p:sldId id="513" r:id="rId6"/>
    <p:sldId id="595" r:id="rId7"/>
    <p:sldId id="260" r:id="rId8"/>
    <p:sldId id="520" r:id="rId9"/>
    <p:sldId id="523" r:id="rId10"/>
    <p:sldId id="525" r:id="rId11"/>
    <p:sldId id="524" r:id="rId12"/>
    <p:sldId id="559" r:id="rId13"/>
    <p:sldId id="526" r:id="rId14"/>
    <p:sldId id="530" r:id="rId15"/>
    <p:sldId id="533" r:id="rId16"/>
    <p:sldId id="534" r:id="rId17"/>
    <p:sldId id="536" r:id="rId18"/>
    <p:sldId id="537" r:id="rId19"/>
    <p:sldId id="540" r:id="rId20"/>
    <p:sldId id="521" r:id="rId21"/>
    <p:sldId id="561" r:id="rId22"/>
    <p:sldId id="553" r:id="rId23"/>
    <p:sldId id="587" r:id="rId24"/>
    <p:sldId id="490" r:id="rId25"/>
    <p:sldId id="586" r:id="rId26"/>
    <p:sldId id="566" r:id="rId27"/>
    <p:sldId id="572" r:id="rId28"/>
    <p:sldId id="591" r:id="rId29"/>
    <p:sldId id="594" r:id="rId30"/>
    <p:sldId id="493" r:id="rId31"/>
    <p:sldId id="496" r:id="rId32"/>
    <p:sldId id="274" r:id="rId33"/>
    <p:sldId id="494" r:id="rId34"/>
    <p:sldId id="581" r:id="rId35"/>
    <p:sldId id="582" r:id="rId3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ong pham" initials="h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51"/>
  </p:normalViewPr>
  <p:slideViewPr>
    <p:cSldViewPr snapToGrid="0" snapToObjects="1">
      <p:cViewPr varScale="1">
        <p:scale>
          <a:sx n="83" d="100"/>
          <a:sy n="83" d="100"/>
        </p:scale>
        <p:origin x="-72" y="-2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7F720A-1D87-4154-B7E0-436FB1B475D8}" type="doc">
      <dgm:prSet loTypeId="urn:microsoft.com/office/officeart/2008/layout/VerticalCurvedList#1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8629F351-0C38-42EB-8131-18E82ED001E6}">
      <dgm:prSet phldrT="[Text]" custT="1"/>
      <dgm:spPr>
        <a:solidFill>
          <a:srgbClr val="66FF99"/>
        </a:solidFill>
      </dgm:spPr>
      <dgm:t>
        <a:bodyPr/>
        <a:lstStyle/>
        <a:p>
          <a:pPr algn="just"/>
          <a:r>
            <a:rPr lang="en-US" sz="3600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I.  </a:t>
          </a:r>
          <a:r>
            <a:rPr lang="vi-VN" sz="3600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 SÁCH CAI TRỊ CỦA CÁC TRIỀU ĐẠI PHONG KIẾN PHƯƠNG BẮC</a:t>
          </a:r>
          <a:endParaRPr lang="en-US" sz="3600" b="1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053D98-FC65-4EF4-B395-1F6AB0901FDE}" type="parTrans" cxnId="{07B64860-F683-4A76-88D9-E59E76347BB0}">
      <dgm:prSet/>
      <dgm:spPr/>
      <dgm:t>
        <a:bodyPr/>
        <a:lstStyle/>
        <a:p>
          <a:endParaRPr lang="en-US"/>
        </a:p>
      </dgm:t>
    </dgm:pt>
    <dgm:pt modelId="{D248365C-9CE7-4F87-B4D3-F851B72DEF67}" type="sibTrans" cxnId="{07B64860-F683-4A76-88D9-E59E76347BB0}">
      <dgm:prSet/>
      <dgm:spPr/>
      <dgm:t>
        <a:bodyPr/>
        <a:lstStyle/>
        <a:p>
          <a:endParaRPr lang="en-US"/>
        </a:p>
      </dgm:t>
    </dgm:pt>
    <dgm:pt modelId="{BAF710CA-6052-4BF3-B915-2A1402877C2E}">
      <dgm:prSet phldrT="[Text]" custT="1"/>
      <dgm:spPr>
        <a:solidFill>
          <a:srgbClr val="FF99FF"/>
        </a:solidFill>
      </dgm:spPr>
      <dgm:t>
        <a:bodyPr/>
        <a:lstStyle/>
        <a:p>
          <a:pPr algn="just"/>
          <a:r>
            <a:rPr lang="en-US" sz="3600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II. NHỮNG CHUYỂN BIẾN VỀ KINH TẾ, VĂN HÓA, XÃ HỘI</a:t>
          </a:r>
          <a:endParaRPr lang="en-US" sz="3600" b="1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3D090D-E16B-42E6-B38B-AD24FDB2B52A}" type="parTrans" cxnId="{920CBF7D-5701-4B8A-BA02-E21B795296F9}">
      <dgm:prSet/>
      <dgm:spPr/>
      <dgm:t>
        <a:bodyPr/>
        <a:lstStyle/>
        <a:p>
          <a:endParaRPr lang="en-US"/>
        </a:p>
      </dgm:t>
    </dgm:pt>
    <dgm:pt modelId="{F9F280E1-275D-4164-ADEF-E1C32D19A639}" type="sibTrans" cxnId="{920CBF7D-5701-4B8A-BA02-E21B795296F9}">
      <dgm:prSet/>
      <dgm:spPr/>
      <dgm:t>
        <a:bodyPr/>
        <a:lstStyle/>
        <a:p>
          <a:endParaRPr lang="en-US"/>
        </a:p>
      </dgm:t>
    </dgm:pt>
    <dgm:pt modelId="{E273E2B0-0464-4476-9D6E-FB0CB0CE3255}" type="pres">
      <dgm:prSet presAssocID="{967F720A-1D87-4154-B7E0-436FB1B475D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C89B9492-4E38-47A6-A510-42F5FF00A66C}" type="pres">
      <dgm:prSet presAssocID="{967F720A-1D87-4154-B7E0-436FB1B475D8}" presName="Name1" presStyleCnt="0"/>
      <dgm:spPr/>
    </dgm:pt>
    <dgm:pt modelId="{6D51D8B3-CC7C-4956-9566-67048515D45A}" type="pres">
      <dgm:prSet presAssocID="{967F720A-1D87-4154-B7E0-436FB1B475D8}" presName="cycle" presStyleCnt="0"/>
      <dgm:spPr/>
    </dgm:pt>
    <dgm:pt modelId="{A4B6760F-6C57-4765-9CE2-8018C692A75D}" type="pres">
      <dgm:prSet presAssocID="{967F720A-1D87-4154-B7E0-436FB1B475D8}" presName="srcNode" presStyleLbl="node1" presStyleIdx="0" presStyleCnt="2"/>
      <dgm:spPr/>
    </dgm:pt>
    <dgm:pt modelId="{259BF275-A39F-4F00-8D59-7C04D3741CDE}" type="pres">
      <dgm:prSet presAssocID="{967F720A-1D87-4154-B7E0-436FB1B475D8}" presName="conn" presStyleLbl="parChTrans1D2" presStyleIdx="0" presStyleCnt="1"/>
      <dgm:spPr/>
      <dgm:t>
        <a:bodyPr/>
        <a:lstStyle/>
        <a:p>
          <a:endParaRPr lang="en-US"/>
        </a:p>
      </dgm:t>
    </dgm:pt>
    <dgm:pt modelId="{900D8563-6BDB-41EE-8D70-AA1072F9F8E0}" type="pres">
      <dgm:prSet presAssocID="{967F720A-1D87-4154-B7E0-436FB1B475D8}" presName="extraNode" presStyleLbl="node1" presStyleIdx="0" presStyleCnt="2"/>
      <dgm:spPr/>
    </dgm:pt>
    <dgm:pt modelId="{C22AC19B-6679-4469-9FD8-9512759E512D}" type="pres">
      <dgm:prSet presAssocID="{967F720A-1D87-4154-B7E0-436FB1B475D8}" presName="dstNode" presStyleLbl="node1" presStyleIdx="0" presStyleCnt="2"/>
      <dgm:spPr/>
    </dgm:pt>
    <dgm:pt modelId="{A3B641D1-5DF5-4CDD-A3AC-9ABD010B42C0}" type="pres">
      <dgm:prSet presAssocID="{8629F351-0C38-42EB-8131-18E82ED001E6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D28D29-8C6A-471C-B050-46ADBAF1212E}" type="pres">
      <dgm:prSet presAssocID="{8629F351-0C38-42EB-8131-18E82ED001E6}" presName="accent_1" presStyleCnt="0"/>
      <dgm:spPr/>
    </dgm:pt>
    <dgm:pt modelId="{B0163875-DB50-4E45-8F96-66BB9BFCF08E}" type="pres">
      <dgm:prSet presAssocID="{8629F351-0C38-42EB-8131-18E82ED001E6}" presName="accentRepeatNode" presStyleLbl="solidFgAcc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CE32BE8-FE99-437C-B9E1-A35F997A71DC}" type="pres">
      <dgm:prSet presAssocID="{BAF710CA-6052-4BF3-B915-2A1402877C2E}" presName="text_2" presStyleLbl="node1" presStyleIdx="1" presStyleCnt="2" custLinFactNeighborX="3747" custLinFactNeighborY="70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8801BD-226B-45D6-9FCA-AB80FAA4BC44}" type="pres">
      <dgm:prSet presAssocID="{BAF710CA-6052-4BF3-B915-2A1402877C2E}" presName="accent_2" presStyleCnt="0"/>
      <dgm:spPr/>
    </dgm:pt>
    <dgm:pt modelId="{B7C17D02-2898-405A-983F-31A15E7E3BAF}" type="pres">
      <dgm:prSet presAssocID="{BAF710CA-6052-4BF3-B915-2A1402877C2E}" presName="accentRepeatNode" presStyleLbl="solidFgAcc1" presStyleIdx="1" presStyleCnt="2" custScaleY="9787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84466B09-2CC8-4837-B0B9-4BEFFCC3E3AB}" type="presOf" srcId="{8629F351-0C38-42EB-8131-18E82ED001E6}" destId="{A3B641D1-5DF5-4CDD-A3AC-9ABD010B42C0}" srcOrd="0" destOrd="0" presId="urn:microsoft.com/office/officeart/2008/layout/VerticalCurvedList#1"/>
    <dgm:cxn modelId="{255A0886-7D38-47F0-9A4E-D9041F82DDD3}" type="presOf" srcId="{BAF710CA-6052-4BF3-B915-2A1402877C2E}" destId="{2CE32BE8-FE99-437C-B9E1-A35F997A71DC}" srcOrd="0" destOrd="0" presId="urn:microsoft.com/office/officeart/2008/layout/VerticalCurvedList#1"/>
    <dgm:cxn modelId="{FBDC2ABF-720C-4E6A-A121-CF20313A8B88}" type="presOf" srcId="{967F720A-1D87-4154-B7E0-436FB1B475D8}" destId="{E273E2B0-0464-4476-9D6E-FB0CB0CE3255}" srcOrd="0" destOrd="0" presId="urn:microsoft.com/office/officeart/2008/layout/VerticalCurvedList#1"/>
    <dgm:cxn modelId="{07B64860-F683-4A76-88D9-E59E76347BB0}" srcId="{967F720A-1D87-4154-B7E0-436FB1B475D8}" destId="{8629F351-0C38-42EB-8131-18E82ED001E6}" srcOrd="0" destOrd="0" parTransId="{FD053D98-FC65-4EF4-B395-1F6AB0901FDE}" sibTransId="{D248365C-9CE7-4F87-B4D3-F851B72DEF67}"/>
    <dgm:cxn modelId="{910D199E-1E2A-464F-9950-B80E4EC47818}" type="presOf" srcId="{D248365C-9CE7-4F87-B4D3-F851B72DEF67}" destId="{259BF275-A39F-4F00-8D59-7C04D3741CDE}" srcOrd="0" destOrd="0" presId="urn:microsoft.com/office/officeart/2008/layout/VerticalCurvedList#1"/>
    <dgm:cxn modelId="{920CBF7D-5701-4B8A-BA02-E21B795296F9}" srcId="{967F720A-1D87-4154-B7E0-436FB1B475D8}" destId="{BAF710CA-6052-4BF3-B915-2A1402877C2E}" srcOrd="1" destOrd="0" parTransId="{063D090D-E16B-42E6-B38B-AD24FDB2B52A}" sibTransId="{F9F280E1-275D-4164-ADEF-E1C32D19A639}"/>
    <dgm:cxn modelId="{F8415B87-F5EB-4290-9579-DFE12C1D516A}" type="presParOf" srcId="{E273E2B0-0464-4476-9D6E-FB0CB0CE3255}" destId="{C89B9492-4E38-47A6-A510-42F5FF00A66C}" srcOrd="0" destOrd="0" presId="urn:microsoft.com/office/officeart/2008/layout/VerticalCurvedList#1"/>
    <dgm:cxn modelId="{0BE13ADC-F352-4E81-9C8D-8B322EFB288E}" type="presParOf" srcId="{C89B9492-4E38-47A6-A510-42F5FF00A66C}" destId="{6D51D8B3-CC7C-4956-9566-67048515D45A}" srcOrd="0" destOrd="0" presId="urn:microsoft.com/office/officeart/2008/layout/VerticalCurvedList#1"/>
    <dgm:cxn modelId="{193EAC0A-2A5D-4523-842D-32FDF48013B1}" type="presParOf" srcId="{6D51D8B3-CC7C-4956-9566-67048515D45A}" destId="{A4B6760F-6C57-4765-9CE2-8018C692A75D}" srcOrd="0" destOrd="0" presId="urn:microsoft.com/office/officeart/2008/layout/VerticalCurvedList#1"/>
    <dgm:cxn modelId="{FB2BCC33-E137-4B92-9C2A-42E27E66E545}" type="presParOf" srcId="{6D51D8B3-CC7C-4956-9566-67048515D45A}" destId="{259BF275-A39F-4F00-8D59-7C04D3741CDE}" srcOrd="1" destOrd="0" presId="urn:microsoft.com/office/officeart/2008/layout/VerticalCurvedList#1"/>
    <dgm:cxn modelId="{71CAFBCF-232C-4167-AE3B-C6E5C07D23B1}" type="presParOf" srcId="{6D51D8B3-CC7C-4956-9566-67048515D45A}" destId="{900D8563-6BDB-41EE-8D70-AA1072F9F8E0}" srcOrd="2" destOrd="0" presId="urn:microsoft.com/office/officeart/2008/layout/VerticalCurvedList#1"/>
    <dgm:cxn modelId="{415DE80E-7DF2-4E5D-9DA7-A1CF9484E0FC}" type="presParOf" srcId="{6D51D8B3-CC7C-4956-9566-67048515D45A}" destId="{C22AC19B-6679-4469-9FD8-9512759E512D}" srcOrd="3" destOrd="0" presId="urn:microsoft.com/office/officeart/2008/layout/VerticalCurvedList#1"/>
    <dgm:cxn modelId="{501B14DB-C2BE-4B8A-ACC8-ED4E0256CB84}" type="presParOf" srcId="{C89B9492-4E38-47A6-A510-42F5FF00A66C}" destId="{A3B641D1-5DF5-4CDD-A3AC-9ABD010B42C0}" srcOrd="1" destOrd="0" presId="urn:microsoft.com/office/officeart/2008/layout/VerticalCurvedList#1"/>
    <dgm:cxn modelId="{A7CD3ECF-9B46-4CE7-A2FE-9DF4B2CC7068}" type="presParOf" srcId="{C89B9492-4E38-47A6-A510-42F5FF00A66C}" destId="{15D28D29-8C6A-471C-B050-46ADBAF1212E}" srcOrd="2" destOrd="0" presId="urn:microsoft.com/office/officeart/2008/layout/VerticalCurvedList#1"/>
    <dgm:cxn modelId="{DCA54457-087E-44ED-8EDA-0EB82263B762}" type="presParOf" srcId="{15D28D29-8C6A-471C-B050-46ADBAF1212E}" destId="{B0163875-DB50-4E45-8F96-66BB9BFCF08E}" srcOrd="0" destOrd="0" presId="urn:microsoft.com/office/officeart/2008/layout/VerticalCurvedList#1"/>
    <dgm:cxn modelId="{BC6BB84E-4D01-45EE-A489-889A4310E506}" type="presParOf" srcId="{C89B9492-4E38-47A6-A510-42F5FF00A66C}" destId="{2CE32BE8-FE99-437C-B9E1-A35F997A71DC}" srcOrd="3" destOrd="0" presId="urn:microsoft.com/office/officeart/2008/layout/VerticalCurvedList#1"/>
    <dgm:cxn modelId="{A8C8391D-2E3E-4BA5-AED4-AA389FBFA1B9}" type="presParOf" srcId="{C89B9492-4E38-47A6-A510-42F5FF00A66C}" destId="{258801BD-226B-45D6-9FCA-AB80FAA4BC44}" srcOrd="4" destOrd="0" presId="urn:microsoft.com/office/officeart/2008/layout/VerticalCurvedList#1"/>
    <dgm:cxn modelId="{23A2B225-F420-4654-B145-DE5F5E128B2C}" type="presParOf" srcId="{258801BD-226B-45D6-9FCA-AB80FAA4BC44}" destId="{B7C17D02-2898-405A-983F-31A15E7E3BAF}" srcOrd="0" destOrd="0" presId="urn:microsoft.com/office/officeart/2008/layout/VerticalCurvedLis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9BF275-A39F-4F00-8D59-7C04D3741CDE}">
      <dsp:nvSpPr>
        <dsp:cNvPr id="0" name=""/>
        <dsp:cNvSpPr/>
      </dsp:nvSpPr>
      <dsp:spPr>
        <a:xfrm>
          <a:off x="-5818143" y="-897384"/>
          <a:ext cx="6980722" cy="6980722"/>
        </a:xfrm>
        <a:prstGeom prst="blockArc">
          <a:avLst>
            <a:gd name="adj1" fmla="val 18900000"/>
            <a:gd name="adj2" fmla="val 2700000"/>
            <a:gd name="adj3" fmla="val 30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B641D1-5DF5-4CDD-A3AC-9ABD010B42C0}">
      <dsp:nvSpPr>
        <dsp:cNvPr id="0" name=""/>
        <dsp:cNvSpPr/>
      </dsp:nvSpPr>
      <dsp:spPr>
        <a:xfrm>
          <a:off x="953307" y="740865"/>
          <a:ext cx="10806387" cy="1481523"/>
        </a:xfrm>
        <a:prstGeom prst="rect">
          <a:avLst/>
        </a:prstGeom>
        <a:solidFill>
          <a:srgbClr val="66FF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5959" tIns="91440" rIns="91440" bIns="91440" numCol="1" spcCol="1270" anchor="ctr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I.  </a:t>
          </a:r>
          <a:r>
            <a:rPr lang="vi-VN" sz="3600" b="1" kern="1200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 SÁCH CAI TRỊ CỦA CÁC TRIỀU ĐẠI PHONG KIẾN PHƯƠNG BẮC</a:t>
          </a:r>
          <a:endParaRPr lang="en-US" sz="3600" b="1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3307" y="740865"/>
        <a:ext cx="10806387" cy="1481523"/>
      </dsp:txXfrm>
    </dsp:sp>
    <dsp:sp modelId="{B0163875-DB50-4E45-8F96-66BB9BFCF08E}">
      <dsp:nvSpPr>
        <dsp:cNvPr id="0" name=""/>
        <dsp:cNvSpPr/>
      </dsp:nvSpPr>
      <dsp:spPr>
        <a:xfrm>
          <a:off x="27355" y="555674"/>
          <a:ext cx="1851904" cy="185190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E32BE8-FE99-437C-B9E1-A35F997A71DC}">
      <dsp:nvSpPr>
        <dsp:cNvPr id="0" name=""/>
        <dsp:cNvSpPr/>
      </dsp:nvSpPr>
      <dsp:spPr>
        <a:xfrm>
          <a:off x="980663" y="3068071"/>
          <a:ext cx="10806387" cy="1481523"/>
        </a:xfrm>
        <a:prstGeom prst="rect">
          <a:avLst/>
        </a:prstGeom>
        <a:solidFill>
          <a:srgbClr val="FF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5959" tIns="91440" rIns="91440" bIns="91440" numCol="1" spcCol="1270" anchor="ctr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II. NHỮNG CHUYỂN BIẾN VỀ KINH TẾ, VĂN HÓA, XÃ HỘI</a:t>
          </a:r>
          <a:endParaRPr lang="en-US" sz="3600" b="1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0663" y="3068071"/>
        <a:ext cx="10806387" cy="1481523"/>
      </dsp:txXfrm>
    </dsp:sp>
    <dsp:sp modelId="{B7C17D02-2898-405A-983F-31A15E7E3BAF}">
      <dsp:nvSpPr>
        <dsp:cNvPr id="0" name=""/>
        <dsp:cNvSpPr/>
      </dsp:nvSpPr>
      <dsp:spPr>
        <a:xfrm>
          <a:off x="27355" y="2798097"/>
          <a:ext cx="1851904" cy="181245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#1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53BA5-3127-4174-8F73-E6113E6D8EB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7A1C8-DF45-4936-917F-65080219A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91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2662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ea typeface="SimSun" panose="02010600030101010101" pitchFamily="2" charset="-122"/>
              </a:rPr>
              <a:t>31</a:t>
            </a:fld>
            <a:endParaRPr lang="zh-CN" altLang="en-US" sz="1200" dirty="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2/17/2025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2/17/2025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2/17/2025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2/17/2025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422E37-B93B-4BA6-964B-E7D99B8D05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F34E72-E748-4FB9-8A9E-0F7139EF3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422E37-B93B-4BA6-964B-E7D99B8D05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F34E72-E748-4FB9-8A9E-0F7139EF3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422E37-B93B-4BA6-964B-E7D99B8D05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F34E72-E748-4FB9-8A9E-0F7139EF3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422E37-B93B-4BA6-964B-E7D99B8D05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F34E72-E748-4FB9-8A9E-0F7139EF3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422E37-B93B-4BA6-964B-E7D99B8D05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F34E72-E748-4FB9-8A9E-0F7139EF3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422E37-B93B-4BA6-964B-E7D99B8D05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F34E72-E748-4FB9-8A9E-0F7139EF3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422E37-B93B-4BA6-964B-E7D99B8D05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F34E72-E748-4FB9-8A9E-0F7139EF3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2/17/2025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Content Placeholder 4"/>
          <p:cNvPicPr>
            <a:picLocks noChangeAspect="1"/>
          </p:cNvPicPr>
          <p:nvPr userDrawn="1"/>
        </p:nvPicPr>
        <p:blipFill rotWithShape="1">
          <a:blip r:embed="rId2"/>
          <a:srcRect t="7737" b="77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422E37-B93B-4BA6-964B-E7D99B8D05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F34E72-E748-4FB9-8A9E-0F7139EF3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422E37-B93B-4BA6-964B-E7D99B8D05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F34E72-E748-4FB9-8A9E-0F7139EF3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422E37-B93B-4BA6-964B-E7D99B8D05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F34E72-E748-4FB9-8A9E-0F7139EF3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422E37-B93B-4BA6-964B-E7D99B8D05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F34E72-E748-4FB9-8A9E-0F7139EF3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A01-068E-424E-B801-F0C5F8F62D5A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CD69-2C11-4E69-A018-5938D179C8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A01-068E-424E-B801-F0C5F8F62D5A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CD69-2C11-4E69-A018-5938D179C8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A01-068E-424E-B801-F0C5F8F62D5A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CD69-2C11-4E69-A018-5938D179C8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A01-068E-424E-B801-F0C5F8F62D5A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CD69-2C11-4E69-A018-5938D179C8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A01-068E-424E-B801-F0C5F8F62D5A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CD69-2C11-4E69-A018-5938D179C8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A01-068E-424E-B801-F0C5F8F62D5A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CD69-2C11-4E69-A018-5938D179C8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2/17/2025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A01-068E-424E-B801-F0C5F8F62D5A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CD69-2C11-4E69-A018-5938D179C8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A01-068E-424E-B801-F0C5F8F62D5A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CD69-2C11-4E69-A018-5938D179C8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A01-068E-424E-B801-F0C5F8F62D5A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CD69-2C11-4E69-A018-5938D179C8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A01-068E-424E-B801-F0C5F8F62D5A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CD69-2C11-4E69-A018-5938D179C8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79A01-068E-424E-B801-F0C5F8F62D5A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6CD69-2C11-4E69-A018-5938D179C8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2/17/2025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2/17/2025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Content Placeholder 4"/>
          <p:cNvPicPr>
            <a:picLocks noChangeAspect="1"/>
          </p:cNvPicPr>
          <p:nvPr userDrawn="1"/>
        </p:nvPicPr>
        <p:blipFill rotWithShape="1">
          <a:blip r:embed="rId2"/>
          <a:srcRect t="7737" b="77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2/17/2025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2/17/2025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2/17/2025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2/17/2025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2/17/2025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2/17/2025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2/17/2025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2/17/2025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2/17/2025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2/17/2025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2/17/2025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0659-E668-419E-A772-145C29E28E3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0659-E668-419E-A772-145C29E28E3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2/17/2025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0659-E668-419E-A772-145C29E28E3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0659-E668-419E-A772-145C29E28E3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0659-E668-419E-A772-145C29E28E3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0659-E668-419E-A772-145C29E28E3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0659-E668-419E-A772-145C29E28E3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0659-E668-419E-A772-145C29E28E3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0659-E668-419E-A772-145C29E28E3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0659-E668-419E-A772-145C29E28E3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A0659-E668-419E-A772-145C29E28E3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2/17/2025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2/17/2025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2/17/2025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2/17/2025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018BF-1DEF-AF45-856A-D94288752618}" type="datetimeFigureOut">
              <a:rPr lang="x-none" smtClean="0"/>
              <a:t>2/17/2025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8422E37-B93B-4BA6-964B-E7D99B8D05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2/17/2025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F34E72-E748-4FB9-8A9E-0F7139EF32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79A01-068E-424E-B801-F0C5F8F62D5A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6CD69-2C11-4E69-A018-5938D179C8C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018BF-1DEF-AF45-856A-D94288752618}" type="datetimeFigureOut">
              <a:rPr lang="x-none" smtClean="0"/>
              <a:t>2/17/2025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A0659-E668-419E-A772-145C29E28E3F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48FA2-2394-4D68-90F4-72743978800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9896" y="2865349"/>
            <a:ext cx="1094667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TÙNG THIỆN VƯƠNG</a:t>
            </a:r>
            <a:endParaRPr lang="en-US" sz="45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17" y="4711915"/>
            <a:ext cx="2637983" cy="21460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54"/>
            <a:ext cx="2625634" cy="21048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9896" y="4050195"/>
            <a:ext cx="1094667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LỊCH SỬ VÀ ĐỊA LÍ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8671"/>
            <a:ext cx="2612571" cy="26125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17" y="5088338"/>
            <a:ext cx="2625634" cy="21048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20" b="95894" l="1466" r="98534">
                        <a14:foregroundMark x1="48289" y1="16129" x2="48289" y2="16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798" y="517888"/>
            <a:ext cx="3040830" cy="202722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23" y="2328541"/>
            <a:ext cx="2200752" cy="2200752"/>
          </a:xfrm>
          <a:prstGeom prst="rect">
            <a:avLst/>
          </a:prstGeom>
        </p:spPr>
      </p:pic>
      <p:sp>
        <p:nvSpPr>
          <p:cNvPr id="16" name="Speech Bubble: Rectangle with Corners Rounded 7"/>
          <p:cNvSpPr/>
          <p:nvPr/>
        </p:nvSpPr>
        <p:spPr>
          <a:xfrm>
            <a:off x="2501265" y="573405"/>
            <a:ext cx="7862570" cy="1207770"/>
          </a:xfrm>
          <a:prstGeom prst="wedgeRoundRectCallout">
            <a:avLst>
              <a:gd name="adj1" fmla="val 55169"/>
              <a:gd name="adj2" fmla="val 1723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 phủ Giao Châu </a:t>
            </a:r>
            <a:r>
              <a:rPr lang="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ặt ở</a:t>
            </a:r>
          </a:p>
        </p:txBody>
      </p:sp>
      <p:sp>
        <p:nvSpPr>
          <p:cNvPr id="17" name="Rectangle: Rounded Corners 18"/>
          <p:cNvSpPr/>
          <p:nvPr/>
        </p:nvSpPr>
        <p:spPr>
          <a:xfrm>
            <a:off x="123190" y="4849495"/>
            <a:ext cx="2605405" cy="1849120"/>
          </a:xfrm>
          <a:prstGeom prst="roundRect">
            <a:avLst/>
          </a:prstGeom>
          <a:solidFill>
            <a:srgbClr val="DEEBF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36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</a:t>
            </a: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r>
              <a:rPr lang="vi-VN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Luy Lâu  </a:t>
            </a:r>
            <a:endParaRPr lang="en-US" sz="3600" kern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891" y="2328325"/>
            <a:ext cx="2200752" cy="2200752"/>
          </a:xfrm>
          <a:prstGeom prst="rect">
            <a:avLst/>
          </a:prstGeom>
        </p:spPr>
      </p:pic>
      <p:sp>
        <p:nvSpPr>
          <p:cNvPr id="19" name="Rectangle: Rounded Corners 20"/>
          <p:cNvSpPr/>
          <p:nvPr/>
        </p:nvSpPr>
        <p:spPr>
          <a:xfrm>
            <a:off x="3208020" y="4849495"/>
            <a:ext cx="2671445" cy="1849120"/>
          </a:xfrm>
          <a:prstGeom prst="roundRect">
            <a:avLst/>
          </a:prstGeom>
          <a:solidFill>
            <a:srgbClr val="DEEBF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vi-VN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B. Giao Chỉ</a:t>
            </a:r>
            <a:r>
              <a:rPr lang="vi-VN" sz="36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298" y="242088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2"/>
          <p:cNvSpPr/>
          <p:nvPr/>
        </p:nvSpPr>
        <p:spPr>
          <a:xfrm>
            <a:off x="6359525" y="4848860"/>
            <a:ext cx="2505075" cy="1849755"/>
          </a:xfrm>
          <a:prstGeom prst="roundRect">
            <a:avLst/>
          </a:prstGeom>
          <a:solidFill>
            <a:srgbClr val="DEEBF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vi-VN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C. Cổ Loa</a:t>
            </a:r>
            <a:r>
              <a:rPr lang="en-US" sz="36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endParaRPr lang="vi-VN" sz="36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5337" y="232817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4"/>
          <p:cNvSpPr/>
          <p:nvPr/>
        </p:nvSpPr>
        <p:spPr>
          <a:xfrm>
            <a:off x="9251950" y="4849495"/>
            <a:ext cx="2812415" cy="1849120"/>
          </a:xfrm>
          <a:prstGeom prst="roundRect">
            <a:avLst/>
          </a:prstGeom>
          <a:solidFill>
            <a:srgbClr val="DEEBF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36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</a:t>
            </a:r>
            <a:r>
              <a:rPr lang="en-US" sz="36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r>
              <a:rPr lang="vi-VN" sz="36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Cửu Chân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6503" y="1839150"/>
            <a:ext cx="1207995" cy="12079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5966" y="1781365"/>
            <a:ext cx="1200530" cy="1205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71" y="2328623"/>
            <a:ext cx="2934336" cy="2200752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7955" y="499215"/>
            <a:ext cx="10703560" cy="1207770"/>
          </a:xfrm>
          <a:prstGeom prst="wedgeRoundRectCallout">
            <a:avLst>
              <a:gd name="adj1" fmla="val 55169"/>
              <a:gd name="adj2" fmla="val 17238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vi-VN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Câu 5:</a:t>
            </a:r>
            <a:r>
              <a:rPr lang="en-US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D</a:t>
            </a:r>
            <a:r>
              <a:rPr lang="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ư</a:t>
            </a:r>
            <a:r>
              <a:rPr lang="en-US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ới thời thuộc </a:t>
            </a:r>
            <a:r>
              <a:rPr lang="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Đư</a:t>
            </a:r>
            <a:r>
              <a:rPr lang="en-US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ờng, chức quan </a:t>
            </a:r>
            <a:r>
              <a:rPr lang="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</a:t>
            </a:r>
            <a:r>
              <a:rPr lang="en-US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ứng </a:t>
            </a:r>
            <a:r>
              <a:rPr lang="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</a:t>
            </a:r>
            <a:r>
              <a:rPr lang="en-US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ầu An Nam </a:t>
            </a:r>
            <a:r>
              <a:rPr lang="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</a:t>
            </a:r>
            <a:r>
              <a:rPr lang="en-US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ô hộ phủ </a:t>
            </a:r>
            <a:r>
              <a:rPr lang="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đư</a:t>
            </a:r>
            <a:r>
              <a:rPr lang="en-US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ợc gọi là gì?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447040" y="4740910"/>
            <a:ext cx="2192655" cy="2002790"/>
          </a:xfrm>
          <a:prstGeom prst="roundRect">
            <a:avLst/>
          </a:prstGeom>
          <a:solidFill>
            <a:srgbClr val="DEEBF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A. Tiết độ sứ.</a:t>
            </a:r>
            <a:endParaRPr lang="vi-VN" altLang="en-US" sz="36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46" y="2328623"/>
            <a:ext cx="2934336" cy="2200752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88030" y="4740910"/>
            <a:ext cx="2251075" cy="2002790"/>
          </a:xfrm>
          <a:prstGeom prst="roundRect">
            <a:avLst/>
          </a:prstGeom>
          <a:solidFill>
            <a:srgbClr val="DEEBF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B. Bồ Chính.</a:t>
            </a:r>
            <a:endParaRPr lang="vi-VN" altLang="en-US" sz="36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820" y="2448718"/>
            <a:ext cx="2934336" cy="2200752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187440" y="4649470"/>
            <a:ext cx="2647950" cy="2094230"/>
          </a:xfrm>
          <a:prstGeom prst="roundRect">
            <a:avLst/>
          </a:prstGeom>
          <a:solidFill>
            <a:srgbClr val="DEEBF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C. Thái Thú.</a:t>
            </a:r>
            <a:endParaRPr lang="en-US" sz="36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7525" y="2448638"/>
            <a:ext cx="2934336" cy="220075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356090" y="4649470"/>
            <a:ext cx="2394585" cy="2094230"/>
          </a:xfrm>
          <a:prstGeom prst="roundRect">
            <a:avLst/>
          </a:prstGeom>
          <a:solidFill>
            <a:srgbClr val="DEEBF7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D. Tể tướng.</a:t>
            </a:r>
            <a:endParaRPr lang="vi-VN" sz="3600" kern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0680" y="1724625"/>
            <a:ext cx="1610660" cy="12079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954" y="1531742"/>
            <a:ext cx="1600707" cy="1205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286385" y="479863"/>
            <a:ext cx="11384915" cy="158750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vi-VN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Dưới thời thuộc H</a:t>
            </a:r>
            <a:r>
              <a:rPr lang="vi-VN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án</a:t>
            </a:r>
            <a:r>
              <a:rPr lang="en-US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chức quan đứng đầu </a:t>
            </a:r>
            <a:r>
              <a:rPr lang="vi-VN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Giao Châu </a:t>
            </a:r>
            <a:r>
              <a:rPr lang="en-US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được gọi là gì</a:t>
            </a:r>
            <a:r>
              <a:rPr lang="vi-VN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  <a:r>
              <a:rPr lang="en-US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</p:txBody>
      </p:sp>
      <p:sp>
        <p:nvSpPr>
          <p:cNvPr id="5" name="Rectangles 4"/>
          <p:cNvSpPr/>
          <p:nvPr/>
        </p:nvSpPr>
        <p:spPr>
          <a:xfrm>
            <a:off x="1175385" y="2854325"/>
            <a:ext cx="3540125" cy="114935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A. An Nam đô hộ phủ. </a:t>
            </a:r>
          </a:p>
        </p:txBody>
      </p:sp>
      <p:sp>
        <p:nvSpPr>
          <p:cNvPr id="6" name="Rectangles 5"/>
          <p:cNvSpPr/>
          <p:nvPr/>
        </p:nvSpPr>
        <p:spPr>
          <a:xfrm>
            <a:off x="7221220" y="4522470"/>
            <a:ext cx="3540125" cy="114935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D. </a:t>
            </a:r>
            <a:r>
              <a:rPr lang="en-US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Tể tướng.</a:t>
            </a:r>
            <a:endParaRPr lang="en-US" alt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1175385" y="4522470"/>
            <a:ext cx="3540125" cy="114935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C. </a:t>
            </a:r>
            <a:r>
              <a:rPr lang="vi-VN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Thứ sử</a:t>
            </a:r>
            <a:r>
              <a:rPr lang="en-US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</a:t>
            </a:r>
          </a:p>
        </p:txBody>
      </p:sp>
      <p:sp>
        <p:nvSpPr>
          <p:cNvPr id="8" name="Rectangles 7"/>
          <p:cNvSpPr/>
          <p:nvPr/>
        </p:nvSpPr>
        <p:spPr>
          <a:xfrm>
            <a:off x="7131685" y="2854325"/>
            <a:ext cx="3540125" cy="114935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B. </a:t>
            </a:r>
            <a:r>
              <a:rPr lang="en-US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Thái Thú.</a:t>
            </a:r>
            <a:endParaRPr lang="en-US" alt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0" name="Rectangles 9"/>
          <p:cNvSpPr/>
          <p:nvPr/>
        </p:nvSpPr>
        <p:spPr>
          <a:xfrm>
            <a:off x="3888105" y="3679825"/>
            <a:ext cx="3540125" cy="114935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C. </a:t>
            </a:r>
            <a:r>
              <a:rPr lang="vi-VN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Thứ sử</a:t>
            </a:r>
            <a:r>
              <a:rPr lang="en-US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1158240" y="665480"/>
            <a:ext cx="10335895" cy="12623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266700">
              <a:spcBef>
                <a:spcPct val="0"/>
              </a:spcBef>
              <a:spcAft>
                <a:spcPct val="0"/>
              </a:spcAft>
            </a:pPr>
            <a:r>
              <a:rPr sz="36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Câu 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7</a:t>
            </a:r>
            <a:r>
              <a:rPr sz="36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.</a:t>
            </a:r>
            <a:r>
              <a:rPr sz="36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 </a:t>
            </a:r>
            <a:r>
              <a:rPr lang="en-US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Dưới thời thuộc H</a:t>
            </a:r>
            <a:r>
              <a:rPr lang="vi-VN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án</a:t>
            </a:r>
            <a:r>
              <a:rPr lang="en-US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chức quan đứng đầu </a:t>
            </a:r>
            <a:r>
              <a:rPr lang="vi-VN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Quận </a:t>
            </a:r>
            <a:r>
              <a:rPr lang="en-US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được gọi là gì</a:t>
            </a:r>
            <a:r>
              <a:rPr lang="vi-VN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  <a:r>
              <a:rPr lang="en-US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 </a:t>
            </a:r>
            <a:endParaRPr lang="vi-VN" sz="3600" b="1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sym typeface="+mn-ea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26540" y="2451735"/>
            <a:ext cx="2978785" cy="1180465"/>
          </a:xfrm>
          <a:prstGeom prst="roundRect">
            <a:avLst/>
          </a:prstGeom>
          <a:ln w="6350" cap="flat" cmpd="sng" algn="ctr">
            <a:solidFill>
              <a:schemeClr val="accent2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sz="3600" b="1">
                <a:solidFill>
                  <a:schemeClr val="tx1"/>
                </a:solidFill>
                <a:latin typeface="Times New Roman" panose="02020603050405020304"/>
                <a:ea typeface="Calibri" panose="020F0502020204030204"/>
                <a:sym typeface="+mn-ea"/>
              </a:rPr>
              <a:t>A.</a:t>
            </a:r>
            <a:r>
              <a:rPr sz="3600">
                <a:solidFill>
                  <a:schemeClr val="tx1"/>
                </a:solidFill>
                <a:latin typeface="Times New Roman" panose="02020603050405020304"/>
                <a:ea typeface="Calibri" panose="020F0502020204030204"/>
                <a:sym typeface="+mn-ea"/>
              </a:rPr>
              <a:t> </a:t>
            </a:r>
            <a:r>
              <a:rPr lang="en-US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Bồ Chính.</a:t>
            </a:r>
            <a:endParaRPr lang="en-US" sz="3600">
              <a:solidFill>
                <a:schemeClr val="tx1"/>
              </a:solidFill>
              <a:latin typeface="Times New Roman" panose="02020603050405020304"/>
              <a:ea typeface="Calibri" panose="020F0502020204030204"/>
              <a:sym typeface="+mn-ea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778750" y="2507615"/>
            <a:ext cx="3099435" cy="1180465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sz="3600" b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sym typeface="+mn-ea"/>
              </a:rPr>
              <a:t>B.</a:t>
            </a:r>
            <a:r>
              <a:rPr sz="36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sym typeface="+mn-ea"/>
              </a:rPr>
              <a:t> </a:t>
            </a:r>
            <a:r>
              <a:rPr lang="en-US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Thái Thú.</a:t>
            </a:r>
            <a:r>
              <a:rPr sz="36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sym typeface="+mn-ea"/>
              </a:rPr>
              <a:t>	</a:t>
            </a:r>
            <a:endParaRPr lang="en-US" sz="3600">
              <a:solidFill>
                <a:srgbClr val="000000"/>
              </a:solidFill>
              <a:latin typeface="Times New Roman" panose="02020603050405020304"/>
              <a:ea typeface="Calibri" panose="020F0502020204030204"/>
              <a:sym typeface="+mn-ea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48600" y="4075430"/>
            <a:ext cx="3058795" cy="1180465"/>
          </a:xfrm>
          <a:prstGeom prst="roundRect">
            <a:avLst/>
          </a:prstGeom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sz="3600" b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sym typeface="+mn-ea"/>
              </a:rPr>
              <a:t>D.</a:t>
            </a:r>
            <a:r>
              <a:rPr sz="36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sym typeface="+mn-ea"/>
              </a:rPr>
              <a:t> </a:t>
            </a:r>
            <a:r>
              <a:rPr lang="en-US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Tể tướng.</a:t>
            </a:r>
            <a:endParaRPr lang="en-US" sz="3600">
              <a:solidFill>
                <a:srgbClr val="000000"/>
              </a:solidFill>
              <a:latin typeface="Times New Roman" panose="02020603050405020304"/>
              <a:ea typeface="Calibri" panose="020F0502020204030204"/>
              <a:sym typeface="+mn-ea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26540" y="4156075"/>
            <a:ext cx="2978785" cy="1180465"/>
          </a:xfrm>
          <a:prstGeom prst="roundRect">
            <a:avLst/>
          </a:prstGeom>
          <a:ln w="635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sz="3600" b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sym typeface="+mn-ea"/>
              </a:rPr>
              <a:t>C. </a:t>
            </a:r>
            <a:r>
              <a:rPr lang="vi-VN" altLang="en-US" sz="36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Thứ sử</a:t>
            </a: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</a:t>
            </a:r>
            <a:endParaRPr lang="en-US" sz="3600">
              <a:solidFill>
                <a:srgbClr val="000000"/>
              </a:solidFill>
              <a:latin typeface="Times New Roman" panose="02020603050405020304"/>
              <a:ea typeface="Calibri" panose="020F0502020204030204"/>
              <a:sym typeface="+mn-ea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778750" y="2507615"/>
            <a:ext cx="3099435" cy="1180465"/>
          </a:xfrm>
          <a:prstGeom prst="round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600" b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sym typeface="+mn-ea"/>
              </a:rPr>
              <a:t>B.</a:t>
            </a:r>
            <a:r>
              <a:rPr sz="36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sym typeface="+mn-ea"/>
              </a:rPr>
              <a:t> </a:t>
            </a:r>
            <a:r>
              <a:rPr lang="en-US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Thái Thú.</a:t>
            </a:r>
            <a:r>
              <a:rPr sz="36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sym typeface="+mn-ea"/>
              </a:rPr>
              <a:t>	</a:t>
            </a:r>
            <a:endParaRPr lang="en-US" sz="3600">
              <a:solidFill>
                <a:srgbClr val="000000"/>
              </a:solidFill>
              <a:latin typeface="Times New Roman" panose="02020603050405020304"/>
              <a:ea typeface="Calibri" panose="020F0502020204030204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8" grpId="0" bldLvl="0" animBg="1"/>
      <p:bldP spid="9" grpId="0" bldLvl="0" animBg="1"/>
      <p:bldP spid="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/>
          <p:cNvSpPr/>
          <p:nvPr/>
        </p:nvSpPr>
        <p:spPr>
          <a:xfrm>
            <a:off x="203835" y="798622"/>
            <a:ext cx="10703560" cy="1207770"/>
          </a:xfrm>
          <a:prstGeom prst="wedgeRoundRectCallout">
            <a:avLst>
              <a:gd name="adj1" fmla="val 55169"/>
              <a:gd name="adj2" fmla="val 17238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vi-VN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Câu 8:</a:t>
            </a:r>
            <a:r>
              <a:rPr lang="en-US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Dưới thời thuộc Đường, chức quan đứng đầu </a:t>
            </a:r>
            <a:r>
              <a:rPr lang="vi-VN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Châu</a:t>
            </a:r>
            <a:r>
              <a:rPr lang="en-US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được gọi là gì?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6540" y="2451735"/>
            <a:ext cx="2978785" cy="1180465"/>
          </a:xfrm>
          <a:prstGeom prst="roundRect">
            <a:avLst/>
          </a:prstGeom>
          <a:ln w="6350" cap="flat" cmpd="sng" algn="ctr">
            <a:solidFill>
              <a:schemeClr val="accent2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sz="3600" b="1">
                <a:solidFill>
                  <a:schemeClr val="tx1"/>
                </a:solidFill>
                <a:latin typeface="Times New Roman" panose="02020603050405020304"/>
                <a:ea typeface="Calibri" panose="020F0502020204030204"/>
                <a:sym typeface="+mn-ea"/>
              </a:rPr>
              <a:t>A.</a:t>
            </a:r>
            <a:r>
              <a:rPr sz="3600">
                <a:solidFill>
                  <a:schemeClr val="tx1"/>
                </a:solidFill>
                <a:latin typeface="Times New Roman" panose="02020603050405020304"/>
                <a:ea typeface="Calibri" panose="020F0502020204030204"/>
                <a:sym typeface="+mn-ea"/>
              </a:rPr>
              <a:t> </a:t>
            </a:r>
            <a:r>
              <a:rPr lang="en-US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Bồ Chính.</a:t>
            </a:r>
            <a:endParaRPr lang="en-US" sz="3600">
              <a:solidFill>
                <a:schemeClr val="tx1"/>
              </a:solidFill>
              <a:latin typeface="Times New Roman" panose="02020603050405020304"/>
              <a:ea typeface="Calibri" panose="020F0502020204030204"/>
              <a:sym typeface="+mn-ea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26540" y="4156075"/>
            <a:ext cx="2978785" cy="1180465"/>
          </a:xfrm>
          <a:prstGeom prst="roundRect">
            <a:avLst/>
          </a:prstGeom>
          <a:ln w="635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sz="3600" b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sym typeface="+mn-ea"/>
              </a:rPr>
              <a:t>C. </a:t>
            </a:r>
            <a:r>
              <a:rPr lang="vi-VN" altLang="en-US" sz="36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Thứ sử</a:t>
            </a:r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</a:t>
            </a:r>
            <a:endParaRPr lang="en-US" sz="3600">
              <a:solidFill>
                <a:srgbClr val="000000"/>
              </a:solidFill>
              <a:latin typeface="Times New Roman" panose="02020603050405020304"/>
              <a:ea typeface="Calibri" panose="020F0502020204030204"/>
              <a:sym typeface="+mn-ea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848600" y="4075430"/>
            <a:ext cx="3058795" cy="1180465"/>
          </a:xfrm>
          <a:prstGeom prst="roundRect">
            <a:avLst/>
          </a:prstGeom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sz="3600" b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sym typeface="+mn-ea"/>
              </a:rPr>
              <a:t>D.</a:t>
            </a:r>
            <a:r>
              <a:rPr sz="36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sym typeface="+mn-ea"/>
              </a:rPr>
              <a:t> </a:t>
            </a:r>
            <a:r>
              <a:rPr lang="en-US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Tể tướng.</a:t>
            </a:r>
            <a:endParaRPr lang="en-US" sz="3600">
              <a:solidFill>
                <a:srgbClr val="000000"/>
              </a:solidFill>
              <a:latin typeface="Times New Roman" panose="02020603050405020304"/>
              <a:ea typeface="Calibri" panose="020F0502020204030204"/>
              <a:sym typeface="+mn-ea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739380" y="2248535"/>
            <a:ext cx="3099435" cy="1180465"/>
          </a:xfrm>
          <a:prstGeom prst="roundRect">
            <a:avLst/>
          </a:prstGeom>
          <a:ln w="6350" cap="flat" cmpd="sng" algn="ctr">
            <a:solidFill>
              <a:schemeClr val="accent2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sz="3600" b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sym typeface="+mn-ea"/>
              </a:rPr>
              <a:t>B.</a:t>
            </a:r>
            <a:r>
              <a:rPr sz="36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sym typeface="+mn-ea"/>
              </a:rPr>
              <a:t> </a:t>
            </a:r>
            <a:r>
              <a:rPr lang="en-US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Thái Thú.</a:t>
            </a:r>
            <a:r>
              <a:rPr sz="36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sym typeface="+mn-ea"/>
              </a:rPr>
              <a:t>	</a:t>
            </a:r>
            <a:endParaRPr lang="en-US" sz="3600">
              <a:solidFill>
                <a:srgbClr val="000000"/>
              </a:solidFill>
              <a:latin typeface="Times New Roman" panose="02020603050405020304"/>
              <a:ea typeface="Calibri" panose="020F0502020204030204"/>
              <a:sym typeface="+mn-ea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526540" y="4156075"/>
            <a:ext cx="2978785" cy="1180465"/>
          </a:xfrm>
          <a:prstGeom prst="round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600" b="1">
                <a:solidFill>
                  <a:schemeClr val="tx1"/>
                </a:solidFill>
                <a:latin typeface="Times New Roman" panose="02020603050405020304"/>
                <a:ea typeface="Calibri" panose="020F0502020204030204"/>
                <a:sym typeface="+mn-ea"/>
              </a:rPr>
              <a:t>C. </a:t>
            </a:r>
            <a:r>
              <a:rPr lang="vi-VN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Thứ sử</a:t>
            </a:r>
            <a:r>
              <a:rPr lang="en-US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</a:t>
            </a:r>
            <a:endParaRPr lang="en-US" altLang="en-US" sz="3600" b="1">
              <a:solidFill>
                <a:schemeClr val="tx1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286385" y="989661"/>
            <a:ext cx="11384915" cy="158750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vi-VN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Dưới thời thuộc </a:t>
            </a:r>
            <a:r>
              <a:rPr lang="vi-VN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Đường</a:t>
            </a:r>
            <a:r>
              <a:rPr lang="en-US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chức quan đứng đầu </a:t>
            </a:r>
            <a:r>
              <a:rPr lang="vi-VN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Huyện </a:t>
            </a:r>
            <a:r>
              <a:rPr lang="en-US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được gọi là gì</a:t>
            </a:r>
            <a:r>
              <a:rPr lang="vi-VN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?</a:t>
            </a:r>
            <a:r>
              <a:rPr lang="en-US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</p:txBody>
      </p:sp>
      <p:sp>
        <p:nvSpPr>
          <p:cNvPr id="5" name="Rectangles 4"/>
          <p:cNvSpPr/>
          <p:nvPr/>
        </p:nvSpPr>
        <p:spPr>
          <a:xfrm>
            <a:off x="1175385" y="2854325"/>
            <a:ext cx="3540125" cy="114935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A. </a:t>
            </a:r>
            <a:r>
              <a:rPr lang="vi-VN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Huyện lệnh</a:t>
            </a:r>
            <a:r>
              <a:rPr lang="en-US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</a:p>
        </p:txBody>
      </p:sp>
      <p:sp>
        <p:nvSpPr>
          <p:cNvPr id="6" name="Rectangles 5"/>
          <p:cNvSpPr/>
          <p:nvPr/>
        </p:nvSpPr>
        <p:spPr>
          <a:xfrm>
            <a:off x="7221220" y="4522470"/>
            <a:ext cx="3540125" cy="114935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D. </a:t>
            </a:r>
            <a:r>
              <a:rPr lang="en-US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Tể tướng.</a:t>
            </a:r>
            <a:endParaRPr lang="en-US" alt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1175385" y="4522470"/>
            <a:ext cx="3540125" cy="114935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C. </a:t>
            </a:r>
            <a:r>
              <a:rPr lang="vi-VN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Thứ sử</a:t>
            </a:r>
            <a:r>
              <a:rPr lang="en-US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</a:t>
            </a:r>
          </a:p>
        </p:txBody>
      </p:sp>
      <p:sp>
        <p:nvSpPr>
          <p:cNvPr id="8" name="Rectangles 7"/>
          <p:cNvSpPr/>
          <p:nvPr/>
        </p:nvSpPr>
        <p:spPr>
          <a:xfrm>
            <a:off x="7131685" y="2854325"/>
            <a:ext cx="3540125" cy="114935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B. </a:t>
            </a:r>
            <a:r>
              <a:rPr lang="en-US" alt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Thái Thú.</a:t>
            </a:r>
            <a:endParaRPr lang="en-US" alt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1175385" y="2854325"/>
            <a:ext cx="3540125" cy="114935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A. </a:t>
            </a:r>
            <a:r>
              <a:rPr lang="vi-VN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Huyện lệnh</a:t>
            </a:r>
            <a:r>
              <a:rPr lang="en-US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2615"/>
            <a:ext cx="12192000" cy="5718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landscape with mountains and sun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2" b="15805"/>
          <a:stretch>
            <a:fillRect/>
          </a:stretch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414270" y="585117"/>
            <a:ext cx="94120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SÁCH CAI TRỊ CỦA CÁC TRIỀU ĐẠI PHONG KIẾN PHƯƠNG BẮC</a:t>
            </a:r>
            <a:endParaRPr lang="en-US" altLang="en-US" sz="32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236475" y="1539692"/>
            <a:ext cx="44616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</a:rPr>
              <a:t>1. </a:t>
            </a:r>
            <a:r>
              <a:rPr lang="en-US" altLang="en-US" sz="2800" b="1" dirty="0" err="1">
                <a:solidFill>
                  <a:srgbClr val="C00000"/>
                </a:solidFill>
              </a:rPr>
              <a:t>Tổ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chức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bộ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máy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cai</a:t>
            </a: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</a:rPr>
              <a:t>trị</a:t>
            </a:r>
            <a:r>
              <a:rPr lang="en-US" altLang="en-US" sz="2800" b="1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72509" y="1947330"/>
            <a:ext cx="10504488" cy="131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15000"/>
              </a:lnSpc>
              <a:spcAft>
                <a:spcPts val="1000"/>
              </a:spcAft>
            </a:pPr>
            <a:r>
              <a:rPr lang="en-US" alt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quận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gộp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quận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 Trung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 Giao Châu.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72509" y="3531628"/>
            <a:ext cx="10504488" cy="132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15000"/>
              </a:lnSpc>
              <a:spcAft>
                <a:spcPts val="1000"/>
              </a:spcAft>
            </a:pPr>
            <a:r>
              <a:rPr lang="en-US" altLang="en-US" sz="3200" dirty="0"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 679,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 Giao Châu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 An Nam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83622" y="5003140"/>
            <a:ext cx="10504488" cy="132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15000"/>
              </a:lnSpc>
              <a:spcAft>
                <a:spcPts val="1000"/>
              </a:spcAft>
            </a:pPr>
            <a:r>
              <a:rPr lang="en-US" altLang="en-US" sz="3200" dirty="0"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  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mưu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Sáp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nhập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thổ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xóa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bỏ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altLang="en-US" sz="36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23215" y="1753235"/>
            <a:ext cx="1816100" cy="35667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Chính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sách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bóc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lột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kinh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tế</a:t>
            </a:r>
          </a:p>
        </p:txBody>
      </p:sp>
      <p:cxnSp>
        <p:nvCxnSpPr>
          <p:cNvPr id="13" name="Straight Arrow Connector 12"/>
          <p:cNvCxnSpPr>
            <a:stCxn id="5" idx="3"/>
            <a:endCxn id="14" idx="1"/>
          </p:cNvCxnSpPr>
          <p:nvPr/>
        </p:nvCxnSpPr>
        <p:spPr>
          <a:xfrm flipV="1">
            <a:off x="2139527" y="1399394"/>
            <a:ext cx="337820" cy="21374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2477135" y="575310"/>
            <a:ext cx="5546090" cy="16484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623820" y="2670175"/>
            <a:ext cx="5385435" cy="18307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siết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154767" y="3767944"/>
            <a:ext cx="484505" cy="12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26" idx="1"/>
          </p:cNvCxnSpPr>
          <p:nvPr/>
        </p:nvCxnSpPr>
        <p:spPr>
          <a:xfrm>
            <a:off x="2154515" y="3999719"/>
            <a:ext cx="449084" cy="16814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2603500" y="4947285"/>
            <a:ext cx="5421630" cy="14674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</a:p>
        </p:txBody>
      </p:sp>
      <p:sp>
        <p:nvSpPr>
          <p:cNvPr id="42" name="Cloud Callout 41"/>
          <p:cNvSpPr/>
          <p:nvPr/>
        </p:nvSpPr>
        <p:spPr>
          <a:xfrm>
            <a:off x="7907655" y="833755"/>
            <a:ext cx="4425950" cy="4486275"/>
          </a:xfrm>
          <a:prstGeom prst="cloudCallout">
            <a:avLst>
              <a:gd name="adj1" fmla="val -42969"/>
              <a:gd name="adj2" fmla="val 46956"/>
            </a:avLst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en-US" alt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Chính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quyền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đô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hộ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phương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Bắc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đã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thi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hành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những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lang="en-US" alt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chính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sách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cai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trị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gì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đối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với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nước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ta?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8" grpId="0" animBg="1"/>
      <p:bldP spid="26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7" y="2113888"/>
            <a:ext cx="5363323" cy="47441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870" y="2109198"/>
            <a:ext cx="6714130" cy="4744112"/>
          </a:xfrm>
          <a:prstGeom prst="rect">
            <a:avLst/>
          </a:prstGeom>
        </p:spPr>
      </p:pic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4824019" y="427377"/>
            <a:ext cx="5363323" cy="1619898"/>
          </a:xfrm>
          <a:prstGeom prst="cloudCallout">
            <a:avLst>
              <a:gd name="adj1" fmla="val -45828"/>
              <a:gd name="adj2" fmla="val 72430"/>
            </a:avLst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00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ta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cống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nạp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nhà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Hán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171" y="682286"/>
            <a:ext cx="656339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en-US" sz="3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GIẢI MÃ NHẬN VẬT</a:t>
            </a:r>
            <a:endParaRPr 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601" y="1472748"/>
            <a:ext cx="4114800" cy="169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204" y="609458"/>
            <a:ext cx="5240267" cy="265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9" y="3503850"/>
            <a:ext cx="5395944" cy="3197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204" y="3528127"/>
            <a:ext cx="5240267" cy="3197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17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ndscape with mountains and sun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2" b="15805"/>
          <a:stretch>
            <a:fillRect/>
          </a:stretch>
        </p:blipFill>
        <p:spPr>
          <a:xfrm>
            <a:off x="1" y="-222875"/>
            <a:ext cx="12192000" cy="6857989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249555" y="831850"/>
            <a:ext cx="5422265" cy="438975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5915025" y="844550"/>
            <a:ext cx="5819140" cy="4377055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1615440" y="5385435"/>
            <a:ext cx="2690495" cy="74295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600" b="1">
                <a:solidFill>
                  <a:schemeClr val="tx1"/>
                </a:solidFill>
              </a:rPr>
              <a:t>NGÀ VOI</a:t>
            </a:r>
          </a:p>
        </p:txBody>
      </p:sp>
      <p:sp>
        <p:nvSpPr>
          <p:cNvPr id="9" name="Rectangles 8"/>
          <p:cNvSpPr/>
          <p:nvPr/>
        </p:nvSpPr>
        <p:spPr>
          <a:xfrm>
            <a:off x="7593965" y="5320665"/>
            <a:ext cx="2690495" cy="70866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600" b="1">
                <a:solidFill>
                  <a:schemeClr val="tx1"/>
                </a:solidFill>
              </a:rPr>
              <a:t>SỪNG TÊ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92" y="2113888"/>
            <a:ext cx="6069426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7" y="2113888"/>
            <a:ext cx="5363323" cy="4744112"/>
          </a:xfrm>
          <a:prstGeom prst="rect">
            <a:avLst/>
          </a:prstGeom>
        </p:spPr>
      </p:pic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5105637" y="647221"/>
            <a:ext cx="5822124" cy="1784026"/>
          </a:xfrm>
          <a:prstGeom prst="cloudCallout">
            <a:avLst>
              <a:gd name="adj1" fmla="val 32424"/>
              <a:gd name="adj2" fmla="val 68074"/>
            </a:avLst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rgbClr val="FF0000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latin typeface="Times New Roman" panose="02020603050405020304" pitchFamily="18" charset="0"/>
              </a:rPr>
              <a:t>Ngoài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cống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nạp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chính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quyền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đô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hộ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dùng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bóc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lột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ta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kinh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</a:rPr>
              <a:t>tế</a:t>
            </a:r>
            <a:r>
              <a:rPr lang="en-US" altLang="en-US" sz="2400" b="1" i="1" dirty="0">
                <a:latin typeface="Times New Roman" panose="02020603050405020304" pitchFamily="18" charset="0"/>
              </a:rPr>
              <a:t> 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loud Callout 34"/>
          <p:cNvSpPr/>
          <p:nvPr/>
        </p:nvSpPr>
        <p:spPr>
          <a:xfrm>
            <a:off x="2625691" y="1031549"/>
            <a:ext cx="6077585" cy="3950970"/>
          </a:xfrm>
          <a:prstGeom prst="cloudCallout">
            <a:avLst>
              <a:gd name="adj1" fmla="val -49086"/>
              <a:gd name="adj2" fmla="val 62711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/>
      <p:bldP spid="35" grpId="1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76"/>
            <a:ext cx="12192000" cy="6896559"/>
          </a:xfrm>
        </p:spPr>
      </p:pic>
      <p:grpSp>
        <p:nvGrpSpPr>
          <p:cNvPr id="7" name="Group 6"/>
          <p:cNvGrpSpPr/>
          <p:nvPr/>
        </p:nvGrpSpPr>
        <p:grpSpPr>
          <a:xfrm>
            <a:off x="0" y="1951583"/>
            <a:ext cx="2877672" cy="2877716"/>
            <a:chOff x="0" y="1518367"/>
            <a:chExt cx="2877672" cy="2877716"/>
          </a:xfrm>
          <a:solidFill>
            <a:srgbClr val="FFC000"/>
          </a:solidFill>
        </p:grpSpPr>
        <p:sp>
          <p:nvSpPr>
            <p:cNvPr id="8" name="Oval 7"/>
            <p:cNvSpPr/>
            <p:nvPr/>
          </p:nvSpPr>
          <p:spPr>
            <a:xfrm>
              <a:off x="0" y="1518367"/>
              <a:ext cx="2877672" cy="2877716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Oval 4"/>
            <p:cNvSpPr txBox="1"/>
            <p:nvPr/>
          </p:nvSpPr>
          <p:spPr>
            <a:xfrm>
              <a:off x="421425" y="1939799"/>
              <a:ext cx="2034822" cy="203485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36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36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36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6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endParaRPr lang="en-US" sz="36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74" name="Picture 2" descr="Tài liệu VietJ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286" y="3941725"/>
            <a:ext cx="3071971" cy="291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Alternate Process 2"/>
          <p:cNvSpPr/>
          <p:nvPr/>
        </p:nvSpPr>
        <p:spPr>
          <a:xfrm>
            <a:off x="3193912" y="732476"/>
            <a:ext cx="4701835" cy="1690688"/>
          </a:xfrm>
          <a:prstGeom prst="flowChartAlternateProcess">
            <a:avLst/>
          </a:prstGeom>
          <a:solidFill>
            <a:srgbClr val="CC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3193912" y="2537369"/>
            <a:ext cx="4744662" cy="2284202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3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3193912" y="4937760"/>
            <a:ext cx="4744662" cy="1881681"/>
          </a:xfrm>
          <a:prstGeom prst="flowChartAlternateProcess">
            <a:avLst/>
          </a:prstGeom>
          <a:solidFill>
            <a:srgbClr val="FFFF6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36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Một số những giải pháp nhằm khắc phục những ảnh hưởng tiêu cực của tư tưởng nho  giáo trong xã hội Việt Nam hiện n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286" y="-20797"/>
            <a:ext cx="2892002" cy="394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" y="0"/>
            <a:ext cx="12166242" cy="6858000"/>
          </a:xfrm>
          <a:prstGeom prst="rect">
            <a:avLst/>
          </a:prstGeom>
        </p:spPr>
      </p:pic>
      <p:sp>
        <p:nvSpPr>
          <p:cNvPr id="4" name="Rectangle 2"/>
          <p:cNvSpPr/>
          <p:nvPr/>
        </p:nvSpPr>
        <p:spPr>
          <a:xfrm>
            <a:off x="1434465" y="2230120"/>
            <a:ext cx="932307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7200" b="1" dirty="0">
                <a:solidFill>
                  <a:srgbClr val="FF0000"/>
                </a:solidFill>
              </a:rPr>
              <a:t>AI NHANH HƠN NÀO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5400000" flipH="1" flipV="1">
            <a:off x="7861093" y="1693338"/>
            <a:ext cx="5643023" cy="2800350"/>
          </a:xfrm>
          <a:custGeom>
            <a:avLst/>
            <a:gdLst/>
            <a:ahLst/>
            <a:cxnLst/>
            <a:rect l="l" t="t" r="r" b="b"/>
            <a:pathLst>
              <a:path w="8464534" h="4200525">
                <a:moveTo>
                  <a:pt x="8464535" y="4200525"/>
                </a:moveTo>
                <a:lnTo>
                  <a:pt x="0" y="4200525"/>
                </a:lnTo>
                <a:lnTo>
                  <a:pt x="0" y="0"/>
                </a:lnTo>
                <a:lnTo>
                  <a:pt x="8464535" y="0"/>
                </a:lnTo>
                <a:lnTo>
                  <a:pt x="8464535" y="420052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5400000">
            <a:off x="-262988" y="4821074"/>
            <a:ext cx="2500459" cy="2187901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12F7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3320"/>
                </a:lnSpc>
              </a:pPr>
              <a:endParaRPr sz="120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49530" y="0"/>
            <a:ext cx="12192000" cy="4419600"/>
          </a:xfrm>
          <a:prstGeom prst="rect">
            <a:avLst/>
          </a:prstGeom>
          <a:solidFill>
            <a:srgbClr val="000B5D">
              <a:alpha val="9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22" name="Group 5"/>
          <p:cNvGrpSpPr/>
          <p:nvPr/>
        </p:nvGrpSpPr>
        <p:grpSpPr>
          <a:xfrm>
            <a:off x="5553075" y="2269490"/>
            <a:ext cx="4102100" cy="2725420"/>
            <a:chOff x="0" y="0"/>
            <a:chExt cx="1513913" cy="856192"/>
          </a:xfrm>
        </p:grpSpPr>
        <p:sp>
          <p:nvSpPr>
            <p:cNvPr id="23" name="Freeform 6"/>
            <p:cNvSpPr/>
            <p:nvPr/>
          </p:nvSpPr>
          <p:spPr>
            <a:xfrm>
              <a:off x="2179" y="0"/>
              <a:ext cx="1509555" cy="856192"/>
            </a:xfrm>
            <a:custGeom>
              <a:avLst/>
              <a:gdLst/>
              <a:ahLst/>
              <a:cxnLst/>
              <a:rect l="l" t="t" r="r" b="b"/>
              <a:pathLst>
                <a:path w="1509555" h="856192">
                  <a:moveTo>
                    <a:pt x="1505799" y="440598"/>
                  </a:moveTo>
                  <a:lnTo>
                    <a:pt x="1314468" y="843690"/>
                  </a:lnTo>
                  <a:cubicBezTo>
                    <a:pt x="1310844" y="851325"/>
                    <a:pt x="1303147" y="856192"/>
                    <a:pt x="1294694" y="856192"/>
                  </a:cubicBezTo>
                  <a:lnTo>
                    <a:pt x="214860" y="856192"/>
                  </a:lnTo>
                  <a:cubicBezTo>
                    <a:pt x="206408" y="856192"/>
                    <a:pt x="198711" y="851325"/>
                    <a:pt x="195087" y="843690"/>
                  </a:cubicBezTo>
                  <a:lnTo>
                    <a:pt x="3755" y="440598"/>
                  </a:lnTo>
                  <a:cubicBezTo>
                    <a:pt x="0" y="432687"/>
                    <a:pt x="0" y="423505"/>
                    <a:pt x="3755" y="415594"/>
                  </a:cubicBezTo>
                  <a:lnTo>
                    <a:pt x="195087" y="12502"/>
                  </a:lnTo>
                  <a:cubicBezTo>
                    <a:pt x="198711" y="4867"/>
                    <a:pt x="206408" y="0"/>
                    <a:pt x="214860" y="0"/>
                  </a:cubicBezTo>
                  <a:lnTo>
                    <a:pt x="1294694" y="0"/>
                  </a:lnTo>
                  <a:cubicBezTo>
                    <a:pt x="1303147" y="0"/>
                    <a:pt x="1310844" y="4867"/>
                    <a:pt x="1314468" y="12502"/>
                  </a:cubicBezTo>
                  <a:lnTo>
                    <a:pt x="1505799" y="415594"/>
                  </a:lnTo>
                  <a:cubicBezTo>
                    <a:pt x="1509555" y="423505"/>
                    <a:pt x="1509555" y="432687"/>
                    <a:pt x="1505799" y="440598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000B5D"/>
              </a:solidFill>
              <a:prstDash val="solid"/>
              <a:miter/>
            </a:ln>
          </p:spPr>
        </p:sp>
        <p:sp>
          <p:nvSpPr>
            <p:cNvPr id="24" name="TextBox 7"/>
            <p:cNvSpPr txBox="1"/>
            <p:nvPr/>
          </p:nvSpPr>
          <p:spPr>
            <a:xfrm>
              <a:off x="114300" y="19050"/>
              <a:ext cx="1285313" cy="837142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375"/>
                </a:lnSpc>
              </a:pPr>
              <a:endParaRPr sz="1200"/>
            </a:p>
          </p:txBody>
        </p:sp>
      </p:grpSp>
      <p:grpSp>
        <p:nvGrpSpPr>
          <p:cNvPr id="25" name="Group 8"/>
          <p:cNvGrpSpPr/>
          <p:nvPr/>
        </p:nvGrpSpPr>
        <p:grpSpPr>
          <a:xfrm>
            <a:off x="1766570" y="2261870"/>
            <a:ext cx="4161790" cy="2793365"/>
            <a:chOff x="0" y="0"/>
            <a:chExt cx="1513913" cy="872615"/>
          </a:xfrm>
        </p:grpSpPr>
        <p:sp>
          <p:nvSpPr>
            <p:cNvPr id="26" name="Freeform 9"/>
            <p:cNvSpPr/>
            <p:nvPr/>
          </p:nvSpPr>
          <p:spPr>
            <a:xfrm>
              <a:off x="2108" y="0"/>
              <a:ext cx="1509697" cy="872615"/>
            </a:xfrm>
            <a:custGeom>
              <a:avLst/>
              <a:gdLst/>
              <a:ahLst/>
              <a:cxnLst/>
              <a:rect l="l" t="t" r="r" b="b"/>
              <a:pathLst>
                <a:path w="1509697" h="872615">
                  <a:moveTo>
                    <a:pt x="1506046" y="448673"/>
                  </a:moveTo>
                  <a:lnTo>
                    <a:pt x="1314364" y="860250"/>
                  </a:lnTo>
                  <a:cubicBezTo>
                    <a:pt x="1310851" y="867792"/>
                    <a:pt x="1303284" y="872615"/>
                    <a:pt x="1294964" y="872615"/>
                  </a:cubicBezTo>
                  <a:lnTo>
                    <a:pt x="214733" y="872615"/>
                  </a:lnTo>
                  <a:cubicBezTo>
                    <a:pt x="206412" y="872615"/>
                    <a:pt x="198846" y="867792"/>
                    <a:pt x="195333" y="860250"/>
                  </a:cubicBezTo>
                  <a:lnTo>
                    <a:pt x="3651" y="448673"/>
                  </a:lnTo>
                  <a:cubicBezTo>
                    <a:pt x="0" y="440834"/>
                    <a:pt x="0" y="431782"/>
                    <a:pt x="3651" y="423942"/>
                  </a:cubicBezTo>
                  <a:lnTo>
                    <a:pt x="195333" y="12366"/>
                  </a:lnTo>
                  <a:cubicBezTo>
                    <a:pt x="198846" y="4823"/>
                    <a:pt x="206412" y="0"/>
                    <a:pt x="214733" y="0"/>
                  </a:cubicBezTo>
                  <a:lnTo>
                    <a:pt x="1294964" y="0"/>
                  </a:lnTo>
                  <a:cubicBezTo>
                    <a:pt x="1303284" y="0"/>
                    <a:pt x="1310851" y="4823"/>
                    <a:pt x="1314364" y="12366"/>
                  </a:cubicBezTo>
                  <a:lnTo>
                    <a:pt x="1506046" y="423942"/>
                  </a:lnTo>
                  <a:cubicBezTo>
                    <a:pt x="1509697" y="431782"/>
                    <a:pt x="1509697" y="440834"/>
                    <a:pt x="1506046" y="448673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000B5D"/>
              </a:solidFill>
              <a:prstDash val="solid"/>
              <a:miter/>
            </a:ln>
          </p:spPr>
        </p:sp>
        <p:sp>
          <p:nvSpPr>
            <p:cNvPr id="27" name="TextBox 10"/>
            <p:cNvSpPr txBox="1"/>
            <p:nvPr/>
          </p:nvSpPr>
          <p:spPr>
            <a:xfrm>
              <a:off x="114300" y="19050"/>
              <a:ext cx="1285313" cy="853565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marL="0" lvl="0" indent="0" algn="ctr">
                <a:lnSpc>
                  <a:spcPts val="2375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8" name="TextBox 11"/>
          <p:cNvSpPr txBox="1"/>
          <p:nvPr/>
        </p:nvSpPr>
        <p:spPr>
          <a:xfrm>
            <a:off x="2159000" y="2592705"/>
            <a:ext cx="3055620" cy="169227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5600"/>
              </a:lnSpc>
            </a:pPr>
            <a:r>
              <a:rPr lang="en-US" sz="3600" dirty="0">
                <a:solidFill>
                  <a:srgbClr val="FFFFFF"/>
                </a:solidFill>
                <a:latin typeface="#9Slide03 IcielPanton Black" panose="00000A00000000000000" pitchFamily="2" charset="-93"/>
              </a:rPr>
              <a:t>1</a:t>
            </a:r>
          </a:p>
        </p:txBody>
      </p:sp>
      <p:sp>
        <p:nvSpPr>
          <p:cNvPr id="29" name="TextBox 12"/>
          <p:cNvSpPr txBox="1"/>
          <p:nvPr/>
        </p:nvSpPr>
        <p:spPr>
          <a:xfrm>
            <a:off x="2006825" y="3078480"/>
            <a:ext cx="3607210" cy="1107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en-US" sz="2400" dirty="0" smtClean="0">
                <a:solidFill>
                  <a:srgbClr val="000B5D"/>
                </a:solidFill>
                <a:latin typeface="#9Slide03 Cabin Condensed Bold" panose="00000806000000000000" pitchFamily="2" charset="-93"/>
              </a:rPr>
              <a:t>HS </a:t>
            </a:r>
            <a:r>
              <a:rPr lang="vi-VN" altLang="en-US" sz="2400" dirty="0" smtClean="0">
                <a:solidFill>
                  <a:srgbClr val="000B5D"/>
                </a:solidFill>
                <a:latin typeface="#9Slide03 Cabin Condensed Bold" panose="00000806000000000000" pitchFamily="2" charset="-93"/>
              </a:rPr>
              <a:t>6 nhóm có thời gian suy nghĩ 10 giây </a:t>
            </a:r>
            <a:endParaRPr lang="vi-VN" altLang="en-US" sz="2400" dirty="0" err="1" smtClean="0">
              <a:solidFill>
                <a:srgbClr val="000B5D"/>
              </a:solidFill>
              <a:latin typeface="#9Slide03 Cabin Condensed Bold" panose="00000806000000000000" pitchFamily="2" charset="-93"/>
            </a:endParaRPr>
          </a:p>
        </p:txBody>
      </p:sp>
      <p:sp>
        <p:nvSpPr>
          <p:cNvPr id="30" name="TextBox 14"/>
          <p:cNvSpPr txBox="1"/>
          <p:nvPr/>
        </p:nvSpPr>
        <p:spPr>
          <a:xfrm>
            <a:off x="5986780" y="2806065"/>
            <a:ext cx="3359150" cy="172212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rgbClr val="000B5D"/>
                </a:solidFill>
                <a:latin typeface="#9Slide03 Cabin Condensed Bold" panose="00000806000000000000" pitchFamily="2" charset="-93"/>
              </a:rPr>
              <a:t>Có</a:t>
            </a:r>
            <a:r>
              <a:rPr lang="vi-VN" sz="2400" dirty="0">
                <a:solidFill>
                  <a:srgbClr val="002060"/>
                </a:solidFill>
                <a:latin typeface="#9Slide03 Cabin Condensed Bold" panose="00000806000000000000" pitchFamily="2" charset="-93"/>
              </a:rPr>
              <a:t> 4 câu hỏi</a:t>
            </a:r>
            <a:r>
              <a:rPr lang="vi-VN" sz="2400" dirty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, </a:t>
            </a:r>
            <a:r>
              <a:rPr lang="vi-VN" sz="2400" dirty="0">
                <a:solidFill>
                  <a:srgbClr val="000B5D"/>
                </a:solidFill>
                <a:latin typeface="#9Slide03 Cabin Condensed Bold" panose="00000806000000000000" pitchFamily="2" charset="-93"/>
              </a:rPr>
              <a:t>mỗi  câu trả lời đúng được</a:t>
            </a:r>
            <a:r>
              <a:rPr lang="vi-VN" sz="2400" dirty="0">
                <a:solidFill>
                  <a:srgbClr val="FF0000"/>
                </a:solidFill>
                <a:latin typeface="#9Slide03 Cabin Condensed Bold" panose="00000806000000000000" pitchFamily="2" charset="-93"/>
              </a:rPr>
              <a:t> 1 điểm</a:t>
            </a:r>
          </a:p>
        </p:txBody>
      </p:sp>
      <p:sp>
        <p:nvSpPr>
          <p:cNvPr id="32" name="TextBox 12"/>
          <p:cNvSpPr txBox="1"/>
          <p:nvPr/>
        </p:nvSpPr>
        <p:spPr>
          <a:xfrm>
            <a:off x="1444074" y="554481"/>
            <a:ext cx="9969593" cy="163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40"/>
              </a:lnSpc>
            </a:pPr>
            <a:r>
              <a:rPr lang="en-US" sz="7665" dirty="0" err="1" smtClean="0">
                <a:solidFill>
                  <a:srgbClr val="FFFF00"/>
                </a:solidFill>
                <a:latin typeface="#9Slide05 Atlantika" pitchFamily="2" charset="-93"/>
              </a:rPr>
              <a:t>Luật</a:t>
            </a:r>
            <a:r>
              <a:rPr lang="en-US" sz="7665" dirty="0" smtClean="0">
                <a:solidFill>
                  <a:srgbClr val="FFFF00"/>
                </a:solidFill>
                <a:latin typeface="#9Slide05 Atlantika" pitchFamily="2" charset="-93"/>
              </a:rPr>
              <a:t> </a:t>
            </a:r>
            <a:r>
              <a:rPr lang="en-US" sz="7665" dirty="0" err="1" smtClean="0">
                <a:solidFill>
                  <a:srgbClr val="FFFF00"/>
                </a:solidFill>
                <a:latin typeface="#9Slide05 Atlantika" pitchFamily="2" charset="-93"/>
              </a:rPr>
              <a:t>chơi</a:t>
            </a:r>
            <a:endParaRPr lang="en-US" sz="7665" dirty="0">
              <a:solidFill>
                <a:srgbClr val="FFFF00"/>
              </a:solidFill>
              <a:latin typeface="#9Slide05 Atlantika" pitchFamily="2" charset="-93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4013027" y="2457130"/>
            <a:ext cx="3482685" cy="2664780"/>
          </a:xfrm>
          <a:prstGeom prst="rect">
            <a:avLst/>
          </a:prstGeom>
        </p:spPr>
        <p:txBody>
          <a:bodyPr lIns="33866" tIns="33866" rIns="33866" bIns="33866" rtlCol="0" anchor="ctr"/>
          <a:lstStyle/>
          <a:p>
            <a:pPr algn="ctr">
              <a:lnSpc>
                <a:spcPts val="2375"/>
              </a:lnSpc>
            </a:pPr>
            <a:endParaRPr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ndscape with mountains and sun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2" b="15805"/>
          <a:stretch>
            <a:fillRect/>
          </a:stretch>
        </p:blipFill>
        <p:spPr>
          <a:xfrm>
            <a:off x="1" y="145666"/>
            <a:ext cx="12192000" cy="6857989"/>
          </a:xfrm>
          <a:prstGeom prst="rect">
            <a:avLst/>
          </a:prstGeom>
        </p:spPr>
      </p:pic>
      <p:sp>
        <p:nvSpPr>
          <p:cNvPr id="2" name="AutoShape 9"/>
          <p:cNvSpPr>
            <a:spLocks noChangeArrowheads="1"/>
          </p:cNvSpPr>
          <p:nvPr/>
        </p:nvSpPr>
        <p:spPr bwMode="auto">
          <a:xfrm>
            <a:off x="596900" y="1973478"/>
            <a:ext cx="10995660" cy="1371600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2060"/>
                </a:solidFill>
              </a:rPr>
              <a:t>ND</a:t>
            </a:r>
            <a:r>
              <a:rPr lang="vi-VN" altLang="en-US" sz="2800" b="1" dirty="0">
                <a:solidFill>
                  <a:srgbClr val="002060"/>
                </a:solidFill>
              </a:rPr>
              <a:t>2</a:t>
            </a:r>
            <a:r>
              <a:rPr lang="en-US" altLang="en-US" sz="2800" b="1" dirty="0">
                <a:solidFill>
                  <a:srgbClr val="002060"/>
                </a:solidFill>
              </a:rPr>
              <a:t>: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Chính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quyền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đô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hộ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mở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trường</a:t>
            </a:r>
            <a:r>
              <a:rPr lang="en-US" altLang="en-US" sz="2800" dirty="0">
                <a:solidFill>
                  <a:srgbClr val="002060"/>
                </a:solidFill>
              </a:rPr>
              <a:t> học, </a:t>
            </a:r>
            <a:r>
              <a:rPr lang="en-US" altLang="en-US" sz="2800" dirty="0" err="1">
                <a:solidFill>
                  <a:srgbClr val="002060"/>
                </a:solidFill>
              </a:rPr>
              <a:t>truyền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bá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Nho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</a:p>
          <a:p>
            <a:pPr algn="ctr" eaLnBrk="1" hangingPunct="1"/>
            <a:r>
              <a:rPr lang="en-US" altLang="en-US" sz="2800" dirty="0" err="1">
                <a:solidFill>
                  <a:srgbClr val="002060"/>
                </a:solidFill>
              </a:rPr>
              <a:t>giáo</a:t>
            </a:r>
            <a:r>
              <a:rPr lang="en-US" altLang="en-US" sz="2800" dirty="0">
                <a:solidFill>
                  <a:srgbClr val="002060"/>
                </a:solidFill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</a:rPr>
              <a:t>dạy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chữ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Hán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cho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người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Việt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nhằm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mục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đích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gì</a:t>
            </a:r>
            <a:r>
              <a:rPr lang="en-US" alt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601980" y="3599455"/>
            <a:ext cx="10993755" cy="990600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2060"/>
                </a:solidFill>
              </a:rPr>
              <a:t>ND</a:t>
            </a:r>
            <a:r>
              <a:rPr lang="vi-VN" altLang="en-US" sz="2800" b="1" dirty="0">
                <a:solidFill>
                  <a:srgbClr val="002060"/>
                </a:solidFill>
              </a:rPr>
              <a:t>3</a:t>
            </a:r>
            <a:r>
              <a:rPr lang="en-US" altLang="en-US" sz="2800" b="1" dirty="0">
                <a:solidFill>
                  <a:srgbClr val="002060"/>
                </a:solidFill>
              </a:rPr>
              <a:t>: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Tại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sao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chính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quyền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phong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kiến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phương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Bắc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thực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</a:p>
          <a:p>
            <a:pPr algn="ctr" eaLnBrk="1" hangingPunct="1"/>
            <a:r>
              <a:rPr lang="en-US" altLang="en-US" sz="2800" dirty="0" err="1">
                <a:solidFill>
                  <a:srgbClr val="002060"/>
                </a:solidFill>
              </a:rPr>
              <a:t>hiện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chính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sách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đồng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hóa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dân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tộc</a:t>
            </a:r>
            <a:r>
              <a:rPr lang="en-US" alt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601980" y="4876800"/>
            <a:ext cx="10990580" cy="990600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2060"/>
                </a:solidFill>
              </a:rPr>
              <a:t>ND</a:t>
            </a:r>
            <a:r>
              <a:rPr lang="vi-VN" altLang="en-US" sz="2800" b="1" dirty="0">
                <a:solidFill>
                  <a:srgbClr val="002060"/>
                </a:solidFill>
              </a:rPr>
              <a:t>4</a:t>
            </a:r>
            <a:r>
              <a:rPr lang="en-US" altLang="en-US" sz="2800" b="1" dirty="0">
                <a:solidFill>
                  <a:srgbClr val="002060"/>
                </a:solidFill>
              </a:rPr>
              <a:t>:</a:t>
            </a:r>
            <a:r>
              <a:rPr lang="en-US" altLang="en-US" sz="2800" dirty="0">
                <a:solidFill>
                  <a:srgbClr val="002060"/>
                </a:solidFill>
              </a:rPr>
              <a:t> Trong </a:t>
            </a:r>
            <a:r>
              <a:rPr lang="en-US" altLang="en-US" sz="2800" dirty="0" err="1">
                <a:solidFill>
                  <a:srgbClr val="002060"/>
                </a:solidFill>
              </a:rPr>
              <a:t>các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chính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sách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văn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hóa</a:t>
            </a:r>
            <a:r>
              <a:rPr lang="en-US" altLang="en-US" sz="2800" dirty="0">
                <a:solidFill>
                  <a:srgbClr val="002060"/>
                </a:solidFill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</a:rPr>
              <a:t>xã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hội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chính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</a:p>
          <a:p>
            <a:pPr algn="ctr" eaLnBrk="1" hangingPunct="1"/>
            <a:r>
              <a:rPr lang="en-US" altLang="en-US" sz="2800" dirty="0" err="1">
                <a:solidFill>
                  <a:srgbClr val="002060"/>
                </a:solidFill>
              </a:rPr>
              <a:t>quyền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đô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hộ</a:t>
            </a:r>
            <a:r>
              <a:rPr lang="en-US" altLang="en-US" sz="2800" dirty="0">
                <a:solidFill>
                  <a:srgbClr val="002060"/>
                </a:solidFill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</a:rPr>
              <a:t>chính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sách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nào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thâm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độc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nhất</a:t>
            </a:r>
            <a:r>
              <a:rPr lang="en-US" altLang="en-US" sz="2800" dirty="0">
                <a:solidFill>
                  <a:srgbClr val="002060"/>
                </a:solidFill>
              </a:rPr>
              <a:t>? </a:t>
            </a:r>
            <a:r>
              <a:rPr lang="en-US" altLang="en-US" sz="2800" dirty="0" err="1">
                <a:solidFill>
                  <a:srgbClr val="002060"/>
                </a:solidFill>
              </a:rPr>
              <a:t>Vì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sao</a:t>
            </a:r>
            <a:r>
              <a:rPr lang="en-US" alt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598805" y="318162"/>
            <a:ext cx="10994390" cy="1371600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2060"/>
                </a:solidFill>
              </a:rPr>
              <a:t>ND1:</a:t>
            </a:r>
            <a:r>
              <a:rPr lang="vi-VN" altLang="en-US" sz="2800" b="1" dirty="0">
                <a:solidFill>
                  <a:srgbClr val="002060"/>
                </a:solidFill>
              </a:rPr>
              <a:t> Em hiểu thế nào là đồng hóa?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ndscape with mountains and sun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2" b="15805"/>
          <a:stretch>
            <a:fillRect/>
          </a:stretch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36475" y="1533624"/>
            <a:ext cx="54075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rgbClr val="C00000"/>
                </a:solidFill>
              </a:rPr>
              <a:t>3. Chính sách đồng hóa</a:t>
            </a:r>
            <a:endParaRPr lang="en-US" altLang="en-US" sz="28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389993" y="572434"/>
            <a:ext cx="94120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SÁCH CAI TRỊ CỦA CÁC TRIỀU ĐẠI PHONG KIẾN PHƯƠNG BẮC</a:t>
            </a:r>
            <a:endParaRPr lang="en-US" altLang="en-US" sz="32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36475" y="1959826"/>
            <a:ext cx="11792607" cy="275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50000"/>
              </a:lnSpc>
              <a:spcAft>
                <a:spcPts val="1000"/>
              </a:spcAft>
            </a:pPr>
            <a:r>
              <a:rPr lang="en-US" altLang="en-US" sz="4000" dirty="0">
                <a:ea typeface="Calibri" panose="020F0502020204030204" pitchFamily="34" charset="0"/>
                <a:cs typeface="Times New Roman" panose="02020603050405020304" pitchFamily="18" charset="0"/>
              </a:rPr>
              <a:t>    - Trong </a:t>
            </a:r>
            <a:r>
              <a:rPr lang="en-US" altLang="en-US" sz="4000" dirty="0" err="1"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altLang="en-US" sz="4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altLang="en-US" sz="4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altLang="en-US" sz="4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altLang="en-US" sz="4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altLang="en-US" sz="40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altLang="en-US" sz="4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altLang="en-US" sz="4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altLang="en-US" sz="4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altLang="en-US" sz="4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altLang="en-US" sz="4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altLang="en-US" sz="4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altLang="en-US" sz="4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altLang="en-US" sz="4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altLang="en-US" sz="4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altLang="en-US" sz="4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altLang="en-US" sz="4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altLang="en-US" sz="4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altLang="en-US" sz="4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altLang="en-US" sz="4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altLang="en-US" sz="4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altLang="en-US" sz="4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4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altLang="en-US" sz="4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altLang="en-US" sz="4000" dirty="0">
                <a:ea typeface="Calibri" panose="020F0502020204030204" pitchFamily="34" charset="0"/>
                <a:cs typeface="Times New Roman" panose="02020603050405020304" pitchFamily="18" charset="0"/>
              </a:rPr>
              <a:t> ta.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62918" y="4617817"/>
            <a:ext cx="11956393" cy="182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600" dirty="0"/>
              <a:t>    </a:t>
            </a:r>
            <a:r>
              <a:rPr lang="en-US" altLang="en-US" sz="4000" dirty="0"/>
              <a:t>- </a:t>
            </a:r>
            <a:r>
              <a:rPr lang="en-US" altLang="en-US" sz="4000" dirty="0" err="1"/>
              <a:t>Nho</a:t>
            </a:r>
            <a:r>
              <a:rPr lang="en-US" altLang="en-US" sz="4000" dirty="0"/>
              <a:t> </a:t>
            </a:r>
            <a:r>
              <a:rPr lang="en-US" altLang="en-US" sz="4000" dirty="0" err="1"/>
              <a:t>giáo</a:t>
            </a:r>
            <a:r>
              <a:rPr lang="en-US" altLang="en-US" sz="4000" dirty="0"/>
              <a:t>, </a:t>
            </a:r>
            <a:r>
              <a:rPr lang="en-US" altLang="en-US" sz="4000" dirty="0" err="1"/>
              <a:t>tư</a:t>
            </a:r>
            <a:r>
              <a:rPr lang="en-US" altLang="en-US" sz="4000" dirty="0"/>
              <a:t> </a:t>
            </a:r>
            <a:r>
              <a:rPr lang="en-US" altLang="en-US" sz="4000" dirty="0" err="1"/>
              <a:t>tưởng</a:t>
            </a:r>
            <a:r>
              <a:rPr lang="en-US" altLang="en-US" sz="4000" dirty="0"/>
              <a:t> </a:t>
            </a:r>
            <a:r>
              <a:rPr lang="en-US" altLang="en-US" sz="4000" dirty="0" err="1"/>
              <a:t>lễ</a:t>
            </a:r>
            <a:r>
              <a:rPr lang="en-US" altLang="en-US" sz="4000" dirty="0"/>
              <a:t> </a:t>
            </a:r>
            <a:r>
              <a:rPr lang="en-US" altLang="en-US" sz="4000" dirty="0" err="1"/>
              <a:t>giáo</a:t>
            </a:r>
            <a:r>
              <a:rPr lang="en-US" altLang="en-US" sz="4000" dirty="0"/>
              <a:t> </a:t>
            </a:r>
            <a:r>
              <a:rPr lang="en-US" altLang="en-US" sz="4000" dirty="0" err="1"/>
              <a:t>phong</a:t>
            </a:r>
            <a:r>
              <a:rPr lang="en-US" altLang="en-US" sz="4000" dirty="0"/>
              <a:t> </a:t>
            </a:r>
            <a:r>
              <a:rPr lang="en-US" altLang="en-US" sz="4000" dirty="0" err="1"/>
              <a:t>kiến</a:t>
            </a:r>
            <a:r>
              <a:rPr lang="en-US" altLang="en-US" sz="4000" dirty="0"/>
              <a:t> Trung </a:t>
            </a:r>
            <a:r>
              <a:rPr lang="en-US" altLang="en-US" sz="4000" dirty="0" err="1"/>
              <a:t>Quốc</a:t>
            </a:r>
            <a:r>
              <a:rPr lang="en-US" altLang="en-US" sz="4000" dirty="0"/>
              <a:t> </a:t>
            </a:r>
            <a:r>
              <a:rPr lang="en-US" altLang="en-US" sz="4000" dirty="0" err="1"/>
              <a:t>được</a:t>
            </a:r>
            <a:r>
              <a:rPr lang="en-US" altLang="en-US" sz="4000" dirty="0"/>
              <a:t> </a:t>
            </a:r>
            <a:r>
              <a:rPr lang="en-US" altLang="en-US" sz="4000" dirty="0" err="1"/>
              <a:t>truyền</a:t>
            </a:r>
            <a:r>
              <a:rPr lang="en-US" altLang="en-US" sz="4000" dirty="0"/>
              <a:t> </a:t>
            </a:r>
            <a:r>
              <a:rPr lang="en-US" altLang="en-US" sz="4000" dirty="0" err="1"/>
              <a:t>vào</a:t>
            </a:r>
            <a:r>
              <a:rPr lang="en-US" altLang="en-US" sz="4000" dirty="0"/>
              <a:t> </a:t>
            </a:r>
            <a:r>
              <a:rPr lang="en-US" altLang="en-US" sz="4000" dirty="0" err="1"/>
              <a:t>Việt</a:t>
            </a:r>
            <a:r>
              <a:rPr lang="en-US" altLang="en-US" sz="4000" dirty="0"/>
              <a:t> Nam, </a:t>
            </a:r>
            <a:r>
              <a:rPr lang="en-US" altLang="en-US" sz="4000" dirty="0" err="1"/>
              <a:t>nhưng</a:t>
            </a:r>
            <a:r>
              <a:rPr lang="en-US" altLang="en-US" sz="4000" dirty="0"/>
              <a:t> </a:t>
            </a:r>
            <a:r>
              <a:rPr lang="en-US" altLang="en-US" sz="4000" dirty="0" err="1"/>
              <a:t>còn</a:t>
            </a:r>
            <a:r>
              <a:rPr lang="en-US" altLang="en-US" sz="4000" dirty="0"/>
              <a:t> </a:t>
            </a:r>
            <a:r>
              <a:rPr lang="en-US" altLang="en-US" sz="4000" dirty="0" err="1"/>
              <a:t>hạn</a:t>
            </a:r>
            <a:r>
              <a:rPr lang="en-US" altLang="en-US" sz="4000" dirty="0"/>
              <a:t> </a:t>
            </a:r>
            <a:r>
              <a:rPr lang="en-US" altLang="en-US" sz="4000" dirty="0" err="1"/>
              <a:t>chế</a:t>
            </a:r>
            <a:r>
              <a:rPr lang="en-US" altLang="en-US" sz="40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838200" y="611464"/>
            <a:ext cx="6163624" cy="13064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LUYỆN TẬP</a:t>
            </a:r>
            <a:endParaRPr lang="en-US" sz="5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A screenshot of a chat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00687"/>
            <a:ext cx="10512547" cy="4415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ndscape with mountains and sun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2" b="15805"/>
          <a:stretch>
            <a:fillRect/>
          </a:stretch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2" name="Rounded Rectangle 3"/>
          <p:cNvSpPr/>
          <p:nvPr/>
        </p:nvSpPr>
        <p:spPr>
          <a:xfrm>
            <a:off x="173798" y="2414719"/>
            <a:ext cx="1266092" cy="20984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>
            <a:endCxn id="5" idx="1"/>
          </p:cNvCxnSpPr>
          <p:nvPr/>
        </p:nvCxnSpPr>
        <p:spPr>
          <a:xfrm flipV="1">
            <a:off x="1439890" y="1810981"/>
            <a:ext cx="1090245" cy="16529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8"/>
          <p:cNvSpPr/>
          <p:nvPr/>
        </p:nvSpPr>
        <p:spPr>
          <a:xfrm>
            <a:off x="2530135" y="1207242"/>
            <a:ext cx="1383323" cy="12074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>
            <a:stCxn id="2" idx="3"/>
            <a:endCxn id="7" idx="1"/>
          </p:cNvCxnSpPr>
          <p:nvPr/>
        </p:nvCxnSpPr>
        <p:spPr>
          <a:xfrm>
            <a:off x="1439890" y="3463935"/>
            <a:ext cx="1090246" cy="609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12"/>
          <p:cNvSpPr/>
          <p:nvPr/>
        </p:nvSpPr>
        <p:spPr>
          <a:xfrm>
            <a:off x="2530136" y="3469796"/>
            <a:ext cx="1430216" cy="12074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>
            <a:endCxn id="9" idx="1"/>
          </p:cNvCxnSpPr>
          <p:nvPr/>
        </p:nvCxnSpPr>
        <p:spPr>
          <a:xfrm>
            <a:off x="1439890" y="3463935"/>
            <a:ext cx="1090246" cy="26728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18"/>
          <p:cNvSpPr/>
          <p:nvPr/>
        </p:nvSpPr>
        <p:spPr>
          <a:xfrm>
            <a:off x="2530136" y="5533057"/>
            <a:ext cx="1430216" cy="12074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>
            <a:stCxn id="5" idx="3"/>
            <a:endCxn id="11" idx="1"/>
          </p:cNvCxnSpPr>
          <p:nvPr/>
        </p:nvCxnSpPr>
        <p:spPr>
          <a:xfrm flipV="1">
            <a:off x="3913458" y="1205858"/>
            <a:ext cx="656494" cy="6051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23"/>
          <p:cNvSpPr/>
          <p:nvPr/>
        </p:nvSpPr>
        <p:spPr>
          <a:xfrm>
            <a:off x="4569952" y="683501"/>
            <a:ext cx="7143827" cy="10447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2" name="Straight Arrow Connector 11"/>
          <p:cNvCxnSpPr>
            <a:stCxn id="5" idx="3"/>
            <a:endCxn id="13" idx="1"/>
          </p:cNvCxnSpPr>
          <p:nvPr/>
        </p:nvCxnSpPr>
        <p:spPr>
          <a:xfrm>
            <a:off x="3913458" y="1810981"/>
            <a:ext cx="656494" cy="5604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26"/>
          <p:cNvSpPr/>
          <p:nvPr/>
        </p:nvSpPr>
        <p:spPr>
          <a:xfrm>
            <a:off x="4569952" y="1867298"/>
            <a:ext cx="7143827" cy="10081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14" name="Straight Arrow Connector 13"/>
          <p:cNvCxnSpPr>
            <a:stCxn id="7" idx="3"/>
            <a:endCxn id="15" idx="1"/>
          </p:cNvCxnSpPr>
          <p:nvPr/>
        </p:nvCxnSpPr>
        <p:spPr>
          <a:xfrm flipV="1">
            <a:off x="3960352" y="3469087"/>
            <a:ext cx="609600" cy="6044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37"/>
          <p:cNvSpPr/>
          <p:nvPr/>
        </p:nvSpPr>
        <p:spPr>
          <a:xfrm>
            <a:off x="4569952" y="2964995"/>
            <a:ext cx="7143827" cy="10081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16" name="Straight Arrow Connector 15"/>
          <p:cNvCxnSpPr>
            <a:stCxn id="7" idx="3"/>
            <a:endCxn id="17" idx="1"/>
          </p:cNvCxnSpPr>
          <p:nvPr/>
        </p:nvCxnSpPr>
        <p:spPr>
          <a:xfrm>
            <a:off x="3960352" y="4073535"/>
            <a:ext cx="609600" cy="7303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41"/>
          <p:cNvSpPr/>
          <p:nvPr/>
        </p:nvSpPr>
        <p:spPr>
          <a:xfrm>
            <a:off x="4569952" y="4299815"/>
            <a:ext cx="7143827" cy="10081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960352" y="6139722"/>
            <a:ext cx="633047" cy="29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50"/>
          <p:cNvSpPr/>
          <p:nvPr/>
        </p:nvSpPr>
        <p:spPr>
          <a:xfrm>
            <a:off x="4569952" y="5738010"/>
            <a:ext cx="7143827" cy="10081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/>
          <p:nvPr/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yellow and white background&#10;&#10;Description automatically generated with medium confidence"/>
          <p:cNvPicPr>
            <a:picLocks noChangeAspect="1"/>
          </p:cNvPicPr>
          <p:nvPr/>
        </p:nvPicPr>
        <p:blipFill rotWithShape="1">
          <a:blip r:embed="rId2"/>
          <a:srcRect t="11515"/>
          <a:stretch>
            <a:fillRect/>
          </a:stretch>
        </p:blipFill>
        <p:spPr>
          <a:xfrm>
            <a:off x="-1" y="1"/>
            <a:ext cx="12192000" cy="60682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6" name="Freeform: Shape 5"/>
            <p:cNvSpPr/>
            <p:nvPr/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/>
            <p:cNvSpPr/>
            <p:nvPr/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9" name="Freeform: Shape 8"/>
            <p:cNvSpPr/>
            <p:nvPr/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10" name="Picture 9" descr="tdongva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1"/>
            <a:ext cx="6248400" cy="6151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 bwMode="auto">
          <a:xfrm>
            <a:off x="4267200" y="609600"/>
            <a:ext cx="4572000" cy="5638800"/>
            <a:chOff x="-144" y="240"/>
            <a:chExt cx="3274" cy="4080"/>
          </a:xfrm>
        </p:grpSpPr>
        <p:grpSp>
          <p:nvGrpSpPr>
            <p:cNvPr id="12" name="Group 11"/>
            <p:cNvGrpSpPr/>
            <p:nvPr/>
          </p:nvGrpSpPr>
          <p:grpSpPr bwMode="auto">
            <a:xfrm>
              <a:off x="-144" y="240"/>
              <a:ext cx="2784" cy="4080"/>
              <a:chOff x="-144" y="240"/>
              <a:chExt cx="2784" cy="4080"/>
            </a:xfrm>
          </p:grpSpPr>
          <p:grpSp>
            <p:nvGrpSpPr>
              <p:cNvPr id="14" name="Group 7"/>
              <p:cNvGrpSpPr/>
              <p:nvPr/>
            </p:nvGrpSpPr>
            <p:grpSpPr bwMode="auto">
              <a:xfrm>
                <a:off x="-144" y="240"/>
                <a:ext cx="2784" cy="4080"/>
                <a:chOff x="-144" y="240"/>
                <a:chExt cx="2784" cy="4080"/>
              </a:xfrm>
            </p:grpSpPr>
            <p:sp>
              <p:nvSpPr>
                <p:cNvPr id="1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491" cy="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 panose="02070A03080606020203" pitchFamily="18" charset="0"/>
                    </a:rPr>
                    <a:t>ĐÀ NẴNG</a:t>
                  </a:r>
                </a:p>
              </p:txBody>
            </p:sp>
            <p:grpSp>
              <p:nvGrpSpPr>
                <p:cNvPr id="17" name="Group 9"/>
                <p:cNvGrpSpPr/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18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607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 panose="02070A03080606020203" pitchFamily="18" charset="0"/>
                      </a:rPr>
                      <a:t>HẢI PHÒNG</a:t>
                    </a:r>
                  </a:p>
                </p:txBody>
              </p:sp>
              <p:grpSp>
                <p:nvGrpSpPr>
                  <p:cNvPr id="19" name="Group 11"/>
                  <p:cNvGrpSpPr/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20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1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 panose="02070A03080606020203" pitchFamily="18" charset="0"/>
                        </a:rPr>
                        <a:t>VINH</a:t>
                      </a:r>
                    </a:p>
                  </p:txBody>
                </p:sp>
                <p:grpSp>
                  <p:nvGrpSpPr>
                    <p:cNvPr id="21" name="Group 13"/>
                    <p:cNvGrpSpPr/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22" name="Group 14"/>
                      <p:cNvGrpSpPr/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24" name="Group 15"/>
                        <p:cNvGrpSpPr/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26" name="Group 16"/>
                          <p:cNvGrpSpPr/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28" name="Group 17"/>
                            <p:cNvGrpSpPr/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30" name="Group 18"/>
                              <p:cNvGrpSpPr/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32" name="Group 19"/>
                                <p:cNvGrpSpPr/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34" name="Group 20"/>
                                  <p:cNvGrpSpPr/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36" name="Group 21"/>
                                    <p:cNvGrpSpPr/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38" name="Group 22"/>
                                      <p:cNvGrpSpPr/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40" name="Group 23"/>
                                        <p:cNvGrpSpPr/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42" name="Group 24"/>
                                          <p:cNvGrpSpPr/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44" name="Group 25"/>
                                            <p:cNvGrpSpPr/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46" name="Group 26"/>
                                              <p:cNvGrpSpPr/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48" name="Group 27"/>
                                                <p:cNvGrpSpPr/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50" name="Group 28"/>
                                                  <p:cNvGrpSpPr/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52" name="Group 29"/>
                                                    <p:cNvGrpSpPr/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55" name="Group 30"/>
                                                      <p:cNvGrpSpPr/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57" name="Freeform 31"/>
                                                        <p:cNvSpPr/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94 w 2339"/>
                                                            <a:gd name="T1" fmla="*/ 444 h 3833"/>
                                                            <a:gd name="T2" fmla="*/ 1028 w 2339"/>
                                                            <a:gd name="T3" fmla="*/ 183 h 3833"/>
                                                            <a:gd name="T4" fmla="*/ 919 w 2339"/>
                                                            <a:gd name="T5" fmla="*/ 128 h 3833"/>
                                                            <a:gd name="T6" fmla="*/ 744 w 2339"/>
                                                            <a:gd name="T7" fmla="*/ 46 h 3833"/>
                                                            <a:gd name="T8" fmla="*/ 609 w 2339"/>
                                                            <a:gd name="T9" fmla="*/ 64 h 3833"/>
                                                            <a:gd name="T10" fmla="*/ 498 w 2339"/>
                                                            <a:gd name="T11" fmla="*/ 165 h 3833"/>
                                                            <a:gd name="T12" fmla="*/ 383 w 2339"/>
                                                            <a:gd name="T13" fmla="*/ 183 h 3833"/>
                                                            <a:gd name="T14" fmla="*/ 305 w 2339"/>
                                                            <a:gd name="T15" fmla="*/ 201 h 3833"/>
                                                            <a:gd name="T16" fmla="*/ 132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4 h 3833"/>
                                                            <a:gd name="T20" fmla="*/ 168 w 2339"/>
                                                            <a:gd name="T21" fmla="*/ 425 h 3833"/>
                                                            <a:gd name="T22" fmla="*/ 305 w 2339"/>
                                                            <a:gd name="T23" fmla="*/ 691 h 3833"/>
                                                            <a:gd name="T24" fmla="*/ 427 w 2339"/>
                                                            <a:gd name="T25" fmla="*/ 672 h 3833"/>
                                                            <a:gd name="T26" fmla="*/ 531 w 2339"/>
                                                            <a:gd name="T27" fmla="*/ 718 h 3833"/>
                                                            <a:gd name="T28" fmla="*/ 596 w 2339"/>
                                                            <a:gd name="T29" fmla="*/ 896 h 3833"/>
                                                            <a:gd name="T30" fmla="*/ 525 w 2339"/>
                                                            <a:gd name="T31" fmla="*/ 1034 h 3833"/>
                                                            <a:gd name="T32" fmla="*/ 409 w 2339"/>
                                                            <a:gd name="T33" fmla="*/ 1061 h 3833"/>
                                                            <a:gd name="T34" fmla="*/ 583 w 2339"/>
                                                            <a:gd name="T35" fmla="*/ 1226 h 3833"/>
                                                            <a:gd name="T36" fmla="*/ 732 w 2339"/>
                                                            <a:gd name="T37" fmla="*/ 1450 h 3833"/>
                                                            <a:gd name="T38" fmla="*/ 899 w 2339"/>
                                                            <a:gd name="T39" fmla="*/ 1669 h 3833"/>
                                                            <a:gd name="T40" fmla="*/ 913 w 2339"/>
                                                            <a:gd name="T41" fmla="*/ 1724 h 3833"/>
                                                            <a:gd name="T42" fmla="*/ 977 w 2339"/>
                                                            <a:gd name="T43" fmla="*/ 1879 h 3833"/>
                                                            <a:gd name="T44" fmla="*/ 1107 w 2339"/>
                                                            <a:gd name="T45" fmla="*/ 1965 h 3833"/>
                                                            <a:gd name="T46" fmla="*/ 1152 w 2339"/>
                                                            <a:gd name="T47" fmla="*/ 2140 h 3833"/>
                                                            <a:gd name="T48" fmla="*/ 1178 w 2339"/>
                                                            <a:gd name="T49" fmla="*/ 2593 h 3833"/>
                                                            <a:gd name="T50" fmla="*/ 1146 w 2339"/>
                                                            <a:gd name="T51" fmla="*/ 2940 h 3833"/>
                                                            <a:gd name="T52" fmla="*/ 1074 w 2339"/>
                                                            <a:gd name="T53" fmla="*/ 3036 h 3833"/>
                                                            <a:gd name="T54" fmla="*/ 945 w 2339"/>
                                                            <a:gd name="T55" fmla="*/ 3079 h 3833"/>
                                                            <a:gd name="T56" fmla="*/ 840 w 2339"/>
                                                            <a:gd name="T57" fmla="*/ 3145 h 3833"/>
                                                            <a:gd name="T58" fmla="*/ 848 w 2339"/>
                                                            <a:gd name="T59" fmla="*/ 3292 h 3833"/>
                                                            <a:gd name="T60" fmla="*/ 802 w 2339"/>
                                                            <a:gd name="T61" fmla="*/ 3302 h 3833"/>
                                                            <a:gd name="T62" fmla="*/ 525 w 2339"/>
                                                            <a:gd name="T63" fmla="*/ 3439 h 3833"/>
                                                            <a:gd name="T64" fmla="*/ 622 w 2339"/>
                                                            <a:gd name="T65" fmla="*/ 3558 h 3833"/>
                                                            <a:gd name="T66" fmla="*/ 641 w 2339"/>
                                                            <a:gd name="T67" fmla="*/ 3955 h 3833"/>
                                                            <a:gd name="T68" fmla="*/ 739 w 2339"/>
                                                            <a:gd name="T69" fmla="*/ 3873 h 3833"/>
                                                            <a:gd name="T70" fmla="*/ 892 w 2339"/>
                                                            <a:gd name="T71" fmla="*/ 3695 h 3833"/>
                                                            <a:gd name="T72" fmla="*/ 983 w 2339"/>
                                                            <a:gd name="T73" fmla="*/ 3642 h 3833"/>
                                                            <a:gd name="T74" fmla="*/ 1062 w 2339"/>
                                                            <a:gd name="T75" fmla="*/ 3475 h 3833"/>
                                                            <a:gd name="T76" fmla="*/ 1396 w 2339"/>
                                                            <a:gd name="T77" fmla="*/ 3347 h 3833"/>
                                                            <a:gd name="T78" fmla="*/ 1526 w 2339"/>
                                                            <a:gd name="T79" fmla="*/ 3265 h 3833"/>
                                                            <a:gd name="T80" fmla="*/ 1584 w 2339"/>
                                                            <a:gd name="T81" fmla="*/ 3112 h 3833"/>
                                                            <a:gd name="T82" fmla="*/ 1617 w 2339"/>
                                                            <a:gd name="T83" fmla="*/ 2885 h 3833"/>
                                                            <a:gd name="T84" fmla="*/ 1579 w 2339"/>
                                                            <a:gd name="T85" fmla="*/ 2593 h 3833"/>
                                                            <a:gd name="T86" fmla="*/ 1436 w 2339"/>
                                                            <a:gd name="T87" fmla="*/ 2158 h 3833"/>
                                                            <a:gd name="T88" fmla="*/ 1312 w 2339"/>
                                                            <a:gd name="T89" fmla="*/ 1939 h 3833"/>
                                                            <a:gd name="T90" fmla="*/ 1087 w 2339"/>
                                                            <a:gd name="T91" fmla="*/ 1706 h 3833"/>
                                                            <a:gd name="T92" fmla="*/ 958 w 2339"/>
                                                            <a:gd name="T93" fmla="*/ 1550 h 3833"/>
                                                            <a:gd name="T94" fmla="*/ 913 w 2339"/>
                                                            <a:gd name="T95" fmla="*/ 1441 h 3833"/>
                                                            <a:gd name="T96" fmla="*/ 771 w 2339"/>
                                                            <a:gd name="T97" fmla="*/ 1235 h 3833"/>
                                                            <a:gd name="T98" fmla="*/ 827 w 2339"/>
                                                            <a:gd name="T99" fmla="*/ 1015 h 3833"/>
                                                            <a:gd name="T100" fmla="*/ 1035 w 2339"/>
                                                            <a:gd name="T101" fmla="*/ 654 h 3833"/>
                                                            <a:gd name="T102" fmla="*/ 1171 w 2339"/>
                                                            <a:gd name="T103" fmla="*/ 672 h 3833"/>
                                                            <a:gd name="T104" fmla="*/ 1223 w 2339"/>
                                                            <a:gd name="T105" fmla="*/ 572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58" name="Freeform 32"/>
                                                        <p:cNvSpPr/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56" name="Freeform 33"/>
                                                      <p:cNvSpPr/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53" name="Freeform 34"/>
                                                    <p:cNvSpPr/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51" name="Freeform 35"/>
                                                  <p:cNvSpPr/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49" name="Freeform 36"/>
                                                <p:cNvSpPr/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47" name="Freeform 37"/>
                                              <p:cNvSpPr/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45" name="Freeform 38"/>
                                            <p:cNvSpPr/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43" name="Freeform 39"/>
                                          <p:cNvSpPr/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41" name="Freeform 40"/>
                                        <p:cNvSpPr/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39" name="Freeform 41"/>
                                      <p:cNvSpPr/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37" name="Freeform 42"/>
                                    <p:cNvSpPr/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35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</a:ln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1pPr>
                                    <a:lvl2pPr marL="742950" indent="-28575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2pPr>
                                    <a:lvl3pPr marL="11430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3pPr>
                                    <a:lvl4pPr marL="16002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4pPr>
                                    <a:lvl5pPr marL="20574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33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</a:ln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1pPr>
                                  <a:lvl2pPr marL="742950" indent="-28575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2pPr>
                                  <a:lvl3pPr marL="11430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3pPr>
                                  <a:lvl4pPr marL="16002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4pPr>
                                  <a:lvl5pPr marL="20574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/>
                                </a:p>
                              </p:txBody>
                            </p:sp>
                          </p:grpSp>
                          <p:sp>
                            <p:nvSpPr>
                              <p:cNvPr id="31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8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 eaLnBrk="1" hangingPunct="1">
                                  <a:defRPr/>
                                </a:pPr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29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</a:ln>
                          </p:spPr>
                          <p:txBody>
                            <a:bodyPr wrap="none" anchor="ctr"/>
                            <a:lstStyle>
                              <a:lvl1pPr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1pPr>
                              <a:lvl2pPr marL="742950" indent="-28575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2pPr>
                              <a:lvl3pPr marL="11430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3pPr>
                              <a:lvl4pPr marL="16002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4pPr>
                              <a:lvl5pPr marL="20574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9pPr>
                            </a:lstStyle>
                            <a:p>
                              <a:pPr eaLnBrk="1" hangingPunct="1"/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27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</a:ln>
                        </p:spPr>
                        <p:txBody>
                          <a:bodyPr wrap="none" anchor="ctr"/>
                          <a:lstStyle>
                            <a:lvl1pPr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1pPr>
                            <a:lvl2pPr marL="742950" indent="-28575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2pPr>
                            <a:lvl3pPr marL="11430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3pPr>
                            <a:lvl4pPr marL="16002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4pPr>
                            <a:lvl5pPr marL="20574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25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</a:ln>
                      </p:spPr>
                      <p:txBody>
                        <a:bodyPr wrap="none" anchor="ctr"/>
                        <a:lstStyle>
                          <a:lvl1pPr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1pPr>
                          <a:lvl2pPr marL="742950" indent="-28575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2pPr>
                          <a:lvl3pPr marL="11430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3pPr>
                          <a:lvl4pPr marL="16002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4pPr>
                          <a:lvl5pPr marL="20574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9pPr>
                        </a:lstStyle>
                        <a:p>
                          <a:pPr eaLnBrk="1" hangingPunct="1"/>
                          <a:endParaRPr lang="en-US"/>
                        </a:p>
                      </p:txBody>
                    </p:sp>
                  </p:grpSp>
                  <p:sp>
                    <p:nvSpPr>
                      <p:cNvPr id="23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 panose="02070A03080606020203" pitchFamily="18" charset="0"/>
                          </a:rPr>
                          <a:t>HÀ NỘI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15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 panose="02070A03080606020203" pitchFamily="18" charset="0"/>
                  </a:rPr>
                  <a:t>TP HCM</a:t>
                </a:r>
              </a:p>
            </p:txBody>
          </p:sp>
        </p:grpSp>
        <p:sp>
          <p:nvSpPr>
            <p:cNvPr id="13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 panose="02070A03080606020203" pitchFamily="18" charset="0"/>
                </a:rPr>
                <a:t>NHA TRANG</a:t>
              </a:r>
            </a:p>
          </p:txBody>
        </p:sp>
      </p:grpSp>
      <p:sp>
        <p:nvSpPr>
          <p:cNvPr id="59" name="Title 1"/>
          <p:cNvSpPr txBox="1"/>
          <p:nvPr/>
        </p:nvSpPr>
        <p:spPr>
          <a:xfrm>
            <a:off x="766166" y="1762411"/>
            <a:ext cx="10688714" cy="44375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20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</a:t>
            </a:r>
            <a:b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SÁCH CAI TRỊ CỦA </a:t>
            </a:r>
          </a:p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KIẾN PHƯƠNG BẮC </a:t>
            </a:r>
          </a:p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SỰ CHUYỂN BIẾN CỦA VIỆT NAM THỜI KÌ BẮC THUỘC</a:t>
            </a:r>
          </a:p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914269" y="442671"/>
            <a:ext cx="4414838" cy="11967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605905" y="2341245"/>
            <a:ext cx="4767580" cy="16338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II. Những chuyển biến về kinh tế, văn hóa, xã hội</a:t>
            </a:r>
          </a:p>
        </p:txBody>
      </p:sp>
      <p:sp>
        <p:nvSpPr>
          <p:cNvPr id="2" name="Rectangle 1"/>
          <p:cNvSpPr/>
          <p:nvPr/>
        </p:nvSpPr>
        <p:spPr>
          <a:xfrm>
            <a:off x="913765" y="1498335"/>
            <a:ext cx="543877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octructuyen.hcm.edu.vn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375" y="2359025"/>
            <a:ext cx="5072380" cy="4161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7942"/>
            <a:ext cx="12204700" cy="67000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2725" y="157942"/>
            <a:ext cx="12404725" cy="68127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7942"/>
            <a:ext cx="12204700" cy="6682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9450" y="4543425"/>
            <a:ext cx="2230438" cy="2092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41947">
            <a:off x="-735012" y="4927600"/>
            <a:ext cx="582612" cy="409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1387826">
            <a:off x="12296775" y="5664200"/>
            <a:ext cx="465138" cy="436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8" name="图片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700" y="992188"/>
            <a:ext cx="1487488" cy="1392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9" name="图片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3925" y="731838"/>
            <a:ext cx="1997075" cy="62388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0" name="组合 27"/>
          <p:cNvGrpSpPr/>
          <p:nvPr/>
        </p:nvGrpSpPr>
        <p:grpSpPr>
          <a:xfrm>
            <a:off x="8396288" y="2087563"/>
            <a:ext cx="1354137" cy="1168400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634" name="文本框 18"/>
            <p:cNvSpPr txBox="1"/>
            <p:nvPr/>
          </p:nvSpPr>
          <p:spPr>
            <a:xfrm rot="854957">
              <a:off x="8587134" y="2256209"/>
              <a:ext cx="971741" cy="8309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r>
                <a:rPr lang="en-US" altLang="zh-CN" sz="4800" dirty="0">
                  <a:solidFill>
                    <a:srgbClr val="FF6900"/>
                  </a:solidFill>
                  <a:ea typeface="方正少儿简体"/>
                </a:rPr>
                <a:t>Cô</a:t>
              </a:r>
              <a:endParaRPr lang="zh-CN" altLang="en-US" sz="4800" dirty="0">
                <a:solidFill>
                  <a:srgbClr val="FF6900"/>
                </a:solidFill>
                <a:ea typeface="方正少儿简体"/>
              </a:endParaRPr>
            </a:p>
          </p:txBody>
        </p:sp>
      </p:grpSp>
      <p:grpSp>
        <p:nvGrpSpPr>
          <p:cNvPr id="25611" name="组合 2"/>
          <p:cNvGrpSpPr/>
          <p:nvPr/>
        </p:nvGrpSpPr>
        <p:grpSpPr>
          <a:xfrm>
            <a:off x="2974975" y="1677988"/>
            <a:ext cx="1446213" cy="1168400"/>
            <a:chOff x="2974300" y="1678431"/>
            <a:chExt cx="1446958" cy="1168595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6422" y="1678431"/>
              <a:ext cx="135483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632" name="矩形 19"/>
            <p:cNvSpPr/>
            <p:nvPr/>
          </p:nvSpPr>
          <p:spPr>
            <a:xfrm rot="-881231">
              <a:off x="2974300" y="1884762"/>
              <a:ext cx="1417376" cy="8309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r>
                <a:rPr lang="en-US" altLang="zh-CN" sz="4800" dirty="0">
                  <a:solidFill>
                    <a:srgbClr val="099F00"/>
                  </a:solidFill>
                  <a:ea typeface="方正少儿简体"/>
                </a:rPr>
                <a:t>Tạm</a:t>
              </a:r>
              <a:endParaRPr lang="zh-CN" altLang="en-US" sz="4800" dirty="0">
                <a:solidFill>
                  <a:srgbClr val="099F00"/>
                </a:solidFill>
                <a:ea typeface="方正少儿简体"/>
              </a:endParaRPr>
            </a:p>
          </p:txBody>
        </p:sp>
      </p:grpSp>
      <p:grpSp>
        <p:nvGrpSpPr>
          <p:cNvPr id="25612" name="组合 13"/>
          <p:cNvGrpSpPr/>
          <p:nvPr/>
        </p:nvGrpSpPr>
        <p:grpSpPr>
          <a:xfrm>
            <a:off x="4764088" y="2032000"/>
            <a:ext cx="1354137" cy="1168400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630" name="矩形 20"/>
            <p:cNvSpPr/>
            <p:nvPr/>
          </p:nvSpPr>
          <p:spPr>
            <a:xfrm rot="987423">
              <a:off x="4804224" y="2203500"/>
              <a:ext cx="1245854" cy="8309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r>
                <a:rPr lang="en-US" altLang="zh-CN" sz="4800" dirty="0">
                  <a:solidFill>
                    <a:srgbClr val="FFC000"/>
                  </a:solidFill>
                  <a:ea typeface="方正少儿简体"/>
                </a:rPr>
                <a:t>Biệt</a:t>
              </a:r>
              <a:endParaRPr lang="zh-CN" altLang="en-US" sz="4800" dirty="0">
                <a:solidFill>
                  <a:srgbClr val="FFC000"/>
                </a:solidFill>
                <a:ea typeface="方正少儿简体"/>
              </a:endParaRPr>
            </a:p>
          </p:txBody>
        </p:sp>
      </p:grpSp>
      <p:grpSp>
        <p:nvGrpSpPr>
          <p:cNvPr id="25613" name="组合 22"/>
          <p:cNvGrpSpPr/>
          <p:nvPr/>
        </p:nvGrpSpPr>
        <p:grpSpPr>
          <a:xfrm>
            <a:off x="6448425" y="1966913"/>
            <a:ext cx="1555750" cy="1168400"/>
            <a:chOff x="6448378" y="1967332"/>
            <a:chExt cx="1555234" cy="1168595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184" y="1967332"/>
              <a:ext cx="1355275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628" name="矩形 21"/>
            <p:cNvSpPr/>
            <p:nvPr/>
          </p:nvSpPr>
          <p:spPr>
            <a:xfrm rot="-707435">
              <a:off x="6448378" y="2175921"/>
              <a:ext cx="1555234" cy="8309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r>
                <a:rPr lang="en-US" altLang="zh-CN" sz="4800" dirty="0">
                  <a:solidFill>
                    <a:srgbClr val="FF4F66"/>
                  </a:solidFill>
                  <a:ea typeface="方正少儿简体"/>
                </a:rPr>
                <a:t>Thầy</a:t>
              </a:r>
              <a:endParaRPr lang="zh-CN" altLang="en-US" sz="4800" dirty="0">
                <a:solidFill>
                  <a:srgbClr val="FF4F66"/>
                </a:solidFill>
                <a:ea typeface="方正少儿简体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09863" y="1804988"/>
            <a:ext cx="654050" cy="177800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 rot="20118966">
            <a:off x="4635500" y="1816100"/>
            <a:ext cx="654050" cy="177800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 rot="1119809">
            <a:off x="7358063" y="1852613"/>
            <a:ext cx="654050" cy="177800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 rot="20691888">
            <a:off x="9085263" y="2014538"/>
            <a:ext cx="654050" cy="177800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5618" name="组合 27"/>
          <p:cNvGrpSpPr/>
          <p:nvPr/>
        </p:nvGrpSpPr>
        <p:grpSpPr>
          <a:xfrm>
            <a:off x="3124200" y="3403600"/>
            <a:ext cx="1354138" cy="1168400"/>
            <a:chOff x="8395962" y="2087411"/>
            <a:chExt cx="1354086" cy="1168595"/>
          </a:xfrm>
        </p:grpSpPr>
        <p:sp>
          <p:nvSpPr>
            <p:cNvPr id="29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626" name="文本框 18"/>
            <p:cNvSpPr txBox="1"/>
            <p:nvPr/>
          </p:nvSpPr>
          <p:spPr>
            <a:xfrm rot="854957">
              <a:off x="8603983" y="2256140"/>
              <a:ext cx="938042" cy="83113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r>
                <a:rPr lang="en-US" altLang="zh-CN" sz="4800" dirty="0">
                  <a:solidFill>
                    <a:srgbClr val="FF6900"/>
                  </a:solidFill>
                  <a:ea typeface="方正少儿简体"/>
                </a:rPr>
                <a:t>Và</a:t>
              </a:r>
              <a:endParaRPr lang="zh-CN" altLang="en-US" sz="4800" dirty="0">
                <a:solidFill>
                  <a:srgbClr val="FF6900"/>
                </a:solidFill>
                <a:ea typeface="方正少儿简体"/>
              </a:endParaRPr>
            </a:p>
          </p:txBody>
        </p:sp>
      </p:grpSp>
      <p:grpSp>
        <p:nvGrpSpPr>
          <p:cNvPr id="25619" name="组合 27"/>
          <p:cNvGrpSpPr/>
          <p:nvPr/>
        </p:nvGrpSpPr>
        <p:grpSpPr>
          <a:xfrm>
            <a:off x="5181600" y="3708400"/>
            <a:ext cx="1450975" cy="1168400"/>
            <a:chOff x="8347514" y="2087411"/>
            <a:chExt cx="1450983" cy="1168595"/>
          </a:xfrm>
        </p:grpSpPr>
        <p:sp>
          <p:nvSpPr>
            <p:cNvPr id="32" name="圆角矩形 17"/>
            <p:cNvSpPr/>
            <p:nvPr/>
          </p:nvSpPr>
          <p:spPr>
            <a:xfrm rot="897728">
              <a:off x="8396727" y="2087411"/>
              <a:ext cx="1352557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624" name="文本框 18"/>
            <p:cNvSpPr txBox="1"/>
            <p:nvPr/>
          </p:nvSpPr>
          <p:spPr>
            <a:xfrm rot="854957">
              <a:off x="8347514" y="2256140"/>
              <a:ext cx="1450983" cy="83113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r>
                <a:rPr lang="en-US" altLang="zh-CN" sz="4800" dirty="0">
                  <a:solidFill>
                    <a:srgbClr val="FF6900"/>
                  </a:solidFill>
                  <a:ea typeface="方正少儿简体"/>
                </a:rPr>
                <a:t>Các </a:t>
              </a:r>
              <a:endParaRPr lang="zh-CN" altLang="en-US" sz="4800" dirty="0">
                <a:solidFill>
                  <a:srgbClr val="FF6900"/>
                </a:solidFill>
                <a:ea typeface="方正少儿简体"/>
              </a:endParaRPr>
            </a:p>
          </p:txBody>
        </p:sp>
      </p:grpSp>
      <p:grpSp>
        <p:nvGrpSpPr>
          <p:cNvPr id="25620" name="组合 27"/>
          <p:cNvGrpSpPr/>
          <p:nvPr/>
        </p:nvGrpSpPr>
        <p:grpSpPr>
          <a:xfrm>
            <a:off x="7239000" y="3581400"/>
            <a:ext cx="1354138" cy="1168400"/>
            <a:chOff x="8395962" y="2087411"/>
            <a:chExt cx="1354086" cy="1168595"/>
          </a:xfrm>
        </p:grpSpPr>
        <p:sp>
          <p:nvSpPr>
            <p:cNvPr id="35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622" name="文本框 18"/>
            <p:cNvSpPr txBox="1"/>
            <p:nvPr/>
          </p:nvSpPr>
          <p:spPr>
            <a:xfrm rot="854957">
              <a:off x="8552689" y="2256140"/>
              <a:ext cx="1040631" cy="83113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r>
                <a:rPr lang="en-US" altLang="zh-CN" sz="4800" dirty="0">
                  <a:solidFill>
                    <a:srgbClr val="FF6900"/>
                  </a:solidFill>
                  <a:ea typeface="方正少儿简体"/>
                </a:rPr>
                <a:t>em</a:t>
              </a:r>
              <a:endParaRPr lang="zh-CN" altLang="en-US" sz="4800" dirty="0">
                <a:solidFill>
                  <a:srgbClr val="FF6900"/>
                </a:solidFill>
                <a:ea typeface="方正少儿简体"/>
              </a:endParaRPr>
            </a:p>
          </p:txBody>
        </p:sp>
      </p:grp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ản đồ Hành chính các tỉnh Việt Nam Khổ Lớn năm 2021"/>
          <p:cNvSpPr>
            <a:spLocks noChangeAspect="1" noChangeArrowheads="1"/>
          </p:cNvSpPr>
          <p:nvPr/>
        </p:nvSpPr>
        <p:spPr bwMode="auto">
          <a:xfrm>
            <a:off x="2406966" y="2604751"/>
            <a:ext cx="399012" cy="39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342763486"/>
              </p:ext>
            </p:extLst>
          </p:nvPr>
        </p:nvGraphicFramePr>
        <p:xfrm>
          <a:off x="388323" y="1921436"/>
          <a:ext cx="11787051" cy="5185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-16625" y="573590"/>
            <a:ext cx="12191999" cy="1882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16. </a:t>
            </a:r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SÁCH CAI TRỊ CỦA CÁC TRIỀU ĐẠI PHONG KIẾN PHƯƠNG BẮC VÀ SỰ CHUYỂN BIẾN CỦA VIỆT NAM THỜI KÌ BẮC THUỘC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351155" y="758200"/>
            <a:ext cx="11216005" cy="1087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I. </a:t>
            </a:r>
            <a:r>
              <a:rPr lang="vi-VN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CHÍNH SÁCH CAI TRỊ CỦA CÁC TRIỀU ĐẠI</a:t>
            </a:r>
            <a:r>
              <a:rPr lang="en-US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36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PHONG KIẾN PHƯƠNG BẮC</a:t>
            </a:r>
          </a:p>
        </p:txBody>
      </p:sp>
      <p:sp>
        <p:nvSpPr>
          <p:cNvPr id="6" name="Rectangles 5"/>
          <p:cNvSpPr/>
          <p:nvPr/>
        </p:nvSpPr>
        <p:spPr>
          <a:xfrm>
            <a:off x="1068705" y="1845955"/>
            <a:ext cx="4786630" cy="58991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800" b="1" dirty="0">
                <a:solidFill>
                  <a:schemeClr val="tx1"/>
                </a:solidFill>
              </a:rPr>
              <a:t>1. Tổ chức bộ máy cai trị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7" name="Freeform 11"/>
          <p:cNvSpPr/>
          <p:nvPr/>
        </p:nvSpPr>
        <p:spPr>
          <a:xfrm>
            <a:off x="2070100" y="-137795"/>
            <a:ext cx="10934700" cy="2165350"/>
          </a:xfrm>
          <a:custGeom>
            <a:avLst/>
            <a:gdLst/>
            <a:ahLst/>
            <a:cxnLst/>
            <a:rect l="l" t="t" r="r" b="b"/>
            <a:pathLst>
              <a:path w="1205021" h="588834">
                <a:moveTo>
                  <a:pt x="1205021" y="294417"/>
                </a:moveTo>
                <a:lnTo>
                  <a:pt x="1001821" y="588834"/>
                </a:lnTo>
                <a:lnTo>
                  <a:pt x="203200" y="588834"/>
                </a:lnTo>
                <a:lnTo>
                  <a:pt x="0" y="294417"/>
                </a:lnTo>
                <a:lnTo>
                  <a:pt x="203200" y="0"/>
                </a:lnTo>
                <a:lnTo>
                  <a:pt x="1001821" y="0"/>
                </a:lnTo>
                <a:lnTo>
                  <a:pt x="1205021" y="294417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US" sz="280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sym typeface="+mn-ea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00355" y="669925"/>
            <a:ext cx="2959735" cy="1182370"/>
            <a:chOff x="0" y="0"/>
            <a:chExt cx="4975877" cy="109512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975877" cy="1095125"/>
            </a:xfrm>
            <a:custGeom>
              <a:avLst/>
              <a:gdLst/>
              <a:ahLst/>
              <a:cxnLst/>
              <a:rect l="l" t="t" r="r" b="b"/>
              <a:pathLst>
                <a:path w="4975877" h="1095125">
                  <a:moveTo>
                    <a:pt x="4975877" y="547562"/>
                  </a:moveTo>
                  <a:lnTo>
                    <a:pt x="4772677" y="1095125"/>
                  </a:lnTo>
                  <a:lnTo>
                    <a:pt x="203200" y="1095125"/>
                  </a:lnTo>
                  <a:lnTo>
                    <a:pt x="0" y="547562"/>
                  </a:lnTo>
                  <a:lnTo>
                    <a:pt x="203200" y="0"/>
                  </a:lnTo>
                  <a:lnTo>
                    <a:pt x="4772677" y="0"/>
                  </a:lnTo>
                  <a:lnTo>
                    <a:pt x="4975877" y="547562"/>
                  </a:lnTo>
                  <a:close/>
                </a:path>
              </a:pathLst>
            </a:custGeom>
            <a:grpFill/>
          </p:spPr>
        </p:sp>
        <p:sp>
          <p:nvSpPr>
            <p:cNvPr id="5" name="TextBox 5"/>
            <p:cNvSpPr txBox="1"/>
            <p:nvPr/>
          </p:nvSpPr>
          <p:spPr>
            <a:xfrm>
              <a:off x="114300" y="-28575"/>
              <a:ext cx="4747277" cy="1123700"/>
            </a:xfrm>
            <a:prstGeom prst="rect">
              <a:avLst/>
            </a:prstGeom>
            <a:grpFill/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-349069" y="303124"/>
            <a:ext cx="873070" cy="2468043"/>
          </a:xfrm>
          <a:custGeom>
            <a:avLst/>
            <a:gdLst/>
            <a:ahLst/>
            <a:cxnLst/>
            <a:rect l="l" t="t" r="r" b="b"/>
            <a:pathLst>
              <a:path w="1309605" h="3702064">
                <a:moveTo>
                  <a:pt x="0" y="0"/>
                </a:moveTo>
                <a:lnTo>
                  <a:pt x="1309606" y="0"/>
                </a:lnTo>
                <a:lnTo>
                  <a:pt x="1309606" y="3702064"/>
                </a:lnTo>
                <a:lnTo>
                  <a:pt x="0" y="37020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755465" y="4308135"/>
            <a:ext cx="873070" cy="2468043"/>
          </a:xfrm>
          <a:custGeom>
            <a:avLst/>
            <a:gdLst/>
            <a:ahLst/>
            <a:cxnLst/>
            <a:rect l="l" t="t" r="r" b="b"/>
            <a:pathLst>
              <a:path w="1309605" h="3702064">
                <a:moveTo>
                  <a:pt x="0" y="0"/>
                </a:moveTo>
                <a:lnTo>
                  <a:pt x="1309606" y="0"/>
                </a:lnTo>
                <a:lnTo>
                  <a:pt x="1309606" y="3702064"/>
                </a:lnTo>
                <a:lnTo>
                  <a:pt x="0" y="37020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793636" y="4451954"/>
            <a:ext cx="3503505" cy="1674033"/>
            <a:chOff x="0" y="0"/>
            <a:chExt cx="1458503" cy="69689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58503" cy="696897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8EE5F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458503" cy="725472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66361" y="4548371"/>
            <a:ext cx="3503505" cy="1674033"/>
            <a:chOff x="0" y="0"/>
            <a:chExt cx="1458503" cy="69689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58503" cy="696897"/>
            </a:xfrm>
            <a:custGeom>
              <a:avLst/>
              <a:gdLst/>
              <a:ahLst/>
              <a:cxnLst/>
              <a:rect l="l" t="t" r="r" b="b"/>
              <a:pathLst>
                <a:path w="1458503" h="696897">
                  <a:moveTo>
                    <a:pt x="50088" y="0"/>
                  </a:moveTo>
                  <a:lnTo>
                    <a:pt x="1408415" y="0"/>
                  </a:lnTo>
                  <a:cubicBezTo>
                    <a:pt x="1421699" y="0"/>
                    <a:pt x="1434439" y="5277"/>
                    <a:pt x="1443833" y="14670"/>
                  </a:cubicBezTo>
                  <a:cubicBezTo>
                    <a:pt x="1453226" y="24064"/>
                    <a:pt x="1458503" y="36804"/>
                    <a:pt x="1458503" y="50088"/>
                  </a:cubicBezTo>
                  <a:lnTo>
                    <a:pt x="1458503" y="646809"/>
                  </a:lnTo>
                  <a:cubicBezTo>
                    <a:pt x="1458503" y="660093"/>
                    <a:pt x="1453226" y="672833"/>
                    <a:pt x="1443833" y="682227"/>
                  </a:cubicBezTo>
                  <a:cubicBezTo>
                    <a:pt x="1434439" y="691620"/>
                    <a:pt x="1421699" y="696897"/>
                    <a:pt x="1408415" y="696897"/>
                  </a:cubicBezTo>
                  <a:lnTo>
                    <a:pt x="50088" y="696897"/>
                  </a:lnTo>
                  <a:cubicBezTo>
                    <a:pt x="22425" y="696897"/>
                    <a:pt x="0" y="674472"/>
                    <a:pt x="0" y="646809"/>
                  </a:cubicBezTo>
                  <a:lnTo>
                    <a:pt x="0" y="50088"/>
                  </a:lnTo>
                  <a:cubicBezTo>
                    <a:pt x="0" y="36804"/>
                    <a:pt x="5277" y="24064"/>
                    <a:pt x="14670" y="14670"/>
                  </a:cubicBezTo>
                  <a:cubicBezTo>
                    <a:pt x="24064" y="5277"/>
                    <a:pt x="36804" y="0"/>
                    <a:pt x="5008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58503" cy="725472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</a:pPr>
              <a:endParaRPr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4620" y="4307840"/>
            <a:ext cx="2463800" cy="2044065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gradFill rotWithShape="1">
              <a:gsLst>
                <a:gs pos="0">
                  <a:srgbClr val="9CF4F8">
                    <a:alpha val="100000"/>
                  </a:srgbClr>
                </a:gs>
                <a:gs pos="50000">
                  <a:srgbClr val="1B70E1">
                    <a:alpha val="100000"/>
                  </a:srgbClr>
                </a:gs>
                <a:gs pos="100000">
                  <a:srgbClr val="1B70E1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-28575"/>
              <a:ext cx="584200" cy="727075"/>
            </a:xfrm>
            <a:prstGeom prst="rect">
              <a:avLst/>
            </a:prstGeom>
          </p:spPr>
          <p:txBody>
            <a:bodyPr lIns="33866" tIns="33866" rIns="33866" bIns="33866" rtlCol="0" anchor="ctr"/>
            <a:lstStyle/>
            <a:p>
              <a:pPr algn="ctr">
                <a:lnSpc>
                  <a:spcPts val="2660"/>
                </a:lnSpc>
              </a:pPr>
              <a:endParaRPr sz="120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68300" y="2109470"/>
            <a:ext cx="5010150" cy="2044065"/>
            <a:chOff x="0" y="0"/>
            <a:chExt cx="9182503" cy="4088116"/>
          </a:xfrm>
        </p:grpSpPr>
        <p:grpSp>
          <p:nvGrpSpPr>
            <p:cNvPr id="18" name="Group 18"/>
            <p:cNvGrpSpPr/>
            <p:nvPr/>
          </p:nvGrpSpPr>
          <p:grpSpPr>
            <a:xfrm>
              <a:off x="2030045" y="287639"/>
              <a:ext cx="7007009" cy="3348066"/>
              <a:chOff x="0" y="0"/>
              <a:chExt cx="1458503" cy="696897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8EE5F5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33866" tIns="33866" rIns="33866" bIns="33866" rtlCol="0" anchor="ctr"/>
              <a:lstStyle/>
              <a:p>
                <a:pPr algn="ctr">
                  <a:lnSpc>
                    <a:spcPts val="2660"/>
                  </a:lnSpc>
                </a:pPr>
                <a:endParaRPr sz="1200"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2175494" y="480473"/>
              <a:ext cx="7007009" cy="3348066"/>
              <a:chOff x="0" y="0"/>
              <a:chExt cx="1458503" cy="69689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33866" tIns="33866" rIns="33866" bIns="33866" rtlCol="0" anchor="ctr"/>
              <a:lstStyle/>
              <a:p>
                <a:pPr algn="ctr">
                  <a:lnSpc>
                    <a:spcPct val="150000"/>
                  </a:lnSpc>
                </a:pPr>
                <a:endParaRPr sz="1200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0" y="0"/>
              <a:ext cx="4757080" cy="4088116"/>
              <a:chOff x="0" y="0"/>
              <a:chExt cx="812800" cy="6985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100000"/>
                    </a:srgbClr>
                  </a:gs>
                  <a:gs pos="50000">
                    <a:srgbClr val="1B70E1">
                      <a:alpha val="100000"/>
                    </a:srgbClr>
                  </a:gs>
                  <a:gs pos="100000">
                    <a:srgbClr val="1B70E1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33866" tIns="33866" rIns="33866" bIns="33866" rtlCol="0" anchor="ctr"/>
              <a:lstStyle/>
              <a:p>
                <a:pPr algn="ctr">
                  <a:lnSpc>
                    <a:spcPts val="2660"/>
                  </a:lnSpc>
                </a:pPr>
                <a:endParaRPr sz="1200"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4699711" y="1144349"/>
              <a:ext cx="4129950" cy="20954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265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2265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65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265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65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endParaRPr lang="en-US" sz="226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6095365" y="2179955"/>
            <a:ext cx="6096635" cy="2127885"/>
            <a:chOff x="0" y="-167639"/>
            <a:chExt cx="11465544" cy="4255755"/>
          </a:xfrm>
        </p:grpSpPr>
        <p:grpSp>
          <p:nvGrpSpPr>
            <p:cNvPr id="29" name="Group 29"/>
            <p:cNvGrpSpPr/>
            <p:nvPr/>
          </p:nvGrpSpPr>
          <p:grpSpPr>
            <a:xfrm>
              <a:off x="2030045" y="287639"/>
              <a:ext cx="7007009" cy="3348066"/>
              <a:chOff x="0" y="0"/>
              <a:chExt cx="1458503" cy="696897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8EE5F5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33866" tIns="33866" rIns="33866" bIns="33866" rtlCol="0" anchor="ctr"/>
              <a:lstStyle/>
              <a:p>
                <a:pPr algn="ctr">
                  <a:lnSpc>
                    <a:spcPts val="2660"/>
                  </a:lnSpc>
                </a:pPr>
                <a:endParaRPr sz="1200"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2175494" y="343312"/>
              <a:ext cx="9290050" cy="3485227"/>
              <a:chOff x="0" y="-28550"/>
              <a:chExt cx="1933716" cy="725447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28550"/>
                <a:ext cx="1933716" cy="725375"/>
              </a:xfrm>
              <a:prstGeom prst="rect">
                <a:avLst/>
              </a:prstGeom>
            </p:spPr>
            <p:txBody>
              <a:bodyPr lIns="33866" tIns="33866" rIns="33866" bIns="33866" rtlCol="0" anchor="ctr"/>
              <a:lstStyle/>
              <a:p>
                <a:pPr algn="ctr">
                  <a:lnSpc>
                    <a:spcPts val="2660"/>
                  </a:lnSpc>
                </a:pPr>
                <a:endParaRPr sz="1200"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0" y="-167639"/>
              <a:ext cx="4757080" cy="4255755"/>
              <a:chOff x="0" y="-28643"/>
              <a:chExt cx="812800" cy="727143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100000"/>
                    </a:srgbClr>
                  </a:gs>
                  <a:gs pos="50000">
                    <a:srgbClr val="1B70E1">
                      <a:alpha val="100000"/>
                    </a:srgbClr>
                  </a:gs>
                  <a:gs pos="100000">
                    <a:srgbClr val="1B70E1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114234" y="-28643"/>
                <a:ext cx="523624" cy="727143"/>
              </a:xfrm>
              <a:prstGeom prst="rect">
                <a:avLst/>
              </a:prstGeom>
            </p:spPr>
            <p:txBody>
              <a:bodyPr lIns="33866" tIns="33866" rIns="33866" bIns="33866" rtlCol="0" anchor="ctr"/>
              <a:lstStyle/>
              <a:p>
                <a:pPr algn="ctr">
                  <a:lnSpc>
                    <a:spcPts val="2660"/>
                  </a:lnSpc>
                </a:pPr>
                <a:endParaRPr sz="1200"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4513507" y="1226819"/>
              <a:ext cx="4522470" cy="17170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695"/>
                </a:lnSpc>
              </a:pPr>
              <a:r>
                <a:rPr lang="en-US" sz="2265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265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65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2265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altLang="en-US" sz="2265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265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65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endParaRPr lang="en-US" sz="226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6095365" y="4451985"/>
            <a:ext cx="5913120" cy="2044065"/>
            <a:chOff x="0" y="0"/>
            <a:chExt cx="10864571" cy="4088116"/>
          </a:xfrm>
        </p:grpSpPr>
        <p:grpSp>
          <p:nvGrpSpPr>
            <p:cNvPr id="40" name="Group 40"/>
            <p:cNvGrpSpPr/>
            <p:nvPr/>
          </p:nvGrpSpPr>
          <p:grpSpPr>
            <a:xfrm>
              <a:off x="2030045" y="287639"/>
              <a:ext cx="7007009" cy="3348066"/>
              <a:chOff x="0" y="0"/>
              <a:chExt cx="1458503" cy="696897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8EE5F5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28575"/>
                <a:ext cx="1458503" cy="725472"/>
              </a:xfrm>
              <a:prstGeom prst="rect">
                <a:avLst/>
              </a:prstGeom>
            </p:spPr>
            <p:txBody>
              <a:bodyPr lIns="33866" tIns="33866" rIns="33866" bIns="33866" rtlCol="0" anchor="ctr"/>
              <a:lstStyle/>
              <a:p>
                <a:pPr algn="ctr">
                  <a:lnSpc>
                    <a:spcPts val="2660"/>
                  </a:lnSpc>
                </a:pPr>
                <a:endParaRPr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2175494" y="343312"/>
              <a:ext cx="8689077" cy="3485227"/>
              <a:chOff x="0" y="-28550"/>
              <a:chExt cx="1808624" cy="725447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1458503" cy="696897"/>
              </a:xfrm>
              <a:custGeom>
                <a:avLst/>
                <a:gdLst/>
                <a:ahLst/>
                <a:cxnLst/>
                <a:rect l="l" t="t" r="r" b="b"/>
                <a:pathLst>
                  <a:path w="1458503" h="696897">
                    <a:moveTo>
                      <a:pt x="50088" y="0"/>
                    </a:moveTo>
                    <a:lnTo>
                      <a:pt x="1408415" y="0"/>
                    </a:lnTo>
                    <a:cubicBezTo>
                      <a:pt x="1421699" y="0"/>
                      <a:pt x="1434439" y="5277"/>
                      <a:pt x="1443833" y="14670"/>
                    </a:cubicBezTo>
                    <a:cubicBezTo>
                      <a:pt x="1453226" y="24064"/>
                      <a:pt x="1458503" y="36804"/>
                      <a:pt x="1458503" y="50088"/>
                    </a:cubicBezTo>
                    <a:lnTo>
                      <a:pt x="1458503" y="646809"/>
                    </a:lnTo>
                    <a:cubicBezTo>
                      <a:pt x="1458503" y="660093"/>
                      <a:pt x="1453226" y="672833"/>
                      <a:pt x="1443833" y="682227"/>
                    </a:cubicBezTo>
                    <a:cubicBezTo>
                      <a:pt x="1434439" y="691620"/>
                      <a:pt x="1421699" y="696897"/>
                      <a:pt x="1408415" y="696897"/>
                    </a:cubicBezTo>
                    <a:lnTo>
                      <a:pt x="50088" y="696897"/>
                    </a:lnTo>
                    <a:cubicBezTo>
                      <a:pt x="22425" y="696897"/>
                      <a:pt x="0" y="674472"/>
                      <a:pt x="0" y="646809"/>
                    </a:cubicBezTo>
                    <a:lnTo>
                      <a:pt x="0" y="50088"/>
                    </a:lnTo>
                    <a:cubicBezTo>
                      <a:pt x="0" y="36804"/>
                      <a:pt x="5277" y="24064"/>
                      <a:pt x="14670" y="14670"/>
                    </a:cubicBezTo>
                    <a:cubicBezTo>
                      <a:pt x="24064" y="5277"/>
                      <a:pt x="36804" y="0"/>
                      <a:pt x="50088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28550"/>
                <a:ext cx="1808624" cy="725375"/>
              </a:xfrm>
              <a:prstGeom prst="rect">
                <a:avLst/>
              </a:prstGeom>
            </p:spPr>
            <p:txBody>
              <a:bodyPr lIns="33866" tIns="33866" rIns="33866" bIns="33866" rtlCol="0" anchor="ctr"/>
              <a:lstStyle/>
              <a:p>
                <a:pPr algn="ctr">
                  <a:lnSpc>
                    <a:spcPts val="2660"/>
                  </a:lnSpc>
                </a:pPr>
                <a:endParaRPr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0" y="0"/>
              <a:ext cx="4757080" cy="4088116"/>
              <a:chOff x="0" y="0"/>
              <a:chExt cx="812800" cy="6985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CF4F8">
                      <a:alpha val="100000"/>
                    </a:srgbClr>
                  </a:gs>
                  <a:gs pos="50000">
                    <a:srgbClr val="1B70E1">
                      <a:alpha val="100000"/>
                    </a:srgbClr>
                  </a:gs>
                  <a:gs pos="100000">
                    <a:srgbClr val="1B70E1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114300" y="-28575"/>
                <a:ext cx="584200" cy="727075"/>
              </a:xfrm>
              <a:prstGeom prst="rect">
                <a:avLst/>
              </a:prstGeom>
            </p:spPr>
            <p:txBody>
              <a:bodyPr lIns="33866" tIns="33866" rIns="33866" bIns="33866" rtlCol="0" anchor="ctr"/>
              <a:lstStyle/>
              <a:p>
                <a:pPr algn="ctr">
                  <a:lnSpc>
                    <a:spcPts val="2660"/>
                  </a:lnSpc>
                </a:pPr>
                <a:endParaRPr sz="1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4330832" y="1252217"/>
              <a:ext cx="4979973" cy="20954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altLang="en-US" sz="2265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Giơ tay giành quyền trả lời</a:t>
              </a:r>
            </a:p>
          </p:txBody>
        </p:sp>
      </p:grpSp>
      <p:sp>
        <p:nvSpPr>
          <p:cNvPr id="50" name="Freeform 50"/>
          <p:cNvSpPr/>
          <p:nvPr/>
        </p:nvSpPr>
        <p:spPr>
          <a:xfrm>
            <a:off x="857885" y="2397125"/>
            <a:ext cx="1740535" cy="1623060"/>
          </a:xfrm>
          <a:custGeom>
            <a:avLst/>
            <a:gdLst/>
            <a:ahLst/>
            <a:cxnLst/>
            <a:rect l="l" t="t" r="r" b="b"/>
            <a:pathLst>
              <a:path w="3015504" h="2435019">
                <a:moveTo>
                  <a:pt x="0" y="0"/>
                </a:moveTo>
                <a:lnTo>
                  <a:pt x="3015504" y="0"/>
                </a:lnTo>
                <a:lnTo>
                  <a:pt x="3015504" y="2435019"/>
                </a:lnTo>
                <a:lnTo>
                  <a:pt x="0" y="24350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1136001" y="4547417"/>
            <a:ext cx="1565494" cy="1565494"/>
          </a:xfrm>
          <a:custGeom>
            <a:avLst/>
            <a:gdLst/>
            <a:ahLst/>
            <a:cxnLst/>
            <a:rect l="l" t="t" r="r" b="b"/>
            <a:pathLst>
              <a:path w="2348241" h="2348241">
                <a:moveTo>
                  <a:pt x="0" y="0"/>
                </a:moveTo>
                <a:lnTo>
                  <a:pt x="2348241" y="0"/>
                </a:lnTo>
                <a:lnTo>
                  <a:pt x="2348241" y="2348241"/>
                </a:lnTo>
                <a:lnTo>
                  <a:pt x="0" y="23482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6798964" y="4548371"/>
            <a:ext cx="1653328" cy="1758859"/>
          </a:xfrm>
          <a:custGeom>
            <a:avLst/>
            <a:gdLst/>
            <a:ahLst/>
            <a:cxnLst/>
            <a:rect l="l" t="t" r="r" b="b"/>
            <a:pathLst>
              <a:path w="2479992" h="2638289">
                <a:moveTo>
                  <a:pt x="0" y="0"/>
                </a:moveTo>
                <a:lnTo>
                  <a:pt x="2479991" y="0"/>
                </a:lnTo>
                <a:lnTo>
                  <a:pt x="2479991" y="2638289"/>
                </a:lnTo>
                <a:lnTo>
                  <a:pt x="0" y="26382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4" name="TextBox 54"/>
          <p:cNvSpPr txBox="1"/>
          <p:nvPr/>
        </p:nvSpPr>
        <p:spPr>
          <a:xfrm>
            <a:off x="2728595" y="4842510"/>
            <a:ext cx="2649855" cy="1047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en-US" sz="2265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265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oàn</a:t>
            </a:r>
            <a:r>
              <a:rPr lang="en-US" sz="226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65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26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265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trò chơi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504825" y="983276"/>
            <a:ext cx="2776220" cy="9150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3570"/>
              </a:lnSpc>
              <a:spcBef>
                <a:spcPct val="0"/>
              </a:spcBef>
            </a:pPr>
            <a:r>
              <a:rPr lang="vi-VN" altLang="en-US" sz="2585" b="1" spc="108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Tổ chức bộ máy cai trị</a:t>
            </a:r>
          </a:p>
        </p:txBody>
      </p:sp>
      <p:sp>
        <p:nvSpPr>
          <p:cNvPr id="58" name="Text Box 57"/>
          <p:cNvSpPr txBox="1"/>
          <p:nvPr/>
        </p:nvSpPr>
        <p:spPr>
          <a:xfrm>
            <a:off x="3799840" y="806755"/>
            <a:ext cx="77882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Dựa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vào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vi-VN" alt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nội dung SGK/81 để trả lời các câu hỏi trong trò chơi “Hỏi nhanh đáp lẹ”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9"/>
          <a:srcRect l="13659" t="18489" r="14074" b="9067"/>
          <a:stretch>
            <a:fillRect/>
          </a:stretch>
        </p:blipFill>
        <p:spPr>
          <a:xfrm>
            <a:off x="6615430" y="2548890"/>
            <a:ext cx="1548765" cy="1552575"/>
          </a:xfrm>
          <a:prstGeom prst="ellipse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/>
          <p:nvPr/>
        </p:nvSpPr>
        <p:spPr>
          <a:xfrm>
            <a:off x="1399540" y="5140960"/>
            <a:ext cx="9331325" cy="652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266700">
              <a:lnSpc>
                <a:spcPct val="114000"/>
              </a:lnSpc>
              <a:spcAft>
                <a:spcPct val="0"/>
              </a:spcAft>
            </a:pPr>
            <a:r>
              <a:rPr sz="32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    	</a:t>
            </a:r>
          </a:p>
        </p:txBody>
      </p:sp>
      <p:sp>
        <p:nvSpPr>
          <p:cNvPr id="4" name="Rectangles 3"/>
          <p:cNvSpPr/>
          <p:nvPr/>
        </p:nvSpPr>
        <p:spPr>
          <a:xfrm>
            <a:off x="1158240" y="665480"/>
            <a:ext cx="10335895" cy="12623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266700">
              <a:spcBef>
                <a:spcPct val="0"/>
              </a:spcBef>
              <a:spcAft>
                <a:spcPct val="0"/>
              </a:spcAft>
            </a:pPr>
            <a:r>
              <a:rPr sz="36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Câu 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1</a:t>
            </a:r>
            <a:r>
              <a:rPr sz="36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.</a:t>
            </a:r>
            <a:r>
              <a:rPr sz="36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 </a:t>
            </a:r>
            <a:r>
              <a:rPr sz="36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Nhà Hán chia Âu Lạc thành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bao nhiêu quận?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6540" y="2451735"/>
            <a:ext cx="2604770" cy="1180465"/>
          </a:xfrm>
          <a:prstGeom prst="roundRect">
            <a:avLst/>
          </a:prstGeom>
          <a:ln w="6350" cap="flat" cmpd="sng" algn="ctr">
            <a:solidFill>
              <a:schemeClr val="accent2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sz="3600">
                <a:solidFill>
                  <a:schemeClr val="tx1"/>
                </a:solidFill>
                <a:latin typeface="Times New Roman" panose="02020603050405020304"/>
                <a:ea typeface="Calibri" panose="020F0502020204030204"/>
                <a:sym typeface="+mn-ea"/>
              </a:rPr>
              <a:t>A. 3 quận.  </a:t>
            </a:r>
            <a:endParaRPr lang="en-US" sz="3600">
              <a:solidFill>
                <a:schemeClr val="tx1"/>
              </a:solidFill>
              <a:latin typeface="Times New Roman" panose="02020603050405020304"/>
              <a:ea typeface="Calibri" panose="020F0502020204030204"/>
              <a:sym typeface="+mn-ea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778750" y="2507615"/>
            <a:ext cx="2604770" cy="1180465"/>
          </a:xfrm>
          <a:prstGeom prst="roundRect">
            <a:avLst/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sz="36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sym typeface="+mn-ea"/>
              </a:rPr>
              <a:t>B. 5 quận	</a:t>
            </a:r>
            <a:endParaRPr lang="en-US" sz="3600">
              <a:solidFill>
                <a:srgbClr val="000000"/>
              </a:solidFill>
              <a:latin typeface="Times New Roman" panose="02020603050405020304"/>
              <a:ea typeface="Calibri" panose="020F0502020204030204"/>
              <a:sym typeface="+mn-ea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48600" y="4075430"/>
            <a:ext cx="2604770" cy="1180465"/>
          </a:xfrm>
          <a:prstGeom prst="roundRect">
            <a:avLst/>
          </a:prstGeom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just" defTabSz="266700">
              <a:lnSpc>
                <a:spcPct val="114000"/>
              </a:lnSpc>
              <a:spcAft>
                <a:spcPct val="0"/>
              </a:spcAft>
            </a:pPr>
            <a:r>
              <a:rPr sz="36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sym typeface="+mn-ea"/>
              </a:rPr>
              <a:t>D. 9 quận.</a:t>
            </a:r>
            <a:endParaRPr lang="en-US" sz="3600">
              <a:solidFill>
                <a:srgbClr val="000000"/>
              </a:solidFill>
              <a:latin typeface="Times New Roman" panose="02020603050405020304"/>
              <a:ea typeface="Calibri" panose="020F0502020204030204"/>
              <a:sym typeface="+mn-ea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26540" y="4156075"/>
            <a:ext cx="2604770" cy="1180465"/>
          </a:xfrm>
          <a:prstGeom prst="roundRect">
            <a:avLst/>
          </a:prstGeom>
          <a:ln w="635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sz="36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sym typeface="+mn-ea"/>
              </a:rPr>
              <a:t>C. 7 quận.</a:t>
            </a:r>
            <a:endParaRPr lang="en-US" sz="3600">
              <a:solidFill>
                <a:srgbClr val="000000"/>
              </a:solidFill>
              <a:latin typeface="Times New Roman" panose="02020603050405020304"/>
              <a:ea typeface="Calibri" panose="020F0502020204030204"/>
              <a:sym typeface="+mn-ea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26540" y="2451735"/>
            <a:ext cx="2604770" cy="1180465"/>
          </a:xfrm>
          <a:prstGeom prst="round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600">
                <a:solidFill>
                  <a:schemeClr val="tx1"/>
                </a:solidFill>
                <a:latin typeface="Times New Roman" panose="02020603050405020304"/>
                <a:ea typeface="Calibri" panose="020F0502020204030204"/>
                <a:sym typeface="+mn-ea"/>
              </a:rPr>
              <a:t>A. 3 quận.  </a:t>
            </a:r>
            <a:endParaRPr lang="en-US" sz="3600">
              <a:solidFill>
                <a:schemeClr val="tx1"/>
              </a:solidFill>
              <a:latin typeface="Times New Roman" panose="02020603050405020304"/>
              <a:ea typeface="Calibri" panose="020F0502020204030204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landscape with mountains and sun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2" b="15805"/>
          <a:stretch>
            <a:fillRect/>
          </a:stretch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grpSp>
        <p:nvGrpSpPr>
          <p:cNvPr id="8" name="Group 2"/>
          <p:cNvGrpSpPr/>
          <p:nvPr/>
        </p:nvGrpSpPr>
        <p:grpSpPr bwMode="auto">
          <a:xfrm>
            <a:off x="-1" y="307571"/>
            <a:ext cx="12191998" cy="6563280"/>
            <a:chOff x="300" y="432"/>
            <a:chExt cx="4860" cy="3312"/>
          </a:xfrm>
        </p:grpSpPr>
        <p:grpSp>
          <p:nvGrpSpPr>
            <p:cNvPr id="10" name="Group 3"/>
            <p:cNvGrpSpPr/>
            <p:nvPr/>
          </p:nvGrpSpPr>
          <p:grpSpPr bwMode="auto">
            <a:xfrm>
              <a:off x="300" y="432"/>
              <a:ext cx="4860" cy="3312"/>
              <a:chOff x="0" y="0"/>
              <a:chExt cx="5760" cy="4320"/>
            </a:xfrm>
          </p:grpSpPr>
          <p:sp>
            <p:nvSpPr>
              <p:cNvPr id="26" name="Rectangle 4" descr="Stationery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432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76200" cmpd="tri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vi-VN" altLang="en-US" sz="1800">
                  <a:latin typeface="VNI-Garam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5"/>
              <p:cNvSpPr/>
              <p:nvPr/>
            </p:nvSpPr>
            <p:spPr bwMode="auto">
              <a:xfrm>
                <a:off x="73" y="533"/>
                <a:ext cx="2855" cy="3787"/>
              </a:xfrm>
              <a:custGeom>
                <a:avLst/>
                <a:gdLst>
                  <a:gd name="T0" fmla="*/ 2455 w 2855"/>
                  <a:gd name="T1" fmla="*/ 715 h 3787"/>
                  <a:gd name="T2" fmla="*/ 2263 w 2855"/>
                  <a:gd name="T3" fmla="*/ 694 h 3787"/>
                  <a:gd name="T4" fmla="*/ 2124 w 2855"/>
                  <a:gd name="T5" fmla="*/ 523 h 3787"/>
                  <a:gd name="T6" fmla="*/ 2028 w 2855"/>
                  <a:gd name="T7" fmla="*/ 459 h 3787"/>
                  <a:gd name="T8" fmla="*/ 1996 w 2855"/>
                  <a:gd name="T9" fmla="*/ 246 h 3787"/>
                  <a:gd name="T10" fmla="*/ 1687 w 2855"/>
                  <a:gd name="T11" fmla="*/ 171 h 3787"/>
                  <a:gd name="T12" fmla="*/ 1580 w 2855"/>
                  <a:gd name="T13" fmla="*/ 128 h 3787"/>
                  <a:gd name="T14" fmla="*/ 1324 w 2855"/>
                  <a:gd name="T15" fmla="*/ 86 h 3787"/>
                  <a:gd name="T16" fmla="*/ 1036 w 2855"/>
                  <a:gd name="T17" fmla="*/ 128 h 3787"/>
                  <a:gd name="T18" fmla="*/ 802 w 2855"/>
                  <a:gd name="T19" fmla="*/ 310 h 3787"/>
                  <a:gd name="T20" fmla="*/ 140 w 2855"/>
                  <a:gd name="T21" fmla="*/ 470 h 3787"/>
                  <a:gd name="T22" fmla="*/ 2 w 2855"/>
                  <a:gd name="T23" fmla="*/ 544 h 3787"/>
                  <a:gd name="T24" fmla="*/ 76 w 2855"/>
                  <a:gd name="T25" fmla="*/ 640 h 3787"/>
                  <a:gd name="T26" fmla="*/ 226 w 2855"/>
                  <a:gd name="T27" fmla="*/ 779 h 3787"/>
                  <a:gd name="T28" fmla="*/ 311 w 2855"/>
                  <a:gd name="T29" fmla="*/ 1046 h 3787"/>
                  <a:gd name="T30" fmla="*/ 567 w 2855"/>
                  <a:gd name="T31" fmla="*/ 1120 h 3787"/>
                  <a:gd name="T32" fmla="*/ 1015 w 2855"/>
                  <a:gd name="T33" fmla="*/ 1344 h 3787"/>
                  <a:gd name="T34" fmla="*/ 972 w 2855"/>
                  <a:gd name="T35" fmla="*/ 1504 h 3787"/>
                  <a:gd name="T36" fmla="*/ 876 w 2855"/>
                  <a:gd name="T37" fmla="*/ 1547 h 3787"/>
                  <a:gd name="T38" fmla="*/ 780 w 2855"/>
                  <a:gd name="T39" fmla="*/ 1739 h 3787"/>
                  <a:gd name="T40" fmla="*/ 962 w 2855"/>
                  <a:gd name="T41" fmla="*/ 1856 h 3787"/>
                  <a:gd name="T42" fmla="*/ 1015 w 2855"/>
                  <a:gd name="T43" fmla="*/ 1878 h 3787"/>
                  <a:gd name="T44" fmla="*/ 1100 w 2855"/>
                  <a:gd name="T45" fmla="*/ 1963 h 3787"/>
                  <a:gd name="T46" fmla="*/ 1154 w 2855"/>
                  <a:gd name="T47" fmla="*/ 2048 h 3787"/>
                  <a:gd name="T48" fmla="*/ 1175 w 2855"/>
                  <a:gd name="T49" fmla="*/ 2048 h 3787"/>
                  <a:gd name="T50" fmla="*/ 1218 w 2855"/>
                  <a:gd name="T51" fmla="*/ 2294 h 3787"/>
                  <a:gd name="T52" fmla="*/ 1271 w 2855"/>
                  <a:gd name="T53" fmla="*/ 2422 h 3787"/>
                  <a:gd name="T54" fmla="*/ 1431 w 2855"/>
                  <a:gd name="T55" fmla="*/ 2624 h 3787"/>
                  <a:gd name="T56" fmla="*/ 1431 w 2855"/>
                  <a:gd name="T57" fmla="*/ 2710 h 3787"/>
                  <a:gd name="T58" fmla="*/ 1634 w 2855"/>
                  <a:gd name="T59" fmla="*/ 3008 h 3787"/>
                  <a:gd name="T60" fmla="*/ 1666 w 2855"/>
                  <a:gd name="T61" fmla="*/ 3115 h 3787"/>
                  <a:gd name="T62" fmla="*/ 1836 w 2855"/>
                  <a:gd name="T63" fmla="*/ 3286 h 3787"/>
                  <a:gd name="T64" fmla="*/ 1836 w 2855"/>
                  <a:gd name="T65" fmla="*/ 3318 h 3787"/>
                  <a:gd name="T66" fmla="*/ 1996 w 2855"/>
                  <a:gd name="T67" fmla="*/ 3638 h 3787"/>
                  <a:gd name="T68" fmla="*/ 2855 w 2855"/>
                  <a:gd name="T69" fmla="*/ 3787 h 378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855"/>
                  <a:gd name="T106" fmla="*/ 0 h 3787"/>
                  <a:gd name="T107" fmla="*/ 2855 w 2855"/>
                  <a:gd name="T108" fmla="*/ 3787 h 378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855" h="3787">
                    <a:moveTo>
                      <a:pt x="2732" y="832"/>
                    </a:moveTo>
                    <a:cubicBezTo>
                      <a:pt x="2674" y="813"/>
                      <a:pt x="2499" y="759"/>
                      <a:pt x="2455" y="715"/>
                    </a:cubicBezTo>
                    <a:cubicBezTo>
                      <a:pt x="2404" y="664"/>
                      <a:pt x="2367" y="722"/>
                      <a:pt x="2316" y="704"/>
                    </a:cubicBezTo>
                    <a:cubicBezTo>
                      <a:pt x="2269" y="632"/>
                      <a:pt x="2325" y="734"/>
                      <a:pt x="2263" y="694"/>
                    </a:cubicBezTo>
                    <a:cubicBezTo>
                      <a:pt x="2179" y="639"/>
                      <a:pt x="2278" y="678"/>
                      <a:pt x="2199" y="651"/>
                    </a:cubicBezTo>
                    <a:cubicBezTo>
                      <a:pt x="2182" y="601"/>
                      <a:pt x="2171" y="555"/>
                      <a:pt x="2124" y="523"/>
                    </a:cubicBezTo>
                    <a:cubicBezTo>
                      <a:pt x="2115" y="517"/>
                      <a:pt x="2102" y="517"/>
                      <a:pt x="2092" y="512"/>
                    </a:cubicBezTo>
                    <a:cubicBezTo>
                      <a:pt x="2061" y="497"/>
                      <a:pt x="2053" y="484"/>
                      <a:pt x="2028" y="459"/>
                    </a:cubicBezTo>
                    <a:cubicBezTo>
                      <a:pt x="2023" y="430"/>
                      <a:pt x="2011" y="403"/>
                      <a:pt x="2007" y="374"/>
                    </a:cubicBezTo>
                    <a:cubicBezTo>
                      <a:pt x="2001" y="332"/>
                      <a:pt x="2008" y="287"/>
                      <a:pt x="1996" y="246"/>
                    </a:cubicBezTo>
                    <a:cubicBezTo>
                      <a:pt x="1993" y="236"/>
                      <a:pt x="1916" y="183"/>
                      <a:pt x="1900" y="182"/>
                    </a:cubicBezTo>
                    <a:cubicBezTo>
                      <a:pt x="1829" y="176"/>
                      <a:pt x="1758" y="175"/>
                      <a:pt x="1687" y="171"/>
                    </a:cubicBezTo>
                    <a:cubicBezTo>
                      <a:pt x="1673" y="164"/>
                      <a:pt x="1659" y="156"/>
                      <a:pt x="1644" y="150"/>
                    </a:cubicBezTo>
                    <a:cubicBezTo>
                      <a:pt x="1623" y="142"/>
                      <a:pt x="1580" y="128"/>
                      <a:pt x="1580" y="128"/>
                    </a:cubicBezTo>
                    <a:cubicBezTo>
                      <a:pt x="1531" y="79"/>
                      <a:pt x="1470" y="21"/>
                      <a:pt x="1410" y="0"/>
                    </a:cubicBezTo>
                    <a:cubicBezTo>
                      <a:pt x="1374" y="5"/>
                      <a:pt x="1349" y="60"/>
                      <a:pt x="1324" y="86"/>
                    </a:cubicBezTo>
                    <a:cubicBezTo>
                      <a:pt x="1316" y="94"/>
                      <a:pt x="1261" y="73"/>
                      <a:pt x="1250" y="75"/>
                    </a:cubicBezTo>
                    <a:cubicBezTo>
                      <a:pt x="1158" y="88"/>
                      <a:pt x="1129" y="125"/>
                      <a:pt x="1036" y="128"/>
                    </a:cubicBezTo>
                    <a:cubicBezTo>
                      <a:pt x="1012" y="164"/>
                      <a:pt x="1004" y="179"/>
                      <a:pt x="962" y="192"/>
                    </a:cubicBezTo>
                    <a:cubicBezTo>
                      <a:pt x="924" y="230"/>
                      <a:pt x="855" y="302"/>
                      <a:pt x="802" y="310"/>
                    </a:cubicBezTo>
                    <a:cubicBezTo>
                      <a:pt x="677" y="351"/>
                      <a:pt x="760" y="308"/>
                      <a:pt x="546" y="320"/>
                    </a:cubicBezTo>
                    <a:cubicBezTo>
                      <a:pt x="423" y="401"/>
                      <a:pt x="275" y="463"/>
                      <a:pt x="140" y="470"/>
                    </a:cubicBezTo>
                    <a:cubicBezTo>
                      <a:pt x="76" y="479"/>
                      <a:pt x="54" y="407"/>
                      <a:pt x="34" y="470"/>
                    </a:cubicBezTo>
                    <a:cubicBezTo>
                      <a:pt x="15" y="486"/>
                      <a:pt x="0" y="512"/>
                      <a:pt x="2" y="544"/>
                    </a:cubicBezTo>
                    <a:cubicBezTo>
                      <a:pt x="4" y="576"/>
                      <a:pt x="32" y="646"/>
                      <a:pt x="44" y="662"/>
                    </a:cubicBezTo>
                    <a:cubicBezTo>
                      <a:pt x="62" y="715"/>
                      <a:pt x="27" y="623"/>
                      <a:pt x="76" y="640"/>
                    </a:cubicBezTo>
                    <a:cubicBezTo>
                      <a:pt x="98" y="661"/>
                      <a:pt x="148" y="718"/>
                      <a:pt x="162" y="747"/>
                    </a:cubicBezTo>
                    <a:cubicBezTo>
                      <a:pt x="182" y="786"/>
                      <a:pt x="192" y="747"/>
                      <a:pt x="226" y="779"/>
                    </a:cubicBezTo>
                    <a:cubicBezTo>
                      <a:pt x="250" y="883"/>
                      <a:pt x="195" y="847"/>
                      <a:pt x="290" y="918"/>
                    </a:cubicBezTo>
                    <a:cubicBezTo>
                      <a:pt x="297" y="939"/>
                      <a:pt x="304" y="1025"/>
                      <a:pt x="311" y="1046"/>
                    </a:cubicBezTo>
                    <a:cubicBezTo>
                      <a:pt x="322" y="1079"/>
                      <a:pt x="391" y="1106"/>
                      <a:pt x="418" y="1110"/>
                    </a:cubicBezTo>
                    <a:cubicBezTo>
                      <a:pt x="479" y="1120"/>
                      <a:pt x="507" y="1101"/>
                      <a:pt x="567" y="1120"/>
                    </a:cubicBezTo>
                    <a:cubicBezTo>
                      <a:pt x="647" y="1105"/>
                      <a:pt x="746" y="1098"/>
                      <a:pt x="823" y="1120"/>
                    </a:cubicBezTo>
                    <a:cubicBezTo>
                      <a:pt x="835" y="1356"/>
                      <a:pt x="864" y="1313"/>
                      <a:pt x="1015" y="1344"/>
                    </a:cubicBezTo>
                    <a:cubicBezTo>
                      <a:pt x="1045" y="1395"/>
                      <a:pt x="1075" y="1435"/>
                      <a:pt x="1068" y="1462"/>
                    </a:cubicBezTo>
                    <a:cubicBezTo>
                      <a:pt x="1061" y="1489"/>
                      <a:pt x="990" y="1492"/>
                      <a:pt x="972" y="1504"/>
                    </a:cubicBezTo>
                    <a:cubicBezTo>
                      <a:pt x="970" y="1515"/>
                      <a:pt x="972" y="1531"/>
                      <a:pt x="962" y="1536"/>
                    </a:cubicBezTo>
                    <a:cubicBezTo>
                      <a:pt x="936" y="1548"/>
                      <a:pt x="905" y="1543"/>
                      <a:pt x="876" y="1547"/>
                    </a:cubicBezTo>
                    <a:cubicBezTo>
                      <a:pt x="834" y="1561"/>
                      <a:pt x="823" y="1590"/>
                      <a:pt x="791" y="1622"/>
                    </a:cubicBezTo>
                    <a:cubicBezTo>
                      <a:pt x="795" y="1654"/>
                      <a:pt x="763" y="1712"/>
                      <a:pt x="780" y="1739"/>
                    </a:cubicBezTo>
                    <a:cubicBezTo>
                      <a:pt x="792" y="1758"/>
                      <a:pt x="823" y="1782"/>
                      <a:pt x="823" y="1782"/>
                    </a:cubicBezTo>
                    <a:cubicBezTo>
                      <a:pt x="846" y="1805"/>
                      <a:pt x="941" y="1831"/>
                      <a:pt x="962" y="1856"/>
                    </a:cubicBezTo>
                    <a:cubicBezTo>
                      <a:pt x="1006" y="1909"/>
                      <a:pt x="911" y="1821"/>
                      <a:pt x="983" y="1846"/>
                    </a:cubicBezTo>
                    <a:cubicBezTo>
                      <a:pt x="994" y="1857"/>
                      <a:pt x="1002" y="1870"/>
                      <a:pt x="1015" y="1878"/>
                    </a:cubicBezTo>
                    <a:cubicBezTo>
                      <a:pt x="1024" y="1884"/>
                      <a:pt x="1041" y="1878"/>
                      <a:pt x="1047" y="1888"/>
                    </a:cubicBezTo>
                    <a:cubicBezTo>
                      <a:pt x="1098" y="1976"/>
                      <a:pt x="1012" y="1940"/>
                      <a:pt x="1100" y="1963"/>
                    </a:cubicBezTo>
                    <a:cubicBezTo>
                      <a:pt x="1111" y="1970"/>
                      <a:pt x="1125" y="1973"/>
                      <a:pt x="1132" y="1984"/>
                    </a:cubicBezTo>
                    <a:cubicBezTo>
                      <a:pt x="1144" y="2003"/>
                      <a:pt x="1154" y="2048"/>
                      <a:pt x="1154" y="2048"/>
                    </a:cubicBezTo>
                    <a:cubicBezTo>
                      <a:pt x="1172" y="2045"/>
                      <a:pt x="1189" y="2038"/>
                      <a:pt x="1207" y="2038"/>
                    </a:cubicBezTo>
                    <a:cubicBezTo>
                      <a:pt x="1218" y="2038"/>
                      <a:pt x="1184" y="2041"/>
                      <a:pt x="1175" y="2048"/>
                    </a:cubicBezTo>
                    <a:cubicBezTo>
                      <a:pt x="1165" y="2056"/>
                      <a:pt x="1161" y="2069"/>
                      <a:pt x="1154" y="2080"/>
                    </a:cubicBezTo>
                    <a:cubicBezTo>
                      <a:pt x="1234" y="2135"/>
                      <a:pt x="1178" y="2214"/>
                      <a:pt x="1218" y="2294"/>
                    </a:cubicBezTo>
                    <a:cubicBezTo>
                      <a:pt x="1268" y="2394"/>
                      <a:pt x="1206" y="2228"/>
                      <a:pt x="1260" y="2390"/>
                    </a:cubicBezTo>
                    <a:cubicBezTo>
                      <a:pt x="1264" y="2401"/>
                      <a:pt x="1271" y="2422"/>
                      <a:pt x="1271" y="2422"/>
                    </a:cubicBezTo>
                    <a:cubicBezTo>
                      <a:pt x="1275" y="2438"/>
                      <a:pt x="1351" y="2452"/>
                      <a:pt x="1378" y="2486"/>
                    </a:cubicBezTo>
                    <a:cubicBezTo>
                      <a:pt x="1405" y="2520"/>
                      <a:pt x="1422" y="2592"/>
                      <a:pt x="1431" y="2624"/>
                    </a:cubicBezTo>
                    <a:cubicBezTo>
                      <a:pt x="1473" y="2710"/>
                      <a:pt x="1360" y="2678"/>
                      <a:pt x="1431" y="2678"/>
                    </a:cubicBezTo>
                    <a:cubicBezTo>
                      <a:pt x="1444" y="2678"/>
                      <a:pt x="1420" y="2703"/>
                      <a:pt x="1431" y="2710"/>
                    </a:cubicBezTo>
                    <a:cubicBezTo>
                      <a:pt x="1444" y="2761"/>
                      <a:pt x="1509" y="2776"/>
                      <a:pt x="1527" y="2827"/>
                    </a:cubicBezTo>
                    <a:cubicBezTo>
                      <a:pt x="1559" y="2902"/>
                      <a:pt x="1578" y="2949"/>
                      <a:pt x="1634" y="3008"/>
                    </a:cubicBezTo>
                    <a:cubicBezTo>
                      <a:pt x="1641" y="3029"/>
                      <a:pt x="1648" y="3073"/>
                      <a:pt x="1655" y="3094"/>
                    </a:cubicBezTo>
                    <a:cubicBezTo>
                      <a:pt x="1659" y="3105"/>
                      <a:pt x="1666" y="3115"/>
                      <a:pt x="1666" y="3115"/>
                    </a:cubicBezTo>
                    <a:cubicBezTo>
                      <a:pt x="1662" y="3127"/>
                      <a:pt x="1671" y="3135"/>
                      <a:pt x="1687" y="3158"/>
                    </a:cubicBezTo>
                    <a:cubicBezTo>
                      <a:pt x="1715" y="3187"/>
                      <a:pt x="1817" y="3263"/>
                      <a:pt x="1836" y="3286"/>
                    </a:cubicBezTo>
                    <a:cubicBezTo>
                      <a:pt x="1840" y="3295"/>
                      <a:pt x="1798" y="3288"/>
                      <a:pt x="1804" y="3296"/>
                    </a:cubicBezTo>
                    <a:cubicBezTo>
                      <a:pt x="1862" y="3373"/>
                      <a:pt x="1776" y="3297"/>
                      <a:pt x="1836" y="3318"/>
                    </a:cubicBezTo>
                    <a:cubicBezTo>
                      <a:pt x="1861" y="3392"/>
                      <a:pt x="1837" y="3473"/>
                      <a:pt x="1922" y="3499"/>
                    </a:cubicBezTo>
                    <a:cubicBezTo>
                      <a:pt x="1936" y="3575"/>
                      <a:pt x="1929" y="3605"/>
                      <a:pt x="1996" y="3638"/>
                    </a:cubicBezTo>
                    <a:cubicBezTo>
                      <a:pt x="2013" y="3723"/>
                      <a:pt x="1907" y="3751"/>
                      <a:pt x="2050" y="3776"/>
                    </a:cubicBezTo>
                    <a:lnTo>
                      <a:pt x="2855" y="3787"/>
                    </a:lnTo>
                    <a:lnTo>
                      <a:pt x="2732" y="832"/>
                    </a:lnTo>
                    <a:close/>
                  </a:path>
                </a:pathLst>
              </a:custGeom>
              <a:solidFill>
                <a:srgbClr val="FFCC00"/>
              </a:solidFill>
              <a:ln w="19050">
                <a:solidFill>
                  <a:schemeClr val="tx1"/>
                </a:solidFill>
                <a:prstDash val="lgDashDot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6" descr="Light horizontal"/>
              <p:cNvSpPr/>
              <p:nvPr/>
            </p:nvSpPr>
            <p:spPr bwMode="auto">
              <a:xfrm>
                <a:off x="1612" y="559"/>
                <a:ext cx="4148" cy="3753"/>
              </a:xfrm>
              <a:custGeom>
                <a:avLst/>
                <a:gdLst>
                  <a:gd name="T0" fmla="*/ 4148 w 4148"/>
                  <a:gd name="T1" fmla="*/ 17 h 3753"/>
                  <a:gd name="T2" fmla="*/ 3860 w 4148"/>
                  <a:gd name="T3" fmla="*/ 92 h 3753"/>
                  <a:gd name="T4" fmla="*/ 3540 w 4148"/>
                  <a:gd name="T5" fmla="*/ 188 h 3753"/>
                  <a:gd name="T6" fmla="*/ 3295 w 4148"/>
                  <a:gd name="T7" fmla="*/ 348 h 3753"/>
                  <a:gd name="T8" fmla="*/ 3220 w 4148"/>
                  <a:gd name="T9" fmla="*/ 412 h 3753"/>
                  <a:gd name="T10" fmla="*/ 3039 w 4148"/>
                  <a:gd name="T11" fmla="*/ 497 h 3753"/>
                  <a:gd name="T12" fmla="*/ 2953 w 4148"/>
                  <a:gd name="T13" fmla="*/ 582 h 3753"/>
                  <a:gd name="T14" fmla="*/ 2463 w 4148"/>
                  <a:gd name="T15" fmla="*/ 700 h 3753"/>
                  <a:gd name="T16" fmla="*/ 2111 w 4148"/>
                  <a:gd name="T17" fmla="*/ 838 h 3753"/>
                  <a:gd name="T18" fmla="*/ 1897 w 4148"/>
                  <a:gd name="T19" fmla="*/ 988 h 3753"/>
                  <a:gd name="T20" fmla="*/ 1812 w 4148"/>
                  <a:gd name="T21" fmla="*/ 1062 h 3753"/>
                  <a:gd name="T22" fmla="*/ 1673 w 4148"/>
                  <a:gd name="T23" fmla="*/ 1190 h 3753"/>
                  <a:gd name="T24" fmla="*/ 1631 w 4148"/>
                  <a:gd name="T25" fmla="*/ 1436 h 3753"/>
                  <a:gd name="T26" fmla="*/ 1481 w 4148"/>
                  <a:gd name="T27" fmla="*/ 1372 h 3753"/>
                  <a:gd name="T28" fmla="*/ 1449 w 4148"/>
                  <a:gd name="T29" fmla="*/ 1169 h 3753"/>
                  <a:gd name="T30" fmla="*/ 1503 w 4148"/>
                  <a:gd name="T31" fmla="*/ 849 h 3753"/>
                  <a:gd name="T32" fmla="*/ 1364 w 4148"/>
                  <a:gd name="T33" fmla="*/ 817 h 3753"/>
                  <a:gd name="T34" fmla="*/ 916 w 4148"/>
                  <a:gd name="T35" fmla="*/ 956 h 3753"/>
                  <a:gd name="T36" fmla="*/ 852 w 4148"/>
                  <a:gd name="T37" fmla="*/ 988 h 3753"/>
                  <a:gd name="T38" fmla="*/ 809 w 4148"/>
                  <a:gd name="T39" fmla="*/ 977 h 3753"/>
                  <a:gd name="T40" fmla="*/ 692 w 4148"/>
                  <a:gd name="T41" fmla="*/ 1105 h 3753"/>
                  <a:gd name="T42" fmla="*/ 585 w 4148"/>
                  <a:gd name="T43" fmla="*/ 1233 h 3753"/>
                  <a:gd name="T44" fmla="*/ 372 w 4148"/>
                  <a:gd name="T45" fmla="*/ 1244 h 3753"/>
                  <a:gd name="T46" fmla="*/ 265 w 4148"/>
                  <a:gd name="T47" fmla="*/ 1404 h 3753"/>
                  <a:gd name="T48" fmla="*/ 137 w 4148"/>
                  <a:gd name="T49" fmla="*/ 1681 h 3753"/>
                  <a:gd name="T50" fmla="*/ 84 w 4148"/>
                  <a:gd name="T51" fmla="*/ 1798 h 3753"/>
                  <a:gd name="T52" fmla="*/ 9 w 4148"/>
                  <a:gd name="T53" fmla="*/ 2140 h 3753"/>
                  <a:gd name="T54" fmla="*/ 137 w 4148"/>
                  <a:gd name="T55" fmla="*/ 2492 h 3753"/>
                  <a:gd name="T56" fmla="*/ 308 w 4148"/>
                  <a:gd name="T57" fmla="*/ 2790 h 3753"/>
                  <a:gd name="T58" fmla="*/ 404 w 4148"/>
                  <a:gd name="T59" fmla="*/ 3004 h 3753"/>
                  <a:gd name="T60" fmla="*/ 543 w 4148"/>
                  <a:gd name="T61" fmla="*/ 3164 h 3753"/>
                  <a:gd name="T62" fmla="*/ 788 w 4148"/>
                  <a:gd name="T63" fmla="*/ 3356 h 3753"/>
                  <a:gd name="T64" fmla="*/ 1215 w 4148"/>
                  <a:gd name="T65" fmla="*/ 3697 h 3753"/>
                  <a:gd name="T66" fmla="*/ 1439 w 4148"/>
                  <a:gd name="T67" fmla="*/ 3708 h 375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148"/>
                  <a:gd name="T103" fmla="*/ 0 h 3753"/>
                  <a:gd name="T104" fmla="*/ 4148 w 4148"/>
                  <a:gd name="T105" fmla="*/ 3753 h 375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148" h="3753">
                    <a:moveTo>
                      <a:pt x="4148" y="3713"/>
                    </a:moveTo>
                    <a:lnTo>
                      <a:pt x="4148" y="17"/>
                    </a:lnTo>
                    <a:cubicBezTo>
                      <a:pt x="4068" y="0"/>
                      <a:pt x="3903" y="28"/>
                      <a:pt x="3903" y="28"/>
                    </a:cubicBezTo>
                    <a:cubicBezTo>
                      <a:pt x="3899" y="35"/>
                      <a:pt x="3877" y="87"/>
                      <a:pt x="3860" y="92"/>
                    </a:cubicBezTo>
                    <a:cubicBezTo>
                      <a:pt x="3801" y="110"/>
                      <a:pt x="3738" y="104"/>
                      <a:pt x="3679" y="124"/>
                    </a:cubicBezTo>
                    <a:cubicBezTo>
                      <a:pt x="3655" y="193"/>
                      <a:pt x="3613" y="180"/>
                      <a:pt x="3540" y="188"/>
                    </a:cubicBezTo>
                    <a:cubicBezTo>
                      <a:pt x="3510" y="234"/>
                      <a:pt x="3464" y="278"/>
                      <a:pt x="3412" y="294"/>
                    </a:cubicBezTo>
                    <a:cubicBezTo>
                      <a:pt x="3378" y="329"/>
                      <a:pt x="3333" y="323"/>
                      <a:pt x="3295" y="348"/>
                    </a:cubicBezTo>
                    <a:cubicBezTo>
                      <a:pt x="3254" y="375"/>
                      <a:pt x="3275" y="365"/>
                      <a:pt x="3231" y="380"/>
                    </a:cubicBezTo>
                    <a:cubicBezTo>
                      <a:pt x="3227" y="391"/>
                      <a:pt x="3229" y="405"/>
                      <a:pt x="3220" y="412"/>
                    </a:cubicBezTo>
                    <a:cubicBezTo>
                      <a:pt x="3200" y="428"/>
                      <a:pt x="3168" y="421"/>
                      <a:pt x="3145" y="433"/>
                    </a:cubicBezTo>
                    <a:cubicBezTo>
                      <a:pt x="3109" y="451"/>
                      <a:pt x="3073" y="475"/>
                      <a:pt x="3039" y="497"/>
                    </a:cubicBezTo>
                    <a:cubicBezTo>
                      <a:pt x="3019" y="555"/>
                      <a:pt x="3043" y="509"/>
                      <a:pt x="2985" y="550"/>
                    </a:cubicBezTo>
                    <a:cubicBezTo>
                      <a:pt x="2973" y="559"/>
                      <a:pt x="2966" y="574"/>
                      <a:pt x="2953" y="582"/>
                    </a:cubicBezTo>
                    <a:cubicBezTo>
                      <a:pt x="2931" y="595"/>
                      <a:pt x="2903" y="596"/>
                      <a:pt x="2879" y="604"/>
                    </a:cubicBezTo>
                    <a:cubicBezTo>
                      <a:pt x="2777" y="701"/>
                      <a:pt x="2587" y="687"/>
                      <a:pt x="2463" y="700"/>
                    </a:cubicBezTo>
                    <a:cubicBezTo>
                      <a:pt x="2381" y="708"/>
                      <a:pt x="2217" y="732"/>
                      <a:pt x="2217" y="732"/>
                    </a:cubicBezTo>
                    <a:cubicBezTo>
                      <a:pt x="2177" y="772"/>
                      <a:pt x="2166" y="821"/>
                      <a:pt x="2111" y="838"/>
                    </a:cubicBezTo>
                    <a:cubicBezTo>
                      <a:pt x="2082" y="867"/>
                      <a:pt x="2053" y="868"/>
                      <a:pt x="2015" y="881"/>
                    </a:cubicBezTo>
                    <a:cubicBezTo>
                      <a:pt x="1978" y="918"/>
                      <a:pt x="1938" y="956"/>
                      <a:pt x="1897" y="988"/>
                    </a:cubicBezTo>
                    <a:cubicBezTo>
                      <a:pt x="1877" y="1004"/>
                      <a:pt x="1833" y="1030"/>
                      <a:pt x="1833" y="1030"/>
                    </a:cubicBezTo>
                    <a:cubicBezTo>
                      <a:pt x="1826" y="1041"/>
                      <a:pt x="1823" y="1055"/>
                      <a:pt x="1812" y="1062"/>
                    </a:cubicBezTo>
                    <a:cubicBezTo>
                      <a:pt x="1780" y="1083"/>
                      <a:pt x="1721" y="1082"/>
                      <a:pt x="1684" y="1094"/>
                    </a:cubicBezTo>
                    <a:cubicBezTo>
                      <a:pt x="1680" y="1126"/>
                      <a:pt x="1676" y="1158"/>
                      <a:pt x="1673" y="1190"/>
                    </a:cubicBezTo>
                    <a:cubicBezTo>
                      <a:pt x="1669" y="1247"/>
                      <a:pt x="1669" y="1304"/>
                      <a:pt x="1663" y="1361"/>
                    </a:cubicBezTo>
                    <a:cubicBezTo>
                      <a:pt x="1661" y="1379"/>
                      <a:pt x="1649" y="1424"/>
                      <a:pt x="1631" y="1436"/>
                    </a:cubicBezTo>
                    <a:cubicBezTo>
                      <a:pt x="1609" y="1450"/>
                      <a:pt x="1581" y="1449"/>
                      <a:pt x="1556" y="1457"/>
                    </a:cubicBezTo>
                    <a:cubicBezTo>
                      <a:pt x="1514" y="1429"/>
                      <a:pt x="1515" y="1405"/>
                      <a:pt x="1481" y="1372"/>
                    </a:cubicBezTo>
                    <a:cubicBezTo>
                      <a:pt x="1470" y="1336"/>
                      <a:pt x="1454" y="1313"/>
                      <a:pt x="1428" y="1286"/>
                    </a:cubicBezTo>
                    <a:cubicBezTo>
                      <a:pt x="1402" y="1208"/>
                      <a:pt x="1466" y="1233"/>
                      <a:pt x="1449" y="1169"/>
                    </a:cubicBezTo>
                    <a:cubicBezTo>
                      <a:pt x="1446" y="1118"/>
                      <a:pt x="1451" y="1051"/>
                      <a:pt x="1460" y="998"/>
                    </a:cubicBezTo>
                    <a:cubicBezTo>
                      <a:pt x="1469" y="945"/>
                      <a:pt x="1514" y="877"/>
                      <a:pt x="1503" y="849"/>
                    </a:cubicBezTo>
                    <a:cubicBezTo>
                      <a:pt x="1501" y="835"/>
                      <a:pt x="1405" y="839"/>
                      <a:pt x="1396" y="828"/>
                    </a:cubicBezTo>
                    <a:cubicBezTo>
                      <a:pt x="1389" y="819"/>
                      <a:pt x="1375" y="821"/>
                      <a:pt x="1364" y="817"/>
                    </a:cubicBezTo>
                    <a:cubicBezTo>
                      <a:pt x="1221" y="829"/>
                      <a:pt x="1111" y="894"/>
                      <a:pt x="969" y="913"/>
                    </a:cubicBezTo>
                    <a:cubicBezTo>
                      <a:pt x="958" y="917"/>
                      <a:pt x="924" y="948"/>
                      <a:pt x="916" y="956"/>
                    </a:cubicBezTo>
                    <a:cubicBezTo>
                      <a:pt x="908" y="964"/>
                      <a:pt x="901" y="903"/>
                      <a:pt x="895" y="913"/>
                    </a:cubicBezTo>
                    <a:cubicBezTo>
                      <a:pt x="890" y="922"/>
                      <a:pt x="858" y="980"/>
                      <a:pt x="852" y="988"/>
                    </a:cubicBezTo>
                    <a:cubicBezTo>
                      <a:pt x="844" y="998"/>
                      <a:pt x="863" y="959"/>
                      <a:pt x="852" y="966"/>
                    </a:cubicBezTo>
                    <a:cubicBezTo>
                      <a:pt x="840" y="974"/>
                      <a:pt x="823" y="973"/>
                      <a:pt x="809" y="977"/>
                    </a:cubicBezTo>
                    <a:cubicBezTo>
                      <a:pt x="802" y="988"/>
                      <a:pt x="799" y="1002"/>
                      <a:pt x="788" y="1009"/>
                    </a:cubicBezTo>
                    <a:cubicBezTo>
                      <a:pt x="753" y="1031"/>
                      <a:pt x="730" y="1089"/>
                      <a:pt x="692" y="1105"/>
                    </a:cubicBezTo>
                    <a:cubicBezTo>
                      <a:pt x="665" y="1133"/>
                      <a:pt x="603" y="1116"/>
                      <a:pt x="585" y="1137"/>
                    </a:cubicBezTo>
                    <a:cubicBezTo>
                      <a:pt x="567" y="1158"/>
                      <a:pt x="606" y="1212"/>
                      <a:pt x="585" y="1233"/>
                    </a:cubicBezTo>
                    <a:cubicBezTo>
                      <a:pt x="579" y="1239"/>
                      <a:pt x="468" y="1261"/>
                      <a:pt x="457" y="1265"/>
                    </a:cubicBezTo>
                    <a:cubicBezTo>
                      <a:pt x="450" y="1286"/>
                      <a:pt x="385" y="1228"/>
                      <a:pt x="372" y="1244"/>
                    </a:cubicBezTo>
                    <a:cubicBezTo>
                      <a:pt x="350" y="1253"/>
                      <a:pt x="379" y="1334"/>
                      <a:pt x="361" y="1361"/>
                    </a:cubicBezTo>
                    <a:cubicBezTo>
                      <a:pt x="343" y="1388"/>
                      <a:pt x="293" y="1370"/>
                      <a:pt x="265" y="1404"/>
                    </a:cubicBezTo>
                    <a:cubicBezTo>
                      <a:pt x="137" y="1457"/>
                      <a:pt x="260" y="1519"/>
                      <a:pt x="191" y="1564"/>
                    </a:cubicBezTo>
                    <a:cubicBezTo>
                      <a:pt x="187" y="1582"/>
                      <a:pt x="144" y="1664"/>
                      <a:pt x="137" y="1681"/>
                    </a:cubicBezTo>
                    <a:cubicBezTo>
                      <a:pt x="133" y="1690"/>
                      <a:pt x="142" y="1619"/>
                      <a:pt x="137" y="1628"/>
                    </a:cubicBezTo>
                    <a:cubicBezTo>
                      <a:pt x="115" y="1673"/>
                      <a:pt x="94" y="1749"/>
                      <a:pt x="84" y="1798"/>
                    </a:cubicBezTo>
                    <a:cubicBezTo>
                      <a:pt x="86" y="1833"/>
                      <a:pt x="54" y="1784"/>
                      <a:pt x="41" y="1841"/>
                    </a:cubicBezTo>
                    <a:cubicBezTo>
                      <a:pt x="28" y="1898"/>
                      <a:pt x="0" y="2053"/>
                      <a:pt x="9" y="2140"/>
                    </a:cubicBezTo>
                    <a:cubicBezTo>
                      <a:pt x="18" y="2227"/>
                      <a:pt x="74" y="2305"/>
                      <a:pt x="95" y="2364"/>
                    </a:cubicBezTo>
                    <a:cubicBezTo>
                      <a:pt x="113" y="2407"/>
                      <a:pt x="126" y="2447"/>
                      <a:pt x="137" y="2492"/>
                    </a:cubicBezTo>
                    <a:cubicBezTo>
                      <a:pt x="191" y="2588"/>
                      <a:pt x="175" y="2601"/>
                      <a:pt x="233" y="2662"/>
                    </a:cubicBezTo>
                    <a:cubicBezTo>
                      <a:pt x="247" y="2703"/>
                      <a:pt x="299" y="2747"/>
                      <a:pt x="308" y="2790"/>
                    </a:cubicBezTo>
                    <a:cubicBezTo>
                      <a:pt x="315" y="2825"/>
                      <a:pt x="331" y="2867"/>
                      <a:pt x="351" y="2897"/>
                    </a:cubicBezTo>
                    <a:cubicBezTo>
                      <a:pt x="387" y="2952"/>
                      <a:pt x="370" y="2952"/>
                      <a:pt x="404" y="3004"/>
                    </a:cubicBezTo>
                    <a:cubicBezTo>
                      <a:pt x="438" y="3056"/>
                      <a:pt x="445" y="3077"/>
                      <a:pt x="511" y="3100"/>
                    </a:cubicBezTo>
                    <a:cubicBezTo>
                      <a:pt x="518" y="3114"/>
                      <a:pt x="533" y="3152"/>
                      <a:pt x="543" y="3164"/>
                    </a:cubicBezTo>
                    <a:cubicBezTo>
                      <a:pt x="571" y="3197"/>
                      <a:pt x="642" y="3212"/>
                      <a:pt x="671" y="3249"/>
                    </a:cubicBezTo>
                    <a:cubicBezTo>
                      <a:pt x="731" y="3326"/>
                      <a:pt x="727" y="3335"/>
                      <a:pt x="788" y="3356"/>
                    </a:cubicBezTo>
                    <a:cubicBezTo>
                      <a:pt x="843" y="3429"/>
                      <a:pt x="900" y="3453"/>
                      <a:pt x="980" y="3505"/>
                    </a:cubicBezTo>
                    <a:cubicBezTo>
                      <a:pt x="991" y="3560"/>
                      <a:pt x="1169" y="3667"/>
                      <a:pt x="1215" y="3697"/>
                    </a:cubicBezTo>
                    <a:cubicBezTo>
                      <a:pt x="1257" y="3697"/>
                      <a:pt x="1124" y="3674"/>
                      <a:pt x="1129" y="3686"/>
                    </a:cubicBezTo>
                    <a:cubicBezTo>
                      <a:pt x="1159" y="3753"/>
                      <a:pt x="911" y="3695"/>
                      <a:pt x="1439" y="3708"/>
                    </a:cubicBezTo>
                    <a:lnTo>
                      <a:pt x="4148" y="3713"/>
                    </a:lnTo>
                    <a:close/>
                  </a:path>
                </a:pathLst>
              </a:custGeom>
              <a:pattFill prst="ltHorz">
                <a:fgClr>
                  <a:schemeClr val="bg1"/>
                </a:fgClr>
                <a:bgClr>
                  <a:srgbClr val="0066FF"/>
                </a:bgClr>
              </a:pattFill>
              <a:ln w="95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7" descr="Stationery"/>
              <p:cNvSpPr/>
              <p:nvPr/>
            </p:nvSpPr>
            <p:spPr bwMode="auto">
              <a:xfrm>
                <a:off x="2758" y="2091"/>
                <a:ext cx="758" cy="711"/>
              </a:xfrm>
              <a:custGeom>
                <a:avLst/>
                <a:gdLst>
                  <a:gd name="T0" fmla="*/ 485 w 758"/>
                  <a:gd name="T1" fmla="*/ 32 h 711"/>
                  <a:gd name="T2" fmla="*/ 303 w 758"/>
                  <a:gd name="T3" fmla="*/ 128 h 711"/>
                  <a:gd name="T4" fmla="*/ 197 w 758"/>
                  <a:gd name="T5" fmla="*/ 128 h 711"/>
                  <a:gd name="T6" fmla="*/ 165 w 758"/>
                  <a:gd name="T7" fmla="*/ 138 h 711"/>
                  <a:gd name="T8" fmla="*/ 154 w 758"/>
                  <a:gd name="T9" fmla="*/ 170 h 711"/>
                  <a:gd name="T10" fmla="*/ 133 w 758"/>
                  <a:gd name="T11" fmla="*/ 192 h 711"/>
                  <a:gd name="T12" fmla="*/ 79 w 758"/>
                  <a:gd name="T13" fmla="*/ 309 h 711"/>
                  <a:gd name="T14" fmla="*/ 37 w 758"/>
                  <a:gd name="T15" fmla="*/ 373 h 711"/>
                  <a:gd name="T16" fmla="*/ 47 w 758"/>
                  <a:gd name="T17" fmla="*/ 437 h 711"/>
                  <a:gd name="T18" fmla="*/ 26 w 758"/>
                  <a:gd name="T19" fmla="*/ 554 h 711"/>
                  <a:gd name="T20" fmla="*/ 111 w 758"/>
                  <a:gd name="T21" fmla="*/ 682 h 711"/>
                  <a:gd name="T22" fmla="*/ 154 w 758"/>
                  <a:gd name="T23" fmla="*/ 693 h 711"/>
                  <a:gd name="T24" fmla="*/ 250 w 758"/>
                  <a:gd name="T25" fmla="*/ 693 h 711"/>
                  <a:gd name="T26" fmla="*/ 410 w 758"/>
                  <a:gd name="T27" fmla="*/ 682 h 711"/>
                  <a:gd name="T28" fmla="*/ 485 w 758"/>
                  <a:gd name="T29" fmla="*/ 672 h 711"/>
                  <a:gd name="T30" fmla="*/ 527 w 758"/>
                  <a:gd name="T31" fmla="*/ 597 h 711"/>
                  <a:gd name="T32" fmla="*/ 634 w 758"/>
                  <a:gd name="T33" fmla="*/ 565 h 711"/>
                  <a:gd name="T34" fmla="*/ 570 w 758"/>
                  <a:gd name="T35" fmla="*/ 512 h 711"/>
                  <a:gd name="T36" fmla="*/ 666 w 758"/>
                  <a:gd name="T37" fmla="*/ 448 h 711"/>
                  <a:gd name="T38" fmla="*/ 645 w 758"/>
                  <a:gd name="T39" fmla="*/ 394 h 711"/>
                  <a:gd name="T40" fmla="*/ 645 w 758"/>
                  <a:gd name="T41" fmla="*/ 330 h 711"/>
                  <a:gd name="T42" fmla="*/ 687 w 758"/>
                  <a:gd name="T43" fmla="*/ 309 h 711"/>
                  <a:gd name="T44" fmla="*/ 666 w 758"/>
                  <a:gd name="T45" fmla="*/ 266 h 711"/>
                  <a:gd name="T46" fmla="*/ 677 w 758"/>
                  <a:gd name="T47" fmla="*/ 128 h 711"/>
                  <a:gd name="T48" fmla="*/ 570 w 758"/>
                  <a:gd name="T49" fmla="*/ 0 h 711"/>
                  <a:gd name="T50" fmla="*/ 538 w 758"/>
                  <a:gd name="T51" fmla="*/ 10 h 711"/>
                  <a:gd name="T52" fmla="*/ 485 w 758"/>
                  <a:gd name="T53" fmla="*/ 32 h 71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58"/>
                  <a:gd name="T82" fmla="*/ 0 h 711"/>
                  <a:gd name="T83" fmla="*/ 758 w 758"/>
                  <a:gd name="T84" fmla="*/ 711 h 71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58" h="711">
                    <a:moveTo>
                      <a:pt x="485" y="32"/>
                    </a:moveTo>
                    <a:cubicBezTo>
                      <a:pt x="381" y="58"/>
                      <a:pt x="403" y="87"/>
                      <a:pt x="303" y="128"/>
                    </a:cubicBezTo>
                    <a:cubicBezTo>
                      <a:pt x="292" y="139"/>
                      <a:pt x="210" y="120"/>
                      <a:pt x="197" y="128"/>
                    </a:cubicBezTo>
                    <a:cubicBezTo>
                      <a:pt x="188" y="134"/>
                      <a:pt x="173" y="130"/>
                      <a:pt x="165" y="138"/>
                    </a:cubicBezTo>
                    <a:cubicBezTo>
                      <a:pt x="157" y="146"/>
                      <a:pt x="160" y="160"/>
                      <a:pt x="154" y="170"/>
                    </a:cubicBezTo>
                    <a:cubicBezTo>
                      <a:pt x="149" y="179"/>
                      <a:pt x="140" y="185"/>
                      <a:pt x="133" y="192"/>
                    </a:cubicBezTo>
                    <a:cubicBezTo>
                      <a:pt x="114" y="248"/>
                      <a:pt x="142" y="287"/>
                      <a:pt x="79" y="309"/>
                    </a:cubicBezTo>
                    <a:cubicBezTo>
                      <a:pt x="65" y="330"/>
                      <a:pt x="51" y="352"/>
                      <a:pt x="37" y="373"/>
                    </a:cubicBezTo>
                    <a:cubicBezTo>
                      <a:pt x="25" y="391"/>
                      <a:pt x="43" y="416"/>
                      <a:pt x="47" y="437"/>
                    </a:cubicBezTo>
                    <a:cubicBezTo>
                      <a:pt x="57" y="486"/>
                      <a:pt x="0" y="514"/>
                      <a:pt x="26" y="554"/>
                    </a:cubicBezTo>
                    <a:cubicBezTo>
                      <a:pt x="30" y="575"/>
                      <a:pt x="98" y="665"/>
                      <a:pt x="111" y="682"/>
                    </a:cubicBezTo>
                    <a:cubicBezTo>
                      <a:pt x="120" y="694"/>
                      <a:pt x="141" y="686"/>
                      <a:pt x="154" y="693"/>
                    </a:cubicBezTo>
                    <a:cubicBezTo>
                      <a:pt x="191" y="711"/>
                      <a:pt x="194" y="674"/>
                      <a:pt x="250" y="693"/>
                    </a:cubicBezTo>
                    <a:cubicBezTo>
                      <a:pt x="303" y="689"/>
                      <a:pt x="357" y="687"/>
                      <a:pt x="410" y="682"/>
                    </a:cubicBezTo>
                    <a:cubicBezTo>
                      <a:pt x="435" y="680"/>
                      <a:pt x="466" y="689"/>
                      <a:pt x="485" y="672"/>
                    </a:cubicBezTo>
                    <a:cubicBezTo>
                      <a:pt x="620" y="554"/>
                      <a:pt x="410" y="637"/>
                      <a:pt x="527" y="597"/>
                    </a:cubicBezTo>
                    <a:cubicBezTo>
                      <a:pt x="587" y="540"/>
                      <a:pt x="491" y="623"/>
                      <a:pt x="634" y="565"/>
                    </a:cubicBezTo>
                    <a:cubicBezTo>
                      <a:pt x="646" y="560"/>
                      <a:pt x="563" y="523"/>
                      <a:pt x="570" y="512"/>
                    </a:cubicBezTo>
                    <a:cubicBezTo>
                      <a:pt x="574" y="484"/>
                      <a:pt x="654" y="474"/>
                      <a:pt x="666" y="448"/>
                    </a:cubicBezTo>
                    <a:cubicBezTo>
                      <a:pt x="671" y="438"/>
                      <a:pt x="638" y="403"/>
                      <a:pt x="645" y="394"/>
                    </a:cubicBezTo>
                    <a:cubicBezTo>
                      <a:pt x="654" y="382"/>
                      <a:pt x="639" y="344"/>
                      <a:pt x="645" y="330"/>
                    </a:cubicBezTo>
                    <a:cubicBezTo>
                      <a:pt x="650" y="318"/>
                      <a:pt x="681" y="320"/>
                      <a:pt x="687" y="309"/>
                    </a:cubicBezTo>
                    <a:cubicBezTo>
                      <a:pt x="692" y="299"/>
                      <a:pt x="662" y="277"/>
                      <a:pt x="666" y="266"/>
                    </a:cubicBezTo>
                    <a:cubicBezTo>
                      <a:pt x="658" y="153"/>
                      <a:pt x="758" y="181"/>
                      <a:pt x="677" y="128"/>
                    </a:cubicBezTo>
                    <a:cubicBezTo>
                      <a:pt x="657" y="70"/>
                      <a:pt x="628" y="18"/>
                      <a:pt x="570" y="0"/>
                    </a:cubicBezTo>
                    <a:cubicBezTo>
                      <a:pt x="559" y="3"/>
                      <a:pt x="545" y="1"/>
                      <a:pt x="538" y="10"/>
                    </a:cubicBezTo>
                    <a:cubicBezTo>
                      <a:pt x="500" y="57"/>
                      <a:pt x="466" y="32"/>
                      <a:pt x="485" y="32"/>
                    </a:cubicBezTo>
                    <a:close/>
                  </a:path>
                </a:pathLst>
              </a:cu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0" name="Group 8"/>
              <p:cNvGrpSpPr/>
              <p:nvPr/>
            </p:nvGrpSpPr>
            <p:grpSpPr bwMode="auto">
              <a:xfrm>
                <a:off x="21" y="21"/>
                <a:ext cx="2134" cy="2667"/>
                <a:chOff x="21" y="21"/>
                <a:chExt cx="2134" cy="2667"/>
              </a:xfrm>
            </p:grpSpPr>
            <p:sp>
              <p:nvSpPr>
                <p:cNvPr id="32" name="Freeform 9"/>
                <p:cNvSpPr/>
                <p:nvPr/>
              </p:nvSpPr>
              <p:spPr bwMode="auto">
                <a:xfrm>
                  <a:off x="288" y="21"/>
                  <a:ext cx="1600" cy="1931"/>
                </a:xfrm>
                <a:custGeom>
                  <a:avLst/>
                  <a:gdLst>
                    <a:gd name="T0" fmla="*/ 0 w 1600"/>
                    <a:gd name="T1" fmla="*/ 0 h 1931"/>
                    <a:gd name="T2" fmla="*/ 32 w 1600"/>
                    <a:gd name="T3" fmla="*/ 54 h 1931"/>
                    <a:gd name="T4" fmla="*/ 96 w 1600"/>
                    <a:gd name="T5" fmla="*/ 75 h 1931"/>
                    <a:gd name="T6" fmla="*/ 107 w 1600"/>
                    <a:gd name="T7" fmla="*/ 118 h 1931"/>
                    <a:gd name="T8" fmla="*/ 171 w 1600"/>
                    <a:gd name="T9" fmla="*/ 160 h 1931"/>
                    <a:gd name="T10" fmla="*/ 267 w 1600"/>
                    <a:gd name="T11" fmla="*/ 256 h 1931"/>
                    <a:gd name="T12" fmla="*/ 331 w 1600"/>
                    <a:gd name="T13" fmla="*/ 342 h 1931"/>
                    <a:gd name="T14" fmla="*/ 416 w 1600"/>
                    <a:gd name="T15" fmla="*/ 459 h 1931"/>
                    <a:gd name="T16" fmla="*/ 448 w 1600"/>
                    <a:gd name="T17" fmla="*/ 555 h 1931"/>
                    <a:gd name="T18" fmla="*/ 480 w 1600"/>
                    <a:gd name="T19" fmla="*/ 576 h 1931"/>
                    <a:gd name="T20" fmla="*/ 523 w 1600"/>
                    <a:gd name="T21" fmla="*/ 619 h 1931"/>
                    <a:gd name="T22" fmla="*/ 544 w 1600"/>
                    <a:gd name="T23" fmla="*/ 662 h 1931"/>
                    <a:gd name="T24" fmla="*/ 640 w 1600"/>
                    <a:gd name="T25" fmla="*/ 726 h 1931"/>
                    <a:gd name="T26" fmla="*/ 715 w 1600"/>
                    <a:gd name="T27" fmla="*/ 832 h 1931"/>
                    <a:gd name="T28" fmla="*/ 725 w 1600"/>
                    <a:gd name="T29" fmla="*/ 864 h 1931"/>
                    <a:gd name="T30" fmla="*/ 747 w 1600"/>
                    <a:gd name="T31" fmla="*/ 886 h 1931"/>
                    <a:gd name="T32" fmla="*/ 821 w 1600"/>
                    <a:gd name="T33" fmla="*/ 1067 h 1931"/>
                    <a:gd name="T34" fmla="*/ 896 w 1600"/>
                    <a:gd name="T35" fmla="*/ 1152 h 1931"/>
                    <a:gd name="T36" fmla="*/ 981 w 1600"/>
                    <a:gd name="T37" fmla="*/ 1238 h 1931"/>
                    <a:gd name="T38" fmla="*/ 1056 w 1600"/>
                    <a:gd name="T39" fmla="*/ 1302 h 1931"/>
                    <a:gd name="T40" fmla="*/ 1131 w 1600"/>
                    <a:gd name="T41" fmla="*/ 1344 h 1931"/>
                    <a:gd name="T42" fmla="*/ 1152 w 1600"/>
                    <a:gd name="T43" fmla="*/ 1366 h 1931"/>
                    <a:gd name="T44" fmla="*/ 1184 w 1600"/>
                    <a:gd name="T45" fmla="*/ 1408 h 1931"/>
                    <a:gd name="T46" fmla="*/ 1291 w 1600"/>
                    <a:gd name="T47" fmla="*/ 1419 h 1931"/>
                    <a:gd name="T48" fmla="*/ 1408 w 1600"/>
                    <a:gd name="T49" fmla="*/ 1440 h 1931"/>
                    <a:gd name="T50" fmla="*/ 1461 w 1600"/>
                    <a:gd name="T51" fmla="*/ 1590 h 1931"/>
                    <a:gd name="T52" fmla="*/ 1504 w 1600"/>
                    <a:gd name="T53" fmla="*/ 1782 h 1931"/>
                    <a:gd name="T54" fmla="*/ 1568 w 1600"/>
                    <a:gd name="T55" fmla="*/ 1878 h 1931"/>
                    <a:gd name="T56" fmla="*/ 1600 w 1600"/>
                    <a:gd name="T57" fmla="*/ 1931 h 1931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600"/>
                    <a:gd name="T88" fmla="*/ 0 h 1931"/>
                    <a:gd name="T89" fmla="*/ 1600 w 1600"/>
                    <a:gd name="T90" fmla="*/ 1931 h 1931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600" h="1931">
                      <a:moveTo>
                        <a:pt x="0" y="0"/>
                      </a:moveTo>
                      <a:cubicBezTo>
                        <a:pt x="7" y="21"/>
                        <a:pt x="10" y="43"/>
                        <a:pt x="32" y="54"/>
                      </a:cubicBezTo>
                      <a:cubicBezTo>
                        <a:pt x="52" y="64"/>
                        <a:pt x="96" y="75"/>
                        <a:pt x="96" y="75"/>
                      </a:cubicBezTo>
                      <a:cubicBezTo>
                        <a:pt x="100" y="89"/>
                        <a:pt x="97" y="107"/>
                        <a:pt x="107" y="118"/>
                      </a:cubicBezTo>
                      <a:cubicBezTo>
                        <a:pt x="124" y="137"/>
                        <a:pt x="171" y="160"/>
                        <a:pt x="171" y="160"/>
                      </a:cubicBezTo>
                      <a:cubicBezTo>
                        <a:pt x="187" y="212"/>
                        <a:pt x="218" y="241"/>
                        <a:pt x="267" y="256"/>
                      </a:cubicBezTo>
                      <a:cubicBezTo>
                        <a:pt x="292" y="282"/>
                        <a:pt x="331" y="342"/>
                        <a:pt x="331" y="342"/>
                      </a:cubicBezTo>
                      <a:cubicBezTo>
                        <a:pt x="361" y="433"/>
                        <a:pt x="351" y="394"/>
                        <a:pt x="416" y="459"/>
                      </a:cubicBezTo>
                      <a:cubicBezTo>
                        <a:pt x="441" y="534"/>
                        <a:pt x="430" y="502"/>
                        <a:pt x="448" y="555"/>
                      </a:cubicBezTo>
                      <a:cubicBezTo>
                        <a:pt x="452" y="567"/>
                        <a:pt x="470" y="568"/>
                        <a:pt x="480" y="576"/>
                      </a:cubicBezTo>
                      <a:cubicBezTo>
                        <a:pt x="495" y="589"/>
                        <a:pt x="523" y="619"/>
                        <a:pt x="523" y="619"/>
                      </a:cubicBezTo>
                      <a:cubicBezTo>
                        <a:pt x="530" y="633"/>
                        <a:pt x="532" y="652"/>
                        <a:pt x="544" y="662"/>
                      </a:cubicBezTo>
                      <a:cubicBezTo>
                        <a:pt x="625" y="732"/>
                        <a:pt x="574" y="625"/>
                        <a:pt x="640" y="726"/>
                      </a:cubicBezTo>
                      <a:cubicBezTo>
                        <a:pt x="675" y="779"/>
                        <a:pt x="653" y="813"/>
                        <a:pt x="715" y="832"/>
                      </a:cubicBezTo>
                      <a:cubicBezTo>
                        <a:pt x="718" y="843"/>
                        <a:pt x="719" y="854"/>
                        <a:pt x="725" y="864"/>
                      </a:cubicBezTo>
                      <a:cubicBezTo>
                        <a:pt x="730" y="873"/>
                        <a:pt x="745" y="876"/>
                        <a:pt x="747" y="886"/>
                      </a:cubicBezTo>
                      <a:cubicBezTo>
                        <a:pt x="759" y="960"/>
                        <a:pt x="779" y="1005"/>
                        <a:pt x="821" y="1067"/>
                      </a:cubicBezTo>
                      <a:cubicBezTo>
                        <a:pt x="838" y="1092"/>
                        <a:pt x="873" y="1132"/>
                        <a:pt x="896" y="1152"/>
                      </a:cubicBezTo>
                      <a:cubicBezTo>
                        <a:pt x="929" y="1180"/>
                        <a:pt x="941" y="1221"/>
                        <a:pt x="981" y="1238"/>
                      </a:cubicBezTo>
                      <a:cubicBezTo>
                        <a:pt x="1015" y="1252"/>
                        <a:pt x="1020" y="1291"/>
                        <a:pt x="1056" y="1302"/>
                      </a:cubicBezTo>
                      <a:cubicBezTo>
                        <a:pt x="1080" y="1318"/>
                        <a:pt x="1107" y="1328"/>
                        <a:pt x="1131" y="1344"/>
                      </a:cubicBezTo>
                      <a:cubicBezTo>
                        <a:pt x="1139" y="1350"/>
                        <a:pt x="1143" y="1361"/>
                        <a:pt x="1152" y="1366"/>
                      </a:cubicBezTo>
                      <a:cubicBezTo>
                        <a:pt x="1175" y="1378"/>
                        <a:pt x="1161" y="1396"/>
                        <a:pt x="1184" y="1408"/>
                      </a:cubicBezTo>
                      <a:cubicBezTo>
                        <a:pt x="1267" y="1449"/>
                        <a:pt x="1210" y="1391"/>
                        <a:pt x="1291" y="1419"/>
                      </a:cubicBezTo>
                      <a:cubicBezTo>
                        <a:pt x="1319" y="1462"/>
                        <a:pt x="1366" y="1413"/>
                        <a:pt x="1408" y="1440"/>
                      </a:cubicBezTo>
                      <a:cubicBezTo>
                        <a:pt x="1433" y="1477"/>
                        <a:pt x="1430" y="1558"/>
                        <a:pt x="1461" y="1590"/>
                      </a:cubicBezTo>
                      <a:cubicBezTo>
                        <a:pt x="1469" y="1684"/>
                        <a:pt x="1460" y="1715"/>
                        <a:pt x="1504" y="1782"/>
                      </a:cubicBezTo>
                      <a:cubicBezTo>
                        <a:pt x="1517" y="1831"/>
                        <a:pt x="1526" y="1849"/>
                        <a:pt x="1568" y="1878"/>
                      </a:cubicBezTo>
                      <a:cubicBezTo>
                        <a:pt x="1593" y="1917"/>
                        <a:pt x="1583" y="1899"/>
                        <a:pt x="1600" y="1931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" name="Freeform 10"/>
                <p:cNvSpPr/>
                <p:nvPr/>
              </p:nvSpPr>
              <p:spPr bwMode="auto">
                <a:xfrm>
                  <a:off x="1717" y="1461"/>
                  <a:ext cx="288" cy="331"/>
                </a:xfrm>
                <a:custGeom>
                  <a:avLst/>
                  <a:gdLst>
                    <a:gd name="T0" fmla="*/ 0 w 288"/>
                    <a:gd name="T1" fmla="*/ 0 h 331"/>
                    <a:gd name="T2" fmla="*/ 32 w 288"/>
                    <a:gd name="T3" fmla="*/ 11 h 331"/>
                    <a:gd name="T4" fmla="*/ 54 w 288"/>
                    <a:gd name="T5" fmla="*/ 32 h 331"/>
                    <a:gd name="T6" fmla="*/ 150 w 288"/>
                    <a:gd name="T7" fmla="*/ 54 h 331"/>
                    <a:gd name="T8" fmla="*/ 214 w 288"/>
                    <a:gd name="T9" fmla="*/ 118 h 331"/>
                    <a:gd name="T10" fmla="*/ 267 w 288"/>
                    <a:gd name="T11" fmla="*/ 246 h 331"/>
                    <a:gd name="T12" fmla="*/ 288 w 288"/>
                    <a:gd name="T13" fmla="*/ 331 h 33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88"/>
                    <a:gd name="T22" fmla="*/ 0 h 331"/>
                    <a:gd name="T23" fmla="*/ 288 w 288"/>
                    <a:gd name="T24" fmla="*/ 331 h 33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88" h="331">
                      <a:moveTo>
                        <a:pt x="0" y="0"/>
                      </a:moveTo>
                      <a:cubicBezTo>
                        <a:pt x="11" y="4"/>
                        <a:pt x="22" y="5"/>
                        <a:pt x="32" y="11"/>
                      </a:cubicBezTo>
                      <a:cubicBezTo>
                        <a:pt x="41" y="16"/>
                        <a:pt x="44" y="28"/>
                        <a:pt x="54" y="32"/>
                      </a:cubicBezTo>
                      <a:cubicBezTo>
                        <a:pt x="85" y="43"/>
                        <a:pt x="119" y="43"/>
                        <a:pt x="150" y="54"/>
                      </a:cubicBezTo>
                      <a:cubicBezTo>
                        <a:pt x="163" y="96"/>
                        <a:pt x="173" y="104"/>
                        <a:pt x="214" y="118"/>
                      </a:cubicBezTo>
                      <a:cubicBezTo>
                        <a:pt x="230" y="168"/>
                        <a:pt x="239" y="204"/>
                        <a:pt x="267" y="246"/>
                      </a:cubicBezTo>
                      <a:cubicBezTo>
                        <a:pt x="279" y="318"/>
                        <a:pt x="269" y="290"/>
                        <a:pt x="288" y="331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Freeform 11"/>
                <p:cNvSpPr/>
                <p:nvPr/>
              </p:nvSpPr>
              <p:spPr bwMode="auto">
                <a:xfrm>
                  <a:off x="1941" y="1589"/>
                  <a:ext cx="214" cy="203"/>
                </a:xfrm>
                <a:custGeom>
                  <a:avLst/>
                  <a:gdLst>
                    <a:gd name="T0" fmla="*/ 0 w 214"/>
                    <a:gd name="T1" fmla="*/ 0 h 203"/>
                    <a:gd name="T2" fmla="*/ 86 w 214"/>
                    <a:gd name="T3" fmla="*/ 22 h 203"/>
                    <a:gd name="T4" fmla="*/ 107 w 214"/>
                    <a:gd name="T5" fmla="*/ 54 h 203"/>
                    <a:gd name="T6" fmla="*/ 139 w 214"/>
                    <a:gd name="T7" fmla="*/ 64 h 203"/>
                    <a:gd name="T8" fmla="*/ 192 w 214"/>
                    <a:gd name="T9" fmla="*/ 150 h 203"/>
                    <a:gd name="T10" fmla="*/ 203 w 214"/>
                    <a:gd name="T11" fmla="*/ 182 h 203"/>
                    <a:gd name="T12" fmla="*/ 214 w 214"/>
                    <a:gd name="T13" fmla="*/ 203 h 20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14"/>
                    <a:gd name="T22" fmla="*/ 0 h 203"/>
                    <a:gd name="T23" fmla="*/ 214 w 214"/>
                    <a:gd name="T24" fmla="*/ 203 h 20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4" h="203">
                      <a:moveTo>
                        <a:pt x="0" y="0"/>
                      </a:moveTo>
                      <a:cubicBezTo>
                        <a:pt x="29" y="7"/>
                        <a:pt x="57" y="15"/>
                        <a:pt x="86" y="22"/>
                      </a:cubicBezTo>
                      <a:cubicBezTo>
                        <a:pt x="98" y="25"/>
                        <a:pt x="97" y="46"/>
                        <a:pt x="107" y="54"/>
                      </a:cubicBezTo>
                      <a:cubicBezTo>
                        <a:pt x="116" y="61"/>
                        <a:pt x="128" y="61"/>
                        <a:pt x="139" y="64"/>
                      </a:cubicBezTo>
                      <a:cubicBezTo>
                        <a:pt x="152" y="101"/>
                        <a:pt x="175" y="115"/>
                        <a:pt x="192" y="150"/>
                      </a:cubicBezTo>
                      <a:cubicBezTo>
                        <a:pt x="197" y="160"/>
                        <a:pt x="199" y="172"/>
                        <a:pt x="203" y="182"/>
                      </a:cubicBezTo>
                      <a:cubicBezTo>
                        <a:pt x="206" y="189"/>
                        <a:pt x="210" y="196"/>
                        <a:pt x="214" y="203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Freeform 12"/>
                <p:cNvSpPr/>
                <p:nvPr/>
              </p:nvSpPr>
              <p:spPr bwMode="auto">
                <a:xfrm>
                  <a:off x="1077" y="203"/>
                  <a:ext cx="482" cy="1141"/>
                </a:xfrm>
                <a:custGeom>
                  <a:avLst/>
                  <a:gdLst>
                    <a:gd name="T0" fmla="*/ 320 w 482"/>
                    <a:gd name="T1" fmla="*/ 1141 h 1141"/>
                    <a:gd name="T2" fmla="*/ 374 w 482"/>
                    <a:gd name="T3" fmla="*/ 1066 h 1141"/>
                    <a:gd name="T4" fmla="*/ 438 w 482"/>
                    <a:gd name="T5" fmla="*/ 992 h 1141"/>
                    <a:gd name="T6" fmla="*/ 395 w 482"/>
                    <a:gd name="T7" fmla="*/ 736 h 1141"/>
                    <a:gd name="T8" fmla="*/ 288 w 482"/>
                    <a:gd name="T9" fmla="*/ 576 h 1141"/>
                    <a:gd name="T10" fmla="*/ 224 w 482"/>
                    <a:gd name="T11" fmla="*/ 490 h 1141"/>
                    <a:gd name="T12" fmla="*/ 192 w 482"/>
                    <a:gd name="T13" fmla="*/ 426 h 1141"/>
                    <a:gd name="T14" fmla="*/ 171 w 482"/>
                    <a:gd name="T15" fmla="*/ 352 h 1141"/>
                    <a:gd name="T16" fmla="*/ 64 w 482"/>
                    <a:gd name="T17" fmla="*/ 53 h 1141"/>
                    <a:gd name="T18" fmla="*/ 0 w 482"/>
                    <a:gd name="T19" fmla="*/ 0 h 114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82"/>
                    <a:gd name="T31" fmla="*/ 0 h 1141"/>
                    <a:gd name="T32" fmla="*/ 482 w 482"/>
                    <a:gd name="T33" fmla="*/ 1141 h 1141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82" h="1141">
                      <a:moveTo>
                        <a:pt x="320" y="1141"/>
                      </a:moveTo>
                      <a:cubicBezTo>
                        <a:pt x="346" y="1066"/>
                        <a:pt x="321" y="1084"/>
                        <a:pt x="374" y="1066"/>
                      </a:cubicBezTo>
                      <a:cubicBezTo>
                        <a:pt x="388" y="1020"/>
                        <a:pt x="405" y="1023"/>
                        <a:pt x="438" y="992"/>
                      </a:cubicBezTo>
                      <a:cubicBezTo>
                        <a:pt x="443" y="899"/>
                        <a:pt x="482" y="793"/>
                        <a:pt x="395" y="736"/>
                      </a:cubicBezTo>
                      <a:cubicBezTo>
                        <a:pt x="374" y="671"/>
                        <a:pt x="360" y="598"/>
                        <a:pt x="288" y="576"/>
                      </a:cubicBezTo>
                      <a:cubicBezTo>
                        <a:pt x="263" y="550"/>
                        <a:pt x="224" y="490"/>
                        <a:pt x="224" y="490"/>
                      </a:cubicBezTo>
                      <a:cubicBezTo>
                        <a:pt x="199" y="410"/>
                        <a:pt x="233" y="508"/>
                        <a:pt x="192" y="426"/>
                      </a:cubicBezTo>
                      <a:cubicBezTo>
                        <a:pt x="187" y="416"/>
                        <a:pt x="173" y="358"/>
                        <a:pt x="171" y="352"/>
                      </a:cubicBezTo>
                      <a:cubicBezTo>
                        <a:pt x="161" y="168"/>
                        <a:pt x="188" y="145"/>
                        <a:pt x="64" y="53"/>
                      </a:cubicBezTo>
                      <a:cubicBezTo>
                        <a:pt x="48" y="29"/>
                        <a:pt x="34" y="0"/>
                        <a:pt x="0" y="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Freeform 13"/>
                <p:cNvSpPr/>
                <p:nvPr/>
              </p:nvSpPr>
              <p:spPr bwMode="auto">
                <a:xfrm>
                  <a:off x="1506" y="679"/>
                  <a:ext cx="190" cy="368"/>
                </a:xfrm>
                <a:custGeom>
                  <a:avLst/>
                  <a:gdLst>
                    <a:gd name="T0" fmla="*/ 19 w 190"/>
                    <a:gd name="T1" fmla="*/ 356 h 368"/>
                    <a:gd name="T2" fmla="*/ 73 w 190"/>
                    <a:gd name="T3" fmla="*/ 324 h 368"/>
                    <a:gd name="T4" fmla="*/ 126 w 190"/>
                    <a:gd name="T5" fmla="*/ 281 h 368"/>
                    <a:gd name="T6" fmla="*/ 137 w 190"/>
                    <a:gd name="T7" fmla="*/ 164 h 368"/>
                    <a:gd name="T8" fmla="*/ 158 w 190"/>
                    <a:gd name="T9" fmla="*/ 100 h 368"/>
                    <a:gd name="T10" fmla="*/ 169 w 190"/>
                    <a:gd name="T11" fmla="*/ 68 h 368"/>
                    <a:gd name="T12" fmla="*/ 190 w 190"/>
                    <a:gd name="T13" fmla="*/ 4 h 36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90"/>
                    <a:gd name="T22" fmla="*/ 0 h 368"/>
                    <a:gd name="T23" fmla="*/ 190 w 190"/>
                    <a:gd name="T24" fmla="*/ 368 h 36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90" h="368">
                      <a:moveTo>
                        <a:pt x="19" y="356"/>
                      </a:moveTo>
                      <a:cubicBezTo>
                        <a:pt x="77" y="298"/>
                        <a:pt x="0" y="368"/>
                        <a:pt x="73" y="324"/>
                      </a:cubicBezTo>
                      <a:cubicBezTo>
                        <a:pt x="92" y="312"/>
                        <a:pt x="107" y="293"/>
                        <a:pt x="126" y="281"/>
                      </a:cubicBezTo>
                      <a:cubicBezTo>
                        <a:pt x="130" y="242"/>
                        <a:pt x="130" y="203"/>
                        <a:pt x="137" y="164"/>
                      </a:cubicBezTo>
                      <a:cubicBezTo>
                        <a:pt x="141" y="142"/>
                        <a:pt x="151" y="121"/>
                        <a:pt x="158" y="100"/>
                      </a:cubicBezTo>
                      <a:cubicBezTo>
                        <a:pt x="162" y="89"/>
                        <a:pt x="169" y="68"/>
                        <a:pt x="169" y="68"/>
                      </a:cubicBezTo>
                      <a:cubicBezTo>
                        <a:pt x="180" y="0"/>
                        <a:pt x="157" y="4"/>
                        <a:pt x="190" y="4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Freeform 14"/>
                <p:cNvSpPr/>
                <p:nvPr/>
              </p:nvSpPr>
              <p:spPr bwMode="auto">
                <a:xfrm>
                  <a:off x="21" y="437"/>
                  <a:ext cx="1483" cy="1174"/>
                </a:xfrm>
                <a:custGeom>
                  <a:avLst/>
                  <a:gdLst>
                    <a:gd name="T0" fmla="*/ 1483 w 1483"/>
                    <a:gd name="T1" fmla="*/ 1003 h 1174"/>
                    <a:gd name="T2" fmla="*/ 1440 w 1483"/>
                    <a:gd name="T3" fmla="*/ 1014 h 1174"/>
                    <a:gd name="T4" fmla="*/ 1430 w 1483"/>
                    <a:gd name="T5" fmla="*/ 1046 h 1174"/>
                    <a:gd name="T6" fmla="*/ 1419 w 1483"/>
                    <a:gd name="T7" fmla="*/ 1163 h 1174"/>
                    <a:gd name="T8" fmla="*/ 1387 w 1483"/>
                    <a:gd name="T9" fmla="*/ 1174 h 1174"/>
                    <a:gd name="T10" fmla="*/ 1216 w 1483"/>
                    <a:gd name="T11" fmla="*/ 1131 h 1174"/>
                    <a:gd name="T12" fmla="*/ 1184 w 1483"/>
                    <a:gd name="T13" fmla="*/ 1110 h 1174"/>
                    <a:gd name="T14" fmla="*/ 1120 w 1483"/>
                    <a:gd name="T15" fmla="*/ 1088 h 1174"/>
                    <a:gd name="T16" fmla="*/ 1099 w 1483"/>
                    <a:gd name="T17" fmla="*/ 1056 h 1174"/>
                    <a:gd name="T18" fmla="*/ 1067 w 1483"/>
                    <a:gd name="T19" fmla="*/ 1046 h 1174"/>
                    <a:gd name="T20" fmla="*/ 1056 w 1483"/>
                    <a:gd name="T21" fmla="*/ 1014 h 1174"/>
                    <a:gd name="T22" fmla="*/ 1024 w 1483"/>
                    <a:gd name="T23" fmla="*/ 992 h 1174"/>
                    <a:gd name="T24" fmla="*/ 928 w 1483"/>
                    <a:gd name="T25" fmla="*/ 928 h 1174"/>
                    <a:gd name="T26" fmla="*/ 875 w 1483"/>
                    <a:gd name="T27" fmla="*/ 875 h 1174"/>
                    <a:gd name="T28" fmla="*/ 779 w 1483"/>
                    <a:gd name="T29" fmla="*/ 747 h 1174"/>
                    <a:gd name="T30" fmla="*/ 726 w 1483"/>
                    <a:gd name="T31" fmla="*/ 704 h 1174"/>
                    <a:gd name="T32" fmla="*/ 672 w 1483"/>
                    <a:gd name="T33" fmla="*/ 651 h 1174"/>
                    <a:gd name="T34" fmla="*/ 640 w 1483"/>
                    <a:gd name="T35" fmla="*/ 630 h 1174"/>
                    <a:gd name="T36" fmla="*/ 576 w 1483"/>
                    <a:gd name="T37" fmla="*/ 555 h 1174"/>
                    <a:gd name="T38" fmla="*/ 523 w 1483"/>
                    <a:gd name="T39" fmla="*/ 502 h 1174"/>
                    <a:gd name="T40" fmla="*/ 480 w 1483"/>
                    <a:gd name="T41" fmla="*/ 459 h 1174"/>
                    <a:gd name="T42" fmla="*/ 459 w 1483"/>
                    <a:gd name="T43" fmla="*/ 427 h 1174"/>
                    <a:gd name="T44" fmla="*/ 427 w 1483"/>
                    <a:gd name="T45" fmla="*/ 406 h 1174"/>
                    <a:gd name="T46" fmla="*/ 406 w 1483"/>
                    <a:gd name="T47" fmla="*/ 384 h 1174"/>
                    <a:gd name="T48" fmla="*/ 299 w 1483"/>
                    <a:gd name="T49" fmla="*/ 246 h 1174"/>
                    <a:gd name="T50" fmla="*/ 246 w 1483"/>
                    <a:gd name="T51" fmla="*/ 203 h 1174"/>
                    <a:gd name="T52" fmla="*/ 224 w 1483"/>
                    <a:gd name="T53" fmla="*/ 182 h 1174"/>
                    <a:gd name="T54" fmla="*/ 128 w 1483"/>
                    <a:gd name="T55" fmla="*/ 139 h 1174"/>
                    <a:gd name="T56" fmla="*/ 107 w 1483"/>
                    <a:gd name="T57" fmla="*/ 107 h 1174"/>
                    <a:gd name="T58" fmla="*/ 75 w 1483"/>
                    <a:gd name="T59" fmla="*/ 75 h 1174"/>
                    <a:gd name="T60" fmla="*/ 64 w 1483"/>
                    <a:gd name="T61" fmla="*/ 43 h 1174"/>
                    <a:gd name="T62" fmla="*/ 0 w 1483"/>
                    <a:gd name="T63" fmla="*/ 0 h 117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83"/>
                    <a:gd name="T97" fmla="*/ 0 h 1174"/>
                    <a:gd name="T98" fmla="*/ 1483 w 1483"/>
                    <a:gd name="T99" fmla="*/ 1174 h 1174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83" h="1174">
                      <a:moveTo>
                        <a:pt x="1483" y="1003"/>
                      </a:moveTo>
                      <a:cubicBezTo>
                        <a:pt x="1469" y="1007"/>
                        <a:pt x="1451" y="1005"/>
                        <a:pt x="1440" y="1014"/>
                      </a:cubicBezTo>
                      <a:cubicBezTo>
                        <a:pt x="1431" y="1021"/>
                        <a:pt x="1432" y="1035"/>
                        <a:pt x="1430" y="1046"/>
                      </a:cubicBezTo>
                      <a:cubicBezTo>
                        <a:pt x="1425" y="1085"/>
                        <a:pt x="1431" y="1126"/>
                        <a:pt x="1419" y="1163"/>
                      </a:cubicBezTo>
                      <a:cubicBezTo>
                        <a:pt x="1415" y="1174"/>
                        <a:pt x="1398" y="1170"/>
                        <a:pt x="1387" y="1174"/>
                      </a:cubicBezTo>
                      <a:cubicBezTo>
                        <a:pt x="1303" y="1165"/>
                        <a:pt x="1281" y="1163"/>
                        <a:pt x="1216" y="1131"/>
                      </a:cubicBezTo>
                      <a:cubicBezTo>
                        <a:pt x="1205" y="1125"/>
                        <a:pt x="1196" y="1115"/>
                        <a:pt x="1184" y="1110"/>
                      </a:cubicBezTo>
                      <a:cubicBezTo>
                        <a:pt x="1163" y="1101"/>
                        <a:pt x="1120" y="1088"/>
                        <a:pt x="1120" y="1088"/>
                      </a:cubicBezTo>
                      <a:cubicBezTo>
                        <a:pt x="1113" y="1077"/>
                        <a:pt x="1109" y="1064"/>
                        <a:pt x="1099" y="1056"/>
                      </a:cubicBezTo>
                      <a:cubicBezTo>
                        <a:pt x="1090" y="1049"/>
                        <a:pt x="1075" y="1054"/>
                        <a:pt x="1067" y="1046"/>
                      </a:cubicBezTo>
                      <a:cubicBezTo>
                        <a:pt x="1059" y="1038"/>
                        <a:pt x="1063" y="1023"/>
                        <a:pt x="1056" y="1014"/>
                      </a:cubicBezTo>
                      <a:cubicBezTo>
                        <a:pt x="1048" y="1004"/>
                        <a:pt x="1034" y="1000"/>
                        <a:pt x="1024" y="992"/>
                      </a:cubicBezTo>
                      <a:cubicBezTo>
                        <a:pt x="989" y="963"/>
                        <a:pt x="972" y="943"/>
                        <a:pt x="928" y="928"/>
                      </a:cubicBezTo>
                      <a:cubicBezTo>
                        <a:pt x="848" y="806"/>
                        <a:pt x="970" y="982"/>
                        <a:pt x="875" y="875"/>
                      </a:cubicBezTo>
                      <a:cubicBezTo>
                        <a:pt x="835" y="830"/>
                        <a:pt x="828" y="779"/>
                        <a:pt x="779" y="747"/>
                      </a:cubicBezTo>
                      <a:cubicBezTo>
                        <a:pt x="726" y="667"/>
                        <a:pt x="793" y="754"/>
                        <a:pt x="726" y="704"/>
                      </a:cubicBezTo>
                      <a:cubicBezTo>
                        <a:pt x="706" y="689"/>
                        <a:pt x="693" y="665"/>
                        <a:pt x="672" y="651"/>
                      </a:cubicBezTo>
                      <a:cubicBezTo>
                        <a:pt x="661" y="644"/>
                        <a:pt x="651" y="637"/>
                        <a:pt x="640" y="630"/>
                      </a:cubicBezTo>
                      <a:cubicBezTo>
                        <a:pt x="612" y="588"/>
                        <a:pt x="624" y="572"/>
                        <a:pt x="576" y="555"/>
                      </a:cubicBezTo>
                      <a:cubicBezTo>
                        <a:pt x="535" y="493"/>
                        <a:pt x="578" y="549"/>
                        <a:pt x="523" y="502"/>
                      </a:cubicBezTo>
                      <a:cubicBezTo>
                        <a:pt x="508" y="489"/>
                        <a:pt x="491" y="476"/>
                        <a:pt x="480" y="459"/>
                      </a:cubicBezTo>
                      <a:cubicBezTo>
                        <a:pt x="473" y="448"/>
                        <a:pt x="468" y="436"/>
                        <a:pt x="459" y="427"/>
                      </a:cubicBezTo>
                      <a:cubicBezTo>
                        <a:pt x="450" y="418"/>
                        <a:pt x="437" y="414"/>
                        <a:pt x="427" y="406"/>
                      </a:cubicBezTo>
                      <a:cubicBezTo>
                        <a:pt x="419" y="400"/>
                        <a:pt x="413" y="391"/>
                        <a:pt x="406" y="384"/>
                      </a:cubicBezTo>
                      <a:cubicBezTo>
                        <a:pt x="387" y="329"/>
                        <a:pt x="347" y="277"/>
                        <a:pt x="299" y="246"/>
                      </a:cubicBezTo>
                      <a:cubicBezTo>
                        <a:pt x="279" y="188"/>
                        <a:pt x="304" y="232"/>
                        <a:pt x="246" y="203"/>
                      </a:cubicBezTo>
                      <a:cubicBezTo>
                        <a:pt x="237" y="198"/>
                        <a:pt x="233" y="187"/>
                        <a:pt x="224" y="182"/>
                      </a:cubicBezTo>
                      <a:cubicBezTo>
                        <a:pt x="72" y="106"/>
                        <a:pt x="222" y="201"/>
                        <a:pt x="128" y="139"/>
                      </a:cubicBezTo>
                      <a:cubicBezTo>
                        <a:pt x="121" y="128"/>
                        <a:pt x="115" y="117"/>
                        <a:pt x="107" y="107"/>
                      </a:cubicBezTo>
                      <a:cubicBezTo>
                        <a:pt x="97" y="95"/>
                        <a:pt x="83" y="88"/>
                        <a:pt x="75" y="75"/>
                      </a:cubicBezTo>
                      <a:cubicBezTo>
                        <a:pt x="69" y="66"/>
                        <a:pt x="72" y="51"/>
                        <a:pt x="64" y="43"/>
                      </a:cubicBezTo>
                      <a:cubicBezTo>
                        <a:pt x="46" y="25"/>
                        <a:pt x="0" y="37"/>
                        <a:pt x="0" y="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Freeform 15"/>
                <p:cNvSpPr/>
                <p:nvPr/>
              </p:nvSpPr>
              <p:spPr bwMode="auto">
                <a:xfrm>
                  <a:off x="533" y="1365"/>
                  <a:ext cx="1216" cy="854"/>
                </a:xfrm>
                <a:custGeom>
                  <a:avLst/>
                  <a:gdLst>
                    <a:gd name="T0" fmla="*/ 1216 w 1216"/>
                    <a:gd name="T1" fmla="*/ 854 h 854"/>
                    <a:gd name="T2" fmla="*/ 1120 w 1216"/>
                    <a:gd name="T3" fmla="*/ 694 h 854"/>
                    <a:gd name="T4" fmla="*/ 1056 w 1216"/>
                    <a:gd name="T5" fmla="*/ 651 h 854"/>
                    <a:gd name="T6" fmla="*/ 1035 w 1216"/>
                    <a:gd name="T7" fmla="*/ 619 h 854"/>
                    <a:gd name="T8" fmla="*/ 1003 w 1216"/>
                    <a:gd name="T9" fmla="*/ 608 h 854"/>
                    <a:gd name="T10" fmla="*/ 907 w 1216"/>
                    <a:gd name="T11" fmla="*/ 544 h 854"/>
                    <a:gd name="T12" fmla="*/ 886 w 1216"/>
                    <a:gd name="T13" fmla="*/ 512 h 854"/>
                    <a:gd name="T14" fmla="*/ 726 w 1216"/>
                    <a:gd name="T15" fmla="*/ 470 h 854"/>
                    <a:gd name="T16" fmla="*/ 630 w 1216"/>
                    <a:gd name="T17" fmla="*/ 416 h 854"/>
                    <a:gd name="T18" fmla="*/ 544 w 1216"/>
                    <a:gd name="T19" fmla="*/ 395 h 854"/>
                    <a:gd name="T20" fmla="*/ 480 w 1216"/>
                    <a:gd name="T21" fmla="*/ 352 h 854"/>
                    <a:gd name="T22" fmla="*/ 459 w 1216"/>
                    <a:gd name="T23" fmla="*/ 320 h 854"/>
                    <a:gd name="T24" fmla="*/ 427 w 1216"/>
                    <a:gd name="T25" fmla="*/ 310 h 854"/>
                    <a:gd name="T26" fmla="*/ 352 w 1216"/>
                    <a:gd name="T27" fmla="*/ 246 h 854"/>
                    <a:gd name="T28" fmla="*/ 288 w 1216"/>
                    <a:gd name="T29" fmla="*/ 214 h 854"/>
                    <a:gd name="T30" fmla="*/ 203 w 1216"/>
                    <a:gd name="T31" fmla="*/ 150 h 854"/>
                    <a:gd name="T32" fmla="*/ 150 w 1216"/>
                    <a:gd name="T33" fmla="*/ 107 h 854"/>
                    <a:gd name="T34" fmla="*/ 96 w 1216"/>
                    <a:gd name="T35" fmla="*/ 64 h 854"/>
                    <a:gd name="T36" fmla="*/ 75 w 1216"/>
                    <a:gd name="T37" fmla="*/ 32 h 854"/>
                    <a:gd name="T38" fmla="*/ 0 w 1216"/>
                    <a:gd name="T39" fmla="*/ 0 h 85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216"/>
                    <a:gd name="T61" fmla="*/ 0 h 854"/>
                    <a:gd name="T62" fmla="*/ 1216 w 1216"/>
                    <a:gd name="T63" fmla="*/ 854 h 854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216" h="854">
                      <a:moveTo>
                        <a:pt x="1216" y="854"/>
                      </a:moveTo>
                      <a:cubicBezTo>
                        <a:pt x="1204" y="788"/>
                        <a:pt x="1191" y="716"/>
                        <a:pt x="1120" y="694"/>
                      </a:cubicBezTo>
                      <a:cubicBezTo>
                        <a:pt x="1099" y="680"/>
                        <a:pt x="1070" y="672"/>
                        <a:pt x="1056" y="651"/>
                      </a:cubicBezTo>
                      <a:cubicBezTo>
                        <a:pt x="1049" y="640"/>
                        <a:pt x="1045" y="627"/>
                        <a:pt x="1035" y="619"/>
                      </a:cubicBezTo>
                      <a:cubicBezTo>
                        <a:pt x="1026" y="612"/>
                        <a:pt x="1014" y="612"/>
                        <a:pt x="1003" y="608"/>
                      </a:cubicBezTo>
                      <a:cubicBezTo>
                        <a:pt x="971" y="576"/>
                        <a:pt x="949" y="559"/>
                        <a:pt x="907" y="544"/>
                      </a:cubicBezTo>
                      <a:cubicBezTo>
                        <a:pt x="900" y="533"/>
                        <a:pt x="896" y="520"/>
                        <a:pt x="886" y="512"/>
                      </a:cubicBezTo>
                      <a:cubicBezTo>
                        <a:pt x="857" y="489"/>
                        <a:pt x="765" y="482"/>
                        <a:pt x="726" y="470"/>
                      </a:cubicBezTo>
                      <a:cubicBezTo>
                        <a:pt x="709" y="458"/>
                        <a:pt x="648" y="423"/>
                        <a:pt x="630" y="416"/>
                      </a:cubicBezTo>
                      <a:cubicBezTo>
                        <a:pt x="602" y="406"/>
                        <a:pt x="544" y="395"/>
                        <a:pt x="544" y="395"/>
                      </a:cubicBezTo>
                      <a:cubicBezTo>
                        <a:pt x="523" y="381"/>
                        <a:pt x="494" y="373"/>
                        <a:pt x="480" y="352"/>
                      </a:cubicBezTo>
                      <a:cubicBezTo>
                        <a:pt x="473" y="341"/>
                        <a:pt x="469" y="328"/>
                        <a:pt x="459" y="320"/>
                      </a:cubicBezTo>
                      <a:cubicBezTo>
                        <a:pt x="450" y="313"/>
                        <a:pt x="438" y="313"/>
                        <a:pt x="427" y="310"/>
                      </a:cubicBezTo>
                      <a:cubicBezTo>
                        <a:pt x="406" y="288"/>
                        <a:pt x="378" y="261"/>
                        <a:pt x="352" y="246"/>
                      </a:cubicBezTo>
                      <a:cubicBezTo>
                        <a:pt x="299" y="214"/>
                        <a:pt x="340" y="260"/>
                        <a:pt x="288" y="214"/>
                      </a:cubicBezTo>
                      <a:cubicBezTo>
                        <a:pt x="213" y="147"/>
                        <a:pt x="266" y="170"/>
                        <a:pt x="203" y="150"/>
                      </a:cubicBezTo>
                      <a:cubicBezTo>
                        <a:pt x="145" y="61"/>
                        <a:pt x="221" y="164"/>
                        <a:pt x="150" y="107"/>
                      </a:cubicBezTo>
                      <a:cubicBezTo>
                        <a:pt x="80" y="52"/>
                        <a:pt x="176" y="92"/>
                        <a:pt x="96" y="64"/>
                      </a:cubicBezTo>
                      <a:cubicBezTo>
                        <a:pt x="89" y="53"/>
                        <a:pt x="85" y="40"/>
                        <a:pt x="75" y="32"/>
                      </a:cubicBezTo>
                      <a:cubicBezTo>
                        <a:pt x="54" y="16"/>
                        <a:pt x="0" y="32"/>
                        <a:pt x="0" y="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Freeform 16"/>
                <p:cNvSpPr/>
                <p:nvPr/>
              </p:nvSpPr>
              <p:spPr bwMode="auto">
                <a:xfrm>
                  <a:off x="523" y="1853"/>
                  <a:ext cx="1077" cy="835"/>
                </a:xfrm>
                <a:custGeom>
                  <a:avLst/>
                  <a:gdLst>
                    <a:gd name="T0" fmla="*/ 1077 w 1077"/>
                    <a:gd name="T1" fmla="*/ 835 h 835"/>
                    <a:gd name="T2" fmla="*/ 949 w 1077"/>
                    <a:gd name="T3" fmla="*/ 675 h 835"/>
                    <a:gd name="T4" fmla="*/ 736 w 1077"/>
                    <a:gd name="T5" fmla="*/ 579 h 835"/>
                    <a:gd name="T6" fmla="*/ 661 w 1077"/>
                    <a:gd name="T7" fmla="*/ 515 h 835"/>
                    <a:gd name="T8" fmla="*/ 640 w 1077"/>
                    <a:gd name="T9" fmla="*/ 483 h 835"/>
                    <a:gd name="T10" fmla="*/ 608 w 1077"/>
                    <a:gd name="T11" fmla="*/ 472 h 835"/>
                    <a:gd name="T12" fmla="*/ 565 w 1077"/>
                    <a:gd name="T13" fmla="*/ 430 h 835"/>
                    <a:gd name="T14" fmla="*/ 469 w 1077"/>
                    <a:gd name="T15" fmla="*/ 376 h 835"/>
                    <a:gd name="T16" fmla="*/ 405 w 1077"/>
                    <a:gd name="T17" fmla="*/ 334 h 835"/>
                    <a:gd name="T18" fmla="*/ 298 w 1077"/>
                    <a:gd name="T19" fmla="*/ 248 h 835"/>
                    <a:gd name="T20" fmla="*/ 256 w 1077"/>
                    <a:gd name="T21" fmla="*/ 206 h 835"/>
                    <a:gd name="T22" fmla="*/ 202 w 1077"/>
                    <a:gd name="T23" fmla="*/ 163 h 835"/>
                    <a:gd name="T24" fmla="*/ 170 w 1077"/>
                    <a:gd name="T25" fmla="*/ 142 h 835"/>
                    <a:gd name="T26" fmla="*/ 106 w 1077"/>
                    <a:gd name="T27" fmla="*/ 120 h 835"/>
                    <a:gd name="T28" fmla="*/ 21 w 1077"/>
                    <a:gd name="T29" fmla="*/ 35 h 835"/>
                    <a:gd name="T30" fmla="*/ 0 w 1077"/>
                    <a:gd name="T31" fmla="*/ 3 h 835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77"/>
                    <a:gd name="T49" fmla="*/ 0 h 835"/>
                    <a:gd name="T50" fmla="*/ 1077 w 1077"/>
                    <a:gd name="T51" fmla="*/ 835 h 835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77" h="835">
                      <a:moveTo>
                        <a:pt x="1077" y="835"/>
                      </a:moveTo>
                      <a:cubicBezTo>
                        <a:pt x="1049" y="749"/>
                        <a:pt x="1025" y="725"/>
                        <a:pt x="949" y="675"/>
                      </a:cubicBezTo>
                      <a:cubicBezTo>
                        <a:pt x="901" y="602"/>
                        <a:pt x="816" y="600"/>
                        <a:pt x="736" y="579"/>
                      </a:cubicBezTo>
                      <a:cubicBezTo>
                        <a:pt x="684" y="527"/>
                        <a:pt x="710" y="547"/>
                        <a:pt x="661" y="515"/>
                      </a:cubicBezTo>
                      <a:cubicBezTo>
                        <a:pt x="654" y="504"/>
                        <a:pt x="650" y="491"/>
                        <a:pt x="640" y="483"/>
                      </a:cubicBezTo>
                      <a:cubicBezTo>
                        <a:pt x="631" y="476"/>
                        <a:pt x="616" y="480"/>
                        <a:pt x="608" y="472"/>
                      </a:cubicBezTo>
                      <a:cubicBezTo>
                        <a:pt x="553" y="417"/>
                        <a:pt x="648" y="456"/>
                        <a:pt x="565" y="430"/>
                      </a:cubicBezTo>
                      <a:cubicBezTo>
                        <a:pt x="509" y="374"/>
                        <a:pt x="542" y="391"/>
                        <a:pt x="469" y="376"/>
                      </a:cubicBezTo>
                      <a:cubicBezTo>
                        <a:pt x="448" y="362"/>
                        <a:pt x="423" y="352"/>
                        <a:pt x="405" y="334"/>
                      </a:cubicBezTo>
                      <a:cubicBezTo>
                        <a:pt x="368" y="297"/>
                        <a:pt x="346" y="265"/>
                        <a:pt x="298" y="248"/>
                      </a:cubicBezTo>
                      <a:cubicBezTo>
                        <a:pt x="272" y="165"/>
                        <a:pt x="311" y="260"/>
                        <a:pt x="256" y="206"/>
                      </a:cubicBezTo>
                      <a:cubicBezTo>
                        <a:pt x="198" y="149"/>
                        <a:pt x="312" y="191"/>
                        <a:pt x="202" y="163"/>
                      </a:cubicBezTo>
                      <a:cubicBezTo>
                        <a:pt x="191" y="156"/>
                        <a:pt x="182" y="147"/>
                        <a:pt x="170" y="142"/>
                      </a:cubicBezTo>
                      <a:cubicBezTo>
                        <a:pt x="149" y="133"/>
                        <a:pt x="106" y="120"/>
                        <a:pt x="106" y="120"/>
                      </a:cubicBezTo>
                      <a:cubicBezTo>
                        <a:pt x="75" y="89"/>
                        <a:pt x="57" y="59"/>
                        <a:pt x="21" y="35"/>
                      </a:cubicBezTo>
                      <a:cubicBezTo>
                        <a:pt x="9" y="0"/>
                        <a:pt x="21" y="3"/>
                        <a:pt x="0" y="3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1" name="Rectangle 17"/>
              <p:cNvSpPr>
                <a:spLocks noChangeArrowheads="1"/>
              </p:cNvSpPr>
              <p:nvPr/>
            </p:nvSpPr>
            <p:spPr bwMode="auto">
              <a:xfrm>
                <a:off x="3694" y="2987"/>
                <a:ext cx="2066" cy="133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vi-VN" alt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WordArt 18"/>
            <p:cNvSpPr>
              <a:spLocks noChangeArrowheads="1" noChangeShapeType="1" noTextEdit="1"/>
            </p:cNvSpPr>
            <p:nvPr/>
          </p:nvSpPr>
          <p:spPr bwMode="auto">
            <a:xfrm rot="3886851">
              <a:off x="1853" y="2662"/>
              <a:ext cx="918" cy="276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</a:bodyPr>
            <a:lstStyle/>
            <a:p>
              <a:r>
                <a:rPr lang="en-US" sz="3600" b="1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BIỂN ĐÔNG</a:t>
              </a:r>
            </a:p>
          </p:txBody>
        </p:sp>
        <p:sp>
          <p:nvSpPr>
            <p:cNvPr id="12" name="Text Box 19"/>
            <p:cNvSpPr txBox="1">
              <a:spLocks noChangeArrowheads="1"/>
            </p:cNvSpPr>
            <p:nvPr/>
          </p:nvSpPr>
          <p:spPr bwMode="auto">
            <a:xfrm>
              <a:off x="3184" y="2795"/>
              <a:ext cx="1976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vi-VN" alt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 Box 20"/>
            <p:cNvSpPr txBox="1">
              <a:spLocks noChangeArrowheads="1"/>
            </p:cNvSpPr>
            <p:nvPr/>
          </p:nvSpPr>
          <p:spPr bwMode="auto">
            <a:xfrm>
              <a:off x="3332" y="2758"/>
              <a:ext cx="1747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vi-VN" altLang="en-US" sz="1400" b="1">
                <a:solidFill>
                  <a:srgbClr val="FF0000"/>
                </a:solidFill>
                <a:latin typeface="VNI-Times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4" name="Text Box 21"/>
            <p:cNvSpPr txBox="1">
              <a:spLocks noChangeArrowheads="1"/>
            </p:cNvSpPr>
            <p:nvPr/>
          </p:nvSpPr>
          <p:spPr bwMode="auto">
            <a:xfrm>
              <a:off x="3192" y="2942"/>
              <a:ext cx="1968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endParaRPr lang="vi-VN" altLang="en-US" sz="1600" b="1">
                <a:latin typeface="VNI-Times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22"/>
            <p:cNvSpPr/>
            <p:nvPr/>
          </p:nvSpPr>
          <p:spPr bwMode="auto">
            <a:xfrm>
              <a:off x="3486" y="3632"/>
              <a:ext cx="703" cy="58"/>
            </a:xfrm>
            <a:custGeom>
              <a:avLst/>
              <a:gdLst>
                <a:gd name="T0" fmla="*/ 3 w 608"/>
                <a:gd name="T1" fmla="*/ 3 h 67"/>
                <a:gd name="T2" fmla="*/ 607 w 608"/>
                <a:gd name="T3" fmla="*/ 3 h 67"/>
                <a:gd name="T4" fmla="*/ 6222 w 608"/>
                <a:gd name="T5" fmla="*/ 0 h 67"/>
                <a:gd name="T6" fmla="*/ 13661 w 608"/>
                <a:gd name="T7" fmla="*/ 3 h 67"/>
                <a:gd name="T8" fmla="*/ 14958 w 608"/>
                <a:gd name="T9" fmla="*/ 3 h 67"/>
                <a:gd name="T10" fmla="*/ 17581 w 608"/>
                <a:gd name="T11" fmla="*/ 3 h 67"/>
                <a:gd name="T12" fmla="*/ 25875 w 608"/>
                <a:gd name="T13" fmla="*/ 3 h 67"/>
                <a:gd name="T14" fmla="*/ 31068 w 608"/>
                <a:gd name="T15" fmla="*/ 3 h 67"/>
                <a:gd name="T16" fmla="*/ 31991 w 608"/>
                <a:gd name="T17" fmla="*/ 3 h 67"/>
                <a:gd name="T18" fmla="*/ 35417 w 608"/>
                <a:gd name="T19" fmla="*/ 3 h 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8"/>
                <a:gd name="T31" fmla="*/ 0 h 67"/>
                <a:gd name="T32" fmla="*/ 608 w 608"/>
                <a:gd name="T33" fmla="*/ 67 h 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8" h="67">
                  <a:moveTo>
                    <a:pt x="3" y="67"/>
                  </a:moveTo>
                  <a:cubicBezTo>
                    <a:pt x="5" y="52"/>
                    <a:pt x="0" y="34"/>
                    <a:pt x="10" y="22"/>
                  </a:cubicBezTo>
                  <a:cubicBezTo>
                    <a:pt x="11" y="20"/>
                    <a:pt x="95" y="4"/>
                    <a:pt x="107" y="0"/>
                  </a:cubicBezTo>
                  <a:cubicBezTo>
                    <a:pt x="149" y="2"/>
                    <a:pt x="192" y="1"/>
                    <a:pt x="234" y="7"/>
                  </a:cubicBezTo>
                  <a:cubicBezTo>
                    <a:pt x="243" y="8"/>
                    <a:pt x="249" y="18"/>
                    <a:pt x="257" y="22"/>
                  </a:cubicBezTo>
                  <a:cubicBezTo>
                    <a:pt x="271" y="28"/>
                    <a:pt x="287" y="32"/>
                    <a:pt x="302" y="37"/>
                  </a:cubicBezTo>
                  <a:cubicBezTo>
                    <a:pt x="351" y="53"/>
                    <a:pt x="391" y="61"/>
                    <a:pt x="444" y="67"/>
                  </a:cubicBezTo>
                  <a:cubicBezTo>
                    <a:pt x="474" y="64"/>
                    <a:pt x="505" y="67"/>
                    <a:pt x="534" y="59"/>
                  </a:cubicBezTo>
                  <a:cubicBezTo>
                    <a:pt x="543" y="57"/>
                    <a:pt x="543" y="44"/>
                    <a:pt x="549" y="37"/>
                  </a:cubicBezTo>
                  <a:cubicBezTo>
                    <a:pt x="567" y="15"/>
                    <a:pt x="580" y="7"/>
                    <a:pt x="608" y="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lgDashDot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23"/>
            <p:cNvSpPr txBox="1">
              <a:spLocks noChangeArrowheads="1"/>
            </p:cNvSpPr>
            <p:nvPr/>
          </p:nvSpPr>
          <p:spPr bwMode="auto">
            <a:xfrm>
              <a:off x="4251" y="3573"/>
              <a:ext cx="847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600" b="1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Biên</a:t>
              </a:r>
              <a:r>
                <a:rPr lang="en-US" altLang="en-US" sz="1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1600" b="1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altLang="en-US" sz="1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1600" b="1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altLang="en-US" sz="1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nay</a:t>
              </a:r>
            </a:p>
          </p:txBody>
        </p:sp>
        <p:sp>
          <p:nvSpPr>
            <p:cNvPr id="17" name="Text Box 24"/>
            <p:cNvSpPr txBox="1">
              <a:spLocks noChangeArrowheads="1"/>
            </p:cNvSpPr>
            <p:nvPr/>
          </p:nvSpPr>
          <p:spPr bwMode="auto">
            <a:xfrm>
              <a:off x="1312" y="3182"/>
              <a:ext cx="969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800" dirty="0">
                  <a:latin typeface="VNI-Garam" pitchFamily="2" charset="0"/>
                  <a:cs typeface="Arial" panose="020B0604020202020204" pitchFamily="34" charset="0"/>
                </a:rPr>
                <a:t>    </a:t>
              </a:r>
              <a:r>
                <a:rPr lang="en-US" altLang="en-US" sz="1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NHẬT NAM</a:t>
              </a:r>
            </a:p>
          </p:txBody>
        </p:sp>
        <p:sp>
          <p:nvSpPr>
            <p:cNvPr id="18" name="Text Box 25"/>
            <p:cNvSpPr txBox="1">
              <a:spLocks noChangeArrowheads="1"/>
            </p:cNvSpPr>
            <p:nvPr/>
          </p:nvSpPr>
          <p:spPr bwMode="auto">
            <a:xfrm>
              <a:off x="788" y="2481"/>
              <a:ext cx="84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/>
              <a:r>
                <a:rPr lang="en-US" altLang="en-US" sz="1800">
                  <a:latin typeface="VNI-Garam" pitchFamily="2" charset="0"/>
                  <a:cs typeface="Arial" panose="020B0604020202020204" pitchFamily="34" charset="0"/>
                </a:rPr>
                <a:t>   </a:t>
              </a:r>
              <a:r>
                <a:rPr lang="en-US" altLang="en-US" sz="1600" b="1" i="1">
                  <a:latin typeface="Arial" panose="020B0604020202020204" pitchFamily="34" charset="0"/>
                  <a:cs typeface="Arial" panose="020B0604020202020204" pitchFamily="34" charset="0"/>
                </a:rPr>
                <a:t>CỬU CHÂN</a:t>
              </a:r>
            </a:p>
          </p:txBody>
        </p:sp>
        <p:sp>
          <p:nvSpPr>
            <p:cNvPr id="19" name="Text Box 26"/>
            <p:cNvSpPr txBox="1">
              <a:spLocks noChangeArrowheads="1"/>
            </p:cNvSpPr>
            <p:nvPr/>
          </p:nvSpPr>
          <p:spPr bwMode="auto">
            <a:xfrm>
              <a:off x="980" y="1745"/>
              <a:ext cx="817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800">
                  <a:latin typeface="VNI-Garam" pitchFamily="2" charset="0"/>
                  <a:cs typeface="Arial" panose="020B0604020202020204" pitchFamily="34" charset="0"/>
                </a:rPr>
                <a:t>   </a:t>
              </a:r>
              <a:r>
                <a:rPr lang="en-US" altLang="en-US" sz="1600" b="1" i="1">
                  <a:latin typeface="Arial" panose="020B0604020202020204" pitchFamily="34" charset="0"/>
                  <a:cs typeface="Arial" panose="020B0604020202020204" pitchFamily="34" charset="0"/>
                </a:rPr>
                <a:t>GIAO CHỈ</a:t>
              </a:r>
            </a:p>
          </p:txBody>
        </p:sp>
        <p:sp>
          <p:nvSpPr>
            <p:cNvPr id="20" name="Text Box 27"/>
            <p:cNvSpPr txBox="1">
              <a:spLocks noChangeArrowheads="1"/>
            </p:cNvSpPr>
            <p:nvPr/>
          </p:nvSpPr>
          <p:spPr bwMode="auto">
            <a:xfrm>
              <a:off x="2924" y="2050"/>
              <a:ext cx="767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CHU NHAI</a:t>
              </a:r>
            </a:p>
          </p:txBody>
        </p:sp>
        <p:sp>
          <p:nvSpPr>
            <p:cNvPr id="21" name="Text Box 28"/>
            <p:cNvSpPr txBox="1">
              <a:spLocks noChangeArrowheads="1"/>
            </p:cNvSpPr>
            <p:nvPr/>
          </p:nvSpPr>
          <p:spPr bwMode="auto">
            <a:xfrm>
              <a:off x="2650" y="2334"/>
              <a:ext cx="696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 b="1">
                  <a:latin typeface="Arial" panose="020B0604020202020204" pitchFamily="34" charset="0"/>
                  <a:cs typeface="Arial" panose="020B0604020202020204" pitchFamily="34" charset="0"/>
                </a:rPr>
                <a:t>ĐẠM NHĨ</a:t>
              </a:r>
            </a:p>
          </p:txBody>
        </p:sp>
        <p:sp>
          <p:nvSpPr>
            <p:cNvPr id="22" name="Text Box 29"/>
            <p:cNvSpPr txBox="1">
              <a:spLocks noChangeArrowheads="1"/>
            </p:cNvSpPr>
            <p:nvPr/>
          </p:nvSpPr>
          <p:spPr bwMode="auto">
            <a:xfrm>
              <a:off x="2690" y="1314"/>
              <a:ext cx="727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 b="1">
                  <a:latin typeface="Arial" panose="020B0604020202020204" pitchFamily="34" charset="0"/>
                  <a:cs typeface="Arial" panose="020B0604020202020204" pitchFamily="34" charset="0"/>
                </a:rPr>
                <a:t>HỢP PHỐ</a:t>
              </a:r>
            </a:p>
          </p:txBody>
        </p:sp>
        <p:sp>
          <p:nvSpPr>
            <p:cNvPr id="23" name="Text Box 30"/>
            <p:cNvSpPr txBox="1">
              <a:spLocks noChangeArrowheads="1"/>
            </p:cNvSpPr>
            <p:nvPr/>
          </p:nvSpPr>
          <p:spPr bwMode="auto">
            <a:xfrm>
              <a:off x="2083" y="568"/>
              <a:ext cx="402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 b="1">
                  <a:latin typeface="Arial" panose="020B0604020202020204" pitchFamily="34" charset="0"/>
                  <a:cs typeface="Arial" panose="020B0604020202020204" pitchFamily="34" charset="0"/>
                </a:rPr>
                <a:t>UẤT LÂM</a:t>
              </a:r>
            </a:p>
          </p:txBody>
        </p:sp>
        <p:sp>
          <p:nvSpPr>
            <p:cNvPr id="24" name="Text Box 31"/>
            <p:cNvSpPr txBox="1">
              <a:spLocks noChangeArrowheads="1"/>
            </p:cNvSpPr>
            <p:nvPr/>
          </p:nvSpPr>
          <p:spPr bwMode="auto">
            <a:xfrm>
              <a:off x="2913" y="670"/>
              <a:ext cx="646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 b="1">
                  <a:latin typeface="Arial" panose="020B0604020202020204" pitchFamily="34" charset="0"/>
                  <a:cs typeface="Arial" panose="020B0604020202020204" pitchFamily="34" charset="0"/>
                </a:rPr>
                <a:t>THƯƠNGNGÔ</a:t>
              </a:r>
            </a:p>
          </p:txBody>
        </p:sp>
        <p:sp>
          <p:nvSpPr>
            <p:cNvPr id="25" name="Text Box 32"/>
            <p:cNvSpPr txBox="1">
              <a:spLocks noChangeArrowheads="1"/>
            </p:cNvSpPr>
            <p:nvPr/>
          </p:nvSpPr>
          <p:spPr bwMode="auto">
            <a:xfrm>
              <a:off x="3916" y="854"/>
              <a:ext cx="735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600" b="1">
                  <a:latin typeface="Arial" panose="020B0604020202020204" pitchFamily="34" charset="0"/>
                  <a:cs typeface="Arial" panose="020B0604020202020204" pitchFamily="34" charset="0"/>
                </a:rPr>
                <a:t>NAM HẢI</a:t>
              </a:r>
            </a:p>
          </p:txBody>
        </p:sp>
      </p:grpSp>
      <p:sp>
        <p:nvSpPr>
          <p:cNvPr id="40" name="Text Box 34"/>
          <p:cNvSpPr txBox="1">
            <a:spLocks noChangeArrowheads="1"/>
          </p:cNvSpPr>
          <p:nvPr/>
        </p:nvSpPr>
        <p:spPr bwMode="auto">
          <a:xfrm>
            <a:off x="3540124" y="1937366"/>
            <a:ext cx="1422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</a:t>
            </a:r>
            <a:r>
              <a:rPr lang="en-US" altLang="en-US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endParaRPr lang="en-US" altLang="en-US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36"/>
          <p:cNvGrpSpPr/>
          <p:nvPr/>
        </p:nvGrpSpPr>
        <p:grpSpPr bwMode="auto">
          <a:xfrm>
            <a:off x="3348904" y="1958544"/>
            <a:ext cx="203200" cy="279364"/>
            <a:chOff x="3600" y="2472"/>
            <a:chExt cx="96" cy="143"/>
          </a:xfrm>
        </p:grpSpPr>
        <p:sp>
          <p:nvSpPr>
            <p:cNvPr id="42" name="AutoShape 37"/>
            <p:cNvSpPr>
              <a:spLocks noChangeArrowheads="1"/>
            </p:cNvSpPr>
            <p:nvPr/>
          </p:nvSpPr>
          <p:spPr bwMode="auto">
            <a:xfrm rot="10800000">
              <a:off x="3600" y="2472"/>
              <a:ext cx="96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603 h 21600"/>
                <a:gd name="T14" fmla="*/ 17100 w 21600"/>
                <a:gd name="T15" fmla="*/ 1699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99"/>
            </a:solidFill>
            <a:ln w="9525">
              <a:solidFill>
                <a:srgbClr val="0033CC"/>
              </a:solidFill>
              <a:miter lim="800000"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43" name="Rectangle 38"/>
            <p:cNvSpPr>
              <a:spLocks noChangeArrowheads="1"/>
            </p:cNvSpPr>
            <p:nvPr/>
          </p:nvSpPr>
          <p:spPr bwMode="auto">
            <a:xfrm>
              <a:off x="3600" y="2532"/>
              <a:ext cx="96" cy="83"/>
            </a:xfrm>
            <a:prstGeom prst="rect">
              <a:avLst/>
            </a:prstGeom>
            <a:solidFill>
              <a:srgbClr val="006699"/>
            </a:solidFill>
            <a:ln w="9525">
              <a:solidFill>
                <a:srgbClr val="0033CC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vi-VN" alt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Oval 41"/>
          <p:cNvSpPr>
            <a:spLocks noChangeArrowheads="1"/>
          </p:cNvSpPr>
          <p:nvPr/>
        </p:nvSpPr>
        <p:spPr bwMode="auto">
          <a:xfrm>
            <a:off x="4617782" y="809298"/>
            <a:ext cx="311151" cy="26190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Oval 42"/>
          <p:cNvSpPr>
            <a:spLocks noChangeArrowheads="1"/>
          </p:cNvSpPr>
          <p:nvPr/>
        </p:nvSpPr>
        <p:spPr bwMode="auto">
          <a:xfrm>
            <a:off x="7203825" y="772607"/>
            <a:ext cx="311151" cy="26190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val 43"/>
          <p:cNvSpPr>
            <a:spLocks noChangeArrowheads="1"/>
          </p:cNvSpPr>
          <p:nvPr/>
        </p:nvSpPr>
        <p:spPr bwMode="auto">
          <a:xfrm>
            <a:off x="9486350" y="1121552"/>
            <a:ext cx="311151" cy="26190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val 44"/>
          <p:cNvSpPr>
            <a:spLocks noChangeArrowheads="1"/>
          </p:cNvSpPr>
          <p:nvPr/>
        </p:nvSpPr>
        <p:spPr bwMode="auto">
          <a:xfrm>
            <a:off x="6661562" y="2099427"/>
            <a:ext cx="311151" cy="26190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5"/>
          <p:cNvSpPr>
            <a:spLocks noChangeArrowheads="1"/>
          </p:cNvSpPr>
          <p:nvPr/>
        </p:nvSpPr>
        <p:spPr bwMode="auto">
          <a:xfrm>
            <a:off x="6874211" y="3509332"/>
            <a:ext cx="311151" cy="26190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6"/>
          <p:cNvSpPr>
            <a:spLocks noChangeArrowheads="1"/>
          </p:cNvSpPr>
          <p:nvPr/>
        </p:nvSpPr>
        <p:spPr bwMode="auto">
          <a:xfrm>
            <a:off x="6288203" y="4069024"/>
            <a:ext cx="311151" cy="26190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47"/>
          <p:cNvSpPr txBox="1">
            <a:spLocks noChangeArrowheads="1"/>
          </p:cNvSpPr>
          <p:nvPr/>
        </p:nvSpPr>
        <p:spPr bwMode="auto">
          <a:xfrm>
            <a:off x="5806943" y="2679659"/>
            <a:ext cx="1551462" cy="367102"/>
          </a:xfrm>
          <a:prstGeom prst="rect">
            <a:avLst/>
          </a:prstGeom>
          <a:solidFill>
            <a:srgbClr val="FFFF66"/>
          </a:solidFill>
          <a:ln w="9525">
            <a:solidFill>
              <a:srgbClr val="0000FF"/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1800" b="1" dirty="0">
                <a:solidFill>
                  <a:srgbClr val="FF0000"/>
                </a:solidFill>
                <a:cs typeface="Arial" panose="020B0604020202020204" pitchFamily="34" charset="0"/>
              </a:rPr>
              <a:t>GIAO CHÂU</a:t>
            </a:r>
            <a:endParaRPr lang="en-US" altLang="en-US" sz="18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1" name="Oval 40"/>
          <p:cNvSpPr>
            <a:spLocks noChangeArrowheads="1"/>
          </p:cNvSpPr>
          <p:nvPr/>
        </p:nvSpPr>
        <p:spPr bwMode="auto">
          <a:xfrm>
            <a:off x="4059351" y="5814525"/>
            <a:ext cx="311151" cy="26190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39"/>
          <p:cNvSpPr>
            <a:spLocks noChangeArrowheads="1"/>
          </p:cNvSpPr>
          <p:nvPr/>
        </p:nvSpPr>
        <p:spPr bwMode="auto">
          <a:xfrm>
            <a:off x="3163545" y="4503816"/>
            <a:ext cx="311151" cy="26190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Oval 38"/>
          <p:cNvSpPr>
            <a:spLocks noChangeArrowheads="1"/>
          </p:cNvSpPr>
          <p:nvPr/>
        </p:nvSpPr>
        <p:spPr bwMode="auto">
          <a:xfrm>
            <a:off x="2616200" y="3051611"/>
            <a:ext cx="311151" cy="26190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 Box 35"/>
          <p:cNvSpPr txBox="1">
            <a:spLocks noChangeArrowheads="1"/>
          </p:cNvSpPr>
          <p:nvPr/>
        </p:nvSpPr>
        <p:spPr bwMode="auto">
          <a:xfrm>
            <a:off x="8028438" y="5409899"/>
            <a:ext cx="419719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GIAO CHỈ</a:t>
            </a:r>
            <a:r>
              <a:rPr lang="vi-V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Luy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  :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Giao</a:t>
            </a:r>
          </a:p>
        </p:txBody>
      </p:sp>
      <p:sp>
        <p:nvSpPr>
          <p:cNvPr id="55" name="Text Box 51"/>
          <p:cNvSpPr txBox="1">
            <a:spLocks noChangeArrowheads="1"/>
          </p:cNvSpPr>
          <p:nvPr/>
        </p:nvSpPr>
        <p:spPr bwMode="auto">
          <a:xfrm>
            <a:off x="7960106" y="5028899"/>
            <a:ext cx="42682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 ĐỒ</a:t>
            </a:r>
            <a:r>
              <a:rPr lang="vi-VN" alt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GIAO CHÂU</a:t>
            </a:r>
            <a:r>
              <a:rPr lang="en-US" altLang="en-US" sz="1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THỜI HÁN</a:t>
            </a:r>
          </a:p>
        </p:txBody>
      </p:sp>
      <p:sp>
        <p:nvSpPr>
          <p:cNvPr id="57" name="Cloud Callout 13"/>
          <p:cNvSpPr>
            <a:spLocks noChangeArrowheads="1"/>
          </p:cNvSpPr>
          <p:nvPr/>
        </p:nvSpPr>
        <p:spPr bwMode="auto">
          <a:xfrm>
            <a:off x="7675156" y="2331690"/>
            <a:ext cx="5380404" cy="2163918"/>
          </a:xfrm>
          <a:prstGeom prst="cloudCallout">
            <a:avLst>
              <a:gd name="adj1" fmla="val 157"/>
              <a:gd name="adj2" fmla="val -88023"/>
            </a:avLst>
          </a:prstGeom>
          <a:solidFill>
            <a:schemeClr val="accent3">
              <a:lumMod val="20000"/>
              <a:lumOff val="80000"/>
            </a:schemeClr>
          </a:solidFill>
          <a:ln w="25400" algn="ctr">
            <a:solidFill>
              <a:srgbClr val="89A4A7"/>
            </a:solidFill>
            <a:rou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vi-VN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Câu 2: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Tại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Hán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gộp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Âu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Lạc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6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quận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Trung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Quốc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Giao Châu?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0" grpId="1" animBg="1"/>
      <p:bldP spid="51" grpId="0" animBg="1"/>
      <p:bldP spid="52" grpId="0" animBg="1"/>
      <p:bldP spid="53" grpId="0" animBg="1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291465" y="691515"/>
            <a:ext cx="11384915" cy="114935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vi-VN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</a:t>
            </a:r>
            <a:r>
              <a:rPr lang="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679, nhà </a:t>
            </a:r>
            <a:r>
              <a:rPr lang="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</a:t>
            </a:r>
            <a:r>
              <a:rPr lang="en-US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</a:t>
            </a:r>
            <a:r>
              <a:rPr lang="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ổi Giao Châu thành 	       </a:t>
            </a:r>
          </a:p>
        </p:txBody>
      </p:sp>
      <p:sp>
        <p:nvSpPr>
          <p:cNvPr id="5" name="Rectangles 4"/>
          <p:cNvSpPr/>
          <p:nvPr/>
        </p:nvSpPr>
        <p:spPr>
          <a:xfrm>
            <a:off x="1175385" y="2854325"/>
            <a:ext cx="3540125" cy="114935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A. An Nam đô hộ phủ. </a:t>
            </a:r>
          </a:p>
        </p:txBody>
      </p:sp>
      <p:sp>
        <p:nvSpPr>
          <p:cNvPr id="6" name="Rectangles 5"/>
          <p:cNvSpPr/>
          <p:nvPr/>
        </p:nvSpPr>
        <p:spPr>
          <a:xfrm>
            <a:off x="7221220" y="4522470"/>
            <a:ext cx="3540125" cy="114935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D. Nhật Nam.</a:t>
            </a:r>
          </a:p>
        </p:txBody>
      </p:sp>
      <p:sp>
        <p:nvSpPr>
          <p:cNvPr id="7" name="Rectangles 6"/>
          <p:cNvSpPr/>
          <p:nvPr/>
        </p:nvSpPr>
        <p:spPr>
          <a:xfrm>
            <a:off x="1175385" y="4522470"/>
            <a:ext cx="3540125" cy="114935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C. Giao Chỉ. </a:t>
            </a:r>
          </a:p>
        </p:txBody>
      </p:sp>
      <p:sp>
        <p:nvSpPr>
          <p:cNvPr id="8" name="Rectangles 7"/>
          <p:cNvSpPr/>
          <p:nvPr/>
        </p:nvSpPr>
        <p:spPr>
          <a:xfrm>
            <a:off x="7131685" y="2854325"/>
            <a:ext cx="3540125" cy="114935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B. Châu Giao.</a:t>
            </a:r>
          </a:p>
        </p:txBody>
      </p:sp>
      <p:sp>
        <p:nvSpPr>
          <p:cNvPr id="9" name="Rectangles 8"/>
          <p:cNvSpPr/>
          <p:nvPr/>
        </p:nvSpPr>
        <p:spPr>
          <a:xfrm>
            <a:off x="1175385" y="2854325"/>
            <a:ext cx="3540125" cy="114935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A. An Nam đô hộ phủ.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bldLvl="0" animBg="1"/>
      <p:bldP spid="7" grpId="0" animBg="1"/>
      <p:bldP spid="8" grpId="0" bldLvl="0" animBg="1"/>
      <p:bldP spid="9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1068</Words>
  <Application>Microsoft Office PowerPoint</Application>
  <PresentationFormat>Custom</PresentationFormat>
  <Paragraphs>145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Hoàng</dc:creator>
  <cp:lastModifiedBy>ACER</cp:lastModifiedBy>
  <cp:revision>121</cp:revision>
  <dcterms:created xsi:type="dcterms:W3CDTF">2021-07-16T03:19:00Z</dcterms:created>
  <dcterms:modified xsi:type="dcterms:W3CDTF">2025-02-17T04:50:59Z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A80A449E7C0849F1A8791AD435CFE0E4_12</vt:lpwstr>
  </property>
  <property fmtid="{D5CDD505-2E9C-101B-9397-08002B2CF9AE}" pid="3" name="KSOProductBuildVer">
    <vt:lpwstr>1033-12.2.0.19805</vt:lpwstr>
  </property>
</Properties>
</file>