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256" r:id="rId2"/>
    <p:sldId id="257" r:id="rId3"/>
    <p:sldId id="259" r:id="rId4"/>
    <p:sldId id="281" r:id="rId5"/>
    <p:sldId id="282" r:id="rId6"/>
    <p:sldId id="283" r:id="rId7"/>
    <p:sldId id="285" r:id="rId8"/>
    <p:sldId id="286" r:id="rId9"/>
    <p:sldId id="284" r:id="rId10"/>
    <p:sldId id="260" r:id="rId11"/>
    <p:sldId id="261" r:id="rId12"/>
    <p:sldId id="262" r:id="rId13"/>
    <p:sldId id="263" r:id="rId14"/>
    <p:sldId id="264" r:id="rId15"/>
    <p:sldId id="265" r:id="rId16"/>
    <p:sldId id="266" r:id="rId17"/>
    <p:sldId id="267" r:id="rId18"/>
    <p:sldId id="268" r:id="rId19"/>
    <p:sldId id="269" r:id="rId20"/>
    <p:sldId id="270" r:id="rId21"/>
    <p:sldId id="288" r:id="rId22"/>
    <p:sldId id="289" r:id="rId23"/>
    <p:sldId id="292" r:id="rId24"/>
    <p:sldId id="291" r:id="rId25"/>
    <p:sldId id="290" r:id="rId26"/>
    <p:sldId id="271" r:id="rId27"/>
    <p:sldId id="272" r:id="rId28"/>
    <p:sldId id="273" r:id="rId29"/>
    <p:sldId id="274" r:id="rId30"/>
    <p:sldId id="275" r:id="rId31"/>
    <p:sldId id="276" r:id="rId32"/>
    <p:sldId id="277" r:id="rId33"/>
    <p:sldId id="278" r:id="rId34"/>
    <p:sldId id="279" r:id="rId35"/>
    <p:sldId id="280"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3DBC727-A6C9-49C4-92BB-77C4C056C2B0}" type="datetimeFigureOut">
              <a:rPr lang="en-US" smtClean="0"/>
              <a:pPr/>
              <a:t>4/21/2020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0F9E226-C062-4F9E-97D2-D3BA2817D35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a:ln/>
        </p:spPr>
        <p:txBody>
          <a:bodyPr/>
          <a:lstStyle/>
          <a:p>
            <a:pPr eaLnBrk="1" hangingPunct="1"/>
            <a:endParaRPr lang="en-US" smtClean="0"/>
          </a:p>
        </p:txBody>
      </p:sp>
      <p:sp>
        <p:nvSpPr>
          <p:cNvPr id="27652" name="Slide Number Placeholder 3"/>
          <p:cNvSpPr>
            <a:spLocks noGrp="1"/>
          </p:cNvSpPr>
          <p:nvPr>
            <p:ph type="sldNum" sz="quarter" idx="5"/>
          </p:nvPr>
        </p:nvSpPr>
        <p:spPr>
          <a:noFill/>
        </p:spPr>
        <p:txBody>
          <a:bodyPr/>
          <a:lstStyle/>
          <a:p>
            <a:fld id="{25A87EEB-CBD3-4E2B-97B3-1E870D5C5D05}" type="slidenum">
              <a:rPr lang="en-US" smtClean="0"/>
              <a:pPr/>
              <a:t>14</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A32DE37-FC26-45C3-9087-10C9A67EB0EF}" type="datetimeFigureOut">
              <a:rPr lang="en-US" smtClean="0"/>
              <a:pPr/>
              <a:t>4/21/2020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132ADC-DD3B-4B67-8E02-DC08ED3ECB5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32DE37-FC26-45C3-9087-10C9A67EB0EF}" type="datetimeFigureOut">
              <a:rPr lang="en-US" smtClean="0"/>
              <a:pPr/>
              <a:t>4/21/2020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132ADC-DD3B-4B67-8E02-DC08ED3ECB5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32DE37-FC26-45C3-9087-10C9A67EB0EF}" type="datetimeFigureOut">
              <a:rPr lang="en-US" smtClean="0"/>
              <a:pPr/>
              <a:t>4/21/2020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132ADC-DD3B-4B67-8E02-DC08ED3ECB56}"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98DC0077-9FBD-433C-9EC2-FE8669A807B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32DE37-FC26-45C3-9087-10C9A67EB0EF}" type="datetimeFigureOut">
              <a:rPr lang="en-US" smtClean="0"/>
              <a:pPr/>
              <a:t>4/21/2020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132ADC-DD3B-4B67-8E02-DC08ED3ECB5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A32DE37-FC26-45C3-9087-10C9A67EB0EF}" type="datetimeFigureOut">
              <a:rPr lang="en-US" smtClean="0"/>
              <a:pPr/>
              <a:t>4/21/2020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132ADC-DD3B-4B67-8E02-DC08ED3ECB5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A32DE37-FC26-45C3-9087-10C9A67EB0EF}" type="datetimeFigureOut">
              <a:rPr lang="en-US" smtClean="0"/>
              <a:pPr/>
              <a:t>4/21/2020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132ADC-DD3B-4B67-8E02-DC08ED3ECB5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A32DE37-FC26-45C3-9087-10C9A67EB0EF}" type="datetimeFigureOut">
              <a:rPr lang="en-US" smtClean="0"/>
              <a:pPr/>
              <a:t>4/21/2020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132ADC-DD3B-4B67-8E02-DC08ED3ECB5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A32DE37-FC26-45C3-9087-10C9A67EB0EF}" type="datetimeFigureOut">
              <a:rPr lang="en-US" smtClean="0"/>
              <a:pPr/>
              <a:t>4/21/2020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132ADC-DD3B-4B67-8E02-DC08ED3ECB5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32DE37-FC26-45C3-9087-10C9A67EB0EF}" type="datetimeFigureOut">
              <a:rPr lang="en-US" smtClean="0"/>
              <a:pPr/>
              <a:t>4/21/2020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132ADC-DD3B-4B67-8E02-DC08ED3ECB5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32DE37-FC26-45C3-9087-10C9A67EB0EF}" type="datetimeFigureOut">
              <a:rPr lang="en-US" smtClean="0"/>
              <a:pPr/>
              <a:t>4/21/2020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132ADC-DD3B-4B67-8E02-DC08ED3ECB5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32DE37-FC26-45C3-9087-10C9A67EB0EF}" type="datetimeFigureOut">
              <a:rPr lang="en-US" smtClean="0"/>
              <a:pPr/>
              <a:t>4/21/2020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132ADC-DD3B-4B67-8E02-DC08ED3ECB5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32DE37-FC26-45C3-9087-10C9A67EB0EF}" type="datetimeFigureOut">
              <a:rPr lang="en-US" smtClean="0"/>
              <a:pPr/>
              <a:t>4/21/2020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132ADC-DD3B-4B67-8E02-DC08ED3ECB5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audio" Target="../media/audio4.wav"/><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audio" Target="../media/audio3.wav"/></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audio" Target="../media/audio5.wav"/><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audio" Target="../media/audio5.wav"/><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Text Box 4"/>
          <p:cNvSpPr txBox="1">
            <a:spLocks noChangeArrowheads="1"/>
          </p:cNvSpPr>
          <p:nvPr/>
        </p:nvSpPr>
        <p:spPr bwMode="auto">
          <a:xfrm>
            <a:off x="152400" y="139700"/>
            <a:ext cx="8839200" cy="4893647"/>
          </a:xfrm>
          <a:prstGeom prst="rect">
            <a:avLst/>
          </a:prstGeom>
          <a:noFill/>
          <a:ln w="9525">
            <a:noFill/>
            <a:miter lim="800000"/>
            <a:headEnd/>
            <a:tailEnd/>
          </a:ln>
        </p:spPr>
        <p:txBody>
          <a:bodyPr>
            <a:spAutoFit/>
          </a:bodyPr>
          <a:lstStyle/>
          <a:p>
            <a:pPr marL="342900" indent="-342900" algn="just"/>
            <a:r>
              <a:rPr lang="en-US" sz="4400" dirty="0">
                <a:solidFill>
                  <a:srgbClr val="0000FF"/>
                </a:solidFill>
                <a:latin typeface="VNI-Times" pitchFamily="2" charset="0"/>
              </a:rPr>
              <a:t>  </a:t>
            </a:r>
            <a:endParaRPr lang="vi-VN" sz="4400" dirty="0" smtClean="0">
              <a:solidFill>
                <a:srgbClr val="0000FF"/>
              </a:solidFill>
              <a:latin typeface="+mj-lt"/>
            </a:endParaRPr>
          </a:p>
          <a:p>
            <a:pPr marL="342900" indent="-342900" algn="just"/>
            <a:r>
              <a:rPr lang="en-US" sz="4400" dirty="0" smtClean="0">
                <a:solidFill>
                  <a:srgbClr val="0000FF"/>
                </a:solidFill>
                <a:latin typeface="VNI-Times" pitchFamily="2" charset="0"/>
              </a:rPr>
              <a:t> </a:t>
            </a:r>
            <a:endParaRPr lang="vi-VN" sz="3200" dirty="0" smtClean="0">
              <a:solidFill>
                <a:srgbClr val="FF33CC"/>
              </a:solidFill>
              <a:latin typeface="VNI-Times" pitchFamily="2" charset="0"/>
            </a:endParaRPr>
          </a:p>
          <a:p>
            <a:pPr marL="342900" indent="-342900" algn="just"/>
            <a:r>
              <a:rPr lang="en-US" sz="2800" b="1" dirty="0" smtClean="0">
                <a:solidFill>
                  <a:srgbClr val="0000FF"/>
                </a:solidFill>
                <a:latin typeface="VNI-Times" pitchFamily="2" charset="0"/>
              </a:rPr>
              <a:t>a</a:t>
            </a:r>
            <a:r>
              <a:rPr lang="en-US" sz="2800" b="1" dirty="0">
                <a:solidFill>
                  <a:srgbClr val="0000FF"/>
                </a:solidFill>
                <a:latin typeface="VNI-Times" pitchFamily="2" charset="0"/>
              </a:rPr>
              <a:t>/ </a:t>
            </a:r>
            <a:r>
              <a:rPr lang="en-US" sz="2800" b="1" i="1" dirty="0">
                <a:solidFill>
                  <a:srgbClr val="0000FF"/>
                </a:solidFill>
                <a:latin typeface="VNI-Times" pitchFamily="2" charset="0"/>
              </a:rPr>
              <a:t>Hôõi ôi Laõo Haïc! Thì ra ñeán luùc cuøng laõo cuõng coù theå laøm lieàu nhö ai heát… Moät ngöôøi nhö theá aáy!... Moät ngöôøi ñaõ khoùc vì ñaõ troùt löøa moät con choù!... Moäât ngöôøi nhòn aên ñeå tieàn laïi laøm ma, bôûi khoâng muoán laøm lieân luïy ñeán haøng xoùm, laùng gieàng… Con ngöôøi ñaùng kính aáy baây giôø ñaõ theo goùt Binh Tö ñeå coù aên ö? Cuoäc ñôøi quaû thaät cöù moät ngaøy moät theâm ñaùng buoàn…</a:t>
            </a:r>
          </a:p>
          <a:p>
            <a:pPr marL="342900" indent="-342900" algn="just"/>
            <a:r>
              <a:rPr lang="en-US" sz="2800" dirty="0">
                <a:solidFill>
                  <a:srgbClr val="0000FF"/>
                </a:solidFill>
                <a:latin typeface="VNI-Times" pitchFamily="2" charset="0"/>
              </a:rPr>
              <a:t>                                                             </a:t>
            </a:r>
            <a:r>
              <a:rPr lang="en-US" sz="2800" i="1" dirty="0">
                <a:solidFill>
                  <a:srgbClr val="0000FF"/>
                </a:solidFill>
                <a:latin typeface="VNI-Times" pitchFamily="2" charset="0"/>
              </a:rPr>
              <a:t>(</a:t>
            </a:r>
            <a:r>
              <a:rPr lang="en-US" sz="2800" dirty="0">
                <a:solidFill>
                  <a:srgbClr val="0000FF"/>
                </a:solidFill>
                <a:latin typeface="VNI-Times" pitchFamily="2" charset="0"/>
              </a:rPr>
              <a:t>Nam Cao</a:t>
            </a:r>
            <a:r>
              <a:rPr lang="en-US" sz="2800" i="1" dirty="0">
                <a:solidFill>
                  <a:srgbClr val="0000FF"/>
                </a:solidFill>
                <a:latin typeface="VNI-Times" pitchFamily="2" charset="0"/>
              </a:rPr>
              <a:t>, Laõo Haïc)</a:t>
            </a:r>
          </a:p>
        </p:txBody>
      </p:sp>
      <p:sp>
        <p:nvSpPr>
          <p:cNvPr id="3" name="TextBox 2"/>
          <p:cNvSpPr txBox="1"/>
          <p:nvPr/>
        </p:nvSpPr>
        <p:spPr>
          <a:xfrm>
            <a:off x="381000" y="152400"/>
            <a:ext cx="6248400" cy="1384995"/>
          </a:xfrm>
          <a:prstGeom prst="rect">
            <a:avLst/>
          </a:prstGeom>
          <a:noFill/>
        </p:spPr>
        <p:txBody>
          <a:bodyPr wrap="square" rtlCol="0">
            <a:spAutoFit/>
          </a:bodyPr>
          <a:lstStyle/>
          <a:p>
            <a:r>
              <a:rPr lang="vi-VN" sz="2800" b="1" dirty="0" smtClean="0">
                <a:solidFill>
                  <a:srgbClr val="FF0000"/>
                </a:solidFill>
                <a:latin typeface="+mj-lt"/>
              </a:rPr>
              <a:t>B. CÂU CẢM THÁN</a:t>
            </a:r>
          </a:p>
          <a:p>
            <a:r>
              <a:rPr lang="vi-VN" sz="2800" b="1" i="1" dirty="0">
                <a:solidFill>
                  <a:srgbClr val="FF0000"/>
                </a:solidFill>
                <a:latin typeface="+mj-lt"/>
              </a:rPr>
              <a:t>I. Đặc điểm hình thức và chức năng</a:t>
            </a:r>
            <a:endParaRPr lang="en-US" sz="2800" b="1" i="1" dirty="0">
              <a:solidFill>
                <a:srgbClr val="FF0000"/>
              </a:solidFill>
              <a:latin typeface="+mj-lt"/>
            </a:endParaRPr>
          </a:p>
          <a:p>
            <a:endParaRPr lang="en-US" sz="2800" b="1" dirty="0">
              <a:solidFill>
                <a:srgbClr val="FF0000"/>
              </a:solidFill>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412"/>
                                        </p:tgtEl>
                                        <p:attrNameLst>
                                          <p:attrName>style.visibility</p:attrName>
                                        </p:attrNameLst>
                                      </p:cBhvr>
                                      <p:to>
                                        <p:strVal val="visible"/>
                                      </p:to>
                                    </p:set>
                                    <p:anim calcmode="lin" valueType="num">
                                      <p:cBhvr additive="base">
                                        <p:cTn id="7" dur="500" fill="hold"/>
                                        <p:tgtEl>
                                          <p:spTgt spid="17412"/>
                                        </p:tgtEl>
                                        <p:attrNameLst>
                                          <p:attrName>ppt_x</p:attrName>
                                        </p:attrNameLst>
                                      </p:cBhvr>
                                      <p:tavLst>
                                        <p:tav tm="0">
                                          <p:val>
                                            <p:strVal val="#ppt_x"/>
                                          </p:val>
                                        </p:tav>
                                        <p:tav tm="100000">
                                          <p:val>
                                            <p:strVal val="#ppt_x"/>
                                          </p:val>
                                        </p:tav>
                                      </p:tavLst>
                                    </p:anim>
                                    <p:anim calcmode="lin" valueType="num">
                                      <p:cBhvr additive="base">
                                        <p:cTn id="8" dur="500" fill="hold"/>
                                        <p:tgtEl>
                                          <p:spTgt spid="174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Text Box 4"/>
          <p:cNvSpPr txBox="1">
            <a:spLocks noChangeArrowheads="1"/>
          </p:cNvSpPr>
          <p:nvPr/>
        </p:nvSpPr>
        <p:spPr bwMode="auto">
          <a:xfrm>
            <a:off x="533400" y="762000"/>
            <a:ext cx="9220200" cy="5262979"/>
          </a:xfrm>
          <a:prstGeom prst="rect">
            <a:avLst/>
          </a:prstGeom>
          <a:noFill/>
          <a:ln w="9525">
            <a:noFill/>
            <a:miter lim="800000"/>
            <a:headEnd/>
            <a:tailEnd/>
          </a:ln>
        </p:spPr>
        <p:txBody>
          <a:bodyPr>
            <a:spAutoFit/>
          </a:bodyPr>
          <a:lstStyle/>
          <a:p>
            <a:pPr algn="just"/>
            <a:r>
              <a:rPr lang="en-US" sz="2800" b="1" dirty="0">
                <a:solidFill>
                  <a:srgbClr val="0000FF"/>
                </a:solidFill>
                <a:latin typeface="VNI-Times" pitchFamily="2" charset="0"/>
              </a:rPr>
              <a:t>b/ </a:t>
            </a:r>
            <a:r>
              <a:rPr lang="en-US" sz="2800" b="1" i="1" dirty="0">
                <a:solidFill>
                  <a:srgbClr val="0000FF"/>
                </a:solidFill>
                <a:latin typeface="VNI-Times" pitchFamily="2" charset="0"/>
              </a:rPr>
              <a:t>Naøo ñaâu nhöõng ñeâm vaøng beân bôø suoái</a:t>
            </a:r>
          </a:p>
          <a:p>
            <a:pPr algn="just"/>
            <a:r>
              <a:rPr lang="en-US" sz="2800" b="1" i="1" dirty="0">
                <a:solidFill>
                  <a:srgbClr val="0000FF"/>
                </a:solidFill>
                <a:latin typeface="VNI-Times" pitchFamily="2" charset="0"/>
              </a:rPr>
              <a:t>    Ta say moài ñöùng uoáng aùnh traêng tan?</a:t>
            </a:r>
          </a:p>
          <a:p>
            <a:pPr algn="just"/>
            <a:r>
              <a:rPr lang="en-US" sz="2800" b="1" i="1" dirty="0">
                <a:solidFill>
                  <a:srgbClr val="0000FF"/>
                </a:solidFill>
                <a:latin typeface="VNI-Times" pitchFamily="2" charset="0"/>
              </a:rPr>
              <a:t>    Ñaâu nhöõng ngaøy möa chuyeån boán phöông ngaøn</a:t>
            </a:r>
          </a:p>
          <a:p>
            <a:pPr algn="just"/>
            <a:r>
              <a:rPr lang="en-US" sz="2800" b="1" i="1" dirty="0">
                <a:solidFill>
                  <a:srgbClr val="0000FF"/>
                </a:solidFill>
                <a:latin typeface="VNI-Times" pitchFamily="2" charset="0"/>
              </a:rPr>
              <a:t>    Ta laëng ngaém giang sôn ta ñoåi môùi?</a:t>
            </a:r>
          </a:p>
          <a:p>
            <a:pPr algn="just"/>
            <a:r>
              <a:rPr lang="en-US" sz="2800" b="1" i="1" dirty="0">
                <a:solidFill>
                  <a:srgbClr val="0000FF"/>
                </a:solidFill>
                <a:latin typeface="VNI-Times" pitchFamily="2" charset="0"/>
              </a:rPr>
              <a:t>    Ñaâu nhöõng bình minh caây xanh naéng goäi,</a:t>
            </a:r>
          </a:p>
          <a:p>
            <a:pPr algn="just"/>
            <a:r>
              <a:rPr lang="en-US" sz="2800" b="1" i="1" dirty="0">
                <a:solidFill>
                  <a:srgbClr val="0000FF"/>
                </a:solidFill>
                <a:latin typeface="VNI-Times" pitchFamily="2" charset="0"/>
              </a:rPr>
              <a:t>    Tieáng chim ca giaác nguû ta töng böøng?</a:t>
            </a:r>
          </a:p>
          <a:p>
            <a:pPr algn="just"/>
            <a:r>
              <a:rPr lang="en-US" sz="2800" b="1" i="1" dirty="0">
                <a:solidFill>
                  <a:srgbClr val="0000FF"/>
                </a:solidFill>
                <a:latin typeface="VNI-Times" pitchFamily="2" charset="0"/>
              </a:rPr>
              <a:t>    Ñaâu nhöõng chieàu leânh laùng maùu sau röøng</a:t>
            </a:r>
          </a:p>
          <a:p>
            <a:pPr algn="just"/>
            <a:r>
              <a:rPr lang="en-US" sz="2800" b="1" i="1" dirty="0">
                <a:solidFill>
                  <a:srgbClr val="0000FF"/>
                </a:solidFill>
                <a:latin typeface="VNI-Times" pitchFamily="2" charset="0"/>
              </a:rPr>
              <a:t>    Ta ñôïi cheát maûnh maët trôøi gay gaét,</a:t>
            </a:r>
          </a:p>
          <a:p>
            <a:pPr algn="just"/>
            <a:r>
              <a:rPr lang="en-US" sz="2800" b="1" i="1" dirty="0">
                <a:solidFill>
                  <a:srgbClr val="0000FF"/>
                </a:solidFill>
                <a:latin typeface="VNI-Times" pitchFamily="2" charset="0"/>
              </a:rPr>
              <a:t>    Ñeå ta chieám laáy rieâng phaàn bí maät?</a:t>
            </a:r>
          </a:p>
          <a:p>
            <a:pPr algn="just"/>
            <a:r>
              <a:rPr lang="en-US" sz="2800" b="1" i="1" dirty="0">
                <a:solidFill>
                  <a:srgbClr val="0000FF"/>
                </a:solidFill>
                <a:latin typeface="VNI-Times" pitchFamily="2" charset="0"/>
              </a:rPr>
              <a:t>    Than oâi! Thôøi oanh lieät nay coøn ñaâu?</a:t>
            </a:r>
          </a:p>
          <a:p>
            <a:pPr algn="just"/>
            <a:endParaRPr lang="en-US" sz="2800" b="1" dirty="0">
              <a:solidFill>
                <a:srgbClr val="0000FF"/>
              </a:solidFill>
              <a:latin typeface="VNI-Times" pitchFamily="2" charset="0"/>
            </a:endParaRPr>
          </a:p>
          <a:p>
            <a:pPr algn="just"/>
            <a:r>
              <a:rPr lang="en-US" sz="2800" b="1" dirty="0">
                <a:solidFill>
                  <a:srgbClr val="0000FF"/>
                </a:solidFill>
                <a:latin typeface="VNI-Times" pitchFamily="2" charset="0"/>
              </a:rPr>
              <a:t>                                                   </a:t>
            </a:r>
            <a:r>
              <a:rPr lang="en-US" sz="2800" b="1" i="1" dirty="0">
                <a:solidFill>
                  <a:srgbClr val="0000FF"/>
                </a:solidFill>
                <a:latin typeface="VNI-Times" pitchFamily="2" charset="0"/>
              </a:rPr>
              <a:t>(</a:t>
            </a:r>
            <a:r>
              <a:rPr lang="en-US" sz="2800" b="1" dirty="0">
                <a:solidFill>
                  <a:srgbClr val="0000FF"/>
                </a:solidFill>
                <a:latin typeface="VNI-Times" pitchFamily="2" charset="0"/>
              </a:rPr>
              <a:t>Theá Löõ</a:t>
            </a:r>
            <a:r>
              <a:rPr lang="en-US" sz="2800" b="1" i="1" dirty="0">
                <a:solidFill>
                  <a:srgbClr val="0000FF"/>
                </a:solidFill>
                <a:latin typeface="VNI-Times" pitchFamily="2" charset="0"/>
              </a:rPr>
              <a:t>, Nhôù röøng)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6628"/>
                                        </p:tgtEl>
                                        <p:attrNameLst>
                                          <p:attrName>style.visibility</p:attrName>
                                        </p:attrNameLst>
                                      </p:cBhvr>
                                      <p:to>
                                        <p:strVal val="visible"/>
                                      </p:to>
                                    </p:set>
                                    <p:anim calcmode="lin" valueType="num">
                                      <p:cBhvr additive="base">
                                        <p:cTn id="7" dur="500" fill="hold"/>
                                        <p:tgtEl>
                                          <p:spTgt spid="26628"/>
                                        </p:tgtEl>
                                        <p:attrNameLst>
                                          <p:attrName>ppt_x</p:attrName>
                                        </p:attrNameLst>
                                      </p:cBhvr>
                                      <p:tavLst>
                                        <p:tav tm="0">
                                          <p:val>
                                            <p:strVal val="#ppt_x"/>
                                          </p:val>
                                        </p:tav>
                                        <p:tav tm="100000">
                                          <p:val>
                                            <p:strVal val="#ppt_x"/>
                                          </p:val>
                                        </p:tav>
                                      </p:tavLst>
                                    </p:anim>
                                    <p:anim calcmode="lin" valueType="num">
                                      <p:cBhvr additive="base">
                                        <p:cTn id="8" dur="500" fill="hold"/>
                                        <p:tgtEl>
                                          <p:spTgt spid="2662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4"/>
          <p:cNvSpPr txBox="1">
            <a:spLocks noChangeArrowheads="1"/>
          </p:cNvSpPr>
          <p:nvPr/>
        </p:nvSpPr>
        <p:spPr bwMode="auto">
          <a:xfrm>
            <a:off x="381000" y="1038225"/>
            <a:ext cx="8305800" cy="3970318"/>
          </a:xfrm>
          <a:prstGeom prst="rect">
            <a:avLst/>
          </a:prstGeom>
          <a:noFill/>
          <a:ln w="9525">
            <a:solidFill>
              <a:schemeClr val="bg1"/>
            </a:solidFill>
            <a:miter lim="800000"/>
            <a:headEnd/>
            <a:tailEnd/>
          </a:ln>
        </p:spPr>
        <p:txBody>
          <a:bodyPr>
            <a:spAutoFit/>
          </a:bodyPr>
          <a:lstStyle/>
          <a:p>
            <a:pPr algn="just"/>
            <a:r>
              <a:rPr lang="en-US" sz="2800" dirty="0">
                <a:solidFill>
                  <a:srgbClr val="0000FF"/>
                </a:solidFill>
                <a:latin typeface="VNI-Times" pitchFamily="2" charset="0"/>
              </a:rPr>
              <a:t>a/ Hôõi ôi Laõo Haïc! Thì ra ñeán luùc cuøng laõo cuõng coù theå laøm lieàu nhö ai heát… Moät ngöôøi nhö theá aáy!... Moät ngöôøi ñaõ khoùc vì ñaõ troùt löøa moät con choù!... Moät ngöôøi nhòn aên ñeå tieàn laïi laøm ma, bôûi khoâng muoán laøm lieân luïy ñeán haøng xoùm, laùng gieàng… Con ngöôøi ñaùng kính aáy baây giôø ñaõ theo goùt Binh Tö ñeå coù aên ö? Cuoäc ñôøi quaû thaät cöù moät ngaøy moät theâm ñaùng buoàn…</a:t>
            </a:r>
          </a:p>
          <a:p>
            <a:pPr algn="just"/>
            <a:endParaRPr lang="en-US" sz="2800" dirty="0">
              <a:solidFill>
                <a:srgbClr val="0000FF"/>
              </a:solidFill>
              <a:latin typeface="VNI-Times" pitchFamily="2" charset="0"/>
            </a:endParaRPr>
          </a:p>
          <a:p>
            <a:pPr algn="just"/>
            <a:r>
              <a:rPr lang="en-US" sz="2800" dirty="0">
                <a:solidFill>
                  <a:srgbClr val="0000FF"/>
                </a:solidFill>
                <a:latin typeface="VNI-Times" pitchFamily="2" charset="0"/>
              </a:rPr>
              <a:t>                                                       </a:t>
            </a:r>
            <a:r>
              <a:rPr lang="en-US" sz="2800" i="1" dirty="0">
                <a:solidFill>
                  <a:srgbClr val="0000FF"/>
                </a:solidFill>
                <a:latin typeface="VNI-Times" pitchFamily="2" charset="0"/>
              </a:rPr>
              <a:t>(Nam Cao, Laõo Haïc)</a:t>
            </a:r>
            <a:endParaRPr lang="en-US" sz="2800" i="1" dirty="0">
              <a:latin typeface="VNI-Times" pitchFamily="2" charset="0"/>
            </a:endParaRPr>
          </a:p>
        </p:txBody>
      </p:sp>
      <p:sp>
        <p:nvSpPr>
          <p:cNvPr id="4109" name="Line 13"/>
          <p:cNvSpPr>
            <a:spLocks noChangeShapeType="1"/>
          </p:cNvSpPr>
          <p:nvPr/>
        </p:nvSpPr>
        <p:spPr bwMode="auto">
          <a:xfrm>
            <a:off x="685800" y="1501775"/>
            <a:ext cx="2667000" cy="0"/>
          </a:xfrm>
          <a:prstGeom prst="line">
            <a:avLst/>
          </a:prstGeom>
          <a:noFill/>
          <a:ln w="57150">
            <a:solidFill>
              <a:srgbClr val="FF33CC"/>
            </a:solidFill>
            <a:round/>
            <a:headEnd/>
            <a:tailEnd/>
          </a:ln>
        </p:spPr>
        <p:txBody>
          <a:bodyPr/>
          <a:lstStyle/>
          <a:p>
            <a:endParaRPr lang="en-US"/>
          </a:p>
        </p:txBody>
      </p:sp>
      <p:sp>
        <p:nvSpPr>
          <p:cNvPr id="7172" name="Line 18"/>
          <p:cNvSpPr>
            <a:spLocks noChangeShapeType="1"/>
          </p:cNvSpPr>
          <p:nvPr/>
        </p:nvSpPr>
        <p:spPr bwMode="auto">
          <a:xfrm>
            <a:off x="0" y="1066800"/>
            <a:ext cx="0" cy="0"/>
          </a:xfrm>
          <a:prstGeom prst="line">
            <a:avLst/>
          </a:prstGeom>
          <a:noFill/>
          <a:ln w="9525">
            <a:solidFill>
              <a:schemeClr val="tx1"/>
            </a:solidFill>
            <a:round/>
            <a:headEnd/>
            <a:tailEnd type="triangle" w="med" len="med"/>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109"/>
                                        </p:tgtEl>
                                        <p:attrNameLst>
                                          <p:attrName>style.visibility</p:attrName>
                                        </p:attrNameLst>
                                      </p:cBhvr>
                                      <p:to>
                                        <p:strVal val="visible"/>
                                      </p:to>
                                    </p:set>
                                    <p:anim calcmode="lin" valueType="num">
                                      <p:cBhvr additive="base">
                                        <p:cTn id="7" dur="500" fill="hold"/>
                                        <p:tgtEl>
                                          <p:spTgt spid="4109"/>
                                        </p:tgtEl>
                                        <p:attrNameLst>
                                          <p:attrName>ppt_x</p:attrName>
                                        </p:attrNameLst>
                                      </p:cBhvr>
                                      <p:tavLst>
                                        <p:tav tm="0">
                                          <p:val>
                                            <p:strVal val="#ppt_x"/>
                                          </p:val>
                                        </p:tav>
                                        <p:tav tm="100000">
                                          <p:val>
                                            <p:strVal val="#ppt_x"/>
                                          </p:val>
                                        </p:tav>
                                      </p:tavLst>
                                    </p:anim>
                                    <p:anim calcmode="lin" valueType="num">
                                      <p:cBhvr additive="base">
                                        <p:cTn id="8" dur="500" fill="hold"/>
                                        <p:tgtEl>
                                          <p:spTgt spid="410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9" name="Text Box 5"/>
          <p:cNvSpPr txBox="1">
            <a:spLocks noChangeArrowheads="1"/>
          </p:cNvSpPr>
          <p:nvPr/>
        </p:nvSpPr>
        <p:spPr bwMode="auto">
          <a:xfrm>
            <a:off x="609600" y="633413"/>
            <a:ext cx="8839200" cy="5226050"/>
          </a:xfrm>
          <a:prstGeom prst="rect">
            <a:avLst/>
          </a:prstGeom>
          <a:noFill/>
          <a:ln w="9525">
            <a:solidFill>
              <a:schemeClr val="bg1"/>
            </a:solidFill>
            <a:miter lim="800000"/>
            <a:headEnd/>
            <a:tailEnd/>
          </a:ln>
        </p:spPr>
        <p:txBody>
          <a:bodyPr>
            <a:spAutoFit/>
          </a:bodyPr>
          <a:lstStyle/>
          <a:p>
            <a:pPr algn="just"/>
            <a:r>
              <a:rPr lang="en-US" sz="2800" dirty="0">
                <a:solidFill>
                  <a:srgbClr val="0000FF"/>
                </a:solidFill>
                <a:latin typeface="VNI-Times" pitchFamily="2" charset="0"/>
              </a:rPr>
              <a:t>b/ Naøo ñaâu nhöõng ñeâm vaøng beân bôø suoái</a:t>
            </a:r>
          </a:p>
          <a:p>
            <a:pPr algn="just"/>
            <a:r>
              <a:rPr lang="en-US" sz="2800" dirty="0">
                <a:solidFill>
                  <a:srgbClr val="0000FF"/>
                </a:solidFill>
                <a:latin typeface="VNI-Times" pitchFamily="2" charset="0"/>
              </a:rPr>
              <a:t>    Ta say moài ñöùng uoáng aùnh traêng tan?</a:t>
            </a:r>
          </a:p>
          <a:p>
            <a:pPr algn="just"/>
            <a:r>
              <a:rPr lang="en-US" sz="2800" dirty="0">
                <a:solidFill>
                  <a:srgbClr val="0000FF"/>
                </a:solidFill>
                <a:latin typeface="VNI-Times" pitchFamily="2" charset="0"/>
              </a:rPr>
              <a:t>    Ñaâu nhöõng ngaøy möa chuyeån boán phöông ngaøn</a:t>
            </a:r>
          </a:p>
          <a:p>
            <a:pPr algn="just"/>
            <a:r>
              <a:rPr lang="en-US" sz="2800" dirty="0">
                <a:solidFill>
                  <a:srgbClr val="0000FF"/>
                </a:solidFill>
                <a:latin typeface="VNI-Times" pitchFamily="2" charset="0"/>
              </a:rPr>
              <a:t>    Ta laëng ngaém giang sôn ta ñoåi môùi?</a:t>
            </a:r>
          </a:p>
          <a:p>
            <a:pPr algn="just"/>
            <a:r>
              <a:rPr lang="en-US" sz="2800" dirty="0">
                <a:solidFill>
                  <a:srgbClr val="0000FF"/>
                </a:solidFill>
                <a:latin typeface="VNI-Times" pitchFamily="2" charset="0"/>
              </a:rPr>
              <a:t>    Ñaâu nhöõng bình minh caây xanh naéng goäi,</a:t>
            </a:r>
          </a:p>
          <a:p>
            <a:pPr algn="just"/>
            <a:r>
              <a:rPr lang="en-US" sz="2800" dirty="0">
                <a:solidFill>
                  <a:srgbClr val="0000FF"/>
                </a:solidFill>
                <a:latin typeface="VNI-Times" pitchFamily="2" charset="0"/>
              </a:rPr>
              <a:t>    Tieáng chim ca giaác nguû ta töng böøng?</a:t>
            </a:r>
          </a:p>
          <a:p>
            <a:pPr algn="just"/>
            <a:r>
              <a:rPr lang="en-US" sz="2800" dirty="0">
                <a:solidFill>
                  <a:srgbClr val="0000FF"/>
                </a:solidFill>
                <a:latin typeface="VNI-Times" pitchFamily="2" charset="0"/>
              </a:rPr>
              <a:t>    Ñaâu nhöõng chieàu leânh laùng maùu sau röøng</a:t>
            </a:r>
          </a:p>
          <a:p>
            <a:pPr algn="just"/>
            <a:r>
              <a:rPr lang="en-US" sz="2800" dirty="0">
                <a:solidFill>
                  <a:srgbClr val="0000FF"/>
                </a:solidFill>
                <a:latin typeface="VNI-Times" pitchFamily="2" charset="0"/>
              </a:rPr>
              <a:t>    Ta ñôïi cheát maûnh maët trôøi gay gaét,</a:t>
            </a:r>
          </a:p>
          <a:p>
            <a:pPr algn="just"/>
            <a:r>
              <a:rPr lang="en-US" sz="2800" dirty="0">
                <a:solidFill>
                  <a:srgbClr val="0000FF"/>
                </a:solidFill>
                <a:latin typeface="VNI-Times" pitchFamily="2" charset="0"/>
              </a:rPr>
              <a:t>    Ñeå ta chieám laáy rieâng phaàn bí maät?</a:t>
            </a:r>
          </a:p>
          <a:p>
            <a:pPr algn="just"/>
            <a:r>
              <a:rPr lang="en-US" sz="2800" dirty="0">
                <a:solidFill>
                  <a:srgbClr val="0000FF"/>
                </a:solidFill>
                <a:latin typeface="VNI-Times" pitchFamily="2" charset="0"/>
              </a:rPr>
              <a:t>    Than oâi! Thôøi oanh lieät nay coøn ñaâu?</a:t>
            </a:r>
          </a:p>
          <a:p>
            <a:pPr algn="just"/>
            <a:endParaRPr lang="en-US" sz="2800" dirty="0">
              <a:solidFill>
                <a:srgbClr val="0000FF"/>
              </a:solidFill>
              <a:latin typeface="VNI-Times" pitchFamily="2" charset="0"/>
            </a:endParaRPr>
          </a:p>
          <a:p>
            <a:pPr algn="just"/>
            <a:r>
              <a:rPr lang="en-US" sz="2800" dirty="0">
                <a:solidFill>
                  <a:srgbClr val="0000FF"/>
                </a:solidFill>
                <a:latin typeface="VNI-Times" pitchFamily="2" charset="0"/>
              </a:rPr>
              <a:t>                                                   </a:t>
            </a:r>
            <a:r>
              <a:rPr lang="en-US" sz="2800" i="1" dirty="0">
                <a:solidFill>
                  <a:srgbClr val="0000FF"/>
                </a:solidFill>
                <a:latin typeface="VNI-Times" pitchFamily="2" charset="0"/>
              </a:rPr>
              <a:t>(Theá Löõ, Nhôù röøng)</a:t>
            </a:r>
          </a:p>
        </p:txBody>
      </p:sp>
      <p:sp>
        <p:nvSpPr>
          <p:cNvPr id="6152" name="Line 8"/>
          <p:cNvSpPr>
            <a:spLocks noChangeShapeType="1"/>
          </p:cNvSpPr>
          <p:nvPr/>
        </p:nvSpPr>
        <p:spPr bwMode="auto">
          <a:xfrm>
            <a:off x="1066800" y="4953000"/>
            <a:ext cx="1295400" cy="0"/>
          </a:xfrm>
          <a:prstGeom prst="line">
            <a:avLst/>
          </a:prstGeom>
          <a:noFill/>
          <a:ln w="57150">
            <a:solidFill>
              <a:srgbClr val="FF33CC"/>
            </a:solidFill>
            <a:round/>
            <a:headEnd/>
            <a:tailEnd/>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0"/>
                                  </p:stCondLst>
                                  <p:childTnLst>
                                    <p:set>
                                      <p:cBhvr>
                                        <p:cTn id="6" dur="1" fill="hold">
                                          <p:stCondLst>
                                            <p:cond delay="0"/>
                                          </p:stCondLst>
                                        </p:cTn>
                                        <p:tgtEl>
                                          <p:spTgt spid="6149"/>
                                        </p:tgtEl>
                                        <p:attrNameLst>
                                          <p:attrName>style.visibility</p:attrName>
                                        </p:attrNameLst>
                                      </p:cBhvr>
                                      <p:to>
                                        <p:strVal val="visible"/>
                                      </p:to>
                                    </p:set>
                                    <p:anim calcmode="lin" valueType="num">
                                      <p:cBhvr additive="base">
                                        <p:cTn id="7" dur="500" fill="hold"/>
                                        <p:tgtEl>
                                          <p:spTgt spid="6149"/>
                                        </p:tgtEl>
                                        <p:attrNameLst>
                                          <p:attrName>ppt_x</p:attrName>
                                        </p:attrNameLst>
                                      </p:cBhvr>
                                      <p:tavLst>
                                        <p:tav tm="0">
                                          <p:val>
                                            <p:strVal val="0-#ppt_w/2"/>
                                          </p:val>
                                        </p:tav>
                                        <p:tav tm="100000">
                                          <p:val>
                                            <p:strVal val="#ppt_x"/>
                                          </p:val>
                                        </p:tav>
                                      </p:tavLst>
                                    </p:anim>
                                    <p:anim calcmode="lin" valueType="num">
                                      <p:cBhvr additive="base">
                                        <p:cTn id="8" dur="500" fill="hold"/>
                                        <p:tgtEl>
                                          <p:spTgt spid="614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152"/>
                                        </p:tgtEl>
                                        <p:attrNameLst>
                                          <p:attrName>style.visibility</p:attrName>
                                        </p:attrNameLst>
                                      </p:cBhvr>
                                      <p:to>
                                        <p:strVal val="visible"/>
                                      </p:to>
                                    </p:set>
                                    <p:anim calcmode="lin" valueType="num">
                                      <p:cBhvr additive="base">
                                        <p:cTn id="13" dur="500" fill="hold"/>
                                        <p:tgtEl>
                                          <p:spTgt spid="6152"/>
                                        </p:tgtEl>
                                        <p:attrNameLst>
                                          <p:attrName>ppt_x</p:attrName>
                                        </p:attrNameLst>
                                      </p:cBhvr>
                                      <p:tavLst>
                                        <p:tav tm="0">
                                          <p:val>
                                            <p:strVal val="#ppt_x"/>
                                          </p:val>
                                        </p:tav>
                                        <p:tav tm="100000">
                                          <p:val>
                                            <p:strVal val="#ppt_x"/>
                                          </p:val>
                                        </p:tav>
                                      </p:tavLst>
                                    </p:anim>
                                    <p:anim calcmode="lin" valueType="num">
                                      <p:cBhvr additive="base">
                                        <p:cTn id="14" dur="500" fill="hold"/>
                                        <p:tgtEl>
                                          <p:spTgt spid="615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9" grpId="0" animBg="1"/>
      <p:bldP spid="615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Text Box 4"/>
          <p:cNvSpPr txBox="1">
            <a:spLocks noChangeArrowheads="1"/>
          </p:cNvSpPr>
          <p:nvPr/>
        </p:nvSpPr>
        <p:spPr bwMode="auto">
          <a:xfrm>
            <a:off x="1219200" y="1931988"/>
            <a:ext cx="7924800" cy="1801812"/>
          </a:xfrm>
          <a:prstGeom prst="rect">
            <a:avLst/>
          </a:prstGeom>
          <a:noFill/>
          <a:ln w="9525">
            <a:noFill/>
            <a:miter lim="800000"/>
            <a:headEnd/>
            <a:tailEnd/>
          </a:ln>
        </p:spPr>
        <p:txBody>
          <a:bodyPr>
            <a:spAutoFit/>
          </a:bodyPr>
          <a:lstStyle/>
          <a:p>
            <a:pPr algn="just">
              <a:spcBef>
                <a:spcPct val="50000"/>
              </a:spcBef>
            </a:pPr>
            <a:r>
              <a:rPr lang="en-US" sz="2800" b="1" dirty="0">
                <a:solidFill>
                  <a:srgbClr val="0000FF"/>
                </a:solidFill>
                <a:latin typeface="VNI-Times" pitchFamily="2" charset="0"/>
              </a:rPr>
              <a:t>  </a:t>
            </a:r>
            <a:r>
              <a:rPr lang="en-US" sz="2800" b="1" i="1" dirty="0">
                <a:solidFill>
                  <a:srgbClr val="FF0000"/>
                </a:solidFill>
                <a:latin typeface="VNI-Times" pitchFamily="2" charset="0"/>
              </a:rPr>
              <a:t>Ñaëc ñieåm hình thöùc ñeå nhaän bieát:</a:t>
            </a:r>
          </a:p>
          <a:p>
            <a:pPr algn="just">
              <a:spcBef>
                <a:spcPct val="50000"/>
              </a:spcBef>
            </a:pPr>
            <a:r>
              <a:rPr lang="en-US" sz="2800" b="1" dirty="0">
                <a:solidFill>
                  <a:srgbClr val="0000FF"/>
                </a:solidFill>
                <a:latin typeface="VNI-Times" pitchFamily="2" charset="0"/>
              </a:rPr>
              <a:t>- Töø ngöõ caûm thaùn: </a:t>
            </a:r>
            <a:r>
              <a:rPr lang="en-US" sz="2800" b="1" i="1" dirty="0">
                <a:solidFill>
                  <a:schemeClr val="accent2"/>
                </a:solidFill>
                <a:latin typeface="VNI-Times" pitchFamily="2" charset="0"/>
              </a:rPr>
              <a:t>Hôõi ôi, than oâi</a:t>
            </a:r>
          </a:p>
          <a:p>
            <a:pPr algn="just">
              <a:spcBef>
                <a:spcPct val="50000"/>
              </a:spcBef>
            </a:pPr>
            <a:r>
              <a:rPr lang="en-US" sz="2800" b="1" dirty="0">
                <a:solidFill>
                  <a:srgbClr val="0000FF"/>
                </a:solidFill>
                <a:latin typeface="VNI-Times" pitchFamily="2" charset="0"/>
              </a:rPr>
              <a:t>- Daáu caâu: </a:t>
            </a:r>
            <a:r>
              <a:rPr lang="en-US" sz="2800" b="1" i="1" dirty="0">
                <a:solidFill>
                  <a:schemeClr val="accent2"/>
                </a:solidFill>
                <a:latin typeface="VNI-Times" pitchFamily="2" charset="0"/>
              </a:rPr>
              <a:t>daáu chaám than</a:t>
            </a:r>
            <a:r>
              <a:rPr lang="vi-VN" sz="2800" b="1" i="1" dirty="0">
                <a:solidFill>
                  <a:schemeClr val="accent2"/>
                </a:solidFill>
                <a:latin typeface="VNI-Times" pitchFamily="2" charset="0"/>
              </a:rPr>
              <a:t> </a:t>
            </a:r>
            <a:r>
              <a:rPr lang="vi-VN" sz="2800" b="1" dirty="0">
                <a:solidFill>
                  <a:schemeClr val="accent2"/>
                </a:solidFill>
                <a:latin typeface="VNI-Times" pitchFamily="2" charset="0"/>
              </a:rPr>
              <a:t>(!)</a:t>
            </a:r>
            <a:endParaRPr lang="en-US" sz="2800" b="1" dirty="0">
              <a:solidFill>
                <a:schemeClr val="accent2"/>
              </a:solidFill>
              <a:latin typeface="VNI-Times" pitchFamily="2" charset="0"/>
            </a:endParaRPr>
          </a:p>
        </p:txBody>
      </p:sp>
      <p:sp>
        <p:nvSpPr>
          <p:cNvPr id="12295" name="Text Box 7"/>
          <p:cNvSpPr txBox="1">
            <a:spLocks noChangeArrowheads="1"/>
          </p:cNvSpPr>
          <p:nvPr/>
        </p:nvSpPr>
        <p:spPr bwMode="auto">
          <a:xfrm>
            <a:off x="1295400" y="3902075"/>
            <a:ext cx="7848600" cy="2246769"/>
          </a:xfrm>
          <a:prstGeom prst="rect">
            <a:avLst/>
          </a:prstGeom>
          <a:noFill/>
          <a:ln w="9525">
            <a:noFill/>
            <a:miter lim="800000"/>
            <a:headEnd/>
            <a:tailEnd/>
          </a:ln>
        </p:spPr>
        <p:txBody>
          <a:bodyPr>
            <a:spAutoFit/>
          </a:bodyPr>
          <a:lstStyle/>
          <a:p>
            <a:pPr algn="just">
              <a:spcBef>
                <a:spcPct val="50000"/>
              </a:spcBef>
            </a:pPr>
            <a:r>
              <a:rPr lang="vi-VN" sz="2800" b="1" i="1" dirty="0">
                <a:solidFill>
                  <a:srgbClr val="FF0000"/>
                </a:solidFill>
                <a:latin typeface="VNI-Times" pitchFamily="2" charset="0"/>
              </a:rPr>
              <a:t>Chức năng</a:t>
            </a:r>
            <a:r>
              <a:rPr lang="en-US" sz="2800" b="1" i="1" dirty="0">
                <a:solidFill>
                  <a:srgbClr val="FF0000"/>
                </a:solidFill>
                <a:latin typeface="VNI-Times" pitchFamily="2" charset="0"/>
              </a:rPr>
              <a:t>: </a:t>
            </a:r>
            <a:r>
              <a:rPr lang="en-US" sz="2800" b="1" dirty="0">
                <a:solidFill>
                  <a:srgbClr val="0000FF"/>
                </a:solidFill>
                <a:latin typeface="VNI-Times" pitchFamily="2" charset="0"/>
              </a:rPr>
              <a:t>Duøng ñeå boäc loä </a:t>
            </a:r>
            <a:r>
              <a:rPr lang="vi-VN" sz="2800" b="1" dirty="0">
                <a:solidFill>
                  <a:srgbClr val="0000FF"/>
                </a:solidFill>
                <a:latin typeface="VNI-Times" pitchFamily="2" charset="0"/>
              </a:rPr>
              <a:t>trực tiếp </a:t>
            </a:r>
            <a:r>
              <a:rPr lang="en-US" sz="2800" b="1" dirty="0">
                <a:solidFill>
                  <a:srgbClr val="0000FF"/>
                </a:solidFill>
                <a:latin typeface="VNI-Times" pitchFamily="2" charset="0"/>
              </a:rPr>
              <a:t>caûm xuùc</a:t>
            </a:r>
            <a:endParaRPr lang="vi-VN" sz="2800" b="1" dirty="0">
              <a:solidFill>
                <a:srgbClr val="0000FF"/>
              </a:solidFill>
              <a:latin typeface="VNI-Times" pitchFamily="2" charset="0"/>
            </a:endParaRPr>
          </a:p>
          <a:p>
            <a:pPr>
              <a:spcBef>
                <a:spcPct val="50000"/>
              </a:spcBef>
            </a:pPr>
            <a:r>
              <a:rPr lang="vi-VN" sz="2800" b="1" dirty="0">
                <a:solidFill>
                  <a:srgbClr val="0000FF"/>
                </a:solidFill>
                <a:latin typeface="Times New Roman" pitchFamily="18" charset="0"/>
                <a:cs typeface="Times New Roman" pitchFamily="18" charset="0"/>
              </a:rPr>
              <a:t>-Hỡi ơi lão Hạc</a:t>
            </a:r>
            <a:r>
              <a:rPr lang="vi-VN" sz="2800" b="1" dirty="0" smtClean="0">
                <a:solidFill>
                  <a:srgbClr val="0000FF"/>
                </a:solidFill>
                <a:latin typeface="Times New Roman" pitchFamily="18" charset="0"/>
                <a:cs typeface="Times New Roman" pitchFamily="18" charset="0"/>
              </a:rPr>
              <a:t>! </a:t>
            </a:r>
            <a:r>
              <a:rPr lang="vi-VN" sz="2800" b="1" i="1" dirty="0" smtClean="0">
                <a:solidFill>
                  <a:srgbClr val="00B050"/>
                </a:solidFill>
                <a:latin typeface="Times New Roman" pitchFamily="18" charset="0"/>
                <a:cs typeface="Times New Roman" pitchFamily="18" charset="0"/>
              </a:rPr>
              <a:t>=&gt;</a:t>
            </a:r>
            <a:r>
              <a:rPr lang="vi-VN" sz="2800" b="1" i="1" dirty="0">
                <a:solidFill>
                  <a:srgbClr val="00B050"/>
                </a:solidFill>
                <a:latin typeface="Times New Roman" pitchFamily="18" charset="0"/>
                <a:cs typeface="Times New Roman" pitchFamily="18" charset="0"/>
              </a:rPr>
              <a:t>Ngạc nhiên, bất ngờ.</a:t>
            </a:r>
            <a:r>
              <a:rPr lang="vi-VN" sz="2800" b="1" dirty="0">
                <a:solidFill>
                  <a:srgbClr val="0000FF"/>
                </a:solidFill>
                <a:latin typeface="Times New Roman" pitchFamily="18" charset="0"/>
                <a:cs typeface="Times New Roman" pitchFamily="18" charset="0"/>
              </a:rPr>
              <a:t/>
            </a:r>
            <a:br>
              <a:rPr lang="vi-VN" sz="2800" b="1" dirty="0">
                <a:solidFill>
                  <a:srgbClr val="0000FF"/>
                </a:solidFill>
                <a:latin typeface="Times New Roman" pitchFamily="18" charset="0"/>
                <a:cs typeface="Times New Roman" pitchFamily="18" charset="0"/>
              </a:rPr>
            </a:br>
            <a:r>
              <a:rPr lang="vi-VN" sz="2800" b="1" dirty="0">
                <a:solidFill>
                  <a:srgbClr val="0000FF"/>
                </a:solidFill>
                <a:latin typeface="Times New Roman" pitchFamily="18" charset="0"/>
                <a:cs typeface="Times New Roman" pitchFamily="18" charset="0"/>
              </a:rPr>
              <a:t>-Than ôi</a:t>
            </a:r>
            <a:r>
              <a:rPr lang="vi-VN" sz="2800" b="1" dirty="0" smtClean="0">
                <a:solidFill>
                  <a:srgbClr val="0000FF"/>
                </a:solidFill>
                <a:latin typeface="Times New Roman" pitchFamily="18" charset="0"/>
                <a:cs typeface="Times New Roman" pitchFamily="18" charset="0"/>
              </a:rPr>
              <a:t>!   </a:t>
            </a:r>
            <a:r>
              <a:rPr lang="vi-VN" sz="2800" b="1" i="1" dirty="0" smtClean="0">
                <a:solidFill>
                  <a:srgbClr val="00B050"/>
                </a:solidFill>
                <a:latin typeface="Times New Roman" pitchFamily="18" charset="0"/>
                <a:cs typeface="Times New Roman" pitchFamily="18" charset="0"/>
              </a:rPr>
              <a:t>=&gt;</a:t>
            </a:r>
            <a:r>
              <a:rPr lang="vi-VN" sz="2800" b="1" i="1" dirty="0">
                <a:solidFill>
                  <a:srgbClr val="00B050"/>
                </a:solidFill>
                <a:latin typeface="Times New Roman" pitchFamily="18" charset="0"/>
                <a:cs typeface="Times New Roman" pitchFamily="18" charset="0"/>
              </a:rPr>
              <a:t>Nuối tiếc</a:t>
            </a:r>
            <a:endParaRPr lang="en-US" sz="2800" b="1" i="1" dirty="0">
              <a:solidFill>
                <a:srgbClr val="00B050"/>
              </a:solidFill>
              <a:latin typeface="Times New Roman" pitchFamily="18" charset="0"/>
              <a:cs typeface="Times New Roman" pitchFamily="18" charset="0"/>
            </a:endParaRPr>
          </a:p>
          <a:p>
            <a:pPr algn="just">
              <a:spcBef>
                <a:spcPct val="50000"/>
              </a:spcBef>
            </a:pPr>
            <a:endParaRPr lang="en-US" sz="2800" b="1" dirty="0">
              <a:solidFill>
                <a:srgbClr val="0000FF"/>
              </a:solidFill>
              <a:latin typeface="VNI-Times" pitchFamily="2" charset="0"/>
            </a:endParaRPr>
          </a:p>
        </p:txBody>
      </p:sp>
      <p:sp>
        <p:nvSpPr>
          <p:cNvPr id="12296" name="Text Box 8"/>
          <p:cNvSpPr txBox="1">
            <a:spLocks noChangeArrowheads="1"/>
          </p:cNvSpPr>
          <p:nvPr/>
        </p:nvSpPr>
        <p:spPr bwMode="auto">
          <a:xfrm>
            <a:off x="990600" y="334963"/>
            <a:ext cx="457200" cy="579437"/>
          </a:xfrm>
          <a:prstGeom prst="rect">
            <a:avLst/>
          </a:prstGeom>
          <a:noFill/>
          <a:ln w="9525">
            <a:noFill/>
            <a:miter lim="800000"/>
            <a:headEnd/>
            <a:tailEnd/>
          </a:ln>
        </p:spPr>
        <p:txBody>
          <a:bodyPr>
            <a:spAutoFit/>
          </a:bodyPr>
          <a:lstStyle/>
          <a:p>
            <a:pPr>
              <a:spcBef>
                <a:spcPct val="50000"/>
              </a:spcBef>
            </a:pPr>
            <a:r>
              <a:rPr lang="en-US" sz="3200">
                <a:solidFill>
                  <a:srgbClr val="FF0000"/>
                </a:solidFill>
              </a:rPr>
              <a:t>● </a:t>
            </a:r>
          </a:p>
        </p:txBody>
      </p:sp>
      <p:sp>
        <p:nvSpPr>
          <p:cNvPr id="12297" name="Text Box 9"/>
          <p:cNvSpPr txBox="1">
            <a:spLocks noChangeArrowheads="1"/>
          </p:cNvSpPr>
          <p:nvPr/>
        </p:nvSpPr>
        <p:spPr bwMode="auto">
          <a:xfrm>
            <a:off x="914400" y="3840163"/>
            <a:ext cx="381000" cy="579437"/>
          </a:xfrm>
          <a:prstGeom prst="rect">
            <a:avLst/>
          </a:prstGeom>
          <a:noFill/>
          <a:ln w="9525">
            <a:noFill/>
            <a:miter lim="800000"/>
            <a:headEnd/>
            <a:tailEnd/>
          </a:ln>
        </p:spPr>
        <p:txBody>
          <a:bodyPr>
            <a:spAutoFit/>
          </a:bodyPr>
          <a:lstStyle/>
          <a:p>
            <a:pPr>
              <a:spcBef>
                <a:spcPct val="50000"/>
              </a:spcBef>
            </a:pPr>
            <a:r>
              <a:rPr lang="en-US" sz="3200">
                <a:solidFill>
                  <a:srgbClr val="FF0000"/>
                </a:solidFill>
              </a:rPr>
              <a:t>●</a:t>
            </a:r>
          </a:p>
        </p:txBody>
      </p:sp>
      <p:sp>
        <p:nvSpPr>
          <p:cNvPr id="9222" name="TextBox 7"/>
          <p:cNvSpPr txBox="1">
            <a:spLocks noChangeArrowheads="1"/>
          </p:cNvSpPr>
          <p:nvPr/>
        </p:nvSpPr>
        <p:spPr bwMode="auto">
          <a:xfrm>
            <a:off x="1371600" y="393700"/>
            <a:ext cx="7543800" cy="1816100"/>
          </a:xfrm>
          <a:prstGeom prst="rect">
            <a:avLst/>
          </a:prstGeom>
          <a:noFill/>
          <a:ln w="9525">
            <a:noFill/>
            <a:miter lim="800000"/>
            <a:headEnd/>
            <a:tailEnd/>
          </a:ln>
        </p:spPr>
        <p:txBody>
          <a:bodyPr>
            <a:spAutoFit/>
          </a:bodyPr>
          <a:lstStyle/>
          <a:p>
            <a:r>
              <a:rPr lang="en-US" sz="2800" b="1" i="1" dirty="0">
                <a:solidFill>
                  <a:srgbClr val="FF0000"/>
                </a:solidFill>
                <a:latin typeface="Times New Roman" pitchFamily="18" charset="0"/>
                <a:cs typeface="Times New Roman" pitchFamily="18" charset="0"/>
              </a:rPr>
              <a:t>C</a:t>
            </a:r>
            <a:r>
              <a:rPr lang="vi-VN" sz="2800" b="1" i="1" dirty="0">
                <a:solidFill>
                  <a:srgbClr val="FF0000"/>
                </a:solidFill>
                <a:latin typeface="Times New Roman" pitchFamily="18" charset="0"/>
                <a:cs typeface="Times New Roman" pitchFamily="18" charset="0"/>
              </a:rPr>
              <a:t>âu cảm thán:</a:t>
            </a:r>
            <a:r>
              <a:rPr lang="en-US" sz="2800" b="1" i="1" dirty="0">
                <a:solidFill>
                  <a:srgbClr val="FF0000"/>
                </a:solidFill>
                <a:latin typeface="Times New Roman" pitchFamily="18" charset="0"/>
                <a:cs typeface="Times New Roman" pitchFamily="18" charset="0"/>
              </a:rPr>
              <a:t> </a:t>
            </a:r>
            <a:endParaRPr lang="vi-VN" sz="2800" b="1" i="1" dirty="0">
              <a:solidFill>
                <a:srgbClr val="FF0000"/>
              </a:solidFill>
              <a:latin typeface="Times New Roman" pitchFamily="18" charset="0"/>
              <a:cs typeface="Times New Roman" pitchFamily="18" charset="0"/>
            </a:endParaRPr>
          </a:p>
          <a:p>
            <a:r>
              <a:rPr lang="vi-VN" sz="2800" b="1" i="1" dirty="0">
                <a:solidFill>
                  <a:srgbClr val="0000FF"/>
                </a:solidFill>
                <a:latin typeface="Times New Roman" pitchFamily="18" charset="0"/>
                <a:cs typeface="Times New Roman" pitchFamily="18" charset="0"/>
              </a:rPr>
              <a:t>-</a:t>
            </a:r>
            <a:r>
              <a:rPr lang="en-US" sz="2800" b="1" dirty="0">
                <a:solidFill>
                  <a:srgbClr val="0000FF"/>
                </a:solidFill>
                <a:latin typeface="VNI-Times" pitchFamily="2" charset="0"/>
              </a:rPr>
              <a:t>Hôõi ôi Laõo Haïc!</a:t>
            </a:r>
            <a:endParaRPr lang="vi-VN" sz="2800" b="1" dirty="0">
              <a:solidFill>
                <a:srgbClr val="0000FF"/>
              </a:solidFill>
              <a:latin typeface="VNI-Times" pitchFamily="2" charset="0"/>
            </a:endParaRPr>
          </a:p>
          <a:p>
            <a:r>
              <a:rPr lang="vi-VN" sz="2800" b="1" dirty="0">
                <a:solidFill>
                  <a:srgbClr val="0000FF"/>
                </a:solidFill>
                <a:latin typeface="VNI-Times" pitchFamily="2" charset="0"/>
              </a:rPr>
              <a:t>-</a:t>
            </a:r>
            <a:r>
              <a:rPr lang="en-US" sz="2800" b="1" dirty="0">
                <a:solidFill>
                  <a:srgbClr val="0000FF"/>
                </a:solidFill>
                <a:latin typeface="VNI-Times" pitchFamily="2" charset="0"/>
              </a:rPr>
              <a:t>Than oâi! </a:t>
            </a:r>
            <a:endParaRPr lang="vi-VN" sz="2800" b="1" dirty="0">
              <a:solidFill>
                <a:srgbClr val="0000FF"/>
              </a:solidFill>
              <a:latin typeface="VNI-Times" pitchFamily="2" charset="0"/>
            </a:endParaRPr>
          </a:p>
          <a:p>
            <a:endParaRPr lang="en-US" sz="2800" b="1" dirty="0"/>
          </a:p>
        </p:txBody>
      </p:sp>
      <p:sp>
        <p:nvSpPr>
          <p:cNvPr id="10" name="Text Box 8"/>
          <p:cNvSpPr txBox="1">
            <a:spLocks noChangeArrowheads="1"/>
          </p:cNvSpPr>
          <p:nvPr/>
        </p:nvSpPr>
        <p:spPr bwMode="auto">
          <a:xfrm>
            <a:off x="990600" y="1905000"/>
            <a:ext cx="457200" cy="579438"/>
          </a:xfrm>
          <a:prstGeom prst="rect">
            <a:avLst/>
          </a:prstGeom>
          <a:noFill/>
          <a:ln w="9525">
            <a:noFill/>
            <a:miter lim="800000"/>
            <a:headEnd/>
            <a:tailEnd/>
          </a:ln>
        </p:spPr>
        <p:txBody>
          <a:bodyPr>
            <a:spAutoFit/>
          </a:bodyPr>
          <a:lstStyle/>
          <a:p>
            <a:pPr>
              <a:spcBef>
                <a:spcPct val="50000"/>
              </a:spcBef>
            </a:pPr>
            <a:r>
              <a:rPr lang="en-US" sz="3200">
                <a:solidFill>
                  <a:srgbClr val="FF0000"/>
                </a:solidFill>
              </a:rPr>
              <a:t>● </a:t>
            </a:r>
          </a:p>
        </p:txBody>
      </p:sp>
      <p:sp>
        <p:nvSpPr>
          <p:cNvPr id="9224" name="Rectangle 15"/>
          <p:cNvSpPr>
            <a:spLocks noChangeArrowheads="1"/>
          </p:cNvSpPr>
          <p:nvPr/>
        </p:nvSpPr>
        <p:spPr bwMode="auto">
          <a:xfrm>
            <a:off x="228600" y="152400"/>
            <a:ext cx="746125" cy="830263"/>
          </a:xfrm>
          <a:prstGeom prst="rect">
            <a:avLst/>
          </a:prstGeom>
          <a:noFill/>
          <a:ln w="9525">
            <a:noFill/>
            <a:miter lim="800000"/>
            <a:headEnd/>
            <a:tailEnd/>
          </a:ln>
        </p:spPr>
        <p:txBody>
          <a:bodyPr wrap="none">
            <a:spAutoFit/>
          </a:bodyPr>
          <a:lstStyle/>
          <a:p>
            <a:r>
              <a:rPr lang="en-US" altLang="en-US" sz="4800">
                <a:solidFill>
                  <a:srgbClr val="FF0066"/>
                </a:solidFill>
                <a:latin typeface="Times New Roman" pitchFamily="18" charset="0"/>
                <a:sym typeface="Wingdings" pitchFamily="2" charset="2"/>
              </a:rPr>
              <a:t></a:t>
            </a:r>
            <a:endParaRPr lang="en-US" sz="48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2296"/>
                                        </p:tgtEl>
                                        <p:attrNameLst>
                                          <p:attrName>style.visibility</p:attrName>
                                        </p:attrNameLst>
                                      </p:cBhvr>
                                      <p:to>
                                        <p:strVal val="visible"/>
                                      </p:to>
                                    </p:set>
                                    <p:animEffect transition="in" filter="box(in)">
                                      <p:cBhvr>
                                        <p:cTn id="7" dur="500"/>
                                        <p:tgtEl>
                                          <p:spTgt spid="12296"/>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9222"/>
                                        </p:tgtEl>
                                        <p:attrNameLst>
                                          <p:attrName>style.visibility</p:attrName>
                                        </p:attrNameLst>
                                      </p:cBhvr>
                                      <p:to>
                                        <p:strVal val="visible"/>
                                      </p:to>
                                    </p:set>
                                    <p:animEffect transition="in" filter="box(in)">
                                      <p:cBhvr>
                                        <p:cTn id="10" dur="500"/>
                                        <p:tgtEl>
                                          <p:spTgt spid="9222"/>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12292"/>
                                        </p:tgtEl>
                                        <p:attrNameLst>
                                          <p:attrName>style.visibility</p:attrName>
                                        </p:attrNameLst>
                                      </p:cBhvr>
                                      <p:to>
                                        <p:strVal val="visible"/>
                                      </p:to>
                                    </p:set>
                                    <p:animEffect transition="in" filter="box(in)">
                                      <p:cBhvr>
                                        <p:cTn id="15" dur="500"/>
                                        <p:tgtEl>
                                          <p:spTgt spid="12292"/>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box(in)">
                                      <p:cBhvr>
                                        <p:cTn id="18" dur="500"/>
                                        <p:tgtEl>
                                          <p:spTgt spid="10"/>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grpId="0" nodeType="clickEffect">
                                  <p:stCondLst>
                                    <p:cond delay="0"/>
                                  </p:stCondLst>
                                  <p:childTnLst>
                                    <p:set>
                                      <p:cBhvr>
                                        <p:cTn id="22" dur="1" fill="hold">
                                          <p:stCondLst>
                                            <p:cond delay="0"/>
                                          </p:stCondLst>
                                        </p:cTn>
                                        <p:tgtEl>
                                          <p:spTgt spid="12297"/>
                                        </p:tgtEl>
                                        <p:attrNameLst>
                                          <p:attrName>style.visibility</p:attrName>
                                        </p:attrNameLst>
                                      </p:cBhvr>
                                      <p:to>
                                        <p:strVal val="visible"/>
                                      </p:to>
                                    </p:set>
                                    <p:animEffect transition="in" filter="box(in)">
                                      <p:cBhvr>
                                        <p:cTn id="23" dur="500"/>
                                        <p:tgtEl>
                                          <p:spTgt spid="12297"/>
                                        </p:tgtEl>
                                      </p:cBhvr>
                                    </p:animEffect>
                                  </p:childTnLst>
                                </p:cTn>
                              </p:par>
                              <p:par>
                                <p:cTn id="24" presetID="4" presetClass="entr" presetSubtype="16" fill="hold" grpId="0" nodeType="withEffect">
                                  <p:stCondLst>
                                    <p:cond delay="0"/>
                                  </p:stCondLst>
                                  <p:childTnLst>
                                    <p:set>
                                      <p:cBhvr>
                                        <p:cTn id="25" dur="1" fill="hold">
                                          <p:stCondLst>
                                            <p:cond delay="0"/>
                                          </p:stCondLst>
                                        </p:cTn>
                                        <p:tgtEl>
                                          <p:spTgt spid="12295"/>
                                        </p:tgtEl>
                                        <p:attrNameLst>
                                          <p:attrName>style.visibility</p:attrName>
                                        </p:attrNameLst>
                                      </p:cBhvr>
                                      <p:to>
                                        <p:strVal val="visible"/>
                                      </p:to>
                                    </p:set>
                                    <p:animEffect transition="in" filter="box(in)">
                                      <p:cBhvr>
                                        <p:cTn id="26" dur="500"/>
                                        <p:tgtEl>
                                          <p:spTgt spid="122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2" grpId="0"/>
      <p:bldP spid="12295" grpId="0"/>
      <p:bldP spid="12296" grpId="0"/>
      <p:bldP spid="12297" grpId="0"/>
      <p:bldP spid="9222" grpId="0"/>
      <p:bldP spid="1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2" name="Text Box 4"/>
          <p:cNvSpPr txBox="1">
            <a:spLocks noChangeArrowheads="1"/>
          </p:cNvSpPr>
          <p:nvPr/>
        </p:nvSpPr>
        <p:spPr bwMode="auto">
          <a:xfrm>
            <a:off x="457200" y="304800"/>
            <a:ext cx="8305800" cy="2031325"/>
          </a:xfrm>
          <a:prstGeom prst="rect">
            <a:avLst/>
          </a:prstGeom>
          <a:noFill/>
          <a:ln w="9525">
            <a:noFill/>
            <a:miter lim="800000"/>
            <a:headEnd/>
            <a:tailEnd/>
          </a:ln>
        </p:spPr>
        <p:txBody>
          <a:bodyPr>
            <a:spAutoFit/>
          </a:bodyPr>
          <a:lstStyle/>
          <a:p>
            <a:pPr algn="just">
              <a:spcBef>
                <a:spcPct val="50000"/>
              </a:spcBef>
            </a:pPr>
            <a:r>
              <a:rPr lang="en-US" sz="2800" b="1" u="sng" dirty="0">
                <a:solidFill>
                  <a:srgbClr val="FF33CC"/>
                </a:solidFill>
                <a:latin typeface="VNI-Times" pitchFamily="2" charset="0"/>
              </a:rPr>
              <a:t>Thảo luận nhoùm:</a:t>
            </a:r>
          </a:p>
          <a:p>
            <a:pPr algn="just">
              <a:spcBef>
                <a:spcPct val="50000"/>
              </a:spcBef>
            </a:pPr>
            <a:r>
              <a:rPr lang="en-US" sz="2800" b="1" dirty="0">
                <a:solidFill>
                  <a:srgbClr val="0000FF"/>
                </a:solidFill>
                <a:latin typeface="VNI-Times" pitchFamily="2" charset="0"/>
              </a:rPr>
              <a:t>Khi vieát ñôn, bieân baûn, hôïp ñoàng hay trình baøy keát quûa giaûi moät baøi toaùn.... Coù theå duøng caâu caûm thaùn khoâng? Vì sao?</a:t>
            </a:r>
          </a:p>
        </p:txBody>
      </p:sp>
      <p:sp>
        <p:nvSpPr>
          <p:cNvPr id="32773" name="Text Box 5"/>
          <p:cNvSpPr txBox="1">
            <a:spLocks noChangeArrowheads="1"/>
          </p:cNvSpPr>
          <p:nvPr/>
        </p:nvSpPr>
        <p:spPr bwMode="auto">
          <a:xfrm>
            <a:off x="533400" y="2498725"/>
            <a:ext cx="5334000" cy="579438"/>
          </a:xfrm>
          <a:prstGeom prst="rect">
            <a:avLst/>
          </a:prstGeom>
          <a:noFill/>
          <a:ln w="9525">
            <a:noFill/>
            <a:miter lim="800000"/>
            <a:headEnd/>
            <a:tailEnd/>
          </a:ln>
        </p:spPr>
        <p:txBody>
          <a:bodyPr>
            <a:spAutoFit/>
          </a:bodyPr>
          <a:lstStyle/>
          <a:p>
            <a:pPr>
              <a:spcBef>
                <a:spcPct val="50000"/>
              </a:spcBef>
            </a:pPr>
            <a:r>
              <a:rPr lang="en-US" sz="3200" b="1" u="sng" dirty="0">
                <a:solidFill>
                  <a:srgbClr val="FF33CC"/>
                </a:solidFill>
                <a:latin typeface="VNI-Times" pitchFamily="2" charset="0"/>
              </a:rPr>
              <a:t>Ñaùp aùn</a:t>
            </a:r>
          </a:p>
        </p:txBody>
      </p:sp>
      <p:sp>
        <p:nvSpPr>
          <p:cNvPr id="32774" name="Text Box 6"/>
          <p:cNvSpPr txBox="1">
            <a:spLocks noChangeArrowheads="1"/>
          </p:cNvSpPr>
          <p:nvPr/>
        </p:nvSpPr>
        <p:spPr bwMode="auto">
          <a:xfrm>
            <a:off x="533400" y="3276600"/>
            <a:ext cx="8001000" cy="946150"/>
          </a:xfrm>
          <a:prstGeom prst="rect">
            <a:avLst/>
          </a:prstGeom>
          <a:noFill/>
          <a:ln w="9525">
            <a:noFill/>
            <a:miter lim="800000"/>
            <a:headEnd/>
            <a:tailEnd/>
          </a:ln>
        </p:spPr>
        <p:txBody>
          <a:bodyPr>
            <a:spAutoFit/>
          </a:bodyPr>
          <a:lstStyle/>
          <a:p>
            <a:pPr algn="just">
              <a:spcBef>
                <a:spcPct val="50000"/>
              </a:spcBef>
            </a:pPr>
            <a:r>
              <a:rPr lang="en-US" sz="2800" b="1">
                <a:solidFill>
                  <a:srgbClr val="0000FF"/>
                </a:solidFill>
                <a:latin typeface="VNI-Times" pitchFamily="2" charset="0"/>
              </a:rPr>
              <a:t>-Ngoân ngöõ trong ñôn töø, hôïp ñoàng...(Ngoân ngöõ vaên baûn haønh chính, coâng vuï). </a:t>
            </a:r>
          </a:p>
        </p:txBody>
      </p:sp>
      <p:sp>
        <p:nvSpPr>
          <p:cNvPr id="32775" name="Text Box 7"/>
          <p:cNvSpPr txBox="1">
            <a:spLocks noChangeArrowheads="1"/>
          </p:cNvSpPr>
          <p:nvPr/>
        </p:nvSpPr>
        <p:spPr bwMode="auto">
          <a:xfrm>
            <a:off x="457200" y="4267200"/>
            <a:ext cx="8382000" cy="1800225"/>
          </a:xfrm>
          <a:prstGeom prst="rect">
            <a:avLst/>
          </a:prstGeom>
          <a:noFill/>
          <a:ln w="9525">
            <a:noFill/>
            <a:miter lim="800000"/>
            <a:headEnd/>
            <a:tailEnd/>
          </a:ln>
        </p:spPr>
        <p:txBody>
          <a:bodyPr>
            <a:spAutoFit/>
          </a:bodyPr>
          <a:lstStyle/>
          <a:p>
            <a:pPr algn="just">
              <a:spcBef>
                <a:spcPct val="50000"/>
              </a:spcBef>
            </a:pPr>
            <a:r>
              <a:rPr lang="en-US" sz="2800" b="1" dirty="0">
                <a:solidFill>
                  <a:srgbClr val="0000FF"/>
                </a:solidFill>
                <a:latin typeface="VNI-Times" pitchFamily="2" charset="0"/>
              </a:rPr>
              <a:t>-Ngoân ngöõ trình baøy keát quûa moät baøi toaùn (ngoân ngöõ vaên baûn khoa hoïc). Laø ngoân ngöõ “duy lí”, ngoân ngöõ cuûa tö duy loâgic neân khoâng thích hôïp vôùi vieäc söû duïng nhöõng yeáu toá ngoân ngöõ boäc loä roõ caûm xuùc.</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2772"/>
                                        </p:tgtEl>
                                        <p:attrNameLst>
                                          <p:attrName>style.visibility</p:attrName>
                                        </p:attrNameLst>
                                      </p:cBhvr>
                                      <p:to>
                                        <p:strVal val="visible"/>
                                      </p:to>
                                    </p:set>
                                    <p:animEffect transition="in" filter="box(in)">
                                      <p:cBhvr>
                                        <p:cTn id="7" dur="500"/>
                                        <p:tgtEl>
                                          <p:spTgt spid="3277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32775"/>
                                        </p:tgtEl>
                                        <p:attrNameLst>
                                          <p:attrName>style.visibility</p:attrName>
                                        </p:attrNameLst>
                                      </p:cBhvr>
                                      <p:to>
                                        <p:strVal val="visible"/>
                                      </p:to>
                                    </p:set>
                                    <p:anim calcmode="lin" valueType="num">
                                      <p:cBhvr additive="base">
                                        <p:cTn id="12" dur="500" fill="hold"/>
                                        <p:tgtEl>
                                          <p:spTgt spid="32775"/>
                                        </p:tgtEl>
                                        <p:attrNameLst>
                                          <p:attrName>ppt_x</p:attrName>
                                        </p:attrNameLst>
                                      </p:cBhvr>
                                      <p:tavLst>
                                        <p:tav tm="0">
                                          <p:val>
                                            <p:strVal val="0-#ppt_w/2"/>
                                          </p:val>
                                        </p:tav>
                                        <p:tav tm="100000">
                                          <p:val>
                                            <p:strVal val="#ppt_x"/>
                                          </p:val>
                                        </p:tav>
                                      </p:tavLst>
                                    </p:anim>
                                    <p:anim calcmode="lin" valueType="num">
                                      <p:cBhvr additive="base">
                                        <p:cTn id="13" dur="500" fill="hold"/>
                                        <p:tgtEl>
                                          <p:spTgt spid="32775"/>
                                        </p:tgtEl>
                                        <p:attrNameLst>
                                          <p:attrName>ppt_y</p:attrName>
                                        </p:attrNameLst>
                                      </p:cBhvr>
                                      <p:tavLst>
                                        <p:tav tm="0">
                                          <p:val>
                                            <p:strVal val="#ppt_y"/>
                                          </p:val>
                                        </p:tav>
                                        <p:tav tm="100000">
                                          <p:val>
                                            <p:strVal val="#ppt_y"/>
                                          </p:val>
                                        </p:tav>
                                      </p:tavLst>
                                    </p:anim>
                                  </p:childTnLst>
                                </p:cTn>
                              </p:par>
                              <p:par>
                                <p:cTn id="14" presetID="2" presetClass="entr" presetSubtype="8" fill="hold" grpId="0" nodeType="withEffect">
                                  <p:stCondLst>
                                    <p:cond delay="0"/>
                                  </p:stCondLst>
                                  <p:childTnLst>
                                    <p:set>
                                      <p:cBhvr>
                                        <p:cTn id="15" dur="1" fill="hold">
                                          <p:stCondLst>
                                            <p:cond delay="0"/>
                                          </p:stCondLst>
                                        </p:cTn>
                                        <p:tgtEl>
                                          <p:spTgt spid="32773"/>
                                        </p:tgtEl>
                                        <p:attrNameLst>
                                          <p:attrName>style.visibility</p:attrName>
                                        </p:attrNameLst>
                                      </p:cBhvr>
                                      <p:to>
                                        <p:strVal val="visible"/>
                                      </p:to>
                                    </p:set>
                                    <p:anim calcmode="lin" valueType="num">
                                      <p:cBhvr additive="base">
                                        <p:cTn id="16" dur="500" fill="hold"/>
                                        <p:tgtEl>
                                          <p:spTgt spid="32773"/>
                                        </p:tgtEl>
                                        <p:attrNameLst>
                                          <p:attrName>ppt_x</p:attrName>
                                        </p:attrNameLst>
                                      </p:cBhvr>
                                      <p:tavLst>
                                        <p:tav tm="0">
                                          <p:val>
                                            <p:strVal val="0-#ppt_w/2"/>
                                          </p:val>
                                        </p:tav>
                                        <p:tav tm="100000">
                                          <p:val>
                                            <p:strVal val="#ppt_x"/>
                                          </p:val>
                                        </p:tav>
                                      </p:tavLst>
                                    </p:anim>
                                    <p:anim calcmode="lin" valueType="num">
                                      <p:cBhvr additive="base">
                                        <p:cTn id="17" dur="500" fill="hold"/>
                                        <p:tgtEl>
                                          <p:spTgt spid="32773"/>
                                        </p:tgtEl>
                                        <p:attrNameLst>
                                          <p:attrName>ppt_y</p:attrName>
                                        </p:attrNameLst>
                                      </p:cBhvr>
                                      <p:tavLst>
                                        <p:tav tm="0">
                                          <p:val>
                                            <p:strVal val="#ppt_y"/>
                                          </p:val>
                                        </p:tav>
                                        <p:tav tm="100000">
                                          <p:val>
                                            <p:strVal val="#ppt_y"/>
                                          </p:val>
                                        </p:tav>
                                      </p:tavLst>
                                    </p:anim>
                                  </p:childTnLst>
                                </p:cTn>
                              </p:par>
                              <p:par>
                                <p:cTn id="18" presetID="2" presetClass="entr" presetSubtype="8" fill="hold" grpId="0" nodeType="withEffect">
                                  <p:stCondLst>
                                    <p:cond delay="0"/>
                                  </p:stCondLst>
                                  <p:childTnLst>
                                    <p:set>
                                      <p:cBhvr>
                                        <p:cTn id="19" dur="1" fill="hold">
                                          <p:stCondLst>
                                            <p:cond delay="0"/>
                                          </p:stCondLst>
                                        </p:cTn>
                                        <p:tgtEl>
                                          <p:spTgt spid="32774"/>
                                        </p:tgtEl>
                                        <p:attrNameLst>
                                          <p:attrName>style.visibility</p:attrName>
                                        </p:attrNameLst>
                                      </p:cBhvr>
                                      <p:to>
                                        <p:strVal val="visible"/>
                                      </p:to>
                                    </p:set>
                                    <p:anim calcmode="lin" valueType="num">
                                      <p:cBhvr additive="base">
                                        <p:cTn id="20" dur="500" fill="hold"/>
                                        <p:tgtEl>
                                          <p:spTgt spid="32774"/>
                                        </p:tgtEl>
                                        <p:attrNameLst>
                                          <p:attrName>ppt_x</p:attrName>
                                        </p:attrNameLst>
                                      </p:cBhvr>
                                      <p:tavLst>
                                        <p:tav tm="0">
                                          <p:val>
                                            <p:strVal val="0-#ppt_w/2"/>
                                          </p:val>
                                        </p:tav>
                                        <p:tav tm="100000">
                                          <p:val>
                                            <p:strVal val="#ppt_x"/>
                                          </p:val>
                                        </p:tav>
                                      </p:tavLst>
                                    </p:anim>
                                    <p:anim calcmode="lin" valueType="num">
                                      <p:cBhvr additive="base">
                                        <p:cTn id="21" dur="500" fill="hold"/>
                                        <p:tgtEl>
                                          <p:spTgt spid="3277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2" grpId="0"/>
      <p:bldP spid="32773" grpId="0"/>
      <p:bldP spid="32774" grpId="0"/>
      <p:bldP spid="3277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Text Box 4"/>
          <p:cNvSpPr txBox="1">
            <a:spLocks noChangeArrowheads="1"/>
          </p:cNvSpPr>
          <p:nvPr/>
        </p:nvSpPr>
        <p:spPr bwMode="auto">
          <a:xfrm>
            <a:off x="152400" y="228600"/>
            <a:ext cx="8686800" cy="3539430"/>
          </a:xfrm>
          <a:prstGeom prst="rect">
            <a:avLst/>
          </a:prstGeom>
          <a:noFill/>
          <a:ln w="9525">
            <a:noFill/>
            <a:miter lim="800000"/>
            <a:headEnd/>
            <a:tailEnd/>
          </a:ln>
        </p:spPr>
        <p:txBody>
          <a:bodyPr>
            <a:spAutoFit/>
          </a:bodyPr>
          <a:lstStyle/>
          <a:p>
            <a:pPr marL="342900" indent="-342900" algn="ctr">
              <a:spcBef>
                <a:spcPct val="50000"/>
              </a:spcBef>
            </a:pPr>
            <a:r>
              <a:rPr lang="en-US" sz="2800" b="1" i="1" dirty="0">
                <a:solidFill>
                  <a:srgbClr val="0000FF"/>
                </a:solidFill>
                <a:latin typeface="VNI-Times" pitchFamily="2" charset="0"/>
              </a:rPr>
              <a:t>	</a:t>
            </a:r>
            <a:r>
              <a:rPr lang="en-US" sz="2800" b="1" u="sng" dirty="0">
                <a:solidFill>
                  <a:srgbClr val="FF0000"/>
                </a:solidFill>
                <a:latin typeface="VNI-Times" pitchFamily="2" charset="0"/>
              </a:rPr>
              <a:t>Baøi taäp nhanh</a:t>
            </a:r>
            <a:r>
              <a:rPr lang="en-US" sz="2800" b="1" dirty="0">
                <a:solidFill>
                  <a:srgbClr val="FF0000"/>
                </a:solidFill>
                <a:latin typeface="VNI-Times" pitchFamily="2" charset="0"/>
              </a:rPr>
              <a:t>: </a:t>
            </a:r>
          </a:p>
          <a:p>
            <a:pPr marL="342900" indent="-342900" algn="just">
              <a:spcBef>
                <a:spcPct val="50000"/>
              </a:spcBef>
            </a:pPr>
            <a:r>
              <a:rPr lang="en-US" sz="2800" b="1" dirty="0">
                <a:solidFill>
                  <a:srgbClr val="0000FF"/>
                </a:solidFill>
                <a:latin typeface="VNI-Times" pitchFamily="2" charset="0"/>
              </a:rPr>
              <a:t>    </a:t>
            </a:r>
            <a:r>
              <a:rPr lang="vi-VN" sz="2800" b="1" dirty="0">
                <a:solidFill>
                  <a:srgbClr val="0000FF"/>
                </a:solidFill>
                <a:latin typeface="VNI-Times" pitchFamily="2" charset="0"/>
              </a:rPr>
              <a:t>1. </a:t>
            </a:r>
            <a:r>
              <a:rPr lang="en-US" sz="2800" b="1" i="1" dirty="0">
                <a:solidFill>
                  <a:srgbClr val="0000FF"/>
                </a:solidFill>
                <a:latin typeface="VNI-Times" pitchFamily="2" charset="0"/>
              </a:rPr>
              <a:t>Haõy theâm caùc töø ngöõ caûm thaùn vaø daáu chaám than ñeå chuyeån ñoåi caùc caâu sau thaønh caâu caûm thaùn:</a:t>
            </a:r>
          </a:p>
          <a:p>
            <a:pPr marL="342900" indent="-342900" algn="just">
              <a:spcBef>
                <a:spcPct val="50000"/>
              </a:spcBef>
            </a:pPr>
            <a:r>
              <a:rPr lang="en-US" sz="2800" b="1" dirty="0">
                <a:solidFill>
                  <a:srgbClr val="0000FF"/>
                </a:solidFill>
                <a:latin typeface="VNI-Times" pitchFamily="2" charset="0"/>
              </a:rPr>
              <a:t>		a.</a:t>
            </a:r>
            <a:r>
              <a:rPr lang="vi-VN" sz="2800" b="1" dirty="0">
                <a:solidFill>
                  <a:srgbClr val="0000FF"/>
                </a:solidFill>
                <a:latin typeface="VNI-Times" pitchFamily="2" charset="0"/>
              </a:rPr>
              <a:t> </a:t>
            </a:r>
            <a:r>
              <a:rPr lang="en-US" sz="2800" b="1" dirty="0">
                <a:solidFill>
                  <a:srgbClr val="0000FF"/>
                </a:solidFill>
                <a:latin typeface="VNI-Times" pitchFamily="2" charset="0"/>
              </a:rPr>
              <a:t>Anh ñeán muoän quaù.</a:t>
            </a:r>
          </a:p>
          <a:p>
            <a:pPr marL="342900" indent="-342900" algn="just">
              <a:spcBef>
                <a:spcPct val="50000"/>
              </a:spcBef>
            </a:pPr>
            <a:r>
              <a:rPr lang="en-US" sz="2800" b="1" dirty="0">
                <a:solidFill>
                  <a:srgbClr val="0000FF"/>
                </a:solidFill>
                <a:latin typeface="VNI-Times" pitchFamily="2" charset="0"/>
              </a:rPr>
              <a:t>		b.</a:t>
            </a:r>
            <a:r>
              <a:rPr lang="vi-VN" sz="2800" b="1" dirty="0">
                <a:solidFill>
                  <a:srgbClr val="0000FF"/>
                </a:solidFill>
                <a:latin typeface="VNI-Times" pitchFamily="2" charset="0"/>
              </a:rPr>
              <a:t> </a:t>
            </a:r>
            <a:r>
              <a:rPr lang="en-US" sz="2800" b="1" dirty="0">
                <a:solidFill>
                  <a:srgbClr val="0000FF"/>
                </a:solidFill>
                <a:latin typeface="VNI-Times" pitchFamily="2" charset="0"/>
              </a:rPr>
              <a:t>Buoåi chieàu thô moäng.</a:t>
            </a:r>
          </a:p>
          <a:p>
            <a:pPr marL="342900" indent="-342900" algn="just">
              <a:spcBef>
                <a:spcPct val="50000"/>
              </a:spcBef>
            </a:pPr>
            <a:r>
              <a:rPr lang="en-US" sz="2800" b="1" dirty="0">
                <a:solidFill>
                  <a:srgbClr val="0000FF"/>
                </a:solidFill>
                <a:latin typeface="VNI-Times" pitchFamily="2" charset="0"/>
              </a:rPr>
              <a:t>		c.</a:t>
            </a:r>
            <a:r>
              <a:rPr lang="vi-VN" sz="2800" b="1" dirty="0">
                <a:solidFill>
                  <a:srgbClr val="0000FF"/>
                </a:solidFill>
                <a:latin typeface="VNI-Times" pitchFamily="2" charset="0"/>
              </a:rPr>
              <a:t> </a:t>
            </a:r>
            <a:r>
              <a:rPr lang="en-US" sz="2800" b="1" dirty="0">
                <a:solidFill>
                  <a:srgbClr val="0000FF"/>
                </a:solidFill>
                <a:latin typeface="VNI-Times" pitchFamily="2" charset="0"/>
              </a:rPr>
              <a:t>Nhöõng ñeâm traêng leân.</a:t>
            </a:r>
          </a:p>
        </p:txBody>
      </p:sp>
      <p:sp>
        <p:nvSpPr>
          <p:cNvPr id="13317" name="Text Box 5"/>
          <p:cNvSpPr txBox="1">
            <a:spLocks noChangeArrowheads="1"/>
          </p:cNvSpPr>
          <p:nvPr/>
        </p:nvSpPr>
        <p:spPr bwMode="auto">
          <a:xfrm>
            <a:off x="2971800" y="4129088"/>
            <a:ext cx="2819400" cy="762000"/>
          </a:xfrm>
          <a:prstGeom prst="rect">
            <a:avLst/>
          </a:prstGeom>
          <a:noFill/>
          <a:ln w="9525">
            <a:noFill/>
            <a:miter lim="800000"/>
            <a:headEnd/>
            <a:tailEnd/>
          </a:ln>
        </p:spPr>
        <p:txBody>
          <a:bodyPr>
            <a:spAutoFit/>
          </a:bodyPr>
          <a:lstStyle/>
          <a:p>
            <a:pPr algn="ctr">
              <a:spcBef>
                <a:spcPct val="50000"/>
              </a:spcBef>
            </a:pPr>
            <a:r>
              <a:rPr lang="en-US" sz="4400" u="sng">
                <a:solidFill>
                  <a:srgbClr val="FF0000"/>
                </a:solidFill>
                <a:latin typeface="VNI-Times" pitchFamily="2" charset="0"/>
              </a:rPr>
              <a:t>Ñaùp aùn: </a:t>
            </a:r>
          </a:p>
        </p:txBody>
      </p:sp>
      <p:sp>
        <p:nvSpPr>
          <p:cNvPr id="13319" name="Text Box 7"/>
          <p:cNvSpPr txBox="1">
            <a:spLocks noChangeArrowheads="1"/>
          </p:cNvSpPr>
          <p:nvPr/>
        </p:nvSpPr>
        <p:spPr bwMode="auto">
          <a:xfrm>
            <a:off x="1066800" y="5029200"/>
            <a:ext cx="7086600" cy="1373188"/>
          </a:xfrm>
          <a:prstGeom prst="rect">
            <a:avLst/>
          </a:prstGeom>
          <a:noFill/>
          <a:ln w="9525">
            <a:noFill/>
            <a:miter lim="800000"/>
            <a:headEnd/>
            <a:tailEnd/>
          </a:ln>
        </p:spPr>
        <p:txBody>
          <a:bodyPr>
            <a:spAutoFit/>
          </a:bodyPr>
          <a:lstStyle/>
          <a:p>
            <a:pPr marL="342900" indent="-342900"/>
            <a:r>
              <a:rPr lang="en-US" sz="2800" b="1" dirty="0">
                <a:solidFill>
                  <a:srgbClr val="0000FF"/>
                </a:solidFill>
                <a:latin typeface="VNI-Times" pitchFamily="2" charset="0"/>
              </a:rPr>
              <a:t>a. Trôøi ôi, anh ñeán muoän quaù!</a:t>
            </a:r>
          </a:p>
          <a:p>
            <a:pPr marL="342900" indent="-342900"/>
            <a:r>
              <a:rPr lang="en-US" sz="2800" b="1" dirty="0">
                <a:solidFill>
                  <a:srgbClr val="0000FF"/>
                </a:solidFill>
                <a:latin typeface="VNI-Times" pitchFamily="2" charset="0"/>
              </a:rPr>
              <a:t>b. Buoåi chieàu thô moäng bieát bao!</a:t>
            </a:r>
          </a:p>
          <a:p>
            <a:pPr marL="342900" indent="-342900"/>
            <a:r>
              <a:rPr lang="en-US" sz="2800" b="1" dirty="0">
                <a:solidFill>
                  <a:srgbClr val="0000FF"/>
                </a:solidFill>
                <a:latin typeface="VNI-Times" pitchFamily="2" charset="0"/>
              </a:rPr>
              <a:t>c. OÂi, nhöõng ñeâm traêng leân!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13316"/>
                                        </p:tgtEl>
                                        <p:attrNameLst>
                                          <p:attrName>style.visibility</p:attrName>
                                        </p:attrNameLst>
                                      </p:cBhvr>
                                      <p:to>
                                        <p:strVal val="visible"/>
                                      </p:to>
                                    </p:set>
                                    <p:anim calcmode="lin" valueType="num">
                                      <p:cBhvr additive="base">
                                        <p:cTn id="7" dur="500" fill="hold"/>
                                        <p:tgtEl>
                                          <p:spTgt spid="13316"/>
                                        </p:tgtEl>
                                        <p:attrNameLst>
                                          <p:attrName>ppt_x</p:attrName>
                                        </p:attrNameLst>
                                      </p:cBhvr>
                                      <p:tavLst>
                                        <p:tav tm="0">
                                          <p:val>
                                            <p:strVal val="0-#ppt_w/2"/>
                                          </p:val>
                                        </p:tav>
                                        <p:tav tm="100000">
                                          <p:val>
                                            <p:strVal val="#ppt_x"/>
                                          </p:val>
                                        </p:tav>
                                      </p:tavLst>
                                    </p:anim>
                                    <p:anim calcmode="lin" valueType="num">
                                      <p:cBhvr additive="base">
                                        <p:cTn id="8" dur="500" fill="hold"/>
                                        <p:tgtEl>
                                          <p:spTgt spid="1331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317"/>
                                        </p:tgtEl>
                                        <p:attrNameLst>
                                          <p:attrName>style.visibility</p:attrName>
                                        </p:attrNameLst>
                                      </p:cBhvr>
                                      <p:to>
                                        <p:strVal val="visible"/>
                                      </p:to>
                                    </p:set>
                                    <p:anim calcmode="lin" valueType="num">
                                      <p:cBhvr additive="base">
                                        <p:cTn id="13" dur="500" fill="hold"/>
                                        <p:tgtEl>
                                          <p:spTgt spid="13317"/>
                                        </p:tgtEl>
                                        <p:attrNameLst>
                                          <p:attrName>ppt_x</p:attrName>
                                        </p:attrNameLst>
                                      </p:cBhvr>
                                      <p:tavLst>
                                        <p:tav tm="0">
                                          <p:val>
                                            <p:strVal val="#ppt_x"/>
                                          </p:val>
                                        </p:tav>
                                        <p:tav tm="100000">
                                          <p:val>
                                            <p:strVal val="#ppt_x"/>
                                          </p:val>
                                        </p:tav>
                                      </p:tavLst>
                                    </p:anim>
                                    <p:anim calcmode="lin" valueType="num">
                                      <p:cBhvr additive="base">
                                        <p:cTn id="14" dur="500" fill="hold"/>
                                        <p:tgtEl>
                                          <p:spTgt spid="13317"/>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3319"/>
                                        </p:tgtEl>
                                        <p:attrNameLst>
                                          <p:attrName>style.visibility</p:attrName>
                                        </p:attrNameLst>
                                      </p:cBhvr>
                                      <p:to>
                                        <p:strVal val="visible"/>
                                      </p:to>
                                    </p:set>
                                    <p:anim calcmode="lin" valueType="num">
                                      <p:cBhvr additive="base">
                                        <p:cTn id="17" dur="500" fill="hold"/>
                                        <p:tgtEl>
                                          <p:spTgt spid="13319"/>
                                        </p:tgtEl>
                                        <p:attrNameLst>
                                          <p:attrName>ppt_x</p:attrName>
                                        </p:attrNameLst>
                                      </p:cBhvr>
                                      <p:tavLst>
                                        <p:tav tm="0">
                                          <p:val>
                                            <p:strVal val="#ppt_x"/>
                                          </p:val>
                                        </p:tav>
                                        <p:tav tm="100000">
                                          <p:val>
                                            <p:strVal val="#ppt_x"/>
                                          </p:val>
                                        </p:tav>
                                      </p:tavLst>
                                    </p:anim>
                                    <p:anim calcmode="lin" valueType="num">
                                      <p:cBhvr additive="base">
                                        <p:cTn id="18" dur="500" fill="hold"/>
                                        <p:tgtEl>
                                          <p:spTgt spid="133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6" grpId="0"/>
      <p:bldP spid="13317" grpId="0"/>
      <p:bldP spid="1331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ChangeArrowheads="1"/>
          </p:cNvSpPr>
          <p:nvPr/>
        </p:nvSpPr>
        <p:spPr bwMode="auto">
          <a:xfrm>
            <a:off x="304800" y="325438"/>
            <a:ext cx="9067800" cy="3970318"/>
          </a:xfrm>
          <a:prstGeom prst="rect">
            <a:avLst/>
          </a:prstGeom>
          <a:noFill/>
          <a:ln w="9525">
            <a:noFill/>
            <a:miter lim="800000"/>
            <a:headEnd/>
            <a:tailEnd/>
          </a:ln>
        </p:spPr>
        <p:txBody>
          <a:bodyPr>
            <a:spAutoFit/>
          </a:bodyPr>
          <a:lstStyle/>
          <a:p>
            <a:r>
              <a:rPr lang="vi-VN" sz="2800" b="1" i="1" dirty="0">
                <a:solidFill>
                  <a:srgbClr val="0000FF"/>
                </a:solidFill>
                <a:latin typeface="Times New Roman" pitchFamily="18" charset="0"/>
                <a:cs typeface="Times New Roman" pitchFamily="18" charset="0"/>
              </a:rPr>
              <a:t>2. Trong hai câu sau, câu nào là câu cảm thán? Vì sao?</a:t>
            </a:r>
            <a:br>
              <a:rPr lang="vi-VN" sz="2800" b="1" i="1" dirty="0">
                <a:solidFill>
                  <a:srgbClr val="0000FF"/>
                </a:solidFill>
                <a:latin typeface="Times New Roman" pitchFamily="18" charset="0"/>
                <a:cs typeface="Times New Roman" pitchFamily="18" charset="0"/>
              </a:rPr>
            </a:br>
            <a:r>
              <a:rPr lang="vi-VN" sz="2800" b="1" dirty="0">
                <a:solidFill>
                  <a:srgbClr val="0000FF"/>
                </a:solidFill>
                <a:latin typeface="Times New Roman" pitchFamily="18" charset="0"/>
                <a:cs typeface="Times New Roman" pitchFamily="18" charset="0"/>
              </a:rPr>
              <a:t/>
            </a:r>
            <a:br>
              <a:rPr lang="vi-VN" sz="2800" b="1" dirty="0">
                <a:solidFill>
                  <a:srgbClr val="0000FF"/>
                </a:solidFill>
                <a:latin typeface="Times New Roman" pitchFamily="18" charset="0"/>
                <a:cs typeface="Times New Roman" pitchFamily="18" charset="0"/>
              </a:rPr>
            </a:br>
            <a:r>
              <a:rPr lang="vi-VN" sz="2800" b="1" dirty="0">
                <a:solidFill>
                  <a:srgbClr val="0000FF"/>
                </a:solidFill>
                <a:latin typeface="Times New Roman" pitchFamily="18" charset="0"/>
                <a:cs typeface="Times New Roman" pitchFamily="18" charset="0"/>
              </a:rPr>
              <a:t>a) Trong chiến tranh, có biết bao người đã ra trận và mãi mãi không trở về.</a:t>
            </a:r>
            <a:br>
              <a:rPr lang="vi-VN" sz="2800" b="1" dirty="0">
                <a:solidFill>
                  <a:srgbClr val="0000FF"/>
                </a:solidFill>
                <a:latin typeface="Times New Roman" pitchFamily="18" charset="0"/>
                <a:cs typeface="Times New Roman" pitchFamily="18" charset="0"/>
              </a:rPr>
            </a:br>
            <a:r>
              <a:rPr lang="vi-VN" sz="2800" b="1" dirty="0">
                <a:solidFill>
                  <a:srgbClr val="0000FF"/>
                </a:solidFill>
                <a:latin typeface="Times New Roman" pitchFamily="18" charset="0"/>
                <a:cs typeface="Times New Roman" pitchFamily="18" charset="0"/>
              </a:rPr>
              <a:t>             </a:t>
            </a:r>
            <a:br>
              <a:rPr lang="vi-VN" sz="2800" b="1" dirty="0">
                <a:solidFill>
                  <a:srgbClr val="0000FF"/>
                </a:solidFill>
                <a:latin typeface="Times New Roman" pitchFamily="18" charset="0"/>
                <a:cs typeface="Times New Roman" pitchFamily="18" charset="0"/>
              </a:rPr>
            </a:br>
            <a:r>
              <a:rPr lang="vi-VN" sz="2800" b="1" dirty="0">
                <a:solidFill>
                  <a:srgbClr val="0000FF"/>
                </a:solidFill>
                <a:latin typeface="Times New Roman" pitchFamily="18" charset="0"/>
                <a:cs typeface="Times New Roman" pitchFamily="18" charset="0"/>
              </a:rPr>
              <a:t>b) Tình yêu quê hương của Tế Hanh thật đằm thắm biết bao!</a:t>
            </a:r>
            <a:br>
              <a:rPr lang="vi-VN" sz="2800" b="1" dirty="0">
                <a:solidFill>
                  <a:srgbClr val="0000FF"/>
                </a:solidFill>
                <a:latin typeface="Times New Roman" pitchFamily="18" charset="0"/>
                <a:cs typeface="Times New Roman" pitchFamily="18" charset="0"/>
              </a:rPr>
            </a:br>
            <a:r>
              <a:rPr lang="vi-VN" sz="2800" b="1" dirty="0">
                <a:solidFill>
                  <a:srgbClr val="0000FF"/>
                </a:solidFill>
                <a:latin typeface="Times New Roman" pitchFamily="18" charset="0"/>
                <a:cs typeface="Times New Roman" pitchFamily="18" charset="0"/>
              </a:rPr>
              <a:t>          </a:t>
            </a:r>
          </a:p>
          <a:p>
            <a:r>
              <a:rPr lang="vi-VN" sz="2800" b="1" dirty="0">
                <a:solidFill>
                  <a:srgbClr val="0000FF"/>
                </a:solidFill>
                <a:latin typeface="Times New Roman" pitchFamily="18" charset="0"/>
                <a:cs typeface="Times New Roman" pitchFamily="18" charset="0"/>
              </a:rPr>
              <a:t>             </a:t>
            </a:r>
            <a:endParaRPr lang="en-US" sz="2800" b="1" dirty="0">
              <a:solidFill>
                <a:srgbClr val="FF0000"/>
              </a:solidFill>
              <a:latin typeface="Times New Roman" pitchFamily="18" charset="0"/>
              <a:cs typeface="Times New Roman" pitchFamily="18" charset="0"/>
            </a:endParaRPr>
          </a:p>
        </p:txBody>
      </p:sp>
      <p:cxnSp>
        <p:nvCxnSpPr>
          <p:cNvPr id="12291" name="Straight Connector 5"/>
          <p:cNvCxnSpPr>
            <a:cxnSpLocks noChangeShapeType="1"/>
          </p:cNvCxnSpPr>
          <p:nvPr/>
        </p:nvCxnSpPr>
        <p:spPr bwMode="auto">
          <a:xfrm>
            <a:off x="4038600" y="1600200"/>
            <a:ext cx="1066800" cy="1588"/>
          </a:xfrm>
          <a:prstGeom prst="line">
            <a:avLst/>
          </a:prstGeom>
          <a:noFill/>
          <a:ln w="38100" algn="ctr">
            <a:solidFill>
              <a:srgbClr val="FF0000"/>
            </a:solidFill>
            <a:round/>
            <a:headEnd/>
            <a:tailEnd/>
          </a:ln>
        </p:spPr>
      </p:cxnSp>
      <p:cxnSp>
        <p:nvCxnSpPr>
          <p:cNvPr id="12292" name="Straight Connector 6"/>
          <p:cNvCxnSpPr>
            <a:cxnSpLocks noChangeShapeType="1"/>
          </p:cNvCxnSpPr>
          <p:nvPr/>
        </p:nvCxnSpPr>
        <p:spPr bwMode="auto">
          <a:xfrm>
            <a:off x="8382000" y="2895600"/>
            <a:ext cx="533400" cy="1588"/>
          </a:xfrm>
          <a:prstGeom prst="line">
            <a:avLst/>
          </a:prstGeom>
          <a:noFill/>
          <a:ln w="38100" algn="ctr">
            <a:solidFill>
              <a:srgbClr val="FF0000"/>
            </a:solidFill>
            <a:round/>
            <a:headEnd/>
            <a:tailEnd/>
          </a:ln>
        </p:spPr>
      </p:cxnSp>
      <p:cxnSp>
        <p:nvCxnSpPr>
          <p:cNvPr id="12294" name="Straight Arrow Connector 12"/>
          <p:cNvCxnSpPr>
            <a:cxnSpLocks noChangeShapeType="1"/>
          </p:cNvCxnSpPr>
          <p:nvPr/>
        </p:nvCxnSpPr>
        <p:spPr bwMode="auto">
          <a:xfrm>
            <a:off x="457200" y="2286000"/>
            <a:ext cx="762000" cy="1588"/>
          </a:xfrm>
          <a:prstGeom prst="straightConnector1">
            <a:avLst/>
          </a:prstGeom>
          <a:noFill/>
          <a:ln w="38100" algn="ctr">
            <a:solidFill>
              <a:srgbClr val="002060"/>
            </a:solidFill>
            <a:round/>
            <a:headEnd/>
            <a:tailEnd type="arrow" w="med" len="med"/>
          </a:ln>
        </p:spPr>
      </p:cxnSp>
      <p:cxnSp>
        <p:nvCxnSpPr>
          <p:cNvPr id="12295" name="Straight Arrow Connector 15"/>
          <p:cNvCxnSpPr>
            <a:cxnSpLocks noChangeShapeType="1"/>
          </p:cNvCxnSpPr>
          <p:nvPr/>
        </p:nvCxnSpPr>
        <p:spPr bwMode="auto">
          <a:xfrm>
            <a:off x="381000" y="3960813"/>
            <a:ext cx="762000" cy="1587"/>
          </a:xfrm>
          <a:prstGeom prst="straightConnector1">
            <a:avLst/>
          </a:prstGeom>
          <a:noFill/>
          <a:ln w="38100" algn="ctr">
            <a:solidFill>
              <a:srgbClr val="002060"/>
            </a:solidFill>
            <a:round/>
            <a:headEnd/>
            <a:tailEnd type="arrow" w="med" len="med"/>
          </a:ln>
        </p:spPr>
      </p:cxnSp>
      <p:cxnSp>
        <p:nvCxnSpPr>
          <p:cNvPr id="10" name="Straight Connector 6"/>
          <p:cNvCxnSpPr>
            <a:cxnSpLocks noChangeShapeType="1"/>
          </p:cNvCxnSpPr>
          <p:nvPr/>
        </p:nvCxnSpPr>
        <p:spPr bwMode="auto">
          <a:xfrm>
            <a:off x="381000" y="3351212"/>
            <a:ext cx="533400" cy="1588"/>
          </a:xfrm>
          <a:prstGeom prst="line">
            <a:avLst/>
          </a:prstGeom>
          <a:noFill/>
          <a:ln w="38100" algn="ctr">
            <a:solidFill>
              <a:srgbClr val="FF0000"/>
            </a:solidFill>
            <a:round/>
            <a:headEnd/>
            <a:tailEnd/>
          </a:ln>
        </p:spPr>
      </p:cxnSp>
      <p:sp>
        <p:nvSpPr>
          <p:cNvPr id="8" name="TextBox 7"/>
          <p:cNvSpPr txBox="1"/>
          <p:nvPr/>
        </p:nvSpPr>
        <p:spPr>
          <a:xfrm>
            <a:off x="1524000" y="2057400"/>
            <a:ext cx="6477000" cy="523220"/>
          </a:xfrm>
          <a:prstGeom prst="rect">
            <a:avLst/>
          </a:prstGeom>
          <a:noFill/>
        </p:spPr>
        <p:txBody>
          <a:bodyPr wrap="square" rtlCol="0">
            <a:spAutoFit/>
          </a:bodyPr>
          <a:lstStyle/>
          <a:p>
            <a:r>
              <a:rPr lang="vi-VN" sz="2800" b="1" dirty="0" smtClean="0">
                <a:solidFill>
                  <a:srgbClr val="FF0000"/>
                </a:solidFill>
                <a:latin typeface="Times New Roman" pitchFamily="18" charset="0"/>
                <a:cs typeface="Times New Roman" pitchFamily="18" charset="0"/>
              </a:rPr>
              <a:t>Câu trần thuật: từ ngữ chỉ số lượng</a:t>
            </a:r>
            <a:endParaRPr lang="en-US" sz="2800" dirty="0"/>
          </a:p>
        </p:txBody>
      </p:sp>
      <p:sp>
        <p:nvSpPr>
          <p:cNvPr id="9" name="TextBox 8"/>
          <p:cNvSpPr txBox="1"/>
          <p:nvPr/>
        </p:nvSpPr>
        <p:spPr>
          <a:xfrm>
            <a:off x="1447800" y="3743980"/>
            <a:ext cx="6477000" cy="523220"/>
          </a:xfrm>
          <a:prstGeom prst="rect">
            <a:avLst/>
          </a:prstGeom>
          <a:noFill/>
        </p:spPr>
        <p:txBody>
          <a:bodyPr wrap="square" rtlCol="0">
            <a:spAutoFit/>
          </a:bodyPr>
          <a:lstStyle/>
          <a:p>
            <a:r>
              <a:rPr lang="vi-VN" sz="2800" b="1" dirty="0" smtClean="0">
                <a:solidFill>
                  <a:srgbClr val="FF0000"/>
                </a:solidFill>
                <a:latin typeface="Times New Roman" pitchFamily="18" charset="0"/>
                <a:cs typeface="Times New Roman" pitchFamily="18" charset="0"/>
              </a:rPr>
              <a:t>Câu cảm thán: từ ngữ bộc lộ cảm xúc</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2291"/>
                                        </p:tgtEl>
                                        <p:attrNameLst>
                                          <p:attrName>style.visibility</p:attrName>
                                        </p:attrNameLst>
                                      </p:cBhvr>
                                      <p:to>
                                        <p:strVal val="visible"/>
                                      </p:to>
                                    </p:set>
                                    <p:animEffect transition="in" filter="box(in)">
                                      <p:cBhvr>
                                        <p:cTn id="7" dur="500"/>
                                        <p:tgtEl>
                                          <p:spTgt spid="12291"/>
                                        </p:tgtEl>
                                      </p:cBhvr>
                                    </p:animEffect>
                                  </p:childTnLst>
                                </p:cTn>
                              </p:par>
                              <p:par>
                                <p:cTn id="8" presetID="4" presetClass="entr" presetSubtype="16" fill="hold" nodeType="withEffect">
                                  <p:stCondLst>
                                    <p:cond delay="0"/>
                                  </p:stCondLst>
                                  <p:childTnLst>
                                    <p:set>
                                      <p:cBhvr>
                                        <p:cTn id="9" dur="1" fill="hold">
                                          <p:stCondLst>
                                            <p:cond delay="0"/>
                                          </p:stCondLst>
                                        </p:cTn>
                                        <p:tgtEl>
                                          <p:spTgt spid="12292"/>
                                        </p:tgtEl>
                                        <p:attrNameLst>
                                          <p:attrName>style.visibility</p:attrName>
                                        </p:attrNameLst>
                                      </p:cBhvr>
                                      <p:to>
                                        <p:strVal val="visible"/>
                                      </p:to>
                                    </p:set>
                                    <p:animEffect transition="in" filter="box(in)">
                                      <p:cBhvr>
                                        <p:cTn id="10" dur="500"/>
                                        <p:tgtEl>
                                          <p:spTgt spid="12292"/>
                                        </p:tgtEl>
                                      </p:cBhvr>
                                    </p:animEffect>
                                  </p:childTnLst>
                                </p:cTn>
                              </p:par>
                              <p:par>
                                <p:cTn id="11" presetID="4" presetClass="entr" presetSubtype="16" fill="hold"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box(in)">
                                      <p:cBhvr>
                                        <p:cTn id="13" dur="500"/>
                                        <p:tgtEl>
                                          <p:spTgt spid="10"/>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nodeType="clickEffect">
                                  <p:stCondLst>
                                    <p:cond delay="0"/>
                                  </p:stCondLst>
                                  <p:childTnLst>
                                    <p:set>
                                      <p:cBhvr>
                                        <p:cTn id="17" dur="1" fill="hold">
                                          <p:stCondLst>
                                            <p:cond delay="0"/>
                                          </p:stCondLst>
                                        </p:cTn>
                                        <p:tgtEl>
                                          <p:spTgt spid="12294"/>
                                        </p:tgtEl>
                                        <p:attrNameLst>
                                          <p:attrName>style.visibility</p:attrName>
                                        </p:attrNameLst>
                                      </p:cBhvr>
                                      <p:to>
                                        <p:strVal val="visible"/>
                                      </p:to>
                                    </p:set>
                                    <p:animEffect transition="in" filter="box(in)">
                                      <p:cBhvr>
                                        <p:cTn id="18" dur="500"/>
                                        <p:tgtEl>
                                          <p:spTgt spid="12294"/>
                                        </p:tgtEl>
                                      </p:cBhvr>
                                    </p:animEffect>
                                  </p:childTnLst>
                                </p:cTn>
                              </p:par>
                              <p:par>
                                <p:cTn id="19" presetID="4" presetClass="entr" presetSubtype="16"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box(in)">
                                      <p:cBhvr>
                                        <p:cTn id="21" dur="500"/>
                                        <p:tgtEl>
                                          <p:spTgt spid="8"/>
                                        </p:tgtEl>
                                      </p:cBhvr>
                                    </p:animEffect>
                                  </p:childTnLst>
                                </p:cTn>
                              </p:par>
                            </p:childTnLst>
                          </p:cTn>
                        </p:par>
                      </p:childTnLst>
                    </p:cTn>
                  </p:par>
                  <p:par>
                    <p:cTn id="22" fill="hold">
                      <p:stCondLst>
                        <p:cond delay="indefinite"/>
                      </p:stCondLst>
                      <p:childTnLst>
                        <p:par>
                          <p:cTn id="23" fill="hold">
                            <p:stCondLst>
                              <p:cond delay="0"/>
                            </p:stCondLst>
                            <p:childTnLst>
                              <p:par>
                                <p:cTn id="24" presetID="4" presetClass="entr" presetSubtype="16" fill="hold" grpId="0" nodeType="click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box(in)">
                                      <p:cBhvr>
                                        <p:cTn id="26" dur="500"/>
                                        <p:tgtEl>
                                          <p:spTgt spid="9"/>
                                        </p:tgtEl>
                                      </p:cBhvr>
                                    </p:animEffect>
                                  </p:childTnLst>
                                </p:cTn>
                              </p:par>
                              <p:par>
                                <p:cTn id="27" presetID="4" presetClass="entr" presetSubtype="16" fill="hold" nodeType="withEffect">
                                  <p:stCondLst>
                                    <p:cond delay="0"/>
                                  </p:stCondLst>
                                  <p:childTnLst>
                                    <p:set>
                                      <p:cBhvr>
                                        <p:cTn id="28" dur="1" fill="hold">
                                          <p:stCondLst>
                                            <p:cond delay="0"/>
                                          </p:stCondLst>
                                        </p:cTn>
                                        <p:tgtEl>
                                          <p:spTgt spid="12295"/>
                                        </p:tgtEl>
                                        <p:attrNameLst>
                                          <p:attrName>style.visibility</p:attrName>
                                        </p:attrNameLst>
                                      </p:cBhvr>
                                      <p:to>
                                        <p:strVal val="visible"/>
                                      </p:to>
                                    </p:set>
                                    <p:animEffect transition="in" filter="box(in)">
                                      <p:cBhvr>
                                        <p:cTn id="29" dur="500"/>
                                        <p:tgtEl>
                                          <p:spTgt spid="122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Box 3"/>
          <p:cNvSpPr txBox="1">
            <a:spLocks noChangeArrowheads="1"/>
          </p:cNvSpPr>
          <p:nvPr/>
        </p:nvSpPr>
        <p:spPr bwMode="auto">
          <a:xfrm>
            <a:off x="838200" y="-304800"/>
            <a:ext cx="7543800" cy="4708525"/>
          </a:xfrm>
          <a:prstGeom prst="rect">
            <a:avLst/>
          </a:prstGeom>
          <a:noFill/>
          <a:ln w="9525">
            <a:noFill/>
            <a:miter lim="800000"/>
            <a:headEnd/>
            <a:tailEnd/>
          </a:ln>
        </p:spPr>
        <p:txBody>
          <a:bodyPr>
            <a:spAutoFit/>
          </a:bodyPr>
          <a:lstStyle/>
          <a:p>
            <a:pPr algn="just"/>
            <a:endParaRPr lang="vi-VN" sz="2400" b="1" dirty="0">
              <a:latin typeface="Times New Roman" pitchFamily="18" charset="0"/>
              <a:cs typeface="Times New Roman" pitchFamily="18" charset="0"/>
            </a:endParaRPr>
          </a:p>
          <a:p>
            <a:pPr algn="ctr"/>
            <a:r>
              <a:rPr lang="vi-VN" sz="3600" b="1" u="sng" dirty="0">
                <a:solidFill>
                  <a:srgbClr val="FF0000"/>
                </a:solidFill>
                <a:latin typeface="Times New Roman" pitchFamily="18" charset="0"/>
                <a:cs typeface="Times New Roman" pitchFamily="18" charset="0"/>
              </a:rPr>
              <a:t>Thảo luận:</a:t>
            </a:r>
          </a:p>
          <a:p>
            <a:pPr algn="just"/>
            <a:r>
              <a:rPr lang="vi-VN" sz="2400" b="1" dirty="0">
                <a:latin typeface="Times New Roman" pitchFamily="18" charset="0"/>
                <a:cs typeface="Times New Roman" pitchFamily="18" charset="0"/>
              </a:rPr>
              <a:t> </a:t>
            </a:r>
            <a:r>
              <a:rPr lang="vi-VN" sz="2400" b="1" i="1" dirty="0">
                <a:solidFill>
                  <a:srgbClr val="FF0000"/>
                </a:solidFill>
                <a:latin typeface="Times New Roman" pitchFamily="18" charset="0"/>
                <a:cs typeface="Times New Roman" pitchFamily="18" charset="0"/>
              </a:rPr>
              <a:t>Những điểm giống nhau và khác nhau trong dấu hiệu hình thức của câu cầu khiến và câu cảm thán?</a:t>
            </a:r>
            <a:r>
              <a:rPr lang="vi-VN" sz="2400" b="1" dirty="0">
                <a:latin typeface="Times New Roman" pitchFamily="18" charset="0"/>
                <a:cs typeface="Times New Roman" pitchFamily="18" charset="0"/>
              </a:rPr>
              <a:t/>
            </a:r>
            <a:br>
              <a:rPr lang="vi-VN" sz="2400" b="1" dirty="0">
                <a:latin typeface="Times New Roman" pitchFamily="18" charset="0"/>
                <a:cs typeface="Times New Roman" pitchFamily="18" charset="0"/>
              </a:rPr>
            </a:br>
            <a:r>
              <a:rPr lang="vi-VN" sz="2400" b="1" dirty="0">
                <a:latin typeface="Times New Roman" pitchFamily="18" charset="0"/>
                <a:cs typeface="Times New Roman" pitchFamily="18" charset="0"/>
              </a:rPr>
              <a:t/>
            </a:r>
            <a:br>
              <a:rPr lang="vi-VN" sz="2400" b="1" dirty="0">
                <a:latin typeface="Times New Roman" pitchFamily="18" charset="0"/>
                <a:cs typeface="Times New Roman" pitchFamily="18" charset="0"/>
              </a:rPr>
            </a:br>
            <a:r>
              <a:rPr lang="vi-VN" sz="2400" b="1" dirty="0">
                <a:latin typeface="Times New Roman" pitchFamily="18" charset="0"/>
                <a:cs typeface="Times New Roman" pitchFamily="18" charset="0"/>
              </a:rPr>
              <a:t/>
            </a:r>
            <a:br>
              <a:rPr lang="vi-VN" sz="2400" b="1" dirty="0">
                <a:latin typeface="Times New Roman" pitchFamily="18" charset="0"/>
                <a:cs typeface="Times New Roman" pitchFamily="18" charset="0"/>
              </a:rPr>
            </a:br>
            <a:r>
              <a:rPr lang="vi-VN" sz="2400" b="1" dirty="0">
                <a:latin typeface="Times New Roman" pitchFamily="18" charset="0"/>
                <a:cs typeface="Times New Roman" pitchFamily="18" charset="0"/>
              </a:rPr>
              <a:t/>
            </a:r>
            <a:br>
              <a:rPr lang="vi-VN" sz="2400" b="1" dirty="0">
                <a:latin typeface="Times New Roman" pitchFamily="18" charset="0"/>
                <a:cs typeface="Times New Roman" pitchFamily="18" charset="0"/>
              </a:rPr>
            </a:br>
            <a:r>
              <a:rPr lang="vi-VN" sz="2400" b="1" dirty="0">
                <a:latin typeface="Times New Roman" pitchFamily="18" charset="0"/>
                <a:cs typeface="Times New Roman" pitchFamily="18" charset="0"/>
              </a:rPr>
              <a:t/>
            </a:r>
            <a:br>
              <a:rPr lang="vi-VN" sz="2400" b="1" dirty="0">
                <a:latin typeface="Times New Roman" pitchFamily="18" charset="0"/>
                <a:cs typeface="Times New Roman" pitchFamily="18" charset="0"/>
              </a:rPr>
            </a:br>
            <a:r>
              <a:rPr lang="vi-VN" sz="2400" b="1" dirty="0">
                <a:latin typeface="Times New Roman" pitchFamily="18" charset="0"/>
                <a:cs typeface="Times New Roman" pitchFamily="18" charset="0"/>
              </a:rPr>
              <a:t/>
            </a:r>
            <a:br>
              <a:rPr lang="vi-VN" sz="2400" b="1" dirty="0">
                <a:latin typeface="Times New Roman" pitchFamily="18" charset="0"/>
                <a:cs typeface="Times New Roman" pitchFamily="18" charset="0"/>
              </a:rPr>
            </a:br>
            <a:r>
              <a:rPr lang="vi-VN" sz="2400" b="1" dirty="0">
                <a:latin typeface="Times New Roman" pitchFamily="18" charset="0"/>
                <a:cs typeface="Times New Roman" pitchFamily="18" charset="0"/>
              </a:rPr>
              <a:t/>
            </a:r>
            <a:br>
              <a:rPr lang="vi-VN" sz="2400" b="1" dirty="0">
                <a:latin typeface="Times New Roman" pitchFamily="18" charset="0"/>
                <a:cs typeface="Times New Roman" pitchFamily="18" charset="0"/>
              </a:rPr>
            </a:br>
            <a:r>
              <a:rPr lang="vi-VN" sz="2400" b="1" dirty="0">
                <a:latin typeface="Times New Roman" pitchFamily="18" charset="0"/>
                <a:cs typeface="Times New Roman" pitchFamily="18" charset="0"/>
              </a:rPr>
              <a:t/>
            </a:r>
            <a:br>
              <a:rPr lang="vi-VN" sz="2400" b="1" dirty="0">
                <a:latin typeface="Times New Roman" pitchFamily="18" charset="0"/>
                <a:cs typeface="Times New Roman" pitchFamily="18" charset="0"/>
              </a:rPr>
            </a:br>
            <a:endParaRPr lang="en-US" sz="2400" b="1" dirty="0">
              <a:latin typeface="Times New Roman" pitchFamily="18" charset="0"/>
              <a:cs typeface="Times New Roman" pitchFamily="18" charset="0"/>
            </a:endParaRPr>
          </a:p>
        </p:txBody>
      </p:sp>
      <p:sp>
        <p:nvSpPr>
          <p:cNvPr id="5" name="WordArt 5"/>
          <p:cNvSpPr>
            <a:spLocks noChangeArrowheads="1" noChangeShapeType="1" noTextEdit="1"/>
          </p:cNvSpPr>
          <p:nvPr/>
        </p:nvSpPr>
        <p:spPr bwMode="auto">
          <a:xfrm>
            <a:off x="152400" y="228600"/>
            <a:ext cx="685800" cy="1066800"/>
          </a:xfrm>
          <a:prstGeom prst="rect">
            <a:avLst/>
          </a:prstGeom>
        </p:spPr>
        <p:txBody>
          <a:bodyPr wrap="none" fromWordArt="1">
            <a:prstTxWarp prst="textPlain">
              <a:avLst>
                <a:gd name="adj" fmla="val 50870"/>
              </a:avLst>
            </a:prstTxWarp>
          </a:bodyPr>
          <a:lstStyle/>
          <a:p>
            <a:pPr algn="ctr"/>
            <a:r>
              <a:rPr lang="en-US" sz="3600" kern="10">
                <a:ln w="9525">
                  <a:solidFill>
                    <a:srgbClr val="000000"/>
                  </a:solidFill>
                  <a:round/>
                  <a:headEnd/>
                  <a:tailEnd/>
                </a:ln>
                <a:solidFill>
                  <a:srgbClr val="FF0066"/>
                </a:solidFill>
                <a:latin typeface="Arial Black"/>
              </a:rPr>
              <a:t>?</a:t>
            </a:r>
          </a:p>
        </p:txBody>
      </p:sp>
      <p:sp>
        <p:nvSpPr>
          <p:cNvPr id="13316" name="TextBox 6"/>
          <p:cNvSpPr txBox="1">
            <a:spLocks noChangeArrowheads="1"/>
          </p:cNvSpPr>
          <p:nvPr/>
        </p:nvSpPr>
        <p:spPr bwMode="auto">
          <a:xfrm>
            <a:off x="381000" y="1676400"/>
            <a:ext cx="8763000" cy="1384300"/>
          </a:xfrm>
          <a:prstGeom prst="rect">
            <a:avLst/>
          </a:prstGeom>
          <a:noFill/>
          <a:ln w="9525">
            <a:noFill/>
            <a:miter lim="800000"/>
            <a:headEnd/>
            <a:tailEnd/>
          </a:ln>
        </p:spPr>
        <p:txBody>
          <a:bodyPr>
            <a:spAutoFit/>
          </a:bodyPr>
          <a:lstStyle/>
          <a:p>
            <a:r>
              <a:rPr lang="vi-VN" sz="2800" b="1" dirty="0">
                <a:latin typeface="Times New Roman" pitchFamily="18" charset="0"/>
                <a:cs typeface="Times New Roman" pitchFamily="18" charset="0"/>
              </a:rPr>
              <a:t>*Giống nhau:    </a:t>
            </a:r>
            <a:r>
              <a:rPr lang="vi-VN" sz="2800" b="1" dirty="0">
                <a:solidFill>
                  <a:srgbClr val="0000FF"/>
                </a:solidFill>
                <a:latin typeface="Times New Roman" pitchFamily="18" charset="0"/>
                <a:cs typeface="Times New Roman" pitchFamily="18" charset="0"/>
              </a:rPr>
              <a:t>đều sử dụng dấu chấm than.</a:t>
            </a:r>
            <a:br>
              <a:rPr lang="vi-VN" sz="2800" b="1" dirty="0">
                <a:solidFill>
                  <a:srgbClr val="0000FF"/>
                </a:solidFill>
                <a:latin typeface="Times New Roman" pitchFamily="18" charset="0"/>
                <a:cs typeface="Times New Roman" pitchFamily="18" charset="0"/>
              </a:rPr>
            </a:br>
            <a:r>
              <a:rPr lang="vi-VN" sz="2800" b="1" dirty="0">
                <a:latin typeface="Times New Roman" pitchFamily="18" charset="0"/>
                <a:cs typeface="Times New Roman" pitchFamily="18" charset="0"/>
              </a:rPr>
              <a:t>* Khác nhau:</a:t>
            </a:r>
            <a:br>
              <a:rPr lang="vi-VN" sz="2800" b="1" dirty="0">
                <a:latin typeface="Times New Roman" pitchFamily="18" charset="0"/>
                <a:cs typeface="Times New Roman" pitchFamily="18" charset="0"/>
              </a:rPr>
            </a:br>
            <a:endParaRPr lang="en-US" sz="2800" b="1" dirty="0"/>
          </a:p>
        </p:txBody>
      </p:sp>
      <p:sp>
        <p:nvSpPr>
          <p:cNvPr id="13317" name="TextBox 7"/>
          <p:cNvSpPr txBox="1">
            <a:spLocks noChangeArrowheads="1"/>
          </p:cNvSpPr>
          <p:nvPr/>
        </p:nvSpPr>
        <p:spPr bwMode="auto">
          <a:xfrm>
            <a:off x="1219200" y="3962400"/>
            <a:ext cx="6629400" cy="1570038"/>
          </a:xfrm>
          <a:prstGeom prst="rect">
            <a:avLst/>
          </a:prstGeom>
          <a:noFill/>
          <a:ln w="9525">
            <a:noFill/>
            <a:miter lim="800000"/>
            <a:headEnd/>
            <a:tailEnd/>
          </a:ln>
        </p:spPr>
        <p:txBody>
          <a:bodyPr>
            <a:spAutoFit/>
          </a:bodyPr>
          <a:lstStyle/>
          <a:p>
            <a:r>
              <a:rPr lang="vi-VN" sz="2400"/>
              <a:t> </a:t>
            </a:r>
            <a:endParaRPr lang="en-US" sz="2400">
              <a:latin typeface="VNI Times" pitchFamily="2" charset="0"/>
            </a:endParaRPr>
          </a:p>
          <a:p>
            <a:r>
              <a:rPr lang="vi-VN" sz="2400"/>
              <a:t> </a:t>
            </a:r>
            <a:endParaRPr lang="en-US" sz="2400">
              <a:latin typeface="VNI Times" pitchFamily="2" charset="0"/>
            </a:endParaRPr>
          </a:p>
          <a:p>
            <a:r>
              <a:rPr lang="vi-VN" sz="2400"/>
              <a:t> </a:t>
            </a:r>
            <a:endParaRPr lang="en-US" sz="2400">
              <a:latin typeface="VNI Times" pitchFamily="2" charset="0"/>
            </a:endParaRPr>
          </a:p>
          <a:p>
            <a:endParaRPr lang="en-US" sz="2400">
              <a:latin typeface="VNI Times" pitchFamily="2" charset="0"/>
            </a:endParaRPr>
          </a:p>
        </p:txBody>
      </p:sp>
      <p:graphicFrame>
        <p:nvGraphicFramePr>
          <p:cNvPr id="10" name="Table 9"/>
          <p:cNvGraphicFramePr>
            <a:graphicFrameLocks noGrp="1"/>
          </p:cNvGraphicFramePr>
          <p:nvPr/>
        </p:nvGraphicFramePr>
        <p:xfrm>
          <a:off x="76200" y="2743200"/>
          <a:ext cx="8915400" cy="3903345"/>
        </p:xfrm>
        <a:graphic>
          <a:graphicData uri="http://schemas.openxmlformats.org/drawingml/2006/table">
            <a:tbl>
              <a:tblPr firstRow="1" bandRow="1">
                <a:tableStyleId>{5C22544A-7EE6-4342-B048-85BDC9FD1C3A}</a:tableStyleId>
              </a:tblPr>
              <a:tblGrid>
                <a:gridCol w="4068192"/>
                <a:gridCol w="4847208"/>
              </a:tblGrid>
              <a:tr h="52006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2400" dirty="0" smtClean="0">
                          <a:solidFill>
                            <a:srgbClr val="FF0000"/>
                          </a:solidFill>
                          <a:latin typeface="Times New Roman" pitchFamily="18" charset="0"/>
                          <a:cs typeface="Times New Roman" pitchFamily="18" charset="0"/>
                        </a:rPr>
                        <a:t>Câu cầu khiến</a:t>
                      </a:r>
                      <a:endParaRPr lang="en-US" sz="2400" dirty="0" smtClean="0">
                        <a:solidFill>
                          <a:srgbClr val="FF0000"/>
                        </a:solidFill>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vi-VN" sz="2400" dirty="0" smtClean="0">
                          <a:solidFill>
                            <a:srgbClr val="FF0000"/>
                          </a:solidFill>
                          <a:latin typeface="Times New Roman" pitchFamily="18" charset="0"/>
                          <a:cs typeface="Times New Roman" pitchFamily="18" charset="0"/>
                        </a:rPr>
                        <a:t>Câu cảm thán</a:t>
                      </a:r>
                      <a:endParaRPr lang="en-US" sz="2400" dirty="0" smtClean="0">
                        <a:solidFill>
                          <a:srgbClr val="FF0000"/>
                        </a:solidFill>
                        <a:latin typeface="Times New Roman" pitchFamily="18" charset="0"/>
                        <a:cs typeface="Times New Roman" pitchFamily="18" charset="0"/>
                      </a:endParaRPr>
                    </a:p>
                  </a:txBody>
                  <a:tcPr/>
                </a:tc>
              </a:tr>
              <a:tr h="2619375">
                <a:tc>
                  <a:txBody>
                    <a:bodyPr/>
                    <a:lstStyle/>
                    <a:p>
                      <a:r>
                        <a:rPr lang="vi-VN" sz="2400" b="1" dirty="0" smtClean="0">
                          <a:solidFill>
                            <a:srgbClr val="0000FF"/>
                          </a:solidFill>
                          <a:latin typeface="Times New Roman" pitchFamily="18" charset="0"/>
                          <a:cs typeface="Times New Roman" pitchFamily="18" charset="0"/>
                        </a:rPr>
                        <a:t>-Có từ ngữ cầu khiến: </a:t>
                      </a:r>
                      <a:r>
                        <a:rPr lang="vi-VN" sz="2400" b="1" i="1" dirty="0" smtClean="0">
                          <a:solidFill>
                            <a:srgbClr val="FF0000"/>
                          </a:solidFill>
                          <a:latin typeface="Times New Roman" pitchFamily="18" charset="0"/>
                          <a:cs typeface="Times New Roman" pitchFamily="18" charset="0"/>
                        </a:rPr>
                        <a:t>hãy, đừng, chớ, đi, thôi, nào</a:t>
                      </a:r>
                    </a:p>
                    <a:p>
                      <a:endParaRPr lang="en-US" sz="2400" b="1" i="1" dirty="0" smtClean="0">
                        <a:solidFill>
                          <a:srgbClr val="FF0000"/>
                        </a:solidFill>
                        <a:latin typeface="Times New Roman" pitchFamily="18" charset="0"/>
                        <a:cs typeface="Times New Roman" pitchFamily="18" charset="0"/>
                      </a:endParaRPr>
                    </a:p>
                    <a:p>
                      <a:r>
                        <a:rPr lang="vi-VN" sz="2400" b="1" dirty="0" smtClean="0">
                          <a:solidFill>
                            <a:srgbClr val="0000FF"/>
                          </a:solidFill>
                          <a:latin typeface="Times New Roman" pitchFamily="18" charset="0"/>
                          <a:cs typeface="Times New Roman" pitchFamily="18" charset="0"/>
                        </a:rPr>
                        <a:t>-Dùng để yêu cầu, ra lệnh, đề nghị</a:t>
                      </a:r>
                      <a:endParaRPr lang="en-US" sz="2400" b="1" dirty="0" smtClean="0">
                        <a:solidFill>
                          <a:srgbClr val="0000FF"/>
                        </a:solidFill>
                        <a:latin typeface="Times New Roman" pitchFamily="18" charset="0"/>
                        <a:cs typeface="Times New Roman" pitchFamily="18" charset="0"/>
                      </a:endParaRPr>
                    </a:p>
                    <a:p>
                      <a:endParaRPr lang="en-US" sz="2400" dirty="0"/>
                    </a:p>
                  </a:txBody>
                  <a:tcPr/>
                </a:tc>
                <a:tc>
                  <a:txBody>
                    <a:bodyPr/>
                    <a:lstStyle/>
                    <a:p>
                      <a:r>
                        <a:rPr lang="en-US" sz="2400" dirty="0" smtClean="0">
                          <a:latin typeface="VNI Times" pitchFamily="2" charset="0"/>
                        </a:rPr>
                        <a:t>-</a:t>
                      </a:r>
                      <a:r>
                        <a:rPr lang="en-US" sz="2400" b="1" dirty="0" smtClean="0">
                          <a:solidFill>
                            <a:srgbClr val="0000FF"/>
                          </a:solidFill>
                          <a:latin typeface="VNI Times" pitchFamily="2" charset="0"/>
                        </a:rPr>
                        <a:t>Coù töø ngöõ caûm thaùn nhö</a:t>
                      </a:r>
                      <a:r>
                        <a:rPr lang="en-US" sz="2400" b="1" dirty="0" smtClean="0">
                          <a:solidFill>
                            <a:srgbClr val="FF0000"/>
                          </a:solidFill>
                          <a:latin typeface="VNI Times" pitchFamily="2" charset="0"/>
                        </a:rPr>
                        <a:t>: </a:t>
                      </a:r>
                      <a:r>
                        <a:rPr lang="en-US" sz="2400" b="1" i="1" dirty="0" smtClean="0">
                          <a:solidFill>
                            <a:srgbClr val="FF0000"/>
                          </a:solidFill>
                          <a:latin typeface="VNI Times" pitchFamily="2" charset="0"/>
                        </a:rPr>
                        <a:t>oâi, than oâi, hôõi ôi, chao ôi (oâi), trôøi ôi, thay, bieát bao, xieát bao, bieát chöøng naøo, </a:t>
                      </a:r>
                      <a:r>
                        <a:rPr lang="vi-VN" sz="2400" b="1" i="1" dirty="0" smtClean="0">
                          <a:solidFill>
                            <a:srgbClr val="FF0000"/>
                          </a:solidFill>
                        </a:rPr>
                        <a:t>...</a:t>
                      </a:r>
                      <a:endParaRPr lang="en-US" sz="2400" b="1" i="1" dirty="0" smtClean="0">
                        <a:solidFill>
                          <a:srgbClr val="FF0000"/>
                        </a:solidFill>
                        <a:latin typeface="VNI Times" pitchFamily="2" charset="0"/>
                      </a:endParaRPr>
                    </a:p>
                    <a:p>
                      <a:r>
                        <a:rPr lang="vi-VN" sz="2400" b="1" dirty="0" smtClean="0">
                          <a:solidFill>
                            <a:srgbClr val="0000FF"/>
                          </a:solidFill>
                          <a:latin typeface="Times New Roman" pitchFamily="18" charset="0"/>
                          <a:cs typeface="Times New Roman" pitchFamily="18" charset="0"/>
                        </a:rPr>
                        <a:t>-D</a:t>
                      </a:r>
                      <a:r>
                        <a:rPr lang="en-US" sz="2400" b="1" dirty="0" smtClean="0">
                          <a:solidFill>
                            <a:srgbClr val="0000FF"/>
                          </a:solidFill>
                          <a:latin typeface="VNI Times" pitchFamily="2" charset="0"/>
                        </a:rPr>
                        <a:t>uøng ñeå boäc loä tröïc tieáp caûm xuùc cuûa ngöôøi noùi (ngöôøi vieát)</a:t>
                      </a:r>
                      <a:r>
                        <a:rPr lang="vi-VN" sz="2400" b="1" dirty="0" smtClean="0">
                          <a:solidFill>
                            <a:srgbClr val="0000FF"/>
                          </a:solidFill>
                        </a:rPr>
                        <a:t>;</a:t>
                      </a:r>
                      <a:endParaRPr lang="en-US" sz="2400" b="1" dirty="0" smtClean="0">
                        <a:solidFill>
                          <a:srgbClr val="0000FF"/>
                        </a:solidFill>
                        <a:latin typeface="VNI Times" pitchFamily="2" charset="0"/>
                      </a:endParaRPr>
                    </a:p>
                    <a:p>
                      <a:r>
                        <a:rPr lang="vi-VN" sz="2400" b="1" dirty="0" smtClean="0">
                          <a:solidFill>
                            <a:srgbClr val="0000FF"/>
                          </a:solidFill>
                          <a:latin typeface="Times New Roman" pitchFamily="18" charset="0"/>
                          <a:cs typeface="Times New Roman" pitchFamily="18" charset="0"/>
                        </a:rPr>
                        <a:t>-X</a:t>
                      </a:r>
                      <a:r>
                        <a:rPr lang="en-US" sz="2400" b="1" dirty="0" smtClean="0">
                          <a:solidFill>
                            <a:srgbClr val="0000FF"/>
                          </a:solidFill>
                          <a:latin typeface="VNI Times" pitchFamily="2" charset="0"/>
                        </a:rPr>
                        <a:t>uaát hieän chuû yeáu trong ngoân ngöõ noùi haèng ngaøy hay ngoân ngöõ vaên chöông.</a:t>
                      </a:r>
                    </a:p>
                    <a:p>
                      <a:endParaRPr lang="en-US" sz="2400" b="1" dirty="0">
                        <a:solidFill>
                          <a:srgbClr val="0000FF"/>
                        </a:solidFill>
                      </a:endParaRPr>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subTnLst>
                                    <p:audio>
                                      <p:cMediaNode>
                                        <p:cTn display="0" masterRel="sameClick">
                                          <p:stCondLst>
                                            <p:cond evt="begin" delay="0">
                                              <p:tn val="5"/>
                                            </p:cond>
                                          </p:stCondLst>
                                          <p:endCondLst>
                                            <p:cond evt="onStopAudio" delay="0">
                                              <p:tgtEl>
                                                <p:sldTgt/>
                                              </p:tgtEl>
                                            </p:cond>
                                          </p:endCondLst>
                                        </p:cTn>
                                        <p:tgtEl>
                                          <p:sndTgt r:embed="rId2" name="push.wav" builtIn="1"/>
                                        </p:tgtEl>
                                      </p:cMediaNode>
                                    </p:audio>
                                  </p:subTnLst>
                                </p:cTn>
                              </p:par>
                            </p:childTnLst>
                          </p:cTn>
                        </p:par>
                      </p:childTnLst>
                    </p:cTn>
                  </p:par>
                  <p:par>
                    <p:cTn id="11" fill="hold">
                      <p:stCondLst>
                        <p:cond delay="indefinite"/>
                      </p:stCondLst>
                      <p:childTnLst>
                        <p:par>
                          <p:cTn id="12" fill="hold">
                            <p:stCondLst>
                              <p:cond delay="0"/>
                            </p:stCondLst>
                            <p:childTnLst>
                              <p:par>
                                <p:cTn id="13" presetID="2" presetClass="entr" presetSubtype="8" fill="hold" grpId="0" nodeType="clickEffect">
                                  <p:stCondLst>
                                    <p:cond delay="0"/>
                                  </p:stCondLst>
                                  <p:childTnLst>
                                    <p:set>
                                      <p:cBhvr>
                                        <p:cTn id="14" dur="1" fill="hold">
                                          <p:stCondLst>
                                            <p:cond delay="0"/>
                                          </p:stCondLst>
                                        </p:cTn>
                                        <p:tgtEl>
                                          <p:spTgt spid="13314"/>
                                        </p:tgtEl>
                                        <p:attrNameLst>
                                          <p:attrName>style.visibility</p:attrName>
                                        </p:attrNameLst>
                                      </p:cBhvr>
                                      <p:to>
                                        <p:strVal val="visible"/>
                                      </p:to>
                                    </p:set>
                                    <p:anim calcmode="lin" valueType="num">
                                      <p:cBhvr additive="base">
                                        <p:cTn id="15" dur="500" fill="hold"/>
                                        <p:tgtEl>
                                          <p:spTgt spid="13314"/>
                                        </p:tgtEl>
                                        <p:attrNameLst>
                                          <p:attrName>ppt_x</p:attrName>
                                        </p:attrNameLst>
                                      </p:cBhvr>
                                      <p:tavLst>
                                        <p:tav tm="0">
                                          <p:val>
                                            <p:strVal val="0-#ppt_w/2"/>
                                          </p:val>
                                        </p:tav>
                                        <p:tav tm="100000">
                                          <p:val>
                                            <p:strVal val="#ppt_x"/>
                                          </p:val>
                                        </p:tav>
                                      </p:tavLst>
                                    </p:anim>
                                    <p:anim calcmode="lin" valueType="num">
                                      <p:cBhvr additive="base">
                                        <p:cTn id="16" dur="500" fill="hold"/>
                                        <p:tgtEl>
                                          <p:spTgt spid="13314"/>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12" fill="hold" grpId="0" nodeType="clickEffect">
                                  <p:stCondLst>
                                    <p:cond delay="0"/>
                                  </p:stCondLst>
                                  <p:childTnLst>
                                    <p:set>
                                      <p:cBhvr>
                                        <p:cTn id="20" dur="1" fill="hold">
                                          <p:stCondLst>
                                            <p:cond delay="0"/>
                                          </p:stCondLst>
                                        </p:cTn>
                                        <p:tgtEl>
                                          <p:spTgt spid="13316"/>
                                        </p:tgtEl>
                                        <p:attrNameLst>
                                          <p:attrName>style.visibility</p:attrName>
                                        </p:attrNameLst>
                                      </p:cBhvr>
                                      <p:to>
                                        <p:strVal val="visible"/>
                                      </p:to>
                                    </p:set>
                                    <p:anim calcmode="lin" valueType="num">
                                      <p:cBhvr additive="base">
                                        <p:cTn id="21" dur="500" fill="hold"/>
                                        <p:tgtEl>
                                          <p:spTgt spid="13316"/>
                                        </p:tgtEl>
                                        <p:attrNameLst>
                                          <p:attrName>ppt_x</p:attrName>
                                        </p:attrNameLst>
                                      </p:cBhvr>
                                      <p:tavLst>
                                        <p:tav tm="0">
                                          <p:val>
                                            <p:strVal val="0-#ppt_w/2"/>
                                          </p:val>
                                        </p:tav>
                                        <p:tav tm="100000">
                                          <p:val>
                                            <p:strVal val="#ppt_x"/>
                                          </p:val>
                                        </p:tav>
                                      </p:tavLst>
                                    </p:anim>
                                    <p:anim calcmode="lin" valueType="num">
                                      <p:cBhvr additive="base">
                                        <p:cTn id="22" dur="500" fill="hold"/>
                                        <p:tgtEl>
                                          <p:spTgt spid="13316"/>
                                        </p:tgtEl>
                                        <p:attrNameLst>
                                          <p:attrName>ppt_y</p:attrName>
                                        </p:attrNameLst>
                                      </p:cBhvr>
                                      <p:tavLst>
                                        <p:tav tm="0">
                                          <p:val>
                                            <p:strVal val="1+#ppt_h/2"/>
                                          </p:val>
                                        </p:tav>
                                        <p:tav tm="100000">
                                          <p:val>
                                            <p:strVal val="#ppt_y"/>
                                          </p:val>
                                        </p:tav>
                                      </p:tavLst>
                                    </p:anim>
                                  </p:childTnLst>
                                </p:cTn>
                              </p:par>
                              <p:par>
                                <p:cTn id="23" presetID="2" presetClass="entr" presetSubtype="12" fill="hold" nodeType="with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0-#ppt_w/2"/>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p:bldP spid="5" grpId="0" animBg="1"/>
      <p:bldP spid="1331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ChangeArrowheads="1"/>
          </p:cNvSpPr>
          <p:nvPr/>
        </p:nvSpPr>
        <p:spPr bwMode="auto">
          <a:xfrm>
            <a:off x="609600" y="228600"/>
            <a:ext cx="8229600" cy="6124754"/>
          </a:xfrm>
          <a:prstGeom prst="rect">
            <a:avLst/>
          </a:prstGeom>
          <a:noFill/>
          <a:ln w="9525">
            <a:noFill/>
            <a:miter lim="800000"/>
            <a:headEnd/>
            <a:tailEnd/>
          </a:ln>
        </p:spPr>
        <p:txBody>
          <a:bodyPr>
            <a:spAutoFit/>
          </a:bodyPr>
          <a:lstStyle/>
          <a:p>
            <a:pPr>
              <a:buFont typeface="Wingdings" pitchFamily="2" charset="2"/>
              <a:buChar char="v"/>
            </a:pPr>
            <a:r>
              <a:rPr lang="vi-VN" sz="2800" b="1">
                <a:solidFill>
                  <a:srgbClr val="FF0000"/>
                </a:solidFill>
                <a:latin typeface="Times New Roman" pitchFamily="18" charset="0"/>
                <a:cs typeface="Times New Roman" pitchFamily="18" charset="0"/>
              </a:rPr>
              <a:t>Lưu ý:</a:t>
            </a:r>
            <a:r>
              <a:rPr lang="vi-VN" sz="2800" b="1">
                <a:solidFill>
                  <a:srgbClr val="0000FF"/>
                </a:solidFill>
                <a:latin typeface="Times New Roman" pitchFamily="18" charset="0"/>
                <a:cs typeface="Times New Roman" pitchFamily="18" charset="0"/>
              </a:rPr>
              <a:t/>
            </a:r>
            <a:br>
              <a:rPr lang="vi-VN" sz="2800" b="1">
                <a:solidFill>
                  <a:srgbClr val="0000FF"/>
                </a:solidFill>
                <a:latin typeface="Times New Roman" pitchFamily="18" charset="0"/>
                <a:cs typeface="Times New Roman" pitchFamily="18" charset="0"/>
              </a:rPr>
            </a:br>
            <a:r>
              <a:rPr lang="vi-VN" sz="2800" b="1">
                <a:solidFill>
                  <a:srgbClr val="0000FF"/>
                </a:solidFill>
                <a:latin typeface="Times New Roman" pitchFamily="18" charset="0"/>
                <a:cs typeface="Times New Roman" pitchFamily="18" charset="0"/>
              </a:rPr>
              <a:t>- Những từ ngữ cảm thán: </a:t>
            </a:r>
            <a:r>
              <a:rPr lang="vi-VN" sz="2800" b="1" i="1">
                <a:solidFill>
                  <a:srgbClr val="FF0000"/>
                </a:solidFill>
                <a:latin typeface="Times New Roman" pitchFamily="18" charset="0"/>
                <a:cs typeface="Times New Roman" pitchFamily="18" charset="0"/>
              </a:rPr>
              <a:t>ôi, than ôi, hỡi ơi, chao ôi, trời ơi,</a:t>
            </a:r>
            <a:r>
              <a:rPr lang="vi-VN" sz="2800" b="1">
                <a:solidFill>
                  <a:srgbClr val="0000FF"/>
                </a:solidFill>
                <a:latin typeface="Times New Roman" pitchFamily="18" charset="0"/>
                <a:cs typeface="Times New Roman" pitchFamily="18" charset="0"/>
              </a:rPr>
              <a:t>… có thể tự tạo thành một câu đặc biệt mà cũng có thể là một bộ phận biệt lập trong câu và thường đứng ở đầu câu.</a:t>
            </a:r>
            <a:br>
              <a:rPr lang="vi-VN" sz="2800" b="1">
                <a:solidFill>
                  <a:srgbClr val="0000FF"/>
                </a:solidFill>
                <a:latin typeface="Times New Roman" pitchFamily="18" charset="0"/>
                <a:cs typeface="Times New Roman" pitchFamily="18" charset="0"/>
              </a:rPr>
            </a:br>
            <a:r>
              <a:rPr lang="vi-VN" sz="2800" b="1">
                <a:solidFill>
                  <a:srgbClr val="00B050"/>
                </a:solidFill>
                <a:latin typeface="Times New Roman" pitchFamily="18" charset="0"/>
                <a:cs typeface="Times New Roman" pitchFamily="18" charset="0"/>
              </a:rPr>
              <a:t>Ví dụ:</a:t>
            </a:r>
            <a:br>
              <a:rPr lang="vi-VN" sz="2800" b="1">
                <a:solidFill>
                  <a:srgbClr val="00B050"/>
                </a:solidFill>
                <a:latin typeface="Times New Roman" pitchFamily="18" charset="0"/>
                <a:cs typeface="Times New Roman" pitchFamily="18" charset="0"/>
              </a:rPr>
            </a:br>
            <a:r>
              <a:rPr lang="vi-VN" sz="2800" b="1">
                <a:solidFill>
                  <a:srgbClr val="00B050"/>
                </a:solidFill>
                <a:latin typeface="Times New Roman" pitchFamily="18" charset="0"/>
                <a:cs typeface="Times New Roman" pitchFamily="18" charset="0"/>
              </a:rPr>
              <a:t>+ </a:t>
            </a:r>
            <a:r>
              <a:rPr lang="vi-VN" sz="2800" b="1" i="1" u="sng">
                <a:solidFill>
                  <a:srgbClr val="00B050"/>
                </a:solidFill>
                <a:latin typeface="Times New Roman" pitchFamily="18" charset="0"/>
                <a:cs typeface="Times New Roman" pitchFamily="18" charset="0"/>
              </a:rPr>
              <a:t>Chao ôi!</a:t>
            </a:r>
            <a:r>
              <a:rPr lang="vi-VN" sz="2800" b="1" i="1" u="sng">
                <a:solidFill>
                  <a:srgbClr val="0000FF"/>
                </a:solidFill>
                <a:latin typeface="Times New Roman" pitchFamily="18" charset="0"/>
                <a:cs typeface="Times New Roman" pitchFamily="18" charset="0"/>
              </a:rPr>
              <a:t> </a:t>
            </a:r>
            <a:r>
              <a:rPr lang="vi-VN" sz="2800" b="1">
                <a:solidFill>
                  <a:srgbClr val="0000FF"/>
                </a:solidFill>
                <a:latin typeface="Times New Roman" pitchFamily="18" charset="0"/>
                <a:cs typeface="Times New Roman" pitchFamily="18" charset="0"/>
              </a:rPr>
              <a:t>(câu đặc biệt)</a:t>
            </a:r>
            <a:br>
              <a:rPr lang="vi-VN" sz="2800" b="1">
                <a:solidFill>
                  <a:srgbClr val="0000FF"/>
                </a:solidFill>
                <a:latin typeface="Times New Roman" pitchFamily="18" charset="0"/>
                <a:cs typeface="Times New Roman" pitchFamily="18" charset="0"/>
              </a:rPr>
            </a:br>
            <a:r>
              <a:rPr lang="vi-VN" sz="2800" b="1" i="1">
                <a:solidFill>
                  <a:srgbClr val="00B050"/>
                </a:solidFill>
                <a:latin typeface="Times New Roman" pitchFamily="18" charset="0"/>
                <a:cs typeface="Times New Roman" pitchFamily="18" charset="0"/>
              </a:rPr>
              <a:t>+ </a:t>
            </a:r>
            <a:r>
              <a:rPr lang="vi-VN" sz="2800" b="1" i="1" u="sng">
                <a:solidFill>
                  <a:srgbClr val="00B050"/>
                </a:solidFill>
                <a:latin typeface="Times New Roman" pitchFamily="18" charset="0"/>
                <a:cs typeface="Times New Roman" pitchFamily="18" charset="0"/>
              </a:rPr>
              <a:t>Chao ôi</a:t>
            </a:r>
            <a:r>
              <a:rPr lang="vi-VN" sz="2800" b="1" i="1">
                <a:solidFill>
                  <a:srgbClr val="00B050"/>
                </a:solidFill>
                <a:latin typeface="Times New Roman" pitchFamily="18" charset="0"/>
                <a:cs typeface="Times New Roman" pitchFamily="18" charset="0"/>
              </a:rPr>
              <a:t>, ba tháng hè sao mà dài như một thế kỉ. </a:t>
            </a:r>
            <a:r>
              <a:rPr lang="vi-VN" sz="2800" b="1">
                <a:solidFill>
                  <a:srgbClr val="0000FF"/>
                </a:solidFill>
                <a:latin typeface="Times New Roman" pitchFamily="18" charset="0"/>
                <a:cs typeface="Times New Roman" pitchFamily="18" charset="0"/>
              </a:rPr>
              <a:t>(một bộ phận biệt lập trong câu)</a:t>
            </a:r>
            <a:br>
              <a:rPr lang="vi-VN" sz="2800" b="1">
                <a:solidFill>
                  <a:srgbClr val="0000FF"/>
                </a:solidFill>
                <a:latin typeface="Times New Roman" pitchFamily="18" charset="0"/>
                <a:cs typeface="Times New Roman" pitchFamily="18" charset="0"/>
              </a:rPr>
            </a:br>
            <a:r>
              <a:rPr lang="vi-VN" sz="2800" b="1">
                <a:solidFill>
                  <a:srgbClr val="0000FF"/>
                </a:solidFill>
                <a:latin typeface="Times New Roman" pitchFamily="18" charset="0"/>
                <a:cs typeface="Times New Roman" pitchFamily="18" charset="0"/>
              </a:rPr>
              <a:t>- Còn </a:t>
            </a:r>
            <a:r>
              <a:rPr lang="vi-VN" sz="2800" b="1" i="1">
                <a:solidFill>
                  <a:srgbClr val="FF0000"/>
                </a:solidFill>
                <a:latin typeface="Times New Roman" pitchFamily="18" charset="0"/>
                <a:cs typeface="Times New Roman" pitchFamily="18" charset="0"/>
              </a:rPr>
              <a:t>thay, biết bao, xiết bao, biết chừng nào</a:t>
            </a:r>
            <a:r>
              <a:rPr lang="vi-VN" sz="2800" b="1">
                <a:solidFill>
                  <a:srgbClr val="0000FF"/>
                </a:solidFill>
                <a:latin typeface="Times New Roman" pitchFamily="18" charset="0"/>
                <a:cs typeface="Times New Roman" pitchFamily="18" charset="0"/>
              </a:rPr>
              <a:t>,... thì đứng sau những từ ngữ mà nó bổ nghĩa (làm phụ ngữ)</a:t>
            </a:r>
            <a:br>
              <a:rPr lang="vi-VN" sz="2800" b="1">
                <a:solidFill>
                  <a:srgbClr val="0000FF"/>
                </a:solidFill>
                <a:latin typeface="Times New Roman" pitchFamily="18" charset="0"/>
                <a:cs typeface="Times New Roman" pitchFamily="18" charset="0"/>
              </a:rPr>
            </a:br>
            <a:r>
              <a:rPr lang="vi-VN" sz="2800" b="1" i="1">
                <a:solidFill>
                  <a:srgbClr val="669900"/>
                </a:solidFill>
                <a:latin typeface="Times New Roman" pitchFamily="18" charset="0"/>
                <a:cs typeface="Times New Roman" pitchFamily="18" charset="0"/>
              </a:rPr>
              <a:t>Ví dụ: Mẹ ơi, tình yêu mà mẹ đã dành cho con thiêng liêng </a:t>
            </a:r>
            <a:r>
              <a:rPr lang="vi-VN" sz="2800" b="1" i="1" u="sng">
                <a:solidFill>
                  <a:srgbClr val="669900"/>
                </a:solidFill>
                <a:latin typeface="Times New Roman" pitchFamily="18" charset="0"/>
                <a:cs typeface="Times New Roman" pitchFamily="18" charset="0"/>
              </a:rPr>
              <a:t>biết bao</a:t>
            </a:r>
            <a:r>
              <a:rPr lang="vi-VN" sz="2800" b="1" i="1">
                <a:solidFill>
                  <a:srgbClr val="669900"/>
                </a:solidFill>
                <a:latin typeface="Times New Roman" pitchFamily="18" charset="0"/>
                <a:cs typeface="Times New Roman" pitchFamily="18" charset="0"/>
              </a:rPr>
              <a:t>!</a:t>
            </a:r>
            <a:r>
              <a:rPr lang="vi-VN" sz="2800" b="1">
                <a:solidFill>
                  <a:srgbClr val="0000FF"/>
                </a:solidFill>
                <a:latin typeface="Times New Roman" pitchFamily="18" charset="0"/>
                <a:cs typeface="Times New Roman" pitchFamily="18" charset="0"/>
              </a:rPr>
              <a:t> (đứng sau tính từ)</a:t>
            </a:r>
            <a:endParaRPr lang="en-US" sz="2800" b="1">
              <a:solidFill>
                <a:srgbClr val="0000FF"/>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descr="lacviet"/>
          <p:cNvPicPr>
            <a:picLocks noChangeAspect="1" noChangeArrowheads="1"/>
          </p:cNvPicPr>
          <p:nvPr/>
        </p:nvPicPr>
        <p:blipFill>
          <a:blip r:embed="rId5"/>
          <a:srcRect/>
          <a:stretch>
            <a:fillRect/>
          </a:stretch>
        </p:blipFill>
        <p:spPr bwMode="auto">
          <a:xfrm>
            <a:off x="1219200" y="76200"/>
            <a:ext cx="6705600" cy="6705600"/>
          </a:xfrm>
          <a:prstGeom prst="rect">
            <a:avLst/>
          </a:prstGeom>
          <a:noFill/>
          <a:ln w="9525">
            <a:noFill/>
            <a:miter lim="800000"/>
            <a:headEnd/>
            <a:tailEnd/>
          </a:ln>
        </p:spPr>
      </p:pic>
      <p:sp>
        <p:nvSpPr>
          <p:cNvPr id="21507" name="WordArt 3"/>
          <p:cNvSpPr>
            <a:spLocks noChangeArrowheads="1" noChangeShapeType="1" noTextEdit="1"/>
          </p:cNvSpPr>
          <p:nvPr/>
        </p:nvSpPr>
        <p:spPr bwMode="auto">
          <a:xfrm>
            <a:off x="609600" y="2362200"/>
            <a:ext cx="8077200" cy="1752600"/>
          </a:xfrm>
          <a:prstGeom prst="rect">
            <a:avLst/>
          </a:prstGeom>
        </p:spPr>
        <p:txBody>
          <a:bodyPr wrap="none" fromWordArt="1">
            <a:prstTxWarp prst="textPlain">
              <a:avLst>
                <a:gd name="adj" fmla="val 50000"/>
              </a:avLst>
            </a:prstTxWarp>
          </a:bodyPr>
          <a:lstStyle/>
          <a:p>
            <a:pPr algn="ctr"/>
            <a:r>
              <a:rPr lang="vi-VN" sz="4800" kern="10" dirty="0" smtClean="0">
                <a:ln w="19050">
                  <a:solidFill>
                    <a:srgbClr val="808080"/>
                  </a:solidFill>
                  <a:round/>
                  <a:headEnd/>
                  <a:tailEnd/>
                </a:ln>
                <a:gradFill rotWithShape="1">
                  <a:gsLst>
                    <a:gs pos="0">
                      <a:srgbClr val="DCEBF5"/>
                    </a:gs>
                    <a:gs pos="8000">
                      <a:srgbClr val="83A7C3"/>
                    </a:gs>
                    <a:gs pos="13000">
                      <a:srgbClr val="768FB9"/>
                    </a:gs>
                    <a:gs pos="21001">
                      <a:srgbClr val="83A7C3"/>
                    </a:gs>
                    <a:gs pos="52000">
                      <a:srgbClr val="FFFFFF"/>
                    </a:gs>
                    <a:gs pos="56000">
                      <a:srgbClr val="9C6563"/>
                    </a:gs>
                    <a:gs pos="58000">
                      <a:srgbClr val="80302D"/>
                    </a:gs>
                    <a:gs pos="71001">
                      <a:srgbClr val="C0524E"/>
                    </a:gs>
                    <a:gs pos="94000">
                      <a:srgbClr val="EBDAD4"/>
                    </a:gs>
                    <a:gs pos="100000">
                      <a:srgbClr val="55261C"/>
                    </a:gs>
                  </a:gsLst>
                  <a:lin ang="5400000" scaled="1"/>
                </a:gradFill>
                <a:effectLst>
                  <a:prstShdw prst="shdw17" dist="17961" dir="2700000">
                    <a:srgbClr val="4D4D4D"/>
                  </a:prstShdw>
                </a:effectLst>
                <a:latin typeface="VNI-Times"/>
              </a:rPr>
              <a:t>C</a:t>
            </a:r>
            <a:r>
              <a:rPr lang="en-US" sz="4800" kern="10" dirty="0" smtClean="0">
                <a:ln w="19050">
                  <a:solidFill>
                    <a:srgbClr val="808080"/>
                  </a:solidFill>
                  <a:round/>
                  <a:headEnd/>
                  <a:tailEnd/>
                </a:ln>
                <a:gradFill rotWithShape="1">
                  <a:gsLst>
                    <a:gs pos="0">
                      <a:srgbClr val="DCEBF5"/>
                    </a:gs>
                    <a:gs pos="8000">
                      <a:srgbClr val="83A7C3"/>
                    </a:gs>
                    <a:gs pos="13000">
                      <a:srgbClr val="768FB9"/>
                    </a:gs>
                    <a:gs pos="21001">
                      <a:srgbClr val="83A7C3"/>
                    </a:gs>
                    <a:gs pos="52000">
                      <a:srgbClr val="FFFFFF"/>
                    </a:gs>
                    <a:gs pos="56000">
                      <a:srgbClr val="9C6563"/>
                    </a:gs>
                    <a:gs pos="58000">
                      <a:srgbClr val="80302D"/>
                    </a:gs>
                    <a:gs pos="71001">
                      <a:srgbClr val="C0524E"/>
                    </a:gs>
                    <a:gs pos="94000">
                      <a:srgbClr val="EBDAD4"/>
                    </a:gs>
                    <a:gs pos="100000">
                      <a:srgbClr val="55261C"/>
                    </a:gs>
                  </a:gsLst>
                  <a:lin ang="5400000" scaled="1"/>
                </a:gradFill>
                <a:effectLst>
                  <a:prstShdw prst="shdw17" dist="17961" dir="2700000">
                    <a:srgbClr val="4D4D4D"/>
                  </a:prstShdw>
                </a:effectLst>
                <a:latin typeface="VNI-Times"/>
              </a:rPr>
              <a:t>haøo</a:t>
            </a:r>
            <a:r>
              <a:rPr lang="vi-VN" sz="4800" kern="10" dirty="0" smtClean="0">
                <a:ln w="19050">
                  <a:solidFill>
                    <a:srgbClr val="808080"/>
                  </a:solidFill>
                  <a:round/>
                  <a:headEnd/>
                  <a:tailEnd/>
                </a:ln>
                <a:gradFill rotWithShape="1">
                  <a:gsLst>
                    <a:gs pos="0">
                      <a:srgbClr val="DCEBF5"/>
                    </a:gs>
                    <a:gs pos="8000">
                      <a:srgbClr val="83A7C3"/>
                    </a:gs>
                    <a:gs pos="13000">
                      <a:srgbClr val="768FB9"/>
                    </a:gs>
                    <a:gs pos="21001">
                      <a:srgbClr val="83A7C3"/>
                    </a:gs>
                    <a:gs pos="52000">
                      <a:srgbClr val="FFFFFF"/>
                    </a:gs>
                    <a:gs pos="56000">
                      <a:srgbClr val="9C6563"/>
                    </a:gs>
                    <a:gs pos="58000">
                      <a:srgbClr val="80302D"/>
                    </a:gs>
                    <a:gs pos="71001">
                      <a:srgbClr val="C0524E"/>
                    </a:gs>
                    <a:gs pos="94000">
                      <a:srgbClr val="EBDAD4"/>
                    </a:gs>
                    <a:gs pos="100000">
                      <a:srgbClr val="55261C"/>
                    </a:gs>
                  </a:gsLst>
                  <a:lin ang="5400000" scaled="1"/>
                </a:gradFill>
                <a:effectLst>
                  <a:prstShdw prst="shdw17" dist="17961" dir="2700000">
                    <a:srgbClr val="4D4D4D"/>
                  </a:prstShdw>
                </a:effectLst>
                <a:latin typeface="VNI-Times"/>
              </a:rPr>
              <a:t> mừng </a:t>
            </a:r>
            <a:r>
              <a:rPr lang="vi-VN" sz="4800" kern="10" dirty="0" smtClean="0">
                <a:ln w="19050">
                  <a:solidFill>
                    <a:srgbClr val="808080"/>
                  </a:solidFill>
                  <a:round/>
                  <a:headEnd/>
                  <a:tailEnd/>
                </a:ln>
                <a:gradFill rotWithShape="1">
                  <a:gsLst>
                    <a:gs pos="0">
                      <a:srgbClr val="DCEBF5"/>
                    </a:gs>
                    <a:gs pos="8000">
                      <a:srgbClr val="83A7C3"/>
                    </a:gs>
                    <a:gs pos="13000">
                      <a:srgbClr val="768FB9"/>
                    </a:gs>
                    <a:gs pos="21001">
                      <a:srgbClr val="83A7C3"/>
                    </a:gs>
                    <a:gs pos="52000">
                      <a:srgbClr val="FFFFFF"/>
                    </a:gs>
                    <a:gs pos="56000">
                      <a:srgbClr val="9C6563"/>
                    </a:gs>
                    <a:gs pos="58000">
                      <a:srgbClr val="80302D"/>
                    </a:gs>
                    <a:gs pos="71001">
                      <a:srgbClr val="C0524E"/>
                    </a:gs>
                    <a:gs pos="94000">
                      <a:srgbClr val="EBDAD4"/>
                    </a:gs>
                    <a:gs pos="100000">
                      <a:srgbClr val="55261C"/>
                    </a:gs>
                  </a:gsLst>
                  <a:lin ang="5400000" scaled="1"/>
                </a:gradFill>
                <a:effectLst>
                  <a:prstShdw prst="shdw17" dist="17961" dir="2700000">
                    <a:srgbClr val="4D4D4D"/>
                  </a:prstShdw>
                </a:effectLst>
                <a:latin typeface="+mj-lt"/>
              </a:rPr>
              <a:t>các em học sinh</a:t>
            </a:r>
          </a:p>
          <a:p>
            <a:pPr algn="ctr"/>
            <a:r>
              <a:rPr lang="vi-VN" sz="4800" kern="10" dirty="0" smtClean="0">
                <a:ln w="19050">
                  <a:solidFill>
                    <a:srgbClr val="808080"/>
                  </a:solidFill>
                  <a:round/>
                  <a:headEnd/>
                  <a:tailEnd/>
                </a:ln>
                <a:gradFill rotWithShape="1">
                  <a:gsLst>
                    <a:gs pos="0">
                      <a:srgbClr val="DCEBF5"/>
                    </a:gs>
                    <a:gs pos="8000">
                      <a:srgbClr val="83A7C3"/>
                    </a:gs>
                    <a:gs pos="13000">
                      <a:srgbClr val="768FB9"/>
                    </a:gs>
                    <a:gs pos="21001">
                      <a:srgbClr val="83A7C3"/>
                    </a:gs>
                    <a:gs pos="52000">
                      <a:srgbClr val="FFFFFF"/>
                    </a:gs>
                    <a:gs pos="56000">
                      <a:srgbClr val="9C6563"/>
                    </a:gs>
                    <a:gs pos="58000">
                      <a:srgbClr val="80302D"/>
                    </a:gs>
                    <a:gs pos="71001">
                      <a:srgbClr val="C0524E"/>
                    </a:gs>
                    <a:gs pos="94000">
                      <a:srgbClr val="EBDAD4"/>
                    </a:gs>
                    <a:gs pos="100000">
                      <a:srgbClr val="55261C"/>
                    </a:gs>
                  </a:gsLst>
                  <a:lin ang="5400000" scaled="1"/>
                </a:gradFill>
                <a:effectLst>
                  <a:prstShdw prst="shdw17" dist="17961" dir="2700000">
                    <a:srgbClr val="4D4D4D"/>
                  </a:prstShdw>
                </a:effectLst>
                <a:latin typeface="+mj-lt"/>
              </a:rPr>
              <a:t> tham gia buổi học trực tuyến</a:t>
            </a:r>
            <a:endParaRPr lang="en-US" sz="4800" kern="10" dirty="0">
              <a:ln w="19050">
                <a:solidFill>
                  <a:srgbClr val="808080"/>
                </a:solidFill>
                <a:round/>
                <a:headEnd/>
                <a:tailEnd/>
              </a:ln>
              <a:gradFill rotWithShape="1">
                <a:gsLst>
                  <a:gs pos="0">
                    <a:srgbClr val="DCEBF5"/>
                  </a:gs>
                  <a:gs pos="8000">
                    <a:srgbClr val="83A7C3"/>
                  </a:gs>
                  <a:gs pos="13000">
                    <a:srgbClr val="768FB9"/>
                  </a:gs>
                  <a:gs pos="21001">
                    <a:srgbClr val="83A7C3"/>
                  </a:gs>
                  <a:gs pos="52000">
                    <a:srgbClr val="FFFFFF"/>
                  </a:gs>
                  <a:gs pos="56000">
                    <a:srgbClr val="9C6563"/>
                  </a:gs>
                  <a:gs pos="58000">
                    <a:srgbClr val="80302D"/>
                  </a:gs>
                  <a:gs pos="71001">
                    <a:srgbClr val="C0524E"/>
                  </a:gs>
                  <a:gs pos="94000">
                    <a:srgbClr val="EBDAD4"/>
                  </a:gs>
                  <a:gs pos="100000">
                    <a:srgbClr val="55261C"/>
                  </a:gs>
                </a:gsLst>
                <a:lin ang="5400000" scaled="1"/>
              </a:gradFill>
              <a:effectLst>
                <a:prstShdw prst="shdw17" dist="17961" dir="2700000">
                  <a:srgbClr val="4D4D4D"/>
                </a:prstShdw>
              </a:effectLst>
              <a:latin typeface="+mj-lt"/>
            </a:endParaRPr>
          </a:p>
          <a:p>
            <a:pPr algn="ctr"/>
            <a:r>
              <a:rPr lang="en-US" sz="4800" kern="10" dirty="0">
                <a:ln w="19050">
                  <a:solidFill>
                    <a:srgbClr val="808080"/>
                  </a:solidFill>
                  <a:round/>
                  <a:headEnd/>
                  <a:tailEnd/>
                </a:ln>
                <a:gradFill rotWithShape="1">
                  <a:gsLst>
                    <a:gs pos="0">
                      <a:srgbClr val="DCEBF5"/>
                    </a:gs>
                    <a:gs pos="8000">
                      <a:srgbClr val="83A7C3"/>
                    </a:gs>
                    <a:gs pos="13000">
                      <a:srgbClr val="768FB9"/>
                    </a:gs>
                    <a:gs pos="21001">
                      <a:srgbClr val="83A7C3"/>
                    </a:gs>
                    <a:gs pos="52000">
                      <a:srgbClr val="FFFFFF"/>
                    </a:gs>
                    <a:gs pos="56000">
                      <a:srgbClr val="9C6563"/>
                    </a:gs>
                    <a:gs pos="58000">
                      <a:srgbClr val="80302D"/>
                    </a:gs>
                    <a:gs pos="71001">
                      <a:srgbClr val="C0524E"/>
                    </a:gs>
                    <a:gs pos="94000">
                      <a:srgbClr val="EBDAD4"/>
                    </a:gs>
                    <a:gs pos="100000">
                      <a:srgbClr val="55261C"/>
                    </a:gs>
                  </a:gsLst>
                  <a:lin ang="5400000" scaled="1"/>
                </a:gradFill>
                <a:effectLst>
                  <a:prstShdw prst="shdw17" dist="17961" dir="2700000">
                    <a:srgbClr val="4D4D4D"/>
                  </a:prstShdw>
                </a:effectLst>
                <a:latin typeface="VNI-Bodon" pitchFamily="2" charset="0"/>
              </a:rPr>
              <a:t> Ngöõ Vaên </a:t>
            </a:r>
            <a:r>
              <a:rPr lang="en-US" sz="4800" kern="10" dirty="0" smtClean="0">
                <a:ln w="19050">
                  <a:solidFill>
                    <a:srgbClr val="808080"/>
                  </a:solidFill>
                  <a:round/>
                  <a:headEnd/>
                  <a:tailEnd/>
                </a:ln>
                <a:gradFill rotWithShape="1">
                  <a:gsLst>
                    <a:gs pos="0">
                      <a:srgbClr val="DCEBF5"/>
                    </a:gs>
                    <a:gs pos="8000">
                      <a:srgbClr val="83A7C3"/>
                    </a:gs>
                    <a:gs pos="13000">
                      <a:srgbClr val="768FB9"/>
                    </a:gs>
                    <a:gs pos="21001">
                      <a:srgbClr val="83A7C3"/>
                    </a:gs>
                    <a:gs pos="52000">
                      <a:srgbClr val="FFFFFF"/>
                    </a:gs>
                    <a:gs pos="56000">
                      <a:srgbClr val="9C6563"/>
                    </a:gs>
                    <a:gs pos="58000">
                      <a:srgbClr val="80302D"/>
                    </a:gs>
                    <a:gs pos="71001">
                      <a:srgbClr val="C0524E"/>
                    </a:gs>
                    <a:gs pos="94000">
                      <a:srgbClr val="EBDAD4"/>
                    </a:gs>
                    <a:gs pos="100000">
                      <a:srgbClr val="55261C"/>
                    </a:gs>
                  </a:gsLst>
                  <a:lin ang="5400000" scaled="1"/>
                </a:gradFill>
                <a:effectLst>
                  <a:prstShdw prst="shdw17" dist="17961" dir="2700000">
                    <a:srgbClr val="4D4D4D"/>
                  </a:prstShdw>
                </a:effectLst>
                <a:latin typeface="VNI-Bodon" pitchFamily="2" charset="0"/>
              </a:rPr>
              <a:t>8</a:t>
            </a:r>
            <a:endParaRPr lang="en-US" sz="4800" kern="10" dirty="0">
              <a:ln w="19050">
                <a:solidFill>
                  <a:srgbClr val="808080"/>
                </a:solidFill>
                <a:round/>
                <a:headEnd/>
                <a:tailEnd/>
              </a:ln>
              <a:gradFill rotWithShape="1">
                <a:gsLst>
                  <a:gs pos="0">
                    <a:srgbClr val="DCEBF5"/>
                  </a:gs>
                  <a:gs pos="8000">
                    <a:srgbClr val="83A7C3"/>
                  </a:gs>
                  <a:gs pos="13000">
                    <a:srgbClr val="768FB9"/>
                  </a:gs>
                  <a:gs pos="21001">
                    <a:srgbClr val="83A7C3"/>
                  </a:gs>
                  <a:gs pos="52000">
                    <a:srgbClr val="FFFFFF"/>
                  </a:gs>
                  <a:gs pos="56000">
                    <a:srgbClr val="9C6563"/>
                  </a:gs>
                  <a:gs pos="58000">
                    <a:srgbClr val="80302D"/>
                  </a:gs>
                  <a:gs pos="71001">
                    <a:srgbClr val="C0524E"/>
                  </a:gs>
                  <a:gs pos="94000">
                    <a:srgbClr val="EBDAD4"/>
                  </a:gs>
                  <a:gs pos="100000">
                    <a:srgbClr val="55261C"/>
                  </a:gs>
                </a:gsLst>
                <a:lin ang="5400000" scaled="1"/>
              </a:gradFill>
              <a:effectLst>
                <a:prstShdw prst="shdw17" dist="17961" dir="2700000">
                  <a:srgbClr val="4D4D4D"/>
                </a:prstShdw>
              </a:effectLst>
              <a:latin typeface="VNI-Bodon" pitchFamily="2" charset="0"/>
            </a:endParaRPr>
          </a:p>
          <a:p>
            <a:pPr algn="ctr"/>
            <a:r>
              <a:rPr lang="en-US" sz="4800" kern="10" dirty="0">
                <a:ln w="19050">
                  <a:solidFill>
                    <a:srgbClr val="808080"/>
                  </a:solidFill>
                  <a:round/>
                  <a:headEnd/>
                  <a:tailEnd/>
                </a:ln>
                <a:gradFill rotWithShape="1">
                  <a:gsLst>
                    <a:gs pos="0">
                      <a:srgbClr val="DCEBF5"/>
                    </a:gs>
                    <a:gs pos="8000">
                      <a:srgbClr val="83A7C3"/>
                    </a:gs>
                    <a:gs pos="13000">
                      <a:srgbClr val="768FB9"/>
                    </a:gs>
                    <a:gs pos="21001">
                      <a:srgbClr val="83A7C3"/>
                    </a:gs>
                    <a:gs pos="52000">
                      <a:srgbClr val="FFFFFF"/>
                    </a:gs>
                    <a:gs pos="56000">
                      <a:srgbClr val="9C6563"/>
                    </a:gs>
                    <a:gs pos="58000">
                      <a:srgbClr val="80302D"/>
                    </a:gs>
                    <a:gs pos="71001">
                      <a:srgbClr val="C0524E"/>
                    </a:gs>
                    <a:gs pos="94000">
                      <a:srgbClr val="EBDAD4"/>
                    </a:gs>
                    <a:gs pos="100000">
                      <a:srgbClr val="55261C"/>
                    </a:gs>
                  </a:gsLst>
                  <a:lin ang="5400000" scaled="1"/>
                </a:gradFill>
                <a:effectLst>
                  <a:prstShdw prst="shdw17" dist="17961" dir="2700000">
                    <a:srgbClr val="4D4D4D"/>
                  </a:prstShdw>
                </a:effectLst>
                <a:latin typeface="VNI-Times"/>
              </a:rPr>
              <a:t>Naêm hoïc 2019 - 2020.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21506"/>
                                        </p:tgtEl>
                                        <p:attrNameLst>
                                          <p:attrName>style.visibility</p:attrName>
                                        </p:attrNameLst>
                                      </p:cBhvr>
                                      <p:to>
                                        <p:strVal val="visible"/>
                                      </p:to>
                                    </p:set>
                                    <p:anim calcmode="lin" valueType="num">
                                      <p:cBhvr>
                                        <p:cTn id="7" dur="3000" fill="hold"/>
                                        <p:tgtEl>
                                          <p:spTgt spid="21506"/>
                                        </p:tgtEl>
                                        <p:attrNameLst>
                                          <p:attrName>ppt_w</p:attrName>
                                        </p:attrNameLst>
                                      </p:cBhvr>
                                      <p:tavLst>
                                        <p:tav tm="0">
                                          <p:val>
                                            <p:fltVal val="0"/>
                                          </p:val>
                                        </p:tav>
                                        <p:tav tm="100000">
                                          <p:val>
                                            <p:strVal val="#ppt_w"/>
                                          </p:val>
                                        </p:tav>
                                      </p:tavLst>
                                    </p:anim>
                                    <p:anim calcmode="lin" valueType="num">
                                      <p:cBhvr>
                                        <p:cTn id="8" dur="3000" fill="hold"/>
                                        <p:tgtEl>
                                          <p:spTgt spid="21506"/>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2" name="chimes.wav" builtIn="1"/>
                                        </p:tgtEl>
                                      </p:cMediaNode>
                                    </p:audio>
                                  </p:subTnLst>
                                </p:cTn>
                              </p:par>
                            </p:childTnLst>
                          </p:cTn>
                        </p:par>
                        <p:par>
                          <p:cTn id="9" fill="hold">
                            <p:stCondLst>
                              <p:cond delay="3000"/>
                            </p:stCondLst>
                            <p:childTnLst>
                              <p:par>
                                <p:cTn id="10" presetID="35" presetClass="entr" presetSubtype="0" fill="hold" nodeType="afterEffect">
                                  <p:stCondLst>
                                    <p:cond delay="0"/>
                                  </p:stCondLst>
                                  <p:childTnLst>
                                    <p:set>
                                      <p:cBhvr>
                                        <p:cTn id="11" dur="1" fill="hold">
                                          <p:stCondLst>
                                            <p:cond delay="0"/>
                                          </p:stCondLst>
                                        </p:cTn>
                                        <p:tgtEl>
                                          <p:spTgt spid="21506"/>
                                        </p:tgtEl>
                                        <p:attrNameLst>
                                          <p:attrName>style.visibility</p:attrName>
                                        </p:attrNameLst>
                                      </p:cBhvr>
                                      <p:to>
                                        <p:strVal val="visible"/>
                                      </p:to>
                                    </p:set>
                                    <p:animEffect transition="in" filter="fade">
                                      <p:cBhvr>
                                        <p:cTn id="12" dur="5000"/>
                                        <p:tgtEl>
                                          <p:spTgt spid="21506"/>
                                        </p:tgtEl>
                                      </p:cBhvr>
                                    </p:animEffect>
                                    <p:anim calcmode="lin" valueType="num">
                                      <p:cBhvr>
                                        <p:cTn id="13" dur="5000" fill="hold"/>
                                        <p:tgtEl>
                                          <p:spTgt spid="21506"/>
                                        </p:tgtEl>
                                        <p:attrNameLst>
                                          <p:attrName>style.rotation</p:attrName>
                                        </p:attrNameLst>
                                      </p:cBhvr>
                                      <p:tavLst>
                                        <p:tav tm="0">
                                          <p:val>
                                            <p:fltVal val="720"/>
                                          </p:val>
                                        </p:tav>
                                        <p:tav tm="100000">
                                          <p:val>
                                            <p:fltVal val="0"/>
                                          </p:val>
                                        </p:tav>
                                      </p:tavLst>
                                    </p:anim>
                                    <p:anim calcmode="lin" valueType="num">
                                      <p:cBhvr>
                                        <p:cTn id="14" dur="5000" fill="hold"/>
                                        <p:tgtEl>
                                          <p:spTgt spid="21506"/>
                                        </p:tgtEl>
                                        <p:attrNameLst>
                                          <p:attrName>ppt_h</p:attrName>
                                        </p:attrNameLst>
                                      </p:cBhvr>
                                      <p:tavLst>
                                        <p:tav tm="0">
                                          <p:val>
                                            <p:fltVal val="0"/>
                                          </p:val>
                                        </p:tav>
                                        <p:tav tm="100000">
                                          <p:val>
                                            <p:strVal val="#ppt_h"/>
                                          </p:val>
                                        </p:tav>
                                      </p:tavLst>
                                    </p:anim>
                                    <p:anim calcmode="lin" valueType="num">
                                      <p:cBhvr>
                                        <p:cTn id="15" dur="5000" fill="hold"/>
                                        <p:tgtEl>
                                          <p:spTgt spid="21506"/>
                                        </p:tgtEl>
                                        <p:attrNameLst>
                                          <p:attrName>ppt_w</p:attrName>
                                        </p:attrNameLst>
                                      </p:cBhvr>
                                      <p:tavLst>
                                        <p:tav tm="0">
                                          <p:val>
                                            <p:fltVal val="0"/>
                                          </p:val>
                                        </p:tav>
                                        <p:tav tm="100000">
                                          <p:val>
                                            <p:strVal val="#ppt_w"/>
                                          </p:val>
                                        </p:tav>
                                      </p:tavLst>
                                    </p:anim>
                                  </p:childTnLst>
                                  <p:subTnLst>
                                    <p:audio>
                                      <p:cMediaNode>
                                        <p:cTn display="0" masterRel="sameClick">
                                          <p:stCondLst>
                                            <p:cond evt="begin" delay="0">
                                              <p:tn val="10"/>
                                            </p:cond>
                                          </p:stCondLst>
                                          <p:endCondLst>
                                            <p:cond evt="onStopAudio" delay="0">
                                              <p:tgtEl>
                                                <p:sldTgt/>
                                              </p:tgtEl>
                                            </p:cond>
                                          </p:endCondLst>
                                        </p:cTn>
                                        <p:tgtEl>
                                          <p:sndTgt r:embed="rId2" name="chimes.wav" builtIn="1"/>
                                        </p:tgtEl>
                                      </p:cMediaNode>
                                    </p:audio>
                                  </p:subTnLst>
                                </p:cTn>
                              </p:par>
                            </p:childTnLst>
                          </p:cTn>
                        </p:par>
                        <p:par>
                          <p:cTn id="16" fill="hold">
                            <p:stCondLst>
                              <p:cond delay="8000"/>
                            </p:stCondLst>
                            <p:childTnLst>
                              <p:par>
                                <p:cTn id="17" presetID="26" presetClass="emph" presetSubtype="0" fill="hold" nodeType="afterEffect">
                                  <p:stCondLst>
                                    <p:cond delay="0"/>
                                  </p:stCondLst>
                                  <p:childTnLst>
                                    <p:animEffect transition="out" filter="fade">
                                      <p:cBhvr>
                                        <p:cTn id="18" dur="500" tmFilter="0, 0; .2, .5; .8, .5; 1, 0"/>
                                        <p:tgtEl>
                                          <p:spTgt spid="21506"/>
                                        </p:tgtEl>
                                      </p:cBhvr>
                                    </p:animEffect>
                                    <p:animScale>
                                      <p:cBhvr>
                                        <p:cTn id="19" dur="250" autoRev="1" fill="hold"/>
                                        <p:tgtEl>
                                          <p:spTgt spid="21506"/>
                                        </p:tgtEl>
                                      </p:cBhvr>
                                      <p:by x="105000" y="105000"/>
                                    </p:animScale>
                                  </p:childTnLst>
                                  <p:subTnLst>
                                    <p:audio>
                                      <p:cMediaNode>
                                        <p:cTn display="0" masterRel="sameClick">
                                          <p:stCondLst>
                                            <p:cond evt="begin" delay="0">
                                              <p:tn val="17"/>
                                            </p:cond>
                                          </p:stCondLst>
                                          <p:endCondLst>
                                            <p:cond evt="onStopAudio" delay="0">
                                              <p:tgtEl>
                                                <p:sldTgt/>
                                              </p:tgtEl>
                                            </p:cond>
                                          </p:endCondLst>
                                        </p:cTn>
                                        <p:tgtEl>
                                          <p:sndTgt r:embed="rId3" name="explode.wav" builtIn="1"/>
                                        </p:tgtEl>
                                      </p:cMediaNode>
                                    </p:audio>
                                  </p:subTnLst>
                                </p:cTn>
                              </p:par>
                            </p:childTnLst>
                          </p:cTn>
                        </p:par>
                        <p:par>
                          <p:cTn id="20" fill="hold">
                            <p:stCondLst>
                              <p:cond delay="8500"/>
                            </p:stCondLst>
                            <p:childTnLst>
                              <p:par>
                                <p:cTn id="21" presetID="23" presetClass="entr" presetSubtype="16" fill="hold" grpId="0" nodeType="afterEffect">
                                  <p:stCondLst>
                                    <p:cond delay="0"/>
                                  </p:stCondLst>
                                  <p:iterate type="lt">
                                    <p:tmPct val="0"/>
                                  </p:iterate>
                                  <p:childTnLst>
                                    <p:set>
                                      <p:cBhvr>
                                        <p:cTn id="22" dur="1" fill="hold">
                                          <p:stCondLst>
                                            <p:cond delay="0"/>
                                          </p:stCondLst>
                                        </p:cTn>
                                        <p:tgtEl>
                                          <p:spTgt spid="21507"/>
                                        </p:tgtEl>
                                        <p:attrNameLst>
                                          <p:attrName>style.visibility</p:attrName>
                                        </p:attrNameLst>
                                      </p:cBhvr>
                                      <p:to>
                                        <p:strVal val="visible"/>
                                      </p:to>
                                    </p:set>
                                    <p:anim calcmode="lin" valueType="num">
                                      <p:cBhvr>
                                        <p:cTn id="23" dur="4600" fill="hold"/>
                                        <p:tgtEl>
                                          <p:spTgt spid="21507"/>
                                        </p:tgtEl>
                                        <p:attrNameLst>
                                          <p:attrName>ppt_w</p:attrName>
                                        </p:attrNameLst>
                                      </p:cBhvr>
                                      <p:tavLst>
                                        <p:tav tm="0">
                                          <p:val>
                                            <p:fltVal val="0"/>
                                          </p:val>
                                        </p:tav>
                                        <p:tav tm="100000">
                                          <p:val>
                                            <p:strVal val="#ppt_w"/>
                                          </p:val>
                                        </p:tav>
                                      </p:tavLst>
                                    </p:anim>
                                    <p:anim calcmode="lin" valueType="num">
                                      <p:cBhvr>
                                        <p:cTn id="24" dur="4600" fill="hold"/>
                                        <p:tgtEl>
                                          <p:spTgt spid="21507"/>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21"/>
                                            </p:cond>
                                          </p:stCondLst>
                                          <p:endCondLst>
                                            <p:cond evt="onStopAudio" delay="0">
                                              <p:tgtEl>
                                                <p:sldTgt/>
                                              </p:tgtEl>
                                            </p:cond>
                                          </p:endCondLst>
                                        </p:cTn>
                                        <p:tgtEl>
                                          <p:sndTgt r:embed="rId4" name="applause.wav" builtIn="1"/>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Text Box 4"/>
          <p:cNvSpPr txBox="1">
            <a:spLocks noChangeArrowheads="1"/>
          </p:cNvSpPr>
          <p:nvPr/>
        </p:nvSpPr>
        <p:spPr bwMode="auto">
          <a:xfrm>
            <a:off x="762000" y="1066800"/>
            <a:ext cx="8001000" cy="5005388"/>
          </a:xfrm>
          <a:prstGeom prst="rect">
            <a:avLst/>
          </a:prstGeom>
          <a:noFill/>
          <a:ln w="9525">
            <a:noFill/>
            <a:miter lim="800000"/>
            <a:headEnd/>
            <a:tailEnd/>
          </a:ln>
        </p:spPr>
        <p:txBody>
          <a:bodyPr>
            <a:spAutoFit/>
          </a:bodyPr>
          <a:lstStyle/>
          <a:p>
            <a:pPr algn="just">
              <a:spcBef>
                <a:spcPct val="50000"/>
              </a:spcBef>
            </a:pPr>
            <a:r>
              <a:rPr lang="en-US" sz="2800" b="1" dirty="0">
                <a:solidFill>
                  <a:srgbClr val="0000FF"/>
                </a:solidFill>
                <a:latin typeface="VNI-Times" pitchFamily="2" charset="0"/>
              </a:rPr>
              <a:t>                               </a:t>
            </a:r>
            <a:r>
              <a:rPr lang="en-US" sz="2800" b="1" u="sng" dirty="0">
                <a:solidFill>
                  <a:srgbClr val="FF0000"/>
                </a:solidFill>
                <a:latin typeface="VNI-Times" pitchFamily="2" charset="0"/>
              </a:rPr>
              <a:t>GHI NHÔÙ</a:t>
            </a:r>
          </a:p>
          <a:p>
            <a:pPr algn="just">
              <a:spcBef>
                <a:spcPct val="50000"/>
              </a:spcBef>
            </a:pPr>
            <a:r>
              <a:rPr lang="en-US" sz="2800" b="1" i="1" dirty="0">
                <a:solidFill>
                  <a:srgbClr val="0000FF"/>
                </a:solidFill>
                <a:latin typeface="VNI-Times" pitchFamily="2" charset="0"/>
              </a:rPr>
              <a:t>Caâu caûm thaùn laø nhöõng caâu coù töø ngöõ caûm thaùn nhö: oâi, than oâi, hôõi ôi, chao ôi (oâi), trôøi ôi, thay, bieát bao, xieát bao, bieát chöøng naøo, … duøng ñeå boäc loä tröïc tieáp caûm xuùc cuûa ngöôøi noùi (ngöôøi vieát), xuaát hieän chuû yeáu trong ngoân ngöõ noùi haèng ngaøy hay ngoân ngöõ vaên chöông.</a:t>
            </a:r>
          </a:p>
          <a:p>
            <a:pPr algn="just">
              <a:spcBef>
                <a:spcPct val="50000"/>
              </a:spcBef>
            </a:pPr>
            <a:endParaRPr lang="en-US" sz="2800" b="1" i="1" dirty="0">
              <a:solidFill>
                <a:srgbClr val="0000FF"/>
              </a:solidFill>
              <a:latin typeface="VNI-Times" pitchFamily="2" charset="0"/>
            </a:endParaRPr>
          </a:p>
          <a:p>
            <a:pPr algn="just">
              <a:spcBef>
                <a:spcPct val="50000"/>
              </a:spcBef>
            </a:pPr>
            <a:r>
              <a:rPr lang="en-US" sz="2800" b="1" i="1" dirty="0">
                <a:solidFill>
                  <a:srgbClr val="0000FF"/>
                </a:solidFill>
                <a:latin typeface="VNI-Times" pitchFamily="2" charset="0"/>
              </a:rPr>
              <a:t>Khi vieát caâu caûm thaùn ñöôïc keát thuùc baèng daáu chaám than.</a:t>
            </a:r>
          </a:p>
        </p:txBody>
      </p:sp>
      <p:sp>
        <p:nvSpPr>
          <p:cNvPr id="24581" name="Text Box 5"/>
          <p:cNvSpPr txBox="1">
            <a:spLocks noChangeArrowheads="1"/>
          </p:cNvSpPr>
          <p:nvPr/>
        </p:nvSpPr>
        <p:spPr bwMode="auto">
          <a:xfrm>
            <a:off x="228600" y="1676400"/>
            <a:ext cx="533400" cy="519113"/>
          </a:xfrm>
          <a:prstGeom prst="rect">
            <a:avLst/>
          </a:prstGeom>
          <a:noFill/>
          <a:ln w="9525">
            <a:noFill/>
            <a:miter lim="800000"/>
            <a:headEnd/>
            <a:tailEnd/>
          </a:ln>
        </p:spPr>
        <p:txBody>
          <a:bodyPr>
            <a:spAutoFit/>
          </a:bodyPr>
          <a:lstStyle/>
          <a:p>
            <a:pPr>
              <a:spcBef>
                <a:spcPct val="50000"/>
              </a:spcBef>
            </a:pPr>
            <a:r>
              <a:rPr lang="en-US">
                <a:solidFill>
                  <a:srgbClr val="FF0000"/>
                </a:solidFill>
              </a:rPr>
              <a:t>●</a:t>
            </a:r>
          </a:p>
        </p:txBody>
      </p:sp>
      <p:sp>
        <p:nvSpPr>
          <p:cNvPr id="24582" name="Text Box 6"/>
          <p:cNvSpPr txBox="1">
            <a:spLocks noChangeArrowheads="1"/>
          </p:cNvSpPr>
          <p:nvPr/>
        </p:nvSpPr>
        <p:spPr bwMode="auto">
          <a:xfrm>
            <a:off x="228600" y="5119688"/>
            <a:ext cx="381000" cy="519112"/>
          </a:xfrm>
          <a:prstGeom prst="rect">
            <a:avLst/>
          </a:prstGeom>
          <a:noFill/>
          <a:ln w="9525">
            <a:noFill/>
            <a:miter lim="800000"/>
            <a:headEnd/>
            <a:tailEnd/>
          </a:ln>
        </p:spPr>
        <p:txBody>
          <a:bodyPr>
            <a:spAutoFit/>
          </a:bodyPr>
          <a:lstStyle/>
          <a:p>
            <a:pPr>
              <a:spcBef>
                <a:spcPct val="50000"/>
              </a:spcBef>
            </a:pPr>
            <a:r>
              <a:rPr lang="en-US">
                <a:solidFill>
                  <a:srgbClr val="FF0000"/>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4581"/>
                                        </p:tgtEl>
                                        <p:attrNameLst>
                                          <p:attrName>style.visibility</p:attrName>
                                        </p:attrNameLst>
                                      </p:cBhvr>
                                      <p:to>
                                        <p:strVal val="visible"/>
                                      </p:to>
                                    </p:set>
                                    <p:anim calcmode="lin" valueType="num">
                                      <p:cBhvr additive="base">
                                        <p:cTn id="7" dur="500" fill="hold"/>
                                        <p:tgtEl>
                                          <p:spTgt spid="24581"/>
                                        </p:tgtEl>
                                        <p:attrNameLst>
                                          <p:attrName>ppt_x</p:attrName>
                                        </p:attrNameLst>
                                      </p:cBhvr>
                                      <p:tavLst>
                                        <p:tav tm="0">
                                          <p:val>
                                            <p:strVal val="#ppt_x"/>
                                          </p:val>
                                        </p:tav>
                                        <p:tav tm="100000">
                                          <p:val>
                                            <p:strVal val="#ppt_x"/>
                                          </p:val>
                                        </p:tav>
                                      </p:tavLst>
                                    </p:anim>
                                    <p:anim calcmode="lin" valueType="num">
                                      <p:cBhvr additive="base">
                                        <p:cTn id="8" dur="500" fill="hold"/>
                                        <p:tgtEl>
                                          <p:spTgt spid="24581"/>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4582"/>
                                        </p:tgtEl>
                                        <p:attrNameLst>
                                          <p:attrName>style.visibility</p:attrName>
                                        </p:attrNameLst>
                                      </p:cBhvr>
                                      <p:to>
                                        <p:strVal val="visible"/>
                                      </p:to>
                                    </p:set>
                                    <p:anim calcmode="lin" valueType="num">
                                      <p:cBhvr additive="base">
                                        <p:cTn id="11" dur="500" fill="hold"/>
                                        <p:tgtEl>
                                          <p:spTgt spid="24582"/>
                                        </p:tgtEl>
                                        <p:attrNameLst>
                                          <p:attrName>ppt_x</p:attrName>
                                        </p:attrNameLst>
                                      </p:cBhvr>
                                      <p:tavLst>
                                        <p:tav tm="0">
                                          <p:val>
                                            <p:strVal val="#ppt_x"/>
                                          </p:val>
                                        </p:tav>
                                        <p:tav tm="100000">
                                          <p:val>
                                            <p:strVal val="#ppt_x"/>
                                          </p:val>
                                        </p:tav>
                                      </p:tavLst>
                                    </p:anim>
                                    <p:anim calcmode="lin" valueType="num">
                                      <p:cBhvr additive="base">
                                        <p:cTn id="12" dur="500" fill="hold"/>
                                        <p:tgtEl>
                                          <p:spTgt spid="24582"/>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4580"/>
                                        </p:tgtEl>
                                        <p:attrNameLst>
                                          <p:attrName>style.visibility</p:attrName>
                                        </p:attrNameLst>
                                      </p:cBhvr>
                                      <p:to>
                                        <p:strVal val="visible"/>
                                      </p:to>
                                    </p:set>
                                    <p:anim calcmode="lin" valueType="num">
                                      <p:cBhvr additive="base">
                                        <p:cTn id="15" dur="500" fill="hold"/>
                                        <p:tgtEl>
                                          <p:spTgt spid="24580"/>
                                        </p:tgtEl>
                                        <p:attrNameLst>
                                          <p:attrName>ppt_x</p:attrName>
                                        </p:attrNameLst>
                                      </p:cBhvr>
                                      <p:tavLst>
                                        <p:tav tm="0">
                                          <p:val>
                                            <p:strVal val="#ppt_x"/>
                                          </p:val>
                                        </p:tav>
                                        <p:tav tm="100000">
                                          <p:val>
                                            <p:strVal val="#ppt_x"/>
                                          </p:val>
                                        </p:tav>
                                      </p:tavLst>
                                    </p:anim>
                                    <p:anim calcmode="lin" valueType="num">
                                      <p:cBhvr additive="base">
                                        <p:cTn id="16" dur="500" fill="hold"/>
                                        <p:tgtEl>
                                          <p:spTgt spid="2458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0" grpId="0"/>
      <p:bldP spid="24581" grpId="0"/>
      <p:bldP spid="2458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WordArt 2"/>
          <p:cNvSpPr>
            <a:spLocks noChangeArrowheads="1" noChangeShapeType="1" noTextEdit="1"/>
          </p:cNvSpPr>
          <p:nvPr/>
        </p:nvSpPr>
        <p:spPr bwMode="auto">
          <a:xfrm>
            <a:off x="457200" y="457200"/>
            <a:ext cx="8229600" cy="3962400"/>
          </a:xfrm>
          <a:prstGeom prst="rect">
            <a:avLst/>
          </a:prstGeom>
        </p:spPr>
        <p:txBody>
          <a:bodyPr wrap="none" fromWordArt="1">
            <a:prstTxWarp prst="textWave1">
              <a:avLst>
                <a:gd name="adj1" fmla="val 20644"/>
                <a:gd name="adj2" fmla="val 0"/>
              </a:avLst>
            </a:prstTxWarp>
          </a:bodyPr>
          <a:lstStyle/>
          <a:p>
            <a:pPr algn="ctr"/>
            <a:r>
              <a:rPr lang="en-US" sz="3600" b="1" kern="10" dirty="0">
                <a:ln w="3175">
                  <a:solidFill>
                    <a:schemeClr val="hlink"/>
                  </a:solidFill>
                  <a:round/>
                  <a:headEnd/>
                  <a:tailEnd/>
                </a:ln>
                <a:solidFill>
                  <a:srgbClr val="0000FF"/>
                </a:solidFill>
                <a:effectLst>
                  <a:outerShdw sy="50000" kx="-2453608" algn="br" rotWithShape="0">
                    <a:srgbClr val="808080">
                      <a:alpha val="50000"/>
                    </a:srgbClr>
                  </a:outerShdw>
                </a:effectLst>
                <a:latin typeface="VNI-Franko"/>
              </a:rPr>
              <a:t>XIN CHAÂN THAØNH CAÛM </a:t>
            </a:r>
            <a:r>
              <a:rPr lang="en-US" sz="3600" b="1" kern="10" dirty="0" smtClean="0">
                <a:ln w="3175">
                  <a:solidFill>
                    <a:schemeClr val="hlink"/>
                  </a:solidFill>
                  <a:round/>
                  <a:headEnd/>
                  <a:tailEnd/>
                </a:ln>
                <a:solidFill>
                  <a:srgbClr val="0000FF"/>
                </a:solidFill>
                <a:effectLst>
                  <a:outerShdw sy="50000" kx="-2453608" algn="br" rotWithShape="0">
                    <a:srgbClr val="808080">
                      <a:alpha val="50000"/>
                    </a:srgbClr>
                  </a:outerShdw>
                </a:effectLst>
                <a:latin typeface="VNI-Franko"/>
              </a:rPr>
              <a:t>ÔN</a:t>
            </a:r>
            <a:endParaRPr lang="en-US" sz="3600" b="1" kern="10" dirty="0">
              <a:ln w="3175">
                <a:solidFill>
                  <a:schemeClr val="hlink"/>
                </a:solidFill>
                <a:round/>
                <a:headEnd/>
                <a:tailEnd/>
              </a:ln>
              <a:solidFill>
                <a:srgbClr val="0000FF"/>
              </a:solidFill>
              <a:effectLst>
                <a:outerShdw sy="50000" kx="-2453608" algn="br" rotWithShape="0">
                  <a:srgbClr val="808080">
                    <a:alpha val="50000"/>
                  </a:srgbClr>
                </a:outerShdw>
              </a:effectLst>
              <a:latin typeface="VNI-Franko"/>
            </a:endParaRPr>
          </a:p>
        </p:txBody>
      </p:sp>
      <p:sp>
        <p:nvSpPr>
          <p:cNvPr id="16387" name="AutoShape 3"/>
          <p:cNvSpPr>
            <a:spLocks noChangeArrowheads="1"/>
          </p:cNvSpPr>
          <p:nvPr/>
        </p:nvSpPr>
        <p:spPr bwMode="auto">
          <a:xfrm>
            <a:off x="914400" y="3352800"/>
            <a:ext cx="990600" cy="914400"/>
          </a:xfrm>
          <a:prstGeom prst="star5">
            <a:avLst/>
          </a:prstGeom>
          <a:solidFill>
            <a:srgbClr val="00CCFF"/>
          </a:solidFill>
          <a:ln w="9525">
            <a:solidFill>
              <a:schemeClr val="tx1"/>
            </a:solidFill>
            <a:miter lim="800000"/>
            <a:headEnd/>
            <a:tailEnd/>
          </a:ln>
          <a:effectLst/>
        </p:spPr>
        <p:txBody>
          <a:bodyPr wrap="none" anchor="ctr"/>
          <a:lstStyle/>
          <a:p>
            <a:pPr algn="ctr">
              <a:defRPr/>
            </a:pPr>
            <a:endParaRPr lang="en-US">
              <a:solidFill>
                <a:srgbClr val="FF3300"/>
              </a:solidFill>
            </a:endParaRPr>
          </a:p>
        </p:txBody>
      </p:sp>
      <p:sp>
        <p:nvSpPr>
          <p:cNvPr id="16388" name="AutoShape 4"/>
          <p:cNvSpPr>
            <a:spLocks noChangeArrowheads="1"/>
          </p:cNvSpPr>
          <p:nvPr/>
        </p:nvSpPr>
        <p:spPr bwMode="auto">
          <a:xfrm>
            <a:off x="3276600" y="381000"/>
            <a:ext cx="838200" cy="533400"/>
          </a:xfrm>
          <a:prstGeom prst="star5">
            <a:avLst/>
          </a:prstGeom>
          <a:solidFill>
            <a:srgbClr val="00CCFF"/>
          </a:solidFill>
          <a:ln w="9525">
            <a:solidFill>
              <a:srgbClr val="FFFF66"/>
            </a:solidFill>
            <a:miter lim="800000"/>
            <a:headEnd/>
            <a:tailEnd/>
          </a:ln>
          <a:effectLst/>
        </p:spPr>
        <p:txBody>
          <a:bodyPr wrap="none" anchor="ctr"/>
          <a:lstStyle/>
          <a:p>
            <a:pPr algn="ctr">
              <a:defRPr/>
            </a:pPr>
            <a:endParaRPr lang="en-US">
              <a:solidFill>
                <a:srgbClr val="FF3300"/>
              </a:solidFill>
            </a:endParaRPr>
          </a:p>
        </p:txBody>
      </p:sp>
      <p:sp>
        <p:nvSpPr>
          <p:cNvPr id="16389" name="AutoShape 5"/>
          <p:cNvSpPr>
            <a:spLocks noChangeArrowheads="1"/>
          </p:cNvSpPr>
          <p:nvPr/>
        </p:nvSpPr>
        <p:spPr bwMode="auto">
          <a:xfrm>
            <a:off x="5791200" y="762000"/>
            <a:ext cx="609600" cy="381000"/>
          </a:xfrm>
          <a:prstGeom prst="star5">
            <a:avLst/>
          </a:prstGeom>
          <a:solidFill>
            <a:srgbClr val="CC00CC"/>
          </a:solidFill>
          <a:ln w="9525">
            <a:solidFill>
              <a:schemeClr val="tx1"/>
            </a:solidFill>
            <a:miter lim="800000"/>
            <a:headEnd/>
            <a:tailEnd/>
          </a:ln>
          <a:effectLst/>
        </p:spPr>
        <p:txBody>
          <a:bodyPr wrap="none" anchor="ctr"/>
          <a:lstStyle/>
          <a:p>
            <a:pPr algn="ctr">
              <a:defRPr/>
            </a:pPr>
            <a:endParaRPr lang="en-US">
              <a:solidFill>
                <a:srgbClr val="FF3300"/>
              </a:solidFill>
            </a:endParaRPr>
          </a:p>
        </p:txBody>
      </p:sp>
      <p:sp>
        <p:nvSpPr>
          <p:cNvPr id="16390" name="AutoShape 6"/>
          <p:cNvSpPr>
            <a:spLocks noChangeArrowheads="1"/>
          </p:cNvSpPr>
          <p:nvPr/>
        </p:nvSpPr>
        <p:spPr bwMode="auto">
          <a:xfrm>
            <a:off x="7924800" y="457200"/>
            <a:ext cx="685800" cy="381000"/>
          </a:xfrm>
          <a:prstGeom prst="star5">
            <a:avLst/>
          </a:prstGeom>
          <a:solidFill>
            <a:schemeClr val="folHlink"/>
          </a:solidFill>
          <a:ln w="9525">
            <a:solidFill>
              <a:schemeClr val="tx1"/>
            </a:solidFill>
            <a:miter lim="800000"/>
            <a:headEnd/>
            <a:tailEnd/>
          </a:ln>
          <a:effectLst/>
        </p:spPr>
        <p:txBody>
          <a:bodyPr wrap="none" anchor="ctr"/>
          <a:lstStyle/>
          <a:p>
            <a:pPr algn="ctr">
              <a:defRPr/>
            </a:pPr>
            <a:endParaRPr lang="en-US">
              <a:solidFill>
                <a:srgbClr val="FF3300"/>
              </a:solidFill>
            </a:endParaRPr>
          </a:p>
        </p:txBody>
      </p:sp>
      <p:sp>
        <p:nvSpPr>
          <p:cNvPr id="16391" name="AutoShape 7"/>
          <p:cNvSpPr>
            <a:spLocks noChangeArrowheads="1"/>
          </p:cNvSpPr>
          <p:nvPr/>
        </p:nvSpPr>
        <p:spPr bwMode="auto">
          <a:xfrm>
            <a:off x="6172200" y="4953000"/>
            <a:ext cx="1219200" cy="1023938"/>
          </a:xfrm>
          <a:prstGeom prst="star5">
            <a:avLst/>
          </a:prstGeom>
          <a:solidFill>
            <a:srgbClr val="FF9900"/>
          </a:solidFill>
          <a:ln w="9525">
            <a:solidFill>
              <a:schemeClr val="tx1"/>
            </a:solidFill>
            <a:miter lim="800000"/>
            <a:headEnd/>
            <a:tailEnd/>
          </a:ln>
          <a:effectLst/>
        </p:spPr>
        <p:txBody>
          <a:bodyPr wrap="none" anchor="ctr"/>
          <a:lstStyle/>
          <a:p>
            <a:pPr algn="ctr">
              <a:defRPr/>
            </a:pPr>
            <a:endParaRPr lang="en-US">
              <a:solidFill>
                <a:srgbClr val="FF9900"/>
              </a:solidFill>
            </a:endParaRPr>
          </a:p>
        </p:txBody>
      </p:sp>
      <p:sp>
        <p:nvSpPr>
          <p:cNvPr id="16392" name="AutoShape 8"/>
          <p:cNvSpPr>
            <a:spLocks noChangeArrowheads="1"/>
          </p:cNvSpPr>
          <p:nvPr/>
        </p:nvSpPr>
        <p:spPr bwMode="auto">
          <a:xfrm>
            <a:off x="3048000" y="4800600"/>
            <a:ext cx="1219200" cy="947738"/>
          </a:xfrm>
          <a:prstGeom prst="star5">
            <a:avLst/>
          </a:prstGeom>
          <a:solidFill>
            <a:srgbClr val="FFFF66"/>
          </a:solidFill>
          <a:ln w="9525">
            <a:solidFill>
              <a:schemeClr val="tx1"/>
            </a:solidFill>
            <a:miter lim="800000"/>
            <a:headEnd/>
            <a:tailEnd/>
          </a:ln>
          <a:effectLst/>
        </p:spPr>
        <p:txBody>
          <a:bodyPr wrap="none" anchor="ctr"/>
          <a:lstStyle/>
          <a:p>
            <a:pPr algn="ctr">
              <a:defRPr/>
            </a:pPr>
            <a:endParaRPr lang="en-US">
              <a:solidFill>
                <a:srgbClr val="FFFF66"/>
              </a:solidFill>
            </a:endParaRP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16386"/>
                                        </p:tgtEl>
                                        <p:attrNameLst>
                                          <p:attrName>style.visibility</p:attrName>
                                        </p:attrNameLst>
                                      </p:cBhvr>
                                      <p:to>
                                        <p:strVal val="visible"/>
                                      </p:to>
                                    </p:set>
                                    <p:animEffect transition="in" filter="fade">
                                      <p:cBhvr>
                                        <p:cTn id="7" dur="1000"/>
                                        <p:tgtEl>
                                          <p:spTgt spid="16386"/>
                                        </p:tgtEl>
                                      </p:cBhvr>
                                    </p:animEffect>
                                    <p:anim calcmode="lin" valueType="num">
                                      <p:cBhvr>
                                        <p:cTn id="8" dur="1000" fill="hold"/>
                                        <p:tgtEl>
                                          <p:spTgt spid="16386"/>
                                        </p:tgtEl>
                                        <p:attrNameLst>
                                          <p:attrName>ppt_x</p:attrName>
                                        </p:attrNameLst>
                                      </p:cBhvr>
                                      <p:tavLst>
                                        <p:tav tm="0">
                                          <p:val>
                                            <p:strVal val="#ppt_x"/>
                                          </p:val>
                                        </p:tav>
                                        <p:tav tm="100000">
                                          <p:val>
                                            <p:strVal val="#ppt_x"/>
                                          </p:val>
                                        </p:tav>
                                      </p:tavLst>
                                    </p:anim>
                                    <p:anim calcmode="lin" valueType="num">
                                      <p:cBhvr>
                                        <p:cTn id="9" dur="900" decel="100000" fill="hold"/>
                                        <p:tgtEl>
                                          <p:spTgt spid="1638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6386"/>
                                        </p:tgtEl>
                                        <p:attrNameLst>
                                          <p:attrName>ppt_y</p:attrName>
                                        </p:attrNameLst>
                                      </p:cBhvr>
                                      <p:tavLst>
                                        <p:tav tm="0">
                                          <p:val>
                                            <p:strVal val="#ppt_y-.03"/>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wind.wav" builtIn="1"/>
                                        </p:tgtEl>
                                      </p:cMediaNode>
                                    </p:audio>
                                  </p:subTnLst>
                                </p:cTn>
                              </p:par>
                              <p:par>
                                <p:cTn id="11" presetID="22" presetClass="emph" presetSubtype="0" repeatCount="10000" fill="hold" grpId="1" nodeType="withEffect">
                                  <p:stCondLst>
                                    <p:cond delay="0"/>
                                  </p:stCondLst>
                                  <p:childTnLst>
                                    <p:animClr clrSpc="hsl" dir="cw">
                                      <p:cBhvr override="childStyle">
                                        <p:cTn id="12" dur="500" fill="hold"/>
                                        <p:tgtEl>
                                          <p:spTgt spid="16386"/>
                                        </p:tgtEl>
                                        <p:attrNameLst>
                                          <p:attrName>style.color</p:attrName>
                                        </p:attrNameLst>
                                      </p:cBhvr>
                                      <p:by>
                                        <p:hsl h="-7200000" s="0" l="0"/>
                                      </p:by>
                                    </p:animClr>
                                    <p:animClr clrSpc="hsl" dir="cw">
                                      <p:cBhvr>
                                        <p:cTn id="13" dur="500" fill="hold"/>
                                        <p:tgtEl>
                                          <p:spTgt spid="16386"/>
                                        </p:tgtEl>
                                        <p:attrNameLst>
                                          <p:attrName>fillcolor</p:attrName>
                                        </p:attrNameLst>
                                      </p:cBhvr>
                                      <p:by>
                                        <p:hsl h="-7200000" s="0" l="0"/>
                                      </p:by>
                                    </p:animClr>
                                    <p:animClr clrSpc="hsl" dir="cw">
                                      <p:cBhvr>
                                        <p:cTn id="14" dur="500" fill="hold"/>
                                        <p:tgtEl>
                                          <p:spTgt spid="16386"/>
                                        </p:tgtEl>
                                        <p:attrNameLst>
                                          <p:attrName>stroke.color</p:attrName>
                                        </p:attrNameLst>
                                      </p:cBhvr>
                                      <p:by>
                                        <p:hsl h="-7200000" s="0" l="0"/>
                                      </p:by>
                                    </p:animClr>
                                    <p:set>
                                      <p:cBhvr>
                                        <p:cTn id="15" dur="500" fill="hold"/>
                                        <p:tgtEl>
                                          <p:spTgt spid="16386"/>
                                        </p:tgtEl>
                                        <p:attrNameLst>
                                          <p:attrName>fill.type</p:attrName>
                                        </p:attrNameLst>
                                      </p:cBhvr>
                                      <p:to>
                                        <p:strVal val="solid"/>
                                      </p:to>
                                    </p:set>
                                  </p:childTnLst>
                                  <p:subTnLst>
                                    <p:audio>
                                      <p:cMediaNode>
                                        <p:cTn display="0" masterRel="sameClick">
                                          <p:stCondLst>
                                            <p:cond evt="begin" delay="0">
                                              <p:tn val="11"/>
                                            </p:cond>
                                          </p:stCondLst>
                                          <p:endCondLst>
                                            <p:cond evt="onStopAudio" delay="0">
                                              <p:tgtEl>
                                                <p:sldTgt/>
                                              </p:tgtEl>
                                            </p:cond>
                                          </p:endCondLst>
                                        </p:cTn>
                                        <p:tgtEl>
                                          <p:sndTgt r:embed="rId3" name="applause.wav" builtIn="1"/>
                                        </p:tgtEl>
                                      </p:cMediaNode>
                                    </p:audio>
                                  </p:subTnLst>
                                </p:cTn>
                              </p:par>
                              <p:par>
                                <p:cTn id="16" presetID="23" presetClass="entr" presetSubtype="16" repeatCount="10000" fill="hold" grpId="0" nodeType="withEffect">
                                  <p:stCondLst>
                                    <p:cond delay="0"/>
                                  </p:stCondLst>
                                  <p:childTnLst>
                                    <p:set>
                                      <p:cBhvr>
                                        <p:cTn id="17" dur="1" fill="hold">
                                          <p:stCondLst>
                                            <p:cond delay="0"/>
                                          </p:stCondLst>
                                        </p:cTn>
                                        <p:tgtEl>
                                          <p:spTgt spid="16391"/>
                                        </p:tgtEl>
                                        <p:attrNameLst>
                                          <p:attrName>style.visibility</p:attrName>
                                        </p:attrNameLst>
                                      </p:cBhvr>
                                      <p:to>
                                        <p:strVal val="visible"/>
                                      </p:to>
                                    </p:set>
                                    <p:anim calcmode="lin" valueType="num">
                                      <p:cBhvr>
                                        <p:cTn id="18" dur="500" fill="hold"/>
                                        <p:tgtEl>
                                          <p:spTgt spid="16391"/>
                                        </p:tgtEl>
                                        <p:attrNameLst>
                                          <p:attrName>ppt_w</p:attrName>
                                        </p:attrNameLst>
                                      </p:cBhvr>
                                      <p:tavLst>
                                        <p:tav tm="0">
                                          <p:val>
                                            <p:fltVal val="0"/>
                                          </p:val>
                                        </p:tav>
                                        <p:tav tm="100000">
                                          <p:val>
                                            <p:strVal val="#ppt_w"/>
                                          </p:val>
                                        </p:tav>
                                      </p:tavLst>
                                    </p:anim>
                                    <p:anim calcmode="lin" valueType="num">
                                      <p:cBhvr>
                                        <p:cTn id="19" dur="500" fill="hold"/>
                                        <p:tgtEl>
                                          <p:spTgt spid="16391"/>
                                        </p:tgtEl>
                                        <p:attrNameLst>
                                          <p:attrName>ppt_h</p:attrName>
                                        </p:attrNameLst>
                                      </p:cBhvr>
                                      <p:tavLst>
                                        <p:tav tm="0">
                                          <p:val>
                                            <p:fltVal val="0"/>
                                          </p:val>
                                        </p:tav>
                                        <p:tav tm="100000">
                                          <p:val>
                                            <p:strVal val="#ppt_h"/>
                                          </p:val>
                                        </p:tav>
                                      </p:tavLst>
                                    </p:anim>
                                  </p:childTnLst>
                                </p:cTn>
                              </p:par>
                              <p:par>
                                <p:cTn id="20" presetID="23" presetClass="entr" presetSubtype="16" repeatCount="10000" fill="hold" grpId="0" nodeType="withEffect">
                                  <p:stCondLst>
                                    <p:cond delay="0"/>
                                  </p:stCondLst>
                                  <p:childTnLst>
                                    <p:set>
                                      <p:cBhvr>
                                        <p:cTn id="21" dur="1" fill="hold">
                                          <p:stCondLst>
                                            <p:cond delay="0"/>
                                          </p:stCondLst>
                                        </p:cTn>
                                        <p:tgtEl>
                                          <p:spTgt spid="16392"/>
                                        </p:tgtEl>
                                        <p:attrNameLst>
                                          <p:attrName>style.visibility</p:attrName>
                                        </p:attrNameLst>
                                      </p:cBhvr>
                                      <p:to>
                                        <p:strVal val="visible"/>
                                      </p:to>
                                    </p:set>
                                    <p:anim calcmode="lin" valueType="num">
                                      <p:cBhvr>
                                        <p:cTn id="22" dur="500" fill="hold"/>
                                        <p:tgtEl>
                                          <p:spTgt spid="16392"/>
                                        </p:tgtEl>
                                        <p:attrNameLst>
                                          <p:attrName>ppt_w</p:attrName>
                                        </p:attrNameLst>
                                      </p:cBhvr>
                                      <p:tavLst>
                                        <p:tav tm="0">
                                          <p:val>
                                            <p:fltVal val="0"/>
                                          </p:val>
                                        </p:tav>
                                        <p:tav tm="100000">
                                          <p:val>
                                            <p:strVal val="#ppt_w"/>
                                          </p:val>
                                        </p:tav>
                                      </p:tavLst>
                                    </p:anim>
                                    <p:anim calcmode="lin" valueType="num">
                                      <p:cBhvr>
                                        <p:cTn id="23" dur="500" fill="hold"/>
                                        <p:tgtEl>
                                          <p:spTgt spid="16392"/>
                                        </p:tgtEl>
                                        <p:attrNameLst>
                                          <p:attrName>ppt_h</p:attrName>
                                        </p:attrNameLst>
                                      </p:cBhvr>
                                      <p:tavLst>
                                        <p:tav tm="0">
                                          <p:val>
                                            <p:fltVal val="0"/>
                                          </p:val>
                                        </p:tav>
                                        <p:tav tm="100000">
                                          <p:val>
                                            <p:strVal val="#ppt_h"/>
                                          </p:val>
                                        </p:tav>
                                      </p:tavLst>
                                    </p:anim>
                                  </p:childTnLst>
                                </p:cTn>
                              </p:par>
                              <p:par>
                                <p:cTn id="24" presetID="23" presetClass="entr" presetSubtype="16" repeatCount="10000" fill="hold" grpId="0" nodeType="withEffect">
                                  <p:stCondLst>
                                    <p:cond delay="0"/>
                                  </p:stCondLst>
                                  <p:childTnLst>
                                    <p:set>
                                      <p:cBhvr>
                                        <p:cTn id="25" dur="1" fill="hold">
                                          <p:stCondLst>
                                            <p:cond delay="0"/>
                                          </p:stCondLst>
                                        </p:cTn>
                                        <p:tgtEl>
                                          <p:spTgt spid="16387"/>
                                        </p:tgtEl>
                                        <p:attrNameLst>
                                          <p:attrName>style.visibility</p:attrName>
                                        </p:attrNameLst>
                                      </p:cBhvr>
                                      <p:to>
                                        <p:strVal val="visible"/>
                                      </p:to>
                                    </p:set>
                                    <p:anim calcmode="lin" valueType="num">
                                      <p:cBhvr>
                                        <p:cTn id="26" dur="500" fill="hold"/>
                                        <p:tgtEl>
                                          <p:spTgt spid="16387"/>
                                        </p:tgtEl>
                                        <p:attrNameLst>
                                          <p:attrName>ppt_w</p:attrName>
                                        </p:attrNameLst>
                                      </p:cBhvr>
                                      <p:tavLst>
                                        <p:tav tm="0">
                                          <p:val>
                                            <p:fltVal val="0"/>
                                          </p:val>
                                        </p:tav>
                                        <p:tav tm="100000">
                                          <p:val>
                                            <p:strVal val="#ppt_w"/>
                                          </p:val>
                                        </p:tav>
                                      </p:tavLst>
                                    </p:anim>
                                    <p:anim calcmode="lin" valueType="num">
                                      <p:cBhvr>
                                        <p:cTn id="27" dur="500" fill="hold"/>
                                        <p:tgtEl>
                                          <p:spTgt spid="16387"/>
                                        </p:tgtEl>
                                        <p:attrNameLst>
                                          <p:attrName>ppt_h</p:attrName>
                                        </p:attrNameLst>
                                      </p:cBhvr>
                                      <p:tavLst>
                                        <p:tav tm="0">
                                          <p:val>
                                            <p:fltVal val="0"/>
                                          </p:val>
                                        </p:tav>
                                        <p:tav tm="100000">
                                          <p:val>
                                            <p:strVal val="#ppt_h"/>
                                          </p:val>
                                        </p:tav>
                                      </p:tavLst>
                                    </p:anim>
                                  </p:childTnLst>
                                </p:cTn>
                              </p:par>
                              <p:par>
                                <p:cTn id="28" presetID="23" presetClass="entr" presetSubtype="16" repeatCount="10000" fill="hold" grpId="0" nodeType="withEffect">
                                  <p:stCondLst>
                                    <p:cond delay="0"/>
                                  </p:stCondLst>
                                  <p:childTnLst>
                                    <p:set>
                                      <p:cBhvr>
                                        <p:cTn id="29" dur="1" fill="hold">
                                          <p:stCondLst>
                                            <p:cond delay="0"/>
                                          </p:stCondLst>
                                        </p:cTn>
                                        <p:tgtEl>
                                          <p:spTgt spid="16388"/>
                                        </p:tgtEl>
                                        <p:attrNameLst>
                                          <p:attrName>style.visibility</p:attrName>
                                        </p:attrNameLst>
                                      </p:cBhvr>
                                      <p:to>
                                        <p:strVal val="visible"/>
                                      </p:to>
                                    </p:set>
                                    <p:anim calcmode="lin" valueType="num">
                                      <p:cBhvr>
                                        <p:cTn id="30" dur="500" fill="hold"/>
                                        <p:tgtEl>
                                          <p:spTgt spid="16388"/>
                                        </p:tgtEl>
                                        <p:attrNameLst>
                                          <p:attrName>ppt_w</p:attrName>
                                        </p:attrNameLst>
                                      </p:cBhvr>
                                      <p:tavLst>
                                        <p:tav tm="0">
                                          <p:val>
                                            <p:fltVal val="0"/>
                                          </p:val>
                                        </p:tav>
                                        <p:tav tm="100000">
                                          <p:val>
                                            <p:strVal val="#ppt_w"/>
                                          </p:val>
                                        </p:tav>
                                      </p:tavLst>
                                    </p:anim>
                                    <p:anim calcmode="lin" valueType="num">
                                      <p:cBhvr>
                                        <p:cTn id="31" dur="500" fill="hold"/>
                                        <p:tgtEl>
                                          <p:spTgt spid="16388"/>
                                        </p:tgtEl>
                                        <p:attrNameLst>
                                          <p:attrName>ppt_h</p:attrName>
                                        </p:attrNameLst>
                                      </p:cBhvr>
                                      <p:tavLst>
                                        <p:tav tm="0">
                                          <p:val>
                                            <p:fltVal val="0"/>
                                          </p:val>
                                        </p:tav>
                                        <p:tav tm="100000">
                                          <p:val>
                                            <p:strVal val="#ppt_h"/>
                                          </p:val>
                                        </p:tav>
                                      </p:tavLst>
                                    </p:anim>
                                  </p:childTnLst>
                                </p:cTn>
                              </p:par>
                              <p:par>
                                <p:cTn id="32" presetID="23" presetClass="entr" presetSubtype="16" repeatCount="10000" fill="hold" grpId="0" nodeType="withEffect">
                                  <p:stCondLst>
                                    <p:cond delay="0"/>
                                  </p:stCondLst>
                                  <p:childTnLst>
                                    <p:set>
                                      <p:cBhvr>
                                        <p:cTn id="33" dur="1" fill="hold">
                                          <p:stCondLst>
                                            <p:cond delay="0"/>
                                          </p:stCondLst>
                                        </p:cTn>
                                        <p:tgtEl>
                                          <p:spTgt spid="16389"/>
                                        </p:tgtEl>
                                        <p:attrNameLst>
                                          <p:attrName>style.visibility</p:attrName>
                                        </p:attrNameLst>
                                      </p:cBhvr>
                                      <p:to>
                                        <p:strVal val="visible"/>
                                      </p:to>
                                    </p:set>
                                    <p:anim calcmode="lin" valueType="num">
                                      <p:cBhvr>
                                        <p:cTn id="34" dur="500" fill="hold"/>
                                        <p:tgtEl>
                                          <p:spTgt spid="16389"/>
                                        </p:tgtEl>
                                        <p:attrNameLst>
                                          <p:attrName>ppt_w</p:attrName>
                                        </p:attrNameLst>
                                      </p:cBhvr>
                                      <p:tavLst>
                                        <p:tav tm="0">
                                          <p:val>
                                            <p:fltVal val="0"/>
                                          </p:val>
                                        </p:tav>
                                        <p:tav tm="100000">
                                          <p:val>
                                            <p:strVal val="#ppt_w"/>
                                          </p:val>
                                        </p:tav>
                                      </p:tavLst>
                                    </p:anim>
                                    <p:anim calcmode="lin" valueType="num">
                                      <p:cBhvr>
                                        <p:cTn id="35" dur="500" fill="hold"/>
                                        <p:tgtEl>
                                          <p:spTgt spid="16389"/>
                                        </p:tgtEl>
                                        <p:attrNameLst>
                                          <p:attrName>ppt_h</p:attrName>
                                        </p:attrNameLst>
                                      </p:cBhvr>
                                      <p:tavLst>
                                        <p:tav tm="0">
                                          <p:val>
                                            <p:fltVal val="0"/>
                                          </p:val>
                                        </p:tav>
                                        <p:tav tm="100000">
                                          <p:val>
                                            <p:strVal val="#ppt_h"/>
                                          </p:val>
                                        </p:tav>
                                      </p:tavLst>
                                    </p:anim>
                                  </p:childTnLst>
                                </p:cTn>
                              </p:par>
                              <p:par>
                                <p:cTn id="36" presetID="23" presetClass="entr" presetSubtype="16" repeatCount="10000" fill="hold" grpId="0" nodeType="withEffect">
                                  <p:stCondLst>
                                    <p:cond delay="0"/>
                                  </p:stCondLst>
                                  <p:childTnLst>
                                    <p:set>
                                      <p:cBhvr>
                                        <p:cTn id="37" dur="1" fill="hold">
                                          <p:stCondLst>
                                            <p:cond delay="0"/>
                                          </p:stCondLst>
                                        </p:cTn>
                                        <p:tgtEl>
                                          <p:spTgt spid="16390"/>
                                        </p:tgtEl>
                                        <p:attrNameLst>
                                          <p:attrName>style.visibility</p:attrName>
                                        </p:attrNameLst>
                                      </p:cBhvr>
                                      <p:to>
                                        <p:strVal val="visible"/>
                                      </p:to>
                                    </p:set>
                                    <p:anim calcmode="lin" valueType="num">
                                      <p:cBhvr>
                                        <p:cTn id="38" dur="500" fill="hold"/>
                                        <p:tgtEl>
                                          <p:spTgt spid="16390"/>
                                        </p:tgtEl>
                                        <p:attrNameLst>
                                          <p:attrName>ppt_w</p:attrName>
                                        </p:attrNameLst>
                                      </p:cBhvr>
                                      <p:tavLst>
                                        <p:tav tm="0">
                                          <p:val>
                                            <p:fltVal val="0"/>
                                          </p:val>
                                        </p:tav>
                                        <p:tav tm="100000">
                                          <p:val>
                                            <p:strVal val="#ppt_w"/>
                                          </p:val>
                                        </p:tav>
                                      </p:tavLst>
                                    </p:anim>
                                    <p:anim calcmode="lin" valueType="num">
                                      <p:cBhvr>
                                        <p:cTn id="39" dur="500" fill="hold"/>
                                        <p:tgtEl>
                                          <p:spTgt spid="16390"/>
                                        </p:tgtEl>
                                        <p:attrNameLst>
                                          <p:attrName>ppt_h</p:attrName>
                                        </p:attrNameLst>
                                      </p:cBhvr>
                                      <p:tavLst>
                                        <p:tav tm="0">
                                          <p:val>
                                            <p:fltVal val="0"/>
                                          </p:val>
                                        </p:tav>
                                        <p:tav tm="100000">
                                          <p:val>
                                            <p:strVal val="#ppt_h"/>
                                          </p:val>
                                        </p:tav>
                                      </p:tavLst>
                                    </p:anim>
                                  </p:childTnLst>
                                </p:cTn>
                              </p:par>
                              <p:par>
                                <p:cTn id="40" presetID="22" presetClass="emph" presetSubtype="0" repeatCount="10000" fill="hold" grpId="1" nodeType="withEffect">
                                  <p:stCondLst>
                                    <p:cond delay="0"/>
                                  </p:stCondLst>
                                  <p:childTnLst>
                                    <p:animClr clrSpc="hsl" dir="cw">
                                      <p:cBhvr override="childStyle">
                                        <p:cTn id="41" dur="500" fill="hold"/>
                                        <p:tgtEl>
                                          <p:spTgt spid="16391"/>
                                        </p:tgtEl>
                                        <p:attrNameLst>
                                          <p:attrName>style.color</p:attrName>
                                        </p:attrNameLst>
                                      </p:cBhvr>
                                      <p:by>
                                        <p:hsl h="-7200000" s="0" l="0"/>
                                      </p:by>
                                    </p:animClr>
                                    <p:animClr clrSpc="hsl" dir="cw">
                                      <p:cBhvr>
                                        <p:cTn id="42" dur="500" fill="hold"/>
                                        <p:tgtEl>
                                          <p:spTgt spid="16391"/>
                                        </p:tgtEl>
                                        <p:attrNameLst>
                                          <p:attrName>fillcolor</p:attrName>
                                        </p:attrNameLst>
                                      </p:cBhvr>
                                      <p:by>
                                        <p:hsl h="-7200000" s="0" l="0"/>
                                      </p:by>
                                    </p:animClr>
                                    <p:animClr clrSpc="hsl" dir="cw">
                                      <p:cBhvr>
                                        <p:cTn id="43" dur="500" fill="hold"/>
                                        <p:tgtEl>
                                          <p:spTgt spid="16391"/>
                                        </p:tgtEl>
                                        <p:attrNameLst>
                                          <p:attrName>stroke.color</p:attrName>
                                        </p:attrNameLst>
                                      </p:cBhvr>
                                      <p:by>
                                        <p:hsl h="-7200000" s="0" l="0"/>
                                      </p:by>
                                    </p:animClr>
                                    <p:set>
                                      <p:cBhvr>
                                        <p:cTn id="44" dur="500" fill="hold"/>
                                        <p:tgtEl>
                                          <p:spTgt spid="16391"/>
                                        </p:tgtEl>
                                        <p:attrNameLst>
                                          <p:attrName>fill.type</p:attrName>
                                        </p:attrNameLst>
                                      </p:cBhvr>
                                      <p:to>
                                        <p:strVal val="solid"/>
                                      </p:to>
                                    </p:set>
                                  </p:childTnLst>
                                </p:cTn>
                              </p:par>
                              <p:par>
                                <p:cTn id="45" presetID="22" presetClass="emph" presetSubtype="0" repeatCount="10000" fill="hold" grpId="1" nodeType="withEffect">
                                  <p:stCondLst>
                                    <p:cond delay="0"/>
                                  </p:stCondLst>
                                  <p:childTnLst>
                                    <p:animClr clrSpc="hsl" dir="cw">
                                      <p:cBhvr override="childStyle">
                                        <p:cTn id="46" dur="500" fill="hold"/>
                                        <p:tgtEl>
                                          <p:spTgt spid="16392"/>
                                        </p:tgtEl>
                                        <p:attrNameLst>
                                          <p:attrName>style.color</p:attrName>
                                        </p:attrNameLst>
                                      </p:cBhvr>
                                      <p:by>
                                        <p:hsl h="-7200000" s="0" l="0"/>
                                      </p:by>
                                    </p:animClr>
                                    <p:animClr clrSpc="hsl" dir="cw">
                                      <p:cBhvr>
                                        <p:cTn id="47" dur="500" fill="hold"/>
                                        <p:tgtEl>
                                          <p:spTgt spid="16392"/>
                                        </p:tgtEl>
                                        <p:attrNameLst>
                                          <p:attrName>fillcolor</p:attrName>
                                        </p:attrNameLst>
                                      </p:cBhvr>
                                      <p:by>
                                        <p:hsl h="-7200000" s="0" l="0"/>
                                      </p:by>
                                    </p:animClr>
                                    <p:animClr clrSpc="hsl" dir="cw">
                                      <p:cBhvr>
                                        <p:cTn id="48" dur="500" fill="hold"/>
                                        <p:tgtEl>
                                          <p:spTgt spid="16392"/>
                                        </p:tgtEl>
                                        <p:attrNameLst>
                                          <p:attrName>stroke.color</p:attrName>
                                        </p:attrNameLst>
                                      </p:cBhvr>
                                      <p:by>
                                        <p:hsl h="-7200000" s="0" l="0"/>
                                      </p:by>
                                    </p:animClr>
                                    <p:set>
                                      <p:cBhvr>
                                        <p:cTn id="49" dur="500" fill="hold"/>
                                        <p:tgtEl>
                                          <p:spTgt spid="16392"/>
                                        </p:tgtEl>
                                        <p:attrNameLst>
                                          <p:attrName>fill.type</p:attrName>
                                        </p:attrNameLst>
                                      </p:cBhvr>
                                      <p:to>
                                        <p:strVal val="solid"/>
                                      </p:to>
                                    </p:set>
                                  </p:childTnLst>
                                </p:cTn>
                              </p:par>
                              <p:par>
                                <p:cTn id="50" presetID="22" presetClass="emph" presetSubtype="0" repeatCount="10000" fill="hold" grpId="1" nodeType="withEffect">
                                  <p:stCondLst>
                                    <p:cond delay="0"/>
                                  </p:stCondLst>
                                  <p:childTnLst>
                                    <p:animClr clrSpc="hsl" dir="cw">
                                      <p:cBhvr override="childStyle">
                                        <p:cTn id="51" dur="500" fill="hold"/>
                                        <p:tgtEl>
                                          <p:spTgt spid="16387"/>
                                        </p:tgtEl>
                                        <p:attrNameLst>
                                          <p:attrName>style.color</p:attrName>
                                        </p:attrNameLst>
                                      </p:cBhvr>
                                      <p:by>
                                        <p:hsl h="-7200000" s="0" l="0"/>
                                      </p:by>
                                    </p:animClr>
                                    <p:animClr clrSpc="hsl" dir="cw">
                                      <p:cBhvr>
                                        <p:cTn id="52" dur="500" fill="hold"/>
                                        <p:tgtEl>
                                          <p:spTgt spid="16387"/>
                                        </p:tgtEl>
                                        <p:attrNameLst>
                                          <p:attrName>fillcolor</p:attrName>
                                        </p:attrNameLst>
                                      </p:cBhvr>
                                      <p:by>
                                        <p:hsl h="-7200000" s="0" l="0"/>
                                      </p:by>
                                    </p:animClr>
                                    <p:animClr clrSpc="hsl" dir="cw">
                                      <p:cBhvr>
                                        <p:cTn id="53" dur="500" fill="hold"/>
                                        <p:tgtEl>
                                          <p:spTgt spid="16387"/>
                                        </p:tgtEl>
                                        <p:attrNameLst>
                                          <p:attrName>stroke.color</p:attrName>
                                        </p:attrNameLst>
                                      </p:cBhvr>
                                      <p:by>
                                        <p:hsl h="-7200000" s="0" l="0"/>
                                      </p:by>
                                    </p:animClr>
                                    <p:set>
                                      <p:cBhvr>
                                        <p:cTn id="54" dur="500" fill="hold"/>
                                        <p:tgtEl>
                                          <p:spTgt spid="16387"/>
                                        </p:tgtEl>
                                        <p:attrNameLst>
                                          <p:attrName>fill.type</p:attrName>
                                        </p:attrNameLst>
                                      </p:cBhvr>
                                      <p:to>
                                        <p:strVal val="solid"/>
                                      </p:to>
                                    </p:set>
                                  </p:childTnLst>
                                </p:cTn>
                              </p:par>
                              <p:par>
                                <p:cTn id="55" presetID="22" presetClass="emph" presetSubtype="0" repeatCount="10000" fill="hold" grpId="1" nodeType="withEffect">
                                  <p:stCondLst>
                                    <p:cond delay="0"/>
                                  </p:stCondLst>
                                  <p:childTnLst>
                                    <p:animClr clrSpc="hsl" dir="cw">
                                      <p:cBhvr override="childStyle">
                                        <p:cTn id="56" dur="500" fill="hold"/>
                                        <p:tgtEl>
                                          <p:spTgt spid="16388"/>
                                        </p:tgtEl>
                                        <p:attrNameLst>
                                          <p:attrName>style.color</p:attrName>
                                        </p:attrNameLst>
                                      </p:cBhvr>
                                      <p:by>
                                        <p:hsl h="-7200000" s="0" l="0"/>
                                      </p:by>
                                    </p:animClr>
                                    <p:animClr clrSpc="hsl" dir="cw">
                                      <p:cBhvr>
                                        <p:cTn id="57" dur="500" fill="hold"/>
                                        <p:tgtEl>
                                          <p:spTgt spid="16388"/>
                                        </p:tgtEl>
                                        <p:attrNameLst>
                                          <p:attrName>fillcolor</p:attrName>
                                        </p:attrNameLst>
                                      </p:cBhvr>
                                      <p:by>
                                        <p:hsl h="-7200000" s="0" l="0"/>
                                      </p:by>
                                    </p:animClr>
                                    <p:animClr clrSpc="hsl" dir="cw">
                                      <p:cBhvr>
                                        <p:cTn id="58" dur="500" fill="hold"/>
                                        <p:tgtEl>
                                          <p:spTgt spid="16388"/>
                                        </p:tgtEl>
                                        <p:attrNameLst>
                                          <p:attrName>stroke.color</p:attrName>
                                        </p:attrNameLst>
                                      </p:cBhvr>
                                      <p:by>
                                        <p:hsl h="-7200000" s="0" l="0"/>
                                      </p:by>
                                    </p:animClr>
                                    <p:set>
                                      <p:cBhvr>
                                        <p:cTn id="59" dur="500" fill="hold"/>
                                        <p:tgtEl>
                                          <p:spTgt spid="16388"/>
                                        </p:tgtEl>
                                        <p:attrNameLst>
                                          <p:attrName>fill.type</p:attrName>
                                        </p:attrNameLst>
                                      </p:cBhvr>
                                      <p:to>
                                        <p:strVal val="solid"/>
                                      </p:to>
                                    </p:set>
                                  </p:childTnLst>
                                </p:cTn>
                              </p:par>
                              <p:par>
                                <p:cTn id="60" presetID="22" presetClass="emph" presetSubtype="0" repeatCount="10000" fill="hold" grpId="1" nodeType="withEffect">
                                  <p:stCondLst>
                                    <p:cond delay="0"/>
                                  </p:stCondLst>
                                  <p:childTnLst>
                                    <p:animClr clrSpc="hsl" dir="cw">
                                      <p:cBhvr override="childStyle">
                                        <p:cTn id="61" dur="500" fill="hold"/>
                                        <p:tgtEl>
                                          <p:spTgt spid="16389"/>
                                        </p:tgtEl>
                                        <p:attrNameLst>
                                          <p:attrName>style.color</p:attrName>
                                        </p:attrNameLst>
                                      </p:cBhvr>
                                      <p:by>
                                        <p:hsl h="-7200000" s="0" l="0"/>
                                      </p:by>
                                    </p:animClr>
                                    <p:animClr clrSpc="hsl" dir="cw">
                                      <p:cBhvr>
                                        <p:cTn id="62" dur="500" fill="hold"/>
                                        <p:tgtEl>
                                          <p:spTgt spid="16389"/>
                                        </p:tgtEl>
                                        <p:attrNameLst>
                                          <p:attrName>fillcolor</p:attrName>
                                        </p:attrNameLst>
                                      </p:cBhvr>
                                      <p:by>
                                        <p:hsl h="-7200000" s="0" l="0"/>
                                      </p:by>
                                    </p:animClr>
                                    <p:animClr clrSpc="hsl" dir="cw">
                                      <p:cBhvr>
                                        <p:cTn id="63" dur="500" fill="hold"/>
                                        <p:tgtEl>
                                          <p:spTgt spid="16389"/>
                                        </p:tgtEl>
                                        <p:attrNameLst>
                                          <p:attrName>stroke.color</p:attrName>
                                        </p:attrNameLst>
                                      </p:cBhvr>
                                      <p:by>
                                        <p:hsl h="-7200000" s="0" l="0"/>
                                      </p:by>
                                    </p:animClr>
                                    <p:set>
                                      <p:cBhvr>
                                        <p:cTn id="64" dur="500" fill="hold"/>
                                        <p:tgtEl>
                                          <p:spTgt spid="16389"/>
                                        </p:tgtEl>
                                        <p:attrNameLst>
                                          <p:attrName>fill.type</p:attrName>
                                        </p:attrNameLst>
                                      </p:cBhvr>
                                      <p:to>
                                        <p:strVal val="solid"/>
                                      </p:to>
                                    </p:set>
                                  </p:childTnLst>
                                </p:cTn>
                              </p:par>
                              <p:par>
                                <p:cTn id="65" presetID="22" presetClass="emph" presetSubtype="0" repeatCount="10000" fill="hold" grpId="1" nodeType="withEffect">
                                  <p:stCondLst>
                                    <p:cond delay="0"/>
                                  </p:stCondLst>
                                  <p:childTnLst>
                                    <p:animClr clrSpc="hsl" dir="cw">
                                      <p:cBhvr override="childStyle">
                                        <p:cTn id="66" dur="500" fill="hold"/>
                                        <p:tgtEl>
                                          <p:spTgt spid="16390"/>
                                        </p:tgtEl>
                                        <p:attrNameLst>
                                          <p:attrName>style.color</p:attrName>
                                        </p:attrNameLst>
                                      </p:cBhvr>
                                      <p:by>
                                        <p:hsl h="-7200000" s="0" l="0"/>
                                      </p:by>
                                    </p:animClr>
                                    <p:animClr clrSpc="hsl" dir="cw">
                                      <p:cBhvr>
                                        <p:cTn id="67" dur="500" fill="hold"/>
                                        <p:tgtEl>
                                          <p:spTgt spid="16390"/>
                                        </p:tgtEl>
                                        <p:attrNameLst>
                                          <p:attrName>fillcolor</p:attrName>
                                        </p:attrNameLst>
                                      </p:cBhvr>
                                      <p:by>
                                        <p:hsl h="-7200000" s="0" l="0"/>
                                      </p:by>
                                    </p:animClr>
                                    <p:animClr clrSpc="hsl" dir="cw">
                                      <p:cBhvr>
                                        <p:cTn id="68" dur="500" fill="hold"/>
                                        <p:tgtEl>
                                          <p:spTgt spid="16390"/>
                                        </p:tgtEl>
                                        <p:attrNameLst>
                                          <p:attrName>stroke.color</p:attrName>
                                        </p:attrNameLst>
                                      </p:cBhvr>
                                      <p:by>
                                        <p:hsl h="-7200000" s="0" l="0"/>
                                      </p:by>
                                    </p:animClr>
                                    <p:set>
                                      <p:cBhvr>
                                        <p:cTn id="69" dur="500" fill="hold"/>
                                        <p:tgtEl>
                                          <p:spTgt spid="16390"/>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animBg="1"/>
      <p:bldP spid="16386" grpId="1" animBg="1"/>
      <p:bldP spid="16387" grpId="0" animBg="1"/>
      <p:bldP spid="16387" grpId="1" animBg="1"/>
      <p:bldP spid="16388" grpId="0" animBg="1"/>
      <p:bldP spid="16388" grpId="1" animBg="1"/>
      <p:bldP spid="16389" grpId="0" animBg="1"/>
      <p:bldP spid="16389" grpId="1" animBg="1"/>
      <p:bldP spid="16390" grpId="0" animBg="1"/>
      <p:bldP spid="16390" grpId="1" animBg="1"/>
      <p:bldP spid="16391" grpId="0" animBg="1"/>
      <p:bldP spid="16391" grpId="1" animBg="1"/>
      <p:bldP spid="16392" grpId="0" animBg="1"/>
      <p:bldP spid="16392" grpId="1"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152400" y="334625"/>
            <a:ext cx="9144000" cy="6370975"/>
          </a:xfrm>
          <a:prstGeom prst="rect">
            <a:avLst/>
          </a:prstGeom>
          <a:noFill/>
          <a:ln w="9525">
            <a:noFill/>
            <a:miter lim="800000"/>
            <a:headEnd/>
            <a:tailEnd/>
          </a:ln>
        </p:spPr>
        <p:txBody>
          <a:bodyPr>
            <a:spAutoFit/>
          </a:bodyPr>
          <a:lstStyle/>
          <a:p>
            <a:pPr marL="342900" indent="-342900" algn="just"/>
            <a:r>
              <a:rPr lang="en-US" sz="2400" dirty="0">
                <a:solidFill>
                  <a:srgbClr val="FF0000"/>
                </a:solidFill>
                <a:latin typeface="VNI-Times" pitchFamily="2" charset="0"/>
              </a:rPr>
              <a:t>  </a:t>
            </a:r>
            <a:r>
              <a:rPr lang="en-US" sz="2400" u="sng" dirty="0">
                <a:solidFill>
                  <a:srgbClr val="FF0000"/>
                </a:solidFill>
                <a:latin typeface="VNI-Times" pitchFamily="2" charset="0"/>
              </a:rPr>
              <a:t>II.Luyeän taäp</a:t>
            </a:r>
          </a:p>
          <a:p>
            <a:pPr marL="342900" indent="-342900" algn="just"/>
            <a:endParaRPr lang="en-US" sz="2400" i="1" u="sng" dirty="0">
              <a:solidFill>
                <a:srgbClr val="FF0000"/>
              </a:solidFill>
              <a:latin typeface="VNI-Times" pitchFamily="2" charset="0"/>
            </a:endParaRPr>
          </a:p>
          <a:p>
            <a:pPr marL="342900" indent="-342900" algn="just"/>
            <a:r>
              <a:rPr lang="en-US" sz="2400" i="1" dirty="0">
                <a:solidFill>
                  <a:srgbClr val="0000FF"/>
                </a:solidFill>
                <a:latin typeface="VNI-Times" pitchFamily="2" charset="0"/>
              </a:rPr>
              <a:t>    </a:t>
            </a:r>
            <a:r>
              <a:rPr lang="en-US" sz="2400" i="1" u="sng" dirty="0">
                <a:solidFill>
                  <a:srgbClr val="0000FF"/>
                </a:solidFill>
                <a:latin typeface="VNI-Times" pitchFamily="2" charset="0"/>
              </a:rPr>
              <a:t>Baøi1:</a:t>
            </a:r>
            <a:r>
              <a:rPr lang="en-US" sz="2400" i="1" dirty="0">
                <a:solidFill>
                  <a:srgbClr val="0000FF"/>
                </a:solidFill>
                <a:latin typeface="VNI-Times" pitchFamily="2" charset="0"/>
              </a:rPr>
              <a:t> Haõy cho bieát caùc caâu trong ñoaïn trích sau coù phaûi ñeàu laø caâu caûm thaùn khoâng. Vì sao?</a:t>
            </a:r>
          </a:p>
          <a:p>
            <a:pPr marL="342900" indent="-342900" algn="just"/>
            <a:endParaRPr lang="en-US" sz="2400" i="1" dirty="0">
              <a:solidFill>
                <a:srgbClr val="0000FF"/>
              </a:solidFill>
              <a:latin typeface="VNI-Times" pitchFamily="2" charset="0"/>
            </a:endParaRPr>
          </a:p>
          <a:p>
            <a:pPr marL="342900" indent="-342900" algn="just"/>
            <a:r>
              <a:rPr lang="en-US" sz="2400" b="0" dirty="0">
                <a:solidFill>
                  <a:srgbClr val="0000FF"/>
                </a:solidFill>
                <a:latin typeface="VNI-Times" pitchFamily="2" charset="0"/>
              </a:rPr>
              <a:t>   </a:t>
            </a:r>
            <a:r>
              <a:rPr lang="en-US" sz="2400" dirty="0">
                <a:solidFill>
                  <a:srgbClr val="9900CC"/>
                </a:solidFill>
                <a:latin typeface="VNI-Times" pitchFamily="2" charset="0"/>
              </a:rPr>
              <a:t>a/ Than oâi! Söùc ngöôøi khoù loøng ñòch noåi vôùi söùc trôøi! Theá ñeâ khoâng sao cöï laïi ñöôïc vôùi theá nöôùc! Lo thay! Nguy thay! Khuùc ñeâ naøy hoûng maát.</a:t>
            </a:r>
          </a:p>
          <a:p>
            <a:pPr marL="342900" indent="-342900" algn="just"/>
            <a:r>
              <a:rPr lang="en-US" sz="2400" dirty="0">
                <a:solidFill>
                  <a:srgbClr val="9900CC"/>
                </a:solidFill>
                <a:latin typeface="VNI-Times" pitchFamily="2" charset="0"/>
              </a:rPr>
              <a:t>                                     </a:t>
            </a:r>
            <a:r>
              <a:rPr lang="en-US" sz="2400" i="1" dirty="0">
                <a:solidFill>
                  <a:srgbClr val="9900CC"/>
                </a:solidFill>
                <a:latin typeface="VNI-Times" pitchFamily="2" charset="0"/>
              </a:rPr>
              <a:t>(Phaïm Duy Toán, Soáng cheát maëc bay)</a:t>
            </a:r>
          </a:p>
          <a:p>
            <a:pPr marL="342900" indent="-342900" algn="just"/>
            <a:endParaRPr lang="en-US" sz="2400" dirty="0">
              <a:solidFill>
                <a:srgbClr val="FF9933"/>
              </a:solidFill>
              <a:latin typeface="VNI-Times" pitchFamily="2" charset="0"/>
            </a:endParaRPr>
          </a:p>
          <a:p>
            <a:pPr marL="342900" indent="-342900" algn="just"/>
            <a:r>
              <a:rPr lang="en-US" sz="2400" dirty="0">
                <a:solidFill>
                  <a:srgbClr val="0000FF"/>
                </a:solidFill>
                <a:latin typeface="VNI-Times" pitchFamily="2" charset="0"/>
              </a:rPr>
              <a:t>   b/  Hôõi caûnh röøng gheâ gôùm cuûa ta ôi !</a:t>
            </a:r>
          </a:p>
          <a:p>
            <a:pPr marL="342900" indent="-342900" algn="just"/>
            <a:r>
              <a:rPr lang="en-US" sz="2400" dirty="0">
                <a:solidFill>
                  <a:srgbClr val="0000FF"/>
                </a:solidFill>
                <a:latin typeface="VNI-Times" pitchFamily="2" charset="0"/>
              </a:rPr>
              <a:t>                                                                 </a:t>
            </a:r>
            <a:r>
              <a:rPr lang="en-US" sz="2400" i="1" dirty="0">
                <a:solidFill>
                  <a:srgbClr val="0000FF"/>
                </a:solidFill>
                <a:latin typeface="VNI-Times" pitchFamily="2" charset="0"/>
              </a:rPr>
              <a:t>(Theá Löõ, Nhôù röøng)</a:t>
            </a:r>
          </a:p>
          <a:p>
            <a:pPr marL="342900" indent="-342900" algn="just"/>
            <a:r>
              <a:rPr lang="en-US" sz="2400" dirty="0">
                <a:solidFill>
                  <a:srgbClr val="0000FF"/>
                </a:solidFill>
                <a:latin typeface="VNI-Times" pitchFamily="2" charset="0"/>
              </a:rPr>
              <a:t>   </a:t>
            </a:r>
          </a:p>
          <a:p>
            <a:pPr marL="342900" indent="-342900" algn="just"/>
            <a:r>
              <a:rPr lang="en-US" sz="2400" dirty="0">
                <a:solidFill>
                  <a:srgbClr val="0000FF"/>
                </a:solidFill>
                <a:latin typeface="VNI-Times" pitchFamily="2" charset="0"/>
              </a:rPr>
              <a:t>   </a:t>
            </a:r>
            <a:r>
              <a:rPr lang="en-US" sz="2400" dirty="0">
                <a:solidFill>
                  <a:srgbClr val="669900"/>
                </a:solidFill>
                <a:latin typeface="VNI-Times" pitchFamily="2" charset="0"/>
              </a:rPr>
              <a:t>c/ Chao oâi coù bieát ñaâu raèng: hung haêng, hoáng haùch laùo chæ toå ñem thaân maø traû nôï cho nhöõng cöû chæ ngu daïi cuûa mình thoâi. Toâi ñaõ phaûi traû caûnh nhö theá. Thoaùt naïn roài, maø coøn aân haän quùa, aân haän maõi.</a:t>
            </a:r>
          </a:p>
          <a:p>
            <a:pPr marL="342900" indent="-342900" algn="just"/>
            <a:r>
              <a:rPr lang="en-US" sz="2400" dirty="0">
                <a:solidFill>
                  <a:srgbClr val="669900"/>
                </a:solidFill>
                <a:latin typeface="VNI-Times" pitchFamily="2" charset="0"/>
              </a:rPr>
              <a:t>                                              </a:t>
            </a:r>
            <a:r>
              <a:rPr lang="en-US" sz="2400" i="1" dirty="0">
                <a:solidFill>
                  <a:srgbClr val="669900"/>
                </a:solidFill>
                <a:latin typeface="VNI-Times" pitchFamily="2" charset="0"/>
              </a:rPr>
              <a:t>(Toâ Hoaøi, Deá Meøn phieâu löu kí)</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4"/>
          <p:cNvSpPr txBox="1">
            <a:spLocks noChangeArrowheads="1"/>
          </p:cNvSpPr>
          <p:nvPr/>
        </p:nvSpPr>
        <p:spPr bwMode="auto">
          <a:xfrm>
            <a:off x="533400" y="1277938"/>
            <a:ext cx="6248400" cy="1160462"/>
          </a:xfrm>
          <a:prstGeom prst="rect">
            <a:avLst/>
          </a:prstGeom>
          <a:noFill/>
          <a:ln w="9525">
            <a:noFill/>
            <a:miter lim="800000"/>
            <a:headEnd/>
            <a:tailEnd/>
          </a:ln>
        </p:spPr>
        <p:txBody>
          <a:bodyPr>
            <a:spAutoFit/>
          </a:bodyPr>
          <a:lstStyle/>
          <a:p>
            <a:pPr algn="just">
              <a:spcBef>
                <a:spcPct val="20000"/>
              </a:spcBef>
            </a:pPr>
            <a:r>
              <a:rPr lang="en-US" sz="2800" b="1">
                <a:solidFill>
                  <a:srgbClr val="0000FF"/>
                </a:solidFill>
                <a:latin typeface="VNI-Times" pitchFamily="2" charset="0"/>
              </a:rPr>
              <a:t>-Caâu caûm thaùn:</a:t>
            </a:r>
          </a:p>
          <a:p>
            <a:pPr>
              <a:spcBef>
                <a:spcPct val="50000"/>
              </a:spcBef>
            </a:pPr>
            <a:endParaRPr lang="en-US" sz="2800" b="1">
              <a:latin typeface="VNI-Times" pitchFamily="2" charset="0"/>
            </a:endParaRPr>
          </a:p>
        </p:txBody>
      </p:sp>
      <p:sp>
        <p:nvSpPr>
          <p:cNvPr id="17411" name="Text Box 5"/>
          <p:cNvSpPr txBox="1">
            <a:spLocks noChangeArrowheads="1"/>
          </p:cNvSpPr>
          <p:nvPr/>
        </p:nvSpPr>
        <p:spPr bwMode="auto">
          <a:xfrm>
            <a:off x="479425" y="2008188"/>
            <a:ext cx="8382000" cy="2441575"/>
          </a:xfrm>
          <a:prstGeom prst="rect">
            <a:avLst/>
          </a:prstGeom>
          <a:noFill/>
          <a:ln w="9525">
            <a:noFill/>
            <a:miter lim="800000"/>
            <a:headEnd/>
            <a:tailEnd/>
          </a:ln>
        </p:spPr>
        <p:txBody>
          <a:bodyPr>
            <a:spAutoFit/>
          </a:bodyPr>
          <a:lstStyle/>
          <a:p>
            <a:pPr algn="just">
              <a:spcBef>
                <a:spcPct val="50000"/>
              </a:spcBef>
            </a:pPr>
            <a:r>
              <a:rPr lang="en-US" sz="2800" b="1" i="1" dirty="0">
                <a:solidFill>
                  <a:srgbClr val="0000FF"/>
                </a:solidFill>
                <a:latin typeface="VNI-Times" pitchFamily="2" charset="0"/>
              </a:rPr>
              <a:t>“Than oâi!”</a:t>
            </a:r>
            <a:r>
              <a:rPr lang="en-US" sz="2800" b="1" dirty="0">
                <a:solidFill>
                  <a:srgbClr val="0000FF"/>
                </a:solidFill>
                <a:latin typeface="VNI-Times" pitchFamily="2" charset="0"/>
              </a:rPr>
              <a:t>; </a:t>
            </a:r>
            <a:r>
              <a:rPr lang="en-US" sz="2800" b="1" i="1" dirty="0">
                <a:solidFill>
                  <a:srgbClr val="0000FF"/>
                </a:solidFill>
                <a:latin typeface="VNI-Times" pitchFamily="2" charset="0"/>
              </a:rPr>
              <a:t>“Lo thay!</a:t>
            </a:r>
            <a:r>
              <a:rPr lang="en-US" sz="2800" b="1" dirty="0">
                <a:solidFill>
                  <a:srgbClr val="0000FF"/>
                </a:solidFill>
                <a:latin typeface="VNI-Times" pitchFamily="2" charset="0"/>
              </a:rPr>
              <a:t>”; </a:t>
            </a:r>
            <a:r>
              <a:rPr lang="en-US" sz="2800" b="1" i="1" dirty="0">
                <a:solidFill>
                  <a:srgbClr val="0000FF"/>
                </a:solidFill>
                <a:latin typeface="VNI-Times" pitchFamily="2" charset="0"/>
              </a:rPr>
              <a:t>“Nguy thay!</a:t>
            </a:r>
            <a:r>
              <a:rPr lang="en-US" sz="2800" b="1" dirty="0">
                <a:solidFill>
                  <a:srgbClr val="0000FF"/>
                </a:solidFill>
                <a:latin typeface="VNI-Times" pitchFamily="2" charset="0"/>
              </a:rPr>
              <a:t>”; </a:t>
            </a:r>
            <a:r>
              <a:rPr lang="en-US" sz="2800" b="1" i="1" dirty="0">
                <a:solidFill>
                  <a:srgbClr val="0000FF"/>
                </a:solidFill>
                <a:latin typeface="VNI-Times" pitchFamily="2" charset="0"/>
              </a:rPr>
              <a:t>“Hôõi caûnh röøng gheâ gôùm cuûa ta ôi!”</a:t>
            </a:r>
            <a:r>
              <a:rPr lang="en-US" sz="2800" b="1" dirty="0">
                <a:solidFill>
                  <a:srgbClr val="0000FF"/>
                </a:solidFill>
                <a:latin typeface="VNI-Times" pitchFamily="2" charset="0"/>
              </a:rPr>
              <a:t>; </a:t>
            </a:r>
            <a:r>
              <a:rPr lang="en-US" sz="2800" b="1" i="1" dirty="0">
                <a:solidFill>
                  <a:srgbClr val="0000FF"/>
                </a:solidFill>
                <a:latin typeface="VNI-Times" pitchFamily="2" charset="0"/>
              </a:rPr>
              <a:t>“Chao oâi, coù bieát ñaâu raèng: hung haêng, hoáng haùch laùo chæ toå ñem thaân maø traû nôï cho nhöõng cöû chæ ngu daïi cuûa mình thoâi.”</a:t>
            </a:r>
            <a:endParaRPr lang="en-US" sz="2800" b="1" dirty="0">
              <a:solidFill>
                <a:srgbClr val="0000FF"/>
              </a:solidFill>
              <a:latin typeface="VNI-Times" pitchFamily="2" charset="0"/>
            </a:endParaRPr>
          </a:p>
          <a:p>
            <a:pPr algn="just">
              <a:spcBef>
                <a:spcPct val="50000"/>
              </a:spcBef>
            </a:pPr>
            <a:endParaRPr lang="en-US" sz="2800" b="1" dirty="0">
              <a:latin typeface="VNI-Times" pitchFamily="2" charset="0"/>
            </a:endParaRPr>
          </a:p>
        </p:txBody>
      </p:sp>
      <p:sp>
        <p:nvSpPr>
          <p:cNvPr id="17412" name="Text Box 6"/>
          <p:cNvSpPr txBox="1">
            <a:spLocks noChangeArrowheads="1"/>
          </p:cNvSpPr>
          <p:nvPr/>
        </p:nvSpPr>
        <p:spPr bwMode="auto">
          <a:xfrm>
            <a:off x="533400" y="4325938"/>
            <a:ext cx="8305800" cy="2441575"/>
          </a:xfrm>
          <a:prstGeom prst="rect">
            <a:avLst/>
          </a:prstGeom>
          <a:noFill/>
          <a:ln w="9525">
            <a:noFill/>
            <a:miter lim="800000"/>
            <a:headEnd/>
            <a:tailEnd/>
          </a:ln>
        </p:spPr>
        <p:txBody>
          <a:bodyPr>
            <a:spAutoFit/>
          </a:bodyPr>
          <a:lstStyle/>
          <a:p>
            <a:pPr algn="just">
              <a:spcBef>
                <a:spcPct val="50000"/>
              </a:spcBef>
            </a:pPr>
            <a:r>
              <a:rPr lang="en-US" sz="2800" b="1" dirty="0">
                <a:solidFill>
                  <a:srgbClr val="0000FF"/>
                </a:solidFill>
                <a:latin typeface="VNI-Times" pitchFamily="2" charset="0"/>
              </a:rPr>
              <a:t>-Khoâng phaûi taát caû caùc caâu trong ñoaïn trích ñeàu laø caâu caûm thaùn, chæ coù nhöõng caâu treân môùi coù töø ngöõ caûm thaùn</a:t>
            </a:r>
            <a:r>
              <a:rPr lang="vi-VN" sz="2800" b="1" dirty="0">
                <a:solidFill>
                  <a:srgbClr val="0000FF"/>
                </a:solidFill>
                <a:latin typeface="VNI-Times" pitchFamily="2" charset="0"/>
              </a:rPr>
              <a:t>.</a:t>
            </a:r>
            <a:endParaRPr lang="en-US" sz="2800" b="1" i="1" dirty="0">
              <a:solidFill>
                <a:srgbClr val="0000FF"/>
              </a:solidFill>
              <a:latin typeface="VNI-Times" pitchFamily="2" charset="0"/>
            </a:endParaRPr>
          </a:p>
          <a:p>
            <a:pPr algn="just">
              <a:spcBef>
                <a:spcPct val="50000"/>
              </a:spcBef>
            </a:pPr>
            <a:r>
              <a:rPr lang="en-US" sz="2800" b="1" dirty="0">
                <a:solidFill>
                  <a:srgbClr val="0000FF"/>
                </a:solidFill>
                <a:latin typeface="VNI-Times" pitchFamily="2" charset="0"/>
              </a:rPr>
              <a:t/>
            </a:r>
            <a:br>
              <a:rPr lang="en-US" sz="2800" b="1" dirty="0">
                <a:solidFill>
                  <a:srgbClr val="0000FF"/>
                </a:solidFill>
                <a:latin typeface="VNI-Times" pitchFamily="2" charset="0"/>
              </a:rPr>
            </a:br>
            <a:endParaRPr lang="en-US" sz="2800" b="1" dirty="0">
              <a:solidFill>
                <a:srgbClr val="0000FF"/>
              </a:solidFill>
              <a:latin typeface="VNI-Times" pitchFamily="2" charset="0"/>
            </a:endParaRPr>
          </a:p>
        </p:txBody>
      </p:sp>
      <p:sp>
        <p:nvSpPr>
          <p:cNvPr id="17413" name="Text Box 7"/>
          <p:cNvSpPr txBox="1">
            <a:spLocks noChangeArrowheads="1"/>
          </p:cNvSpPr>
          <p:nvPr/>
        </p:nvSpPr>
        <p:spPr bwMode="auto">
          <a:xfrm>
            <a:off x="1752600" y="304800"/>
            <a:ext cx="4876800" cy="519113"/>
          </a:xfrm>
          <a:prstGeom prst="rect">
            <a:avLst/>
          </a:prstGeom>
          <a:noFill/>
          <a:ln w="9525">
            <a:noFill/>
            <a:miter lim="800000"/>
            <a:headEnd/>
            <a:tailEnd/>
          </a:ln>
        </p:spPr>
        <p:txBody>
          <a:bodyPr>
            <a:spAutoFit/>
          </a:bodyPr>
          <a:lstStyle/>
          <a:p>
            <a:pPr>
              <a:spcBef>
                <a:spcPct val="50000"/>
              </a:spcBef>
            </a:pPr>
            <a:endParaRPr lang="en-US"/>
          </a:p>
        </p:txBody>
      </p:sp>
      <p:sp>
        <p:nvSpPr>
          <p:cNvPr id="17414" name="Text Box 8"/>
          <p:cNvSpPr txBox="1">
            <a:spLocks noChangeArrowheads="1"/>
          </p:cNvSpPr>
          <p:nvPr/>
        </p:nvSpPr>
        <p:spPr bwMode="auto">
          <a:xfrm>
            <a:off x="2895600" y="441325"/>
            <a:ext cx="5334000" cy="701675"/>
          </a:xfrm>
          <a:prstGeom prst="rect">
            <a:avLst/>
          </a:prstGeom>
          <a:noFill/>
          <a:ln w="9525">
            <a:noFill/>
            <a:miter lim="800000"/>
            <a:headEnd/>
            <a:tailEnd/>
          </a:ln>
        </p:spPr>
        <p:txBody>
          <a:bodyPr>
            <a:spAutoFit/>
          </a:bodyPr>
          <a:lstStyle/>
          <a:p>
            <a:pPr>
              <a:spcBef>
                <a:spcPct val="50000"/>
              </a:spcBef>
            </a:pPr>
            <a:r>
              <a:rPr lang="en-US" sz="4000">
                <a:solidFill>
                  <a:srgbClr val="FF33CC"/>
                </a:solidFill>
                <a:latin typeface="VNI-Times" pitchFamily="2" charset="0"/>
              </a:rPr>
              <a:t>ÑAÙP AÙN</a:t>
            </a:r>
          </a:p>
        </p:txBody>
      </p:sp>
      <p:cxnSp>
        <p:nvCxnSpPr>
          <p:cNvPr id="17415" name="Straight Connector 7"/>
          <p:cNvCxnSpPr>
            <a:cxnSpLocks noChangeShapeType="1"/>
          </p:cNvCxnSpPr>
          <p:nvPr/>
        </p:nvCxnSpPr>
        <p:spPr bwMode="auto">
          <a:xfrm>
            <a:off x="762000" y="2438400"/>
            <a:ext cx="1371600" cy="1588"/>
          </a:xfrm>
          <a:prstGeom prst="line">
            <a:avLst/>
          </a:prstGeom>
          <a:noFill/>
          <a:ln w="9525" algn="ctr">
            <a:solidFill>
              <a:srgbClr val="FF0000"/>
            </a:solidFill>
            <a:round/>
            <a:headEnd/>
            <a:tailEnd/>
          </a:ln>
        </p:spPr>
      </p:cxnSp>
      <p:cxnSp>
        <p:nvCxnSpPr>
          <p:cNvPr id="17416" name="Straight Connector 9"/>
          <p:cNvCxnSpPr>
            <a:cxnSpLocks noChangeShapeType="1"/>
          </p:cNvCxnSpPr>
          <p:nvPr/>
        </p:nvCxnSpPr>
        <p:spPr bwMode="auto">
          <a:xfrm>
            <a:off x="3429000" y="2438400"/>
            <a:ext cx="685800" cy="1588"/>
          </a:xfrm>
          <a:prstGeom prst="line">
            <a:avLst/>
          </a:prstGeom>
          <a:noFill/>
          <a:ln w="9525" algn="ctr">
            <a:solidFill>
              <a:srgbClr val="FF0000"/>
            </a:solidFill>
            <a:round/>
            <a:headEnd/>
            <a:tailEnd/>
          </a:ln>
        </p:spPr>
      </p:cxnSp>
      <p:cxnSp>
        <p:nvCxnSpPr>
          <p:cNvPr id="17417" name="Straight Connector 11"/>
          <p:cNvCxnSpPr>
            <a:cxnSpLocks noChangeShapeType="1"/>
          </p:cNvCxnSpPr>
          <p:nvPr/>
        </p:nvCxnSpPr>
        <p:spPr bwMode="auto">
          <a:xfrm rot="10800000">
            <a:off x="5867400" y="2438400"/>
            <a:ext cx="609600" cy="1588"/>
          </a:xfrm>
          <a:prstGeom prst="line">
            <a:avLst/>
          </a:prstGeom>
          <a:noFill/>
          <a:ln w="9525" algn="ctr">
            <a:solidFill>
              <a:srgbClr val="FF0000"/>
            </a:solidFill>
            <a:round/>
            <a:headEnd/>
            <a:tailEnd/>
          </a:ln>
        </p:spPr>
      </p:cxnSp>
      <p:cxnSp>
        <p:nvCxnSpPr>
          <p:cNvPr id="17418" name="Straight Connector 13"/>
          <p:cNvCxnSpPr>
            <a:cxnSpLocks noChangeShapeType="1"/>
          </p:cNvCxnSpPr>
          <p:nvPr/>
        </p:nvCxnSpPr>
        <p:spPr bwMode="auto">
          <a:xfrm>
            <a:off x="7239000" y="2438400"/>
            <a:ext cx="533400" cy="1588"/>
          </a:xfrm>
          <a:prstGeom prst="line">
            <a:avLst/>
          </a:prstGeom>
          <a:noFill/>
          <a:ln w="9525" algn="ctr">
            <a:solidFill>
              <a:srgbClr val="FF0000"/>
            </a:solidFill>
            <a:round/>
            <a:headEnd/>
            <a:tailEnd/>
          </a:ln>
        </p:spPr>
      </p:cxnSp>
      <p:cxnSp>
        <p:nvCxnSpPr>
          <p:cNvPr id="17419" name="Straight Connector 15"/>
          <p:cNvCxnSpPr>
            <a:cxnSpLocks noChangeShapeType="1"/>
          </p:cNvCxnSpPr>
          <p:nvPr/>
        </p:nvCxnSpPr>
        <p:spPr bwMode="auto">
          <a:xfrm>
            <a:off x="4800600" y="2894013"/>
            <a:ext cx="1219200" cy="1587"/>
          </a:xfrm>
          <a:prstGeom prst="line">
            <a:avLst/>
          </a:prstGeom>
          <a:noFill/>
          <a:ln w="9525" algn="ctr">
            <a:solidFill>
              <a:srgbClr val="FF0000"/>
            </a:solidFill>
            <a:round/>
            <a:headEnd/>
            <a:tailEnd/>
          </a:ln>
        </p:spPr>
      </p:cxn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4"/>
          <p:cNvSpPr txBox="1">
            <a:spLocks noChangeArrowheads="1"/>
          </p:cNvSpPr>
          <p:nvPr/>
        </p:nvSpPr>
        <p:spPr bwMode="auto">
          <a:xfrm>
            <a:off x="304800" y="131763"/>
            <a:ext cx="8839200" cy="6497637"/>
          </a:xfrm>
          <a:prstGeom prst="rect">
            <a:avLst/>
          </a:prstGeom>
          <a:noFill/>
          <a:ln w="9525">
            <a:noFill/>
            <a:miter lim="800000"/>
            <a:headEnd/>
            <a:tailEnd/>
          </a:ln>
        </p:spPr>
        <p:txBody>
          <a:bodyPr>
            <a:spAutoFit/>
          </a:bodyPr>
          <a:lstStyle/>
          <a:p>
            <a:pPr>
              <a:spcBef>
                <a:spcPct val="50000"/>
              </a:spcBef>
            </a:pPr>
            <a:r>
              <a:rPr lang="en-US" sz="2800" b="1" i="1" u="sng" dirty="0">
                <a:solidFill>
                  <a:srgbClr val="0000FF"/>
                </a:solidFill>
                <a:latin typeface="VNI-Times" pitchFamily="2" charset="0"/>
              </a:rPr>
              <a:t>Baøi 2.</a:t>
            </a:r>
            <a:r>
              <a:rPr lang="en-US" sz="2800" b="1" i="1" dirty="0">
                <a:solidFill>
                  <a:srgbClr val="0000FF"/>
                </a:solidFill>
                <a:latin typeface="VNI-Times" pitchFamily="2" charset="0"/>
              </a:rPr>
              <a:t> Phaân tích tình caûm, caûm xuùc ñöôïc theå hieän trong nhöõng caâu sau ñaây. Coù theå xeáp nhöõng caâu naøy vaøo kieåu caâu caûm thaùn ñöôïc khoâng? Vì sao?                                  </a:t>
            </a:r>
            <a:r>
              <a:rPr lang="en-US" sz="2800" b="1" dirty="0">
                <a:solidFill>
                  <a:srgbClr val="0000FF"/>
                </a:solidFill>
                <a:latin typeface="VNI-Times" pitchFamily="2" charset="0"/>
              </a:rPr>
              <a:t>	</a:t>
            </a:r>
            <a:r>
              <a:rPr lang="en-US" sz="2800" b="1" dirty="0">
                <a:solidFill>
                  <a:srgbClr val="9900CC"/>
                </a:solidFill>
                <a:latin typeface="VNI-Times" pitchFamily="2" charset="0"/>
              </a:rPr>
              <a:t>a/ 	Ai laøm cho beå kia ñaày                                                                         	    Cho ao kia caïn cho gaày coø con?                          						                  </a:t>
            </a:r>
            <a:r>
              <a:rPr lang="en-US" sz="2800" b="1" i="1" dirty="0">
                <a:solidFill>
                  <a:srgbClr val="9900CC"/>
                </a:solidFill>
                <a:latin typeface="VNI-Times" pitchFamily="2" charset="0"/>
              </a:rPr>
              <a:t>(Ca dao)</a:t>
            </a:r>
            <a:r>
              <a:rPr lang="en-US" sz="2800" b="1" dirty="0">
                <a:solidFill>
                  <a:srgbClr val="0000FF"/>
                </a:solidFill>
                <a:latin typeface="VNI-Times" pitchFamily="2" charset="0"/>
              </a:rPr>
              <a:t>	  	b/ 	Xanh kia thaêm thaúm töøng treân                          	    Vì  ai gaây döïng cho neân noãi naøy?                           					</a:t>
            </a:r>
            <a:r>
              <a:rPr lang="en-US" sz="2800" b="1" i="1" dirty="0">
                <a:solidFill>
                  <a:srgbClr val="0000FF"/>
                </a:solidFill>
                <a:latin typeface="VNI-Times" pitchFamily="2" charset="0"/>
              </a:rPr>
              <a:t>(Chinh phuï ngaâm khuùc) </a:t>
            </a:r>
            <a:r>
              <a:rPr lang="en-US" sz="2800" b="1" dirty="0">
                <a:solidFill>
                  <a:srgbClr val="0000FF"/>
                </a:solidFill>
                <a:latin typeface="VNI-Times" pitchFamily="2" charset="0"/>
              </a:rPr>
              <a:t>	</a:t>
            </a:r>
            <a:r>
              <a:rPr lang="en-US" sz="2800" b="1" dirty="0">
                <a:solidFill>
                  <a:srgbClr val="FF33CC"/>
                </a:solidFill>
                <a:latin typeface="VNI-Times" pitchFamily="2" charset="0"/>
              </a:rPr>
              <a:t>c/ 	Toâi coù chôø ñaâu, coù ñôïi ñaâu;                          		     Ñem chi xuaân laïi gôïi theâm saàu.                                              				   	   </a:t>
            </a:r>
            <a:r>
              <a:rPr lang="en-US" sz="2800" b="1" i="1" dirty="0">
                <a:solidFill>
                  <a:srgbClr val="FF33CC"/>
                </a:solidFill>
                <a:latin typeface="VNI-Times" pitchFamily="2" charset="0"/>
              </a:rPr>
              <a:t>(Cheá Lan Vieân, Xuaân)</a:t>
            </a:r>
            <a:r>
              <a:rPr lang="en-US" sz="2800" b="1" i="1" dirty="0">
                <a:solidFill>
                  <a:srgbClr val="0000FF"/>
                </a:solidFill>
                <a:latin typeface="VNI-Times" pitchFamily="2" charset="0"/>
              </a:rPr>
              <a:t>   	</a:t>
            </a:r>
            <a:r>
              <a:rPr lang="en-US" sz="2800" b="1" dirty="0">
                <a:solidFill>
                  <a:srgbClr val="0000FF"/>
                </a:solidFill>
                <a:latin typeface="VNI-Times" pitchFamily="2" charset="0"/>
              </a:rPr>
              <a:t>d/ Anh maø cheát laø chæ caùi toäi ngoâng cuoàng, daïi 	  	doät cuûa toâi. Toâi bieát laøm theá naøo baây giôø?                            			          </a:t>
            </a:r>
            <a:r>
              <a:rPr lang="en-US" sz="2800" b="1" i="1" dirty="0">
                <a:solidFill>
                  <a:srgbClr val="0000FF"/>
                </a:solidFill>
                <a:latin typeface="VNI-Times" pitchFamily="2" charset="0"/>
              </a:rPr>
              <a:t>(Toâ Hoaøi, Deá Meøn phieâu löu kí)</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body" idx="1"/>
          </p:nvPr>
        </p:nvSpPr>
        <p:spPr>
          <a:xfrm>
            <a:off x="304800" y="762000"/>
            <a:ext cx="8534400" cy="4525963"/>
          </a:xfrm>
        </p:spPr>
        <p:txBody>
          <a:bodyPr/>
          <a:lstStyle/>
          <a:p>
            <a:pPr algn="just" eaLnBrk="1" hangingPunct="1">
              <a:lnSpc>
                <a:spcPct val="90000"/>
              </a:lnSpc>
              <a:buFontTx/>
              <a:buNone/>
            </a:pPr>
            <a:r>
              <a:rPr lang="en-US" sz="2800" b="1" smtClean="0">
                <a:solidFill>
                  <a:srgbClr val="669900"/>
                </a:solidFill>
                <a:latin typeface="VNI-Times" pitchFamily="2" charset="0"/>
              </a:rPr>
              <a:t>-Taát caû caùc caâu treân ñeàu laø caùc caâu boäc loä tình caûm, caûm xuùc.</a:t>
            </a:r>
          </a:p>
          <a:p>
            <a:pPr algn="just" eaLnBrk="1" hangingPunct="1">
              <a:lnSpc>
                <a:spcPct val="90000"/>
              </a:lnSpc>
              <a:buFontTx/>
              <a:buNone/>
            </a:pPr>
            <a:endParaRPr lang="en-US" sz="1000" b="1" smtClean="0">
              <a:solidFill>
                <a:srgbClr val="669900"/>
              </a:solidFill>
              <a:latin typeface="VNI-Times" pitchFamily="2" charset="0"/>
            </a:endParaRPr>
          </a:p>
          <a:p>
            <a:pPr algn="just" eaLnBrk="1" hangingPunct="1">
              <a:lnSpc>
                <a:spcPct val="90000"/>
              </a:lnSpc>
              <a:buFontTx/>
              <a:buNone/>
            </a:pPr>
            <a:r>
              <a:rPr lang="en-US" sz="2800" b="1" smtClean="0">
                <a:solidFill>
                  <a:srgbClr val="9900CC"/>
                </a:solidFill>
                <a:latin typeface="VNI-Times" pitchFamily="2" charset="0"/>
              </a:rPr>
              <a:t>a/ Lôøi than thôû cuûa ngöôøi noâng daân döôùi cheá ñoä phong kieán.</a:t>
            </a:r>
          </a:p>
          <a:p>
            <a:pPr algn="just" eaLnBrk="1" hangingPunct="1">
              <a:lnSpc>
                <a:spcPct val="90000"/>
              </a:lnSpc>
              <a:buFontTx/>
              <a:buNone/>
            </a:pPr>
            <a:r>
              <a:rPr lang="en-US" sz="2800" b="1" smtClean="0">
                <a:solidFill>
                  <a:srgbClr val="0000FF"/>
                </a:solidFill>
                <a:latin typeface="VNI-Times" pitchFamily="2" charset="0"/>
              </a:rPr>
              <a:t>b/ Lôøi than thôû cuûa ngöôøi chinh phuï tröôùc noãi truaân chuyeân do chieán tranh gaây ra.</a:t>
            </a:r>
          </a:p>
          <a:p>
            <a:pPr algn="just" eaLnBrk="1" hangingPunct="1">
              <a:lnSpc>
                <a:spcPct val="90000"/>
              </a:lnSpc>
              <a:buFontTx/>
              <a:buNone/>
            </a:pPr>
            <a:r>
              <a:rPr lang="en-US" sz="2800" b="1" smtClean="0">
                <a:solidFill>
                  <a:srgbClr val="9900CC"/>
                </a:solidFill>
                <a:latin typeface="VNI-Times" pitchFamily="2" charset="0"/>
              </a:rPr>
              <a:t>c/ Taâm traïng beá taéc cuûa nhaø thô tröôùc cuoäc soáng (tröôùc Caùch maïng thaùng Taùm).</a:t>
            </a:r>
          </a:p>
          <a:p>
            <a:pPr algn="just" eaLnBrk="1" hangingPunct="1">
              <a:lnSpc>
                <a:spcPct val="90000"/>
              </a:lnSpc>
              <a:buFontTx/>
              <a:buNone/>
            </a:pPr>
            <a:r>
              <a:rPr lang="en-US" sz="2800" b="1" smtClean="0">
                <a:solidFill>
                  <a:srgbClr val="0000FF"/>
                </a:solidFill>
                <a:latin typeface="VNI-Times" pitchFamily="2" charset="0"/>
              </a:rPr>
              <a:t>d/ Söï aân haän cuûa Deá Meøn tröôùc caùi cheát thaûm thöông, oan öùc cuûa Deá Choaét.</a:t>
            </a:r>
          </a:p>
        </p:txBody>
      </p:sp>
      <p:sp>
        <p:nvSpPr>
          <p:cNvPr id="19459" name="Text Box 4"/>
          <p:cNvSpPr txBox="1">
            <a:spLocks noChangeArrowheads="1"/>
          </p:cNvSpPr>
          <p:nvPr/>
        </p:nvSpPr>
        <p:spPr bwMode="auto">
          <a:xfrm>
            <a:off x="1127125" y="76200"/>
            <a:ext cx="6721475" cy="701675"/>
          </a:xfrm>
          <a:prstGeom prst="rect">
            <a:avLst/>
          </a:prstGeom>
          <a:noFill/>
          <a:ln w="9525">
            <a:noFill/>
            <a:miter lim="800000"/>
            <a:headEnd/>
            <a:tailEnd/>
          </a:ln>
        </p:spPr>
        <p:txBody>
          <a:bodyPr>
            <a:spAutoFit/>
          </a:bodyPr>
          <a:lstStyle/>
          <a:p>
            <a:pPr algn="ctr">
              <a:spcBef>
                <a:spcPct val="50000"/>
              </a:spcBef>
            </a:pPr>
            <a:r>
              <a:rPr lang="en-US" sz="4000">
                <a:solidFill>
                  <a:srgbClr val="FF33CC"/>
                </a:solidFill>
                <a:latin typeface="VNI-Times" pitchFamily="2" charset="0"/>
              </a:rPr>
              <a:t>ÑAÙP AÙN</a:t>
            </a:r>
            <a:endParaRPr lang="en-US">
              <a:latin typeface="VNI-Times" pitchFamily="2" charset="0"/>
            </a:endParaRPr>
          </a:p>
        </p:txBody>
      </p:sp>
      <p:sp>
        <p:nvSpPr>
          <p:cNvPr id="10245" name="Text Box 5"/>
          <p:cNvSpPr txBox="1">
            <a:spLocks noChangeArrowheads="1"/>
          </p:cNvSpPr>
          <p:nvPr/>
        </p:nvSpPr>
        <p:spPr bwMode="auto">
          <a:xfrm>
            <a:off x="304800" y="5256213"/>
            <a:ext cx="8534400" cy="1373187"/>
          </a:xfrm>
          <a:prstGeom prst="rect">
            <a:avLst/>
          </a:prstGeom>
          <a:noFill/>
          <a:ln w="9525">
            <a:noFill/>
            <a:miter lim="800000"/>
            <a:headEnd/>
            <a:tailEnd/>
          </a:ln>
        </p:spPr>
        <p:txBody>
          <a:bodyPr>
            <a:spAutoFit/>
          </a:bodyPr>
          <a:lstStyle/>
          <a:p>
            <a:pPr algn="just">
              <a:spcBef>
                <a:spcPct val="50000"/>
              </a:spcBef>
            </a:pPr>
            <a:r>
              <a:rPr lang="en-US" sz="2800" b="1" dirty="0">
                <a:solidFill>
                  <a:srgbClr val="669900"/>
                </a:solidFill>
                <a:latin typeface="VNI-Times" pitchFamily="2" charset="0"/>
              </a:rPr>
              <a:t>-Tuy ñeàu boäc loä tình caûm, caûm xuùc, nhöng khoâng coù caâu naøo laø caâu caûm thaùn. Vì khoâng coù hình thöùc ñaëc tröng cuûa kieåu caâu naøy.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additive="base">
                                        <p:cTn id="7" dur="500" fill="hold"/>
                                        <p:tgtEl>
                                          <p:spTgt spid="1024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024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0243">
                                            <p:txEl>
                                              <p:pRg st="2" end="2"/>
                                            </p:txEl>
                                          </p:spTgt>
                                        </p:tgtEl>
                                        <p:attrNameLst>
                                          <p:attrName>style.visibility</p:attrName>
                                        </p:attrNameLst>
                                      </p:cBhvr>
                                      <p:to>
                                        <p:strVal val="visible"/>
                                      </p:to>
                                    </p:set>
                                    <p:anim calcmode="lin" valueType="num">
                                      <p:cBhvr additive="base">
                                        <p:cTn id="13" dur="500" fill="hold"/>
                                        <p:tgtEl>
                                          <p:spTgt spid="10243">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024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0243">
                                            <p:txEl>
                                              <p:pRg st="3" end="3"/>
                                            </p:txEl>
                                          </p:spTgt>
                                        </p:tgtEl>
                                        <p:attrNameLst>
                                          <p:attrName>style.visibility</p:attrName>
                                        </p:attrNameLst>
                                      </p:cBhvr>
                                      <p:to>
                                        <p:strVal val="visible"/>
                                      </p:to>
                                    </p:set>
                                    <p:anim calcmode="lin" valueType="num">
                                      <p:cBhvr additive="base">
                                        <p:cTn id="19" dur="500" fill="hold"/>
                                        <p:tgtEl>
                                          <p:spTgt spid="10243">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024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0243">
                                            <p:txEl>
                                              <p:pRg st="4" end="4"/>
                                            </p:txEl>
                                          </p:spTgt>
                                        </p:tgtEl>
                                        <p:attrNameLst>
                                          <p:attrName>style.visibility</p:attrName>
                                        </p:attrNameLst>
                                      </p:cBhvr>
                                      <p:to>
                                        <p:strVal val="visible"/>
                                      </p:to>
                                    </p:set>
                                    <p:anim calcmode="lin" valueType="num">
                                      <p:cBhvr additive="base">
                                        <p:cTn id="25" dur="500" fill="hold"/>
                                        <p:tgtEl>
                                          <p:spTgt spid="10243">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024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0243">
                                            <p:txEl>
                                              <p:pRg st="5" end="5"/>
                                            </p:txEl>
                                          </p:spTgt>
                                        </p:tgtEl>
                                        <p:attrNameLst>
                                          <p:attrName>style.visibility</p:attrName>
                                        </p:attrNameLst>
                                      </p:cBhvr>
                                      <p:to>
                                        <p:strVal val="visible"/>
                                      </p:to>
                                    </p:set>
                                    <p:anim calcmode="lin" valueType="num">
                                      <p:cBhvr additive="base">
                                        <p:cTn id="31" dur="500" fill="hold"/>
                                        <p:tgtEl>
                                          <p:spTgt spid="10243">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024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10245"/>
                                        </p:tgtEl>
                                        <p:attrNameLst>
                                          <p:attrName>style.visibility</p:attrName>
                                        </p:attrNameLst>
                                      </p:cBhvr>
                                      <p:to>
                                        <p:strVal val="visible"/>
                                      </p:to>
                                    </p:set>
                                    <p:anim calcmode="lin" valueType="num">
                                      <p:cBhvr additive="base">
                                        <p:cTn id="37" dur="500" fill="hold"/>
                                        <p:tgtEl>
                                          <p:spTgt spid="10245"/>
                                        </p:tgtEl>
                                        <p:attrNameLst>
                                          <p:attrName>ppt_x</p:attrName>
                                        </p:attrNameLst>
                                      </p:cBhvr>
                                      <p:tavLst>
                                        <p:tav tm="0">
                                          <p:val>
                                            <p:strVal val="0-#ppt_w/2"/>
                                          </p:val>
                                        </p:tav>
                                        <p:tav tm="100000">
                                          <p:val>
                                            <p:strVal val="#ppt_x"/>
                                          </p:val>
                                        </p:tav>
                                      </p:tavLst>
                                    </p:anim>
                                    <p:anim calcmode="lin" valueType="num">
                                      <p:cBhvr additive="base">
                                        <p:cTn id="38" dur="500" fill="hold"/>
                                        <p:tgtEl>
                                          <p:spTgt spid="1024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P spid="1024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normAutofit fontScale="90000"/>
          </a:bodyPr>
          <a:lstStyle/>
          <a:p>
            <a:pPr eaLnBrk="1" hangingPunct="1">
              <a:defRPr/>
            </a:pPr>
            <a:r>
              <a:rPr lang="vi-VN" b="1" u="sng" dirty="0" smtClean="0">
                <a:solidFill>
                  <a:srgbClr val="6600FF"/>
                </a:solidFill>
                <a:effectLst>
                  <a:outerShdw blurRad="38100" dist="38100" dir="2700000" algn="tl">
                    <a:srgbClr val="C0C0C0"/>
                  </a:outerShdw>
                </a:effectLst>
                <a:latin typeface="VNI-Times" pitchFamily="2" charset="0"/>
              </a:rPr>
              <a:t>Tiếng việt:</a:t>
            </a:r>
            <a:br>
              <a:rPr lang="vi-VN" b="1" u="sng" dirty="0" smtClean="0">
                <a:solidFill>
                  <a:srgbClr val="6600FF"/>
                </a:solidFill>
                <a:effectLst>
                  <a:outerShdw blurRad="38100" dist="38100" dir="2700000" algn="tl">
                    <a:srgbClr val="C0C0C0"/>
                  </a:outerShdw>
                </a:effectLst>
                <a:latin typeface="VNI-Times" pitchFamily="2" charset="0"/>
              </a:rPr>
            </a:br>
            <a:endParaRPr lang="en-US" b="1" u="sng" dirty="0" smtClean="0">
              <a:solidFill>
                <a:srgbClr val="6600FF"/>
              </a:solidFill>
              <a:effectLst>
                <a:outerShdw blurRad="38100" dist="38100" dir="2700000" algn="tl">
                  <a:srgbClr val="C0C0C0"/>
                </a:outerShdw>
              </a:effectLst>
              <a:latin typeface="VNI-Times" pitchFamily="2" charset="0"/>
            </a:endParaRPr>
          </a:p>
        </p:txBody>
      </p:sp>
      <p:sp>
        <p:nvSpPr>
          <p:cNvPr id="23555" name="Rectangle 3"/>
          <p:cNvSpPr>
            <a:spLocks noGrp="1" noChangeArrowheads="1"/>
          </p:cNvSpPr>
          <p:nvPr>
            <p:ph type="body" idx="1"/>
          </p:nvPr>
        </p:nvSpPr>
        <p:spPr>
          <a:xfrm>
            <a:off x="0" y="1676400"/>
            <a:ext cx="9144000" cy="4525963"/>
          </a:xfrm>
        </p:spPr>
        <p:txBody>
          <a:bodyPr/>
          <a:lstStyle/>
          <a:p>
            <a:pPr algn="ctr" eaLnBrk="1" hangingPunct="1">
              <a:buFontTx/>
              <a:buNone/>
              <a:defRPr/>
            </a:pPr>
            <a:r>
              <a:rPr lang="vi-VN" sz="8000" b="1" dirty="0" smtClean="0">
                <a:solidFill>
                  <a:srgbClr val="FF0066"/>
                </a:solidFill>
                <a:effectLst>
                  <a:outerShdw blurRad="38100" dist="38100" dir="2700000" algn="tl">
                    <a:srgbClr val="C0C0C0"/>
                  </a:outerShdw>
                </a:effectLst>
                <a:latin typeface="+mj-lt"/>
              </a:rPr>
              <a:t>CÂU CẦU KHIẾN;</a:t>
            </a:r>
          </a:p>
          <a:p>
            <a:pPr algn="ctr" eaLnBrk="1" hangingPunct="1">
              <a:buFontTx/>
              <a:buNone/>
              <a:defRPr/>
            </a:pPr>
            <a:r>
              <a:rPr lang="en-US" sz="8000" b="1" dirty="0" smtClean="0">
                <a:solidFill>
                  <a:srgbClr val="FF0066"/>
                </a:solidFill>
                <a:effectLst>
                  <a:outerShdw blurRad="38100" dist="38100" dir="2700000" algn="tl">
                    <a:srgbClr val="C0C0C0"/>
                  </a:outerShdw>
                </a:effectLst>
                <a:latin typeface="VNI-Times" pitchFamily="2" charset="0"/>
              </a:rPr>
              <a:t>CAÂU CAÛM THAÙN</a:t>
            </a:r>
          </a:p>
          <a:p>
            <a:pPr algn="ctr" eaLnBrk="1" hangingPunct="1">
              <a:defRPr/>
            </a:pPr>
            <a:endParaRPr lang="en-US" sz="8000" b="1" dirty="0" smtClean="0">
              <a:solidFill>
                <a:srgbClr val="FF0066"/>
              </a:solidFill>
              <a:effectLst>
                <a:outerShdw blurRad="38100" dist="38100" dir="2700000" algn="tl">
                  <a:srgbClr val="C0C0C0"/>
                </a:outerShdw>
              </a:effectLst>
              <a:latin typeface="VNI-Times" pitchFamily="2" charset="0"/>
            </a:endParaRPr>
          </a:p>
          <a:p>
            <a:pPr algn="ctr" eaLnBrk="1" hangingPunct="1">
              <a:defRPr/>
            </a:pPr>
            <a:endParaRPr lang="en-US" sz="4000" b="1" dirty="0" smtClean="0">
              <a:solidFill>
                <a:srgbClr val="0000CC"/>
              </a:solidFill>
              <a:latin typeface="VNI-Times"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iterate type="lt">
                                    <p:tmPct val="0"/>
                                  </p:iterate>
                                  <p:childTnLst>
                                    <p:set>
                                      <p:cBhvr>
                                        <p:cTn id="6" dur="1" fill="hold">
                                          <p:stCondLst>
                                            <p:cond delay="0"/>
                                          </p:stCondLst>
                                        </p:cTn>
                                        <p:tgtEl>
                                          <p:spTgt spid="23554"/>
                                        </p:tgtEl>
                                        <p:attrNameLst>
                                          <p:attrName>style.visibility</p:attrName>
                                        </p:attrNameLst>
                                      </p:cBhvr>
                                      <p:to>
                                        <p:strVal val="visible"/>
                                      </p:to>
                                    </p:set>
                                    <p:anim calcmode="lin" valueType="num">
                                      <p:cBhvr>
                                        <p:cTn id="7" dur="500" decel="50000" fill="hold">
                                          <p:stCondLst>
                                            <p:cond delay="0"/>
                                          </p:stCondLst>
                                        </p:cTn>
                                        <p:tgtEl>
                                          <p:spTgt spid="23554"/>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3554"/>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3554"/>
                                        </p:tgtEl>
                                        <p:attrNameLst>
                                          <p:attrName>ppt_w</p:attrName>
                                        </p:attrNameLst>
                                      </p:cBhvr>
                                      <p:tavLst>
                                        <p:tav tm="0">
                                          <p:val>
                                            <p:strVal val="#ppt_w*.05"/>
                                          </p:val>
                                        </p:tav>
                                        <p:tav tm="100000">
                                          <p:val>
                                            <p:strVal val="#ppt_w"/>
                                          </p:val>
                                        </p:tav>
                                      </p:tavLst>
                                    </p:anim>
                                    <p:anim calcmode="lin" valueType="num">
                                      <p:cBhvr>
                                        <p:cTn id="10" dur="1000" fill="hold"/>
                                        <p:tgtEl>
                                          <p:spTgt spid="23554"/>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3554"/>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3554"/>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3554"/>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3554"/>
                                        </p:tgtEl>
                                      </p:cBhvr>
                                    </p:animEffect>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23555">
                                            <p:txEl>
                                              <p:pRg st="0" end="0"/>
                                            </p:txEl>
                                          </p:spTgt>
                                        </p:tgtEl>
                                        <p:attrNameLst>
                                          <p:attrName>style.visibility</p:attrName>
                                        </p:attrNameLst>
                                      </p:cBhvr>
                                      <p:to>
                                        <p:strVal val="visible"/>
                                      </p:to>
                                    </p:set>
                                    <p:anim calcmode="lin" valueType="num">
                                      <p:cBhvr>
                                        <p:cTn id="19" dur="500" fill="hold"/>
                                        <p:tgtEl>
                                          <p:spTgt spid="23555">
                                            <p:txEl>
                                              <p:pRg st="0" end="0"/>
                                            </p:txEl>
                                          </p:spTgt>
                                        </p:tgtEl>
                                        <p:attrNameLst>
                                          <p:attrName>ppt_w</p:attrName>
                                        </p:attrNameLst>
                                      </p:cBhvr>
                                      <p:tavLst>
                                        <p:tav tm="0">
                                          <p:val>
                                            <p:fltVal val="0"/>
                                          </p:val>
                                        </p:tav>
                                        <p:tav tm="100000">
                                          <p:val>
                                            <p:strVal val="#ppt_w"/>
                                          </p:val>
                                        </p:tav>
                                      </p:tavLst>
                                    </p:anim>
                                    <p:anim calcmode="lin" valueType="num">
                                      <p:cBhvr>
                                        <p:cTn id="20" dur="500" fill="hold"/>
                                        <p:tgtEl>
                                          <p:spTgt spid="23555">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23555">
                                            <p:txEl>
                                              <p:pRg st="1" end="1"/>
                                            </p:txEl>
                                          </p:spTgt>
                                        </p:tgtEl>
                                        <p:attrNameLst>
                                          <p:attrName>style.visibility</p:attrName>
                                        </p:attrNameLst>
                                      </p:cBhvr>
                                      <p:to>
                                        <p:strVal val="visible"/>
                                      </p:to>
                                    </p:set>
                                    <p:anim calcmode="lin" valueType="num">
                                      <p:cBhvr>
                                        <p:cTn id="25" dur="500" fill="hold"/>
                                        <p:tgtEl>
                                          <p:spTgt spid="23555">
                                            <p:txEl>
                                              <p:pRg st="1" end="1"/>
                                            </p:txEl>
                                          </p:spTgt>
                                        </p:tgtEl>
                                        <p:attrNameLst>
                                          <p:attrName>ppt_w</p:attrName>
                                        </p:attrNameLst>
                                      </p:cBhvr>
                                      <p:tavLst>
                                        <p:tav tm="0">
                                          <p:val>
                                            <p:fltVal val="0"/>
                                          </p:val>
                                        </p:tav>
                                        <p:tav tm="100000">
                                          <p:val>
                                            <p:strVal val="#ppt_w"/>
                                          </p:val>
                                        </p:tav>
                                      </p:tavLst>
                                    </p:anim>
                                    <p:anim calcmode="lin" valueType="num">
                                      <p:cBhvr>
                                        <p:cTn id="26" dur="500" fill="hold"/>
                                        <p:tgtEl>
                                          <p:spTgt spid="23555">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p:bldP spid="23555"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Text Box 4"/>
          <p:cNvSpPr txBox="1">
            <a:spLocks noChangeArrowheads="1"/>
          </p:cNvSpPr>
          <p:nvPr/>
        </p:nvSpPr>
        <p:spPr bwMode="auto">
          <a:xfrm>
            <a:off x="304800" y="762000"/>
            <a:ext cx="8458200" cy="3323987"/>
          </a:xfrm>
          <a:prstGeom prst="rect">
            <a:avLst/>
          </a:prstGeom>
          <a:noFill/>
          <a:ln w="9525">
            <a:noFill/>
            <a:miter lim="800000"/>
            <a:headEnd/>
            <a:tailEnd/>
          </a:ln>
        </p:spPr>
        <p:txBody>
          <a:bodyPr>
            <a:spAutoFit/>
          </a:bodyPr>
          <a:lstStyle/>
          <a:p>
            <a:pPr algn="just">
              <a:spcBef>
                <a:spcPct val="50000"/>
              </a:spcBef>
            </a:pPr>
            <a:r>
              <a:rPr lang="en-US" sz="2800" b="1" i="1" u="sng" dirty="0">
                <a:solidFill>
                  <a:srgbClr val="0000FF"/>
                </a:solidFill>
                <a:latin typeface="VNI-Times" pitchFamily="2" charset="0"/>
              </a:rPr>
              <a:t>Baøi 3:</a:t>
            </a:r>
            <a:r>
              <a:rPr lang="en-US" sz="2800" b="1" i="1" dirty="0">
                <a:solidFill>
                  <a:srgbClr val="0000FF"/>
                </a:solidFill>
                <a:latin typeface="VNI-Times" pitchFamily="2" charset="0"/>
              </a:rPr>
              <a:t> Ñaët hai caâu caûm thaùn coù boäc loäï tình caûm, caûm xuùc:</a:t>
            </a:r>
          </a:p>
          <a:p>
            <a:pPr algn="just">
              <a:spcBef>
                <a:spcPct val="50000"/>
              </a:spcBef>
            </a:pPr>
            <a:endParaRPr lang="en-US" sz="2800" b="1" i="1" dirty="0">
              <a:solidFill>
                <a:srgbClr val="0000FF"/>
              </a:solidFill>
              <a:latin typeface="VNI-Times" pitchFamily="2" charset="0"/>
            </a:endParaRPr>
          </a:p>
          <a:p>
            <a:pPr algn="just">
              <a:spcBef>
                <a:spcPct val="50000"/>
              </a:spcBef>
            </a:pPr>
            <a:r>
              <a:rPr lang="en-US" sz="2800" b="1" dirty="0">
                <a:solidFill>
                  <a:srgbClr val="0000FF"/>
                </a:solidFill>
                <a:latin typeface="VNI-Times" pitchFamily="2" charset="0"/>
              </a:rPr>
              <a:t>a/ Tröôùc tình caûm cuûa moät ngöôøi thaân daønh cho mình.</a:t>
            </a:r>
          </a:p>
          <a:p>
            <a:pPr algn="just">
              <a:spcBef>
                <a:spcPct val="50000"/>
              </a:spcBef>
            </a:pPr>
            <a:r>
              <a:rPr lang="en-US" sz="2800" b="1" dirty="0">
                <a:solidFill>
                  <a:srgbClr val="0000FF"/>
                </a:solidFill>
                <a:latin typeface="VNI-Times" pitchFamily="2" charset="0"/>
              </a:rPr>
              <a:t>b/ Khi nhìn thaáy maët trôøi moïc.</a:t>
            </a:r>
          </a:p>
        </p:txBody>
      </p:sp>
      <p:sp>
        <p:nvSpPr>
          <p:cNvPr id="11269" name="Text Box 5"/>
          <p:cNvSpPr txBox="1">
            <a:spLocks noChangeArrowheads="1"/>
          </p:cNvSpPr>
          <p:nvPr/>
        </p:nvSpPr>
        <p:spPr bwMode="auto">
          <a:xfrm>
            <a:off x="457200" y="3943350"/>
            <a:ext cx="8382000" cy="2228850"/>
          </a:xfrm>
          <a:prstGeom prst="rect">
            <a:avLst/>
          </a:prstGeom>
          <a:noFill/>
          <a:ln w="9525">
            <a:noFill/>
            <a:miter lim="800000"/>
            <a:headEnd/>
            <a:tailEnd/>
          </a:ln>
        </p:spPr>
        <p:txBody>
          <a:bodyPr>
            <a:spAutoFit/>
          </a:bodyPr>
          <a:lstStyle/>
          <a:p>
            <a:pPr algn="just">
              <a:spcBef>
                <a:spcPct val="50000"/>
              </a:spcBef>
            </a:pPr>
            <a:r>
              <a:rPr lang="en-US" sz="2800" b="1" dirty="0">
                <a:solidFill>
                  <a:srgbClr val="CC3300"/>
                </a:solidFill>
                <a:latin typeface="VNI-Times" pitchFamily="2" charset="0"/>
              </a:rPr>
              <a:t>   Maãu:</a:t>
            </a:r>
          </a:p>
          <a:p>
            <a:pPr algn="just">
              <a:spcBef>
                <a:spcPct val="50000"/>
              </a:spcBef>
            </a:pPr>
            <a:r>
              <a:rPr lang="en-US" sz="2800" b="1" dirty="0">
                <a:solidFill>
                  <a:srgbClr val="CC3300"/>
                </a:solidFill>
                <a:latin typeface="VNI-Times" pitchFamily="2" charset="0"/>
              </a:rPr>
              <a:t>- Meï ôi, tình yeâu maø meï ñaõ daønh cho con thieâng lieâng bieát bao!</a:t>
            </a:r>
          </a:p>
          <a:p>
            <a:pPr algn="just">
              <a:spcBef>
                <a:spcPct val="50000"/>
              </a:spcBef>
            </a:pPr>
            <a:r>
              <a:rPr lang="en-US" sz="2800" b="1" dirty="0">
                <a:solidFill>
                  <a:srgbClr val="CC3300"/>
                </a:solidFill>
                <a:latin typeface="VNI-Times" pitchFamily="2" charset="0"/>
              </a:rPr>
              <a:t>- Ñeïp thay caûnh maët trôøi buoåi bình minh!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1268"/>
                                        </p:tgtEl>
                                        <p:attrNameLst>
                                          <p:attrName>style.visibility</p:attrName>
                                        </p:attrNameLst>
                                      </p:cBhvr>
                                      <p:to>
                                        <p:strVal val="visible"/>
                                      </p:to>
                                    </p:set>
                                    <p:anim calcmode="lin" valueType="num">
                                      <p:cBhvr additive="base">
                                        <p:cTn id="7" dur="500" fill="hold"/>
                                        <p:tgtEl>
                                          <p:spTgt spid="11268"/>
                                        </p:tgtEl>
                                        <p:attrNameLst>
                                          <p:attrName>ppt_x</p:attrName>
                                        </p:attrNameLst>
                                      </p:cBhvr>
                                      <p:tavLst>
                                        <p:tav tm="0">
                                          <p:val>
                                            <p:strVal val="0-#ppt_w/2"/>
                                          </p:val>
                                        </p:tav>
                                        <p:tav tm="100000">
                                          <p:val>
                                            <p:strVal val="#ppt_x"/>
                                          </p:val>
                                        </p:tav>
                                      </p:tavLst>
                                    </p:anim>
                                    <p:anim calcmode="lin" valueType="num">
                                      <p:cBhvr additive="base">
                                        <p:cTn id="8" dur="500" fill="hold"/>
                                        <p:tgtEl>
                                          <p:spTgt spid="11268"/>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1269"/>
                                        </p:tgtEl>
                                        <p:attrNameLst>
                                          <p:attrName>style.visibility</p:attrName>
                                        </p:attrNameLst>
                                      </p:cBhvr>
                                      <p:to>
                                        <p:strVal val="visible"/>
                                      </p:to>
                                    </p:set>
                                    <p:anim calcmode="lin" valueType="num">
                                      <p:cBhvr additive="base">
                                        <p:cTn id="13" dur="500" fill="hold"/>
                                        <p:tgtEl>
                                          <p:spTgt spid="11269"/>
                                        </p:tgtEl>
                                        <p:attrNameLst>
                                          <p:attrName>ppt_x</p:attrName>
                                        </p:attrNameLst>
                                      </p:cBhvr>
                                      <p:tavLst>
                                        <p:tav tm="0">
                                          <p:val>
                                            <p:strVal val="0-#ppt_w/2"/>
                                          </p:val>
                                        </p:tav>
                                        <p:tav tm="100000">
                                          <p:val>
                                            <p:strVal val="#ppt_x"/>
                                          </p:val>
                                        </p:tav>
                                      </p:tavLst>
                                    </p:anim>
                                    <p:anim calcmode="lin" valueType="num">
                                      <p:cBhvr additive="base">
                                        <p:cTn id="14" dur="500" fill="hold"/>
                                        <p:tgtEl>
                                          <p:spTgt spid="1126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8" grpId="0"/>
      <p:bldP spid="11269"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ChangeArrowheads="1"/>
          </p:cNvSpPr>
          <p:nvPr/>
        </p:nvSpPr>
        <p:spPr bwMode="auto">
          <a:xfrm>
            <a:off x="685800" y="985838"/>
            <a:ext cx="7543800" cy="5262562"/>
          </a:xfrm>
          <a:prstGeom prst="rect">
            <a:avLst/>
          </a:prstGeom>
          <a:noFill/>
          <a:ln w="9525">
            <a:noFill/>
            <a:miter lim="800000"/>
            <a:headEnd/>
            <a:tailEnd/>
          </a:ln>
        </p:spPr>
        <p:txBody>
          <a:bodyPr>
            <a:spAutoFit/>
          </a:bodyPr>
          <a:lstStyle/>
          <a:p>
            <a:r>
              <a:rPr lang="vi-VN" sz="2400" b="0" dirty="0">
                <a:solidFill>
                  <a:srgbClr val="0000FF"/>
                </a:solidFill>
                <a:latin typeface="Times New Roman" pitchFamily="18" charset="0"/>
                <a:cs typeface="Times New Roman" pitchFamily="18" charset="0"/>
              </a:rPr>
              <a:t>Ví dụ:</a:t>
            </a:r>
            <a:r>
              <a:rPr lang="vi-VN" sz="2400" dirty="0">
                <a:solidFill>
                  <a:srgbClr val="0000FF"/>
                </a:solidFill>
                <a:latin typeface="Times New Roman" pitchFamily="18" charset="0"/>
                <a:cs typeface="Times New Roman" pitchFamily="18" charset="0"/>
              </a:rPr>
              <a:t/>
            </a:r>
            <a:br>
              <a:rPr lang="vi-VN" sz="2400" dirty="0">
                <a:solidFill>
                  <a:srgbClr val="0000FF"/>
                </a:solidFill>
                <a:latin typeface="Times New Roman" pitchFamily="18" charset="0"/>
                <a:cs typeface="Times New Roman" pitchFamily="18" charset="0"/>
              </a:rPr>
            </a:br>
            <a:r>
              <a:rPr lang="vi-VN" sz="2400" b="0" dirty="0">
                <a:solidFill>
                  <a:srgbClr val="0000FF"/>
                </a:solidFill>
                <a:latin typeface="Times New Roman" pitchFamily="18" charset="0"/>
                <a:cs typeface="Times New Roman" pitchFamily="18" charset="0"/>
              </a:rPr>
              <a:t>- Tình cảm mẹ dành cho con ấm áp biết bao!</a:t>
            </a:r>
            <a:r>
              <a:rPr lang="vi-VN" sz="2400" dirty="0">
                <a:solidFill>
                  <a:srgbClr val="0000FF"/>
                </a:solidFill>
                <a:latin typeface="Times New Roman" pitchFamily="18" charset="0"/>
                <a:cs typeface="Times New Roman" pitchFamily="18" charset="0"/>
              </a:rPr>
              <a:t/>
            </a:r>
            <a:br>
              <a:rPr lang="vi-VN" sz="2400" dirty="0">
                <a:solidFill>
                  <a:srgbClr val="0000FF"/>
                </a:solidFill>
                <a:latin typeface="Times New Roman" pitchFamily="18" charset="0"/>
                <a:cs typeface="Times New Roman" pitchFamily="18" charset="0"/>
              </a:rPr>
            </a:br>
            <a:r>
              <a:rPr lang="vi-VN" sz="2400" b="0" dirty="0">
                <a:solidFill>
                  <a:srgbClr val="0000FF"/>
                </a:solidFill>
                <a:latin typeface="Times New Roman" pitchFamily="18" charset="0"/>
                <a:cs typeface="Times New Roman" pitchFamily="18" charset="0"/>
              </a:rPr>
              <a:t>- Ôi, Cảnh bình minh trên biển thật là đẹp!</a:t>
            </a:r>
            <a:r>
              <a:rPr lang="vi-VN" sz="2400" dirty="0">
                <a:solidFill>
                  <a:srgbClr val="0000FF"/>
                </a:solidFill>
                <a:latin typeface="Times New Roman" pitchFamily="18" charset="0"/>
                <a:cs typeface="Times New Roman" pitchFamily="18" charset="0"/>
              </a:rPr>
              <a:t/>
            </a:r>
            <a:br>
              <a:rPr lang="vi-VN" sz="2400" dirty="0">
                <a:solidFill>
                  <a:srgbClr val="0000FF"/>
                </a:solidFill>
                <a:latin typeface="Times New Roman" pitchFamily="18" charset="0"/>
                <a:cs typeface="Times New Roman" pitchFamily="18" charset="0"/>
              </a:rPr>
            </a:br>
            <a:r>
              <a:rPr lang="vi-VN" sz="2400" b="0" u="sng" dirty="0">
                <a:solidFill>
                  <a:srgbClr val="0000FF"/>
                </a:solidFill>
                <a:latin typeface="Times New Roman" pitchFamily="18" charset="0"/>
                <a:cs typeface="Times New Roman" pitchFamily="18" charset="0"/>
              </a:rPr>
              <a:t>Bài tập 5:</a:t>
            </a:r>
            <a:r>
              <a:rPr lang="vi-VN" sz="2400" b="0" dirty="0">
                <a:solidFill>
                  <a:srgbClr val="0000FF"/>
                </a:solidFill>
                <a:latin typeface="Times New Roman" pitchFamily="18" charset="0"/>
                <a:cs typeface="Times New Roman" pitchFamily="18" charset="0"/>
              </a:rPr>
              <a:t> Viết đoạn văn (chủ đề tự chọn trong đó có sử dụng câu cảm thán)</a:t>
            </a:r>
            <a:r>
              <a:rPr lang="vi-VN" sz="2400" dirty="0">
                <a:solidFill>
                  <a:srgbClr val="0000FF"/>
                </a:solidFill>
                <a:latin typeface="Times New Roman" pitchFamily="18" charset="0"/>
                <a:cs typeface="Times New Roman" pitchFamily="18" charset="0"/>
              </a:rPr>
              <a:t/>
            </a:r>
            <a:br>
              <a:rPr lang="vi-VN" sz="2400" dirty="0">
                <a:solidFill>
                  <a:srgbClr val="0000FF"/>
                </a:solidFill>
                <a:latin typeface="Times New Roman" pitchFamily="18" charset="0"/>
                <a:cs typeface="Times New Roman" pitchFamily="18" charset="0"/>
              </a:rPr>
            </a:br>
            <a:r>
              <a:rPr lang="vi-VN" sz="2400" dirty="0">
                <a:solidFill>
                  <a:srgbClr val="0000FF"/>
                </a:solidFill>
                <a:latin typeface="Times New Roman" pitchFamily="18" charset="0"/>
                <a:cs typeface="Times New Roman" pitchFamily="18" charset="0"/>
              </a:rPr>
              <a:t>Đoạn văn:</a:t>
            </a:r>
            <a:br>
              <a:rPr lang="vi-VN" sz="2400" dirty="0">
                <a:solidFill>
                  <a:srgbClr val="0000FF"/>
                </a:solidFill>
                <a:latin typeface="Times New Roman" pitchFamily="18" charset="0"/>
                <a:cs typeface="Times New Roman" pitchFamily="18" charset="0"/>
              </a:rPr>
            </a:br>
            <a:r>
              <a:rPr lang="vi-VN" sz="2400" dirty="0">
                <a:solidFill>
                  <a:srgbClr val="0000FF"/>
                </a:solidFill>
                <a:latin typeface="Times New Roman" pitchFamily="18" charset="0"/>
                <a:cs typeface="Times New Roman" pitchFamily="18" charset="0"/>
              </a:rPr>
              <a:t>Đã bấy lâu nay mong đợi xuân về. Sớm nay, xuân chợt đến. Xuân bước đi nhẹ nhẹ trên cành tơ lộc biếc. Gió xuân ve vuốt, mơn man những khóm hồng. Mấy cụm lan xanh biếc trước hiên nhà như mỉm cười với nắng xuân. Những tia nắng phớt hồng vui mừng nhảy múa cùng cây cỏ. Đất trời rộn ràng trong tiếng hót của bầy chim đang bay lượn. Mùa xuân tươi đẹp biết bao!</a:t>
            </a:r>
            <a:br>
              <a:rPr lang="vi-VN" sz="2400" dirty="0">
                <a:solidFill>
                  <a:srgbClr val="0000FF"/>
                </a:solidFill>
                <a:latin typeface="Times New Roman" pitchFamily="18" charset="0"/>
                <a:cs typeface="Times New Roman" pitchFamily="18" charset="0"/>
              </a:rPr>
            </a:br>
            <a:endParaRPr lang="en-US" sz="2400" dirty="0">
              <a:solidFill>
                <a:srgbClr val="0000FF"/>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ChangeArrowheads="1"/>
          </p:cNvSpPr>
          <p:nvPr/>
        </p:nvSpPr>
        <p:spPr bwMode="auto">
          <a:xfrm>
            <a:off x="762000" y="1138238"/>
            <a:ext cx="7620000" cy="3416300"/>
          </a:xfrm>
          <a:prstGeom prst="rect">
            <a:avLst/>
          </a:prstGeom>
          <a:noFill/>
          <a:ln w="9525">
            <a:noFill/>
            <a:miter lim="800000"/>
            <a:headEnd/>
            <a:tailEnd/>
          </a:ln>
        </p:spPr>
        <p:txBody>
          <a:bodyPr>
            <a:spAutoFit/>
          </a:bodyPr>
          <a:lstStyle/>
          <a:p>
            <a:r>
              <a:rPr lang="vi-VN" sz="2400" b="1" dirty="0">
                <a:solidFill>
                  <a:srgbClr val="0000FF"/>
                </a:solidFill>
                <a:latin typeface="Times New Roman" pitchFamily="18" charset="0"/>
                <a:cs typeface="Times New Roman" pitchFamily="18" charset="0"/>
              </a:rPr>
              <a:t/>
            </a:r>
            <a:br>
              <a:rPr lang="vi-VN" sz="2400" b="1" dirty="0">
                <a:solidFill>
                  <a:srgbClr val="0000FF"/>
                </a:solidFill>
                <a:latin typeface="Times New Roman" pitchFamily="18" charset="0"/>
                <a:cs typeface="Times New Roman" pitchFamily="18" charset="0"/>
              </a:rPr>
            </a:br>
            <a:r>
              <a:rPr lang="vi-VN" sz="2400" b="1" i="1" dirty="0">
                <a:solidFill>
                  <a:srgbClr val="0000FF"/>
                </a:solidFill>
                <a:latin typeface="Times New Roman" pitchFamily="18" charset="0"/>
                <a:cs typeface="Times New Roman" pitchFamily="18" charset="0"/>
              </a:rPr>
              <a:t>Luật chơi: Có 4 đội chơi. Mỗi đội 3 người. Các đội sẽ giải quyết tình huống mà GV đưa ra. Lần lượt mỗi đội cử một người lên giải quyết tình huống. Khi người chơi trở về đội, người tiếp theo mới được lên tiếp sức, đội nào lên trước sẽ bị loại. Đội nào hoàn thành phần thi trước và đúng nhất sẽ thắng cuộc.</a:t>
            </a:r>
            <a:r>
              <a:rPr lang="vi-VN" sz="2400" b="1" dirty="0">
                <a:solidFill>
                  <a:srgbClr val="0000FF"/>
                </a:solidFill>
                <a:latin typeface="Times New Roman" pitchFamily="18" charset="0"/>
                <a:cs typeface="Times New Roman" pitchFamily="18" charset="0"/>
              </a:rPr>
              <a:t/>
            </a:r>
            <a:br>
              <a:rPr lang="vi-VN" sz="2400" b="1" dirty="0">
                <a:solidFill>
                  <a:srgbClr val="0000FF"/>
                </a:solidFill>
                <a:latin typeface="Times New Roman" pitchFamily="18" charset="0"/>
                <a:cs typeface="Times New Roman" pitchFamily="18" charset="0"/>
              </a:rPr>
            </a:br>
            <a:r>
              <a:rPr lang="vi-VN" sz="2400" b="1" dirty="0">
                <a:solidFill>
                  <a:srgbClr val="0000FF"/>
                </a:solidFill>
                <a:latin typeface="Times New Roman" pitchFamily="18" charset="0"/>
                <a:cs typeface="Times New Roman" pitchFamily="18" charset="0"/>
              </a:rPr>
              <a:t/>
            </a:r>
            <a:br>
              <a:rPr lang="vi-VN" sz="2400" b="1" dirty="0">
                <a:solidFill>
                  <a:srgbClr val="0000FF"/>
                </a:solidFill>
                <a:latin typeface="Times New Roman" pitchFamily="18" charset="0"/>
                <a:cs typeface="Times New Roman" pitchFamily="18" charset="0"/>
              </a:rPr>
            </a:br>
            <a:endParaRPr lang="en-US" sz="2400" b="1" dirty="0">
              <a:solidFill>
                <a:srgbClr val="00B050"/>
              </a:solidFill>
              <a:latin typeface="Times New Roman" pitchFamily="18" charset="0"/>
              <a:cs typeface="Times New Roman" pitchFamily="18" charset="0"/>
            </a:endParaRPr>
          </a:p>
        </p:txBody>
      </p:sp>
      <p:sp>
        <p:nvSpPr>
          <p:cNvPr id="22531" name="Rectangle 4"/>
          <p:cNvSpPr>
            <a:spLocks noChangeArrowheads="1"/>
          </p:cNvSpPr>
          <p:nvPr/>
        </p:nvSpPr>
        <p:spPr bwMode="auto">
          <a:xfrm>
            <a:off x="990600" y="381000"/>
            <a:ext cx="4527714" cy="369332"/>
          </a:xfrm>
          <a:prstGeom prst="rect">
            <a:avLst/>
          </a:prstGeom>
          <a:noFill/>
          <a:ln w="9525">
            <a:noFill/>
            <a:miter lim="800000"/>
            <a:headEnd/>
            <a:tailEnd/>
          </a:ln>
        </p:spPr>
        <p:txBody>
          <a:bodyPr wrap="none">
            <a:spAutoFit/>
          </a:bodyPr>
          <a:lstStyle/>
          <a:p>
            <a:r>
              <a:rPr lang="vi-VN" b="1" dirty="0">
                <a:solidFill>
                  <a:srgbClr val="FF0000"/>
                </a:solidFill>
                <a:latin typeface="Times New Roman" pitchFamily="18" charset="0"/>
                <a:cs typeface="Times New Roman" pitchFamily="18" charset="0"/>
              </a:rPr>
              <a:t>Trò chơi “Ai nhanh hơn” (Thời gian 3 phút)</a:t>
            </a:r>
            <a:endParaRPr lang="en-US" b="1" dirty="0">
              <a:solidFill>
                <a:srgbClr val="FF0000"/>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ChangeArrowheads="1"/>
          </p:cNvSpPr>
          <p:nvPr/>
        </p:nvSpPr>
        <p:spPr bwMode="auto">
          <a:xfrm>
            <a:off x="457200" y="1444625"/>
            <a:ext cx="8305800" cy="2246313"/>
          </a:xfrm>
          <a:prstGeom prst="rect">
            <a:avLst/>
          </a:prstGeom>
          <a:noFill/>
          <a:ln w="9525">
            <a:noFill/>
            <a:miter lim="800000"/>
            <a:headEnd/>
            <a:tailEnd/>
          </a:ln>
        </p:spPr>
        <p:txBody>
          <a:bodyPr>
            <a:spAutoFit/>
          </a:bodyPr>
          <a:lstStyle/>
          <a:p>
            <a:r>
              <a:rPr lang="vi-VN" sz="2800" dirty="0">
                <a:solidFill>
                  <a:srgbClr val="FF0000"/>
                </a:solidFill>
                <a:latin typeface="Times New Roman" pitchFamily="18" charset="0"/>
                <a:cs typeface="Times New Roman" pitchFamily="18" charset="0"/>
              </a:rPr>
              <a:t>Cho tình huống sau: </a:t>
            </a:r>
            <a:r>
              <a:rPr lang="vi-VN" sz="2800" i="1" dirty="0">
                <a:solidFill>
                  <a:srgbClr val="00B050"/>
                </a:solidFill>
                <a:latin typeface="Times New Roman" pitchFamily="18" charset="0"/>
                <a:cs typeface="Times New Roman" pitchFamily="18" charset="0"/>
              </a:rPr>
              <a:t>Trong giờ ra chơi, các em thấy một bạn học sinh đang vứt rác bừa bãi.</a:t>
            </a:r>
            <a:r>
              <a:rPr lang="vi-VN" sz="2800" dirty="0">
                <a:solidFill>
                  <a:srgbClr val="00B050"/>
                </a:solidFill>
                <a:latin typeface="Times New Roman" pitchFamily="18" charset="0"/>
                <a:cs typeface="Times New Roman" pitchFamily="18" charset="0"/>
              </a:rPr>
              <a:t/>
            </a:r>
            <a:br>
              <a:rPr lang="vi-VN" sz="2800" dirty="0">
                <a:solidFill>
                  <a:srgbClr val="00B050"/>
                </a:solidFill>
                <a:latin typeface="Times New Roman" pitchFamily="18" charset="0"/>
                <a:cs typeface="Times New Roman" pitchFamily="18" charset="0"/>
              </a:rPr>
            </a:br>
            <a:r>
              <a:rPr lang="vi-VN" sz="2800" dirty="0">
                <a:solidFill>
                  <a:srgbClr val="00B050"/>
                </a:solidFill>
                <a:latin typeface="Times New Roman" pitchFamily="18" charset="0"/>
                <a:cs typeface="Times New Roman" pitchFamily="18" charset="0"/>
              </a:rPr>
              <a:t>Mỗi đội chơi hãy đặt 3 câu </a:t>
            </a:r>
            <a:r>
              <a:rPr lang="vi-VN" sz="2800" dirty="0">
                <a:solidFill>
                  <a:srgbClr val="0000FF"/>
                </a:solidFill>
                <a:latin typeface="Times New Roman" pitchFamily="18" charset="0"/>
                <a:cs typeface="Times New Roman" pitchFamily="18" charset="0"/>
              </a:rPr>
              <a:t>(một câu nghi vấn, một câu cầu khiến, một câu cảm thán)</a:t>
            </a:r>
            <a:r>
              <a:rPr lang="vi-VN" sz="2800" dirty="0">
                <a:solidFill>
                  <a:srgbClr val="00B050"/>
                </a:solidFill>
                <a:latin typeface="Times New Roman" pitchFamily="18" charset="0"/>
                <a:cs typeface="Times New Roman" pitchFamily="18" charset="0"/>
              </a:rPr>
              <a:t> với cùng nội dung để bạn ấy dừng lại.</a:t>
            </a:r>
            <a:endParaRPr lang="en-US" sz="28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4"/>
          <p:cNvSpPr txBox="1">
            <a:spLocks noChangeArrowheads="1"/>
          </p:cNvSpPr>
          <p:nvPr/>
        </p:nvSpPr>
        <p:spPr bwMode="auto">
          <a:xfrm>
            <a:off x="609600" y="1371600"/>
            <a:ext cx="7772400" cy="4616648"/>
          </a:xfrm>
          <a:prstGeom prst="rect">
            <a:avLst/>
          </a:prstGeom>
          <a:noFill/>
          <a:ln w="9525">
            <a:noFill/>
            <a:miter lim="800000"/>
            <a:headEnd/>
            <a:tailEnd/>
          </a:ln>
        </p:spPr>
        <p:txBody>
          <a:bodyPr>
            <a:spAutoFit/>
          </a:bodyPr>
          <a:lstStyle/>
          <a:p>
            <a:pPr algn="just">
              <a:spcBef>
                <a:spcPct val="50000"/>
              </a:spcBef>
            </a:pPr>
            <a:r>
              <a:rPr lang="en-US" sz="2800" b="1" dirty="0">
                <a:solidFill>
                  <a:srgbClr val="0000FF"/>
                </a:solidFill>
                <a:latin typeface="VNI-Times" pitchFamily="2" charset="0"/>
              </a:rPr>
              <a:t>                          </a:t>
            </a:r>
            <a:r>
              <a:rPr lang="en-US" sz="2800" b="1" u="sng" dirty="0">
                <a:solidFill>
                  <a:srgbClr val="CC3300"/>
                </a:solidFill>
                <a:latin typeface="VNI-Times" pitchFamily="2" charset="0"/>
              </a:rPr>
              <a:t>DAËN DOØ:</a:t>
            </a:r>
          </a:p>
          <a:p>
            <a:pPr algn="just">
              <a:spcBef>
                <a:spcPct val="50000"/>
              </a:spcBef>
            </a:pPr>
            <a:r>
              <a:rPr lang="en-US" sz="2800" b="1" dirty="0">
                <a:solidFill>
                  <a:srgbClr val="0000FF"/>
                </a:solidFill>
                <a:latin typeface="VNI-Times" pitchFamily="2" charset="0"/>
              </a:rPr>
              <a:t>-OÂn laïi ñaëc ñieåm hình thöùc vaø chöùc naêng cuûa caâu nghi vaán, caâu caàu khieán vaø caâu caûm thaùn.</a:t>
            </a:r>
          </a:p>
          <a:p>
            <a:pPr algn="just">
              <a:spcBef>
                <a:spcPct val="50000"/>
              </a:spcBef>
            </a:pPr>
            <a:endParaRPr lang="en-US" sz="2800" b="1" dirty="0">
              <a:solidFill>
                <a:srgbClr val="0000FF"/>
              </a:solidFill>
              <a:latin typeface="VNI-Times" pitchFamily="2" charset="0"/>
            </a:endParaRPr>
          </a:p>
          <a:p>
            <a:pPr algn="just">
              <a:spcBef>
                <a:spcPct val="50000"/>
              </a:spcBef>
            </a:pPr>
            <a:r>
              <a:rPr lang="en-US" sz="2800" b="1" dirty="0">
                <a:solidFill>
                  <a:srgbClr val="0000FF"/>
                </a:solidFill>
                <a:latin typeface="VNI-Times" pitchFamily="2" charset="0"/>
              </a:rPr>
              <a:t>-Hoïc thuoäc  phaàn ghi nhôù SGK/ 44.</a:t>
            </a:r>
          </a:p>
          <a:p>
            <a:pPr algn="just">
              <a:spcBef>
                <a:spcPct val="50000"/>
              </a:spcBef>
            </a:pPr>
            <a:endParaRPr lang="en-US" sz="2800" b="1" dirty="0">
              <a:solidFill>
                <a:srgbClr val="0000FF"/>
              </a:solidFill>
              <a:latin typeface="VNI-Times" pitchFamily="2" charset="0"/>
            </a:endParaRPr>
          </a:p>
          <a:p>
            <a:pPr algn="just">
              <a:spcBef>
                <a:spcPct val="50000"/>
              </a:spcBef>
            </a:pPr>
            <a:r>
              <a:rPr lang="en-US" sz="2800" b="1" dirty="0">
                <a:solidFill>
                  <a:srgbClr val="0000FF"/>
                </a:solidFill>
                <a:latin typeface="VNI-Times" pitchFamily="2" charset="0"/>
              </a:rPr>
              <a:t>-Chuaån bò vieát baøi taäp laøm vaên soá 5 - Vaên thuyeát minh (2 tieát).</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2" descr="Blue Sky"/>
          <p:cNvPicPr>
            <a:picLocks noGrp="1" noChangeAspect="1" noChangeArrowheads="1"/>
          </p:cNvPicPr>
          <p:nvPr>
            <p:ph/>
          </p:nvPr>
        </p:nvPicPr>
        <p:blipFill>
          <a:blip r:embed="rId4"/>
          <a:srcRect/>
          <a:stretch>
            <a:fillRect/>
          </a:stretch>
        </p:blipFill>
        <p:spPr>
          <a:xfrm>
            <a:off x="0" y="0"/>
            <a:ext cx="9144000" cy="6858000"/>
          </a:xfrm>
          <a:noFill/>
        </p:spPr>
      </p:pic>
      <p:sp>
        <p:nvSpPr>
          <p:cNvPr id="31747" name="WordArt 3"/>
          <p:cNvSpPr>
            <a:spLocks noChangeArrowheads="1" noChangeShapeType="1" noTextEdit="1"/>
          </p:cNvSpPr>
          <p:nvPr/>
        </p:nvSpPr>
        <p:spPr bwMode="auto">
          <a:xfrm>
            <a:off x="457200" y="457200"/>
            <a:ext cx="8229600" cy="3962400"/>
          </a:xfrm>
          <a:prstGeom prst="rect">
            <a:avLst/>
          </a:prstGeom>
        </p:spPr>
        <p:txBody>
          <a:bodyPr wrap="none" fromWordArt="1">
            <a:prstTxWarp prst="textWave1">
              <a:avLst>
                <a:gd name="adj1" fmla="val 20644"/>
                <a:gd name="adj2" fmla="val 0"/>
              </a:avLst>
            </a:prstTxWarp>
          </a:bodyPr>
          <a:lstStyle/>
          <a:p>
            <a:pPr algn="ctr"/>
            <a:r>
              <a:rPr lang="en-US" sz="3600" kern="10">
                <a:ln w="3175">
                  <a:solidFill>
                    <a:schemeClr val="hlink"/>
                  </a:solidFill>
                  <a:round/>
                  <a:headEnd/>
                  <a:tailEnd/>
                </a:ln>
                <a:solidFill>
                  <a:srgbClr val="0000FF"/>
                </a:solidFill>
                <a:effectLst>
                  <a:outerShdw sy="50000" kx="-2453608" algn="br" rotWithShape="0">
                    <a:srgbClr val="808080">
                      <a:alpha val="50000"/>
                    </a:srgbClr>
                  </a:outerShdw>
                </a:effectLst>
                <a:latin typeface="VNI-Times"/>
              </a:rPr>
              <a:t>XIN CHAÂN THAØNH CAÛM ÔN QUYÙ THAÀY COÂ</a:t>
            </a:r>
          </a:p>
        </p:txBody>
      </p:sp>
      <p:sp>
        <p:nvSpPr>
          <p:cNvPr id="31748" name="AutoShape 4"/>
          <p:cNvSpPr>
            <a:spLocks noChangeArrowheads="1"/>
          </p:cNvSpPr>
          <p:nvPr/>
        </p:nvSpPr>
        <p:spPr bwMode="auto">
          <a:xfrm>
            <a:off x="914400" y="3167063"/>
            <a:ext cx="990600" cy="914400"/>
          </a:xfrm>
          <a:prstGeom prst="star5">
            <a:avLst/>
          </a:prstGeom>
          <a:solidFill>
            <a:srgbClr val="00CCFF"/>
          </a:solidFill>
          <a:ln w="9525">
            <a:solidFill>
              <a:schemeClr val="tx1"/>
            </a:solidFill>
            <a:miter lim="800000"/>
            <a:headEnd/>
            <a:tailEnd/>
          </a:ln>
          <a:effectLst/>
        </p:spPr>
        <p:txBody>
          <a:bodyPr wrap="none" anchor="ctr"/>
          <a:lstStyle/>
          <a:p>
            <a:pPr algn="ctr">
              <a:defRPr/>
            </a:pPr>
            <a:endParaRPr lang="en-US" sz="1800" b="0">
              <a:solidFill>
                <a:srgbClr val="FF3300"/>
              </a:solidFill>
            </a:endParaRPr>
          </a:p>
        </p:txBody>
      </p:sp>
      <p:sp>
        <p:nvSpPr>
          <p:cNvPr id="31749" name="AutoShape 5"/>
          <p:cNvSpPr>
            <a:spLocks noChangeArrowheads="1"/>
          </p:cNvSpPr>
          <p:nvPr/>
        </p:nvSpPr>
        <p:spPr bwMode="auto">
          <a:xfrm>
            <a:off x="3276600" y="195263"/>
            <a:ext cx="838200" cy="533400"/>
          </a:xfrm>
          <a:prstGeom prst="star5">
            <a:avLst/>
          </a:prstGeom>
          <a:solidFill>
            <a:srgbClr val="00CCFF"/>
          </a:solidFill>
          <a:ln w="9525">
            <a:solidFill>
              <a:srgbClr val="FFFF66"/>
            </a:solidFill>
            <a:miter lim="800000"/>
            <a:headEnd/>
            <a:tailEnd/>
          </a:ln>
          <a:effectLst/>
        </p:spPr>
        <p:txBody>
          <a:bodyPr wrap="none" anchor="ctr"/>
          <a:lstStyle/>
          <a:p>
            <a:pPr algn="ctr">
              <a:defRPr/>
            </a:pPr>
            <a:endParaRPr lang="en-US" sz="1800" b="0">
              <a:solidFill>
                <a:srgbClr val="FF3300"/>
              </a:solidFill>
            </a:endParaRPr>
          </a:p>
        </p:txBody>
      </p:sp>
      <p:sp>
        <p:nvSpPr>
          <p:cNvPr id="31750" name="AutoShape 6"/>
          <p:cNvSpPr>
            <a:spLocks noChangeArrowheads="1"/>
          </p:cNvSpPr>
          <p:nvPr/>
        </p:nvSpPr>
        <p:spPr bwMode="auto">
          <a:xfrm>
            <a:off x="5791200" y="576263"/>
            <a:ext cx="609600" cy="381000"/>
          </a:xfrm>
          <a:prstGeom prst="star5">
            <a:avLst/>
          </a:prstGeom>
          <a:solidFill>
            <a:srgbClr val="CC00CC"/>
          </a:solidFill>
          <a:ln w="9525">
            <a:solidFill>
              <a:schemeClr val="tx1"/>
            </a:solidFill>
            <a:miter lim="800000"/>
            <a:headEnd/>
            <a:tailEnd/>
          </a:ln>
          <a:effectLst/>
        </p:spPr>
        <p:txBody>
          <a:bodyPr wrap="none" anchor="ctr"/>
          <a:lstStyle/>
          <a:p>
            <a:pPr algn="ctr">
              <a:defRPr/>
            </a:pPr>
            <a:endParaRPr lang="en-US" sz="1800" b="0">
              <a:solidFill>
                <a:srgbClr val="FF3300"/>
              </a:solidFill>
            </a:endParaRPr>
          </a:p>
        </p:txBody>
      </p:sp>
      <p:sp>
        <p:nvSpPr>
          <p:cNvPr id="31751" name="AutoShape 7"/>
          <p:cNvSpPr>
            <a:spLocks noChangeArrowheads="1"/>
          </p:cNvSpPr>
          <p:nvPr/>
        </p:nvSpPr>
        <p:spPr bwMode="auto">
          <a:xfrm>
            <a:off x="7924800" y="271463"/>
            <a:ext cx="685800" cy="381000"/>
          </a:xfrm>
          <a:prstGeom prst="star5">
            <a:avLst/>
          </a:prstGeom>
          <a:solidFill>
            <a:schemeClr val="folHlink"/>
          </a:solidFill>
          <a:ln w="9525">
            <a:solidFill>
              <a:schemeClr val="tx1"/>
            </a:solidFill>
            <a:miter lim="800000"/>
            <a:headEnd/>
            <a:tailEnd/>
          </a:ln>
          <a:effectLst/>
        </p:spPr>
        <p:txBody>
          <a:bodyPr wrap="none" anchor="ctr"/>
          <a:lstStyle/>
          <a:p>
            <a:pPr algn="ctr">
              <a:defRPr/>
            </a:pPr>
            <a:endParaRPr lang="en-US" sz="1800" b="0">
              <a:solidFill>
                <a:srgbClr val="FF3300"/>
              </a:solidFill>
            </a:endParaRPr>
          </a:p>
        </p:txBody>
      </p:sp>
      <p:sp>
        <p:nvSpPr>
          <p:cNvPr id="31752" name="AutoShape 8"/>
          <p:cNvSpPr>
            <a:spLocks noChangeArrowheads="1"/>
          </p:cNvSpPr>
          <p:nvPr/>
        </p:nvSpPr>
        <p:spPr bwMode="auto">
          <a:xfrm>
            <a:off x="6172200" y="4767263"/>
            <a:ext cx="1219200" cy="1023937"/>
          </a:xfrm>
          <a:prstGeom prst="star5">
            <a:avLst/>
          </a:prstGeom>
          <a:solidFill>
            <a:srgbClr val="FF9900"/>
          </a:solidFill>
          <a:ln w="9525">
            <a:solidFill>
              <a:schemeClr val="tx1"/>
            </a:solidFill>
            <a:miter lim="800000"/>
            <a:headEnd/>
            <a:tailEnd/>
          </a:ln>
          <a:effectLst/>
        </p:spPr>
        <p:txBody>
          <a:bodyPr wrap="none" anchor="ctr"/>
          <a:lstStyle/>
          <a:p>
            <a:pPr algn="ctr">
              <a:defRPr/>
            </a:pPr>
            <a:endParaRPr lang="en-US" sz="1800" b="0">
              <a:solidFill>
                <a:srgbClr val="FF9900"/>
              </a:solidFill>
            </a:endParaRPr>
          </a:p>
        </p:txBody>
      </p:sp>
      <p:sp>
        <p:nvSpPr>
          <p:cNvPr id="31753" name="AutoShape 9"/>
          <p:cNvSpPr>
            <a:spLocks noChangeArrowheads="1"/>
          </p:cNvSpPr>
          <p:nvPr/>
        </p:nvSpPr>
        <p:spPr bwMode="auto">
          <a:xfrm>
            <a:off x="3048000" y="4614863"/>
            <a:ext cx="1219200" cy="947737"/>
          </a:xfrm>
          <a:prstGeom prst="star5">
            <a:avLst/>
          </a:prstGeom>
          <a:solidFill>
            <a:srgbClr val="FFFF66"/>
          </a:solidFill>
          <a:ln w="9525">
            <a:solidFill>
              <a:schemeClr val="tx1"/>
            </a:solidFill>
            <a:miter lim="800000"/>
            <a:headEnd/>
            <a:tailEnd/>
          </a:ln>
          <a:effectLst/>
        </p:spPr>
        <p:txBody>
          <a:bodyPr wrap="none" anchor="ctr"/>
          <a:lstStyle/>
          <a:p>
            <a:pPr algn="ctr">
              <a:defRPr/>
            </a:pPr>
            <a:endParaRPr lang="en-US" sz="1800" b="0">
              <a:solidFill>
                <a:srgbClr val="FFFF66"/>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1747"/>
                                        </p:tgtEl>
                                        <p:attrNameLst>
                                          <p:attrName>style.visibility</p:attrName>
                                        </p:attrNameLst>
                                      </p:cBhvr>
                                      <p:to>
                                        <p:strVal val="visible"/>
                                      </p:to>
                                    </p:set>
                                    <p:animEffect transition="in" filter="fade">
                                      <p:cBhvr>
                                        <p:cTn id="7" dur="1000"/>
                                        <p:tgtEl>
                                          <p:spTgt spid="31747"/>
                                        </p:tgtEl>
                                      </p:cBhvr>
                                    </p:animEffect>
                                    <p:anim calcmode="lin" valueType="num">
                                      <p:cBhvr>
                                        <p:cTn id="8" dur="1000" fill="hold"/>
                                        <p:tgtEl>
                                          <p:spTgt spid="31747"/>
                                        </p:tgtEl>
                                        <p:attrNameLst>
                                          <p:attrName>ppt_x</p:attrName>
                                        </p:attrNameLst>
                                      </p:cBhvr>
                                      <p:tavLst>
                                        <p:tav tm="0">
                                          <p:val>
                                            <p:strVal val="#ppt_x"/>
                                          </p:val>
                                        </p:tav>
                                        <p:tav tm="100000">
                                          <p:val>
                                            <p:strVal val="#ppt_x"/>
                                          </p:val>
                                        </p:tav>
                                      </p:tavLst>
                                    </p:anim>
                                    <p:anim calcmode="lin" valueType="num">
                                      <p:cBhvr>
                                        <p:cTn id="9" dur="900" decel="100000" fill="hold"/>
                                        <p:tgtEl>
                                          <p:spTgt spid="31747"/>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1747"/>
                                        </p:tgtEl>
                                        <p:attrNameLst>
                                          <p:attrName>ppt_y</p:attrName>
                                        </p:attrNameLst>
                                      </p:cBhvr>
                                      <p:tavLst>
                                        <p:tav tm="0">
                                          <p:val>
                                            <p:strVal val="#ppt_y-.03"/>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wind.wav" builtIn="1"/>
                                        </p:tgtEl>
                                      </p:cMediaNode>
                                    </p:audio>
                                  </p:subTnLst>
                                </p:cTn>
                              </p:par>
                            </p:childTnLst>
                          </p:cTn>
                        </p:par>
                        <p:par>
                          <p:cTn id="11" fill="hold">
                            <p:stCondLst>
                              <p:cond delay="1000"/>
                            </p:stCondLst>
                            <p:childTnLst>
                              <p:par>
                                <p:cTn id="12" presetID="6" presetClass="entr" presetSubtype="16" fill="hold" nodeType="afterEffect">
                                  <p:stCondLst>
                                    <p:cond delay="0"/>
                                  </p:stCondLst>
                                  <p:childTnLst>
                                    <p:set>
                                      <p:cBhvr>
                                        <p:cTn id="13" dur="1" fill="hold">
                                          <p:stCondLst>
                                            <p:cond delay="0"/>
                                          </p:stCondLst>
                                        </p:cTn>
                                        <p:tgtEl>
                                          <p:spTgt spid="31746"/>
                                        </p:tgtEl>
                                        <p:attrNameLst>
                                          <p:attrName>style.visibility</p:attrName>
                                        </p:attrNameLst>
                                      </p:cBhvr>
                                      <p:to>
                                        <p:strVal val="visible"/>
                                      </p:to>
                                    </p:set>
                                    <p:animEffect transition="in" filter="circle(in)">
                                      <p:cBhvr>
                                        <p:cTn id="14" dur="1000"/>
                                        <p:tgtEl>
                                          <p:spTgt spid="31746"/>
                                        </p:tgtEl>
                                      </p:cBhvr>
                                    </p:animEffect>
                                  </p:childTnLst>
                                </p:cTn>
                              </p:par>
                              <p:par>
                                <p:cTn id="15" presetID="22" presetClass="emph" presetSubtype="0" repeatCount="10000" fill="hold" grpId="1" nodeType="withEffect">
                                  <p:stCondLst>
                                    <p:cond delay="0"/>
                                  </p:stCondLst>
                                  <p:childTnLst>
                                    <p:animClr clrSpc="hsl" dir="cw">
                                      <p:cBhvr override="childStyle">
                                        <p:cTn id="16" dur="500" fill="hold"/>
                                        <p:tgtEl>
                                          <p:spTgt spid="31747"/>
                                        </p:tgtEl>
                                        <p:attrNameLst>
                                          <p:attrName>style.color</p:attrName>
                                        </p:attrNameLst>
                                      </p:cBhvr>
                                      <p:by>
                                        <p:hsl h="-7200000" s="0" l="0"/>
                                      </p:by>
                                    </p:animClr>
                                    <p:animClr clrSpc="hsl" dir="cw">
                                      <p:cBhvr>
                                        <p:cTn id="17" dur="500" fill="hold"/>
                                        <p:tgtEl>
                                          <p:spTgt spid="31747"/>
                                        </p:tgtEl>
                                        <p:attrNameLst>
                                          <p:attrName>fillcolor</p:attrName>
                                        </p:attrNameLst>
                                      </p:cBhvr>
                                      <p:by>
                                        <p:hsl h="-7200000" s="0" l="0"/>
                                      </p:by>
                                    </p:animClr>
                                    <p:animClr clrSpc="hsl" dir="cw">
                                      <p:cBhvr>
                                        <p:cTn id="18" dur="500" fill="hold"/>
                                        <p:tgtEl>
                                          <p:spTgt spid="31747"/>
                                        </p:tgtEl>
                                        <p:attrNameLst>
                                          <p:attrName>stroke.color</p:attrName>
                                        </p:attrNameLst>
                                      </p:cBhvr>
                                      <p:by>
                                        <p:hsl h="-7200000" s="0" l="0"/>
                                      </p:by>
                                    </p:animClr>
                                    <p:set>
                                      <p:cBhvr>
                                        <p:cTn id="19" dur="500" fill="hold"/>
                                        <p:tgtEl>
                                          <p:spTgt spid="31747"/>
                                        </p:tgtEl>
                                        <p:attrNameLst>
                                          <p:attrName>fill.type</p:attrName>
                                        </p:attrNameLst>
                                      </p:cBhvr>
                                      <p:to>
                                        <p:strVal val="solid"/>
                                      </p:to>
                                    </p:set>
                                  </p:childTnLst>
                                  <p:subTnLst>
                                    <p:audio>
                                      <p:cMediaNode>
                                        <p:cTn display="0" masterRel="sameClick">
                                          <p:stCondLst>
                                            <p:cond evt="begin" delay="0">
                                              <p:tn val="15"/>
                                            </p:cond>
                                          </p:stCondLst>
                                          <p:endCondLst>
                                            <p:cond evt="onStopAudio" delay="0">
                                              <p:tgtEl>
                                                <p:sldTgt/>
                                              </p:tgtEl>
                                            </p:cond>
                                          </p:endCondLst>
                                        </p:cTn>
                                        <p:tgtEl>
                                          <p:sndTgt r:embed="rId3" name="applause.wav" builtIn="1"/>
                                        </p:tgtEl>
                                      </p:cMediaNode>
                                    </p:audio>
                                  </p:subTnLst>
                                </p:cTn>
                              </p:par>
                              <p:par>
                                <p:cTn id="20" presetID="23" presetClass="entr" presetSubtype="16" repeatCount="10000" fill="hold" grpId="0" nodeType="withEffect">
                                  <p:stCondLst>
                                    <p:cond delay="0"/>
                                  </p:stCondLst>
                                  <p:childTnLst>
                                    <p:set>
                                      <p:cBhvr>
                                        <p:cTn id="21" dur="1" fill="hold">
                                          <p:stCondLst>
                                            <p:cond delay="0"/>
                                          </p:stCondLst>
                                        </p:cTn>
                                        <p:tgtEl>
                                          <p:spTgt spid="31752"/>
                                        </p:tgtEl>
                                        <p:attrNameLst>
                                          <p:attrName>style.visibility</p:attrName>
                                        </p:attrNameLst>
                                      </p:cBhvr>
                                      <p:to>
                                        <p:strVal val="visible"/>
                                      </p:to>
                                    </p:set>
                                    <p:anim calcmode="lin" valueType="num">
                                      <p:cBhvr>
                                        <p:cTn id="22" dur="500" fill="hold"/>
                                        <p:tgtEl>
                                          <p:spTgt spid="31752"/>
                                        </p:tgtEl>
                                        <p:attrNameLst>
                                          <p:attrName>ppt_w</p:attrName>
                                        </p:attrNameLst>
                                      </p:cBhvr>
                                      <p:tavLst>
                                        <p:tav tm="0">
                                          <p:val>
                                            <p:fltVal val="0"/>
                                          </p:val>
                                        </p:tav>
                                        <p:tav tm="100000">
                                          <p:val>
                                            <p:strVal val="#ppt_w"/>
                                          </p:val>
                                        </p:tav>
                                      </p:tavLst>
                                    </p:anim>
                                    <p:anim calcmode="lin" valueType="num">
                                      <p:cBhvr>
                                        <p:cTn id="23" dur="500" fill="hold"/>
                                        <p:tgtEl>
                                          <p:spTgt spid="31752"/>
                                        </p:tgtEl>
                                        <p:attrNameLst>
                                          <p:attrName>ppt_h</p:attrName>
                                        </p:attrNameLst>
                                      </p:cBhvr>
                                      <p:tavLst>
                                        <p:tav tm="0">
                                          <p:val>
                                            <p:fltVal val="0"/>
                                          </p:val>
                                        </p:tav>
                                        <p:tav tm="100000">
                                          <p:val>
                                            <p:strVal val="#ppt_h"/>
                                          </p:val>
                                        </p:tav>
                                      </p:tavLst>
                                    </p:anim>
                                  </p:childTnLst>
                                </p:cTn>
                              </p:par>
                              <p:par>
                                <p:cTn id="24" presetID="23" presetClass="entr" presetSubtype="16" repeatCount="10000" fill="hold" grpId="0" nodeType="withEffect">
                                  <p:stCondLst>
                                    <p:cond delay="0"/>
                                  </p:stCondLst>
                                  <p:childTnLst>
                                    <p:set>
                                      <p:cBhvr>
                                        <p:cTn id="25" dur="1" fill="hold">
                                          <p:stCondLst>
                                            <p:cond delay="0"/>
                                          </p:stCondLst>
                                        </p:cTn>
                                        <p:tgtEl>
                                          <p:spTgt spid="31753"/>
                                        </p:tgtEl>
                                        <p:attrNameLst>
                                          <p:attrName>style.visibility</p:attrName>
                                        </p:attrNameLst>
                                      </p:cBhvr>
                                      <p:to>
                                        <p:strVal val="visible"/>
                                      </p:to>
                                    </p:set>
                                    <p:anim calcmode="lin" valueType="num">
                                      <p:cBhvr>
                                        <p:cTn id="26" dur="500" fill="hold"/>
                                        <p:tgtEl>
                                          <p:spTgt spid="31753"/>
                                        </p:tgtEl>
                                        <p:attrNameLst>
                                          <p:attrName>ppt_w</p:attrName>
                                        </p:attrNameLst>
                                      </p:cBhvr>
                                      <p:tavLst>
                                        <p:tav tm="0">
                                          <p:val>
                                            <p:fltVal val="0"/>
                                          </p:val>
                                        </p:tav>
                                        <p:tav tm="100000">
                                          <p:val>
                                            <p:strVal val="#ppt_w"/>
                                          </p:val>
                                        </p:tav>
                                      </p:tavLst>
                                    </p:anim>
                                    <p:anim calcmode="lin" valueType="num">
                                      <p:cBhvr>
                                        <p:cTn id="27" dur="500" fill="hold"/>
                                        <p:tgtEl>
                                          <p:spTgt spid="31753"/>
                                        </p:tgtEl>
                                        <p:attrNameLst>
                                          <p:attrName>ppt_h</p:attrName>
                                        </p:attrNameLst>
                                      </p:cBhvr>
                                      <p:tavLst>
                                        <p:tav tm="0">
                                          <p:val>
                                            <p:fltVal val="0"/>
                                          </p:val>
                                        </p:tav>
                                        <p:tav tm="100000">
                                          <p:val>
                                            <p:strVal val="#ppt_h"/>
                                          </p:val>
                                        </p:tav>
                                      </p:tavLst>
                                    </p:anim>
                                  </p:childTnLst>
                                </p:cTn>
                              </p:par>
                              <p:par>
                                <p:cTn id="28" presetID="23" presetClass="entr" presetSubtype="16" repeatCount="10000" fill="hold" grpId="0" nodeType="withEffect">
                                  <p:stCondLst>
                                    <p:cond delay="0"/>
                                  </p:stCondLst>
                                  <p:childTnLst>
                                    <p:set>
                                      <p:cBhvr>
                                        <p:cTn id="29" dur="1" fill="hold">
                                          <p:stCondLst>
                                            <p:cond delay="0"/>
                                          </p:stCondLst>
                                        </p:cTn>
                                        <p:tgtEl>
                                          <p:spTgt spid="31748"/>
                                        </p:tgtEl>
                                        <p:attrNameLst>
                                          <p:attrName>style.visibility</p:attrName>
                                        </p:attrNameLst>
                                      </p:cBhvr>
                                      <p:to>
                                        <p:strVal val="visible"/>
                                      </p:to>
                                    </p:set>
                                    <p:anim calcmode="lin" valueType="num">
                                      <p:cBhvr>
                                        <p:cTn id="30" dur="500" fill="hold"/>
                                        <p:tgtEl>
                                          <p:spTgt spid="31748"/>
                                        </p:tgtEl>
                                        <p:attrNameLst>
                                          <p:attrName>ppt_w</p:attrName>
                                        </p:attrNameLst>
                                      </p:cBhvr>
                                      <p:tavLst>
                                        <p:tav tm="0">
                                          <p:val>
                                            <p:fltVal val="0"/>
                                          </p:val>
                                        </p:tav>
                                        <p:tav tm="100000">
                                          <p:val>
                                            <p:strVal val="#ppt_w"/>
                                          </p:val>
                                        </p:tav>
                                      </p:tavLst>
                                    </p:anim>
                                    <p:anim calcmode="lin" valueType="num">
                                      <p:cBhvr>
                                        <p:cTn id="31" dur="500" fill="hold"/>
                                        <p:tgtEl>
                                          <p:spTgt spid="31748"/>
                                        </p:tgtEl>
                                        <p:attrNameLst>
                                          <p:attrName>ppt_h</p:attrName>
                                        </p:attrNameLst>
                                      </p:cBhvr>
                                      <p:tavLst>
                                        <p:tav tm="0">
                                          <p:val>
                                            <p:fltVal val="0"/>
                                          </p:val>
                                        </p:tav>
                                        <p:tav tm="100000">
                                          <p:val>
                                            <p:strVal val="#ppt_h"/>
                                          </p:val>
                                        </p:tav>
                                      </p:tavLst>
                                    </p:anim>
                                  </p:childTnLst>
                                </p:cTn>
                              </p:par>
                              <p:par>
                                <p:cTn id="32" presetID="23" presetClass="entr" presetSubtype="16" repeatCount="10000" fill="hold" grpId="0" nodeType="withEffect">
                                  <p:stCondLst>
                                    <p:cond delay="0"/>
                                  </p:stCondLst>
                                  <p:childTnLst>
                                    <p:set>
                                      <p:cBhvr>
                                        <p:cTn id="33" dur="1" fill="hold">
                                          <p:stCondLst>
                                            <p:cond delay="0"/>
                                          </p:stCondLst>
                                        </p:cTn>
                                        <p:tgtEl>
                                          <p:spTgt spid="31749"/>
                                        </p:tgtEl>
                                        <p:attrNameLst>
                                          <p:attrName>style.visibility</p:attrName>
                                        </p:attrNameLst>
                                      </p:cBhvr>
                                      <p:to>
                                        <p:strVal val="visible"/>
                                      </p:to>
                                    </p:set>
                                    <p:anim calcmode="lin" valueType="num">
                                      <p:cBhvr>
                                        <p:cTn id="34" dur="500" fill="hold"/>
                                        <p:tgtEl>
                                          <p:spTgt spid="31749"/>
                                        </p:tgtEl>
                                        <p:attrNameLst>
                                          <p:attrName>ppt_w</p:attrName>
                                        </p:attrNameLst>
                                      </p:cBhvr>
                                      <p:tavLst>
                                        <p:tav tm="0">
                                          <p:val>
                                            <p:fltVal val="0"/>
                                          </p:val>
                                        </p:tav>
                                        <p:tav tm="100000">
                                          <p:val>
                                            <p:strVal val="#ppt_w"/>
                                          </p:val>
                                        </p:tav>
                                      </p:tavLst>
                                    </p:anim>
                                    <p:anim calcmode="lin" valueType="num">
                                      <p:cBhvr>
                                        <p:cTn id="35" dur="500" fill="hold"/>
                                        <p:tgtEl>
                                          <p:spTgt spid="31749"/>
                                        </p:tgtEl>
                                        <p:attrNameLst>
                                          <p:attrName>ppt_h</p:attrName>
                                        </p:attrNameLst>
                                      </p:cBhvr>
                                      <p:tavLst>
                                        <p:tav tm="0">
                                          <p:val>
                                            <p:fltVal val="0"/>
                                          </p:val>
                                        </p:tav>
                                        <p:tav tm="100000">
                                          <p:val>
                                            <p:strVal val="#ppt_h"/>
                                          </p:val>
                                        </p:tav>
                                      </p:tavLst>
                                    </p:anim>
                                  </p:childTnLst>
                                </p:cTn>
                              </p:par>
                              <p:par>
                                <p:cTn id="36" presetID="23" presetClass="entr" presetSubtype="16" repeatCount="10000" fill="hold" grpId="0" nodeType="withEffect">
                                  <p:stCondLst>
                                    <p:cond delay="0"/>
                                  </p:stCondLst>
                                  <p:childTnLst>
                                    <p:set>
                                      <p:cBhvr>
                                        <p:cTn id="37" dur="1" fill="hold">
                                          <p:stCondLst>
                                            <p:cond delay="0"/>
                                          </p:stCondLst>
                                        </p:cTn>
                                        <p:tgtEl>
                                          <p:spTgt spid="31750"/>
                                        </p:tgtEl>
                                        <p:attrNameLst>
                                          <p:attrName>style.visibility</p:attrName>
                                        </p:attrNameLst>
                                      </p:cBhvr>
                                      <p:to>
                                        <p:strVal val="visible"/>
                                      </p:to>
                                    </p:set>
                                    <p:anim calcmode="lin" valueType="num">
                                      <p:cBhvr>
                                        <p:cTn id="38" dur="500" fill="hold"/>
                                        <p:tgtEl>
                                          <p:spTgt spid="31750"/>
                                        </p:tgtEl>
                                        <p:attrNameLst>
                                          <p:attrName>ppt_w</p:attrName>
                                        </p:attrNameLst>
                                      </p:cBhvr>
                                      <p:tavLst>
                                        <p:tav tm="0">
                                          <p:val>
                                            <p:fltVal val="0"/>
                                          </p:val>
                                        </p:tav>
                                        <p:tav tm="100000">
                                          <p:val>
                                            <p:strVal val="#ppt_w"/>
                                          </p:val>
                                        </p:tav>
                                      </p:tavLst>
                                    </p:anim>
                                    <p:anim calcmode="lin" valueType="num">
                                      <p:cBhvr>
                                        <p:cTn id="39" dur="500" fill="hold"/>
                                        <p:tgtEl>
                                          <p:spTgt spid="31750"/>
                                        </p:tgtEl>
                                        <p:attrNameLst>
                                          <p:attrName>ppt_h</p:attrName>
                                        </p:attrNameLst>
                                      </p:cBhvr>
                                      <p:tavLst>
                                        <p:tav tm="0">
                                          <p:val>
                                            <p:fltVal val="0"/>
                                          </p:val>
                                        </p:tav>
                                        <p:tav tm="100000">
                                          <p:val>
                                            <p:strVal val="#ppt_h"/>
                                          </p:val>
                                        </p:tav>
                                      </p:tavLst>
                                    </p:anim>
                                  </p:childTnLst>
                                </p:cTn>
                              </p:par>
                              <p:par>
                                <p:cTn id="40" presetID="23" presetClass="entr" presetSubtype="16" repeatCount="10000" fill="hold" grpId="0" nodeType="withEffect">
                                  <p:stCondLst>
                                    <p:cond delay="0"/>
                                  </p:stCondLst>
                                  <p:childTnLst>
                                    <p:set>
                                      <p:cBhvr>
                                        <p:cTn id="41" dur="1" fill="hold">
                                          <p:stCondLst>
                                            <p:cond delay="0"/>
                                          </p:stCondLst>
                                        </p:cTn>
                                        <p:tgtEl>
                                          <p:spTgt spid="31751"/>
                                        </p:tgtEl>
                                        <p:attrNameLst>
                                          <p:attrName>style.visibility</p:attrName>
                                        </p:attrNameLst>
                                      </p:cBhvr>
                                      <p:to>
                                        <p:strVal val="visible"/>
                                      </p:to>
                                    </p:set>
                                    <p:anim calcmode="lin" valueType="num">
                                      <p:cBhvr>
                                        <p:cTn id="42" dur="500" fill="hold"/>
                                        <p:tgtEl>
                                          <p:spTgt spid="31751"/>
                                        </p:tgtEl>
                                        <p:attrNameLst>
                                          <p:attrName>ppt_w</p:attrName>
                                        </p:attrNameLst>
                                      </p:cBhvr>
                                      <p:tavLst>
                                        <p:tav tm="0">
                                          <p:val>
                                            <p:fltVal val="0"/>
                                          </p:val>
                                        </p:tav>
                                        <p:tav tm="100000">
                                          <p:val>
                                            <p:strVal val="#ppt_w"/>
                                          </p:val>
                                        </p:tav>
                                      </p:tavLst>
                                    </p:anim>
                                    <p:anim calcmode="lin" valueType="num">
                                      <p:cBhvr>
                                        <p:cTn id="43" dur="500" fill="hold"/>
                                        <p:tgtEl>
                                          <p:spTgt spid="31751"/>
                                        </p:tgtEl>
                                        <p:attrNameLst>
                                          <p:attrName>ppt_h</p:attrName>
                                        </p:attrNameLst>
                                      </p:cBhvr>
                                      <p:tavLst>
                                        <p:tav tm="0">
                                          <p:val>
                                            <p:fltVal val="0"/>
                                          </p:val>
                                        </p:tav>
                                        <p:tav tm="100000">
                                          <p:val>
                                            <p:strVal val="#ppt_h"/>
                                          </p:val>
                                        </p:tav>
                                      </p:tavLst>
                                    </p:anim>
                                  </p:childTnLst>
                                </p:cTn>
                              </p:par>
                              <p:par>
                                <p:cTn id="44" presetID="22" presetClass="emph" presetSubtype="0" repeatCount="10000" fill="hold" grpId="1" nodeType="withEffect">
                                  <p:stCondLst>
                                    <p:cond delay="0"/>
                                  </p:stCondLst>
                                  <p:childTnLst>
                                    <p:animClr clrSpc="hsl" dir="cw">
                                      <p:cBhvr override="childStyle">
                                        <p:cTn id="45" dur="500" fill="hold"/>
                                        <p:tgtEl>
                                          <p:spTgt spid="31752"/>
                                        </p:tgtEl>
                                        <p:attrNameLst>
                                          <p:attrName>style.color</p:attrName>
                                        </p:attrNameLst>
                                      </p:cBhvr>
                                      <p:by>
                                        <p:hsl h="-7200000" s="0" l="0"/>
                                      </p:by>
                                    </p:animClr>
                                    <p:animClr clrSpc="hsl" dir="cw">
                                      <p:cBhvr>
                                        <p:cTn id="46" dur="500" fill="hold"/>
                                        <p:tgtEl>
                                          <p:spTgt spid="31752"/>
                                        </p:tgtEl>
                                        <p:attrNameLst>
                                          <p:attrName>fillcolor</p:attrName>
                                        </p:attrNameLst>
                                      </p:cBhvr>
                                      <p:by>
                                        <p:hsl h="-7200000" s="0" l="0"/>
                                      </p:by>
                                    </p:animClr>
                                    <p:animClr clrSpc="hsl" dir="cw">
                                      <p:cBhvr>
                                        <p:cTn id="47" dur="500" fill="hold"/>
                                        <p:tgtEl>
                                          <p:spTgt spid="31752"/>
                                        </p:tgtEl>
                                        <p:attrNameLst>
                                          <p:attrName>stroke.color</p:attrName>
                                        </p:attrNameLst>
                                      </p:cBhvr>
                                      <p:by>
                                        <p:hsl h="-7200000" s="0" l="0"/>
                                      </p:by>
                                    </p:animClr>
                                    <p:set>
                                      <p:cBhvr>
                                        <p:cTn id="48" dur="500" fill="hold"/>
                                        <p:tgtEl>
                                          <p:spTgt spid="31752"/>
                                        </p:tgtEl>
                                        <p:attrNameLst>
                                          <p:attrName>fill.type</p:attrName>
                                        </p:attrNameLst>
                                      </p:cBhvr>
                                      <p:to>
                                        <p:strVal val="solid"/>
                                      </p:to>
                                    </p:set>
                                  </p:childTnLst>
                                </p:cTn>
                              </p:par>
                              <p:par>
                                <p:cTn id="49" presetID="22" presetClass="emph" presetSubtype="0" repeatCount="10000" fill="hold" grpId="1" nodeType="withEffect">
                                  <p:stCondLst>
                                    <p:cond delay="0"/>
                                  </p:stCondLst>
                                  <p:childTnLst>
                                    <p:animClr clrSpc="hsl" dir="cw">
                                      <p:cBhvr override="childStyle">
                                        <p:cTn id="50" dur="500" fill="hold"/>
                                        <p:tgtEl>
                                          <p:spTgt spid="31753"/>
                                        </p:tgtEl>
                                        <p:attrNameLst>
                                          <p:attrName>style.color</p:attrName>
                                        </p:attrNameLst>
                                      </p:cBhvr>
                                      <p:by>
                                        <p:hsl h="-7200000" s="0" l="0"/>
                                      </p:by>
                                    </p:animClr>
                                    <p:animClr clrSpc="hsl" dir="cw">
                                      <p:cBhvr>
                                        <p:cTn id="51" dur="500" fill="hold"/>
                                        <p:tgtEl>
                                          <p:spTgt spid="31753"/>
                                        </p:tgtEl>
                                        <p:attrNameLst>
                                          <p:attrName>fillcolor</p:attrName>
                                        </p:attrNameLst>
                                      </p:cBhvr>
                                      <p:by>
                                        <p:hsl h="-7200000" s="0" l="0"/>
                                      </p:by>
                                    </p:animClr>
                                    <p:animClr clrSpc="hsl" dir="cw">
                                      <p:cBhvr>
                                        <p:cTn id="52" dur="500" fill="hold"/>
                                        <p:tgtEl>
                                          <p:spTgt spid="31753"/>
                                        </p:tgtEl>
                                        <p:attrNameLst>
                                          <p:attrName>stroke.color</p:attrName>
                                        </p:attrNameLst>
                                      </p:cBhvr>
                                      <p:by>
                                        <p:hsl h="-7200000" s="0" l="0"/>
                                      </p:by>
                                    </p:animClr>
                                    <p:set>
                                      <p:cBhvr>
                                        <p:cTn id="53" dur="500" fill="hold"/>
                                        <p:tgtEl>
                                          <p:spTgt spid="31753"/>
                                        </p:tgtEl>
                                        <p:attrNameLst>
                                          <p:attrName>fill.type</p:attrName>
                                        </p:attrNameLst>
                                      </p:cBhvr>
                                      <p:to>
                                        <p:strVal val="solid"/>
                                      </p:to>
                                    </p:set>
                                  </p:childTnLst>
                                </p:cTn>
                              </p:par>
                              <p:par>
                                <p:cTn id="54" presetID="22" presetClass="emph" presetSubtype="0" repeatCount="10000" fill="hold" grpId="1" nodeType="withEffect">
                                  <p:stCondLst>
                                    <p:cond delay="0"/>
                                  </p:stCondLst>
                                  <p:childTnLst>
                                    <p:animClr clrSpc="hsl" dir="cw">
                                      <p:cBhvr override="childStyle">
                                        <p:cTn id="55" dur="500" fill="hold"/>
                                        <p:tgtEl>
                                          <p:spTgt spid="31748"/>
                                        </p:tgtEl>
                                        <p:attrNameLst>
                                          <p:attrName>style.color</p:attrName>
                                        </p:attrNameLst>
                                      </p:cBhvr>
                                      <p:by>
                                        <p:hsl h="-7200000" s="0" l="0"/>
                                      </p:by>
                                    </p:animClr>
                                    <p:animClr clrSpc="hsl" dir="cw">
                                      <p:cBhvr>
                                        <p:cTn id="56" dur="500" fill="hold"/>
                                        <p:tgtEl>
                                          <p:spTgt spid="31748"/>
                                        </p:tgtEl>
                                        <p:attrNameLst>
                                          <p:attrName>fillcolor</p:attrName>
                                        </p:attrNameLst>
                                      </p:cBhvr>
                                      <p:by>
                                        <p:hsl h="-7200000" s="0" l="0"/>
                                      </p:by>
                                    </p:animClr>
                                    <p:animClr clrSpc="hsl" dir="cw">
                                      <p:cBhvr>
                                        <p:cTn id="57" dur="500" fill="hold"/>
                                        <p:tgtEl>
                                          <p:spTgt spid="31748"/>
                                        </p:tgtEl>
                                        <p:attrNameLst>
                                          <p:attrName>stroke.color</p:attrName>
                                        </p:attrNameLst>
                                      </p:cBhvr>
                                      <p:by>
                                        <p:hsl h="-7200000" s="0" l="0"/>
                                      </p:by>
                                    </p:animClr>
                                    <p:set>
                                      <p:cBhvr>
                                        <p:cTn id="58" dur="500" fill="hold"/>
                                        <p:tgtEl>
                                          <p:spTgt spid="31748"/>
                                        </p:tgtEl>
                                        <p:attrNameLst>
                                          <p:attrName>fill.type</p:attrName>
                                        </p:attrNameLst>
                                      </p:cBhvr>
                                      <p:to>
                                        <p:strVal val="solid"/>
                                      </p:to>
                                    </p:set>
                                  </p:childTnLst>
                                </p:cTn>
                              </p:par>
                              <p:par>
                                <p:cTn id="59" presetID="22" presetClass="emph" presetSubtype="0" repeatCount="10000" fill="hold" grpId="1" nodeType="withEffect">
                                  <p:stCondLst>
                                    <p:cond delay="0"/>
                                  </p:stCondLst>
                                  <p:childTnLst>
                                    <p:animClr clrSpc="hsl" dir="cw">
                                      <p:cBhvr override="childStyle">
                                        <p:cTn id="60" dur="500" fill="hold"/>
                                        <p:tgtEl>
                                          <p:spTgt spid="31749"/>
                                        </p:tgtEl>
                                        <p:attrNameLst>
                                          <p:attrName>style.color</p:attrName>
                                        </p:attrNameLst>
                                      </p:cBhvr>
                                      <p:by>
                                        <p:hsl h="-7200000" s="0" l="0"/>
                                      </p:by>
                                    </p:animClr>
                                    <p:animClr clrSpc="hsl" dir="cw">
                                      <p:cBhvr>
                                        <p:cTn id="61" dur="500" fill="hold"/>
                                        <p:tgtEl>
                                          <p:spTgt spid="31749"/>
                                        </p:tgtEl>
                                        <p:attrNameLst>
                                          <p:attrName>fillcolor</p:attrName>
                                        </p:attrNameLst>
                                      </p:cBhvr>
                                      <p:by>
                                        <p:hsl h="-7200000" s="0" l="0"/>
                                      </p:by>
                                    </p:animClr>
                                    <p:animClr clrSpc="hsl" dir="cw">
                                      <p:cBhvr>
                                        <p:cTn id="62" dur="500" fill="hold"/>
                                        <p:tgtEl>
                                          <p:spTgt spid="31749"/>
                                        </p:tgtEl>
                                        <p:attrNameLst>
                                          <p:attrName>stroke.color</p:attrName>
                                        </p:attrNameLst>
                                      </p:cBhvr>
                                      <p:by>
                                        <p:hsl h="-7200000" s="0" l="0"/>
                                      </p:by>
                                    </p:animClr>
                                    <p:set>
                                      <p:cBhvr>
                                        <p:cTn id="63" dur="500" fill="hold"/>
                                        <p:tgtEl>
                                          <p:spTgt spid="31749"/>
                                        </p:tgtEl>
                                        <p:attrNameLst>
                                          <p:attrName>fill.type</p:attrName>
                                        </p:attrNameLst>
                                      </p:cBhvr>
                                      <p:to>
                                        <p:strVal val="solid"/>
                                      </p:to>
                                    </p:set>
                                  </p:childTnLst>
                                </p:cTn>
                              </p:par>
                              <p:par>
                                <p:cTn id="64" presetID="22" presetClass="emph" presetSubtype="0" repeatCount="10000" fill="hold" grpId="1" nodeType="withEffect">
                                  <p:stCondLst>
                                    <p:cond delay="0"/>
                                  </p:stCondLst>
                                  <p:childTnLst>
                                    <p:animClr clrSpc="hsl" dir="cw">
                                      <p:cBhvr override="childStyle">
                                        <p:cTn id="65" dur="500" fill="hold"/>
                                        <p:tgtEl>
                                          <p:spTgt spid="31750"/>
                                        </p:tgtEl>
                                        <p:attrNameLst>
                                          <p:attrName>style.color</p:attrName>
                                        </p:attrNameLst>
                                      </p:cBhvr>
                                      <p:by>
                                        <p:hsl h="-7200000" s="0" l="0"/>
                                      </p:by>
                                    </p:animClr>
                                    <p:animClr clrSpc="hsl" dir="cw">
                                      <p:cBhvr>
                                        <p:cTn id="66" dur="500" fill="hold"/>
                                        <p:tgtEl>
                                          <p:spTgt spid="31750"/>
                                        </p:tgtEl>
                                        <p:attrNameLst>
                                          <p:attrName>fillcolor</p:attrName>
                                        </p:attrNameLst>
                                      </p:cBhvr>
                                      <p:by>
                                        <p:hsl h="-7200000" s="0" l="0"/>
                                      </p:by>
                                    </p:animClr>
                                    <p:animClr clrSpc="hsl" dir="cw">
                                      <p:cBhvr>
                                        <p:cTn id="67" dur="500" fill="hold"/>
                                        <p:tgtEl>
                                          <p:spTgt spid="31750"/>
                                        </p:tgtEl>
                                        <p:attrNameLst>
                                          <p:attrName>stroke.color</p:attrName>
                                        </p:attrNameLst>
                                      </p:cBhvr>
                                      <p:by>
                                        <p:hsl h="-7200000" s="0" l="0"/>
                                      </p:by>
                                    </p:animClr>
                                    <p:set>
                                      <p:cBhvr>
                                        <p:cTn id="68" dur="500" fill="hold"/>
                                        <p:tgtEl>
                                          <p:spTgt spid="31750"/>
                                        </p:tgtEl>
                                        <p:attrNameLst>
                                          <p:attrName>fill.type</p:attrName>
                                        </p:attrNameLst>
                                      </p:cBhvr>
                                      <p:to>
                                        <p:strVal val="solid"/>
                                      </p:to>
                                    </p:set>
                                  </p:childTnLst>
                                </p:cTn>
                              </p:par>
                              <p:par>
                                <p:cTn id="69" presetID="22" presetClass="emph" presetSubtype="0" repeatCount="10000" fill="hold" grpId="1" nodeType="withEffect">
                                  <p:stCondLst>
                                    <p:cond delay="0"/>
                                  </p:stCondLst>
                                  <p:childTnLst>
                                    <p:animClr clrSpc="hsl" dir="cw">
                                      <p:cBhvr override="childStyle">
                                        <p:cTn id="70" dur="500" fill="hold"/>
                                        <p:tgtEl>
                                          <p:spTgt spid="31751"/>
                                        </p:tgtEl>
                                        <p:attrNameLst>
                                          <p:attrName>style.color</p:attrName>
                                        </p:attrNameLst>
                                      </p:cBhvr>
                                      <p:by>
                                        <p:hsl h="-7200000" s="0" l="0"/>
                                      </p:by>
                                    </p:animClr>
                                    <p:animClr clrSpc="hsl" dir="cw">
                                      <p:cBhvr>
                                        <p:cTn id="71" dur="500" fill="hold"/>
                                        <p:tgtEl>
                                          <p:spTgt spid="31751"/>
                                        </p:tgtEl>
                                        <p:attrNameLst>
                                          <p:attrName>fillcolor</p:attrName>
                                        </p:attrNameLst>
                                      </p:cBhvr>
                                      <p:by>
                                        <p:hsl h="-7200000" s="0" l="0"/>
                                      </p:by>
                                    </p:animClr>
                                    <p:animClr clrSpc="hsl" dir="cw">
                                      <p:cBhvr>
                                        <p:cTn id="72" dur="500" fill="hold"/>
                                        <p:tgtEl>
                                          <p:spTgt spid="31751"/>
                                        </p:tgtEl>
                                        <p:attrNameLst>
                                          <p:attrName>stroke.color</p:attrName>
                                        </p:attrNameLst>
                                      </p:cBhvr>
                                      <p:by>
                                        <p:hsl h="-7200000" s="0" l="0"/>
                                      </p:by>
                                    </p:animClr>
                                    <p:set>
                                      <p:cBhvr>
                                        <p:cTn id="73" dur="500" fill="hold"/>
                                        <p:tgtEl>
                                          <p:spTgt spid="3175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animBg="1"/>
      <p:bldP spid="31747" grpId="1" animBg="1"/>
      <p:bldP spid="31748" grpId="0" animBg="1"/>
      <p:bldP spid="31748" grpId="1" animBg="1"/>
      <p:bldP spid="31749" grpId="0" animBg="1"/>
      <p:bldP spid="31749" grpId="1" animBg="1"/>
      <p:bldP spid="31750" grpId="0" animBg="1"/>
      <p:bldP spid="31750" grpId="1" animBg="1"/>
      <p:bldP spid="31751" grpId="0" animBg="1"/>
      <p:bldP spid="31751" grpId="1" animBg="1"/>
      <p:bldP spid="31752" grpId="0" animBg="1"/>
      <p:bldP spid="31752" grpId="1" animBg="1"/>
      <p:bldP spid="31753" grpId="0" animBg="1"/>
      <p:bldP spid="31753"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141982"/>
            <a:ext cx="7391400" cy="1077218"/>
          </a:xfrm>
          <a:prstGeom prst="rect">
            <a:avLst/>
          </a:prstGeom>
          <a:noFill/>
        </p:spPr>
        <p:txBody>
          <a:bodyPr wrap="square" rtlCol="0">
            <a:spAutoFit/>
          </a:bodyPr>
          <a:lstStyle/>
          <a:p>
            <a:pPr marL="514350" indent="-514350">
              <a:buAutoNum type="alphaUcPeriod"/>
            </a:pPr>
            <a:r>
              <a:rPr lang="vi-VN" sz="3200" b="1" dirty="0" smtClean="0">
                <a:solidFill>
                  <a:srgbClr val="FF0000"/>
                </a:solidFill>
                <a:latin typeface="+mj-lt"/>
              </a:rPr>
              <a:t>CÂU </a:t>
            </a:r>
            <a:r>
              <a:rPr lang="vi-VN" sz="3200" b="1" dirty="0">
                <a:solidFill>
                  <a:srgbClr val="FF0000"/>
                </a:solidFill>
                <a:latin typeface="+mj-lt"/>
              </a:rPr>
              <a:t>CẦU </a:t>
            </a:r>
            <a:r>
              <a:rPr lang="vi-VN" sz="3200" b="1" dirty="0" smtClean="0">
                <a:solidFill>
                  <a:srgbClr val="FF0000"/>
                </a:solidFill>
                <a:latin typeface="+mj-lt"/>
              </a:rPr>
              <a:t>KHẾN</a:t>
            </a:r>
          </a:p>
          <a:p>
            <a:pPr marL="514350" indent="-514350"/>
            <a:r>
              <a:rPr lang="vi-VN" sz="3200" b="1" i="1" dirty="0">
                <a:solidFill>
                  <a:srgbClr val="FF0000"/>
                </a:solidFill>
                <a:latin typeface="+mj-lt"/>
              </a:rPr>
              <a:t> </a:t>
            </a:r>
            <a:r>
              <a:rPr lang="vi-VN" sz="3200" b="1" i="1" dirty="0" smtClean="0">
                <a:solidFill>
                  <a:srgbClr val="FF0000"/>
                </a:solidFill>
                <a:latin typeface="+mj-lt"/>
              </a:rPr>
              <a:t>I. Đặc điểm hình thức và chức năng</a:t>
            </a:r>
            <a:endParaRPr lang="en-US" sz="3200" b="1" i="1" dirty="0">
              <a:solidFill>
                <a:srgbClr val="FF0000"/>
              </a:solidFill>
              <a:latin typeface="+mj-lt"/>
            </a:endParaRPr>
          </a:p>
        </p:txBody>
      </p:sp>
      <p:sp>
        <p:nvSpPr>
          <p:cNvPr id="5" name="TextBox 4"/>
          <p:cNvSpPr txBox="1"/>
          <p:nvPr/>
        </p:nvSpPr>
        <p:spPr>
          <a:xfrm>
            <a:off x="228600" y="1524000"/>
            <a:ext cx="8686800" cy="4154984"/>
          </a:xfrm>
          <a:prstGeom prst="rect">
            <a:avLst/>
          </a:prstGeom>
          <a:noFill/>
        </p:spPr>
        <p:txBody>
          <a:bodyPr wrap="square" rtlCol="0">
            <a:spAutoFit/>
          </a:bodyPr>
          <a:lstStyle/>
          <a:p>
            <a:pPr marL="342900" indent="-342900" algn="just">
              <a:buAutoNum type="arabicPeriod"/>
            </a:pPr>
            <a:r>
              <a:rPr lang="vi-VN" sz="2400" b="1" dirty="0" smtClean="0">
                <a:solidFill>
                  <a:srgbClr val="0070C0"/>
                </a:solidFill>
                <a:latin typeface="+mj-lt"/>
              </a:rPr>
              <a:t>Ông lão chào con cá và nói:</a:t>
            </a:r>
          </a:p>
          <a:p>
            <a:pPr marL="342900" indent="-342900" algn="just"/>
            <a:r>
              <a:rPr lang="vi-VN" sz="2400" b="1" dirty="0" smtClean="0">
                <a:solidFill>
                  <a:srgbClr val="0070C0"/>
                </a:solidFill>
                <a:latin typeface="+mj-lt"/>
              </a:rPr>
              <a:t>-Mụ vợ tôi lại nổi cơn điên rồi. Nó không muốn làm bà nhất phẩm phu nhân nữa, nó muốn làm nữ hoàng.</a:t>
            </a:r>
          </a:p>
          <a:p>
            <a:pPr marL="342900" indent="-342900" algn="just"/>
            <a:r>
              <a:rPr lang="vi-VN" sz="2400" b="1" dirty="0" smtClean="0">
                <a:solidFill>
                  <a:srgbClr val="0070C0"/>
                </a:solidFill>
                <a:latin typeface="+mj-lt"/>
              </a:rPr>
              <a:t>Con cá trả lời:</a:t>
            </a:r>
          </a:p>
          <a:p>
            <a:pPr marL="342900" indent="-342900" algn="just"/>
            <a:r>
              <a:rPr lang="vi-VN" sz="2400" b="1" dirty="0" smtClean="0">
                <a:solidFill>
                  <a:srgbClr val="0070C0"/>
                </a:solidFill>
                <a:latin typeface="+mj-lt"/>
              </a:rPr>
              <a:t>-Thôi đừng lo lắng. Cứ về đi. Trời phật phù hộ lão. Mụ già sẽ là nữ hoàng</a:t>
            </a:r>
          </a:p>
          <a:p>
            <a:pPr marL="342900" indent="-342900" algn="just"/>
            <a:r>
              <a:rPr lang="vi-VN" sz="2400" b="1" dirty="0">
                <a:solidFill>
                  <a:srgbClr val="0070C0"/>
                </a:solidFill>
                <a:latin typeface="+mj-lt"/>
              </a:rPr>
              <a:t> </a:t>
            </a:r>
            <a:r>
              <a:rPr lang="vi-VN" sz="2400" b="1" dirty="0" smtClean="0">
                <a:solidFill>
                  <a:srgbClr val="0070C0"/>
                </a:solidFill>
                <a:latin typeface="+mj-lt"/>
              </a:rPr>
              <a:t>                                (</a:t>
            </a:r>
            <a:r>
              <a:rPr lang="vi-VN" sz="2400" b="1" i="1" dirty="0" smtClean="0">
                <a:solidFill>
                  <a:srgbClr val="0070C0"/>
                </a:solidFill>
                <a:latin typeface="+mj-lt"/>
              </a:rPr>
              <a:t>Ông lão đánh cá và con cá vàng</a:t>
            </a:r>
            <a:r>
              <a:rPr lang="vi-VN" sz="2400" b="1" dirty="0" smtClean="0">
                <a:solidFill>
                  <a:srgbClr val="0070C0"/>
                </a:solidFill>
                <a:latin typeface="+mj-lt"/>
              </a:rPr>
              <a:t>)</a:t>
            </a:r>
          </a:p>
          <a:p>
            <a:pPr marL="342900" indent="-342900" algn="just"/>
            <a:r>
              <a:rPr lang="vi-VN" sz="2400" b="1" dirty="0" smtClean="0">
                <a:solidFill>
                  <a:srgbClr val="0070C0"/>
                </a:solidFill>
                <a:latin typeface="+mj-lt"/>
              </a:rPr>
              <a:t>2. Tôi khóc nấc lên. Mẹ tôi từ ngoài đi vào. Mẹ vuốt tóc tôi và nhẹ nhàng dắt tay em Thủy:</a:t>
            </a:r>
          </a:p>
          <a:p>
            <a:pPr marL="342900" indent="-342900" algn="just"/>
            <a:r>
              <a:rPr lang="vi-VN" sz="2400" b="1" dirty="0" smtClean="0">
                <a:solidFill>
                  <a:srgbClr val="0070C0"/>
                </a:solidFill>
                <a:latin typeface="+mj-lt"/>
              </a:rPr>
              <a:t>-Đi thôi con.</a:t>
            </a:r>
          </a:p>
          <a:p>
            <a:pPr marL="342900" indent="-342900" algn="just"/>
            <a:r>
              <a:rPr lang="vi-VN" sz="2400" b="1" dirty="0">
                <a:solidFill>
                  <a:srgbClr val="0070C0"/>
                </a:solidFill>
                <a:latin typeface="+mj-lt"/>
              </a:rPr>
              <a:t> </a:t>
            </a:r>
            <a:r>
              <a:rPr lang="vi-VN" sz="2400" b="1" dirty="0" smtClean="0">
                <a:solidFill>
                  <a:srgbClr val="0070C0"/>
                </a:solidFill>
                <a:latin typeface="+mj-lt"/>
              </a:rPr>
              <a:t>                      (</a:t>
            </a:r>
            <a:r>
              <a:rPr lang="vi-VN" sz="2400" b="1" i="1" dirty="0" smtClean="0">
                <a:solidFill>
                  <a:srgbClr val="0070C0"/>
                </a:solidFill>
                <a:latin typeface="+mj-lt"/>
              </a:rPr>
              <a:t>Cuộc chia tay của những con búp bê- </a:t>
            </a:r>
            <a:r>
              <a:rPr lang="vi-VN" sz="2400" b="1" dirty="0" smtClean="0">
                <a:solidFill>
                  <a:srgbClr val="0070C0"/>
                </a:solidFill>
                <a:latin typeface="+mj-lt"/>
              </a:rPr>
              <a:t>Khánh Hoài)</a:t>
            </a:r>
            <a:endParaRPr lang="en-US" sz="2400" b="1" dirty="0">
              <a:solidFill>
                <a:srgbClr val="0070C0"/>
              </a:solidFill>
              <a:latin typeface="+mj-lt"/>
            </a:endParaRPr>
          </a:p>
        </p:txBody>
      </p:sp>
      <p:cxnSp>
        <p:nvCxnSpPr>
          <p:cNvPr id="7" name="Straight Connector 6"/>
          <p:cNvCxnSpPr/>
          <p:nvPr/>
        </p:nvCxnSpPr>
        <p:spPr>
          <a:xfrm>
            <a:off x="457200" y="3372728"/>
            <a:ext cx="2362200" cy="158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3110132" y="3358660"/>
            <a:ext cx="990600" cy="158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533400" y="5215596"/>
            <a:ext cx="1219200" cy="158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ox(in)">
                                      <p:cBhvr>
                                        <p:cTn id="12" dur="500"/>
                                        <p:tgtEl>
                                          <p:spTgt spid="7"/>
                                        </p:tgtEl>
                                      </p:cBhvr>
                                    </p:animEffect>
                                  </p:childTnLst>
                                </p:cTn>
                              </p:par>
                              <p:par>
                                <p:cTn id="13" presetID="4" presetClass="entr" presetSubtype="16" fill="hold" nodeType="with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box(in)">
                                      <p:cBhvr>
                                        <p:cTn id="15" dur="5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nodeType="click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box(in)">
                                      <p:cBhvr>
                                        <p:cTn id="2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1066800"/>
            <a:ext cx="6324600" cy="4401205"/>
          </a:xfrm>
          <a:prstGeom prst="rect">
            <a:avLst/>
          </a:prstGeom>
          <a:noFill/>
        </p:spPr>
        <p:txBody>
          <a:bodyPr wrap="square" rtlCol="0">
            <a:spAutoFit/>
          </a:bodyPr>
          <a:lstStyle/>
          <a:p>
            <a:r>
              <a:rPr lang="vi-VN" sz="2800" b="1" dirty="0" smtClean="0">
                <a:solidFill>
                  <a:srgbClr val="FF0000"/>
                </a:solidFill>
                <a:latin typeface="+mj-lt"/>
              </a:rPr>
              <a:t>*Câu cầu khiến:</a:t>
            </a:r>
          </a:p>
          <a:p>
            <a:r>
              <a:rPr lang="vi-VN" sz="2800" b="1" dirty="0" smtClean="0">
                <a:solidFill>
                  <a:srgbClr val="0070C0"/>
                </a:solidFill>
                <a:latin typeface="+mj-lt"/>
              </a:rPr>
              <a:t>1.        -Thôi </a:t>
            </a:r>
            <a:r>
              <a:rPr lang="vi-VN" sz="2800" b="1" dirty="0">
                <a:solidFill>
                  <a:srgbClr val="0070C0"/>
                </a:solidFill>
                <a:latin typeface="+mj-lt"/>
              </a:rPr>
              <a:t>đừng lo lắng</a:t>
            </a:r>
            <a:r>
              <a:rPr lang="vi-VN" sz="2800" b="1" dirty="0" smtClean="0">
                <a:solidFill>
                  <a:srgbClr val="0070C0"/>
                </a:solidFill>
                <a:latin typeface="+mj-lt"/>
              </a:rPr>
              <a:t>.(1) </a:t>
            </a:r>
          </a:p>
          <a:p>
            <a:r>
              <a:rPr lang="vi-VN" sz="2800" b="1" dirty="0" smtClean="0">
                <a:solidFill>
                  <a:srgbClr val="0070C0"/>
                </a:solidFill>
                <a:latin typeface="+mj-lt"/>
              </a:rPr>
              <a:t>          </a:t>
            </a:r>
          </a:p>
          <a:p>
            <a:r>
              <a:rPr lang="vi-VN" sz="2800" b="1" dirty="0">
                <a:solidFill>
                  <a:srgbClr val="0070C0"/>
                </a:solidFill>
                <a:latin typeface="+mj-lt"/>
              </a:rPr>
              <a:t> </a:t>
            </a:r>
            <a:r>
              <a:rPr lang="vi-VN" sz="2800" b="1" dirty="0" smtClean="0">
                <a:solidFill>
                  <a:srgbClr val="0070C0"/>
                </a:solidFill>
                <a:latin typeface="+mj-lt"/>
              </a:rPr>
              <a:t>          -Cứ </a:t>
            </a:r>
            <a:r>
              <a:rPr lang="vi-VN" sz="2800" b="1" dirty="0">
                <a:solidFill>
                  <a:srgbClr val="0070C0"/>
                </a:solidFill>
                <a:latin typeface="+mj-lt"/>
              </a:rPr>
              <a:t>về đi</a:t>
            </a:r>
            <a:r>
              <a:rPr lang="vi-VN" sz="2800" b="1" dirty="0" smtClean="0">
                <a:solidFill>
                  <a:srgbClr val="0070C0"/>
                </a:solidFill>
                <a:latin typeface="+mj-lt"/>
              </a:rPr>
              <a:t>. (2)</a:t>
            </a:r>
          </a:p>
          <a:p>
            <a:endParaRPr lang="vi-VN" sz="2800" b="1" dirty="0">
              <a:solidFill>
                <a:srgbClr val="0070C0"/>
              </a:solidFill>
              <a:latin typeface="+mj-lt"/>
            </a:endParaRPr>
          </a:p>
          <a:p>
            <a:endParaRPr lang="vi-VN" sz="2800" b="1" dirty="0" smtClean="0">
              <a:solidFill>
                <a:srgbClr val="0070C0"/>
              </a:solidFill>
              <a:latin typeface="+mj-lt"/>
            </a:endParaRPr>
          </a:p>
          <a:p>
            <a:endParaRPr lang="vi-VN" sz="2800" b="1" dirty="0" smtClean="0">
              <a:solidFill>
                <a:srgbClr val="0070C0"/>
              </a:solidFill>
              <a:latin typeface="+mj-lt"/>
            </a:endParaRPr>
          </a:p>
          <a:p>
            <a:r>
              <a:rPr lang="vi-VN" sz="2800" b="1" dirty="0" smtClean="0">
                <a:latin typeface="+mj-lt"/>
              </a:rPr>
              <a:t>2         Đi </a:t>
            </a:r>
            <a:r>
              <a:rPr lang="vi-VN" sz="2800" b="1" dirty="0">
                <a:latin typeface="+mj-lt"/>
              </a:rPr>
              <a:t>thôi con</a:t>
            </a:r>
            <a:r>
              <a:rPr lang="vi-VN" sz="2800" b="1" dirty="0" smtClean="0">
                <a:latin typeface="+mj-lt"/>
              </a:rPr>
              <a:t>. (1)</a:t>
            </a:r>
            <a:endParaRPr lang="vi-VN" sz="2800" b="1" dirty="0">
              <a:latin typeface="+mj-lt"/>
            </a:endParaRPr>
          </a:p>
          <a:p>
            <a:endParaRPr lang="vi-VN" sz="2800" b="1" dirty="0" smtClean="0">
              <a:latin typeface="+mj-lt"/>
            </a:endParaRPr>
          </a:p>
          <a:p>
            <a:endParaRPr lang="en-US" sz="2800" b="1" dirty="0">
              <a:latin typeface="+mj-lt"/>
            </a:endParaRPr>
          </a:p>
        </p:txBody>
      </p:sp>
      <p:sp>
        <p:nvSpPr>
          <p:cNvPr id="8" name="TextBox 7"/>
          <p:cNvSpPr txBox="1"/>
          <p:nvPr/>
        </p:nvSpPr>
        <p:spPr>
          <a:xfrm>
            <a:off x="2514600" y="1495864"/>
            <a:ext cx="1524000" cy="523220"/>
          </a:xfrm>
          <a:prstGeom prst="rect">
            <a:avLst/>
          </a:prstGeom>
          <a:noFill/>
        </p:spPr>
        <p:txBody>
          <a:bodyPr wrap="square" rtlCol="0">
            <a:spAutoFit/>
          </a:bodyPr>
          <a:lstStyle/>
          <a:p>
            <a:r>
              <a:rPr lang="vi-VN" sz="2800" b="1" dirty="0">
                <a:solidFill>
                  <a:srgbClr val="FF0000"/>
                </a:solidFill>
                <a:latin typeface="+mj-lt"/>
              </a:rPr>
              <a:t>đừng</a:t>
            </a:r>
            <a:endParaRPr lang="en-US" sz="2800" dirty="0">
              <a:solidFill>
                <a:srgbClr val="FF0000"/>
              </a:solidFill>
              <a:latin typeface="+mj-lt"/>
            </a:endParaRPr>
          </a:p>
        </p:txBody>
      </p:sp>
      <p:sp>
        <p:nvSpPr>
          <p:cNvPr id="10" name="TextBox 9"/>
          <p:cNvSpPr txBox="1"/>
          <p:nvPr/>
        </p:nvSpPr>
        <p:spPr>
          <a:xfrm>
            <a:off x="2667000" y="2372380"/>
            <a:ext cx="533400" cy="523220"/>
          </a:xfrm>
          <a:prstGeom prst="rect">
            <a:avLst/>
          </a:prstGeom>
          <a:noFill/>
        </p:spPr>
        <p:txBody>
          <a:bodyPr wrap="square" rtlCol="0">
            <a:spAutoFit/>
          </a:bodyPr>
          <a:lstStyle/>
          <a:p>
            <a:r>
              <a:rPr lang="vi-VN" sz="2800" b="1" dirty="0">
                <a:solidFill>
                  <a:srgbClr val="FF0000"/>
                </a:solidFill>
                <a:latin typeface="+mj-lt"/>
              </a:rPr>
              <a:t>đi</a:t>
            </a:r>
            <a:endParaRPr lang="en-US" sz="2800" dirty="0">
              <a:solidFill>
                <a:srgbClr val="FF0000"/>
              </a:solidFill>
              <a:latin typeface="+mj-lt"/>
            </a:endParaRPr>
          </a:p>
        </p:txBody>
      </p:sp>
      <p:sp>
        <p:nvSpPr>
          <p:cNvPr id="11" name="TextBox 10"/>
          <p:cNvSpPr txBox="1"/>
          <p:nvPr/>
        </p:nvSpPr>
        <p:spPr>
          <a:xfrm>
            <a:off x="2029264" y="4048780"/>
            <a:ext cx="990600" cy="523220"/>
          </a:xfrm>
          <a:prstGeom prst="rect">
            <a:avLst/>
          </a:prstGeom>
          <a:noFill/>
        </p:spPr>
        <p:txBody>
          <a:bodyPr wrap="square" rtlCol="0">
            <a:spAutoFit/>
          </a:bodyPr>
          <a:lstStyle/>
          <a:p>
            <a:r>
              <a:rPr lang="vi-VN" sz="2800" b="1" dirty="0">
                <a:solidFill>
                  <a:srgbClr val="FF0000"/>
                </a:solidFill>
                <a:latin typeface="+mj-lt"/>
              </a:rPr>
              <a:t>thôi</a:t>
            </a:r>
            <a:endParaRPr lang="en-US" sz="2800" dirty="0">
              <a:solidFill>
                <a:srgbClr val="FF0000"/>
              </a:solidFill>
              <a:latin typeface="+mj-lt"/>
            </a:endParaRPr>
          </a:p>
        </p:txBody>
      </p:sp>
      <p:sp>
        <p:nvSpPr>
          <p:cNvPr id="13" name="TextBox 12"/>
          <p:cNvSpPr txBox="1"/>
          <p:nvPr/>
        </p:nvSpPr>
        <p:spPr>
          <a:xfrm>
            <a:off x="6629400" y="1457980"/>
            <a:ext cx="2209800" cy="523220"/>
          </a:xfrm>
          <a:prstGeom prst="rect">
            <a:avLst/>
          </a:prstGeom>
          <a:noFill/>
        </p:spPr>
        <p:txBody>
          <a:bodyPr wrap="square" rtlCol="0">
            <a:spAutoFit/>
          </a:bodyPr>
          <a:lstStyle/>
          <a:p>
            <a:r>
              <a:rPr lang="vi-VN" sz="2800" b="1" dirty="0" smtClean="0">
                <a:solidFill>
                  <a:srgbClr val="FF0000"/>
                </a:solidFill>
                <a:latin typeface="+mj-lt"/>
              </a:rPr>
              <a:t>Khuyên bảo</a:t>
            </a:r>
            <a:endParaRPr lang="en-US" sz="2800" b="1" dirty="0">
              <a:solidFill>
                <a:srgbClr val="FF0000"/>
              </a:solidFill>
              <a:latin typeface="+mj-lt"/>
            </a:endParaRPr>
          </a:p>
        </p:txBody>
      </p:sp>
      <p:sp>
        <p:nvSpPr>
          <p:cNvPr id="14" name="Right Arrow 13"/>
          <p:cNvSpPr/>
          <p:nvPr/>
        </p:nvSpPr>
        <p:spPr>
          <a:xfrm>
            <a:off x="5410200" y="2600978"/>
            <a:ext cx="838200" cy="7620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ight Arrow 14"/>
          <p:cNvSpPr/>
          <p:nvPr/>
        </p:nvSpPr>
        <p:spPr>
          <a:xfrm>
            <a:off x="5410200" y="1676399"/>
            <a:ext cx="838200" cy="7620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6629400" y="2372380"/>
            <a:ext cx="2133600" cy="523220"/>
          </a:xfrm>
          <a:prstGeom prst="rect">
            <a:avLst/>
          </a:prstGeom>
          <a:noFill/>
        </p:spPr>
        <p:txBody>
          <a:bodyPr wrap="square" rtlCol="0">
            <a:spAutoFit/>
          </a:bodyPr>
          <a:lstStyle/>
          <a:p>
            <a:r>
              <a:rPr lang="vi-VN" sz="2800" b="1" dirty="0" smtClean="0">
                <a:solidFill>
                  <a:srgbClr val="FF0000"/>
                </a:solidFill>
                <a:latin typeface="+mj-lt"/>
              </a:rPr>
              <a:t>Yêu cầu</a:t>
            </a:r>
            <a:endParaRPr lang="en-US" sz="2800" b="1" dirty="0">
              <a:solidFill>
                <a:srgbClr val="FF0000"/>
              </a:solidFill>
              <a:latin typeface="+mj-lt"/>
            </a:endParaRPr>
          </a:p>
        </p:txBody>
      </p:sp>
      <p:sp>
        <p:nvSpPr>
          <p:cNvPr id="17" name="Right Arrow 16"/>
          <p:cNvSpPr/>
          <p:nvPr/>
        </p:nvSpPr>
        <p:spPr>
          <a:xfrm>
            <a:off x="5334000" y="4343399"/>
            <a:ext cx="838200" cy="7620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6629400" y="4048780"/>
            <a:ext cx="2133600" cy="523220"/>
          </a:xfrm>
          <a:prstGeom prst="rect">
            <a:avLst/>
          </a:prstGeom>
          <a:noFill/>
        </p:spPr>
        <p:txBody>
          <a:bodyPr wrap="square" rtlCol="0">
            <a:spAutoFit/>
          </a:bodyPr>
          <a:lstStyle/>
          <a:p>
            <a:r>
              <a:rPr lang="vi-VN" sz="2800" b="1" dirty="0" smtClean="0">
                <a:solidFill>
                  <a:srgbClr val="FF0000"/>
                </a:solidFill>
                <a:latin typeface="+mj-lt"/>
              </a:rPr>
              <a:t>Yêu cầu</a:t>
            </a:r>
            <a:endParaRPr lang="en-US" sz="2800" b="1" dirty="0">
              <a:solidFill>
                <a:srgbClr val="FF0000"/>
              </a:solidFill>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ox(in)">
                                      <p:cBhvr>
                                        <p:cTn id="12" dur="500"/>
                                        <p:tgtEl>
                                          <p:spTgt spid="10"/>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box(in)">
                                      <p:cBhvr>
                                        <p:cTn id="15" dur="500"/>
                                        <p:tgtEl>
                                          <p:spTgt spid="8"/>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box(in)">
                                      <p:cBhvr>
                                        <p:cTn id="18" dur="500"/>
                                        <p:tgtEl>
                                          <p:spTgt spid="11"/>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box(in)">
                                      <p:cBhvr>
                                        <p:cTn id="23" dur="500"/>
                                        <p:tgtEl>
                                          <p:spTgt spid="15"/>
                                        </p:tgtEl>
                                      </p:cBhvr>
                                    </p:animEffect>
                                  </p:childTnLst>
                                </p:cTn>
                              </p:par>
                              <p:par>
                                <p:cTn id="24" presetID="4" presetClass="entr" presetSubtype="16" fill="hold" grpId="0" nodeType="with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box(in)">
                                      <p:cBhvr>
                                        <p:cTn id="26" dur="500"/>
                                        <p:tgtEl>
                                          <p:spTgt spid="13"/>
                                        </p:tgtEl>
                                      </p:cBhvr>
                                    </p:animEffect>
                                  </p:childTnLst>
                                </p:cTn>
                              </p:par>
                            </p:childTnLst>
                          </p:cTn>
                        </p:par>
                      </p:childTnLst>
                    </p:cTn>
                  </p:par>
                  <p:par>
                    <p:cTn id="27" fill="hold">
                      <p:stCondLst>
                        <p:cond delay="indefinite"/>
                      </p:stCondLst>
                      <p:childTnLst>
                        <p:par>
                          <p:cTn id="28" fill="hold">
                            <p:stCondLst>
                              <p:cond delay="0"/>
                            </p:stCondLst>
                            <p:childTnLst>
                              <p:par>
                                <p:cTn id="29" presetID="4" presetClass="entr" presetSubtype="16"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box(in)">
                                      <p:cBhvr>
                                        <p:cTn id="31" dur="500"/>
                                        <p:tgtEl>
                                          <p:spTgt spid="14"/>
                                        </p:tgtEl>
                                      </p:cBhvr>
                                    </p:animEffect>
                                  </p:childTnLst>
                                </p:cTn>
                              </p:par>
                              <p:par>
                                <p:cTn id="32" presetID="4" presetClass="entr" presetSubtype="16" fill="hold" grpId="0" nodeType="withEffect">
                                  <p:stCondLst>
                                    <p:cond delay="0"/>
                                  </p:stCondLst>
                                  <p:childTnLst>
                                    <p:set>
                                      <p:cBhvr>
                                        <p:cTn id="33" dur="1" fill="hold">
                                          <p:stCondLst>
                                            <p:cond delay="0"/>
                                          </p:stCondLst>
                                        </p:cTn>
                                        <p:tgtEl>
                                          <p:spTgt spid="16"/>
                                        </p:tgtEl>
                                        <p:attrNameLst>
                                          <p:attrName>style.visibility</p:attrName>
                                        </p:attrNameLst>
                                      </p:cBhvr>
                                      <p:to>
                                        <p:strVal val="visible"/>
                                      </p:to>
                                    </p:set>
                                    <p:animEffect transition="in" filter="box(in)">
                                      <p:cBhvr>
                                        <p:cTn id="34" dur="500"/>
                                        <p:tgtEl>
                                          <p:spTgt spid="16"/>
                                        </p:tgtEl>
                                      </p:cBhvr>
                                    </p:animEffect>
                                  </p:childTnLst>
                                </p:cTn>
                              </p:par>
                            </p:childTnLst>
                          </p:cTn>
                        </p:par>
                      </p:childTnLst>
                    </p:cTn>
                  </p:par>
                  <p:par>
                    <p:cTn id="35" fill="hold">
                      <p:stCondLst>
                        <p:cond delay="indefinite"/>
                      </p:stCondLst>
                      <p:childTnLst>
                        <p:par>
                          <p:cTn id="36" fill="hold">
                            <p:stCondLst>
                              <p:cond delay="0"/>
                            </p:stCondLst>
                            <p:childTnLst>
                              <p:par>
                                <p:cTn id="37" presetID="4" presetClass="entr" presetSubtype="16" fill="hold" grpId="0" nodeType="clickEffect">
                                  <p:stCondLst>
                                    <p:cond delay="0"/>
                                  </p:stCondLst>
                                  <p:childTnLst>
                                    <p:set>
                                      <p:cBhvr>
                                        <p:cTn id="38" dur="1" fill="hold">
                                          <p:stCondLst>
                                            <p:cond delay="0"/>
                                          </p:stCondLst>
                                        </p:cTn>
                                        <p:tgtEl>
                                          <p:spTgt spid="17"/>
                                        </p:tgtEl>
                                        <p:attrNameLst>
                                          <p:attrName>style.visibility</p:attrName>
                                        </p:attrNameLst>
                                      </p:cBhvr>
                                      <p:to>
                                        <p:strVal val="visible"/>
                                      </p:to>
                                    </p:set>
                                    <p:animEffect transition="in" filter="box(in)">
                                      <p:cBhvr>
                                        <p:cTn id="39" dur="500"/>
                                        <p:tgtEl>
                                          <p:spTgt spid="17"/>
                                        </p:tgtEl>
                                      </p:cBhvr>
                                    </p:animEffect>
                                  </p:childTnLst>
                                </p:cTn>
                              </p:par>
                              <p:par>
                                <p:cTn id="40" presetID="4" presetClass="entr" presetSubtype="16" fill="hold" grpId="0" nodeType="withEffect">
                                  <p:stCondLst>
                                    <p:cond delay="0"/>
                                  </p:stCondLst>
                                  <p:childTnLst>
                                    <p:set>
                                      <p:cBhvr>
                                        <p:cTn id="41" dur="1" fill="hold">
                                          <p:stCondLst>
                                            <p:cond delay="0"/>
                                          </p:stCondLst>
                                        </p:cTn>
                                        <p:tgtEl>
                                          <p:spTgt spid="19"/>
                                        </p:tgtEl>
                                        <p:attrNameLst>
                                          <p:attrName>style.visibility</p:attrName>
                                        </p:attrNameLst>
                                      </p:cBhvr>
                                      <p:to>
                                        <p:strVal val="visible"/>
                                      </p:to>
                                    </p:set>
                                    <p:animEffect transition="in" filter="box(in)">
                                      <p:cBhvr>
                                        <p:cTn id="4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P spid="10" grpId="0"/>
      <p:bldP spid="11" grpId="0"/>
      <p:bldP spid="13" grpId="0"/>
      <p:bldP spid="14" grpId="0" animBg="1"/>
      <p:bldP spid="15" grpId="0" animBg="1"/>
      <p:bldP spid="16" grpId="0"/>
      <p:bldP spid="17" grpId="0" animBg="1"/>
      <p:bldP spid="1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800" y="457200"/>
            <a:ext cx="8534400" cy="5262979"/>
          </a:xfrm>
          <a:prstGeom prst="rect">
            <a:avLst/>
          </a:prstGeom>
          <a:noFill/>
        </p:spPr>
        <p:txBody>
          <a:bodyPr wrap="square" rtlCol="0">
            <a:spAutoFit/>
          </a:bodyPr>
          <a:lstStyle/>
          <a:p>
            <a:pPr algn="just"/>
            <a:r>
              <a:rPr lang="vi-VN" sz="2800" b="1" dirty="0" smtClean="0">
                <a:solidFill>
                  <a:srgbClr val="0070C0"/>
                </a:solidFill>
                <a:latin typeface="+mj-lt"/>
              </a:rPr>
              <a:t>2. </a:t>
            </a:r>
            <a:r>
              <a:rPr lang="vi-VN" sz="2800" b="1" i="1" dirty="0" smtClean="0">
                <a:solidFill>
                  <a:srgbClr val="0070C0"/>
                </a:solidFill>
                <a:latin typeface="+mj-lt"/>
              </a:rPr>
              <a:t>Đọc to những câu sau và trả lời câu hỏi:</a:t>
            </a:r>
          </a:p>
          <a:p>
            <a:pPr algn="just"/>
            <a:r>
              <a:rPr lang="vi-VN" sz="2800" b="1" dirty="0" smtClean="0">
                <a:solidFill>
                  <a:srgbClr val="0070C0"/>
                </a:solidFill>
                <a:latin typeface="+mj-lt"/>
              </a:rPr>
              <a:t>a/ - Anh làm gì đấy?</a:t>
            </a:r>
          </a:p>
          <a:p>
            <a:pPr algn="just"/>
            <a:r>
              <a:rPr lang="vi-VN" sz="2800" b="1" dirty="0" smtClean="0">
                <a:solidFill>
                  <a:srgbClr val="0070C0"/>
                </a:solidFill>
                <a:latin typeface="+mj-lt"/>
              </a:rPr>
              <a:t>-Mở cửa. Hôm nay trời nóng quá.</a:t>
            </a:r>
          </a:p>
          <a:p>
            <a:pPr algn="just"/>
            <a:endParaRPr lang="vi-VN" sz="2800" b="1" dirty="0" smtClean="0">
              <a:solidFill>
                <a:srgbClr val="0070C0"/>
              </a:solidFill>
              <a:latin typeface="+mj-lt"/>
            </a:endParaRPr>
          </a:p>
          <a:p>
            <a:pPr algn="just"/>
            <a:r>
              <a:rPr lang="vi-VN" sz="2800" b="1" dirty="0" smtClean="0">
                <a:solidFill>
                  <a:srgbClr val="0070C0"/>
                </a:solidFill>
                <a:latin typeface="+mj-lt"/>
              </a:rPr>
              <a:t>b/ Đang ngồi viết thư, tôi bỗng nghe tiếng ai đó vọng vào:</a:t>
            </a:r>
          </a:p>
          <a:p>
            <a:pPr algn="just"/>
            <a:r>
              <a:rPr lang="vi-VN" sz="2800" b="1" dirty="0" smtClean="0">
                <a:solidFill>
                  <a:srgbClr val="0070C0"/>
                </a:solidFill>
                <a:latin typeface="+mj-lt"/>
              </a:rPr>
              <a:t>-Mở cửa!</a:t>
            </a:r>
          </a:p>
          <a:p>
            <a:pPr algn="just"/>
            <a:r>
              <a:rPr lang="vi-VN" sz="2800" b="1" i="1" dirty="0" smtClean="0">
                <a:solidFill>
                  <a:srgbClr val="FF0000"/>
                </a:solidFill>
                <a:latin typeface="+mj-lt"/>
              </a:rPr>
              <a:t>Câu hỏi:</a:t>
            </a:r>
          </a:p>
          <a:p>
            <a:pPr algn="just"/>
            <a:r>
              <a:rPr lang="vi-VN" sz="2800" b="1" i="1" dirty="0" smtClean="0">
                <a:solidFill>
                  <a:srgbClr val="FF0000"/>
                </a:solidFill>
                <a:latin typeface="+mj-lt"/>
              </a:rPr>
              <a:t>-Cách đọc câu “Mở cửa!” trong (b) có khác với cách đọc câu </a:t>
            </a:r>
            <a:r>
              <a:rPr lang="vi-VN" sz="2800" b="1" i="1" dirty="0">
                <a:solidFill>
                  <a:srgbClr val="FF0000"/>
                </a:solidFill>
                <a:latin typeface="+mj-lt"/>
              </a:rPr>
              <a:t>“Mở </a:t>
            </a:r>
            <a:r>
              <a:rPr lang="vi-VN" sz="2800" b="1" i="1" dirty="0" smtClean="0">
                <a:solidFill>
                  <a:srgbClr val="FF0000"/>
                </a:solidFill>
                <a:latin typeface="+mj-lt"/>
              </a:rPr>
              <a:t>cửa.” trong (a) không?</a:t>
            </a:r>
          </a:p>
          <a:p>
            <a:pPr algn="just"/>
            <a:r>
              <a:rPr lang="vi-VN" sz="2800" b="1" i="1" dirty="0" smtClean="0">
                <a:solidFill>
                  <a:srgbClr val="FF0000"/>
                </a:solidFill>
                <a:latin typeface="+mj-lt"/>
              </a:rPr>
              <a:t>-Câu</a:t>
            </a:r>
            <a:r>
              <a:rPr lang="vi-VN" sz="2800" b="1" i="1" dirty="0">
                <a:solidFill>
                  <a:srgbClr val="FF0000"/>
                </a:solidFill>
                <a:latin typeface="+mj-lt"/>
              </a:rPr>
              <a:t> “Mở cửa!” trong (b</a:t>
            </a:r>
            <a:r>
              <a:rPr lang="vi-VN" sz="2800" b="1" i="1" dirty="0" smtClean="0">
                <a:solidFill>
                  <a:srgbClr val="FF0000"/>
                </a:solidFill>
                <a:latin typeface="+mj-lt"/>
              </a:rPr>
              <a:t>) dùng để làm gì, khác với câu </a:t>
            </a:r>
            <a:r>
              <a:rPr lang="vi-VN" sz="2800" b="1" i="1" dirty="0">
                <a:solidFill>
                  <a:srgbClr val="FF0000"/>
                </a:solidFill>
                <a:latin typeface="+mj-lt"/>
              </a:rPr>
              <a:t>“Mở cửa.” trong (a) </a:t>
            </a:r>
            <a:r>
              <a:rPr lang="vi-VN" sz="2800" b="1" i="1" dirty="0" smtClean="0">
                <a:solidFill>
                  <a:srgbClr val="FF0000"/>
                </a:solidFill>
                <a:latin typeface="+mj-lt"/>
              </a:rPr>
              <a:t> ở chỗ nào?</a:t>
            </a:r>
            <a:endParaRPr lang="en-US" sz="2800" b="1" i="1" dirty="0">
              <a:solidFill>
                <a:srgbClr val="FF0000"/>
              </a:solidFill>
              <a:latin typeface="+mj-l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4191000" cy="2677656"/>
          </a:xfrm>
          <a:prstGeom prst="rect">
            <a:avLst/>
          </a:prstGeom>
          <a:noFill/>
        </p:spPr>
        <p:txBody>
          <a:bodyPr wrap="square" rtlCol="0">
            <a:spAutoFit/>
          </a:bodyPr>
          <a:lstStyle/>
          <a:p>
            <a:pPr algn="just"/>
            <a:endParaRPr lang="vi-VN" sz="2800" b="1" dirty="0" smtClean="0">
              <a:solidFill>
                <a:srgbClr val="0070C0"/>
              </a:solidFill>
              <a:latin typeface="+mj-lt"/>
            </a:endParaRPr>
          </a:p>
          <a:p>
            <a:pPr algn="just"/>
            <a:r>
              <a:rPr lang="vi-VN" sz="2800" b="1" dirty="0" smtClean="0">
                <a:solidFill>
                  <a:srgbClr val="0070C0"/>
                </a:solidFill>
                <a:latin typeface="+mj-lt"/>
              </a:rPr>
              <a:t>-</a:t>
            </a:r>
            <a:r>
              <a:rPr lang="vi-VN" sz="2800" b="1" dirty="0" smtClean="0">
                <a:solidFill>
                  <a:srgbClr val="FF0000"/>
                </a:solidFill>
                <a:latin typeface="+mj-lt"/>
              </a:rPr>
              <a:t>“Mở cửa.” </a:t>
            </a:r>
            <a:r>
              <a:rPr lang="vi-VN" sz="2800" b="1" dirty="0" smtClean="0">
                <a:solidFill>
                  <a:srgbClr val="0070C0"/>
                </a:solidFill>
                <a:latin typeface="+mj-lt"/>
              </a:rPr>
              <a:t>trong ví dụ (a) dùng để trả lời câu hỏi “Anh làm gì đấy?”</a:t>
            </a:r>
          </a:p>
          <a:p>
            <a:pPr algn="just"/>
            <a:endParaRPr lang="vi-VN" sz="2800" b="1" dirty="0" smtClean="0">
              <a:solidFill>
                <a:srgbClr val="0070C0"/>
              </a:solidFill>
              <a:latin typeface="+mj-lt"/>
            </a:endParaRPr>
          </a:p>
          <a:p>
            <a:endParaRPr lang="en-US" sz="2800" dirty="0">
              <a:latin typeface="+mj-lt"/>
            </a:endParaRPr>
          </a:p>
        </p:txBody>
      </p:sp>
      <p:sp>
        <p:nvSpPr>
          <p:cNvPr id="5" name="Right Arrow 4"/>
          <p:cNvSpPr/>
          <p:nvPr/>
        </p:nvSpPr>
        <p:spPr>
          <a:xfrm>
            <a:off x="4876800" y="1402081"/>
            <a:ext cx="533400"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5791200" y="838200"/>
            <a:ext cx="3124200" cy="1384995"/>
          </a:xfrm>
          <a:prstGeom prst="rect">
            <a:avLst/>
          </a:prstGeom>
          <a:noFill/>
        </p:spPr>
        <p:txBody>
          <a:bodyPr wrap="square" rtlCol="0">
            <a:spAutoFit/>
          </a:bodyPr>
          <a:lstStyle/>
          <a:p>
            <a:pPr algn="just"/>
            <a:r>
              <a:rPr lang="vi-VN" sz="2800" b="1" dirty="0" smtClean="0">
                <a:latin typeface="+mj-lt"/>
              </a:rPr>
              <a:t>Ngữ điệu bình thường</a:t>
            </a:r>
          </a:p>
          <a:p>
            <a:pPr algn="just"/>
            <a:r>
              <a:rPr lang="vi-VN" sz="2800" b="1" dirty="0" smtClean="0">
                <a:solidFill>
                  <a:srgbClr val="FF0000"/>
                </a:solidFill>
                <a:latin typeface="+mj-lt"/>
              </a:rPr>
              <a:t>=&gt; Câu trần thuật</a:t>
            </a:r>
            <a:endParaRPr lang="en-US" sz="2800" b="1" dirty="0">
              <a:solidFill>
                <a:srgbClr val="FF0000"/>
              </a:solidFill>
              <a:latin typeface="+mj-lt"/>
            </a:endParaRPr>
          </a:p>
        </p:txBody>
      </p:sp>
      <p:sp>
        <p:nvSpPr>
          <p:cNvPr id="7" name="TextBox 6"/>
          <p:cNvSpPr txBox="1"/>
          <p:nvPr/>
        </p:nvSpPr>
        <p:spPr>
          <a:xfrm>
            <a:off x="381000" y="3200400"/>
            <a:ext cx="4419600" cy="1384995"/>
          </a:xfrm>
          <a:prstGeom prst="rect">
            <a:avLst/>
          </a:prstGeom>
          <a:noFill/>
        </p:spPr>
        <p:txBody>
          <a:bodyPr wrap="square" rtlCol="0">
            <a:spAutoFit/>
          </a:bodyPr>
          <a:lstStyle/>
          <a:p>
            <a:pPr algn="just"/>
            <a:r>
              <a:rPr lang="vi-VN" sz="2800" b="1" dirty="0" smtClean="0">
                <a:solidFill>
                  <a:srgbClr val="0070C0"/>
                </a:solidFill>
                <a:latin typeface="+mj-lt"/>
              </a:rPr>
              <a:t> - </a:t>
            </a:r>
            <a:r>
              <a:rPr lang="vi-VN" sz="2800" b="1" dirty="0" smtClean="0">
                <a:solidFill>
                  <a:srgbClr val="FF0000"/>
                </a:solidFill>
                <a:latin typeface="+mj-lt"/>
              </a:rPr>
              <a:t>“Mở cửa!” </a:t>
            </a:r>
            <a:r>
              <a:rPr lang="vi-VN" sz="2800" b="1" dirty="0" smtClean="0">
                <a:solidFill>
                  <a:srgbClr val="0070C0"/>
                </a:solidFill>
                <a:latin typeface="+mj-lt"/>
              </a:rPr>
              <a:t>trong ví dụ (b) dùng để ra lệnh, yêu cầu mở cửa</a:t>
            </a:r>
            <a:endParaRPr lang="en-US" sz="2800" dirty="0">
              <a:latin typeface="+mj-lt"/>
            </a:endParaRPr>
          </a:p>
        </p:txBody>
      </p:sp>
      <p:sp>
        <p:nvSpPr>
          <p:cNvPr id="8" name="TextBox 7"/>
          <p:cNvSpPr txBox="1"/>
          <p:nvPr/>
        </p:nvSpPr>
        <p:spPr>
          <a:xfrm>
            <a:off x="5791200" y="3276600"/>
            <a:ext cx="3048000" cy="1384995"/>
          </a:xfrm>
          <a:prstGeom prst="rect">
            <a:avLst/>
          </a:prstGeom>
          <a:noFill/>
        </p:spPr>
        <p:txBody>
          <a:bodyPr wrap="square" rtlCol="0">
            <a:spAutoFit/>
          </a:bodyPr>
          <a:lstStyle/>
          <a:p>
            <a:pPr algn="just"/>
            <a:r>
              <a:rPr lang="vi-VN" sz="2800" b="1" dirty="0" smtClean="0">
                <a:latin typeface="+mj-lt"/>
              </a:rPr>
              <a:t>Ngữ điệu được nhấn mạnh</a:t>
            </a:r>
          </a:p>
          <a:p>
            <a:pPr algn="just"/>
            <a:r>
              <a:rPr lang="vi-VN" sz="2800" b="1" dirty="0" smtClean="0">
                <a:solidFill>
                  <a:srgbClr val="FF0000"/>
                </a:solidFill>
                <a:latin typeface="+mj-lt"/>
              </a:rPr>
              <a:t>=&gt; Câu cầu khiến</a:t>
            </a:r>
            <a:endParaRPr lang="en-US" sz="2800" b="1" dirty="0">
              <a:solidFill>
                <a:srgbClr val="FF0000"/>
              </a:solidFill>
              <a:latin typeface="+mj-lt"/>
            </a:endParaRPr>
          </a:p>
        </p:txBody>
      </p:sp>
      <p:sp>
        <p:nvSpPr>
          <p:cNvPr id="9" name="Right Arrow 8"/>
          <p:cNvSpPr/>
          <p:nvPr/>
        </p:nvSpPr>
        <p:spPr>
          <a:xfrm>
            <a:off x="1066800" y="5410200"/>
            <a:ext cx="914400" cy="76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2209800" y="5191780"/>
            <a:ext cx="5410200" cy="523220"/>
          </a:xfrm>
          <a:prstGeom prst="rect">
            <a:avLst/>
          </a:prstGeom>
          <a:noFill/>
        </p:spPr>
        <p:txBody>
          <a:bodyPr wrap="square" rtlCol="0">
            <a:spAutoFit/>
          </a:bodyPr>
          <a:lstStyle/>
          <a:p>
            <a:r>
              <a:rPr lang="vi-VN" sz="2800" b="1" dirty="0" smtClean="0">
                <a:solidFill>
                  <a:srgbClr val="00B050"/>
                </a:solidFill>
                <a:latin typeface="+mj-lt"/>
              </a:rPr>
              <a:t>Khác ở ngữ điệu và chức năng</a:t>
            </a:r>
            <a:endParaRPr lang="en-US" sz="2800" b="1" dirty="0">
              <a:solidFill>
                <a:srgbClr val="00B050"/>
              </a:solidFill>
              <a:latin typeface="+mj-lt"/>
            </a:endParaRPr>
          </a:p>
        </p:txBody>
      </p:sp>
      <p:sp>
        <p:nvSpPr>
          <p:cNvPr id="11" name="Right Arrow 10"/>
          <p:cNvSpPr/>
          <p:nvPr/>
        </p:nvSpPr>
        <p:spPr>
          <a:xfrm>
            <a:off x="5029200" y="3688081"/>
            <a:ext cx="533400"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ox(in)">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box(in)">
                                      <p:cBhvr>
                                        <p:cTn id="15" dur="5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grpId="0" nodeType="click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box(in)">
                                      <p:cBhvr>
                                        <p:cTn id="20" dur="500"/>
                                        <p:tgtEl>
                                          <p:spTgt spid="11"/>
                                        </p:tgtEl>
                                      </p:cBhvr>
                                    </p:animEffect>
                                  </p:childTnLst>
                                </p:cTn>
                              </p:par>
                              <p:par>
                                <p:cTn id="21" presetID="4" presetClass="entr" presetSubtype="16"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box(in)">
                                      <p:cBhvr>
                                        <p:cTn id="23" dur="500"/>
                                        <p:tgtEl>
                                          <p:spTgt spid="8"/>
                                        </p:tgtEl>
                                      </p:cBhvr>
                                    </p:animEffect>
                                  </p:childTnLst>
                                </p:cTn>
                              </p:par>
                            </p:childTnLst>
                          </p:cTn>
                        </p:par>
                      </p:childTnLst>
                    </p:cTn>
                  </p:par>
                  <p:par>
                    <p:cTn id="24" fill="hold">
                      <p:stCondLst>
                        <p:cond delay="indefinite"/>
                      </p:stCondLst>
                      <p:childTnLst>
                        <p:par>
                          <p:cTn id="25" fill="hold">
                            <p:stCondLst>
                              <p:cond delay="0"/>
                            </p:stCondLst>
                            <p:childTnLst>
                              <p:par>
                                <p:cTn id="26" presetID="4" presetClass="entr" presetSubtype="16"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box(in)">
                                      <p:cBhvr>
                                        <p:cTn id="28" dur="500"/>
                                        <p:tgtEl>
                                          <p:spTgt spid="9"/>
                                        </p:tgtEl>
                                      </p:cBhvr>
                                    </p:animEffect>
                                  </p:childTnLst>
                                </p:cTn>
                              </p:par>
                              <p:par>
                                <p:cTn id="29" presetID="4" presetClass="entr" presetSubtype="16" fill="hold" grpId="0" nodeType="with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box(in)">
                                      <p:cBhvr>
                                        <p:cTn id="3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7" grpId="0"/>
      <p:bldP spid="8" grpId="0"/>
      <p:bldP spid="9" grpId="0" animBg="1"/>
      <p:bldP spid="10" grpId="0"/>
      <p:bldP spid="1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304800"/>
            <a:ext cx="7772400" cy="6124754"/>
          </a:xfrm>
          <a:prstGeom prst="rect">
            <a:avLst/>
          </a:prstGeom>
          <a:noFill/>
        </p:spPr>
        <p:txBody>
          <a:bodyPr wrap="square" rtlCol="0">
            <a:spAutoFit/>
          </a:bodyPr>
          <a:lstStyle/>
          <a:p>
            <a:pPr algn="ctr"/>
            <a:r>
              <a:rPr lang="vi-VN" sz="2800" b="1" dirty="0" smtClean="0">
                <a:solidFill>
                  <a:srgbClr val="FF0000"/>
                </a:solidFill>
                <a:latin typeface="+mj-lt"/>
              </a:rPr>
              <a:t>BÀI TẬP NHANH:</a:t>
            </a:r>
          </a:p>
          <a:p>
            <a:pPr algn="ctr"/>
            <a:r>
              <a:rPr lang="vi-VN" sz="2800" b="1" i="1" dirty="0" smtClean="0">
                <a:solidFill>
                  <a:srgbClr val="FF0000"/>
                </a:solidFill>
                <a:latin typeface="+mj-lt"/>
              </a:rPr>
              <a:t>Xác định</a:t>
            </a:r>
            <a:r>
              <a:rPr lang="vi-VN" sz="2800" b="1" i="1" dirty="0" smtClean="0">
                <a:solidFill>
                  <a:srgbClr val="FF0000"/>
                </a:solidFill>
              </a:rPr>
              <a:t> </a:t>
            </a:r>
            <a:r>
              <a:rPr lang="vi-VN" sz="2800" b="1" i="1" dirty="0" smtClean="0">
                <a:solidFill>
                  <a:srgbClr val="FF0000"/>
                </a:solidFill>
                <a:latin typeface="+mj-lt"/>
              </a:rPr>
              <a:t>câu cầu khiến và chức năng :</a:t>
            </a:r>
          </a:p>
          <a:p>
            <a:r>
              <a:rPr lang="vi-VN" sz="2800" b="1" dirty="0" smtClean="0">
                <a:latin typeface="+mj-lt"/>
              </a:rPr>
              <a:t>1.           </a:t>
            </a:r>
            <a:r>
              <a:rPr lang="vi-VN" sz="2800" b="1" i="1" dirty="0" smtClean="0">
                <a:latin typeface="+mj-lt"/>
              </a:rPr>
              <a:t>Tiến lên! Chiến sĩ, đồng bào.</a:t>
            </a:r>
            <a:br>
              <a:rPr lang="vi-VN" sz="2800" b="1" i="1" dirty="0" smtClean="0">
                <a:latin typeface="+mj-lt"/>
              </a:rPr>
            </a:br>
            <a:r>
              <a:rPr lang="vi-VN" sz="2800" b="1" i="1" dirty="0" smtClean="0">
                <a:latin typeface="+mj-lt"/>
              </a:rPr>
              <a:t>          Bắc Nam sum họp xuân nào vui hơn.</a:t>
            </a:r>
            <a:r>
              <a:rPr lang="vi-VN" sz="2800" b="1" dirty="0" smtClean="0">
                <a:latin typeface="+mj-lt"/>
              </a:rPr>
              <a:t/>
            </a:r>
            <a:br>
              <a:rPr lang="vi-VN" sz="2800" b="1" dirty="0" smtClean="0">
                <a:latin typeface="+mj-lt"/>
              </a:rPr>
            </a:br>
            <a:r>
              <a:rPr lang="vi-VN" sz="2800" b="1" dirty="0" smtClean="0">
                <a:latin typeface="+mj-lt"/>
              </a:rPr>
              <a:t>                                                  Hồ Chí Minh)</a:t>
            </a:r>
            <a:br>
              <a:rPr lang="vi-VN" sz="2800" b="1" dirty="0" smtClean="0">
                <a:latin typeface="+mj-lt"/>
              </a:rPr>
            </a:br>
            <a:r>
              <a:rPr lang="vi-VN" sz="2800" b="1" dirty="0" smtClean="0">
                <a:latin typeface="+mj-lt"/>
              </a:rPr>
              <a:t>2. Đừng hút thuốc nữa nhé.</a:t>
            </a:r>
            <a:br>
              <a:rPr lang="vi-VN" sz="2800" b="1" dirty="0" smtClean="0">
                <a:latin typeface="+mj-lt"/>
              </a:rPr>
            </a:br>
            <a:r>
              <a:rPr lang="vi-VN" sz="2800" b="1" dirty="0" smtClean="0">
                <a:latin typeface="+mj-lt"/>
              </a:rPr>
              <a:t/>
            </a:r>
            <a:br>
              <a:rPr lang="vi-VN" sz="2800" b="1" dirty="0" smtClean="0">
                <a:latin typeface="+mj-lt"/>
              </a:rPr>
            </a:br>
            <a:r>
              <a:rPr lang="vi-VN" sz="2800" b="1" dirty="0" smtClean="0">
                <a:latin typeface="+mj-lt"/>
              </a:rPr>
              <a:t/>
            </a:r>
            <a:br>
              <a:rPr lang="vi-VN" sz="2800" b="1" dirty="0" smtClean="0">
                <a:latin typeface="+mj-lt"/>
              </a:rPr>
            </a:br>
            <a:r>
              <a:rPr lang="vi-VN" sz="2800" b="1" dirty="0" smtClean="0">
                <a:latin typeface="+mj-lt"/>
              </a:rPr>
              <a:t>3) Xung phong!</a:t>
            </a:r>
            <a:br>
              <a:rPr lang="vi-VN" sz="2800" b="1" dirty="0" smtClean="0">
                <a:latin typeface="+mj-lt"/>
              </a:rPr>
            </a:br>
            <a:r>
              <a:rPr lang="vi-VN" sz="2800" b="1" dirty="0" smtClean="0">
                <a:latin typeface="+mj-lt"/>
              </a:rPr>
              <a:t>4) Xin đừng đổ rác!</a:t>
            </a:r>
            <a:br>
              <a:rPr lang="vi-VN" sz="2800" b="1" dirty="0" smtClean="0">
                <a:latin typeface="+mj-lt"/>
              </a:rPr>
            </a:br>
            <a:r>
              <a:rPr lang="vi-VN" sz="2800" b="1" dirty="0" smtClean="0">
                <a:latin typeface="+mj-lt"/>
              </a:rPr>
              <a:t>5) Đề nghị mọi người giữ trật tự.</a:t>
            </a:r>
            <a:br>
              <a:rPr lang="vi-VN" sz="2800" b="1" dirty="0" smtClean="0">
                <a:latin typeface="+mj-lt"/>
              </a:rPr>
            </a:br>
            <a:r>
              <a:rPr lang="vi-VN" sz="2800" b="1" dirty="0" smtClean="0">
                <a:latin typeface="+mj-lt"/>
              </a:rPr>
              <a:t>6)          </a:t>
            </a:r>
            <a:r>
              <a:rPr lang="vi-VN" sz="2800" b="1" i="1" dirty="0" smtClean="0">
                <a:latin typeface="+mj-lt"/>
              </a:rPr>
              <a:t>Ai ơi chớ bỏ ruộng hoang</a:t>
            </a:r>
            <a:br>
              <a:rPr lang="vi-VN" sz="2800" b="1" i="1" dirty="0" smtClean="0">
                <a:latin typeface="+mj-lt"/>
              </a:rPr>
            </a:br>
            <a:r>
              <a:rPr lang="vi-VN" sz="2800" b="1" i="1" dirty="0" smtClean="0">
                <a:latin typeface="+mj-lt"/>
              </a:rPr>
              <a:t>       Bao nhiêu tấc đất, tấc vàng bấy nhiêu</a:t>
            </a:r>
            <a:r>
              <a:rPr lang="vi-VN" sz="2800" b="1" dirty="0" smtClean="0">
                <a:latin typeface="+mj-lt"/>
              </a:rPr>
              <a:t>.</a:t>
            </a:r>
            <a:br>
              <a:rPr lang="vi-VN" sz="2800" b="1" dirty="0" smtClean="0">
                <a:latin typeface="+mj-lt"/>
              </a:rPr>
            </a:br>
            <a:r>
              <a:rPr lang="vi-VN" sz="2800" b="1" dirty="0" smtClean="0">
                <a:latin typeface="+mj-lt"/>
              </a:rPr>
              <a:t>                                                            (Ca dao)</a:t>
            </a:r>
            <a:endParaRPr lang="en-US" sz="2800" b="1" dirty="0">
              <a:latin typeface="+mj-lt"/>
            </a:endParaRPr>
          </a:p>
        </p:txBody>
      </p:sp>
      <p:sp>
        <p:nvSpPr>
          <p:cNvPr id="5" name="TextBox 4"/>
          <p:cNvSpPr txBox="1"/>
          <p:nvPr/>
        </p:nvSpPr>
        <p:spPr>
          <a:xfrm>
            <a:off x="6858000" y="1143000"/>
            <a:ext cx="2209800" cy="523220"/>
          </a:xfrm>
          <a:prstGeom prst="rect">
            <a:avLst/>
          </a:prstGeom>
          <a:noFill/>
        </p:spPr>
        <p:txBody>
          <a:bodyPr wrap="square" rtlCol="0">
            <a:spAutoFit/>
          </a:bodyPr>
          <a:lstStyle/>
          <a:p>
            <a:r>
              <a:rPr lang="vi-VN" sz="2800" b="1" dirty="0" smtClean="0">
                <a:solidFill>
                  <a:srgbClr val="FF0000"/>
                </a:solidFill>
                <a:latin typeface="+mj-lt"/>
              </a:rPr>
              <a:t>=&gt;Ra lệnh</a:t>
            </a:r>
            <a:endParaRPr lang="en-US" sz="2800" b="1" dirty="0">
              <a:solidFill>
                <a:srgbClr val="FF0000"/>
              </a:solidFill>
              <a:latin typeface="+mj-lt"/>
            </a:endParaRPr>
          </a:p>
        </p:txBody>
      </p:sp>
      <p:sp>
        <p:nvSpPr>
          <p:cNvPr id="6" name="TextBox 5"/>
          <p:cNvSpPr txBox="1"/>
          <p:nvPr/>
        </p:nvSpPr>
        <p:spPr>
          <a:xfrm>
            <a:off x="5334000" y="2524780"/>
            <a:ext cx="2209800" cy="523220"/>
          </a:xfrm>
          <a:prstGeom prst="rect">
            <a:avLst/>
          </a:prstGeom>
          <a:noFill/>
        </p:spPr>
        <p:txBody>
          <a:bodyPr wrap="square" rtlCol="0">
            <a:spAutoFit/>
          </a:bodyPr>
          <a:lstStyle/>
          <a:p>
            <a:r>
              <a:rPr lang="vi-VN" sz="2800" b="1" dirty="0" smtClean="0">
                <a:solidFill>
                  <a:srgbClr val="FF0000"/>
                </a:solidFill>
                <a:latin typeface="+mj-lt"/>
              </a:rPr>
              <a:t>=&gt;Yêu cầu</a:t>
            </a:r>
            <a:endParaRPr lang="en-US" sz="2800" b="1" dirty="0">
              <a:solidFill>
                <a:srgbClr val="FF0000"/>
              </a:solidFill>
              <a:latin typeface="+mj-lt"/>
            </a:endParaRPr>
          </a:p>
        </p:txBody>
      </p:sp>
      <p:sp>
        <p:nvSpPr>
          <p:cNvPr id="7" name="TextBox 6"/>
          <p:cNvSpPr txBox="1"/>
          <p:nvPr/>
        </p:nvSpPr>
        <p:spPr>
          <a:xfrm>
            <a:off x="5943600" y="4658380"/>
            <a:ext cx="1828800" cy="523220"/>
          </a:xfrm>
          <a:prstGeom prst="rect">
            <a:avLst/>
          </a:prstGeom>
          <a:noFill/>
        </p:spPr>
        <p:txBody>
          <a:bodyPr wrap="square" rtlCol="0">
            <a:spAutoFit/>
          </a:bodyPr>
          <a:lstStyle/>
          <a:p>
            <a:r>
              <a:rPr lang="vi-VN" sz="2800" b="1" dirty="0" smtClean="0">
                <a:solidFill>
                  <a:srgbClr val="FF0000"/>
                </a:solidFill>
                <a:latin typeface="+mj-lt"/>
              </a:rPr>
              <a:t>=&gt;Đề nghị</a:t>
            </a:r>
            <a:endParaRPr lang="en-US" sz="2800" b="1" dirty="0">
              <a:solidFill>
                <a:srgbClr val="FF0000"/>
              </a:solidFill>
              <a:latin typeface="+mj-lt"/>
            </a:endParaRPr>
          </a:p>
        </p:txBody>
      </p:sp>
      <p:sp>
        <p:nvSpPr>
          <p:cNvPr id="8" name="TextBox 7"/>
          <p:cNvSpPr txBox="1"/>
          <p:nvPr/>
        </p:nvSpPr>
        <p:spPr>
          <a:xfrm>
            <a:off x="5943600" y="5039380"/>
            <a:ext cx="2743200" cy="523220"/>
          </a:xfrm>
          <a:prstGeom prst="rect">
            <a:avLst/>
          </a:prstGeom>
          <a:noFill/>
        </p:spPr>
        <p:txBody>
          <a:bodyPr wrap="square" rtlCol="0">
            <a:spAutoFit/>
          </a:bodyPr>
          <a:lstStyle/>
          <a:p>
            <a:r>
              <a:rPr lang="vi-VN" sz="2800" b="1" dirty="0" smtClean="0">
                <a:solidFill>
                  <a:srgbClr val="FF0000"/>
                </a:solidFill>
                <a:latin typeface="+mj-lt"/>
              </a:rPr>
              <a:t>=&gt;Khuyên nhủ</a:t>
            </a:r>
            <a:endParaRPr lang="en-US" sz="2800" b="1" dirty="0">
              <a:solidFill>
                <a:srgbClr val="FF0000"/>
              </a:solidFill>
              <a:latin typeface="+mj-lt"/>
            </a:endParaRPr>
          </a:p>
        </p:txBody>
      </p:sp>
      <p:cxnSp>
        <p:nvCxnSpPr>
          <p:cNvPr id="10" name="Straight Connector 9"/>
          <p:cNvCxnSpPr/>
          <p:nvPr/>
        </p:nvCxnSpPr>
        <p:spPr>
          <a:xfrm>
            <a:off x="1981200" y="1600200"/>
            <a:ext cx="1219200" cy="158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3962400" y="4124980"/>
            <a:ext cx="2209800" cy="523220"/>
          </a:xfrm>
          <a:prstGeom prst="rect">
            <a:avLst/>
          </a:prstGeom>
          <a:noFill/>
        </p:spPr>
        <p:txBody>
          <a:bodyPr wrap="square" rtlCol="0">
            <a:spAutoFit/>
          </a:bodyPr>
          <a:lstStyle/>
          <a:p>
            <a:r>
              <a:rPr lang="vi-VN" sz="2800" b="1" dirty="0" smtClean="0">
                <a:solidFill>
                  <a:srgbClr val="FF0000"/>
                </a:solidFill>
                <a:latin typeface="+mj-lt"/>
              </a:rPr>
              <a:t>=&gt;Yêu cầu</a:t>
            </a:r>
            <a:endParaRPr lang="en-US" sz="2800" b="1" dirty="0">
              <a:solidFill>
                <a:srgbClr val="FF0000"/>
              </a:solidFill>
              <a:latin typeface="+mj-lt"/>
            </a:endParaRPr>
          </a:p>
        </p:txBody>
      </p:sp>
      <p:sp>
        <p:nvSpPr>
          <p:cNvPr id="12" name="TextBox 11"/>
          <p:cNvSpPr txBox="1"/>
          <p:nvPr/>
        </p:nvSpPr>
        <p:spPr>
          <a:xfrm>
            <a:off x="3429000" y="3733800"/>
            <a:ext cx="2209800" cy="523220"/>
          </a:xfrm>
          <a:prstGeom prst="rect">
            <a:avLst/>
          </a:prstGeom>
          <a:noFill/>
        </p:spPr>
        <p:txBody>
          <a:bodyPr wrap="square" rtlCol="0">
            <a:spAutoFit/>
          </a:bodyPr>
          <a:lstStyle/>
          <a:p>
            <a:r>
              <a:rPr lang="vi-VN" sz="2800" b="1" dirty="0" smtClean="0">
                <a:solidFill>
                  <a:srgbClr val="FF0000"/>
                </a:solidFill>
                <a:latin typeface="+mj-lt"/>
              </a:rPr>
              <a:t>=&gt;Ra lệnh</a:t>
            </a:r>
            <a:endParaRPr lang="en-US" sz="2800" b="1" dirty="0">
              <a:solidFill>
                <a:srgbClr val="FF0000"/>
              </a:solidFill>
              <a:latin typeface="+mj-lt"/>
            </a:endParaRPr>
          </a:p>
        </p:txBody>
      </p:sp>
      <p:cxnSp>
        <p:nvCxnSpPr>
          <p:cNvPr id="14" name="Straight Connector 13"/>
          <p:cNvCxnSpPr/>
          <p:nvPr/>
        </p:nvCxnSpPr>
        <p:spPr>
          <a:xfrm>
            <a:off x="2700996" y="5428540"/>
            <a:ext cx="457200" cy="158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1143000" y="2881532"/>
            <a:ext cx="609600" cy="158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1143000" y="4162864"/>
            <a:ext cx="1752600" cy="158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1219200" y="4572000"/>
            <a:ext cx="1295400" cy="158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1143000" y="5029200"/>
            <a:ext cx="1066800" cy="158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ox(in)">
                                      <p:cBhvr>
                                        <p:cTn id="7" dur="500"/>
                                        <p:tgtEl>
                                          <p:spTgt spid="10"/>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ox(i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nodeType="click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box(in)">
                                      <p:cBhvr>
                                        <p:cTn id="15" dur="500"/>
                                        <p:tgtEl>
                                          <p:spTgt spid="16"/>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ox(in)">
                                      <p:cBhvr>
                                        <p:cTn id="18" dur="5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nodeType="clickEffect">
                                  <p:stCondLst>
                                    <p:cond delay="0"/>
                                  </p:stCondLst>
                                  <p:childTnLst>
                                    <p:set>
                                      <p:cBhvr>
                                        <p:cTn id="22" dur="1" fill="hold">
                                          <p:stCondLst>
                                            <p:cond delay="0"/>
                                          </p:stCondLst>
                                        </p:cTn>
                                        <p:tgtEl>
                                          <p:spTgt spid="18"/>
                                        </p:tgtEl>
                                        <p:attrNameLst>
                                          <p:attrName>style.visibility</p:attrName>
                                        </p:attrNameLst>
                                      </p:cBhvr>
                                      <p:to>
                                        <p:strVal val="visible"/>
                                      </p:to>
                                    </p:set>
                                    <p:animEffect transition="in" filter="box(in)">
                                      <p:cBhvr>
                                        <p:cTn id="23" dur="500"/>
                                        <p:tgtEl>
                                          <p:spTgt spid="18"/>
                                        </p:tgtEl>
                                      </p:cBhvr>
                                    </p:animEffect>
                                  </p:childTnLst>
                                </p:cTn>
                              </p:par>
                              <p:par>
                                <p:cTn id="24" presetID="4" presetClass="entr" presetSubtype="16" fill="hold" grpId="0" nodeType="with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box(in)">
                                      <p:cBhvr>
                                        <p:cTn id="26" dur="500"/>
                                        <p:tgtEl>
                                          <p:spTgt spid="12"/>
                                        </p:tgtEl>
                                      </p:cBhvr>
                                    </p:animEffect>
                                  </p:childTnLst>
                                </p:cTn>
                              </p:par>
                            </p:childTnLst>
                          </p:cTn>
                        </p:par>
                      </p:childTnLst>
                    </p:cTn>
                  </p:par>
                  <p:par>
                    <p:cTn id="27" fill="hold">
                      <p:stCondLst>
                        <p:cond delay="indefinite"/>
                      </p:stCondLst>
                      <p:childTnLst>
                        <p:par>
                          <p:cTn id="28" fill="hold">
                            <p:stCondLst>
                              <p:cond delay="0"/>
                            </p:stCondLst>
                            <p:childTnLst>
                              <p:par>
                                <p:cTn id="29" presetID="4" presetClass="entr" presetSubtype="16" fill="hold" nodeType="clickEffect">
                                  <p:stCondLst>
                                    <p:cond delay="0"/>
                                  </p:stCondLst>
                                  <p:childTnLst>
                                    <p:set>
                                      <p:cBhvr>
                                        <p:cTn id="30" dur="1" fill="hold">
                                          <p:stCondLst>
                                            <p:cond delay="0"/>
                                          </p:stCondLst>
                                        </p:cTn>
                                        <p:tgtEl>
                                          <p:spTgt spid="20"/>
                                        </p:tgtEl>
                                        <p:attrNameLst>
                                          <p:attrName>style.visibility</p:attrName>
                                        </p:attrNameLst>
                                      </p:cBhvr>
                                      <p:to>
                                        <p:strVal val="visible"/>
                                      </p:to>
                                    </p:set>
                                    <p:animEffect transition="in" filter="box(in)">
                                      <p:cBhvr>
                                        <p:cTn id="31" dur="500"/>
                                        <p:tgtEl>
                                          <p:spTgt spid="20"/>
                                        </p:tgtEl>
                                      </p:cBhvr>
                                    </p:animEffect>
                                  </p:childTnLst>
                                </p:cTn>
                              </p:par>
                              <p:par>
                                <p:cTn id="32" presetID="4" presetClass="entr" presetSubtype="16" fill="hold" grpId="0" nodeType="with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box(in)">
                                      <p:cBhvr>
                                        <p:cTn id="34" dur="500"/>
                                        <p:tgtEl>
                                          <p:spTgt spid="11"/>
                                        </p:tgtEl>
                                      </p:cBhvr>
                                    </p:animEffect>
                                  </p:childTnLst>
                                </p:cTn>
                              </p:par>
                            </p:childTnLst>
                          </p:cTn>
                        </p:par>
                      </p:childTnLst>
                    </p:cTn>
                  </p:par>
                  <p:par>
                    <p:cTn id="35" fill="hold">
                      <p:stCondLst>
                        <p:cond delay="indefinite"/>
                      </p:stCondLst>
                      <p:childTnLst>
                        <p:par>
                          <p:cTn id="36" fill="hold">
                            <p:stCondLst>
                              <p:cond delay="0"/>
                            </p:stCondLst>
                            <p:childTnLst>
                              <p:par>
                                <p:cTn id="37" presetID="4" presetClass="entr" presetSubtype="16" fill="hold" nodeType="clickEffect">
                                  <p:stCondLst>
                                    <p:cond delay="0"/>
                                  </p:stCondLst>
                                  <p:childTnLst>
                                    <p:set>
                                      <p:cBhvr>
                                        <p:cTn id="38" dur="1" fill="hold">
                                          <p:stCondLst>
                                            <p:cond delay="0"/>
                                          </p:stCondLst>
                                        </p:cTn>
                                        <p:tgtEl>
                                          <p:spTgt spid="22"/>
                                        </p:tgtEl>
                                        <p:attrNameLst>
                                          <p:attrName>style.visibility</p:attrName>
                                        </p:attrNameLst>
                                      </p:cBhvr>
                                      <p:to>
                                        <p:strVal val="visible"/>
                                      </p:to>
                                    </p:set>
                                    <p:animEffect transition="in" filter="box(in)">
                                      <p:cBhvr>
                                        <p:cTn id="39" dur="500"/>
                                        <p:tgtEl>
                                          <p:spTgt spid="22"/>
                                        </p:tgtEl>
                                      </p:cBhvr>
                                    </p:animEffect>
                                  </p:childTnLst>
                                </p:cTn>
                              </p:par>
                              <p:par>
                                <p:cTn id="40" presetID="4" presetClass="entr" presetSubtype="16" fill="hold" grpId="0" nodeType="withEffect">
                                  <p:stCondLst>
                                    <p:cond delay="0"/>
                                  </p:stCondLst>
                                  <p:childTnLst>
                                    <p:set>
                                      <p:cBhvr>
                                        <p:cTn id="41" dur="1" fill="hold">
                                          <p:stCondLst>
                                            <p:cond delay="0"/>
                                          </p:stCondLst>
                                        </p:cTn>
                                        <p:tgtEl>
                                          <p:spTgt spid="7"/>
                                        </p:tgtEl>
                                        <p:attrNameLst>
                                          <p:attrName>style.visibility</p:attrName>
                                        </p:attrNameLst>
                                      </p:cBhvr>
                                      <p:to>
                                        <p:strVal val="visible"/>
                                      </p:to>
                                    </p:set>
                                    <p:animEffect transition="in" filter="box(in)">
                                      <p:cBhvr>
                                        <p:cTn id="42" dur="500"/>
                                        <p:tgtEl>
                                          <p:spTgt spid="7"/>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nodeType="click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box(in)">
                                      <p:cBhvr>
                                        <p:cTn id="47" dur="500"/>
                                        <p:tgtEl>
                                          <p:spTgt spid="14"/>
                                        </p:tgtEl>
                                      </p:cBhvr>
                                    </p:animEffect>
                                  </p:childTnLst>
                                </p:cTn>
                              </p:par>
                              <p:par>
                                <p:cTn id="48" presetID="4" presetClass="entr" presetSubtype="16" fill="hold" grpId="0" nodeType="withEffect">
                                  <p:stCondLst>
                                    <p:cond delay="0"/>
                                  </p:stCondLst>
                                  <p:childTnLst>
                                    <p:set>
                                      <p:cBhvr>
                                        <p:cTn id="49" dur="1" fill="hold">
                                          <p:stCondLst>
                                            <p:cond delay="0"/>
                                          </p:stCondLst>
                                        </p:cTn>
                                        <p:tgtEl>
                                          <p:spTgt spid="8"/>
                                        </p:tgtEl>
                                        <p:attrNameLst>
                                          <p:attrName>style.visibility</p:attrName>
                                        </p:attrNameLst>
                                      </p:cBhvr>
                                      <p:to>
                                        <p:strVal val="visible"/>
                                      </p:to>
                                    </p:set>
                                    <p:animEffect transition="in" filter="box(in)">
                                      <p:cBhvr>
                                        <p:cTn id="5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11" grpId="0"/>
      <p:bldP spid="1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1158657"/>
            <a:ext cx="8305800" cy="3108543"/>
          </a:xfrm>
          <a:prstGeom prst="rect">
            <a:avLst/>
          </a:prstGeom>
          <a:noFill/>
        </p:spPr>
        <p:txBody>
          <a:bodyPr wrap="square" rtlCol="0">
            <a:spAutoFit/>
          </a:bodyPr>
          <a:lstStyle/>
          <a:p>
            <a:pPr algn="just">
              <a:buFont typeface="Arial" pitchFamily="34" charset="0"/>
              <a:buChar char="•"/>
            </a:pPr>
            <a:r>
              <a:rPr lang="vi-VN" sz="2800" b="1" i="1" dirty="0" smtClean="0">
                <a:solidFill>
                  <a:srgbClr val="FF0000"/>
                </a:solidFill>
                <a:latin typeface="+mj-lt"/>
              </a:rPr>
              <a:t>Câu cầu khiến là câu có những từ ngữ cầu khiến như: </a:t>
            </a:r>
            <a:r>
              <a:rPr lang="vi-VN" sz="2800" b="1" i="1" dirty="0" smtClean="0">
                <a:solidFill>
                  <a:srgbClr val="0070C0"/>
                </a:solidFill>
                <a:latin typeface="+mj-lt"/>
              </a:rPr>
              <a:t>hãy, đừng, chớ</a:t>
            </a:r>
            <a:r>
              <a:rPr lang="vi-VN" sz="2800" b="1" i="1" dirty="0" smtClean="0">
                <a:solidFill>
                  <a:srgbClr val="FF0000"/>
                </a:solidFill>
                <a:latin typeface="+mj-lt"/>
              </a:rPr>
              <a:t>,... </a:t>
            </a:r>
            <a:r>
              <a:rPr lang="vi-VN" sz="2800" b="1" i="1" dirty="0" smtClean="0">
                <a:solidFill>
                  <a:srgbClr val="0070C0"/>
                </a:solidFill>
                <a:latin typeface="+mj-lt"/>
              </a:rPr>
              <a:t>Đi, thôi, nào</a:t>
            </a:r>
            <a:r>
              <a:rPr lang="vi-VN" sz="2800" b="1" i="1" dirty="0" smtClean="0">
                <a:solidFill>
                  <a:srgbClr val="FF0000"/>
                </a:solidFill>
                <a:latin typeface="+mj-lt"/>
              </a:rPr>
              <a:t>,... hay </a:t>
            </a:r>
            <a:r>
              <a:rPr lang="vi-VN" sz="2800" b="1" i="1" dirty="0" smtClean="0">
                <a:solidFill>
                  <a:srgbClr val="0070C0"/>
                </a:solidFill>
                <a:latin typeface="+mj-lt"/>
              </a:rPr>
              <a:t>ngữ điệu cầu khiến</a:t>
            </a:r>
            <a:r>
              <a:rPr lang="vi-VN" sz="2800" b="1" i="1" dirty="0" smtClean="0">
                <a:solidFill>
                  <a:srgbClr val="FF0000"/>
                </a:solidFill>
                <a:latin typeface="+mj-lt"/>
              </a:rPr>
              <a:t>; dùng để </a:t>
            </a:r>
            <a:r>
              <a:rPr lang="vi-VN" sz="2800" b="1" i="1" u="sng" dirty="0" smtClean="0">
                <a:solidFill>
                  <a:srgbClr val="FF0000"/>
                </a:solidFill>
                <a:latin typeface="+mj-lt"/>
              </a:rPr>
              <a:t>ra lệnh, yêu cầu, đề nghị, khuyên bảo,...</a:t>
            </a:r>
          </a:p>
          <a:p>
            <a:pPr>
              <a:buFont typeface="Arial" pitchFamily="34" charset="0"/>
              <a:buChar char="•"/>
            </a:pPr>
            <a:r>
              <a:rPr lang="vi-VN" sz="2800" b="1" i="1" dirty="0" smtClean="0">
                <a:solidFill>
                  <a:srgbClr val="FF0000"/>
                </a:solidFill>
                <a:latin typeface="+mj-lt"/>
              </a:rPr>
              <a:t>Khi viết câu cầu khiến thường kết thúc </a:t>
            </a:r>
            <a:r>
              <a:rPr lang="vi-VN" sz="2800" b="1" i="1" u="sng" dirty="0" smtClean="0">
                <a:solidFill>
                  <a:srgbClr val="FF0000"/>
                </a:solidFill>
                <a:latin typeface="+mj-lt"/>
              </a:rPr>
              <a:t>bằng dấu chấm than</a:t>
            </a:r>
            <a:r>
              <a:rPr lang="vi-VN" sz="2800" b="1" i="1" dirty="0" smtClean="0">
                <a:solidFill>
                  <a:srgbClr val="FF0000"/>
                </a:solidFill>
                <a:latin typeface="+mj-lt"/>
              </a:rPr>
              <a:t>, nhưng khi </a:t>
            </a:r>
            <a:r>
              <a:rPr lang="vi-VN" sz="2800" b="1" i="1" u="sng" dirty="0" smtClean="0">
                <a:solidFill>
                  <a:srgbClr val="FF0000"/>
                </a:solidFill>
                <a:latin typeface="+mj-lt"/>
              </a:rPr>
              <a:t>ý cầu khiến không được nhấn mạnh</a:t>
            </a:r>
            <a:r>
              <a:rPr lang="vi-VN" sz="2800" b="1" i="1" dirty="0" smtClean="0">
                <a:solidFill>
                  <a:srgbClr val="FF0000"/>
                </a:solidFill>
                <a:latin typeface="+mj-lt"/>
              </a:rPr>
              <a:t> thì có thể </a:t>
            </a:r>
            <a:r>
              <a:rPr lang="vi-VN" sz="2800" b="1" i="1" u="sng" dirty="0" smtClean="0">
                <a:solidFill>
                  <a:srgbClr val="FF0000"/>
                </a:solidFill>
                <a:latin typeface="+mj-lt"/>
              </a:rPr>
              <a:t>kết thúc bằng dấu chấm</a:t>
            </a:r>
            <a:endParaRPr lang="en-US" sz="2800" b="1" i="1" u="sng" dirty="0">
              <a:solidFill>
                <a:srgbClr val="FF0000"/>
              </a:solidFill>
              <a:latin typeface="+mj-l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232</TotalTime>
  <Words>2007</Words>
  <Application>Microsoft Office PowerPoint</Application>
  <PresentationFormat>On-screen Show (4:3)</PresentationFormat>
  <Paragraphs>191</Paragraphs>
  <Slides>35</Slides>
  <Notes>1</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Office Theme</vt:lpstr>
      <vt:lpstr>Slide 1</vt:lpstr>
      <vt:lpstr>Slide 2</vt:lpstr>
      <vt:lpstr>Tiếng việt: </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Admin</cp:lastModifiedBy>
  <cp:revision>13</cp:revision>
  <dcterms:created xsi:type="dcterms:W3CDTF">2020-04-07T09:26:00Z</dcterms:created>
  <dcterms:modified xsi:type="dcterms:W3CDTF">2020-04-21T14:39:28Z</dcterms:modified>
</cp:coreProperties>
</file>