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1" r:id="rId1"/>
  </p:sldMasterIdLst>
  <p:notesMasterIdLst>
    <p:notesMasterId r:id="rId38"/>
  </p:notesMasterIdLst>
  <p:sldIdLst>
    <p:sldId id="309" r:id="rId2"/>
    <p:sldId id="258" r:id="rId3"/>
    <p:sldId id="259" r:id="rId4"/>
    <p:sldId id="266" r:id="rId5"/>
    <p:sldId id="328" r:id="rId6"/>
    <p:sldId id="329" r:id="rId7"/>
    <p:sldId id="330" r:id="rId8"/>
    <p:sldId id="263" r:id="rId9"/>
    <p:sldId id="268" r:id="rId10"/>
    <p:sldId id="270" r:id="rId11"/>
    <p:sldId id="310" r:id="rId12"/>
    <p:sldId id="311" r:id="rId13"/>
    <p:sldId id="313" r:id="rId14"/>
    <p:sldId id="315" r:id="rId15"/>
    <p:sldId id="327" r:id="rId16"/>
    <p:sldId id="319" r:id="rId17"/>
    <p:sldId id="317" r:id="rId18"/>
    <p:sldId id="324" r:id="rId19"/>
    <p:sldId id="320" r:id="rId20"/>
    <p:sldId id="333" r:id="rId21"/>
    <p:sldId id="321" r:id="rId22"/>
    <p:sldId id="279" r:id="rId23"/>
    <p:sldId id="339" r:id="rId24"/>
    <p:sldId id="332" r:id="rId25"/>
    <p:sldId id="322" r:id="rId26"/>
    <p:sldId id="340" r:id="rId27"/>
    <p:sldId id="337" r:id="rId28"/>
    <p:sldId id="335" r:id="rId29"/>
    <p:sldId id="334" r:id="rId30"/>
    <p:sldId id="338" r:id="rId31"/>
    <p:sldId id="287" r:id="rId32"/>
    <p:sldId id="300" r:id="rId33"/>
    <p:sldId id="298" r:id="rId34"/>
    <p:sldId id="325" r:id="rId35"/>
    <p:sldId id="297" r:id="rId36"/>
    <p:sldId id="326" r:id="rId37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FF"/>
    <a:srgbClr val="BFEBF9"/>
    <a:srgbClr val="CCECFF"/>
    <a:srgbClr val="9933FF"/>
    <a:srgbClr val="CC0000"/>
    <a:srgbClr val="FFFF00"/>
    <a:srgbClr val="00FF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32820A8-8FDA-4A73-858D-EFABAB6D83CF}" type="datetimeFigureOut">
              <a:rPr lang="en-US"/>
              <a:pPr>
                <a:defRPr/>
              </a:pPr>
              <a:t>23/03/2020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922CC93-6741-45EF-8E9F-1B2E3B3E8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03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89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95CD7D0-3EFE-46D6-97BE-B67C62CCC517}" type="slidenum">
              <a:rPr lang="en-US" sz="1200"/>
              <a:pPr algn="r"/>
              <a:t>34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38686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5F23BD-4A3E-4C95-B72B-E96CB6A4BDAF}" type="slidenum">
              <a:rPr lang="en-US" smtClean="0"/>
              <a:pPr/>
              <a:t>35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09789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F7EE8086-6E1A-48F0-9258-E93C649810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50AAF-BB1B-40AD-889D-2380AD2789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6126B-0119-44DB-86FA-199206536E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7F444-D531-4553-89B0-060CACF74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F719B-219C-4976-B496-D2776D386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E1362CE1-418B-4D74-A63A-868D37ED22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4EFF9314-95CF-4C67-A869-EDD7D35DCD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696AF-3B88-4683-A48C-D03380A4DA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F6EA1-83D6-4D68-84BA-8E0C068654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576B1465-462E-4CBD-A4F9-A749990BAD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5FFB3-51A8-4CBC-896A-917DAE458A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6AF5CCA7-9A5A-499E-B96F-A8CE3B1D60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BD0F1C7-94D1-425B-8F7D-ADBF6DFB69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1DFCF4B-77CE-43ED-80A6-4AFF47F2A3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  <p:sldLayoutId id="2147484393" r:id="rId2"/>
    <p:sldLayoutId id="2147484394" r:id="rId3"/>
    <p:sldLayoutId id="2147484395" r:id="rId4"/>
    <p:sldLayoutId id="2147484396" r:id="rId5"/>
    <p:sldLayoutId id="2147484397" r:id="rId6"/>
    <p:sldLayoutId id="2147484398" r:id="rId7"/>
    <p:sldLayoutId id="2147484399" r:id="rId8"/>
    <p:sldLayoutId id="2147484400" r:id="rId9"/>
    <p:sldLayoutId id="2147484401" r:id="rId10"/>
    <p:sldLayoutId id="2147484402" r:id="rId11"/>
    <p:sldLayoutId id="2147484403" r:id="rId12"/>
    <p:sldLayoutId id="2147484404" r:id="rId13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/>
    </p:bld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thiennhien.net/Pictures/ozon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0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0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Program Files\Nufsoft\Common\Images\butterfly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6126163"/>
            <a:ext cx="73025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8" descr="C:\Program Files\Nufsoft\Common\Images\butterfly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577001">
            <a:off x="8382135" y="6095087"/>
            <a:ext cx="72390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267200" y="5334000"/>
            <a:ext cx="46482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THCS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GV:Mai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Vân</a:t>
            </a:r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Quận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95600" y="4114800"/>
            <a:ext cx="27432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endParaRPr lang="en-US" sz="4800" b="1" dirty="0">
              <a:ln>
                <a:prstDash val="solid"/>
              </a:ln>
              <a:solidFill>
                <a:srgbClr val="00B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102" name="Picture 24" descr="Eart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762000"/>
            <a:ext cx="3492500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5" descr="daffodils_swaying_hb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730875"/>
            <a:ext cx="1143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WordArt 16"/>
          <p:cNvSpPr>
            <a:spLocks noChangeArrowheads="1" noChangeShapeType="1" noTextEdit="1"/>
          </p:cNvSpPr>
          <p:nvPr/>
        </p:nvSpPr>
        <p:spPr bwMode="auto">
          <a:xfrm>
            <a:off x="-152400" y="622300"/>
            <a:ext cx="8458200" cy="4800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557252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Chào mừng quí thầy cô</a:t>
            </a:r>
          </a:p>
        </p:txBody>
      </p:sp>
      <p:sp>
        <p:nvSpPr>
          <p:cNvPr id="47105" name="WordArt 1"/>
          <p:cNvSpPr>
            <a:spLocks noChangeArrowheads="1" noChangeShapeType="1" noTextEdit="1"/>
          </p:cNvSpPr>
          <p:nvPr/>
        </p:nvSpPr>
        <p:spPr bwMode="auto">
          <a:xfrm>
            <a:off x="2438400" y="4191000"/>
            <a:ext cx="3429000" cy="12319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vi-VN" sz="40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Địa Lí </a:t>
            </a:r>
            <a:r>
              <a:rPr lang="en-US" sz="40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6</a:t>
            </a:r>
            <a:endParaRPr lang="en-US" sz="4000" kern="10" spc="0" dirty="0">
              <a:ln w="9525">
                <a:noFill/>
                <a:round/>
                <a:headEnd/>
                <a:tailEnd/>
              </a:ln>
              <a:solidFill>
                <a:srgbClr val="00B05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34 -0.27382 C 0.19635 -0.28561 0.19757 -0.29556 0.20747 -0.29995 C 0.20938 -0.29926 0.21111 -0.2981 0.21302 -0.2981 C 0.23108 -0.2981 0.22309 -0.30966 0.22014 -0.32632 C 0.2217 -0.34065 0.2224 -0.34597 0.23281 -0.3506 C 0.24219 -0.34644 0.2382 -0.34435 0.24965 -0.3469 C 0.25243 -0.358 0.25208 -0.3543 0.24965 -0.37326 C 0.24913 -0.37719 0.24774 -0.38066 0.24688 -0.38436 C 0.24635 -0.38621 0.24549 -0.39015 0.24549 -0.38991 C 0.24635 -0.392 0.24688 -0.39454 0.24826 -0.3957 C 0.25087 -0.39778 0.25677 -0.3994 0.25677 -0.39917 C 0.26007 -0.39824 0.26997 -0.39408 0.27222 -0.3994 C 0.27882 -0.41489 0.26823 -0.43409 0.28351 -0.44079 C 0.2882 -0.43871 0.29149 -0.43524 0.29618 -0.43316 C 0.29861 -0.43386 0.30087 -0.43455 0.3033 -0.43501 C 0.30799 -0.43594 0.31441 -0.43201 0.31736 -0.43686 C 0.31962 -0.44056 0.3158 -0.45698 0.31441 -0.46323 C 0.31493 -0.46693 0.31458 -0.47109 0.31597 -0.47456 C 0.31823 -0.48034 0.32969 -0.48127 0.33281 -0.48196 C 0.3349 -0.49028 0.33351 -0.49537 0.33004 -0.50254 C 0.3316 -0.51318 0.33195 -0.51549 0.33976 -0.51202 C 0.34445 -0.51272 0.35122 -0.50879 0.35399 -0.51387 C 0.35799 -0.52104 0.35382 -0.53168 0.35538 -0.54024 C 0.3559 -0.54301 0.36198 -0.5481 0.36372 -0.54949 C 0.36649 -0.5488 0.36945 -0.54856 0.37222 -0.54764 C 0.37517 -0.54671 0.38073 -0.54394 0.38073 -0.54371 C 0.38594 -0.54463 0.39618 -0.54139 0.39618 -0.55319 C 0.39618 -0.55712 0.39427 -0.56082 0.3934 -0.56452 C 0.39236 -0.56892 0.38767 -0.57585 0.38767 -0.57562 C 0.38906 -0.59621 0.38646 -0.59505 0.39618 -0.60384 C 0.40156 -0.60199 0.40521 -0.59875 0.41024 -0.59644 C 0.41701 -0.59991 0.42066 -0.60037 0.42292 -0.60962 C 0.42396 -0.62188 0.42552 -0.63321 0.42708 -0.64523 C 0.43038 -0.64454 0.43368 -0.64431 0.43698 -0.64338 C 0.43854 -0.64292 0.43993 -0.64084 0.44132 -0.64153 C 0.4434 -0.64269 0.44497 -0.65032 0.44549 -0.65263 C 0.44653 -0.67206 0.44236 -0.69449 0.45816 -0.70143 C 0.46233 -0.69958 0.4632 -0.70051 0.4651 -0.69403 C 0.46701 -0.68756 0.4658 -0.6753 0.47361 -0.6753 " pathEditMode="relative" rAng="0" ptsTypes="ffffffffffffffffffffffffffffffffffffffA">
                                      <p:cBhvr>
                                        <p:cTn id="6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0" y="-2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10000" y="1066800"/>
            <a:ext cx="5029200" cy="5027613"/>
            <a:chOff x="1296" y="48"/>
            <a:chExt cx="3167" cy="3167"/>
          </a:xfrm>
        </p:grpSpPr>
        <p:sp>
          <p:nvSpPr>
            <p:cNvPr id="11271" name="Oval 3"/>
            <p:cNvSpPr>
              <a:spLocks noChangeArrowheads="1"/>
            </p:cNvSpPr>
            <p:nvPr/>
          </p:nvSpPr>
          <p:spPr bwMode="auto">
            <a:xfrm>
              <a:off x="1296" y="48"/>
              <a:ext cx="3167" cy="3167"/>
            </a:xfrm>
            <a:prstGeom prst="ellipse">
              <a:avLst/>
            </a:prstGeom>
            <a:solidFill>
              <a:srgbClr val="66CCFF"/>
            </a:solidFill>
            <a:ln w="571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CC00"/>
                </a:solidFill>
              </a:endParaRPr>
            </a:p>
          </p:txBody>
        </p:sp>
        <p:sp>
          <p:nvSpPr>
            <p:cNvPr id="11272" name="Oval 4"/>
            <p:cNvSpPr>
              <a:spLocks noChangeArrowheads="1"/>
            </p:cNvSpPr>
            <p:nvPr/>
          </p:nvSpPr>
          <p:spPr bwMode="auto">
            <a:xfrm>
              <a:off x="1649" y="397"/>
              <a:ext cx="2469" cy="2472"/>
            </a:xfrm>
            <a:prstGeom prst="ellipse">
              <a:avLst/>
            </a:prstGeom>
            <a:solidFill>
              <a:srgbClr val="0000FF"/>
            </a:solidFill>
            <a:ln w="571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CC00"/>
                </a:solidFill>
              </a:endParaRPr>
            </a:p>
          </p:txBody>
        </p:sp>
        <p:sp>
          <p:nvSpPr>
            <p:cNvPr id="11273" name="Oval 5"/>
            <p:cNvSpPr>
              <a:spLocks noChangeArrowheads="1"/>
            </p:cNvSpPr>
            <p:nvPr/>
          </p:nvSpPr>
          <p:spPr bwMode="auto">
            <a:xfrm>
              <a:off x="2039" y="762"/>
              <a:ext cx="1687" cy="1689"/>
            </a:xfrm>
            <a:prstGeom prst="ellipse">
              <a:avLst/>
            </a:prstGeom>
            <a:solidFill>
              <a:srgbClr val="000099"/>
            </a:solidFill>
            <a:ln w="57150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CC00"/>
                </a:solidFill>
              </a:endParaRPr>
            </a:p>
          </p:txBody>
        </p:sp>
        <p:pic>
          <p:nvPicPr>
            <p:cNvPr id="11274" name="Picture 6" descr="Earth-29-june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90" y="719"/>
              <a:ext cx="1776" cy="1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495800" y="60198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76200" y="1066800"/>
            <a:ext cx="4191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 i="1">
              <a:solidFill>
                <a:srgbClr val="CC0000"/>
              </a:solidFill>
            </a:endParaRPr>
          </a:p>
        </p:txBody>
      </p:sp>
      <p:sp>
        <p:nvSpPr>
          <p:cNvPr id="12" name="Cloud 11"/>
          <p:cNvSpPr/>
          <p:nvPr/>
        </p:nvSpPr>
        <p:spPr>
          <a:xfrm>
            <a:off x="-152400" y="533400"/>
            <a:ext cx="5029200" cy="2362200"/>
          </a:xfrm>
          <a:prstGeom prst="cloud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i="1" dirty="0" err="1">
                <a:solidFill>
                  <a:srgbClr val="FF0000"/>
                </a:solidFill>
              </a:rPr>
              <a:t>Em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hãy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cho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biết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lớp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vỏ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khí</a:t>
            </a:r>
            <a:r>
              <a:rPr lang="en-US" sz="3200" b="1" i="1" dirty="0" smtClean="0">
                <a:solidFill>
                  <a:srgbClr val="FF0000"/>
                </a:solidFill>
              </a:rPr>
              <a:t> (</a:t>
            </a:r>
            <a:r>
              <a:rPr lang="en-US" sz="3200" b="1" i="1" dirty="0" err="1" smtClean="0">
                <a:solidFill>
                  <a:srgbClr val="FF0000"/>
                </a:solidFill>
              </a:rPr>
              <a:t>khí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quyển</a:t>
            </a:r>
            <a:r>
              <a:rPr lang="en-US" sz="3200" b="1" i="1" dirty="0" smtClean="0">
                <a:solidFill>
                  <a:srgbClr val="FF0000"/>
                </a:solidFill>
              </a:rPr>
              <a:t>) </a:t>
            </a:r>
            <a:r>
              <a:rPr lang="en-US" sz="3200" b="1" i="1" dirty="0" err="1">
                <a:solidFill>
                  <a:srgbClr val="FF0000"/>
                </a:solidFill>
              </a:rPr>
              <a:t>là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gì</a:t>
            </a:r>
            <a:r>
              <a:rPr lang="en-US" sz="3200" b="1" i="1" dirty="0">
                <a:solidFill>
                  <a:srgbClr val="FF0000"/>
                </a:solidFill>
              </a:rPr>
              <a:t> ?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04800" y="-7620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4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 </a:t>
            </a:r>
            <a:r>
              <a:rPr lang="en-US" sz="40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4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0" y="3352800"/>
            <a:ext cx="3886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17416" grpId="0"/>
      <p:bldP spid="12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ggghhgjh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838200"/>
            <a:ext cx="3106738" cy="5562600"/>
          </a:xfrm>
          <a:noFill/>
        </p:spPr>
      </p:pic>
      <p:pic>
        <p:nvPicPr>
          <p:cNvPr id="19461" name="Picture 5" descr="Cautruckhiquy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838200"/>
            <a:ext cx="5334000" cy="58674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" y="0"/>
            <a:ext cx="6934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6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36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9600" y="3810000"/>
            <a:ext cx="7620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8200" y="2590800"/>
            <a:ext cx="7620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05400" y="990600"/>
            <a:ext cx="762000" cy="4572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/>
          </p:nvPr>
        </p:nvSpPr>
        <p:spPr>
          <a:xfrm>
            <a:off x="228600" y="152400"/>
            <a:ext cx="8763000" cy="6553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en-US" dirty="0" smtClean="0"/>
              <a:t>   </a:t>
            </a:r>
          </a:p>
          <a:p>
            <a:pPr eaLnBrk="1" hangingPunct="1">
              <a:buFont typeface="Arial" charset="0"/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en-US" dirty="0" smtClean="0">
              <a:solidFill>
                <a:srgbClr val="00CC00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76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066800" y="7620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 </a:t>
            </a:r>
            <a:r>
              <a:rPr lang="en-US" sz="2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743200" y="228600"/>
            <a:ext cx="4495800" cy="1676400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(3phút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90600" y="2514600"/>
            <a:ext cx="7315200" cy="1752600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1;3 :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vi,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19200" y="4495800"/>
            <a:ext cx="7162800" cy="1828800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2;4 :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vi,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sz="quarter"/>
          </p:nvPr>
        </p:nvSpPr>
        <p:spPr>
          <a:xfrm>
            <a:off x="4724400" y="-76200"/>
            <a:ext cx="42672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32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</p:nvPr>
        </p:nvGraphicFramePr>
        <p:xfrm>
          <a:off x="152399" y="381000"/>
          <a:ext cx="8839201" cy="632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6404"/>
                <a:gridCol w="1298197"/>
                <a:gridCol w="5029200"/>
                <a:gridCol w="1295400"/>
              </a:tblGrid>
              <a:tr h="1327787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tầng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Phạm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vi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Vai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trò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996813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4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lưu</a:t>
                      </a:r>
                      <a:endParaRPr lang="en-US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9601200" y="4114800"/>
            <a:ext cx="2514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latin typeface="+mn-lt"/>
            </a:endParaRPr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76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95400" y="2210812"/>
            <a:ext cx="1447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16km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90800" y="1929348"/>
            <a:ext cx="5257800" cy="4708981"/>
          </a:xfrm>
          <a:prstGeom prst="rect">
            <a:avLst/>
          </a:prstGeom>
          <a:solidFill>
            <a:srgbClr val="BFEBF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90%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lên100m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0,6</a:t>
            </a:r>
            <a:r>
              <a:rPr lang="en-US" sz="30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</a:t>
            </a:r>
          </a:p>
          <a:p>
            <a:endParaRPr lang="en-US" sz="3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sấm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772400" y="2064127"/>
            <a:ext cx="12954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711700" y="500063"/>
            <a:ext cx="3717925" cy="5605462"/>
            <a:chOff x="4711487" y="500042"/>
            <a:chExt cx="3718165" cy="5605201"/>
          </a:xfrm>
        </p:grpSpPr>
        <p:sp>
          <p:nvSpPr>
            <p:cNvPr id="4" name="Flowchart: Extract 3"/>
            <p:cNvSpPr/>
            <p:nvPr/>
          </p:nvSpPr>
          <p:spPr>
            <a:xfrm>
              <a:off x="5714852" y="714344"/>
              <a:ext cx="2714800" cy="5214695"/>
            </a:xfrm>
            <a:prstGeom prst="flowChartExtra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 rot="5400000">
              <a:off x="2891590" y="3321692"/>
              <a:ext cx="5216282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500526" y="5929039"/>
              <a:ext cx="142884" cy="158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500526" y="4143184"/>
              <a:ext cx="142884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25" name="TextBox 12"/>
            <p:cNvSpPr txBox="1">
              <a:spLocks noChangeArrowheads="1"/>
            </p:cNvSpPr>
            <p:nvPr/>
          </p:nvSpPr>
          <p:spPr bwMode="auto">
            <a:xfrm>
              <a:off x="5129174" y="5643578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9226" name="TextBox 13"/>
            <p:cNvSpPr txBox="1">
              <a:spLocks noChangeArrowheads="1"/>
            </p:cNvSpPr>
            <p:nvPr/>
          </p:nvSpPr>
          <p:spPr bwMode="auto">
            <a:xfrm>
              <a:off x="4714876" y="3929066"/>
              <a:ext cx="100013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1000</a:t>
              </a:r>
            </a:p>
          </p:txBody>
        </p:sp>
        <p:sp>
          <p:nvSpPr>
            <p:cNvPr id="9227" name="TextBox 14"/>
            <p:cNvSpPr txBox="1">
              <a:spLocks noChangeArrowheads="1"/>
            </p:cNvSpPr>
            <p:nvPr/>
          </p:nvSpPr>
          <p:spPr bwMode="auto">
            <a:xfrm>
              <a:off x="4711487" y="2252955"/>
              <a:ext cx="80779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2000</a:t>
              </a:r>
            </a:p>
          </p:txBody>
        </p:sp>
        <p:sp>
          <p:nvSpPr>
            <p:cNvPr id="9228" name="TextBox 15"/>
            <p:cNvSpPr txBox="1">
              <a:spLocks noChangeArrowheads="1"/>
            </p:cNvSpPr>
            <p:nvPr/>
          </p:nvSpPr>
          <p:spPr bwMode="auto">
            <a:xfrm>
              <a:off x="4711487" y="500042"/>
              <a:ext cx="100013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3000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5500526" y="714344"/>
              <a:ext cx="142884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500526" y="2466862"/>
              <a:ext cx="142884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1" name="TextBox 19"/>
            <p:cNvSpPr txBox="1">
              <a:spLocks noChangeArrowheads="1"/>
            </p:cNvSpPr>
            <p:nvPr/>
          </p:nvSpPr>
          <p:spPr bwMode="auto">
            <a:xfrm>
              <a:off x="6715140" y="5429264"/>
              <a:ext cx="113364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25</a:t>
              </a:r>
              <a:r>
                <a:rPr lang="en-US" sz="3600" b="1" baseline="300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sz="36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572250" y="71438"/>
            <a:ext cx="903288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600" b="1" baseline="30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28625" y="976313"/>
            <a:ext cx="378618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sz="3600" b="1" i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 ?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953000"/>
            <a:ext cx="4267200" cy="1143000"/>
          </a:xfrm>
        </p:spPr>
        <p:txBody>
          <a:bodyPr/>
          <a:lstStyle/>
          <a:p>
            <a:pPr eaLnBrk="1" hangingPunct="1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Cảnh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leo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núi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đỉnh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Evơret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4580" name="Picture 4" descr="leo nui_everes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52400"/>
            <a:ext cx="4343400" cy="4648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876800" y="0"/>
            <a:ext cx="4038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32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2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8000m </a:t>
            </a:r>
            <a:r>
              <a:rPr lang="en-US" sz="3200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32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648200" y="2743200"/>
            <a:ext cx="4191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solidFill>
                  <a:srgbClr val="0000FF"/>
                </a:solidFill>
                <a:latin typeface="VNI-Times" pitchFamily="2" charset="0"/>
                <a:sym typeface="Wingdings" pitchFamily="2" charset="2"/>
              </a:rPr>
              <a:t></a:t>
            </a:r>
            <a:r>
              <a:rPr lang="en-US" sz="3200" dirty="0">
                <a:solidFill>
                  <a:srgbClr val="0000FF"/>
                </a:solidFill>
                <a:latin typeface="VNI-Times" pitchFamily="2" charset="0"/>
              </a:rPr>
              <a:t>   </a:t>
            </a:r>
            <a:r>
              <a:rPr lang="en-US" sz="3200" dirty="0" err="1">
                <a:solidFill>
                  <a:srgbClr val="0000FF"/>
                </a:solidFill>
                <a:latin typeface="VNI-Times" pitchFamily="2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VNI-Times" pitchFamily="2" charset="0"/>
              </a:rPr>
              <a:t>lôùp</a:t>
            </a:r>
            <a:r>
              <a:rPr lang="en-US" sz="32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VNI-Times" pitchFamily="2" charset="0"/>
              </a:rPr>
              <a:t>khoâng</a:t>
            </a:r>
            <a:r>
              <a:rPr lang="en-US" sz="32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VNI-Times" pitchFamily="2" charset="0"/>
              </a:rPr>
              <a:t>khí</a:t>
            </a:r>
            <a:r>
              <a:rPr lang="en-US" sz="32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VNI-Times" pitchFamily="2" charset="0"/>
              </a:rPr>
              <a:t>ñaäm</a:t>
            </a:r>
            <a:r>
              <a:rPr lang="en-US" sz="32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VNI-Times" pitchFamily="2" charset="0"/>
              </a:rPr>
              <a:t>ñaëc</a:t>
            </a:r>
            <a:r>
              <a:rPr lang="en-US" sz="32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VNI-Times" pitchFamily="2" charset="0"/>
              </a:rPr>
              <a:t>nhaát</a:t>
            </a:r>
            <a:r>
              <a:rPr lang="en-US" sz="32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VNI-Times" pitchFamily="2" charset="0"/>
              </a:rPr>
              <a:t>laø</a:t>
            </a:r>
            <a:r>
              <a:rPr lang="en-US" sz="32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VNI-Times" pitchFamily="2" charset="0"/>
              </a:rPr>
              <a:t>ôû</a:t>
            </a:r>
            <a:r>
              <a:rPr lang="en-US" sz="32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VNI-Times" pitchFamily="2" charset="0"/>
              </a:rPr>
              <a:t>maët</a:t>
            </a:r>
            <a:r>
              <a:rPr lang="en-US" sz="32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VNI-Times" pitchFamily="2" charset="0"/>
              </a:rPr>
              <a:t>ñaát</a:t>
            </a:r>
            <a:r>
              <a:rPr lang="en-US" sz="3200" dirty="0">
                <a:solidFill>
                  <a:srgbClr val="0000FF"/>
                </a:solidFill>
                <a:latin typeface="VNI-Times" pitchFamily="2" charset="0"/>
              </a:rPr>
              <a:t> (90%), </a:t>
            </a:r>
            <a:r>
              <a:rPr lang="en-US" sz="3200" dirty="0" err="1">
                <a:solidFill>
                  <a:srgbClr val="0000FF"/>
                </a:solidFill>
                <a:latin typeface="VNI-Times" pitchFamily="2" charset="0"/>
              </a:rPr>
              <a:t>caøng</a:t>
            </a:r>
            <a:r>
              <a:rPr lang="en-US" sz="32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VNI-Times" pitchFamily="2" charset="0"/>
              </a:rPr>
              <a:t>leân</a:t>
            </a:r>
            <a:r>
              <a:rPr lang="en-US" sz="32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VNI-Times" pitchFamily="2" charset="0"/>
              </a:rPr>
              <a:t>cao</a:t>
            </a:r>
            <a:r>
              <a:rPr lang="en-US" sz="32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VNI-Times" pitchFamily="2" charset="0"/>
              </a:rPr>
              <a:t>khoâng</a:t>
            </a:r>
            <a:r>
              <a:rPr lang="en-US" sz="32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VNI-Times" pitchFamily="2" charset="0"/>
              </a:rPr>
              <a:t>khí</a:t>
            </a:r>
            <a:r>
              <a:rPr lang="en-US" sz="32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VNI-Times" pitchFamily="2" charset="0"/>
              </a:rPr>
              <a:t>caøng</a:t>
            </a:r>
            <a:r>
              <a:rPr lang="en-US" sz="32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VNI-Times" pitchFamily="2" charset="0"/>
              </a:rPr>
              <a:t>loaõng</a:t>
            </a:r>
            <a:r>
              <a:rPr lang="en-US" sz="3200" dirty="0">
                <a:solidFill>
                  <a:srgbClr val="0000FF"/>
                </a:solidFill>
                <a:latin typeface="VNI-Times" pitchFamily="2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VNI-Times" pitchFamily="2" charset="0"/>
              </a:rPr>
              <a:t>cöù</a:t>
            </a:r>
            <a:r>
              <a:rPr lang="en-US" sz="3200" dirty="0">
                <a:solidFill>
                  <a:srgbClr val="0000FF"/>
                </a:solidFill>
                <a:latin typeface="VNI-Times" pitchFamily="2" charset="0"/>
              </a:rPr>
              <a:t>  </a:t>
            </a:r>
            <a:r>
              <a:rPr lang="en-US" sz="3200" dirty="0" err="1">
                <a:solidFill>
                  <a:srgbClr val="0000FF"/>
                </a:solidFill>
                <a:latin typeface="VNI-Times" pitchFamily="2" charset="0"/>
              </a:rPr>
              <a:t>leân</a:t>
            </a:r>
            <a:r>
              <a:rPr lang="en-US" sz="3200" dirty="0">
                <a:solidFill>
                  <a:srgbClr val="0000FF"/>
                </a:solidFill>
                <a:latin typeface="VNI-Times" pitchFamily="2" charset="0"/>
              </a:rPr>
              <a:t> 100m </a:t>
            </a:r>
            <a:r>
              <a:rPr lang="en-US" sz="3200" dirty="0" err="1">
                <a:solidFill>
                  <a:srgbClr val="0000FF"/>
                </a:solidFill>
                <a:latin typeface="VNI-Times" pitchFamily="2" charset="0"/>
              </a:rPr>
              <a:t>thì</a:t>
            </a:r>
            <a:r>
              <a:rPr lang="en-US" sz="32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VNI-Times" pitchFamily="2" charset="0"/>
              </a:rPr>
              <a:t>nhieät</a:t>
            </a:r>
            <a:r>
              <a:rPr lang="en-US" sz="32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VNI-Times" pitchFamily="2" charset="0"/>
              </a:rPr>
              <a:t>ñoä</a:t>
            </a:r>
            <a:r>
              <a:rPr lang="en-US" sz="32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VNI-Times" pitchFamily="2" charset="0"/>
              </a:rPr>
              <a:t>khoâng</a:t>
            </a:r>
            <a:r>
              <a:rPr lang="en-US" sz="32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VNI-Times" pitchFamily="2" charset="0"/>
              </a:rPr>
              <a:t>khí</a:t>
            </a:r>
            <a:r>
              <a:rPr lang="en-US" sz="32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VNI-Times" pitchFamily="2" charset="0"/>
              </a:rPr>
              <a:t>giaûm</a:t>
            </a:r>
            <a:r>
              <a:rPr lang="en-US" sz="3200" dirty="0">
                <a:solidFill>
                  <a:srgbClr val="0000FF"/>
                </a:solidFill>
                <a:latin typeface="VNI-Times" pitchFamily="2" charset="0"/>
              </a:rPr>
              <a:t> 0,6</a:t>
            </a:r>
            <a:r>
              <a:rPr lang="en-US" sz="3200" baseline="30000" dirty="0">
                <a:solidFill>
                  <a:srgbClr val="0000FF"/>
                </a:solidFill>
                <a:latin typeface="VNI-Times" pitchFamily="2" charset="0"/>
              </a:rPr>
              <a:t>0</a:t>
            </a:r>
            <a:r>
              <a:rPr lang="en-US" sz="3200" dirty="0">
                <a:solidFill>
                  <a:srgbClr val="0000FF"/>
                </a:solidFill>
                <a:latin typeface="VNI-Times" pitchFamily="2" charset="0"/>
              </a:rPr>
              <a:t>C.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102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152400" y="457201"/>
          <a:ext cx="8686801" cy="5791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126"/>
                <a:gridCol w="2306274"/>
                <a:gridCol w="2933700"/>
                <a:gridCol w="2171701"/>
              </a:tblGrid>
              <a:tr h="14928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tầng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Phạm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vi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Vai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trò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98368">
                <a:tc>
                  <a:txBody>
                    <a:bodyPr/>
                    <a:lstStyle/>
                    <a:p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6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>
            <a:spLocks noGrp="1"/>
          </p:cNvSpPr>
          <p:nvPr>
            <p:ph type="title" sz="quarter"/>
          </p:nvPr>
        </p:nvSpPr>
        <p:spPr>
          <a:xfrm>
            <a:off x="4724400" y="-76200"/>
            <a:ext cx="42672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32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4800" y="2514600"/>
            <a:ext cx="1143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0" y="2122944"/>
            <a:ext cx="2438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80km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733800" y="22860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zôn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705600" y="2133600"/>
            <a:ext cx="2133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8" grpId="0" autoUpdateAnimBg="0"/>
      <p:bldP spid="9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09600" y="1523678"/>
            <a:ext cx="8077200" cy="4039757"/>
            <a:chOff x="2736" y="1802"/>
            <a:chExt cx="3055" cy="1710"/>
          </a:xfrm>
        </p:grpSpPr>
        <p:grpSp>
          <p:nvGrpSpPr>
            <p:cNvPr id="19463" name="Group 10"/>
            <p:cNvGrpSpPr>
              <a:grpSpLocks/>
            </p:cNvGrpSpPr>
            <p:nvPr/>
          </p:nvGrpSpPr>
          <p:grpSpPr bwMode="auto">
            <a:xfrm>
              <a:off x="2736" y="1802"/>
              <a:ext cx="3055" cy="1710"/>
              <a:chOff x="2580" y="1837"/>
              <a:chExt cx="3055" cy="1710"/>
            </a:xfrm>
          </p:grpSpPr>
          <p:grpSp>
            <p:nvGrpSpPr>
              <p:cNvPr id="19465" name="Group 11"/>
              <p:cNvGrpSpPr>
                <a:grpSpLocks/>
              </p:cNvGrpSpPr>
              <p:nvPr/>
            </p:nvGrpSpPr>
            <p:grpSpPr bwMode="auto">
              <a:xfrm>
                <a:off x="2580" y="1837"/>
                <a:ext cx="3055" cy="1290"/>
                <a:chOff x="2592" y="1849"/>
                <a:chExt cx="3055" cy="1290"/>
              </a:xfrm>
            </p:grpSpPr>
            <p:sp>
              <p:nvSpPr>
                <p:cNvPr id="19467" name="Oval 12"/>
                <p:cNvSpPr>
                  <a:spLocks noChangeArrowheads="1"/>
                </p:cNvSpPr>
                <p:nvPr/>
              </p:nvSpPr>
              <p:spPr bwMode="auto">
                <a:xfrm>
                  <a:off x="3294" y="1849"/>
                  <a:ext cx="1211" cy="1153"/>
                </a:xfrm>
                <a:prstGeom prst="ellipse">
                  <a:avLst/>
                </a:prstGeom>
                <a:solidFill>
                  <a:srgbClr val="66CCFF"/>
                </a:solidFill>
                <a:ln w="5715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2400">
                    <a:solidFill>
                      <a:srgbClr val="00CC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468" name="Oval 13"/>
                <p:cNvSpPr>
                  <a:spLocks noChangeArrowheads="1"/>
                </p:cNvSpPr>
                <p:nvPr/>
              </p:nvSpPr>
              <p:spPr bwMode="auto">
                <a:xfrm>
                  <a:off x="3429" y="1946"/>
                  <a:ext cx="944" cy="900"/>
                </a:xfrm>
                <a:prstGeom prst="ellipse">
                  <a:avLst/>
                </a:prstGeom>
                <a:solidFill>
                  <a:srgbClr val="0000FF"/>
                </a:solidFill>
                <a:ln w="5715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2400">
                    <a:solidFill>
                      <a:srgbClr val="00CC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469" name="Oval 14"/>
                <p:cNvSpPr>
                  <a:spLocks noChangeArrowheads="1"/>
                </p:cNvSpPr>
                <p:nvPr/>
              </p:nvSpPr>
              <p:spPr bwMode="auto">
                <a:xfrm>
                  <a:off x="3578" y="2079"/>
                  <a:ext cx="645" cy="615"/>
                </a:xfrm>
                <a:prstGeom prst="ellipse">
                  <a:avLst/>
                </a:prstGeom>
                <a:solidFill>
                  <a:srgbClr val="000099"/>
                </a:solidFill>
                <a:ln w="57150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2400">
                    <a:solidFill>
                      <a:srgbClr val="00CC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470" name="Oval 15"/>
                <p:cNvSpPr>
                  <a:spLocks noChangeArrowheads="1"/>
                </p:cNvSpPr>
                <p:nvPr/>
              </p:nvSpPr>
              <p:spPr bwMode="auto">
                <a:xfrm>
                  <a:off x="4725" y="2313"/>
                  <a:ext cx="922" cy="69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800" b="1" dirty="0">
                      <a:solidFill>
                        <a:srgbClr val="FFFF00"/>
                      </a:solidFill>
                      <a:latin typeface="Times New Roman" pitchFamily="18" charset="0"/>
                    </a:rPr>
                    <a:t>Tia </a:t>
                  </a:r>
                  <a:r>
                    <a:rPr lang="en-US" sz="2800" b="1" dirty="0" err="1">
                      <a:solidFill>
                        <a:srgbClr val="FFFF00"/>
                      </a:solidFill>
                      <a:latin typeface="Times New Roman" pitchFamily="18" charset="0"/>
                    </a:rPr>
                    <a:t>bức</a:t>
                  </a:r>
                  <a:r>
                    <a:rPr lang="en-US" sz="2800" b="1" dirty="0">
                      <a:solidFill>
                        <a:srgbClr val="FFFF00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rgbClr val="FFFF00"/>
                      </a:solidFill>
                      <a:latin typeface="Times New Roman" pitchFamily="18" charset="0"/>
                    </a:rPr>
                    <a:t>xạ</a:t>
                  </a:r>
                  <a:r>
                    <a:rPr lang="en-US" sz="2800" b="1" dirty="0">
                      <a:solidFill>
                        <a:srgbClr val="FFFF00"/>
                      </a:solidFill>
                      <a:latin typeface="Times New Roman" pitchFamily="18" charset="0"/>
                    </a:rPr>
                    <a:t> </a:t>
                  </a:r>
                </a:p>
                <a:p>
                  <a:pPr algn="ctr"/>
                  <a:r>
                    <a:rPr lang="en-US" sz="2800" b="1" dirty="0" err="1">
                      <a:solidFill>
                        <a:srgbClr val="FFFF00"/>
                      </a:solidFill>
                      <a:latin typeface="Times New Roman" pitchFamily="18" charset="0"/>
                    </a:rPr>
                    <a:t>mặt</a:t>
                  </a:r>
                  <a:r>
                    <a:rPr lang="en-US" sz="2800" b="1" dirty="0">
                      <a:solidFill>
                        <a:srgbClr val="FFFF00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rgbClr val="FFFF00"/>
                      </a:solidFill>
                      <a:latin typeface="Times New Roman" pitchFamily="18" charset="0"/>
                    </a:rPr>
                    <a:t>trời</a:t>
                  </a:r>
                  <a:r>
                    <a:rPr lang="en-US" sz="2800" b="1" dirty="0">
                      <a:solidFill>
                        <a:srgbClr val="FFFF00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rgbClr val="FFFF00"/>
                      </a:solidFill>
                      <a:latin typeface="Times New Roman" pitchFamily="18" charset="0"/>
                    </a:rPr>
                    <a:t>có</a:t>
                  </a:r>
                  <a:r>
                    <a:rPr lang="en-US" sz="2800" b="1" dirty="0">
                      <a:solidFill>
                        <a:srgbClr val="FFFF00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rgbClr val="FFFF00"/>
                      </a:solidFill>
                      <a:latin typeface="Times New Roman" pitchFamily="18" charset="0"/>
                    </a:rPr>
                    <a:t>hại</a:t>
                  </a:r>
                  <a:endParaRPr lang="en-US" sz="2800" b="1" dirty="0">
                    <a:solidFill>
                      <a:srgbClr val="FFFF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471" name="AutoShape 16"/>
                <p:cNvSpPr>
                  <a:spLocks noChangeArrowheads="1"/>
                </p:cNvSpPr>
                <p:nvPr/>
              </p:nvSpPr>
              <p:spPr bwMode="auto">
                <a:xfrm>
                  <a:off x="2592" y="2594"/>
                  <a:ext cx="598" cy="545"/>
                </a:xfrm>
                <a:prstGeom prst="wedgeRectCallout">
                  <a:avLst>
                    <a:gd name="adj1" fmla="val 117398"/>
                    <a:gd name="adj2" fmla="val -59296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3200" b="1">
                      <a:solidFill>
                        <a:srgbClr val="00CC00"/>
                      </a:solidFill>
                      <a:latin typeface="Times New Roman" pitchFamily="18" charset="0"/>
                    </a:rPr>
                    <a:t>Lớp Ôzôn</a:t>
                  </a:r>
                </a:p>
              </p:txBody>
            </p:sp>
            <p:sp>
              <p:nvSpPr>
                <p:cNvPr id="19472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4235" y="2060"/>
                  <a:ext cx="479" cy="36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73" name="Line 18"/>
                <p:cNvSpPr>
                  <a:spLocks noChangeShapeType="1"/>
                </p:cNvSpPr>
                <p:nvPr/>
              </p:nvSpPr>
              <p:spPr bwMode="auto">
                <a:xfrm flipH="1" flipV="1">
                  <a:off x="4228" y="2426"/>
                  <a:ext cx="568" cy="98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466" name="Rectangle 19"/>
              <p:cNvSpPr>
                <a:spLocks noChangeArrowheads="1"/>
              </p:cNvSpPr>
              <p:nvPr/>
            </p:nvSpPr>
            <p:spPr bwMode="auto">
              <a:xfrm>
                <a:off x="3099" y="3341"/>
                <a:ext cx="1643" cy="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1" dirty="0" err="1">
                    <a:solidFill>
                      <a:srgbClr val="FF0000"/>
                    </a:solidFill>
                    <a:latin typeface="Times New Roman" pitchFamily="18" charset="0"/>
                  </a:rPr>
                  <a:t>Tác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itchFamily="18" charset="0"/>
                  </a:rPr>
                  <a:t>dụng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itchFamily="18" charset="0"/>
                  </a:rPr>
                  <a:t>của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itchFamily="18" charset="0"/>
                  </a:rPr>
                  <a:t>lớp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Times New Roman" pitchFamily="18" charset="0"/>
                  </a:rPr>
                  <a:t>Ôzôn</a:t>
                </a:r>
                <a:endParaRPr lang="en-US" sz="2400" b="1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</p:grpSp>
        <p:pic>
          <p:nvPicPr>
            <p:cNvPr id="19464" name="Picture 20" descr="Earth-29-june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00" y="2028"/>
              <a:ext cx="679" cy="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28600" y="2667000"/>
            <a:ext cx="891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3200">
                <a:solidFill>
                  <a:schemeClr val="tx2"/>
                </a:solidFill>
                <a:latin typeface="Times New Roman" pitchFamily="18" charset="0"/>
              </a:rPr>
              <a:t>	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28600" y="0"/>
            <a:ext cx="8382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MỘT SỐ TÁC HẠI CỦA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Ô NHIỄM MÔI TRƯỜNG</a:t>
            </a:r>
          </a:p>
        </p:txBody>
      </p:sp>
      <p:pic>
        <p:nvPicPr>
          <p:cNvPr id="24580" name="Picture 4" descr="ozo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701800"/>
            <a:ext cx="4343400" cy="416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1" name="Picture 5" descr="lo thung tang o z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3300" y="1720850"/>
            <a:ext cx="4071938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286000" y="5826125"/>
            <a:ext cx="52514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0000FF"/>
                </a:solidFill>
                <a:latin typeface="Times New Roman" pitchFamily="18" charset="0"/>
              </a:rPr>
              <a:t>Lổ thủng tầng ôzôn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04800" y="228600"/>
            <a:ext cx="8458200" cy="272382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endParaRPr lang="en-US" sz="1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4400" b="1" u="sng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Jokerman" pitchFamily="82" charset="0"/>
              </a:rPr>
              <a:t>Tiết</a:t>
            </a:r>
            <a:r>
              <a:rPr lang="en-US" sz="4400" b="1" u="sng" cap="all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Jokerman" pitchFamily="82" charset="0"/>
              </a:rPr>
              <a:t> </a:t>
            </a:r>
            <a:r>
              <a:rPr lang="en-US" sz="4400" b="1" u="sng" cap="all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Jokerman" pitchFamily="82" charset="0"/>
              </a:rPr>
              <a:t>22.</a:t>
            </a:r>
            <a:endParaRPr lang="en-US" sz="4400" b="1" u="sng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Jokerman" pitchFamily="82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4400" b="1" u="sng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Jokerman" pitchFamily="82" charset="0"/>
              </a:rPr>
              <a:t> </a:t>
            </a:r>
            <a:r>
              <a:rPr lang="en-US" sz="4400" b="1" u="sng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Jokerman" pitchFamily="82" charset="0"/>
              </a:rPr>
              <a:t>Bài</a:t>
            </a:r>
            <a:r>
              <a:rPr lang="en-US" sz="4400" b="1" u="sng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Jokerman" pitchFamily="82" charset="0"/>
              </a:rPr>
              <a:t> </a:t>
            </a:r>
            <a:r>
              <a:rPr lang="en-US" sz="4400" b="1" u="sng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Jokerman" pitchFamily="82" charset="0"/>
              </a:rPr>
              <a:t>17</a:t>
            </a:r>
            <a:r>
              <a:rPr lang="en-US" sz="4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Jokerman" pitchFamily="82" charset="0"/>
              </a:rPr>
              <a:t>: LỚP  VỎ KHÍ</a:t>
            </a: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81000" y="3276600"/>
            <a:ext cx="8458200" cy="31854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endParaRPr lang="en-US" sz="1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.Thành </a:t>
            </a:r>
            <a:r>
              <a:rPr lang="en-US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phần</a:t>
            </a:r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của</a:t>
            </a:r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không</a:t>
            </a:r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khí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2.Cấu </a:t>
            </a:r>
            <a:r>
              <a:rPr lang="en-US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tạo</a:t>
            </a:r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của</a:t>
            </a:r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lớp</a:t>
            </a:r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vỏ</a:t>
            </a:r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khí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3.Các </a:t>
            </a:r>
            <a:r>
              <a:rPr lang="en-US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khối</a:t>
            </a:r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khí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istrator\Downloads\Documents\địa 6 bài 17\1355388343_ozon_TOM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1500188"/>
            <a:ext cx="9126537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785813" y="214313"/>
            <a:ext cx="7572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Lỗ thủng tầng ôzôn đang ngày càng loe rộng ra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04800" y="2286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chemeClr val="tx2"/>
                </a:solidFill>
                <a:latin typeface="Arial Black" pitchFamily="34" charset="0"/>
              </a:rPr>
              <a:t>	</a:t>
            </a:r>
            <a:endParaRPr lang="en-US" sz="32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28600" y="139700"/>
            <a:ext cx="891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MỘT SỐ TÁC HẠI CỦA Ô NHIỄM MÔI TRƯỜNG</a:t>
            </a:r>
          </a:p>
        </p:txBody>
      </p:sp>
      <p:pic>
        <p:nvPicPr>
          <p:cNvPr id="23556" name="Picture 4" descr="onk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3733800" cy="4289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762000" y="5719763"/>
            <a:ext cx="1978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itchFamily="18" charset="0"/>
              </a:rPr>
              <a:t>Khí thải</a:t>
            </a:r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4038600" y="28194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4721225" y="5872163"/>
            <a:ext cx="4259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itchFamily="18" charset="0"/>
              </a:rPr>
              <a:t>Hiệu ứng nhà kính</a:t>
            </a:r>
          </a:p>
        </p:txBody>
      </p:sp>
      <p:pic>
        <p:nvPicPr>
          <p:cNvPr id="30725" name="Picture 5" descr="C:\Users\Admin\Downloads\wwviews_hieuungnhakinhlag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066800"/>
            <a:ext cx="3498850" cy="487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4" descr="KhuCNdaumo_Angier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734786"/>
            <a:ext cx="3567793" cy="51326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1" descr="C:\Users\Admin\Downloads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734786"/>
            <a:ext cx="3505200" cy="51326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7" grpId="0"/>
      <p:bldP spid="23558" grpId="0" animBg="1"/>
      <p:bldP spid="2356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ot_rung_lam_r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426720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7" name="Picture 3" descr="Nui_lua_Hawa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28600"/>
            <a:ext cx="419100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04800" y="35052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rãy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648200" y="34290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Ha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Wai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1" name="Picture 7" descr="Onhiem_m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962400"/>
            <a:ext cx="4191000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32" name="Picture 8" descr="Picture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962400"/>
            <a:ext cx="4267200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1257300" y="6419850"/>
            <a:ext cx="403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Phóng tàu vũ trụ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5105400" y="6419850"/>
            <a:ext cx="403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 nhiễm do phương tiện giao thông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utoUpdateAnimBg="0"/>
      <p:bldP spid="26629" grpId="0" autoUpdateAnimBg="0"/>
      <p:bldP spid="26633" grpId="0" autoUpdateAnimBg="0"/>
      <p:bldP spid="2663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Cautruckhiquy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838200"/>
            <a:ext cx="5334000" cy="58674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2400" y="228600"/>
            <a:ext cx="2971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3810000"/>
            <a:ext cx="7620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8200" y="2590800"/>
            <a:ext cx="7620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05400" y="990600"/>
            <a:ext cx="762000" cy="4572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4648200" y="914400"/>
            <a:ext cx="1676400" cy="3048000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2400" y="1981200"/>
            <a:ext cx="3352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2400" y="3352800"/>
            <a:ext cx="2971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2400" y="5179874"/>
            <a:ext cx="2971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loãng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istrator\Downloads\Documents\địa 6 bài 17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3286125"/>
            <a:ext cx="435768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C:\Users\Administrator\Downloads\Documents\địa 6 bài 17\1WUKD4_cuc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6125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C:\Users\Administrator\Downloads\Documents\địa 6 bài 17\cuc_quang_lar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0"/>
            <a:ext cx="4357687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C:\Users\Administrator\Downloads\Documents\địa 6 bài 17\cuc-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76250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xplosion 1 7"/>
          <p:cNvSpPr/>
          <p:nvPr/>
        </p:nvSpPr>
        <p:spPr>
          <a:xfrm>
            <a:off x="3071813" y="2143125"/>
            <a:ext cx="3500437" cy="2714625"/>
          </a:xfrm>
          <a:prstGeom prst="irregularSeal1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CỰC QUANG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2286000" y="2209800"/>
            <a:ext cx="5638800" cy="1676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-Point Star 4"/>
          <p:cNvSpPr/>
          <p:nvPr/>
        </p:nvSpPr>
        <p:spPr>
          <a:xfrm>
            <a:off x="3352800" y="3505200"/>
            <a:ext cx="5486400" cy="3048000"/>
          </a:xfrm>
          <a:prstGeom prst="star8">
            <a:avLst/>
          </a:prstGeom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81000" y="1219200"/>
            <a:ext cx="8305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600" dirty="0">
                <a:latin typeface="VNI-Times" pitchFamily="2" charset="0"/>
              </a:rPr>
              <a:t>  </a:t>
            </a:r>
            <a:r>
              <a:rPr lang="en-US" sz="3600" dirty="0" err="1" smtClean="0">
                <a:latin typeface="VNI-Times" pitchFamily="2" charset="0"/>
              </a:rPr>
              <a:t>Döïa</a:t>
            </a:r>
            <a:r>
              <a:rPr lang="en-US" sz="3600" dirty="0" smtClean="0">
                <a:latin typeface="VNI-Times" pitchFamily="2" charset="0"/>
              </a:rPr>
              <a:t> </a:t>
            </a:r>
            <a:r>
              <a:rPr lang="en-US" sz="3600" dirty="0" err="1">
                <a:latin typeface="VNI-Times" pitchFamily="2" charset="0"/>
              </a:rPr>
              <a:t>vaøo</a:t>
            </a:r>
            <a:r>
              <a:rPr lang="en-US" sz="3600" dirty="0">
                <a:latin typeface="VNI-Times" pitchFamily="2" charset="0"/>
              </a:rPr>
              <a:t> </a:t>
            </a:r>
            <a:r>
              <a:rPr lang="en-US" sz="3600" dirty="0" err="1">
                <a:latin typeface="VNI-Times" pitchFamily="2" charset="0"/>
              </a:rPr>
              <a:t>baûng</a:t>
            </a:r>
            <a:r>
              <a:rPr lang="en-US" sz="3600" dirty="0">
                <a:latin typeface="VNI-Times" pitchFamily="2" charset="0"/>
              </a:rPr>
              <a:t> </a:t>
            </a:r>
            <a:r>
              <a:rPr lang="en-US" sz="3600" dirty="0" err="1">
                <a:latin typeface="VNI-Times" pitchFamily="2" charset="0"/>
              </a:rPr>
              <a:t>caùc</a:t>
            </a:r>
            <a:r>
              <a:rPr lang="en-US" sz="3600" dirty="0">
                <a:latin typeface="VNI-Times" pitchFamily="2" charset="0"/>
              </a:rPr>
              <a:t> </a:t>
            </a:r>
            <a:r>
              <a:rPr lang="en-US" sz="3600" dirty="0" err="1">
                <a:latin typeface="VNI-Times" pitchFamily="2" charset="0"/>
              </a:rPr>
              <a:t>khoái</a:t>
            </a:r>
            <a:r>
              <a:rPr lang="en-US" sz="3600" dirty="0">
                <a:latin typeface="VNI-Times" pitchFamily="2" charset="0"/>
              </a:rPr>
              <a:t> </a:t>
            </a:r>
            <a:r>
              <a:rPr lang="en-US" sz="3600" dirty="0" err="1">
                <a:latin typeface="VNI-Times" pitchFamily="2" charset="0"/>
              </a:rPr>
              <a:t>khí</a:t>
            </a:r>
            <a:r>
              <a:rPr lang="en-US" sz="3600" dirty="0">
                <a:latin typeface="VNI-Times" pitchFamily="2" charset="0"/>
              </a:rPr>
              <a:t> </a:t>
            </a:r>
            <a:r>
              <a:rPr lang="en-US" sz="3600" dirty="0" err="1">
                <a:latin typeface="VNI-Times" pitchFamily="2" charset="0"/>
              </a:rPr>
              <a:t>cho</a:t>
            </a:r>
            <a:r>
              <a:rPr lang="en-US" sz="3600" dirty="0">
                <a:latin typeface="VNI-Times" pitchFamily="2" charset="0"/>
              </a:rPr>
              <a:t> </a:t>
            </a:r>
            <a:r>
              <a:rPr lang="en-US" sz="3600" dirty="0" err="1">
                <a:latin typeface="VNI-Times" pitchFamily="2" charset="0"/>
              </a:rPr>
              <a:t>bieát</a:t>
            </a:r>
            <a:r>
              <a:rPr lang="en-US" sz="3600" dirty="0" smtClean="0">
                <a:latin typeface="VNI-Times" pitchFamily="2" charset="0"/>
              </a:rPr>
              <a:t>:</a:t>
            </a:r>
            <a:endParaRPr lang="en-US" sz="3600" dirty="0">
              <a:latin typeface="VNI-Times" pitchFamily="2" charset="0"/>
            </a:endParaRPr>
          </a:p>
          <a:p>
            <a:pPr eaLnBrk="0" hangingPunct="0"/>
            <a:r>
              <a:rPr lang="en-US" sz="3600" dirty="0">
                <a:latin typeface="VNI-Times" pitchFamily="2" charset="0"/>
              </a:rPr>
              <a:t>? </a:t>
            </a:r>
            <a:r>
              <a:rPr lang="en-US" sz="3600" dirty="0" err="1">
                <a:latin typeface="VNI-Times" pitchFamily="2" charset="0"/>
              </a:rPr>
              <a:t>Khoái</a:t>
            </a:r>
            <a:r>
              <a:rPr lang="en-US" sz="3600" dirty="0">
                <a:latin typeface="VNI-Times" pitchFamily="2" charset="0"/>
              </a:rPr>
              <a:t> </a:t>
            </a:r>
            <a:r>
              <a:rPr lang="en-US" sz="3600" dirty="0" err="1">
                <a:latin typeface="VNI-Times" pitchFamily="2" charset="0"/>
              </a:rPr>
              <a:t>khí</a:t>
            </a:r>
            <a:r>
              <a:rPr lang="en-US" sz="3600" dirty="0">
                <a:latin typeface="VNI-Times" pitchFamily="2" charset="0"/>
              </a:rPr>
              <a:t> </a:t>
            </a:r>
            <a:r>
              <a:rPr lang="en-US" sz="3600" dirty="0" err="1">
                <a:latin typeface="VNI-Times" pitchFamily="2" charset="0"/>
              </a:rPr>
              <a:t>noùng</a:t>
            </a:r>
            <a:r>
              <a:rPr lang="en-US" sz="3600" dirty="0">
                <a:latin typeface="VNI-Times" pitchFamily="2" charset="0"/>
              </a:rPr>
              <a:t> </a:t>
            </a:r>
            <a:r>
              <a:rPr lang="en-US" sz="3600" dirty="0" err="1">
                <a:latin typeface="VNI-Times" pitchFamily="2" charset="0"/>
              </a:rPr>
              <a:t>vaø</a:t>
            </a:r>
            <a:r>
              <a:rPr lang="en-US" sz="3600" dirty="0">
                <a:latin typeface="VNI-Times" pitchFamily="2" charset="0"/>
              </a:rPr>
              <a:t> </a:t>
            </a:r>
            <a:r>
              <a:rPr lang="en-US" sz="3600" dirty="0" err="1" smtClean="0">
                <a:latin typeface="VNI-Times" pitchFamily="2" charset="0"/>
              </a:rPr>
              <a:t>khối</a:t>
            </a:r>
            <a:r>
              <a:rPr lang="en-US" sz="3600" dirty="0" smtClean="0">
                <a:latin typeface="VNI-Times" pitchFamily="2" charset="0"/>
              </a:rPr>
              <a:t> </a:t>
            </a:r>
            <a:r>
              <a:rPr lang="en-US" sz="3600" dirty="0" err="1">
                <a:latin typeface="VNI-Times" pitchFamily="2" charset="0"/>
              </a:rPr>
              <a:t>khí</a:t>
            </a:r>
            <a:r>
              <a:rPr lang="en-US" sz="3600" dirty="0">
                <a:latin typeface="VNI-Times" pitchFamily="2" charset="0"/>
              </a:rPr>
              <a:t> </a:t>
            </a:r>
            <a:r>
              <a:rPr lang="en-US" sz="3600" dirty="0" err="1">
                <a:latin typeface="VNI-Times" pitchFamily="2" charset="0"/>
              </a:rPr>
              <a:t>laïnh</a:t>
            </a:r>
            <a:r>
              <a:rPr lang="en-US" sz="3600" dirty="0">
                <a:latin typeface="VNI-Times" pitchFamily="2" charset="0"/>
              </a:rPr>
              <a:t> </a:t>
            </a:r>
            <a:r>
              <a:rPr lang="en-US" sz="3600" dirty="0" err="1">
                <a:latin typeface="VNI-Times" pitchFamily="2" charset="0"/>
              </a:rPr>
              <a:t>hình</a:t>
            </a:r>
            <a:r>
              <a:rPr lang="en-US" sz="3600" dirty="0">
                <a:latin typeface="VNI-Times" pitchFamily="2" charset="0"/>
              </a:rPr>
              <a:t> </a:t>
            </a:r>
            <a:r>
              <a:rPr lang="en-US" sz="3600" dirty="0" err="1">
                <a:latin typeface="VNI-Times" pitchFamily="2" charset="0"/>
              </a:rPr>
              <a:t>thaønh</a:t>
            </a:r>
            <a:r>
              <a:rPr lang="en-US" sz="3600" dirty="0">
                <a:latin typeface="VNI-Times" pitchFamily="2" charset="0"/>
              </a:rPr>
              <a:t> </a:t>
            </a:r>
            <a:r>
              <a:rPr lang="en-US" sz="3600" dirty="0" err="1">
                <a:latin typeface="VNI-Times" pitchFamily="2" charset="0"/>
              </a:rPr>
              <a:t>ôû</a:t>
            </a:r>
            <a:r>
              <a:rPr lang="en-US" sz="3600" dirty="0">
                <a:latin typeface="VNI-Times" pitchFamily="2" charset="0"/>
              </a:rPr>
              <a:t> </a:t>
            </a:r>
            <a:r>
              <a:rPr lang="en-US" sz="3600" dirty="0" err="1">
                <a:latin typeface="VNI-Times" pitchFamily="2" charset="0"/>
              </a:rPr>
              <a:t>ñaâu</a:t>
            </a:r>
            <a:r>
              <a:rPr lang="en-US" sz="3600" dirty="0">
                <a:latin typeface="VNI-Times" pitchFamily="2" charset="0"/>
              </a:rPr>
              <a:t>? </a:t>
            </a:r>
            <a:r>
              <a:rPr lang="en-US" sz="3600" dirty="0" err="1">
                <a:latin typeface="VNI-Times" pitchFamily="2" charset="0"/>
              </a:rPr>
              <a:t>Neâu</a:t>
            </a:r>
            <a:r>
              <a:rPr lang="en-US" sz="3600" dirty="0">
                <a:latin typeface="VNI-Times" pitchFamily="2" charset="0"/>
              </a:rPr>
              <a:t> </a:t>
            </a:r>
            <a:r>
              <a:rPr lang="en-US" sz="3600" dirty="0" err="1">
                <a:latin typeface="VNI-Times" pitchFamily="2" charset="0"/>
              </a:rPr>
              <a:t>tính</a:t>
            </a:r>
            <a:r>
              <a:rPr lang="en-US" sz="3600" dirty="0">
                <a:latin typeface="VNI-Times" pitchFamily="2" charset="0"/>
              </a:rPr>
              <a:t> </a:t>
            </a:r>
            <a:r>
              <a:rPr lang="en-US" sz="3600" dirty="0" err="1">
                <a:latin typeface="VNI-Times" pitchFamily="2" charset="0"/>
              </a:rPr>
              <a:t>chaát</a:t>
            </a:r>
            <a:r>
              <a:rPr lang="en-US" sz="3600" dirty="0">
                <a:latin typeface="VNI-Times" pitchFamily="2" charset="0"/>
              </a:rPr>
              <a:t> </a:t>
            </a:r>
            <a:r>
              <a:rPr lang="en-US" sz="3600" dirty="0" err="1">
                <a:latin typeface="VNI-Times" pitchFamily="2" charset="0"/>
              </a:rPr>
              <a:t>cuûa</a:t>
            </a:r>
            <a:r>
              <a:rPr lang="en-US" sz="3600" dirty="0">
                <a:latin typeface="VNI-Times" pitchFamily="2" charset="0"/>
              </a:rPr>
              <a:t> </a:t>
            </a:r>
            <a:r>
              <a:rPr lang="en-US" sz="3600" dirty="0" err="1">
                <a:latin typeface="VNI-Times" pitchFamily="2" charset="0"/>
              </a:rPr>
              <a:t>moãi</a:t>
            </a:r>
            <a:r>
              <a:rPr lang="en-US" sz="3600" dirty="0">
                <a:latin typeface="VNI-Times" pitchFamily="2" charset="0"/>
              </a:rPr>
              <a:t> </a:t>
            </a:r>
            <a:r>
              <a:rPr lang="en-US" sz="3600" dirty="0" err="1">
                <a:latin typeface="VNI-Times" pitchFamily="2" charset="0"/>
              </a:rPr>
              <a:t>loaïi</a:t>
            </a:r>
            <a:r>
              <a:rPr lang="en-US" sz="3600" dirty="0">
                <a:latin typeface="VNI-Times" pitchFamily="2" charset="0"/>
              </a:rPr>
              <a:t>? </a:t>
            </a: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76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1371600" y="304800"/>
            <a:ext cx="3581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khối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khí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world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9788" y="2792413"/>
            <a:ext cx="3768725" cy="2417762"/>
          </a:xfr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96" y="0"/>
            <a:chExt cx="5568" cy="3574"/>
          </a:xfrm>
        </p:grpSpPr>
        <p:pic>
          <p:nvPicPr>
            <p:cNvPr id="18440" name="Picture 4" descr="world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" y="0"/>
              <a:ext cx="5568" cy="3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82" y="144"/>
              <a:ext cx="4998" cy="2535"/>
              <a:chOff x="282" y="192"/>
              <a:chExt cx="4998" cy="2535"/>
            </a:xfrm>
          </p:grpSpPr>
          <p:pic>
            <p:nvPicPr>
              <p:cNvPr id="18442" name="Picture 6" descr="bắc cực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648" y="192"/>
                <a:ext cx="576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43" name="Picture 7" descr="một địa điểm ở vùng cực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112" y="192"/>
                <a:ext cx="480" cy="3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444" name="Text Box 8"/>
              <p:cNvSpPr txBox="1">
                <a:spLocks noChangeArrowheads="1"/>
              </p:cNvSpPr>
              <p:nvPr/>
            </p:nvSpPr>
            <p:spPr bwMode="auto">
              <a:xfrm>
                <a:off x="1776" y="576"/>
                <a:ext cx="1056" cy="186"/>
              </a:xfrm>
              <a:prstGeom prst="rect">
                <a:avLst/>
              </a:prstGeom>
              <a:solidFill>
                <a:srgbClr val="00B0F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b="1" dirty="0" err="1">
                    <a:solidFill>
                      <a:srgbClr val="FFFF00"/>
                    </a:solidFill>
                  </a:rPr>
                  <a:t>Khối</a:t>
                </a:r>
                <a:r>
                  <a:rPr lang="en-US" b="1" dirty="0">
                    <a:solidFill>
                      <a:srgbClr val="FFFF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FF00"/>
                    </a:solidFill>
                  </a:rPr>
                  <a:t>khí</a:t>
                </a:r>
                <a:r>
                  <a:rPr lang="en-US" b="1" dirty="0">
                    <a:solidFill>
                      <a:srgbClr val="FFFF00"/>
                    </a:solidFill>
                  </a:rPr>
                  <a:t> </a:t>
                </a:r>
                <a:r>
                  <a:rPr lang="en-US" b="1" dirty="0" err="1" smtClean="0">
                    <a:solidFill>
                      <a:srgbClr val="FFFF00"/>
                    </a:solidFill>
                  </a:rPr>
                  <a:t>lạnh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8445" name="Text Box 9"/>
              <p:cNvSpPr txBox="1">
                <a:spLocks noChangeArrowheads="1"/>
              </p:cNvSpPr>
              <p:nvPr/>
            </p:nvSpPr>
            <p:spPr bwMode="auto">
              <a:xfrm>
                <a:off x="528" y="1200"/>
                <a:ext cx="576" cy="2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2400" b="1">
                    <a:solidFill>
                      <a:schemeClr val="tx2"/>
                    </a:solidFill>
                  </a:rPr>
                  <a:t>TBD</a:t>
                </a:r>
              </a:p>
            </p:txBody>
          </p:sp>
          <p:sp>
            <p:nvSpPr>
              <p:cNvPr id="18446" name="Text Box 10"/>
              <p:cNvSpPr txBox="1">
                <a:spLocks noChangeArrowheads="1"/>
              </p:cNvSpPr>
              <p:nvPr/>
            </p:nvSpPr>
            <p:spPr bwMode="auto">
              <a:xfrm>
                <a:off x="1008" y="2496"/>
                <a:ext cx="576" cy="2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2400" b="1">
                    <a:solidFill>
                      <a:schemeClr val="tx2"/>
                    </a:solidFill>
                  </a:rPr>
                  <a:t>TBD</a:t>
                </a:r>
              </a:p>
            </p:txBody>
          </p:sp>
          <p:sp>
            <p:nvSpPr>
              <p:cNvPr id="18447" name="Text Box 11"/>
              <p:cNvSpPr txBox="1">
                <a:spLocks noChangeArrowheads="1"/>
              </p:cNvSpPr>
              <p:nvPr/>
            </p:nvSpPr>
            <p:spPr bwMode="auto">
              <a:xfrm>
                <a:off x="2400" y="2256"/>
                <a:ext cx="576" cy="23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2400" b="1">
                    <a:solidFill>
                      <a:schemeClr val="tx2"/>
                    </a:solidFill>
                  </a:rPr>
                  <a:t>ĐTD</a:t>
                </a:r>
              </a:p>
            </p:txBody>
          </p:sp>
          <p:sp>
            <p:nvSpPr>
              <p:cNvPr id="18448" name="Text Box 12"/>
              <p:cNvSpPr txBox="1">
                <a:spLocks noChangeArrowheads="1"/>
              </p:cNvSpPr>
              <p:nvPr/>
            </p:nvSpPr>
            <p:spPr bwMode="auto">
              <a:xfrm>
                <a:off x="4704" y="1248"/>
                <a:ext cx="576" cy="2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2400" b="1">
                    <a:solidFill>
                      <a:schemeClr val="tx2"/>
                    </a:solidFill>
                  </a:rPr>
                  <a:t>TBD</a:t>
                </a:r>
              </a:p>
            </p:txBody>
          </p:sp>
          <p:sp>
            <p:nvSpPr>
              <p:cNvPr id="18449" name="Text Box 13"/>
              <p:cNvSpPr txBox="1">
                <a:spLocks noChangeArrowheads="1"/>
              </p:cNvSpPr>
              <p:nvPr/>
            </p:nvSpPr>
            <p:spPr bwMode="auto">
              <a:xfrm>
                <a:off x="1920" y="1200"/>
                <a:ext cx="576" cy="23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2400" b="1">
                    <a:solidFill>
                      <a:schemeClr val="tx2"/>
                    </a:solidFill>
                  </a:rPr>
                  <a:t>ĐTD</a:t>
                </a:r>
              </a:p>
            </p:txBody>
          </p:sp>
          <p:sp>
            <p:nvSpPr>
              <p:cNvPr id="18450" name="Text Box 14"/>
              <p:cNvSpPr txBox="1">
                <a:spLocks noChangeArrowheads="1"/>
              </p:cNvSpPr>
              <p:nvPr/>
            </p:nvSpPr>
            <p:spPr bwMode="auto">
              <a:xfrm>
                <a:off x="2555" y="1706"/>
                <a:ext cx="1253" cy="18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b="1" dirty="0" err="1">
                    <a:solidFill>
                      <a:srgbClr val="FFFF00"/>
                    </a:solidFill>
                  </a:rPr>
                  <a:t>Khối</a:t>
                </a:r>
                <a:r>
                  <a:rPr lang="en-US" b="1" dirty="0">
                    <a:solidFill>
                      <a:srgbClr val="FFFF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FF00"/>
                    </a:solidFill>
                  </a:rPr>
                  <a:t>khí</a:t>
                </a:r>
                <a:r>
                  <a:rPr lang="en-US" b="1" dirty="0">
                    <a:solidFill>
                      <a:srgbClr val="FFFF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FF00"/>
                    </a:solidFill>
                  </a:rPr>
                  <a:t>nóng</a:t>
                </a:r>
                <a:r>
                  <a:rPr lang="en-US" b="1" dirty="0">
                    <a:solidFill>
                      <a:srgbClr val="FFFF00"/>
                    </a:solidFill>
                  </a:rPr>
                  <a:t> </a:t>
                </a:r>
              </a:p>
            </p:txBody>
          </p:sp>
          <p:sp>
            <p:nvSpPr>
              <p:cNvPr id="18451" name="Text Box 15"/>
              <p:cNvSpPr txBox="1">
                <a:spLocks noChangeArrowheads="1"/>
              </p:cNvSpPr>
              <p:nvPr/>
            </p:nvSpPr>
            <p:spPr bwMode="auto">
              <a:xfrm>
                <a:off x="4192" y="1739"/>
                <a:ext cx="1008" cy="171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1600" b="1" dirty="0" err="1">
                    <a:solidFill>
                      <a:srgbClr val="FFFF00"/>
                    </a:solidFill>
                  </a:rPr>
                  <a:t>Khối</a:t>
                </a:r>
                <a:r>
                  <a:rPr lang="en-US" sz="16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1600" b="1" dirty="0" err="1">
                    <a:solidFill>
                      <a:srgbClr val="FFFF00"/>
                    </a:solidFill>
                  </a:rPr>
                  <a:t>khí</a:t>
                </a:r>
                <a:r>
                  <a:rPr lang="en-US" sz="16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1600" b="1" dirty="0" err="1" smtClean="0">
                    <a:solidFill>
                      <a:srgbClr val="FFFF00"/>
                    </a:solidFill>
                  </a:rPr>
                  <a:t>nóng</a:t>
                </a:r>
                <a:endParaRPr lang="en-US" sz="16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8453" name="Text Box 17"/>
              <p:cNvSpPr txBox="1">
                <a:spLocks noChangeArrowheads="1"/>
              </p:cNvSpPr>
              <p:nvPr/>
            </p:nvSpPr>
            <p:spPr bwMode="auto">
              <a:xfrm>
                <a:off x="282" y="1680"/>
                <a:ext cx="1200" cy="18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b="1" dirty="0" err="1">
                    <a:solidFill>
                      <a:srgbClr val="FFFF00"/>
                    </a:solidFill>
                  </a:rPr>
                  <a:t>Khối</a:t>
                </a:r>
                <a:r>
                  <a:rPr lang="en-US" b="1" dirty="0">
                    <a:solidFill>
                      <a:srgbClr val="FFFF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FF00"/>
                    </a:solidFill>
                  </a:rPr>
                  <a:t>khí</a:t>
                </a:r>
                <a:r>
                  <a:rPr lang="en-US" b="1" dirty="0">
                    <a:solidFill>
                      <a:srgbClr val="FFFF00"/>
                    </a:solidFill>
                  </a:rPr>
                  <a:t> </a:t>
                </a:r>
                <a:r>
                  <a:rPr lang="en-US" b="1" dirty="0" err="1" smtClean="0">
                    <a:solidFill>
                      <a:srgbClr val="FFFF00"/>
                    </a:solidFill>
                  </a:rPr>
                  <a:t>nóng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</p:grpSp>
      </p:grpSp>
      <p:sp>
        <p:nvSpPr>
          <p:cNvPr id="18436" name="Text Box 18"/>
          <p:cNvSpPr txBox="1">
            <a:spLocks noChangeArrowheads="1"/>
          </p:cNvSpPr>
          <p:nvPr/>
        </p:nvSpPr>
        <p:spPr bwMode="auto">
          <a:xfrm>
            <a:off x="0" y="228600"/>
            <a:ext cx="32766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</a:rPr>
              <a:t>Lược đồ các khối khí Lục địa và đại dương</a:t>
            </a:r>
          </a:p>
        </p:txBody>
      </p:sp>
      <p:sp>
        <p:nvSpPr>
          <p:cNvPr id="18438" name="Rectangle 20"/>
          <p:cNvSpPr>
            <a:spLocks noChangeArrowheads="1"/>
          </p:cNvSpPr>
          <p:nvPr/>
        </p:nvSpPr>
        <p:spPr bwMode="auto">
          <a:xfrm>
            <a:off x="5486400" y="4419600"/>
            <a:ext cx="990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tx2"/>
                </a:solidFill>
              </a:rPr>
              <a:t>ÂĐD</a:t>
            </a:r>
          </a:p>
        </p:txBody>
      </p:sp>
      <p:sp>
        <p:nvSpPr>
          <p:cNvPr id="18439" name="Text Box 21"/>
          <p:cNvSpPr txBox="1">
            <a:spLocks noChangeArrowheads="1"/>
          </p:cNvSpPr>
          <p:nvPr/>
        </p:nvSpPr>
        <p:spPr bwMode="auto">
          <a:xfrm>
            <a:off x="3810000" y="5421868"/>
            <a:ext cx="1676400" cy="369332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FFFF00"/>
                </a:solidFill>
              </a:rPr>
              <a:t>Khối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khí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lạnh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5657193" y="1383268"/>
            <a:ext cx="1734207" cy="369332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FFFF00"/>
                </a:solidFill>
              </a:rPr>
              <a:t>Khối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khí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smtClean="0">
                <a:solidFill>
                  <a:srgbClr val="FFFF00"/>
                </a:solidFill>
              </a:rPr>
              <a:t>lạnh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76200" y="6038671"/>
            <a:ext cx="9067800" cy="1077218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971" y="71414"/>
            <a:ext cx="446147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3. CÁC KHỐI KHÍ</a:t>
            </a:r>
          </a:p>
        </p:txBody>
      </p:sp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142875" y="1214438"/>
            <a:ext cx="88582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65125" algn="just">
              <a:buFont typeface="Arial" charset="0"/>
              <a:buChar char="•"/>
              <a:tabLst>
                <a:tab pos="331788" algn="l"/>
              </a:tabLst>
            </a:pPr>
            <a:r>
              <a:rPr lang="it-IT" sz="3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Khối </a:t>
            </a:r>
            <a:r>
              <a:rPr lang="it-IT" sz="3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khí nóng:</a:t>
            </a:r>
            <a:r>
              <a:rPr lang="it-IT" sz="3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hình thành </a:t>
            </a:r>
            <a:r>
              <a:rPr lang="it-IT" sz="3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ở </a:t>
            </a:r>
            <a:r>
              <a:rPr lang="it-IT" sz="3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vĩ độ thấp, nhiệt độ tương đối </a:t>
            </a:r>
            <a:r>
              <a:rPr lang="it-IT" sz="3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cao.</a:t>
            </a:r>
            <a:endParaRPr lang="en-US" sz="3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365125" algn="just" eaLnBrk="0" hangingPunct="0">
              <a:buFont typeface="Arial" charset="0"/>
              <a:buChar char="•"/>
              <a:tabLst>
                <a:tab pos="331788" algn="l"/>
              </a:tabLst>
            </a:pPr>
            <a:r>
              <a:rPr lang="it-IT" sz="3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Khối </a:t>
            </a:r>
            <a:r>
              <a:rPr lang="it-IT" sz="3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khí lạnh: </a:t>
            </a:r>
            <a:r>
              <a:rPr lang="it-IT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 thành ở </a:t>
            </a:r>
            <a:r>
              <a:rPr lang="it-IT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 vĩ </a:t>
            </a:r>
            <a:r>
              <a:rPr lang="it-IT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 cao, nhiệt độ tương đối </a:t>
            </a:r>
            <a:r>
              <a:rPr lang="it-IT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thấp.</a:t>
            </a:r>
            <a:endParaRPr lang="en-US" sz="3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143000"/>
            <a:ext cx="9429750" cy="5285345"/>
            <a:chOff x="344" y="720"/>
            <a:chExt cx="4991" cy="3282"/>
          </a:xfrm>
        </p:grpSpPr>
        <p:sp>
          <p:nvSpPr>
            <p:cNvPr id="23559" name="Rectangle 6"/>
            <p:cNvSpPr>
              <a:spLocks noChangeArrowheads="1"/>
            </p:cNvSpPr>
            <p:nvPr/>
          </p:nvSpPr>
          <p:spPr bwMode="auto">
            <a:xfrm>
              <a:off x="4560" y="720"/>
              <a:ext cx="528" cy="1344"/>
            </a:xfrm>
            <a:prstGeom prst="rect">
              <a:avLst/>
            </a:prstGeom>
            <a:solidFill>
              <a:srgbClr val="FF99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60" name="Rectangle 7"/>
            <p:cNvSpPr>
              <a:spLocks noChangeArrowheads="1"/>
            </p:cNvSpPr>
            <p:nvPr/>
          </p:nvSpPr>
          <p:spPr bwMode="auto">
            <a:xfrm>
              <a:off x="344" y="720"/>
              <a:ext cx="1720" cy="1344"/>
            </a:xfrm>
            <a:prstGeom prst="rect">
              <a:avLst/>
            </a:prstGeom>
            <a:solidFill>
              <a:srgbClr val="FF99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61" name="Rectangle 8"/>
            <p:cNvSpPr>
              <a:spLocks noChangeArrowheads="1"/>
            </p:cNvSpPr>
            <p:nvPr/>
          </p:nvSpPr>
          <p:spPr bwMode="auto">
            <a:xfrm>
              <a:off x="2064" y="720"/>
              <a:ext cx="2496" cy="15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62" name="Freeform 9"/>
            <p:cNvSpPr>
              <a:spLocks/>
            </p:cNvSpPr>
            <p:nvPr/>
          </p:nvSpPr>
          <p:spPr bwMode="auto">
            <a:xfrm>
              <a:off x="1756" y="1528"/>
              <a:ext cx="3072" cy="629"/>
            </a:xfrm>
            <a:custGeom>
              <a:avLst/>
              <a:gdLst>
                <a:gd name="T0" fmla="*/ 58 w 2526"/>
                <a:gd name="T1" fmla="*/ 67 h 962"/>
                <a:gd name="T2" fmla="*/ 292 w 2526"/>
                <a:gd name="T3" fmla="*/ 67 h 962"/>
                <a:gd name="T4" fmla="*/ 325 w 2526"/>
                <a:gd name="T5" fmla="*/ 85 h 962"/>
                <a:gd name="T6" fmla="*/ 359 w 2526"/>
                <a:gd name="T7" fmla="*/ 91 h 962"/>
                <a:gd name="T8" fmla="*/ 1271 w 2526"/>
                <a:gd name="T9" fmla="*/ 61 h 962"/>
                <a:gd name="T10" fmla="*/ 1881 w 2526"/>
                <a:gd name="T11" fmla="*/ 37 h 962"/>
                <a:gd name="T12" fmla="*/ 1993 w 2526"/>
                <a:gd name="T13" fmla="*/ 13 h 962"/>
                <a:gd name="T14" fmla="*/ 2026 w 2526"/>
                <a:gd name="T15" fmla="*/ 1 h 962"/>
                <a:gd name="T16" fmla="*/ 2071 w 2526"/>
                <a:gd name="T17" fmla="*/ 7 h 962"/>
                <a:gd name="T18" fmla="*/ 2283 w 2526"/>
                <a:gd name="T19" fmla="*/ 13 h 962"/>
                <a:gd name="T20" fmla="*/ 3072 w 2526"/>
                <a:gd name="T21" fmla="*/ 31 h 962"/>
                <a:gd name="T22" fmla="*/ 2860 w 2526"/>
                <a:gd name="T23" fmla="*/ 503 h 962"/>
                <a:gd name="T24" fmla="*/ 1051 w 2526"/>
                <a:gd name="T25" fmla="*/ 629 h 962"/>
                <a:gd name="T26" fmla="*/ 0 w 2526"/>
                <a:gd name="T27" fmla="*/ 378 h 962"/>
                <a:gd name="T28" fmla="*/ 58 w 2526"/>
                <a:gd name="T29" fmla="*/ 67 h 96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26"/>
                <a:gd name="T46" fmla="*/ 0 h 962"/>
                <a:gd name="T47" fmla="*/ 2526 w 2526"/>
                <a:gd name="T48" fmla="*/ 962 h 96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26" h="962">
                  <a:moveTo>
                    <a:pt x="48" y="103"/>
                  </a:moveTo>
                  <a:cubicBezTo>
                    <a:pt x="124" y="91"/>
                    <a:pt x="151" y="82"/>
                    <a:pt x="240" y="103"/>
                  </a:cubicBezTo>
                  <a:cubicBezTo>
                    <a:pt x="252" y="106"/>
                    <a:pt x="256" y="123"/>
                    <a:pt x="267" y="130"/>
                  </a:cubicBezTo>
                  <a:cubicBezTo>
                    <a:pt x="275" y="135"/>
                    <a:pt x="286" y="136"/>
                    <a:pt x="295" y="139"/>
                  </a:cubicBezTo>
                  <a:cubicBezTo>
                    <a:pt x="722" y="123"/>
                    <a:pt x="699" y="107"/>
                    <a:pt x="1045" y="93"/>
                  </a:cubicBezTo>
                  <a:cubicBezTo>
                    <a:pt x="1157" y="56"/>
                    <a:pt x="1434" y="65"/>
                    <a:pt x="1547" y="57"/>
                  </a:cubicBezTo>
                  <a:cubicBezTo>
                    <a:pt x="1578" y="42"/>
                    <a:pt x="1607" y="30"/>
                    <a:pt x="1639" y="20"/>
                  </a:cubicBezTo>
                  <a:cubicBezTo>
                    <a:pt x="1648" y="14"/>
                    <a:pt x="1655" y="4"/>
                    <a:pt x="1666" y="2"/>
                  </a:cubicBezTo>
                  <a:cubicBezTo>
                    <a:pt x="1679" y="0"/>
                    <a:pt x="1690" y="10"/>
                    <a:pt x="1703" y="11"/>
                  </a:cubicBezTo>
                  <a:cubicBezTo>
                    <a:pt x="1761" y="16"/>
                    <a:pt x="1819" y="17"/>
                    <a:pt x="1877" y="20"/>
                  </a:cubicBezTo>
                  <a:cubicBezTo>
                    <a:pt x="2045" y="62"/>
                    <a:pt x="2330" y="48"/>
                    <a:pt x="2526" y="48"/>
                  </a:cubicBezTo>
                  <a:lnTo>
                    <a:pt x="2352" y="770"/>
                  </a:lnTo>
                  <a:lnTo>
                    <a:pt x="864" y="962"/>
                  </a:lnTo>
                  <a:lnTo>
                    <a:pt x="0" y="578"/>
                  </a:lnTo>
                  <a:lnTo>
                    <a:pt x="48" y="103"/>
                  </a:lnTo>
                  <a:close/>
                </a:path>
              </a:pathLst>
            </a:cu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63" name="Freeform 10"/>
            <p:cNvSpPr>
              <a:spLocks/>
            </p:cNvSpPr>
            <p:nvPr/>
          </p:nvSpPr>
          <p:spPr bwMode="auto">
            <a:xfrm>
              <a:off x="344" y="1104"/>
              <a:ext cx="4772" cy="1240"/>
            </a:xfrm>
            <a:custGeom>
              <a:avLst/>
              <a:gdLst>
                <a:gd name="T0" fmla="*/ 13 w 4300"/>
                <a:gd name="T1" fmla="*/ 469 h 2199"/>
                <a:gd name="T2" fmla="*/ 3 w 4300"/>
                <a:gd name="T3" fmla="*/ 454 h 2199"/>
                <a:gd name="T4" fmla="*/ 84 w 4300"/>
                <a:gd name="T5" fmla="*/ 392 h 2199"/>
                <a:gd name="T6" fmla="*/ 125 w 4300"/>
                <a:gd name="T7" fmla="*/ 346 h 2199"/>
                <a:gd name="T8" fmla="*/ 165 w 4300"/>
                <a:gd name="T9" fmla="*/ 258 h 2199"/>
                <a:gd name="T10" fmla="*/ 216 w 4300"/>
                <a:gd name="T11" fmla="*/ 222 h 2199"/>
                <a:gd name="T12" fmla="*/ 338 w 4300"/>
                <a:gd name="T13" fmla="*/ 139 h 2199"/>
                <a:gd name="T14" fmla="*/ 410 w 4300"/>
                <a:gd name="T15" fmla="*/ 62 h 2199"/>
                <a:gd name="T16" fmla="*/ 469 w 4300"/>
                <a:gd name="T17" fmla="*/ 0 h 2199"/>
                <a:gd name="T18" fmla="*/ 530 w 4300"/>
                <a:gd name="T19" fmla="*/ 26 h 2199"/>
                <a:gd name="T20" fmla="*/ 540 w 4300"/>
                <a:gd name="T21" fmla="*/ 41 h 2199"/>
                <a:gd name="T22" fmla="*/ 562 w 4300"/>
                <a:gd name="T23" fmla="*/ 52 h 2199"/>
                <a:gd name="T24" fmla="*/ 601 w 4300"/>
                <a:gd name="T25" fmla="*/ 77 h 2199"/>
                <a:gd name="T26" fmla="*/ 623 w 4300"/>
                <a:gd name="T27" fmla="*/ 93 h 2199"/>
                <a:gd name="T28" fmla="*/ 683 w 4300"/>
                <a:gd name="T29" fmla="*/ 113 h 2199"/>
                <a:gd name="T30" fmla="*/ 785 w 4300"/>
                <a:gd name="T31" fmla="*/ 93 h 2199"/>
                <a:gd name="T32" fmla="*/ 927 w 4300"/>
                <a:gd name="T33" fmla="*/ 201 h 2199"/>
                <a:gd name="T34" fmla="*/ 1008 w 4300"/>
                <a:gd name="T35" fmla="*/ 253 h 2199"/>
                <a:gd name="T36" fmla="*/ 1079 w 4300"/>
                <a:gd name="T37" fmla="*/ 310 h 2199"/>
                <a:gd name="T38" fmla="*/ 1150 w 4300"/>
                <a:gd name="T39" fmla="*/ 335 h 2199"/>
                <a:gd name="T40" fmla="*/ 1170 w 4300"/>
                <a:gd name="T41" fmla="*/ 346 h 2199"/>
                <a:gd name="T42" fmla="*/ 1454 w 4300"/>
                <a:gd name="T43" fmla="*/ 351 h 2199"/>
                <a:gd name="T44" fmla="*/ 1475 w 4300"/>
                <a:gd name="T45" fmla="*/ 361 h 2199"/>
                <a:gd name="T46" fmla="*/ 1505 w 4300"/>
                <a:gd name="T47" fmla="*/ 366 h 2199"/>
                <a:gd name="T48" fmla="*/ 1515 w 4300"/>
                <a:gd name="T49" fmla="*/ 382 h 2199"/>
                <a:gd name="T50" fmla="*/ 1546 w 4300"/>
                <a:gd name="T51" fmla="*/ 397 h 2199"/>
                <a:gd name="T52" fmla="*/ 1606 w 4300"/>
                <a:gd name="T53" fmla="*/ 443 h 2199"/>
                <a:gd name="T54" fmla="*/ 1617 w 4300"/>
                <a:gd name="T55" fmla="*/ 459 h 2199"/>
                <a:gd name="T56" fmla="*/ 1637 w 4300"/>
                <a:gd name="T57" fmla="*/ 474 h 2199"/>
                <a:gd name="T58" fmla="*/ 1698 w 4300"/>
                <a:gd name="T59" fmla="*/ 567 h 2199"/>
                <a:gd name="T60" fmla="*/ 1708 w 4300"/>
                <a:gd name="T61" fmla="*/ 614 h 2199"/>
                <a:gd name="T62" fmla="*/ 1738 w 4300"/>
                <a:gd name="T63" fmla="*/ 619 h 2199"/>
                <a:gd name="T64" fmla="*/ 1769 w 4300"/>
                <a:gd name="T65" fmla="*/ 629 h 2199"/>
                <a:gd name="T66" fmla="*/ 1901 w 4300"/>
                <a:gd name="T67" fmla="*/ 670 h 2199"/>
                <a:gd name="T68" fmla="*/ 2002 w 4300"/>
                <a:gd name="T69" fmla="*/ 701 h 2199"/>
                <a:gd name="T70" fmla="*/ 2205 w 4300"/>
                <a:gd name="T71" fmla="*/ 748 h 2199"/>
                <a:gd name="T72" fmla="*/ 2499 w 4300"/>
                <a:gd name="T73" fmla="*/ 794 h 2199"/>
                <a:gd name="T74" fmla="*/ 3494 w 4300"/>
                <a:gd name="T75" fmla="*/ 789 h 2199"/>
                <a:gd name="T76" fmla="*/ 3585 w 4300"/>
                <a:gd name="T77" fmla="*/ 774 h 2199"/>
                <a:gd name="T78" fmla="*/ 3829 w 4300"/>
                <a:gd name="T79" fmla="*/ 727 h 2199"/>
                <a:gd name="T80" fmla="*/ 3920 w 4300"/>
                <a:gd name="T81" fmla="*/ 701 h 2199"/>
                <a:gd name="T82" fmla="*/ 3981 w 4300"/>
                <a:gd name="T83" fmla="*/ 665 h 2199"/>
                <a:gd name="T84" fmla="*/ 4011 w 4300"/>
                <a:gd name="T85" fmla="*/ 634 h 2199"/>
                <a:gd name="T86" fmla="*/ 4042 w 4300"/>
                <a:gd name="T87" fmla="*/ 588 h 2199"/>
                <a:gd name="T88" fmla="*/ 4143 w 4300"/>
                <a:gd name="T89" fmla="*/ 515 h 2199"/>
                <a:gd name="T90" fmla="*/ 4184 w 4300"/>
                <a:gd name="T91" fmla="*/ 464 h 2199"/>
                <a:gd name="T92" fmla="*/ 4285 w 4300"/>
                <a:gd name="T93" fmla="*/ 407 h 2199"/>
                <a:gd name="T94" fmla="*/ 4376 w 4300"/>
                <a:gd name="T95" fmla="*/ 377 h 2199"/>
                <a:gd name="T96" fmla="*/ 4752 w 4300"/>
                <a:gd name="T97" fmla="*/ 366 h 2199"/>
                <a:gd name="T98" fmla="*/ 4772 w 4300"/>
                <a:gd name="T99" fmla="*/ 1213 h 2199"/>
                <a:gd name="T100" fmla="*/ 31 w 4300"/>
                <a:gd name="T101" fmla="*/ 1240 h 2199"/>
                <a:gd name="T102" fmla="*/ 13 w 4300"/>
                <a:gd name="T103" fmla="*/ 469 h 219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00"/>
                <a:gd name="T157" fmla="*/ 0 h 2199"/>
                <a:gd name="T158" fmla="*/ 4300 w 4300"/>
                <a:gd name="T159" fmla="*/ 2199 h 219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00" h="2199">
                  <a:moveTo>
                    <a:pt x="12" y="832"/>
                  </a:moveTo>
                  <a:cubicBezTo>
                    <a:pt x="9" y="823"/>
                    <a:pt x="0" y="814"/>
                    <a:pt x="3" y="805"/>
                  </a:cubicBezTo>
                  <a:cubicBezTo>
                    <a:pt x="16" y="764"/>
                    <a:pt x="63" y="735"/>
                    <a:pt x="76" y="695"/>
                  </a:cubicBezTo>
                  <a:cubicBezTo>
                    <a:pt x="97" y="630"/>
                    <a:pt x="83" y="656"/>
                    <a:pt x="113" y="613"/>
                  </a:cubicBezTo>
                  <a:cubicBezTo>
                    <a:pt x="118" y="547"/>
                    <a:pt x="106" y="502"/>
                    <a:pt x="149" y="457"/>
                  </a:cubicBezTo>
                  <a:cubicBezTo>
                    <a:pt x="170" y="393"/>
                    <a:pt x="149" y="408"/>
                    <a:pt x="195" y="393"/>
                  </a:cubicBezTo>
                  <a:cubicBezTo>
                    <a:pt x="227" y="344"/>
                    <a:pt x="263" y="287"/>
                    <a:pt x="305" y="247"/>
                  </a:cubicBezTo>
                  <a:cubicBezTo>
                    <a:pt x="321" y="199"/>
                    <a:pt x="356" y="159"/>
                    <a:pt x="369" y="110"/>
                  </a:cubicBezTo>
                  <a:cubicBezTo>
                    <a:pt x="383" y="57"/>
                    <a:pt x="366" y="19"/>
                    <a:pt x="423" y="0"/>
                  </a:cubicBezTo>
                  <a:cubicBezTo>
                    <a:pt x="440" y="17"/>
                    <a:pt x="463" y="27"/>
                    <a:pt x="478" y="46"/>
                  </a:cubicBezTo>
                  <a:cubicBezTo>
                    <a:pt x="484" y="53"/>
                    <a:pt x="482" y="65"/>
                    <a:pt x="487" y="73"/>
                  </a:cubicBezTo>
                  <a:cubicBezTo>
                    <a:pt x="492" y="81"/>
                    <a:pt x="500" y="86"/>
                    <a:pt x="506" y="92"/>
                  </a:cubicBezTo>
                  <a:cubicBezTo>
                    <a:pt x="524" y="145"/>
                    <a:pt x="501" y="96"/>
                    <a:pt x="542" y="137"/>
                  </a:cubicBezTo>
                  <a:cubicBezTo>
                    <a:pt x="550" y="145"/>
                    <a:pt x="553" y="158"/>
                    <a:pt x="561" y="165"/>
                  </a:cubicBezTo>
                  <a:cubicBezTo>
                    <a:pt x="577" y="179"/>
                    <a:pt x="615" y="201"/>
                    <a:pt x="615" y="201"/>
                  </a:cubicBezTo>
                  <a:cubicBezTo>
                    <a:pt x="650" y="192"/>
                    <a:pt x="673" y="176"/>
                    <a:pt x="707" y="165"/>
                  </a:cubicBezTo>
                  <a:cubicBezTo>
                    <a:pt x="811" y="200"/>
                    <a:pt x="790" y="290"/>
                    <a:pt x="835" y="357"/>
                  </a:cubicBezTo>
                  <a:cubicBezTo>
                    <a:pt x="857" y="390"/>
                    <a:pt x="880" y="420"/>
                    <a:pt x="908" y="448"/>
                  </a:cubicBezTo>
                  <a:cubicBezTo>
                    <a:pt x="918" y="469"/>
                    <a:pt x="956" y="533"/>
                    <a:pt x="972" y="549"/>
                  </a:cubicBezTo>
                  <a:cubicBezTo>
                    <a:pt x="990" y="567"/>
                    <a:pt x="1018" y="575"/>
                    <a:pt x="1036" y="594"/>
                  </a:cubicBezTo>
                  <a:cubicBezTo>
                    <a:pt x="1042" y="600"/>
                    <a:pt x="1045" y="612"/>
                    <a:pt x="1054" y="613"/>
                  </a:cubicBezTo>
                  <a:cubicBezTo>
                    <a:pt x="1139" y="622"/>
                    <a:pt x="1225" y="619"/>
                    <a:pt x="1310" y="622"/>
                  </a:cubicBezTo>
                  <a:cubicBezTo>
                    <a:pt x="1316" y="628"/>
                    <a:pt x="1321" y="636"/>
                    <a:pt x="1329" y="640"/>
                  </a:cubicBezTo>
                  <a:cubicBezTo>
                    <a:pt x="1337" y="645"/>
                    <a:pt x="1349" y="642"/>
                    <a:pt x="1356" y="649"/>
                  </a:cubicBezTo>
                  <a:cubicBezTo>
                    <a:pt x="1363" y="656"/>
                    <a:pt x="1360" y="669"/>
                    <a:pt x="1365" y="677"/>
                  </a:cubicBezTo>
                  <a:cubicBezTo>
                    <a:pt x="1372" y="688"/>
                    <a:pt x="1384" y="695"/>
                    <a:pt x="1393" y="704"/>
                  </a:cubicBezTo>
                  <a:cubicBezTo>
                    <a:pt x="1405" y="741"/>
                    <a:pt x="1420" y="759"/>
                    <a:pt x="1447" y="786"/>
                  </a:cubicBezTo>
                  <a:cubicBezTo>
                    <a:pt x="1450" y="795"/>
                    <a:pt x="1453" y="805"/>
                    <a:pt x="1457" y="814"/>
                  </a:cubicBezTo>
                  <a:cubicBezTo>
                    <a:pt x="1462" y="824"/>
                    <a:pt x="1471" y="831"/>
                    <a:pt x="1475" y="841"/>
                  </a:cubicBezTo>
                  <a:cubicBezTo>
                    <a:pt x="1498" y="893"/>
                    <a:pt x="1513" y="952"/>
                    <a:pt x="1530" y="1006"/>
                  </a:cubicBezTo>
                  <a:cubicBezTo>
                    <a:pt x="1533" y="1033"/>
                    <a:pt x="1529" y="1062"/>
                    <a:pt x="1539" y="1088"/>
                  </a:cubicBezTo>
                  <a:cubicBezTo>
                    <a:pt x="1542" y="1097"/>
                    <a:pt x="1558" y="1093"/>
                    <a:pt x="1566" y="1097"/>
                  </a:cubicBezTo>
                  <a:cubicBezTo>
                    <a:pt x="1576" y="1102"/>
                    <a:pt x="1584" y="1110"/>
                    <a:pt x="1594" y="1116"/>
                  </a:cubicBezTo>
                  <a:cubicBezTo>
                    <a:pt x="1632" y="1138"/>
                    <a:pt x="1677" y="1177"/>
                    <a:pt x="1713" y="1189"/>
                  </a:cubicBezTo>
                  <a:cubicBezTo>
                    <a:pt x="1743" y="1212"/>
                    <a:pt x="1768" y="1231"/>
                    <a:pt x="1804" y="1244"/>
                  </a:cubicBezTo>
                  <a:cubicBezTo>
                    <a:pt x="1857" y="1297"/>
                    <a:pt x="1918" y="1307"/>
                    <a:pt x="1987" y="1326"/>
                  </a:cubicBezTo>
                  <a:cubicBezTo>
                    <a:pt x="2076" y="1350"/>
                    <a:pt x="2162" y="1386"/>
                    <a:pt x="2252" y="1408"/>
                  </a:cubicBezTo>
                  <a:cubicBezTo>
                    <a:pt x="2551" y="1405"/>
                    <a:pt x="2849" y="1407"/>
                    <a:pt x="3148" y="1399"/>
                  </a:cubicBezTo>
                  <a:cubicBezTo>
                    <a:pt x="3177" y="1398"/>
                    <a:pt x="3230" y="1372"/>
                    <a:pt x="3230" y="1372"/>
                  </a:cubicBezTo>
                  <a:cubicBezTo>
                    <a:pt x="3273" y="1329"/>
                    <a:pt x="3387" y="1309"/>
                    <a:pt x="3450" y="1289"/>
                  </a:cubicBezTo>
                  <a:cubicBezTo>
                    <a:pt x="3513" y="1248"/>
                    <a:pt x="3484" y="1260"/>
                    <a:pt x="3532" y="1244"/>
                  </a:cubicBezTo>
                  <a:cubicBezTo>
                    <a:pt x="3552" y="1222"/>
                    <a:pt x="3570" y="1205"/>
                    <a:pt x="3587" y="1180"/>
                  </a:cubicBezTo>
                  <a:cubicBezTo>
                    <a:pt x="3610" y="1109"/>
                    <a:pt x="3579" y="1197"/>
                    <a:pt x="3614" y="1125"/>
                  </a:cubicBezTo>
                  <a:cubicBezTo>
                    <a:pt x="3627" y="1099"/>
                    <a:pt x="3628" y="1067"/>
                    <a:pt x="3642" y="1042"/>
                  </a:cubicBezTo>
                  <a:cubicBezTo>
                    <a:pt x="3666" y="998"/>
                    <a:pt x="3698" y="951"/>
                    <a:pt x="3733" y="914"/>
                  </a:cubicBezTo>
                  <a:cubicBezTo>
                    <a:pt x="3745" y="879"/>
                    <a:pt x="3743" y="849"/>
                    <a:pt x="3770" y="823"/>
                  </a:cubicBezTo>
                  <a:cubicBezTo>
                    <a:pt x="3786" y="774"/>
                    <a:pt x="3818" y="746"/>
                    <a:pt x="3861" y="722"/>
                  </a:cubicBezTo>
                  <a:cubicBezTo>
                    <a:pt x="3890" y="706"/>
                    <a:pt x="3911" y="677"/>
                    <a:pt x="3943" y="668"/>
                  </a:cubicBezTo>
                  <a:cubicBezTo>
                    <a:pt x="4056" y="638"/>
                    <a:pt x="4163" y="649"/>
                    <a:pt x="4282" y="649"/>
                  </a:cubicBezTo>
                  <a:lnTo>
                    <a:pt x="4300" y="2151"/>
                  </a:lnTo>
                  <a:lnTo>
                    <a:pt x="28" y="2199"/>
                  </a:lnTo>
                  <a:lnTo>
                    <a:pt x="12" y="832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64" name="Text Box 11"/>
            <p:cNvSpPr txBox="1">
              <a:spLocks noChangeArrowheads="1"/>
            </p:cNvSpPr>
            <p:nvPr/>
          </p:nvSpPr>
          <p:spPr bwMode="auto">
            <a:xfrm>
              <a:off x="2352" y="864"/>
              <a:ext cx="1920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Khối khí đại dương</a:t>
              </a:r>
            </a:p>
          </p:txBody>
        </p:sp>
        <p:sp>
          <p:nvSpPr>
            <p:cNvPr id="23565" name="Text Box 12"/>
            <p:cNvSpPr txBox="1">
              <a:spLocks noChangeArrowheads="1"/>
            </p:cNvSpPr>
            <p:nvPr/>
          </p:nvSpPr>
          <p:spPr bwMode="auto">
            <a:xfrm>
              <a:off x="576" y="854"/>
              <a:ext cx="1296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Khối khí lục địa</a:t>
              </a:r>
            </a:p>
          </p:txBody>
        </p:sp>
        <p:sp>
          <p:nvSpPr>
            <p:cNvPr id="23566" name="Text Box 13"/>
            <p:cNvSpPr txBox="1">
              <a:spLocks noChangeArrowheads="1"/>
            </p:cNvSpPr>
            <p:nvPr/>
          </p:nvSpPr>
          <p:spPr bwMode="auto">
            <a:xfrm>
              <a:off x="4519" y="874"/>
              <a:ext cx="816" cy="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Khối khí lục địa</a:t>
              </a:r>
            </a:p>
          </p:txBody>
        </p:sp>
        <p:sp>
          <p:nvSpPr>
            <p:cNvPr id="23567" name="Text Box 14"/>
            <p:cNvSpPr txBox="1">
              <a:spLocks noChangeArrowheads="1"/>
            </p:cNvSpPr>
            <p:nvPr/>
          </p:nvSpPr>
          <p:spPr bwMode="auto">
            <a:xfrm>
              <a:off x="2496" y="1624"/>
              <a:ext cx="1728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Biển hoặc đại dương</a:t>
              </a:r>
            </a:p>
          </p:txBody>
        </p:sp>
        <p:sp>
          <p:nvSpPr>
            <p:cNvPr id="23568" name="Text Box 15"/>
            <p:cNvSpPr txBox="1">
              <a:spLocks noChangeArrowheads="1"/>
            </p:cNvSpPr>
            <p:nvPr/>
          </p:nvSpPr>
          <p:spPr bwMode="auto">
            <a:xfrm>
              <a:off x="384" y="1624"/>
              <a:ext cx="1728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3399FF"/>
                  </a:solidFill>
                  <a:latin typeface="Times New Roman" pitchFamily="18" charset="0"/>
                  <a:cs typeface="Times New Roman" pitchFamily="18" charset="0"/>
                </a:rPr>
                <a:t>Đất liền</a:t>
              </a:r>
            </a:p>
          </p:txBody>
        </p:sp>
        <p:sp>
          <p:nvSpPr>
            <p:cNvPr id="23569" name="Text Box 16"/>
            <p:cNvSpPr txBox="1">
              <a:spLocks noChangeArrowheads="1"/>
            </p:cNvSpPr>
            <p:nvPr/>
          </p:nvSpPr>
          <p:spPr bwMode="auto">
            <a:xfrm>
              <a:off x="758" y="3486"/>
              <a:ext cx="1968" cy="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Nơi có nhiệt độ cao hơn</a:t>
              </a:r>
            </a:p>
            <a:p>
              <a:pPr algn="ctr"/>
              <a:r>
                <a:rPr lang="en-US" sz="24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Vĩ độ thấp</a:t>
              </a:r>
            </a:p>
          </p:txBody>
        </p:sp>
      </p:grpSp>
      <p:sp>
        <p:nvSpPr>
          <p:cNvPr id="23555" name="Text Box 20"/>
          <p:cNvSpPr txBox="1">
            <a:spLocks noChangeArrowheads="1"/>
          </p:cNvSpPr>
          <p:nvPr/>
        </p:nvSpPr>
        <p:spPr bwMode="auto">
          <a:xfrm>
            <a:off x="1571625" y="0"/>
            <a:ext cx="6357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Sự hình thành các khối khí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381000" y="3846255"/>
            <a:ext cx="8305800" cy="255454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VNI-Times" pitchFamily="2" charset="0"/>
              </a:rPr>
              <a:t>- </a:t>
            </a:r>
            <a:r>
              <a:rPr lang="pt-BR" sz="3200" dirty="0" smtClean="0">
                <a:solidFill>
                  <a:srgbClr val="0000FF"/>
                </a:solidFill>
              </a:rPr>
              <a:t>Các khối khí đại dương hình thành trên các biển và đại dương, có độ ẩm lớn.</a:t>
            </a:r>
          </a:p>
          <a:p>
            <a:endParaRPr lang="en-US" sz="3200" dirty="0" smtClean="0">
              <a:solidFill>
                <a:srgbClr val="0000FF"/>
              </a:solidFill>
            </a:endParaRPr>
          </a:p>
          <a:p>
            <a:r>
              <a:rPr lang="pt-BR" sz="3200" dirty="0" smtClean="0">
                <a:solidFill>
                  <a:srgbClr val="0000FF"/>
                </a:solidFill>
              </a:rPr>
              <a:t> </a:t>
            </a:r>
            <a:r>
              <a:rPr lang="pt-BR" sz="3200" b="1" dirty="0" smtClean="0">
                <a:solidFill>
                  <a:srgbClr val="0000FF"/>
                </a:solidFill>
              </a:rPr>
              <a:t>- </a:t>
            </a:r>
            <a:r>
              <a:rPr lang="pt-BR" sz="3200" dirty="0" smtClean="0">
                <a:solidFill>
                  <a:srgbClr val="0000FF"/>
                </a:solidFill>
              </a:rPr>
              <a:t>Các khối khí lục địa hình thành trên các vùng đất liền, có tính chất tương đối khô.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3" name="8-Point Star 22"/>
          <p:cNvSpPr/>
          <p:nvPr/>
        </p:nvSpPr>
        <p:spPr>
          <a:xfrm>
            <a:off x="3352800" y="3505200"/>
            <a:ext cx="5486400" cy="3048000"/>
          </a:xfrm>
          <a:prstGeom prst="star8">
            <a:avLst/>
          </a:prstGeom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world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9788" y="2792413"/>
            <a:ext cx="3768725" cy="2417762"/>
          </a:xfr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152728" y="0"/>
            <a:ext cx="9144000" cy="7086600"/>
            <a:chOff x="3" y="0"/>
            <a:chExt cx="5568" cy="3574"/>
          </a:xfrm>
        </p:grpSpPr>
        <p:pic>
          <p:nvPicPr>
            <p:cNvPr id="18440" name="Picture 4" descr="world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" y="0"/>
              <a:ext cx="5568" cy="3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34" y="144"/>
              <a:ext cx="4946" cy="2535"/>
              <a:chOff x="334" y="192"/>
              <a:chExt cx="4946" cy="2535"/>
            </a:xfrm>
          </p:grpSpPr>
          <p:pic>
            <p:nvPicPr>
              <p:cNvPr id="18442" name="Picture 6" descr="bắc cực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648" y="192"/>
                <a:ext cx="576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43" name="Picture 7" descr="một địa điểm ở vùng cực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112" y="192"/>
                <a:ext cx="480" cy="3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444" name="Text Box 8"/>
              <p:cNvSpPr txBox="1">
                <a:spLocks noChangeArrowheads="1"/>
              </p:cNvSpPr>
              <p:nvPr/>
            </p:nvSpPr>
            <p:spPr bwMode="auto">
              <a:xfrm>
                <a:off x="1776" y="576"/>
                <a:ext cx="1056" cy="32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b="1" dirty="0" err="1">
                    <a:solidFill>
                      <a:srgbClr val="0066FF"/>
                    </a:solidFill>
                  </a:rPr>
                  <a:t>Khối</a:t>
                </a:r>
                <a:r>
                  <a:rPr lang="en-US" b="1" dirty="0">
                    <a:solidFill>
                      <a:srgbClr val="0066FF"/>
                    </a:solidFill>
                  </a:rPr>
                  <a:t> </a:t>
                </a:r>
                <a:r>
                  <a:rPr lang="en-US" b="1" dirty="0" err="1">
                    <a:solidFill>
                      <a:srgbClr val="0066FF"/>
                    </a:solidFill>
                  </a:rPr>
                  <a:t>khí</a:t>
                </a:r>
                <a:r>
                  <a:rPr lang="en-US" b="1" dirty="0">
                    <a:solidFill>
                      <a:srgbClr val="0066FF"/>
                    </a:solidFill>
                  </a:rPr>
                  <a:t> </a:t>
                </a:r>
                <a:r>
                  <a:rPr lang="en-US" b="1" dirty="0" err="1">
                    <a:solidFill>
                      <a:srgbClr val="0066FF"/>
                    </a:solidFill>
                  </a:rPr>
                  <a:t>lạnh</a:t>
                </a:r>
                <a:r>
                  <a:rPr lang="en-US" b="1" dirty="0">
                    <a:solidFill>
                      <a:srgbClr val="0066FF"/>
                    </a:solidFill>
                  </a:rPr>
                  <a:t> </a:t>
                </a:r>
                <a:r>
                  <a:rPr lang="en-US" b="1" dirty="0" err="1">
                    <a:solidFill>
                      <a:srgbClr val="0066FF"/>
                    </a:solidFill>
                  </a:rPr>
                  <a:t>đại</a:t>
                </a:r>
                <a:r>
                  <a:rPr lang="en-US" b="1" dirty="0">
                    <a:solidFill>
                      <a:srgbClr val="0066FF"/>
                    </a:solidFill>
                  </a:rPr>
                  <a:t> </a:t>
                </a:r>
                <a:r>
                  <a:rPr lang="en-US" b="1" dirty="0" err="1">
                    <a:solidFill>
                      <a:srgbClr val="0066FF"/>
                    </a:solidFill>
                  </a:rPr>
                  <a:t>dương</a:t>
                </a:r>
                <a:endParaRPr lang="en-US" b="1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18445" name="Text Box 9"/>
              <p:cNvSpPr txBox="1">
                <a:spLocks noChangeArrowheads="1"/>
              </p:cNvSpPr>
              <p:nvPr/>
            </p:nvSpPr>
            <p:spPr bwMode="auto">
              <a:xfrm>
                <a:off x="528" y="1200"/>
                <a:ext cx="576" cy="2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2400" b="1">
                    <a:solidFill>
                      <a:schemeClr val="tx2"/>
                    </a:solidFill>
                  </a:rPr>
                  <a:t>TBD</a:t>
                </a:r>
              </a:p>
            </p:txBody>
          </p:sp>
          <p:sp>
            <p:nvSpPr>
              <p:cNvPr id="18446" name="Text Box 10"/>
              <p:cNvSpPr txBox="1">
                <a:spLocks noChangeArrowheads="1"/>
              </p:cNvSpPr>
              <p:nvPr/>
            </p:nvSpPr>
            <p:spPr bwMode="auto">
              <a:xfrm>
                <a:off x="1008" y="2496"/>
                <a:ext cx="576" cy="2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2400" b="1">
                    <a:solidFill>
                      <a:schemeClr val="tx2"/>
                    </a:solidFill>
                  </a:rPr>
                  <a:t>TBD</a:t>
                </a:r>
              </a:p>
            </p:txBody>
          </p:sp>
          <p:sp>
            <p:nvSpPr>
              <p:cNvPr id="18447" name="Text Box 11"/>
              <p:cNvSpPr txBox="1">
                <a:spLocks noChangeArrowheads="1"/>
              </p:cNvSpPr>
              <p:nvPr/>
            </p:nvSpPr>
            <p:spPr bwMode="auto">
              <a:xfrm>
                <a:off x="2400" y="2256"/>
                <a:ext cx="576" cy="23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2400" b="1">
                    <a:solidFill>
                      <a:schemeClr val="tx2"/>
                    </a:solidFill>
                  </a:rPr>
                  <a:t>ĐTD</a:t>
                </a:r>
              </a:p>
            </p:txBody>
          </p:sp>
          <p:sp>
            <p:nvSpPr>
              <p:cNvPr id="18448" name="Text Box 12"/>
              <p:cNvSpPr txBox="1">
                <a:spLocks noChangeArrowheads="1"/>
              </p:cNvSpPr>
              <p:nvPr/>
            </p:nvSpPr>
            <p:spPr bwMode="auto">
              <a:xfrm>
                <a:off x="4704" y="1248"/>
                <a:ext cx="576" cy="2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2400" b="1">
                    <a:solidFill>
                      <a:schemeClr val="tx2"/>
                    </a:solidFill>
                  </a:rPr>
                  <a:t>TBD</a:t>
                </a:r>
              </a:p>
            </p:txBody>
          </p:sp>
          <p:sp>
            <p:nvSpPr>
              <p:cNvPr id="18449" name="Text Box 13"/>
              <p:cNvSpPr txBox="1">
                <a:spLocks noChangeArrowheads="1"/>
              </p:cNvSpPr>
              <p:nvPr/>
            </p:nvSpPr>
            <p:spPr bwMode="auto">
              <a:xfrm>
                <a:off x="1920" y="1200"/>
                <a:ext cx="576" cy="23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2400" b="1">
                    <a:solidFill>
                      <a:schemeClr val="tx2"/>
                    </a:solidFill>
                  </a:rPr>
                  <a:t>ĐTD</a:t>
                </a:r>
              </a:p>
            </p:txBody>
          </p:sp>
          <p:sp>
            <p:nvSpPr>
              <p:cNvPr id="18450" name="Text Box 14"/>
              <p:cNvSpPr txBox="1">
                <a:spLocks noChangeArrowheads="1"/>
              </p:cNvSpPr>
              <p:nvPr/>
            </p:nvSpPr>
            <p:spPr bwMode="auto">
              <a:xfrm>
                <a:off x="2640" y="1663"/>
                <a:ext cx="1008" cy="32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rgbClr val="FFFF00"/>
                    </a:solidFill>
                  </a:rPr>
                  <a:t>Khối khí nóng lục địa</a:t>
                </a:r>
              </a:p>
            </p:txBody>
          </p:sp>
          <p:sp>
            <p:nvSpPr>
              <p:cNvPr id="18451" name="Text Box 15"/>
              <p:cNvSpPr txBox="1">
                <a:spLocks noChangeArrowheads="1"/>
              </p:cNvSpPr>
              <p:nvPr/>
            </p:nvSpPr>
            <p:spPr bwMode="auto">
              <a:xfrm>
                <a:off x="3648" y="1872"/>
                <a:ext cx="1008" cy="29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1600" b="1" dirty="0" err="1">
                    <a:solidFill>
                      <a:srgbClr val="FFFF00"/>
                    </a:solidFill>
                  </a:rPr>
                  <a:t>Khối</a:t>
                </a:r>
                <a:r>
                  <a:rPr lang="en-US" sz="16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1600" b="1" dirty="0" err="1">
                    <a:solidFill>
                      <a:srgbClr val="FFFF00"/>
                    </a:solidFill>
                  </a:rPr>
                  <a:t>khí</a:t>
                </a:r>
                <a:r>
                  <a:rPr lang="en-US" sz="16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1600" b="1" dirty="0" err="1">
                    <a:solidFill>
                      <a:srgbClr val="FFFF00"/>
                    </a:solidFill>
                  </a:rPr>
                  <a:t>nóng</a:t>
                </a:r>
                <a:r>
                  <a:rPr lang="en-US" sz="16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1600" b="1" dirty="0" err="1">
                    <a:solidFill>
                      <a:srgbClr val="FFFF00"/>
                    </a:solidFill>
                  </a:rPr>
                  <a:t>đại</a:t>
                </a:r>
                <a:r>
                  <a:rPr lang="en-US" sz="16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1600" b="1" dirty="0" err="1">
                    <a:solidFill>
                      <a:srgbClr val="FFFF00"/>
                    </a:solidFill>
                  </a:rPr>
                  <a:t>dương</a:t>
                </a:r>
                <a:endParaRPr lang="en-US" sz="16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8453" name="Text Box 17"/>
              <p:cNvSpPr txBox="1">
                <a:spLocks noChangeArrowheads="1"/>
              </p:cNvSpPr>
              <p:nvPr/>
            </p:nvSpPr>
            <p:spPr bwMode="auto">
              <a:xfrm>
                <a:off x="334" y="1662"/>
                <a:ext cx="1200" cy="3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rgbClr val="FFFF00"/>
                    </a:solidFill>
                  </a:rPr>
                  <a:t>Khối khí nóng đại dương</a:t>
                </a:r>
              </a:p>
            </p:txBody>
          </p:sp>
        </p:grpSp>
      </p:grpSp>
      <p:sp>
        <p:nvSpPr>
          <p:cNvPr id="18436" name="Text Box 18"/>
          <p:cNvSpPr txBox="1">
            <a:spLocks noChangeArrowheads="1"/>
          </p:cNvSpPr>
          <p:nvPr/>
        </p:nvSpPr>
        <p:spPr bwMode="auto">
          <a:xfrm>
            <a:off x="0" y="228600"/>
            <a:ext cx="32766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</a:rPr>
              <a:t>Lược đồ các khối khí Lục địa và đại dương</a:t>
            </a:r>
          </a:p>
        </p:txBody>
      </p:sp>
      <p:sp>
        <p:nvSpPr>
          <p:cNvPr id="18437" name="Rectangle 19"/>
          <p:cNvSpPr>
            <a:spLocks noChangeArrowheads="1"/>
          </p:cNvSpPr>
          <p:nvPr/>
        </p:nvSpPr>
        <p:spPr bwMode="auto">
          <a:xfrm>
            <a:off x="5105400" y="1219200"/>
            <a:ext cx="21336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0000FF"/>
                </a:solidFill>
              </a:rPr>
              <a:t>Khối khí lạnh lục địa</a:t>
            </a:r>
          </a:p>
        </p:txBody>
      </p:sp>
      <p:sp>
        <p:nvSpPr>
          <p:cNvPr id="18438" name="Rectangle 20"/>
          <p:cNvSpPr>
            <a:spLocks noChangeArrowheads="1"/>
          </p:cNvSpPr>
          <p:nvPr/>
        </p:nvSpPr>
        <p:spPr bwMode="auto">
          <a:xfrm>
            <a:off x="5486400" y="4419600"/>
            <a:ext cx="990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tx2"/>
                </a:solidFill>
              </a:rPr>
              <a:t>ÂĐD</a:t>
            </a:r>
          </a:p>
        </p:txBody>
      </p:sp>
      <p:sp>
        <p:nvSpPr>
          <p:cNvPr id="18439" name="Text Box 21"/>
          <p:cNvSpPr txBox="1">
            <a:spLocks noChangeArrowheads="1"/>
          </p:cNvSpPr>
          <p:nvPr/>
        </p:nvSpPr>
        <p:spPr bwMode="auto">
          <a:xfrm>
            <a:off x="3505200" y="5073650"/>
            <a:ext cx="1676400" cy="6413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Khối khí lạnh đại dương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hinhphankkh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371600"/>
            <a:ext cx="4572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28600" y="1524000"/>
            <a:ext cx="38862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400" b="1" i="1" dirty="0"/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76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838200" y="152400"/>
            <a:ext cx="7467600" cy="7620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buFontTx/>
              <a:buNone/>
            </a:pP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52400" y="914400"/>
            <a:ext cx="8686800" cy="990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-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Gồm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Khí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Nitơ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chiếm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78%,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hí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Ôxi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chiếm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21%,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ơi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khí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chiếm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1%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27" grpId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971" y="71414"/>
            <a:ext cx="446147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3. CÁC KHỐI KHÍ</a:t>
            </a:r>
          </a:p>
        </p:txBody>
      </p:sp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76200" y="3200400"/>
            <a:ext cx="88582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 indent="365125" algn="just" eaLnBrk="0" hangingPunct="0">
              <a:buFont typeface="Arial" charset="0"/>
              <a:buChar char="•"/>
              <a:tabLst>
                <a:tab pos="331788" algn="l"/>
              </a:tabLst>
            </a:pPr>
            <a:r>
              <a:rPr lang="it-IT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Khối </a:t>
            </a:r>
            <a:r>
              <a:rPr lang="it-IT" sz="3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khí đại dương</a:t>
            </a:r>
            <a:r>
              <a:rPr lang="it-IT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it-IT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 </a:t>
            </a:r>
            <a:r>
              <a:rPr lang="it-IT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thành trên </a:t>
            </a:r>
            <a:r>
              <a:rPr lang="it-IT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biển </a:t>
            </a:r>
            <a:r>
              <a:rPr lang="it-IT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 đại dương, có độ ẩm </a:t>
            </a:r>
            <a:r>
              <a:rPr lang="it-IT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lớn</a:t>
            </a:r>
            <a:endParaRPr lang="it-IT" sz="36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1" indent="365125" algn="just" eaLnBrk="0" hangingPunct="0">
              <a:buFont typeface="Arial" charset="0"/>
              <a:buChar char="•"/>
              <a:tabLst>
                <a:tab pos="331788" algn="l"/>
              </a:tabLst>
            </a:pPr>
            <a:r>
              <a:rPr lang="it-IT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Khối </a:t>
            </a:r>
            <a:r>
              <a:rPr lang="it-IT" sz="3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khí lục địa: </a:t>
            </a:r>
            <a:r>
              <a:rPr lang="it-IT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 thành trên </a:t>
            </a:r>
            <a:r>
              <a:rPr lang="it-IT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vùng </a:t>
            </a:r>
            <a:r>
              <a:rPr lang="it-IT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đất liền, có tính chất tương đối khô</a:t>
            </a:r>
            <a:r>
              <a:rPr lang="en-US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95275" y="762000"/>
            <a:ext cx="88582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65125" algn="just">
              <a:buFont typeface="Arial" charset="0"/>
              <a:buChar char="•"/>
              <a:tabLst>
                <a:tab pos="331788" algn="l"/>
              </a:tabLst>
            </a:pPr>
            <a:r>
              <a:rPr lang="it-IT" sz="3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Khối </a:t>
            </a:r>
            <a:r>
              <a:rPr lang="it-IT" sz="3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khí nóng:</a:t>
            </a:r>
            <a:r>
              <a:rPr lang="it-IT" sz="3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hình thành </a:t>
            </a:r>
            <a:r>
              <a:rPr lang="it-IT" sz="3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ở </a:t>
            </a:r>
            <a:r>
              <a:rPr lang="it-IT" sz="3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vĩ độ thấp, nhiệt độ tương đối </a:t>
            </a:r>
            <a:r>
              <a:rPr lang="it-IT" sz="3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cao.</a:t>
            </a:r>
            <a:endParaRPr lang="en-US" sz="3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365125" algn="just" eaLnBrk="0" hangingPunct="0">
              <a:buFont typeface="Arial" charset="0"/>
              <a:buChar char="•"/>
              <a:tabLst>
                <a:tab pos="331788" algn="l"/>
              </a:tabLst>
            </a:pPr>
            <a:r>
              <a:rPr lang="it-IT" sz="3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Khối </a:t>
            </a:r>
            <a:r>
              <a:rPr lang="it-IT" sz="3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khí lạnh: </a:t>
            </a:r>
            <a:r>
              <a:rPr lang="it-IT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 thành ở </a:t>
            </a:r>
            <a:r>
              <a:rPr lang="it-IT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 vĩ </a:t>
            </a:r>
            <a:r>
              <a:rPr lang="it-IT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 cao, nhiệt độ tương đối </a:t>
            </a:r>
            <a:r>
              <a:rPr lang="it-IT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thấp.</a:t>
            </a:r>
            <a:endParaRPr lang="en-US" sz="3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381000" y="304800"/>
            <a:ext cx="9269413" cy="5410200"/>
            <a:chOff x="-223" y="144"/>
            <a:chExt cx="5839" cy="3744"/>
          </a:xfrm>
        </p:grpSpPr>
        <p:grpSp>
          <p:nvGrpSpPr>
            <p:cNvPr id="28680" name="Group 3"/>
            <p:cNvGrpSpPr>
              <a:grpSpLocks/>
            </p:cNvGrpSpPr>
            <p:nvPr/>
          </p:nvGrpSpPr>
          <p:grpSpPr bwMode="auto">
            <a:xfrm>
              <a:off x="240" y="144"/>
              <a:ext cx="5376" cy="3744"/>
              <a:chOff x="240" y="288"/>
              <a:chExt cx="5376" cy="3744"/>
            </a:xfrm>
          </p:grpSpPr>
          <p:grpSp>
            <p:nvGrpSpPr>
              <p:cNvPr id="28684" name="Group 4"/>
              <p:cNvGrpSpPr>
                <a:grpSpLocks/>
              </p:cNvGrpSpPr>
              <p:nvPr/>
            </p:nvGrpSpPr>
            <p:grpSpPr bwMode="auto">
              <a:xfrm>
                <a:off x="240" y="288"/>
                <a:ext cx="5376" cy="3744"/>
                <a:chOff x="192" y="576"/>
                <a:chExt cx="5376" cy="3744"/>
              </a:xfrm>
            </p:grpSpPr>
            <p:sp>
              <p:nvSpPr>
                <p:cNvPr id="28686" name="AutoShape 5"/>
                <p:cNvSpPr>
                  <a:spLocks noChangeArrowheads="1"/>
                </p:cNvSpPr>
                <p:nvPr/>
              </p:nvSpPr>
              <p:spPr bwMode="auto">
                <a:xfrm>
                  <a:off x="428" y="722"/>
                  <a:ext cx="4873" cy="3398"/>
                </a:xfrm>
                <a:prstGeom prst="flowChartPunchedTape">
                  <a:avLst/>
                </a:prstGeom>
                <a:gradFill rotWithShape="1">
                  <a:gsLst>
                    <a:gs pos="0">
                      <a:srgbClr val="CC3300"/>
                    </a:gs>
                    <a:gs pos="100000">
                      <a:schemeClr val="bg1"/>
                    </a:gs>
                  </a:gsLst>
                  <a:lin ang="0" scaled="1"/>
                </a:gradFill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>
                    <a:solidFill>
                      <a:srgbClr val="009900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28687" name="AutoShape 6" descr="J0309705"/>
                <p:cNvSpPr>
                  <a:spLocks noChangeArrowheads="1"/>
                </p:cNvSpPr>
                <p:nvPr/>
              </p:nvSpPr>
              <p:spPr bwMode="auto">
                <a:xfrm>
                  <a:off x="228" y="622"/>
                  <a:ext cx="200" cy="3498"/>
                </a:xfrm>
                <a:prstGeom prst="flowChartTerminator">
                  <a:avLst/>
                </a:prstGeom>
                <a:blipFill dpi="0" rotWithShape="1">
                  <a:blip r:embed="rId2"/>
                  <a:srcRect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>
                    <a:latin typeface=".VnTime" pitchFamily="34" charset="0"/>
                  </a:endParaRPr>
                </a:p>
              </p:txBody>
            </p:sp>
            <p:sp>
              <p:nvSpPr>
                <p:cNvPr id="28688" name="AutoShape 7" descr="J0309705"/>
                <p:cNvSpPr>
                  <a:spLocks noChangeArrowheads="1"/>
                </p:cNvSpPr>
                <p:nvPr/>
              </p:nvSpPr>
              <p:spPr bwMode="auto">
                <a:xfrm>
                  <a:off x="5301" y="722"/>
                  <a:ext cx="200" cy="3498"/>
                </a:xfrm>
                <a:prstGeom prst="flowChartTerminator">
                  <a:avLst/>
                </a:prstGeom>
                <a:blipFill dpi="0" rotWithShape="1">
                  <a:blip r:embed="rId2"/>
                  <a:srcRect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>
                    <a:latin typeface=".VnTime" pitchFamily="34" charset="0"/>
                  </a:endParaRPr>
                </a:p>
              </p:txBody>
            </p:sp>
            <p:sp>
              <p:nvSpPr>
                <p:cNvPr id="28689" name="AutoShape 8" descr="J0309705"/>
                <p:cNvSpPr>
                  <a:spLocks noChangeArrowheads="1"/>
                </p:cNvSpPr>
                <p:nvPr/>
              </p:nvSpPr>
              <p:spPr bwMode="auto">
                <a:xfrm>
                  <a:off x="192" y="603"/>
                  <a:ext cx="267" cy="400"/>
                </a:xfrm>
                <a:prstGeom prst="flowChartConnector">
                  <a:avLst/>
                </a:prstGeom>
                <a:blipFill dpi="0" rotWithShape="1">
                  <a:blip r:embed="rId3"/>
                  <a:srcRect/>
                  <a:stretch>
                    <a:fillRect/>
                  </a:stretch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690" name="AutoShape 9" descr="J0309705"/>
                <p:cNvSpPr>
                  <a:spLocks noChangeArrowheads="1"/>
                </p:cNvSpPr>
                <p:nvPr/>
              </p:nvSpPr>
              <p:spPr bwMode="auto">
                <a:xfrm>
                  <a:off x="5301" y="576"/>
                  <a:ext cx="267" cy="400"/>
                </a:xfrm>
                <a:prstGeom prst="flowChartConnector">
                  <a:avLst/>
                </a:prstGeom>
                <a:blipFill dpi="0" rotWithShape="1">
                  <a:blip r:embed="rId3"/>
                  <a:srcRect/>
                  <a:stretch>
                    <a:fillRect/>
                  </a:stretch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691" name="AutoShape 10" descr="J0309705"/>
                <p:cNvSpPr>
                  <a:spLocks noChangeArrowheads="1"/>
                </p:cNvSpPr>
                <p:nvPr/>
              </p:nvSpPr>
              <p:spPr bwMode="auto">
                <a:xfrm>
                  <a:off x="228" y="3920"/>
                  <a:ext cx="267" cy="400"/>
                </a:xfrm>
                <a:prstGeom prst="flowChartConnector">
                  <a:avLst/>
                </a:prstGeom>
                <a:blipFill dpi="0" rotWithShape="1">
                  <a:blip r:embed="rId3"/>
                  <a:srcRect/>
                  <a:stretch>
                    <a:fillRect/>
                  </a:stretch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692" name="AutoShape 11" descr="J0309705"/>
                <p:cNvSpPr>
                  <a:spLocks noChangeArrowheads="1"/>
                </p:cNvSpPr>
                <p:nvPr/>
              </p:nvSpPr>
              <p:spPr bwMode="auto">
                <a:xfrm>
                  <a:off x="5270" y="3839"/>
                  <a:ext cx="267" cy="400"/>
                </a:xfrm>
                <a:prstGeom prst="flowChartConnector">
                  <a:avLst/>
                </a:prstGeom>
                <a:blipFill dpi="0" rotWithShape="1">
                  <a:blip r:embed="rId3"/>
                  <a:srcRect/>
                  <a:stretch>
                    <a:fillRect/>
                  </a:stretch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28685" name="Picture 12" descr="PH02738U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704" y="1872"/>
                <a:ext cx="528" cy="1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8681" name="Group 13"/>
            <p:cNvGrpSpPr>
              <a:grpSpLocks/>
            </p:cNvGrpSpPr>
            <p:nvPr/>
          </p:nvGrpSpPr>
          <p:grpSpPr bwMode="auto">
            <a:xfrm rot="-666890">
              <a:off x="-223" y="192"/>
              <a:ext cx="1135" cy="940"/>
              <a:chOff x="1457" y="2064"/>
              <a:chExt cx="1135" cy="940"/>
            </a:xfrm>
          </p:grpSpPr>
          <p:pic>
            <p:nvPicPr>
              <p:cNvPr id="28682" name="Picture 14" descr="SO00382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457" y="2064"/>
                <a:ext cx="1135" cy="9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683" name="Oval 15"/>
              <p:cNvSpPr>
                <a:spLocks noChangeArrowheads="1"/>
              </p:cNvSpPr>
              <p:nvPr/>
            </p:nvSpPr>
            <p:spPr bwMode="auto">
              <a:xfrm>
                <a:off x="2040" y="232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1295400" y="2100263"/>
            <a:ext cx="6477000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4800" b="1" i="1" dirty="0" err="1">
                <a:solidFill>
                  <a:srgbClr val="002060"/>
                </a:solidFill>
                <a:latin typeface="Times New Roman" pitchFamily="18" charset="0"/>
              </a:rPr>
              <a:t>Câu</a:t>
            </a:r>
            <a:r>
              <a:rPr lang="en-US" sz="4800" b="1" i="1" dirty="0">
                <a:solidFill>
                  <a:srgbClr val="002060"/>
                </a:solidFill>
                <a:latin typeface="Times New Roman" pitchFamily="18" charset="0"/>
              </a:rPr>
              <a:t> 1: </a:t>
            </a:r>
            <a:r>
              <a:rPr lang="en-US" sz="4800" b="1" i="1" dirty="0" err="1">
                <a:solidFill>
                  <a:srgbClr val="002060"/>
                </a:solidFill>
                <a:latin typeface="Times New Roman" pitchFamily="18" charset="0"/>
              </a:rPr>
              <a:t>Loại</a:t>
            </a:r>
            <a:r>
              <a:rPr lang="en-US" sz="4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itchFamily="18" charset="0"/>
              </a:rPr>
              <a:t>khí</a:t>
            </a:r>
            <a:r>
              <a:rPr lang="en-US" sz="4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itchFamily="18" charset="0"/>
              </a:rPr>
              <a:t>chiếm</a:t>
            </a:r>
            <a:r>
              <a:rPr lang="en-US" sz="4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itchFamily="18" charset="0"/>
              </a:rPr>
              <a:t>tỷ</a:t>
            </a:r>
            <a:r>
              <a:rPr lang="en-US" sz="4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itchFamily="18" charset="0"/>
              </a:rPr>
              <a:t>lệ</a:t>
            </a:r>
            <a:r>
              <a:rPr lang="en-US" sz="4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itchFamily="18" charset="0"/>
              </a:rPr>
              <a:t>lớn</a:t>
            </a:r>
            <a:r>
              <a:rPr lang="en-US" sz="4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itchFamily="18" charset="0"/>
              </a:rPr>
              <a:t>nhất</a:t>
            </a:r>
            <a:r>
              <a:rPr lang="en-US" sz="4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4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itchFamily="18" charset="0"/>
              </a:rPr>
              <a:t>thành</a:t>
            </a:r>
            <a:r>
              <a:rPr lang="en-US" sz="4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itchFamily="18" charset="0"/>
              </a:rPr>
              <a:t>phần</a:t>
            </a:r>
            <a:r>
              <a:rPr lang="en-US" sz="4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sz="4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itchFamily="18" charset="0"/>
              </a:rPr>
              <a:t>không</a:t>
            </a:r>
            <a:r>
              <a:rPr lang="en-US" sz="4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002060"/>
                </a:solidFill>
                <a:latin typeface="Times New Roman" pitchFamily="18" charset="0"/>
              </a:rPr>
              <a:t>khí</a:t>
            </a:r>
            <a:r>
              <a:rPr lang="en-US" sz="4800" b="1" i="1" dirty="0" smtClean="0">
                <a:solidFill>
                  <a:srgbClr val="002060"/>
                </a:solidFill>
                <a:latin typeface="Times New Roman" pitchFamily="18" charset="0"/>
              </a:rPr>
              <a:t>?</a:t>
            </a:r>
            <a:endParaRPr lang="en-US" sz="48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1600200" y="5715000"/>
            <a:ext cx="5715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 i="1" dirty="0" err="1">
                <a:solidFill>
                  <a:schemeClr val="folHlink"/>
                </a:solidFill>
                <a:latin typeface="Times New Roman" pitchFamily="18" charset="0"/>
              </a:rPr>
              <a:t>Đáp</a:t>
            </a:r>
            <a:r>
              <a:rPr lang="en-US" sz="4800" b="1" i="1" dirty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en-US" sz="4800" b="1" i="1" dirty="0" err="1">
                <a:solidFill>
                  <a:schemeClr val="folHlink"/>
                </a:solidFill>
                <a:latin typeface="Times New Roman" pitchFamily="18" charset="0"/>
              </a:rPr>
              <a:t>án</a:t>
            </a:r>
            <a:r>
              <a:rPr lang="en-US" sz="4800" b="1" i="1" dirty="0">
                <a:solidFill>
                  <a:schemeClr val="folHlink"/>
                </a:solidFill>
                <a:latin typeface="Times New Roman" pitchFamily="18" charset="0"/>
              </a:rPr>
              <a:t>: </a:t>
            </a:r>
            <a:r>
              <a:rPr lang="en-US" sz="4800" b="1" i="1" dirty="0" err="1">
                <a:solidFill>
                  <a:schemeClr val="folHlink"/>
                </a:solidFill>
                <a:latin typeface="Times New Roman" pitchFamily="18" charset="0"/>
              </a:rPr>
              <a:t>Khí</a:t>
            </a:r>
            <a:r>
              <a:rPr lang="en-US" sz="4800" b="1" i="1" dirty="0">
                <a:solidFill>
                  <a:schemeClr val="folHlink"/>
                </a:solidFill>
                <a:latin typeface="Times New Roman" pitchFamily="18" charset="0"/>
              </a:rPr>
              <a:t> Ni-</a:t>
            </a:r>
            <a:r>
              <a:rPr lang="en-US" sz="4800" b="1" i="1" dirty="0" err="1">
                <a:solidFill>
                  <a:schemeClr val="folHlink"/>
                </a:solidFill>
                <a:latin typeface="Times New Roman" pitchFamily="18" charset="0"/>
              </a:rPr>
              <a:t>tơ</a:t>
            </a:r>
            <a:endParaRPr lang="en-US" sz="4800" b="1" i="1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pic>
        <p:nvPicPr>
          <p:cNvPr id="35858" name="Picture 18" descr="J029506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225212">
            <a:off x="1200944" y="475456"/>
            <a:ext cx="16764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9" descr="AG00040_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866610">
            <a:off x="7951788" y="5832475"/>
            <a:ext cx="842962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2667000" y="0"/>
            <a:ext cx="3048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600" b="1" dirty="0">
                <a:solidFill>
                  <a:srgbClr val="FF0000"/>
                </a:solidFill>
                <a:latin typeface="VNI-Times" pitchFamily="2" charset="0"/>
              </a:rPr>
              <a:t>  </a:t>
            </a:r>
            <a:r>
              <a:rPr lang="en-US" sz="3600" b="1" dirty="0" smtClean="0">
                <a:solidFill>
                  <a:srgbClr val="FF0000"/>
                </a:solidFill>
                <a:latin typeface="VNI-Times" pitchFamily="2" charset="0"/>
              </a:rPr>
              <a:t>CỦNG CỐ</a:t>
            </a:r>
            <a:endParaRPr lang="en-US" sz="3600" b="1" dirty="0">
              <a:solidFill>
                <a:srgbClr val="FF000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C -0.00157 0.01528 -0.00278 0.03056 2.77778E-6 0.03102 C 0.00312 0.03149 0.01389 0.00209 0.01771 0.00301 C 0.02205 0.00394 0.02135 0.03727 0.02413 0.03727 C 0.02673 0.03727 0.03073 0.00417 0.03403 0.00301 C 0.03698 0.00186 0.03993 0.03149 0.04409 0.03102 C 0.04791 0.03056 0.05347 0.00047 0.05781 -4.44444E-6 C 0.06198 -0.00046 0.06528 0.02917 0.06979 0.02801 C 0.07448 0.02686 0.07986 -0.00717 0.08576 -0.00625 C 0.09149 -0.00532 0.09913 0.03357 0.10347 0.03403 C 0.10798 0.0345 0.10729 -0.00254 0.11163 -0.003 C 0.11597 -0.00347 0.12396 0.03056 0.12934 0.03102 C 0.13489 0.03149 0.13923 -4.44444E-6 0.14357 -4.44444E-6 C 0.14722 -4.44444E-6 0.14722 0.03149 0.15347 0.03102 C 0.15937 0.03056 0.17187 -0.00347 0.17916 -0.003 C 0.18646 -0.00254 0.19184 0.0345 0.19722 0.03403 C 0.2026 0.03357 0.20659 -0.00532 0.21111 -0.00625 C 0.2158 -0.00717 0.22153 0.02755 0.22517 0.02801 C 0.22864 0.02848 0.22864 -0.00138 0.23298 -0.003 C 0.2375 -0.00463 0.24514 0.02061 0.25104 0.01852 C 0.25694 0.01644 0.26302 -0.01597 0.26875 -0.0155 C 0.27448 -0.01504 0.28003 0.02176 0.28489 0.02176 C 0.28941 0.02176 0.29253 -0.01504 0.29687 -0.0155 C 0.30104 -0.01597 0.30729 0.01852 0.31059 0.01852 C 0.31423 0.01852 0.31423 -0.01458 0.31857 -0.0155 C 0.32274 -0.01643 0.33159 0.0125 0.33628 0.0125 C 0.34166 0.0125 0.34548 -0.0155 0.34843 -0.0155 C 0.35139 -0.0155 0.34965 0.01297 0.35451 0.0125 C 0.35903 0.01204 0.37153 -0.01898 0.37639 -0.01851 C 0.38125 -0.01805 0.37986 0.01713 0.38437 0.01551 C 0.38854 0.01389 0.39687 -0.02731 0.40191 -0.02777 C 0.40764 -0.02824 0.41302 0.0125 0.41632 0.0125 C 0.41927 0.0125 0.41823 -0.02615 0.42222 -0.02777 C 0.42639 -0.02939 0.43472 0.00394 0.43993 0.00301 C 0.44531 0.00209 0.45017 -0.03356 0.45399 -0.03402 C 0.45781 -0.03449 0.45868 -0.00092 0.46215 -4.44444E-6 C 0.46545 0.00093 0.46996 -0.02731 0.47396 -0.02777 C 0.47812 -0.02824 0.48177 -0.003 0.48593 -0.003 C 0.48993 -0.003 0.49305 -0.0287 0.49791 -0.02777 C 0.50295 -0.02685 0.51041 0.0051 0.5158 0.00301 C 0.521 0.00093 0.5243 -0.03981 0.52968 -0.04027 C 0.53507 -0.04074 0.54288 -4.44444E-6 0.54774 -4.44444E-6 C 0.5526 -4.44444E-6 0.55451 -0.03981 0.55972 -0.04027 C 0.56458 -0.04074 0.57309 -0.00347 0.5776 -0.003 C 0.58194 -0.00254 0.58246 -0.0368 0.58541 -0.03726 C 0.58837 -0.03773 0.5908 -0.00578 0.59548 -0.00625 C 0.60017 -0.00671 0.60903 -0.0412 0.61337 -0.04027 C 0.61771 -0.03935 0.72465 -0.0206 0.62135 -4.44444E-6 C 0.51823 0.02061 0.09809 0.06366 -0.00573 0.0838 C -0.10938 0.10394 -0.004 0.12107 -0.00174 0.12107 C 0.00034 0.12107 0.00347 0.08426 0.00798 0.0838 C 0.0125 0.08334 0.02135 0.11829 0.02604 0.11783 C 0.03055 0.11737 0.03229 0.08056 0.03593 0.08056 C 0.03941 0.08056 0.04323 0.11783 0.04791 0.11783 C 0.05243 0.11783 0.0592 0.08218 0.06371 0.08056 C 0.06857 0.07894 0.07222 0.10811 0.07569 0.10857 C 0.07934 0.10903 0.08142 0.08287 0.08576 0.0838 C 0.0901 0.08473 0.09687 0.11644 0.10156 0.11482 C 0.10642 0.1132 0.10903 0.07547 0.11337 0.07454 C 0.11805 0.07362 0.125 0.10857 0.12934 0.10857 C 0.13403 0.10857 0.13854 0.075 0.14132 0.07454 C 0.14444 0.07408 0.14253 0.1051 0.14722 0.10556 C 0.15243 0.10602 0.16632 0.07755 0.17135 0.07755 C 0.17604 0.07755 0.17222 0.10811 0.17725 0.10556 C 0.18229 0.10301 0.19531 0.06204 0.20104 0.06204 C 0.20729 0.06204 0.20694 0.10463 0.21319 0.10556 C 0.21944 0.10649 0.23281 0.06922 0.23906 0.06829 C 0.24531 0.06737 0.2467 0.10093 0.25104 0.09931 C 0.25521 0.09769 0.26076 0.06019 0.26493 0.05903 C 0.26875 0.05787 0.271 0.09468 0.27448 0.09306 C 0.2783 0.09144 0.28316 0.05047 0.28698 0.04954 C 0.29028 0.04862 0.29323 0.08635 0.29687 0.08681 C 0.30017 0.08727 0.30503 0.05371 0.3085 0.05278 C 0.31232 0.05186 0.31302 0.08102 0.31857 0.08056 C 0.3243 0.0801 0.33628 0.05 0.34218 0.04954 C 0.34896 0.04908 0.35121 0.07917 0.35659 0.07755 C 0.3618 0.07593 0.36701 0.03982 0.3743 0.04028 C 0.38159 0.04075 0.39357 0.08102 0.40034 0.08056 C 0.40677 0.0801 0.40903 0.03727 0.41423 0.03727 C 0.41927 0.03727 0.42743 0.0801 0.43229 0.08056 C 0.43663 0.08102 0.43802 0.04028 0.44201 0.04028 C 0.44618 0.04028 0.45139 0.08056 0.45607 0.08056 C 0.46059 0.08056 0.46371 0.04028 0.46996 0.04028 C 0.47621 0.04028 0.48489 0.06042 0.49392 0.08056 " pathEditMode="relative" rAng="0" ptsTypes="aaaaaaaaaaaaaaaaaaaaaaaaaaaaaaaaaaaaaaaaaaaaaaaaaaaaaaaaaaaaaaaaaaaaaaaaaaaaaaaaaaaA">
                                      <p:cBhvr>
                                        <p:cTn id="20" dur="30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00" y="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5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381000" y="228600"/>
            <a:ext cx="9269413" cy="4800600"/>
            <a:chOff x="-223" y="144"/>
            <a:chExt cx="5839" cy="3744"/>
          </a:xfrm>
        </p:grpSpPr>
        <p:grpSp>
          <p:nvGrpSpPr>
            <p:cNvPr id="29704" name="Group 3"/>
            <p:cNvGrpSpPr>
              <a:grpSpLocks/>
            </p:cNvGrpSpPr>
            <p:nvPr/>
          </p:nvGrpSpPr>
          <p:grpSpPr bwMode="auto">
            <a:xfrm>
              <a:off x="240" y="144"/>
              <a:ext cx="5376" cy="3744"/>
              <a:chOff x="240" y="288"/>
              <a:chExt cx="5376" cy="3744"/>
            </a:xfrm>
          </p:grpSpPr>
          <p:grpSp>
            <p:nvGrpSpPr>
              <p:cNvPr id="29708" name="Group 4"/>
              <p:cNvGrpSpPr>
                <a:grpSpLocks/>
              </p:cNvGrpSpPr>
              <p:nvPr/>
            </p:nvGrpSpPr>
            <p:grpSpPr bwMode="auto">
              <a:xfrm>
                <a:off x="240" y="288"/>
                <a:ext cx="5376" cy="3744"/>
                <a:chOff x="192" y="576"/>
                <a:chExt cx="5376" cy="3744"/>
              </a:xfrm>
            </p:grpSpPr>
            <p:sp>
              <p:nvSpPr>
                <p:cNvPr id="29710" name="AutoShape 5"/>
                <p:cNvSpPr>
                  <a:spLocks noChangeArrowheads="1"/>
                </p:cNvSpPr>
                <p:nvPr/>
              </p:nvSpPr>
              <p:spPr bwMode="auto">
                <a:xfrm>
                  <a:off x="428" y="722"/>
                  <a:ext cx="4873" cy="3398"/>
                </a:xfrm>
                <a:prstGeom prst="flowChartPunchedTape">
                  <a:avLst/>
                </a:prstGeom>
                <a:gradFill rotWithShape="1">
                  <a:gsLst>
                    <a:gs pos="0">
                      <a:srgbClr val="CC3300"/>
                    </a:gs>
                    <a:gs pos="100000">
                      <a:schemeClr val="bg1"/>
                    </a:gs>
                  </a:gsLst>
                  <a:lin ang="0" scaled="1"/>
                </a:gradFill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>
                    <a:solidFill>
                      <a:srgbClr val="009900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29711" name="AutoShape 6" descr="J0309705"/>
                <p:cNvSpPr>
                  <a:spLocks noChangeArrowheads="1"/>
                </p:cNvSpPr>
                <p:nvPr/>
              </p:nvSpPr>
              <p:spPr bwMode="auto">
                <a:xfrm>
                  <a:off x="228" y="622"/>
                  <a:ext cx="200" cy="3498"/>
                </a:xfrm>
                <a:prstGeom prst="flowChartTerminator">
                  <a:avLst/>
                </a:prstGeom>
                <a:blipFill dpi="0" rotWithShape="1">
                  <a:blip r:embed="rId2"/>
                  <a:srcRect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>
                    <a:latin typeface=".VnTime" pitchFamily="34" charset="0"/>
                  </a:endParaRPr>
                </a:p>
              </p:txBody>
            </p:sp>
            <p:sp>
              <p:nvSpPr>
                <p:cNvPr id="29712" name="AutoShape 7" descr="J0309705"/>
                <p:cNvSpPr>
                  <a:spLocks noChangeArrowheads="1"/>
                </p:cNvSpPr>
                <p:nvPr/>
              </p:nvSpPr>
              <p:spPr bwMode="auto">
                <a:xfrm>
                  <a:off x="5301" y="722"/>
                  <a:ext cx="200" cy="3498"/>
                </a:xfrm>
                <a:prstGeom prst="flowChartTerminator">
                  <a:avLst/>
                </a:prstGeom>
                <a:blipFill dpi="0" rotWithShape="1">
                  <a:blip r:embed="rId2"/>
                  <a:srcRect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>
                    <a:latin typeface=".VnTime" pitchFamily="34" charset="0"/>
                  </a:endParaRPr>
                </a:p>
              </p:txBody>
            </p:sp>
            <p:sp>
              <p:nvSpPr>
                <p:cNvPr id="29713" name="AutoShape 8" descr="J0309705"/>
                <p:cNvSpPr>
                  <a:spLocks noChangeArrowheads="1"/>
                </p:cNvSpPr>
                <p:nvPr/>
              </p:nvSpPr>
              <p:spPr bwMode="auto">
                <a:xfrm>
                  <a:off x="192" y="603"/>
                  <a:ext cx="267" cy="400"/>
                </a:xfrm>
                <a:prstGeom prst="flowChartConnector">
                  <a:avLst/>
                </a:prstGeom>
                <a:blipFill dpi="0" rotWithShape="1">
                  <a:blip r:embed="rId3"/>
                  <a:srcRect/>
                  <a:stretch>
                    <a:fillRect/>
                  </a:stretch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14" name="AutoShape 9" descr="J0309705"/>
                <p:cNvSpPr>
                  <a:spLocks noChangeArrowheads="1"/>
                </p:cNvSpPr>
                <p:nvPr/>
              </p:nvSpPr>
              <p:spPr bwMode="auto">
                <a:xfrm>
                  <a:off x="5301" y="576"/>
                  <a:ext cx="267" cy="400"/>
                </a:xfrm>
                <a:prstGeom prst="flowChartConnector">
                  <a:avLst/>
                </a:prstGeom>
                <a:blipFill dpi="0" rotWithShape="1">
                  <a:blip r:embed="rId3"/>
                  <a:srcRect/>
                  <a:stretch>
                    <a:fillRect/>
                  </a:stretch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15" name="AutoShape 10" descr="J0309705"/>
                <p:cNvSpPr>
                  <a:spLocks noChangeArrowheads="1"/>
                </p:cNvSpPr>
                <p:nvPr/>
              </p:nvSpPr>
              <p:spPr bwMode="auto">
                <a:xfrm>
                  <a:off x="228" y="3920"/>
                  <a:ext cx="267" cy="400"/>
                </a:xfrm>
                <a:prstGeom prst="flowChartConnector">
                  <a:avLst/>
                </a:prstGeom>
                <a:blipFill dpi="0" rotWithShape="1">
                  <a:blip r:embed="rId3"/>
                  <a:srcRect/>
                  <a:stretch>
                    <a:fillRect/>
                  </a:stretch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16" name="AutoShape 11" descr="J0309705"/>
                <p:cNvSpPr>
                  <a:spLocks noChangeArrowheads="1"/>
                </p:cNvSpPr>
                <p:nvPr/>
              </p:nvSpPr>
              <p:spPr bwMode="auto">
                <a:xfrm>
                  <a:off x="5270" y="3839"/>
                  <a:ext cx="267" cy="400"/>
                </a:xfrm>
                <a:prstGeom prst="flowChartConnector">
                  <a:avLst/>
                </a:prstGeom>
                <a:blipFill dpi="0" rotWithShape="1">
                  <a:blip r:embed="rId3"/>
                  <a:srcRect/>
                  <a:stretch>
                    <a:fillRect/>
                  </a:stretch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29709" name="Picture 12" descr="PH02738U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704" y="1872"/>
                <a:ext cx="528" cy="1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9705" name="Group 13"/>
            <p:cNvGrpSpPr>
              <a:grpSpLocks/>
            </p:cNvGrpSpPr>
            <p:nvPr/>
          </p:nvGrpSpPr>
          <p:grpSpPr bwMode="auto">
            <a:xfrm rot="-666890">
              <a:off x="-223" y="192"/>
              <a:ext cx="1135" cy="940"/>
              <a:chOff x="1457" y="2064"/>
              <a:chExt cx="1135" cy="940"/>
            </a:xfrm>
          </p:grpSpPr>
          <p:pic>
            <p:nvPicPr>
              <p:cNvPr id="29706" name="Picture 14" descr="SO00382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457" y="2064"/>
                <a:ext cx="1135" cy="9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07" name="Oval 15"/>
              <p:cNvSpPr>
                <a:spLocks noChangeArrowheads="1"/>
              </p:cNvSpPr>
              <p:nvPr/>
            </p:nvSpPr>
            <p:spPr bwMode="auto">
              <a:xfrm>
                <a:off x="2040" y="232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1295400" y="1524000"/>
            <a:ext cx="647700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4800" b="1" i="1">
                <a:solidFill>
                  <a:srgbClr val="002060"/>
                </a:solidFill>
                <a:latin typeface="Times New Roman" pitchFamily="18" charset="0"/>
              </a:rPr>
              <a:t>Câu 2: Không khí ở tầng đối lưu chuyển động theo chiều nào?</a:t>
            </a: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533400" y="5105400"/>
            <a:ext cx="701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 i="1" dirty="0" err="1">
                <a:solidFill>
                  <a:schemeClr val="folHlink"/>
                </a:solidFill>
                <a:latin typeface="Times New Roman" pitchFamily="18" charset="0"/>
              </a:rPr>
              <a:t>Đáp</a:t>
            </a:r>
            <a:r>
              <a:rPr lang="en-US" sz="4800" b="1" i="1" dirty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en-US" sz="4800" b="1" i="1" dirty="0" err="1">
                <a:solidFill>
                  <a:schemeClr val="folHlink"/>
                </a:solidFill>
                <a:latin typeface="Times New Roman" pitchFamily="18" charset="0"/>
              </a:rPr>
              <a:t>án</a:t>
            </a:r>
            <a:r>
              <a:rPr lang="en-US" sz="4800" b="1" i="1" dirty="0">
                <a:solidFill>
                  <a:schemeClr val="folHlink"/>
                </a:solidFill>
                <a:latin typeface="Times New Roman" pitchFamily="18" charset="0"/>
              </a:rPr>
              <a:t>: </a:t>
            </a:r>
            <a:r>
              <a:rPr lang="en-US" sz="4800" b="1" i="1" dirty="0" err="1">
                <a:solidFill>
                  <a:schemeClr val="folHlink"/>
                </a:solidFill>
                <a:latin typeface="Times New Roman" pitchFamily="18" charset="0"/>
              </a:rPr>
              <a:t>chiều</a:t>
            </a:r>
            <a:r>
              <a:rPr lang="en-US" sz="4800" b="1" i="1" dirty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en-US" sz="4800" b="1" i="1" dirty="0" err="1">
                <a:solidFill>
                  <a:schemeClr val="folHlink"/>
                </a:solidFill>
                <a:latin typeface="Times New Roman" pitchFamily="18" charset="0"/>
              </a:rPr>
              <a:t>thẳng</a:t>
            </a:r>
            <a:r>
              <a:rPr lang="en-US" sz="4800" b="1" i="1" dirty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en-US" sz="4800" b="1" i="1" dirty="0" err="1">
                <a:solidFill>
                  <a:schemeClr val="folHlink"/>
                </a:solidFill>
                <a:latin typeface="Times New Roman" pitchFamily="18" charset="0"/>
              </a:rPr>
              <a:t>đứng</a:t>
            </a:r>
            <a:r>
              <a:rPr lang="en-US" sz="4800" b="1" i="1" dirty="0">
                <a:solidFill>
                  <a:schemeClr val="folHlink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50194" name="Picture 18" descr="J029506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225212">
            <a:off x="1277144" y="94456"/>
            <a:ext cx="16764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9" descr="AG00040_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866610">
            <a:off x="8197850" y="5653088"/>
            <a:ext cx="842963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C -0.00157 0.01528 -0.00278 0.03056 2.77778E-6 0.03102 C 0.00312 0.03149 0.01389 0.00209 0.01771 0.00301 C 0.02205 0.00394 0.02135 0.03727 0.02413 0.03727 C 0.02673 0.03727 0.03073 0.00417 0.03403 0.00301 C 0.03698 0.00186 0.03993 0.03149 0.04409 0.03102 C 0.04791 0.03056 0.05347 0.00047 0.05781 -4.44444E-6 C 0.06198 -0.00046 0.06528 0.02917 0.06979 0.02801 C 0.07448 0.02686 0.07986 -0.00717 0.08576 -0.00625 C 0.09149 -0.00532 0.09913 0.03357 0.10347 0.03403 C 0.10798 0.0345 0.10729 -0.00254 0.11163 -0.003 C 0.11597 -0.00347 0.12396 0.03056 0.12934 0.03102 C 0.13489 0.03149 0.13923 -4.44444E-6 0.14357 -4.44444E-6 C 0.14722 -4.44444E-6 0.14722 0.03149 0.15347 0.03102 C 0.15937 0.03056 0.17187 -0.00347 0.17916 -0.003 C 0.18646 -0.00254 0.19184 0.0345 0.19722 0.03403 C 0.2026 0.03357 0.20659 -0.00532 0.21111 -0.00625 C 0.2158 -0.00717 0.22153 0.02755 0.22517 0.02801 C 0.22864 0.02848 0.22864 -0.00138 0.23298 -0.003 C 0.2375 -0.00463 0.24514 0.02061 0.25104 0.01852 C 0.25694 0.01644 0.26302 -0.01597 0.26875 -0.0155 C 0.27448 -0.01504 0.28003 0.02176 0.28489 0.02176 C 0.28941 0.02176 0.29253 -0.01504 0.29687 -0.0155 C 0.30104 -0.01597 0.30729 0.01852 0.31059 0.01852 C 0.31423 0.01852 0.31423 -0.01458 0.31857 -0.0155 C 0.32274 -0.01643 0.33159 0.0125 0.33628 0.0125 C 0.34166 0.0125 0.34548 -0.0155 0.34843 -0.0155 C 0.35139 -0.0155 0.34965 0.01297 0.35451 0.0125 C 0.35903 0.01204 0.37153 -0.01898 0.37639 -0.01851 C 0.38125 -0.01805 0.37986 0.01713 0.38437 0.01551 C 0.38854 0.01389 0.39687 -0.02731 0.40191 -0.02777 C 0.40764 -0.02824 0.41302 0.0125 0.41632 0.0125 C 0.41927 0.0125 0.41823 -0.02615 0.42222 -0.02777 C 0.42639 -0.02939 0.43472 0.00394 0.43993 0.00301 C 0.44531 0.00209 0.45017 -0.03356 0.45399 -0.03402 C 0.45781 -0.03449 0.45868 -0.00092 0.46215 -4.44444E-6 C 0.46545 0.00093 0.46996 -0.02731 0.47396 -0.02777 C 0.47812 -0.02824 0.48177 -0.003 0.48593 -0.003 C 0.48993 -0.003 0.49305 -0.0287 0.49791 -0.02777 C 0.50295 -0.02685 0.51041 0.0051 0.5158 0.00301 C 0.521 0.00093 0.5243 -0.03981 0.52968 -0.04027 C 0.53507 -0.04074 0.54288 -4.44444E-6 0.54774 -4.44444E-6 C 0.5526 -4.44444E-6 0.55451 -0.03981 0.55972 -0.04027 C 0.56458 -0.04074 0.57309 -0.00347 0.5776 -0.003 C 0.58194 -0.00254 0.58246 -0.0368 0.58541 -0.03726 C 0.58837 -0.03773 0.5908 -0.00578 0.59548 -0.00625 C 0.60017 -0.00671 0.60903 -0.0412 0.61337 -0.04027 C 0.61771 -0.03935 0.72465 -0.0206 0.62135 -4.44444E-6 C 0.51823 0.02061 0.09809 0.06366 -0.00573 0.0838 C -0.10938 0.10394 -0.004 0.12107 -0.00174 0.12107 C 0.00034 0.12107 0.00347 0.08426 0.00798 0.0838 C 0.0125 0.08334 0.02135 0.11829 0.02604 0.11783 C 0.03055 0.11737 0.03229 0.08056 0.03593 0.08056 C 0.03941 0.08056 0.04323 0.11783 0.04791 0.11783 C 0.05243 0.11783 0.0592 0.08218 0.06371 0.08056 C 0.06857 0.07894 0.07222 0.10811 0.07569 0.10857 C 0.07934 0.10903 0.08142 0.08287 0.08576 0.0838 C 0.0901 0.08473 0.09687 0.11644 0.10156 0.11482 C 0.10642 0.1132 0.10903 0.07547 0.11337 0.07454 C 0.11805 0.07362 0.125 0.10857 0.12934 0.10857 C 0.13403 0.10857 0.13854 0.075 0.14132 0.07454 C 0.14444 0.07408 0.14253 0.1051 0.14722 0.10556 C 0.15243 0.10602 0.16632 0.07755 0.17135 0.07755 C 0.17604 0.07755 0.17222 0.10811 0.17725 0.10556 C 0.18229 0.10301 0.19531 0.06204 0.20104 0.06204 C 0.20729 0.06204 0.20694 0.10463 0.21319 0.10556 C 0.21944 0.10649 0.23281 0.06922 0.23906 0.06829 C 0.24531 0.06737 0.2467 0.10093 0.25104 0.09931 C 0.25521 0.09769 0.26076 0.06019 0.26493 0.05903 C 0.26875 0.05787 0.271 0.09468 0.27448 0.09306 C 0.2783 0.09144 0.28316 0.05047 0.28698 0.04954 C 0.29028 0.04862 0.29323 0.08635 0.29687 0.08681 C 0.30017 0.08727 0.30503 0.05371 0.3085 0.05278 C 0.31232 0.05186 0.31302 0.08102 0.31857 0.08056 C 0.3243 0.0801 0.33628 0.05 0.34218 0.04954 C 0.34896 0.04908 0.35121 0.07917 0.35659 0.07755 C 0.3618 0.07593 0.36701 0.03982 0.3743 0.04028 C 0.38159 0.04075 0.39357 0.08102 0.40034 0.08056 C 0.40677 0.0801 0.40903 0.03727 0.41423 0.03727 C 0.41927 0.03727 0.42743 0.0801 0.43229 0.08056 C 0.43663 0.08102 0.43802 0.04028 0.44201 0.04028 C 0.44618 0.04028 0.45139 0.08056 0.45607 0.08056 C 0.46059 0.08056 0.46371 0.04028 0.46996 0.04028 C 0.47621 0.04028 0.48489 0.06042 0.49392 0.08056 " pathEditMode="relative" rAng="0" ptsTypes="aaaaaaaaaaaaaaaaaaaaaaaaaaaaaaaaaaaaaaaaaaaaaaaaaaaaaaaaaaaaaaaaaaaaaaaaaaaaaaaaaaaA">
                                      <p:cBhvr>
                                        <p:cTn id="17" dur="30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00" y="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50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381000" y="-152400"/>
            <a:ext cx="9269413" cy="5943600"/>
            <a:chOff x="-223" y="144"/>
            <a:chExt cx="5839" cy="3744"/>
          </a:xfrm>
        </p:grpSpPr>
        <p:grpSp>
          <p:nvGrpSpPr>
            <p:cNvPr id="30728" name="Group 3"/>
            <p:cNvGrpSpPr>
              <a:grpSpLocks/>
            </p:cNvGrpSpPr>
            <p:nvPr/>
          </p:nvGrpSpPr>
          <p:grpSpPr bwMode="auto">
            <a:xfrm>
              <a:off x="240" y="144"/>
              <a:ext cx="5376" cy="3744"/>
              <a:chOff x="240" y="288"/>
              <a:chExt cx="5376" cy="3744"/>
            </a:xfrm>
          </p:grpSpPr>
          <p:grpSp>
            <p:nvGrpSpPr>
              <p:cNvPr id="30732" name="Group 4"/>
              <p:cNvGrpSpPr>
                <a:grpSpLocks/>
              </p:cNvGrpSpPr>
              <p:nvPr/>
            </p:nvGrpSpPr>
            <p:grpSpPr bwMode="auto">
              <a:xfrm>
                <a:off x="240" y="288"/>
                <a:ext cx="5376" cy="3744"/>
                <a:chOff x="192" y="576"/>
                <a:chExt cx="5376" cy="3744"/>
              </a:xfrm>
            </p:grpSpPr>
            <p:sp>
              <p:nvSpPr>
                <p:cNvPr id="30734" name="AutoShape 5"/>
                <p:cNvSpPr>
                  <a:spLocks noChangeArrowheads="1"/>
                </p:cNvSpPr>
                <p:nvPr/>
              </p:nvSpPr>
              <p:spPr bwMode="auto">
                <a:xfrm>
                  <a:off x="428" y="722"/>
                  <a:ext cx="4873" cy="3398"/>
                </a:xfrm>
                <a:prstGeom prst="flowChartPunchedTape">
                  <a:avLst/>
                </a:prstGeom>
                <a:gradFill rotWithShape="1">
                  <a:gsLst>
                    <a:gs pos="0">
                      <a:srgbClr val="CC3300"/>
                    </a:gs>
                    <a:gs pos="100000">
                      <a:schemeClr val="bg1"/>
                    </a:gs>
                  </a:gsLst>
                  <a:lin ang="0" scaled="1"/>
                </a:gradFill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>
                    <a:solidFill>
                      <a:srgbClr val="009900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30735" name="AutoShape 6" descr="J0309705"/>
                <p:cNvSpPr>
                  <a:spLocks noChangeArrowheads="1"/>
                </p:cNvSpPr>
                <p:nvPr/>
              </p:nvSpPr>
              <p:spPr bwMode="auto">
                <a:xfrm>
                  <a:off x="228" y="622"/>
                  <a:ext cx="200" cy="3498"/>
                </a:xfrm>
                <a:prstGeom prst="flowChartTerminator">
                  <a:avLst/>
                </a:prstGeom>
                <a:blipFill dpi="0" rotWithShape="1">
                  <a:blip r:embed="rId2"/>
                  <a:srcRect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>
                    <a:latin typeface=".VnTime" pitchFamily="34" charset="0"/>
                  </a:endParaRPr>
                </a:p>
              </p:txBody>
            </p:sp>
            <p:sp>
              <p:nvSpPr>
                <p:cNvPr id="30736" name="AutoShape 7" descr="J0309705"/>
                <p:cNvSpPr>
                  <a:spLocks noChangeArrowheads="1"/>
                </p:cNvSpPr>
                <p:nvPr/>
              </p:nvSpPr>
              <p:spPr bwMode="auto">
                <a:xfrm>
                  <a:off x="5301" y="722"/>
                  <a:ext cx="200" cy="3498"/>
                </a:xfrm>
                <a:prstGeom prst="flowChartTerminator">
                  <a:avLst/>
                </a:prstGeom>
                <a:blipFill dpi="0" rotWithShape="1">
                  <a:blip r:embed="rId2"/>
                  <a:srcRect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>
                    <a:latin typeface=".VnTime" pitchFamily="34" charset="0"/>
                  </a:endParaRPr>
                </a:p>
              </p:txBody>
            </p:sp>
            <p:sp>
              <p:nvSpPr>
                <p:cNvPr id="30737" name="AutoShape 8" descr="J0309705"/>
                <p:cNvSpPr>
                  <a:spLocks noChangeArrowheads="1"/>
                </p:cNvSpPr>
                <p:nvPr/>
              </p:nvSpPr>
              <p:spPr bwMode="auto">
                <a:xfrm>
                  <a:off x="192" y="603"/>
                  <a:ext cx="267" cy="400"/>
                </a:xfrm>
                <a:prstGeom prst="flowChartConnector">
                  <a:avLst/>
                </a:prstGeom>
                <a:blipFill dpi="0" rotWithShape="1">
                  <a:blip r:embed="rId3"/>
                  <a:srcRect/>
                  <a:stretch>
                    <a:fillRect/>
                  </a:stretch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38" name="AutoShape 9" descr="J0309705"/>
                <p:cNvSpPr>
                  <a:spLocks noChangeArrowheads="1"/>
                </p:cNvSpPr>
                <p:nvPr/>
              </p:nvSpPr>
              <p:spPr bwMode="auto">
                <a:xfrm>
                  <a:off x="5301" y="576"/>
                  <a:ext cx="267" cy="400"/>
                </a:xfrm>
                <a:prstGeom prst="flowChartConnector">
                  <a:avLst/>
                </a:prstGeom>
                <a:blipFill dpi="0" rotWithShape="1">
                  <a:blip r:embed="rId3"/>
                  <a:srcRect/>
                  <a:stretch>
                    <a:fillRect/>
                  </a:stretch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39" name="AutoShape 10" descr="J0309705"/>
                <p:cNvSpPr>
                  <a:spLocks noChangeArrowheads="1"/>
                </p:cNvSpPr>
                <p:nvPr/>
              </p:nvSpPr>
              <p:spPr bwMode="auto">
                <a:xfrm>
                  <a:off x="228" y="3920"/>
                  <a:ext cx="267" cy="400"/>
                </a:xfrm>
                <a:prstGeom prst="flowChartConnector">
                  <a:avLst/>
                </a:prstGeom>
                <a:blipFill dpi="0" rotWithShape="1">
                  <a:blip r:embed="rId3"/>
                  <a:srcRect/>
                  <a:stretch>
                    <a:fillRect/>
                  </a:stretch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40" name="AutoShape 11" descr="J0309705"/>
                <p:cNvSpPr>
                  <a:spLocks noChangeArrowheads="1"/>
                </p:cNvSpPr>
                <p:nvPr/>
              </p:nvSpPr>
              <p:spPr bwMode="auto">
                <a:xfrm>
                  <a:off x="5270" y="3839"/>
                  <a:ext cx="267" cy="400"/>
                </a:xfrm>
                <a:prstGeom prst="flowChartConnector">
                  <a:avLst/>
                </a:prstGeom>
                <a:blipFill dpi="0" rotWithShape="1">
                  <a:blip r:embed="rId3"/>
                  <a:srcRect/>
                  <a:stretch>
                    <a:fillRect/>
                  </a:stretch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30733" name="Picture 12" descr="PH02738U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704" y="1872"/>
                <a:ext cx="528" cy="1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0729" name="Group 13"/>
            <p:cNvGrpSpPr>
              <a:grpSpLocks/>
            </p:cNvGrpSpPr>
            <p:nvPr/>
          </p:nvGrpSpPr>
          <p:grpSpPr bwMode="auto">
            <a:xfrm rot="-666890">
              <a:off x="-223" y="192"/>
              <a:ext cx="1135" cy="940"/>
              <a:chOff x="1457" y="2064"/>
              <a:chExt cx="1135" cy="940"/>
            </a:xfrm>
          </p:grpSpPr>
          <p:pic>
            <p:nvPicPr>
              <p:cNvPr id="30730" name="Picture 14" descr="SO00382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457" y="2064"/>
                <a:ext cx="1135" cy="9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731" name="Oval 15"/>
              <p:cNvSpPr>
                <a:spLocks noChangeArrowheads="1"/>
              </p:cNvSpPr>
              <p:nvPr/>
            </p:nvSpPr>
            <p:spPr bwMode="auto">
              <a:xfrm>
                <a:off x="2040" y="232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990600" y="1981200"/>
            <a:ext cx="73152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4400" b="1" i="1">
                <a:solidFill>
                  <a:srgbClr val="002060"/>
                </a:solidFill>
                <a:latin typeface=".VnTime" pitchFamily="34" charset="0"/>
              </a:rPr>
              <a:t>C©u 3: </a:t>
            </a:r>
            <a:r>
              <a:rPr lang="en-US" sz="4400" b="1" i="1">
                <a:solidFill>
                  <a:srgbClr val="002060"/>
                </a:solidFill>
                <a:latin typeface="Times New Roman" pitchFamily="18" charset="0"/>
              </a:rPr>
              <a:t>Lớp ô-zôn nằm trong tầng nào?</a:t>
            </a:r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1371600" y="5638800"/>
            <a:ext cx="5791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i="1">
                <a:solidFill>
                  <a:srgbClr val="009900"/>
                </a:solidFill>
                <a:latin typeface="Times New Roman" pitchFamily="18" charset="0"/>
                <a:sym typeface="Wingdings 2" pitchFamily="18" charset="2"/>
              </a:rPr>
              <a:t>Đáp án: </a:t>
            </a:r>
            <a:r>
              <a:rPr lang="en-US" sz="4000" b="1" i="1">
                <a:solidFill>
                  <a:srgbClr val="009900"/>
                </a:solidFill>
                <a:latin typeface="Times New Roman" pitchFamily="18" charset="0"/>
                <a:sym typeface="Wingdings 2" pitchFamily="18" charset="2"/>
              </a:rPr>
              <a:t>Tầng bình lưu.</a:t>
            </a:r>
          </a:p>
        </p:txBody>
      </p:sp>
      <p:pic>
        <p:nvPicPr>
          <p:cNvPr id="48146" name="Picture 18" descr="J029506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225212">
            <a:off x="1506537" y="474663"/>
            <a:ext cx="1674813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9" descr="AG00040_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866610">
            <a:off x="7875588" y="5832475"/>
            <a:ext cx="842962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-1.77952E-7 C 0.00799 0.01525 0.00677 0.03051 0.00938 0.03097 C 0.01215 0.03143 0.02205 0.00208 0.02552 0.003 C 0.02934 0.00393 0.02882 0.03721 0.03125 0.03721 C 0.03368 0.03721 0.03733 0.00416 0.04028 0.003 C 0.04306 0.00185 0.04566 0.03143 0.04948 0.03097 C 0.05295 0.03051 0.05799 0.00046 0.06198 -1.77952E-7 C 0.0658 -0.00046 0.06875 0.02912 0.07292 0.02796 C 0.07708 0.02681 0.08194 -0.00716 0.08733 -0.00624 C 0.09253 -0.00532 0.09948 0.03351 0.10347 0.03397 C 0.10764 0.03444 0.10694 -0.00254 0.11094 -0.003 C 0.11493 -0.00347 0.12222 0.03051 0.12708 0.03097 C 0.13212 0.03143 0.13611 -1.77952E-7 0.13993 -1.77952E-7 C 0.1434 -1.77952E-7 0.1434 0.03143 0.14896 0.03097 C 0.15434 0.03051 0.1658 -0.00347 0.1724 -0.003 C 0.17899 -0.00254 0.18385 0.03444 0.18889 0.03397 C 0.19375 0.03351 0.1974 -0.00532 0.20139 -0.00624 C 0.20573 -0.00716 0.21094 0.0275 0.21424 0.02796 C 0.21736 0.02843 0.21736 -0.00139 0.22135 -0.003 C 0.22552 -0.00462 0.23247 0.02057 0.23785 0.01849 C 0.24323 0.01641 0.24878 -0.01595 0.25399 -0.01548 C 0.2592 -0.01502 0.26424 0.02172 0.26858 0.02172 C 0.27274 0.02172 0.27552 -0.01502 0.27951 -0.01548 C 0.28333 -0.01595 0.28906 0.01849 0.29201 0.01849 C 0.29531 0.01849 0.29531 -0.01456 0.29931 -0.01548 C 0.30313 -0.01641 0.31111 0.01248 0.31545 0.01248 C 0.32031 0.01248 0.32378 -0.01548 0.32639 -0.01548 C 0.32917 -0.01548 0.3276 0.01294 0.33194 0.01248 C 0.33611 0.01202 0.3474 -0.01895 0.35191 -0.01849 C 0.35625 -0.01803 0.35503 0.0171 0.3592 0.01548 C 0.36302 0.01387 0.37049 -0.02727 0.37517 -0.02773 C 0.38038 -0.02819 0.38524 0.01248 0.38819 0.01248 C 0.39097 0.01248 0.38993 -0.02611 0.39358 -0.02773 C 0.3974 -0.02935 0.40503 0.00393 0.40972 0.003 C 0.41458 0.00208 0.4191 -0.03351 0.42257 -0.03397 C 0.42604 -0.03443 0.42674 -0.00092 0.42986 -1.77952E-7 C 0.43299 0.00092 0.43698 -0.02727 0.44063 -0.02773 C 0.44444 -0.02819 0.44774 -0.003 0.45156 -0.003 C 0.45521 -0.003 0.45799 -0.02866 0.4625 -0.02773 C 0.46701 -0.02681 0.47378 0.00508 0.47882 0.003 C 0.48351 0.00092 0.48646 -0.03975 0.49132 -0.04021 C 0.49635 -0.04067 0.50347 -1.77952E-7 0.50781 -1.77952E-7 C 0.51233 -1.77952E-7 0.51406 -0.03975 0.51875 -0.04021 C 0.52309 -0.04067 0.5309 -0.00347 0.53507 -0.003 C 0.53889 -0.00254 0.53941 -0.03675 0.54219 -0.03721 C 0.54479 -0.03767 0.54705 -0.00578 0.55122 -0.00624 C 0.55556 -0.0067 0.56354 -0.04114 0.56753 -0.04021 C 0.57153 -0.03929 0.66875 -0.02057 0.57483 -1.77952E-7 C 0.4809 0.02057 0.09861 0.06355 0.00417 0.08366 C -0.09028 0.10377 0.00573 0.12087 0.00781 0.12087 C 0.00972 0.12087 0.0125 0.08412 0.01667 0.08366 C 0.02066 0.0832 0.02882 0.1181 0.03299 0.11763 C 0.03715 0.11717 0.03872 0.08043 0.04201 0.08043 C 0.04514 0.08043 0.04861 0.11763 0.05295 0.11763 C 0.05712 0.11763 0.06319 0.08204 0.06736 0.08043 C 0.0717 0.07881 0.075 0.10793 0.0783 0.10839 C 0.0816 0.10885 0.08351 0.08274 0.08733 0.08366 C 0.09132 0.08459 0.09757 0.11625 0.10174 0.11463 C 0.10625 0.11301 0.10851 0.07534 0.1125 0.07442 C 0.11684 0.07349 0.12309 0.10839 0.12708 0.10839 C 0.13125 0.10839 0.13542 0.07488 0.13802 0.07442 C 0.1408 0.07395 0.13906 0.10492 0.1434 0.10538 C 0.14809 0.10585 0.16076 0.07742 0.16528 0.07742 C 0.16962 0.07742 0.16615 0.10793 0.17066 0.10538 C 0.17517 0.10284 0.18715 0.06194 0.19236 0.06194 C 0.19792 0.06194 0.19774 0.10446 0.2033 0.10538 C 0.20903 0.10631 0.22118 0.0691 0.22691 0.06818 C 0.23264 0.06725 0.23385 0.10076 0.23785 0.09915 C 0.24167 0.09753 0.2467 0.06009 0.25052 0.05893 C 0.25399 0.05778 0.2559 0.09452 0.2592 0.09291 C 0.26267 0.09129 0.26701 0.05038 0.27049 0.04946 C 0.27344 0.04853 0.27622 0.0862 0.27951 0.08667 C 0.28247 0.08713 0.28698 0.05362 0.2901 0.05269 C 0.29358 0.05177 0.29427 0.08089 0.29931 0.08043 C 0.30451 0.07996 0.31545 0.04992 0.32083 0.04946 C 0.32691 0.04899 0.32899 0.07904 0.33385 0.07742 C 0.33854 0.0758 0.3434 0.03975 0.35 0.04021 C 0.3566 0.04068 0.36753 0.08089 0.37361 0.08043 C 0.37951 0.07996 0.3816 0.03721 0.38628 0.03721 C 0.39097 0.03721 0.39826 0.07996 0.40278 0.08043 C 0.40677 0.08089 0.40799 0.04021 0.41163 0.04021 C 0.41545 0.04021 0.42014 0.08043 0.42448 0.08043 C 0.42847 0.08043 0.43142 0.04021 0.43698 0.04021 C 0.44271 0.04021 0.45069 0.06032 0.45885 0.08043 " pathEditMode="relative" rAng="0" ptsTypes="aaaaaaaaaaaaaaaaaaaaaaaaaaaaaaaaaaaaaaaaaaaaaaaaaaaaaaaaaaaaaaaaaaaaaaaaaaaaaaaaaaaA">
                                      <p:cBhvr>
                                        <p:cTn id="17" dur="300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0" y="40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200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200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200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4" grpId="0"/>
      <p:bldP spid="4814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3"/>
          <p:cNvSpPr txBox="1">
            <a:spLocks noChangeArrowheads="1"/>
          </p:cNvSpPr>
          <p:nvPr/>
        </p:nvSpPr>
        <p:spPr bwMode="auto">
          <a:xfrm>
            <a:off x="381000" y="2362200"/>
            <a:ext cx="24384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Lớp</a:t>
            </a:r>
            <a:r>
              <a:rPr lang="en-US" sz="28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 </a:t>
            </a:r>
            <a:r>
              <a:rPr lang="en-US" sz="2800" b="1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vỏ</a:t>
            </a:r>
            <a:r>
              <a:rPr lang="en-US" sz="28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 </a:t>
            </a:r>
            <a:r>
              <a:rPr lang="en-US" sz="2800" b="1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khí</a:t>
            </a:r>
            <a:r>
              <a:rPr lang="en-US" sz="28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 </a:t>
            </a:r>
          </a:p>
        </p:txBody>
      </p:sp>
      <p:sp>
        <p:nvSpPr>
          <p:cNvPr id="28675" name="Freeform 2"/>
          <p:cNvSpPr>
            <a:spLocks/>
          </p:cNvSpPr>
          <p:nvPr/>
        </p:nvSpPr>
        <p:spPr bwMode="auto">
          <a:xfrm rot="5569922" flipH="1" flipV="1">
            <a:off x="2972609" y="1363025"/>
            <a:ext cx="988982" cy="1248060"/>
          </a:xfrm>
          <a:custGeom>
            <a:avLst/>
            <a:gdLst>
              <a:gd name="T0" fmla="*/ 0 w 1584"/>
              <a:gd name="T1" fmla="*/ 0 h 2688"/>
              <a:gd name="T2" fmla="*/ 2147483647 w 1584"/>
              <a:gd name="T3" fmla="*/ 2147483647 h 2688"/>
              <a:gd name="T4" fmla="*/ 2147483647 w 1584"/>
              <a:gd name="T5" fmla="*/ 2147483647 h 2688"/>
              <a:gd name="T6" fmla="*/ 0 60000 65536"/>
              <a:gd name="T7" fmla="*/ 0 60000 65536"/>
              <a:gd name="T8" fmla="*/ 0 60000 65536"/>
              <a:gd name="T9" fmla="*/ 0 w 1584"/>
              <a:gd name="T10" fmla="*/ 0 h 2688"/>
              <a:gd name="T11" fmla="*/ 1584 w 1584"/>
              <a:gd name="T12" fmla="*/ 2688 h 26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4" h="2688">
                <a:moveTo>
                  <a:pt x="0" y="0"/>
                </a:moveTo>
                <a:cubicBezTo>
                  <a:pt x="84" y="592"/>
                  <a:pt x="168" y="1184"/>
                  <a:pt x="432" y="1632"/>
                </a:cubicBezTo>
                <a:cubicBezTo>
                  <a:pt x="696" y="2080"/>
                  <a:pt x="1392" y="2512"/>
                  <a:pt x="1584" y="2688"/>
                </a:cubicBezTo>
              </a:path>
            </a:pathLst>
          </a:custGeom>
          <a:noFill/>
          <a:ln w="76200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cs typeface="Arial" charset="0"/>
            </a:endParaRPr>
          </a:p>
        </p:txBody>
      </p:sp>
      <p:sp>
        <p:nvSpPr>
          <p:cNvPr id="28677" name="Text Box 43"/>
          <p:cNvSpPr txBox="1">
            <a:spLocks noChangeArrowheads="1"/>
          </p:cNvSpPr>
          <p:nvPr/>
        </p:nvSpPr>
        <p:spPr bwMode="auto">
          <a:xfrm rot="15452597">
            <a:off x="2941273" y="578125"/>
            <a:ext cx="19737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 err="1">
                <a:solidFill>
                  <a:srgbClr val="FFC000"/>
                </a:solidFill>
                <a:cs typeface="Arial" charset="0"/>
              </a:rPr>
              <a:t>Khí</a:t>
            </a:r>
            <a:r>
              <a:rPr lang="en-US" sz="2000" b="1" dirty="0">
                <a:solidFill>
                  <a:srgbClr val="FFC000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cs typeface="Arial" charset="0"/>
              </a:rPr>
              <a:t>Nitơ</a:t>
            </a:r>
            <a:r>
              <a:rPr lang="en-US" sz="2000" b="1" dirty="0">
                <a:solidFill>
                  <a:srgbClr val="FFC000"/>
                </a:solidFill>
                <a:cs typeface="Arial" charset="0"/>
              </a:rPr>
              <a:t> 78 %</a:t>
            </a:r>
          </a:p>
        </p:txBody>
      </p:sp>
      <p:sp>
        <p:nvSpPr>
          <p:cNvPr id="28678" name="Text Box 45"/>
          <p:cNvSpPr txBox="1">
            <a:spLocks noChangeArrowheads="1"/>
          </p:cNvSpPr>
          <p:nvPr/>
        </p:nvSpPr>
        <p:spPr bwMode="auto">
          <a:xfrm rot="21355232">
            <a:off x="4354250" y="992790"/>
            <a:ext cx="43624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rgbClr val="FFC000"/>
                </a:solidFill>
                <a:cs typeface="Arial" charset="0"/>
              </a:rPr>
              <a:t>Hơi</a:t>
            </a:r>
            <a:r>
              <a:rPr lang="en-US" sz="2400" b="1" dirty="0">
                <a:solidFill>
                  <a:srgbClr val="FFC000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cs typeface="Arial" charset="0"/>
              </a:rPr>
              <a:t>nước</a:t>
            </a:r>
            <a:r>
              <a:rPr lang="en-US" sz="2400" b="1" dirty="0">
                <a:solidFill>
                  <a:srgbClr val="FFC000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cs typeface="Arial" charset="0"/>
              </a:rPr>
              <a:t>và</a:t>
            </a:r>
            <a:r>
              <a:rPr lang="en-US" sz="2400" b="1" dirty="0">
                <a:solidFill>
                  <a:srgbClr val="FFC000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cs typeface="Arial" charset="0"/>
              </a:rPr>
              <a:t>khí</a:t>
            </a:r>
            <a:r>
              <a:rPr lang="en-US" sz="2400" b="1" dirty="0">
                <a:solidFill>
                  <a:srgbClr val="FFC000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cs typeface="Arial" charset="0"/>
              </a:rPr>
              <a:t>khác</a:t>
            </a:r>
            <a:r>
              <a:rPr lang="en-US" sz="2400" b="1" dirty="0">
                <a:solidFill>
                  <a:srgbClr val="FFC000"/>
                </a:solidFill>
                <a:cs typeface="Arial" charset="0"/>
              </a:rPr>
              <a:t> 1%</a:t>
            </a:r>
          </a:p>
        </p:txBody>
      </p:sp>
      <p:sp>
        <p:nvSpPr>
          <p:cNvPr id="28682" name="Text Box 60"/>
          <p:cNvSpPr txBox="1">
            <a:spLocks noChangeArrowheads="1"/>
          </p:cNvSpPr>
          <p:nvPr/>
        </p:nvSpPr>
        <p:spPr bwMode="auto">
          <a:xfrm rot="19680848">
            <a:off x="4623872" y="1795797"/>
            <a:ext cx="1716276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 err="1">
                <a:solidFill>
                  <a:srgbClr val="92D050"/>
                </a:solidFill>
                <a:cs typeface="Arial" charset="0"/>
              </a:rPr>
              <a:t>Đối</a:t>
            </a:r>
            <a:r>
              <a:rPr lang="en-US" sz="2000" b="1" dirty="0">
                <a:solidFill>
                  <a:srgbClr val="92D050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92D050"/>
                </a:solidFill>
                <a:cs typeface="Arial" charset="0"/>
              </a:rPr>
              <a:t>lưu</a:t>
            </a:r>
            <a:endParaRPr lang="en-US" sz="2000" b="1" dirty="0">
              <a:solidFill>
                <a:srgbClr val="92D050"/>
              </a:solidFill>
              <a:cs typeface="Arial" charset="0"/>
            </a:endParaRPr>
          </a:p>
        </p:txBody>
      </p:sp>
      <p:sp>
        <p:nvSpPr>
          <p:cNvPr id="28683" name="Text Box 66"/>
          <p:cNvSpPr txBox="1">
            <a:spLocks noChangeArrowheads="1"/>
          </p:cNvSpPr>
          <p:nvPr/>
        </p:nvSpPr>
        <p:spPr bwMode="auto">
          <a:xfrm rot="20121454">
            <a:off x="5186882" y="2366537"/>
            <a:ext cx="156293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err="1">
                <a:solidFill>
                  <a:srgbClr val="92D050"/>
                </a:solidFill>
                <a:cs typeface="Arial" charset="0"/>
              </a:rPr>
              <a:t>Bình</a:t>
            </a:r>
            <a:r>
              <a:rPr lang="en-US" b="1" dirty="0">
                <a:solidFill>
                  <a:srgbClr val="92D050"/>
                </a:solidFill>
                <a:cs typeface="Arial" charset="0"/>
              </a:rPr>
              <a:t> </a:t>
            </a:r>
            <a:r>
              <a:rPr lang="en-US" b="1" dirty="0" err="1">
                <a:solidFill>
                  <a:srgbClr val="92D050"/>
                </a:solidFill>
                <a:cs typeface="Arial" charset="0"/>
              </a:rPr>
              <a:t>lưu</a:t>
            </a:r>
            <a:endParaRPr lang="en-US" b="1" dirty="0">
              <a:solidFill>
                <a:srgbClr val="92D050"/>
              </a:solidFill>
              <a:cs typeface="Arial" charset="0"/>
            </a:endParaRPr>
          </a:p>
        </p:txBody>
      </p:sp>
      <p:sp>
        <p:nvSpPr>
          <p:cNvPr id="28684" name="Text Box 68"/>
          <p:cNvSpPr txBox="1">
            <a:spLocks noChangeArrowheads="1"/>
          </p:cNvSpPr>
          <p:nvPr/>
        </p:nvSpPr>
        <p:spPr bwMode="auto">
          <a:xfrm rot="559639">
            <a:off x="5350736" y="3052312"/>
            <a:ext cx="19637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err="1">
                <a:solidFill>
                  <a:srgbClr val="92D050"/>
                </a:solidFill>
                <a:cs typeface="Arial" charset="0"/>
              </a:rPr>
              <a:t>Tầng</a:t>
            </a:r>
            <a:r>
              <a:rPr lang="en-US" b="1" dirty="0">
                <a:solidFill>
                  <a:srgbClr val="92D050"/>
                </a:solidFill>
                <a:cs typeface="Arial" charset="0"/>
              </a:rPr>
              <a:t> </a:t>
            </a:r>
            <a:r>
              <a:rPr lang="en-US" b="1" dirty="0" err="1">
                <a:solidFill>
                  <a:srgbClr val="92D050"/>
                </a:solidFill>
                <a:cs typeface="Arial" charset="0"/>
              </a:rPr>
              <a:t>cao</a:t>
            </a:r>
            <a:r>
              <a:rPr lang="en-US" b="1" dirty="0">
                <a:solidFill>
                  <a:srgbClr val="92D050"/>
                </a:solidFill>
                <a:cs typeface="Arial" charset="0"/>
              </a:rPr>
              <a:t> </a:t>
            </a:r>
            <a:r>
              <a:rPr lang="en-US" b="1" dirty="0" err="1">
                <a:solidFill>
                  <a:srgbClr val="92D050"/>
                </a:solidFill>
                <a:cs typeface="Arial" charset="0"/>
              </a:rPr>
              <a:t>khác</a:t>
            </a:r>
            <a:endParaRPr lang="en-US" b="1" dirty="0">
              <a:solidFill>
                <a:srgbClr val="92D050"/>
              </a:solidFill>
              <a:cs typeface="Arial" charset="0"/>
            </a:endParaRPr>
          </a:p>
        </p:txBody>
      </p:sp>
      <p:sp>
        <p:nvSpPr>
          <p:cNvPr id="28691" name="Text Box 152"/>
          <p:cNvSpPr txBox="1">
            <a:spLocks noChangeArrowheads="1"/>
          </p:cNvSpPr>
          <p:nvPr/>
        </p:nvSpPr>
        <p:spPr bwMode="auto">
          <a:xfrm rot="2308737">
            <a:off x="2625138" y="3022544"/>
            <a:ext cx="13722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cs typeface="Arial" charset="0"/>
              </a:rPr>
              <a:t>Khối</a:t>
            </a:r>
            <a:r>
              <a:rPr lang="en-US" sz="24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Arial" charset="0"/>
              </a:rPr>
              <a:t>khí</a:t>
            </a:r>
            <a:endParaRPr lang="en-US" sz="24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8692" name="Text Box 159"/>
          <p:cNvSpPr txBox="1">
            <a:spLocks noChangeArrowheads="1"/>
          </p:cNvSpPr>
          <p:nvPr/>
        </p:nvSpPr>
        <p:spPr bwMode="auto">
          <a:xfrm rot="278604">
            <a:off x="4661384" y="4224580"/>
            <a:ext cx="1076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err="1" smtClean="0">
                <a:solidFill>
                  <a:srgbClr val="0000FF"/>
                </a:solidFill>
                <a:cs typeface="Arial" charset="0"/>
              </a:rPr>
              <a:t>Lạnh</a:t>
            </a:r>
            <a:endParaRPr lang="en-US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8693" name="Text Box 163"/>
          <p:cNvSpPr txBox="1">
            <a:spLocks noChangeArrowheads="1"/>
          </p:cNvSpPr>
          <p:nvPr/>
        </p:nvSpPr>
        <p:spPr bwMode="auto">
          <a:xfrm rot="4159310">
            <a:off x="4250863" y="5287215"/>
            <a:ext cx="16834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err="1">
                <a:solidFill>
                  <a:srgbClr val="0000FF"/>
                </a:solidFill>
                <a:cs typeface="Arial" charset="0"/>
              </a:rPr>
              <a:t>Đại</a:t>
            </a:r>
            <a:r>
              <a:rPr lang="en-US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Arial" charset="0"/>
              </a:rPr>
              <a:t>dương</a:t>
            </a:r>
            <a:r>
              <a:rPr lang="en-US" b="1" dirty="0">
                <a:solidFill>
                  <a:srgbClr val="0000FF"/>
                </a:solidFill>
                <a:cs typeface="Arial" charset="0"/>
              </a:rPr>
              <a:t> </a:t>
            </a:r>
          </a:p>
        </p:txBody>
      </p:sp>
      <p:sp>
        <p:nvSpPr>
          <p:cNvPr id="28695" name="Text Box 45"/>
          <p:cNvSpPr txBox="1">
            <a:spLocks noChangeArrowheads="1"/>
          </p:cNvSpPr>
          <p:nvPr/>
        </p:nvSpPr>
        <p:spPr bwMode="auto">
          <a:xfrm rot="18279716">
            <a:off x="3602845" y="418818"/>
            <a:ext cx="25479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rgbClr val="FFC000"/>
                </a:solidFill>
                <a:cs typeface="Arial" charset="0"/>
              </a:rPr>
              <a:t>Khí</a:t>
            </a:r>
            <a:r>
              <a:rPr lang="en-US" sz="2400" b="1" dirty="0">
                <a:solidFill>
                  <a:srgbClr val="FFC000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cs typeface="Arial" charset="0"/>
              </a:rPr>
              <a:t>ôxi</a:t>
            </a:r>
            <a:r>
              <a:rPr lang="en-US" sz="2400" b="1" dirty="0">
                <a:solidFill>
                  <a:srgbClr val="FFC000"/>
                </a:solidFill>
                <a:cs typeface="Arial" charset="0"/>
              </a:rPr>
              <a:t> 21%</a:t>
            </a:r>
          </a:p>
        </p:txBody>
      </p:sp>
      <p:sp>
        <p:nvSpPr>
          <p:cNvPr id="28700" name="Freeform 2"/>
          <p:cNvSpPr>
            <a:spLocks/>
          </p:cNvSpPr>
          <p:nvPr/>
        </p:nvSpPr>
        <p:spPr bwMode="auto">
          <a:xfrm rot="5569922" flipV="1">
            <a:off x="3682822" y="1728885"/>
            <a:ext cx="59772" cy="1876229"/>
          </a:xfrm>
          <a:custGeom>
            <a:avLst/>
            <a:gdLst>
              <a:gd name="T0" fmla="*/ 0 w 1584"/>
              <a:gd name="T1" fmla="*/ 0 h 2688"/>
              <a:gd name="T2" fmla="*/ 2147483647 w 1584"/>
              <a:gd name="T3" fmla="*/ 2147483647 h 2688"/>
              <a:gd name="T4" fmla="*/ 2147483647 w 1584"/>
              <a:gd name="T5" fmla="*/ 2147483647 h 2688"/>
              <a:gd name="T6" fmla="*/ 0 60000 65536"/>
              <a:gd name="T7" fmla="*/ 0 60000 65536"/>
              <a:gd name="T8" fmla="*/ 0 60000 65536"/>
              <a:gd name="T9" fmla="*/ 0 w 1584"/>
              <a:gd name="T10" fmla="*/ 0 h 2688"/>
              <a:gd name="T11" fmla="*/ 1584 w 1584"/>
              <a:gd name="T12" fmla="*/ 2688 h 26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4" h="2688">
                <a:moveTo>
                  <a:pt x="0" y="0"/>
                </a:moveTo>
                <a:cubicBezTo>
                  <a:pt x="84" y="592"/>
                  <a:pt x="168" y="1184"/>
                  <a:pt x="432" y="1632"/>
                </a:cubicBezTo>
                <a:cubicBezTo>
                  <a:pt x="696" y="2080"/>
                  <a:pt x="1392" y="2512"/>
                  <a:pt x="1584" y="2688"/>
                </a:cubicBezTo>
              </a:path>
            </a:pathLst>
          </a:custGeom>
          <a:noFill/>
          <a:ln w="76200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cs typeface="Arial" charset="0"/>
            </a:endParaRPr>
          </a:p>
        </p:txBody>
      </p:sp>
      <p:sp>
        <p:nvSpPr>
          <p:cNvPr id="28701" name="Freeform 2"/>
          <p:cNvSpPr>
            <a:spLocks/>
          </p:cNvSpPr>
          <p:nvPr/>
        </p:nvSpPr>
        <p:spPr bwMode="auto">
          <a:xfrm rot="5569922" flipV="1">
            <a:off x="2911471" y="2686485"/>
            <a:ext cx="1372338" cy="1561232"/>
          </a:xfrm>
          <a:custGeom>
            <a:avLst/>
            <a:gdLst>
              <a:gd name="T0" fmla="*/ 0 w 1584"/>
              <a:gd name="T1" fmla="*/ 0 h 2688"/>
              <a:gd name="T2" fmla="*/ 2147483647 w 1584"/>
              <a:gd name="T3" fmla="*/ 2147483647 h 2688"/>
              <a:gd name="T4" fmla="*/ 2147483647 w 1584"/>
              <a:gd name="T5" fmla="*/ 2147483647 h 2688"/>
              <a:gd name="T6" fmla="*/ 0 60000 65536"/>
              <a:gd name="T7" fmla="*/ 0 60000 65536"/>
              <a:gd name="T8" fmla="*/ 0 60000 65536"/>
              <a:gd name="T9" fmla="*/ 0 w 1584"/>
              <a:gd name="T10" fmla="*/ 0 h 2688"/>
              <a:gd name="T11" fmla="*/ 1584 w 1584"/>
              <a:gd name="T12" fmla="*/ 2688 h 26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4" h="2688">
                <a:moveTo>
                  <a:pt x="0" y="0"/>
                </a:moveTo>
                <a:cubicBezTo>
                  <a:pt x="84" y="592"/>
                  <a:pt x="168" y="1184"/>
                  <a:pt x="432" y="1632"/>
                </a:cubicBezTo>
                <a:cubicBezTo>
                  <a:pt x="696" y="2080"/>
                  <a:pt x="1392" y="2512"/>
                  <a:pt x="1584" y="2688"/>
                </a:cubicBezTo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cs typeface="Arial" charset="0"/>
            </a:endParaRPr>
          </a:p>
        </p:txBody>
      </p:sp>
      <p:sp>
        <p:nvSpPr>
          <p:cNvPr id="28704" name="Text Box 154"/>
          <p:cNvSpPr txBox="1">
            <a:spLocks noChangeArrowheads="1"/>
          </p:cNvSpPr>
          <p:nvPr/>
        </p:nvSpPr>
        <p:spPr bwMode="auto">
          <a:xfrm rot="20693088">
            <a:off x="4524058" y="3601899"/>
            <a:ext cx="11501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err="1" smtClean="0">
                <a:solidFill>
                  <a:srgbClr val="0000FF"/>
                </a:solidFill>
                <a:cs typeface="Arial" charset="0"/>
              </a:rPr>
              <a:t>Nóng</a:t>
            </a:r>
            <a:endParaRPr lang="en-US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 rot="6300104" flipV="1">
            <a:off x="3650308" y="764413"/>
            <a:ext cx="928983" cy="376171"/>
          </a:xfrm>
          <a:custGeom>
            <a:avLst/>
            <a:gdLst>
              <a:gd name="T0" fmla="*/ 0 w 1584"/>
              <a:gd name="T1" fmla="*/ 0 h 2688"/>
              <a:gd name="T2" fmla="*/ 2147483647 w 1584"/>
              <a:gd name="T3" fmla="*/ 2147483647 h 2688"/>
              <a:gd name="T4" fmla="*/ 2147483647 w 1584"/>
              <a:gd name="T5" fmla="*/ 2147483647 h 2688"/>
              <a:gd name="T6" fmla="*/ 0 60000 65536"/>
              <a:gd name="T7" fmla="*/ 0 60000 65536"/>
              <a:gd name="T8" fmla="*/ 0 60000 65536"/>
              <a:gd name="T9" fmla="*/ 0 w 1584"/>
              <a:gd name="T10" fmla="*/ 0 h 2688"/>
              <a:gd name="T11" fmla="*/ 1584 w 1584"/>
              <a:gd name="T12" fmla="*/ 2688 h 26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4" h="2688">
                <a:moveTo>
                  <a:pt x="0" y="0"/>
                </a:moveTo>
                <a:cubicBezTo>
                  <a:pt x="84" y="592"/>
                  <a:pt x="168" y="1184"/>
                  <a:pt x="432" y="1632"/>
                </a:cubicBezTo>
                <a:cubicBezTo>
                  <a:pt x="696" y="2080"/>
                  <a:pt x="1392" y="2512"/>
                  <a:pt x="1584" y="2688"/>
                </a:cubicBezTo>
              </a:path>
            </a:pathLst>
          </a:custGeom>
          <a:noFill/>
          <a:ln w="38100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cs typeface="Arial" charset="0"/>
            </a:endParaRPr>
          </a:p>
        </p:txBody>
      </p:sp>
      <p:sp>
        <p:nvSpPr>
          <p:cNvPr id="36" name="Freeform 35"/>
          <p:cNvSpPr>
            <a:spLocks/>
          </p:cNvSpPr>
          <p:nvPr/>
        </p:nvSpPr>
        <p:spPr bwMode="auto">
          <a:xfrm rot="6112976" flipH="1" flipV="1">
            <a:off x="4108795" y="406105"/>
            <a:ext cx="1459812" cy="1016590"/>
          </a:xfrm>
          <a:custGeom>
            <a:avLst/>
            <a:gdLst>
              <a:gd name="T0" fmla="*/ 0 w 1584"/>
              <a:gd name="T1" fmla="*/ 0 h 2688"/>
              <a:gd name="T2" fmla="*/ 2147483647 w 1584"/>
              <a:gd name="T3" fmla="*/ 2147483647 h 2688"/>
              <a:gd name="T4" fmla="*/ 2147483647 w 1584"/>
              <a:gd name="T5" fmla="*/ 2147483647 h 2688"/>
              <a:gd name="T6" fmla="*/ 0 60000 65536"/>
              <a:gd name="T7" fmla="*/ 0 60000 65536"/>
              <a:gd name="T8" fmla="*/ 0 60000 65536"/>
              <a:gd name="T9" fmla="*/ 0 w 1584"/>
              <a:gd name="T10" fmla="*/ 0 h 2688"/>
              <a:gd name="T11" fmla="*/ 1584 w 1584"/>
              <a:gd name="T12" fmla="*/ 2688 h 26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4" h="2688">
                <a:moveTo>
                  <a:pt x="0" y="0"/>
                </a:moveTo>
                <a:cubicBezTo>
                  <a:pt x="84" y="592"/>
                  <a:pt x="168" y="1184"/>
                  <a:pt x="432" y="1632"/>
                </a:cubicBezTo>
                <a:cubicBezTo>
                  <a:pt x="696" y="2080"/>
                  <a:pt x="1392" y="2512"/>
                  <a:pt x="1584" y="2688"/>
                </a:cubicBezTo>
              </a:path>
            </a:pathLst>
          </a:custGeom>
          <a:noFill/>
          <a:ln w="38100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cs typeface="Arial" charset="0"/>
            </a:endParaRPr>
          </a:p>
        </p:txBody>
      </p:sp>
      <p:sp>
        <p:nvSpPr>
          <p:cNvPr id="37" name="Freeform 36"/>
          <p:cNvSpPr>
            <a:spLocks/>
          </p:cNvSpPr>
          <p:nvPr/>
        </p:nvSpPr>
        <p:spPr bwMode="auto">
          <a:xfrm rot="-5740854">
            <a:off x="5354312" y="184713"/>
            <a:ext cx="45719" cy="2673477"/>
          </a:xfrm>
          <a:custGeom>
            <a:avLst/>
            <a:gdLst>
              <a:gd name="T0" fmla="*/ 0 w 1584"/>
              <a:gd name="T1" fmla="*/ 0 h 2688"/>
              <a:gd name="T2" fmla="*/ 2147483647 w 1584"/>
              <a:gd name="T3" fmla="*/ 2147483647 h 2688"/>
              <a:gd name="T4" fmla="*/ 2147483647 w 1584"/>
              <a:gd name="T5" fmla="*/ 2147483647 h 2688"/>
              <a:gd name="T6" fmla="*/ 0 60000 65536"/>
              <a:gd name="T7" fmla="*/ 0 60000 65536"/>
              <a:gd name="T8" fmla="*/ 0 60000 65536"/>
              <a:gd name="T9" fmla="*/ 0 w 1584"/>
              <a:gd name="T10" fmla="*/ 0 h 2688"/>
              <a:gd name="T11" fmla="*/ 1584 w 1584"/>
              <a:gd name="T12" fmla="*/ 2688 h 26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4" h="2688">
                <a:moveTo>
                  <a:pt x="0" y="0"/>
                </a:moveTo>
                <a:cubicBezTo>
                  <a:pt x="84" y="592"/>
                  <a:pt x="168" y="1184"/>
                  <a:pt x="432" y="1632"/>
                </a:cubicBezTo>
                <a:cubicBezTo>
                  <a:pt x="696" y="2080"/>
                  <a:pt x="1392" y="2512"/>
                  <a:pt x="1584" y="2688"/>
                </a:cubicBezTo>
              </a:path>
            </a:pathLst>
          </a:custGeom>
          <a:noFill/>
          <a:ln w="38100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cs typeface="Arial" charset="0"/>
            </a:endParaRPr>
          </a:p>
        </p:txBody>
      </p:sp>
      <p:sp>
        <p:nvSpPr>
          <p:cNvPr id="38" name="Freeform 37"/>
          <p:cNvSpPr>
            <a:spLocks/>
          </p:cNvSpPr>
          <p:nvPr/>
        </p:nvSpPr>
        <p:spPr bwMode="auto">
          <a:xfrm rot="16609627" flipV="1">
            <a:off x="5544045" y="2005218"/>
            <a:ext cx="634749" cy="2390363"/>
          </a:xfrm>
          <a:custGeom>
            <a:avLst/>
            <a:gdLst>
              <a:gd name="T0" fmla="*/ 0 w 1584"/>
              <a:gd name="T1" fmla="*/ 0 h 2688"/>
              <a:gd name="T2" fmla="*/ 2147483647 w 1584"/>
              <a:gd name="T3" fmla="*/ 2147483647 h 2688"/>
              <a:gd name="T4" fmla="*/ 2147483647 w 1584"/>
              <a:gd name="T5" fmla="*/ 2147483647 h 2688"/>
              <a:gd name="T6" fmla="*/ 0 60000 65536"/>
              <a:gd name="T7" fmla="*/ 0 60000 65536"/>
              <a:gd name="T8" fmla="*/ 0 60000 65536"/>
              <a:gd name="T9" fmla="*/ 0 w 1584"/>
              <a:gd name="T10" fmla="*/ 0 h 2688"/>
              <a:gd name="T11" fmla="*/ 1584 w 1584"/>
              <a:gd name="T12" fmla="*/ 2688 h 26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4" h="2688">
                <a:moveTo>
                  <a:pt x="0" y="0"/>
                </a:moveTo>
                <a:cubicBezTo>
                  <a:pt x="84" y="592"/>
                  <a:pt x="168" y="1184"/>
                  <a:pt x="432" y="1632"/>
                </a:cubicBezTo>
                <a:cubicBezTo>
                  <a:pt x="696" y="2080"/>
                  <a:pt x="1392" y="2512"/>
                  <a:pt x="1584" y="2688"/>
                </a:cubicBezTo>
              </a:path>
            </a:pathLst>
          </a:custGeom>
          <a:noFill/>
          <a:ln w="38100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cs typeface="Arial" charset="0"/>
            </a:endParaRPr>
          </a:p>
        </p:txBody>
      </p:sp>
      <p:sp>
        <p:nvSpPr>
          <p:cNvPr id="39" name="Freeform 38"/>
          <p:cNvSpPr>
            <a:spLocks/>
          </p:cNvSpPr>
          <p:nvPr/>
        </p:nvSpPr>
        <p:spPr bwMode="auto">
          <a:xfrm rot="18094765">
            <a:off x="5066640" y="1613806"/>
            <a:ext cx="1601521" cy="1877788"/>
          </a:xfrm>
          <a:custGeom>
            <a:avLst/>
            <a:gdLst>
              <a:gd name="T0" fmla="*/ 0 w 1584"/>
              <a:gd name="T1" fmla="*/ 0 h 2688"/>
              <a:gd name="T2" fmla="*/ 2147483647 w 1584"/>
              <a:gd name="T3" fmla="*/ 2147483647 h 2688"/>
              <a:gd name="T4" fmla="*/ 2147483647 w 1584"/>
              <a:gd name="T5" fmla="*/ 2147483647 h 2688"/>
              <a:gd name="T6" fmla="*/ 0 60000 65536"/>
              <a:gd name="T7" fmla="*/ 0 60000 65536"/>
              <a:gd name="T8" fmla="*/ 0 60000 65536"/>
              <a:gd name="T9" fmla="*/ 0 w 1584"/>
              <a:gd name="T10" fmla="*/ 0 h 2688"/>
              <a:gd name="T11" fmla="*/ 1584 w 1584"/>
              <a:gd name="T12" fmla="*/ 2688 h 26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4" h="2688">
                <a:moveTo>
                  <a:pt x="0" y="0"/>
                </a:moveTo>
                <a:cubicBezTo>
                  <a:pt x="84" y="592"/>
                  <a:pt x="168" y="1184"/>
                  <a:pt x="432" y="1632"/>
                </a:cubicBezTo>
                <a:cubicBezTo>
                  <a:pt x="696" y="2080"/>
                  <a:pt x="1392" y="2512"/>
                  <a:pt x="1584" y="2688"/>
                </a:cubicBezTo>
              </a:path>
            </a:pathLst>
          </a:custGeom>
          <a:noFill/>
          <a:ln w="38100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cs typeface="Arial" charset="0"/>
            </a:endParaRPr>
          </a:p>
        </p:txBody>
      </p:sp>
      <p:sp>
        <p:nvSpPr>
          <p:cNvPr id="49" name="Freeform 48"/>
          <p:cNvSpPr>
            <a:spLocks/>
          </p:cNvSpPr>
          <p:nvPr/>
        </p:nvSpPr>
        <p:spPr bwMode="auto">
          <a:xfrm rot="20081400">
            <a:off x="4335116" y="3689183"/>
            <a:ext cx="1921567" cy="470233"/>
          </a:xfrm>
          <a:custGeom>
            <a:avLst/>
            <a:gdLst>
              <a:gd name="T0" fmla="*/ 0 w 1584"/>
              <a:gd name="T1" fmla="*/ 0 h 2688"/>
              <a:gd name="T2" fmla="*/ 2147483647 w 1584"/>
              <a:gd name="T3" fmla="*/ 2147483647 h 2688"/>
              <a:gd name="T4" fmla="*/ 2147483647 w 1584"/>
              <a:gd name="T5" fmla="*/ 2147483647 h 2688"/>
              <a:gd name="T6" fmla="*/ 0 60000 65536"/>
              <a:gd name="T7" fmla="*/ 0 60000 65536"/>
              <a:gd name="T8" fmla="*/ 0 60000 65536"/>
              <a:gd name="T9" fmla="*/ 0 w 1584"/>
              <a:gd name="T10" fmla="*/ 0 h 2688"/>
              <a:gd name="T11" fmla="*/ 1584 w 1584"/>
              <a:gd name="T12" fmla="*/ 2688 h 26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4" h="2688">
                <a:moveTo>
                  <a:pt x="0" y="0"/>
                </a:moveTo>
                <a:cubicBezTo>
                  <a:pt x="84" y="592"/>
                  <a:pt x="168" y="1184"/>
                  <a:pt x="432" y="1632"/>
                </a:cubicBezTo>
                <a:cubicBezTo>
                  <a:pt x="696" y="2080"/>
                  <a:pt x="1392" y="2512"/>
                  <a:pt x="1584" y="2688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cs typeface="Arial" charset="0"/>
            </a:endParaRPr>
          </a:p>
        </p:txBody>
      </p:sp>
      <p:sp>
        <p:nvSpPr>
          <p:cNvPr id="51" name="Freeform 50"/>
          <p:cNvSpPr>
            <a:spLocks/>
          </p:cNvSpPr>
          <p:nvPr/>
        </p:nvSpPr>
        <p:spPr bwMode="auto">
          <a:xfrm rot="-1763584" flipH="1">
            <a:off x="4284476" y="4218638"/>
            <a:ext cx="651248" cy="2242907"/>
          </a:xfrm>
          <a:custGeom>
            <a:avLst/>
            <a:gdLst>
              <a:gd name="T0" fmla="*/ 0 w 1584"/>
              <a:gd name="T1" fmla="*/ 0 h 2688"/>
              <a:gd name="T2" fmla="*/ 2147483647 w 1584"/>
              <a:gd name="T3" fmla="*/ 2147483647 h 2688"/>
              <a:gd name="T4" fmla="*/ 2147483647 w 1584"/>
              <a:gd name="T5" fmla="*/ 2147483647 h 2688"/>
              <a:gd name="T6" fmla="*/ 0 60000 65536"/>
              <a:gd name="T7" fmla="*/ 0 60000 65536"/>
              <a:gd name="T8" fmla="*/ 0 60000 65536"/>
              <a:gd name="T9" fmla="*/ 0 w 1584"/>
              <a:gd name="T10" fmla="*/ 0 h 2688"/>
              <a:gd name="T11" fmla="*/ 1584 w 1584"/>
              <a:gd name="T12" fmla="*/ 2688 h 26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4" h="2688">
                <a:moveTo>
                  <a:pt x="0" y="0"/>
                </a:moveTo>
                <a:cubicBezTo>
                  <a:pt x="84" y="592"/>
                  <a:pt x="168" y="1184"/>
                  <a:pt x="432" y="1632"/>
                </a:cubicBezTo>
                <a:cubicBezTo>
                  <a:pt x="696" y="2080"/>
                  <a:pt x="1392" y="2512"/>
                  <a:pt x="1584" y="2688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cs typeface="Arial" charset="0"/>
            </a:endParaRPr>
          </a:p>
        </p:txBody>
      </p:sp>
      <p:sp>
        <p:nvSpPr>
          <p:cNvPr id="52" name="Text Box 166"/>
          <p:cNvSpPr txBox="1">
            <a:spLocks noChangeArrowheads="1"/>
          </p:cNvSpPr>
          <p:nvPr/>
        </p:nvSpPr>
        <p:spPr bwMode="auto">
          <a:xfrm rot="6749285">
            <a:off x="3606407" y="5398976"/>
            <a:ext cx="145490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err="1">
                <a:solidFill>
                  <a:srgbClr val="0000FF"/>
                </a:solidFill>
                <a:cs typeface="Arial" charset="0"/>
              </a:rPr>
              <a:t>Lục</a:t>
            </a:r>
            <a:r>
              <a:rPr lang="en-US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cs typeface="Arial" charset="0"/>
              </a:rPr>
              <a:t>địa</a:t>
            </a:r>
            <a:endParaRPr lang="en-US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54" name="Text Box 45"/>
          <p:cNvSpPr txBox="1">
            <a:spLocks noChangeArrowheads="1"/>
          </p:cNvSpPr>
          <p:nvPr/>
        </p:nvSpPr>
        <p:spPr bwMode="auto">
          <a:xfrm rot="19719270">
            <a:off x="2144381" y="1749079"/>
            <a:ext cx="22127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err="1">
                <a:solidFill>
                  <a:srgbClr val="FFC000"/>
                </a:solidFill>
                <a:cs typeface="Arial" charset="0"/>
              </a:rPr>
              <a:t>Thành</a:t>
            </a:r>
            <a:r>
              <a:rPr lang="en-US" b="1" dirty="0">
                <a:solidFill>
                  <a:srgbClr val="FFC000"/>
                </a:solidFill>
                <a:cs typeface="Arial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cs typeface="Arial" charset="0"/>
              </a:rPr>
              <a:t>phần</a:t>
            </a:r>
            <a:endParaRPr lang="en-US" b="1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55" name="Text Box 60"/>
          <p:cNvSpPr txBox="1">
            <a:spLocks noChangeArrowheads="1"/>
          </p:cNvSpPr>
          <p:nvPr/>
        </p:nvSpPr>
        <p:spPr bwMode="auto">
          <a:xfrm rot="722326">
            <a:off x="3455560" y="2263867"/>
            <a:ext cx="13792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 err="1">
                <a:solidFill>
                  <a:srgbClr val="92D050"/>
                </a:solidFill>
                <a:cs typeface="Arial" charset="0"/>
              </a:rPr>
              <a:t>Cấu</a:t>
            </a:r>
            <a:r>
              <a:rPr lang="en-US" sz="2000" b="1" dirty="0">
                <a:solidFill>
                  <a:srgbClr val="92D050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92D050"/>
                </a:solidFill>
                <a:cs typeface="Arial" charset="0"/>
              </a:rPr>
              <a:t>tạo</a:t>
            </a:r>
            <a:endParaRPr lang="en-US" sz="2000" b="1" dirty="0">
              <a:solidFill>
                <a:srgbClr val="92D050"/>
              </a:solidFill>
              <a:cs typeface="Arial" charset="0"/>
            </a:endParaRPr>
          </a:p>
        </p:txBody>
      </p:sp>
      <p:sp>
        <p:nvSpPr>
          <p:cNvPr id="56" name="Freeform 55"/>
          <p:cNvSpPr>
            <a:spLocks/>
          </p:cNvSpPr>
          <p:nvPr/>
        </p:nvSpPr>
        <p:spPr bwMode="auto">
          <a:xfrm rot="19836416">
            <a:off x="4577904" y="3929193"/>
            <a:ext cx="1100914" cy="1057216"/>
          </a:xfrm>
          <a:custGeom>
            <a:avLst/>
            <a:gdLst>
              <a:gd name="T0" fmla="*/ 0 w 1584"/>
              <a:gd name="T1" fmla="*/ 0 h 2688"/>
              <a:gd name="T2" fmla="*/ 2147483647 w 1584"/>
              <a:gd name="T3" fmla="*/ 2147483647 h 2688"/>
              <a:gd name="T4" fmla="*/ 2147483647 w 1584"/>
              <a:gd name="T5" fmla="*/ 2147483647 h 2688"/>
              <a:gd name="T6" fmla="*/ 0 60000 65536"/>
              <a:gd name="T7" fmla="*/ 0 60000 65536"/>
              <a:gd name="T8" fmla="*/ 0 60000 65536"/>
              <a:gd name="T9" fmla="*/ 0 w 1584"/>
              <a:gd name="T10" fmla="*/ 0 h 2688"/>
              <a:gd name="T11" fmla="*/ 1584 w 1584"/>
              <a:gd name="T12" fmla="*/ 2688 h 26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4" h="2688">
                <a:moveTo>
                  <a:pt x="0" y="0"/>
                </a:moveTo>
                <a:cubicBezTo>
                  <a:pt x="84" y="592"/>
                  <a:pt x="168" y="1184"/>
                  <a:pt x="432" y="1632"/>
                </a:cubicBezTo>
                <a:cubicBezTo>
                  <a:pt x="696" y="2080"/>
                  <a:pt x="1392" y="2512"/>
                  <a:pt x="1584" y="2688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cs typeface="Arial" charset="0"/>
            </a:endParaRPr>
          </a:p>
        </p:txBody>
      </p:sp>
      <p:sp>
        <p:nvSpPr>
          <p:cNvPr id="58" name="Freeform 57"/>
          <p:cNvSpPr>
            <a:spLocks/>
          </p:cNvSpPr>
          <p:nvPr/>
        </p:nvSpPr>
        <p:spPr bwMode="auto">
          <a:xfrm rot="-1763584" flipH="1">
            <a:off x="3034132" y="4528550"/>
            <a:ext cx="1704137" cy="1472640"/>
          </a:xfrm>
          <a:custGeom>
            <a:avLst/>
            <a:gdLst>
              <a:gd name="T0" fmla="*/ 0 w 1584"/>
              <a:gd name="T1" fmla="*/ 0 h 2688"/>
              <a:gd name="T2" fmla="*/ 2147483647 w 1584"/>
              <a:gd name="T3" fmla="*/ 2147483647 h 2688"/>
              <a:gd name="T4" fmla="*/ 2147483647 w 1584"/>
              <a:gd name="T5" fmla="*/ 2147483647 h 2688"/>
              <a:gd name="T6" fmla="*/ 0 60000 65536"/>
              <a:gd name="T7" fmla="*/ 0 60000 65536"/>
              <a:gd name="T8" fmla="*/ 0 60000 65536"/>
              <a:gd name="T9" fmla="*/ 0 w 1584"/>
              <a:gd name="T10" fmla="*/ 0 h 2688"/>
              <a:gd name="T11" fmla="*/ 1584 w 1584"/>
              <a:gd name="T12" fmla="*/ 2688 h 26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4" h="2688">
                <a:moveTo>
                  <a:pt x="0" y="0"/>
                </a:moveTo>
                <a:cubicBezTo>
                  <a:pt x="84" y="592"/>
                  <a:pt x="168" y="1184"/>
                  <a:pt x="432" y="1632"/>
                </a:cubicBezTo>
                <a:cubicBezTo>
                  <a:pt x="696" y="2080"/>
                  <a:pt x="1392" y="2512"/>
                  <a:pt x="1584" y="2688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cs typeface="Arial" charset="0"/>
            </a:endParaRPr>
          </a:p>
        </p:txBody>
      </p:sp>
      <p:sp>
        <p:nvSpPr>
          <p:cNvPr id="2" name="Freeform 41"/>
          <p:cNvSpPr>
            <a:spLocks/>
          </p:cNvSpPr>
          <p:nvPr/>
        </p:nvSpPr>
        <p:spPr bwMode="auto">
          <a:xfrm rot="10157453" flipV="1">
            <a:off x="4612073" y="1990135"/>
            <a:ext cx="1792622" cy="599314"/>
          </a:xfrm>
          <a:custGeom>
            <a:avLst/>
            <a:gdLst>
              <a:gd name="T0" fmla="*/ 0 w 1584"/>
              <a:gd name="T1" fmla="*/ 0 h 2688"/>
              <a:gd name="T2" fmla="*/ 2147483647 w 1584"/>
              <a:gd name="T3" fmla="*/ 2147483647 h 2688"/>
              <a:gd name="T4" fmla="*/ 2147483647 w 1584"/>
              <a:gd name="T5" fmla="*/ 2147483647 h 2688"/>
              <a:gd name="T6" fmla="*/ 0 60000 65536"/>
              <a:gd name="T7" fmla="*/ 0 60000 65536"/>
              <a:gd name="T8" fmla="*/ 0 60000 65536"/>
              <a:gd name="T9" fmla="*/ 0 w 1584"/>
              <a:gd name="T10" fmla="*/ 0 h 2688"/>
              <a:gd name="T11" fmla="*/ 1584 w 1584"/>
              <a:gd name="T12" fmla="*/ 2688 h 26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4" h="2688">
                <a:moveTo>
                  <a:pt x="0" y="0"/>
                </a:moveTo>
                <a:cubicBezTo>
                  <a:pt x="84" y="592"/>
                  <a:pt x="168" y="1184"/>
                  <a:pt x="432" y="1632"/>
                </a:cubicBezTo>
                <a:cubicBezTo>
                  <a:pt x="696" y="2080"/>
                  <a:pt x="1392" y="2512"/>
                  <a:pt x="1584" y="2688"/>
                </a:cubicBezTo>
              </a:path>
            </a:pathLst>
          </a:custGeom>
          <a:noFill/>
          <a:ln w="38100">
            <a:solidFill>
              <a:srgbClr val="92D05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8675" grpId="0" animBg="1"/>
      <p:bldP spid="28677" grpId="0"/>
      <p:bldP spid="28678" grpId="0"/>
      <p:bldP spid="28682" grpId="0"/>
      <p:bldP spid="28683" grpId="0"/>
      <p:bldP spid="28684" grpId="0"/>
      <p:bldP spid="28691" grpId="0"/>
      <p:bldP spid="28692" grpId="0"/>
      <p:bldP spid="28693" grpId="0"/>
      <p:bldP spid="28695" grpId="0"/>
      <p:bldP spid="28700" grpId="0" animBg="1"/>
      <p:bldP spid="28701" grpId="0" animBg="1"/>
      <p:bldP spid="28704" grpId="0"/>
      <p:bldP spid="35" grpId="0" animBg="1"/>
      <p:bldP spid="36" grpId="0" animBg="1"/>
      <p:bldP spid="37" grpId="0" animBg="1"/>
      <p:bldP spid="38" grpId="0" animBg="1"/>
      <p:bldP spid="39" grpId="0" animBg="1"/>
      <p:bldP spid="49" grpId="0" animBg="1"/>
      <p:bldP spid="51" grpId="0" animBg="1"/>
      <p:bldP spid="52" grpId="0"/>
      <p:bldP spid="54" grpId="0"/>
      <p:bldP spid="55" grpId="0"/>
      <p:bldP spid="56" grpId="0" animBg="1"/>
      <p:bldP spid="58" grpId="0" animBg="1"/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457200" y="2667000"/>
            <a:ext cx="8229600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v"/>
            </a:pP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Học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. 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v"/>
            </a:pP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</a:rPr>
              <a:t>Chuẩn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</a:rPr>
              <a:t>bị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</a:rPr>
              <a:t>trước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: “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Thời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tiết,khí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hậu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và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nhiệt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độ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không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khí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”.</a:t>
            </a:r>
          </a:p>
          <a:p>
            <a:pPr marL="342900" indent="-34290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v"/>
            </a:pP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Tìm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hiểu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bản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tin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dự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báo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thời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tiết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hằng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ngày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90116" name="AutoShape 4"/>
          <p:cNvSpPr>
            <a:spLocks noChangeArrowheads="1"/>
          </p:cNvSpPr>
          <p:nvPr/>
        </p:nvSpPr>
        <p:spPr bwMode="auto">
          <a:xfrm>
            <a:off x="0" y="0"/>
            <a:ext cx="9144000" cy="2667000"/>
          </a:xfrm>
          <a:prstGeom prst="irregularSeal1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 b="1" dirty="0" err="1" smtClean="0">
                <a:solidFill>
                  <a:srgbClr val="FF3300"/>
                </a:solidFill>
              </a:rPr>
              <a:t>Hoạt</a:t>
            </a:r>
            <a:r>
              <a:rPr lang="en-US" sz="5400" b="1" dirty="0" smtClean="0">
                <a:solidFill>
                  <a:srgbClr val="FF3300"/>
                </a:solidFill>
              </a:rPr>
              <a:t> </a:t>
            </a:r>
            <a:r>
              <a:rPr lang="en-US" sz="5400" b="1" dirty="0" err="1" smtClean="0">
                <a:solidFill>
                  <a:srgbClr val="FF3300"/>
                </a:solidFill>
              </a:rPr>
              <a:t>động</a:t>
            </a:r>
            <a:r>
              <a:rPr lang="en-US" sz="5400" b="1" dirty="0" smtClean="0">
                <a:solidFill>
                  <a:srgbClr val="FF3300"/>
                </a:solidFill>
              </a:rPr>
              <a:t> </a:t>
            </a:r>
            <a:r>
              <a:rPr lang="en-US" sz="5400" b="1" dirty="0" err="1" smtClean="0">
                <a:solidFill>
                  <a:srgbClr val="FF3300"/>
                </a:solidFill>
              </a:rPr>
              <a:t>nối</a:t>
            </a:r>
            <a:r>
              <a:rPr lang="en-US" sz="5400" b="1" dirty="0" smtClean="0">
                <a:solidFill>
                  <a:srgbClr val="FF3300"/>
                </a:solidFill>
              </a:rPr>
              <a:t> </a:t>
            </a:r>
            <a:r>
              <a:rPr lang="en-US" sz="5400" b="1" dirty="0" err="1" smtClean="0">
                <a:solidFill>
                  <a:srgbClr val="FF3300"/>
                </a:solidFill>
              </a:rPr>
              <a:t>tiếp</a:t>
            </a:r>
            <a:endParaRPr lang="en-US" sz="54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/>
      <p:bldP spid="901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610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Xin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Cảm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Ơn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Quý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       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Thầy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Cô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71625" y="5668615"/>
            <a:ext cx="5842000" cy="43214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Sương</a:t>
            </a:r>
            <a: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mù</a:t>
            </a:r>
            <a: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vùng</a:t>
            </a:r>
            <a: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núi</a:t>
            </a:r>
            <a: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cao</a:t>
            </a:r>
            <a:endParaRPr lang="en-US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5" name="Picture 6" descr="Sa P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7975"/>
            <a:ext cx="8763000" cy="5330825"/>
          </a:xfrm>
          <a:prstGeom prst="rect">
            <a:avLst/>
          </a:prstGeom>
          <a:solidFill>
            <a:srgbClr val="1022D2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giaoduc.net.vn/Uploaded/nguyenquan/2014_02_11/tuy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541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71625" y="5668615"/>
            <a:ext cx="5842000" cy="43214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Tuyết</a:t>
            </a:r>
            <a:r>
              <a:rPr lang="en-US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rơi</a:t>
            </a:r>
            <a:r>
              <a:rPr lang="en-US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endParaRPr lang="en-US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rain25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610600" cy="516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286000" y="5601836"/>
            <a:ext cx="4664075" cy="5551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6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Cảnh</a:t>
            </a:r>
            <a:r>
              <a:rPr lang="en-US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một</a:t>
            </a:r>
            <a:r>
              <a:rPr lang="en-US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cơn</a:t>
            </a:r>
            <a:r>
              <a:rPr lang="en-US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mưa</a:t>
            </a:r>
            <a:endParaRPr lang="en-US" sz="3600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685800" y="1371600"/>
            <a:ext cx="8153400" cy="2895600"/>
          </a:xfrm>
          <a:prstGeom prst="cloud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i="1" dirty="0" err="1" smtClean="0">
                <a:solidFill>
                  <a:srgbClr val="FF0000"/>
                </a:solidFill>
              </a:rPr>
              <a:t>Các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hiện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tượng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trên</a:t>
            </a:r>
            <a:r>
              <a:rPr lang="en-US" sz="3200" b="1" i="1" dirty="0" smtClean="0">
                <a:solidFill>
                  <a:srgbClr val="FF0000"/>
                </a:solidFill>
              </a:rPr>
              <a:t> do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thành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phần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nào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sinh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ra</a:t>
            </a:r>
            <a:r>
              <a:rPr lang="en-US" sz="3200" b="1" i="1" dirty="0" smtClean="0">
                <a:solidFill>
                  <a:srgbClr val="FF0000"/>
                </a:solidFill>
              </a:rPr>
              <a:t>?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543800" y="990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762000"/>
            <a:ext cx="8915400" cy="4260850"/>
            <a:chOff x="0" y="0"/>
            <a:chExt cx="5760" cy="3072"/>
          </a:xfrm>
        </p:grpSpPr>
        <p:grpSp>
          <p:nvGrpSpPr>
            <p:cNvPr id="8199" name="Group 5"/>
            <p:cNvGrpSpPr>
              <a:grpSpLocks/>
            </p:cNvGrpSpPr>
            <p:nvPr/>
          </p:nvGrpSpPr>
          <p:grpSpPr bwMode="auto">
            <a:xfrm>
              <a:off x="0" y="0"/>
              <a:ext cx="5760" cy="3072"/>
              <a:chOff x="0" y="1056"/>
              <a:chExt cx="5760" cy="3072"/>
            </a:xfrm>
          </p:grpSpPr>
          <p:sp>
            <p:nvSpPr>
              <p:cNvPr id="8201" name="Line 6"/>
              <p:cNvSpPr>
                <a:spLocks noChangeShapeType="1"/>
              </p:cNvSpPr>
              <p:nvPr/>
            </p:nvSpPr>
            <p:spPr bwMode="auto">
              <a:xfrm flipV="1">
                <a:off x="864" y="1728"/>
                <a:ext cx="384" cy="192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2" name="Text Box 7"/>
              <p:cNvSpPr txBox="1">
                <a:spLocks noChangeArrowheads="1"/>
              </p:cNvSpPr>
              <p:nvPr/>
            </p:nvSpPr>
            <p:spPr bwMode="auto">
              <a:xfrm rot="-2989419">
                <a:off x="-7" y="2011"/>
                <a:ext cx="1298" cy="612"/>
              </a:xfrm>
              <a:prstGeom prst="rect">
                <a:avLst/>
              </a:prstGeom>
              <a:solidFill>
                <a:srgbClr val="CCE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>
                    <a:latin typeface="Times New Roman" pitchFamily="18" charset="0"/>
                  </a:rPr>
                  <a:t>Hơi nước bốc lên</a:t>
                </a:r>
              </a:p>
            </p:txBody>
          </p:sp>
          <p:sp>
            <p:nvSpPr>
              <p:cNvPr id="8203" name="Text Box 8"/>
              <p:cNvSpPr txBox="1">
                <a:spLocks noChangeArrowheads="1"/>
              </p:cNvSpPr>
              <p:nvPr/>
            </p:nvSpPr>
            <p:spPr bwMode="auto">
              <a:xfrm>
                <a:off x="1105" y="1346"/>
                <a:ext cx="1150" cy="329"/>
              </a:xfrm>
              <a:prstGeom prst="rect">
                <a:avLst/>
              </a:prstGeom>
              <a:solidFill>
                <a:srgbClr val="CCE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>
                    <a:latin typeface="Times New Roman" pitchFamily="18" charset="0"/>
                  </a:rPr>
                  <a:t>Ngưng tụ</a:t>
                </a:r>
              </a:p>
            </p:txBody>
          </p:sp>
          <p:sp>
            <p:nvSpPr>
              <p:cNvPr id="8204" name="Line 9"/>
              <p:cNvSpPr>
                <a:spLocks noChangeShapeType="1"/>
              </p:cNvSpPr>
              <p:nvPr/>
            </p:nvSpPr>
            <p:spPr bwMode="auto">
              <a:xfrm>
                <a:off x="2160" y="1632"/>
                <a:ext cx="67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5" name="Text Box 10"/>
              <p:cNvSpPr txBox="1">
                <a:spLocks noChangeArrowheads="1"/>
              </p:cNvSpPr>
              <p:nvPr/>
            </p:nvSpPr>
            <p:spPr bwMode="auto">
              <a:xfrm>
                <a:off x="2977" y="1392"/>
                <a:ext cx="766" cy="330"/>
              </a:xfrm>
              <a:prstGeom prst="rect">
                <a:avLst/>
              </a:prstGeom>
              <a:solidFill>
                <a:srgbClr val="CCE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>
                    <a:latin typeface="Times New Roman" pitchFamily="18" charset="0"/>
                  </a:rPr>
                  <a:t>Mây</a:t>
                </a:r>
              </a:p>
            </p:txBody>
          </p:sp>
          <p:sp>
            <p:nvSpPr>
              <p:cNvPr id="8206" name="Text Box 11"/>
              <p:cNvSpPr txBox="1">
                <a:spLocks noChangeArrowheads="1"/>
              </p:cNvSpPr>
              <p:nvPr/>
            </p:nvSpPr>
            <p:spPr bwMode="auto">
              <a:xfrm>
                <a:off x="4415" y="1393"/>
                <a:ext cx="1345" cy="333"/>
              </a:xfrm>
              <a:prstGeom prst="rect">
                <a:avLst/>
              </a:prstGeom>
              <a:solidFill>
                <a:srgbClr val="CCE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>
                    <a:latin typeface="Times New Roman" pitchFamily="18" charset="0"/>
                  </a:rPr>
                  <a:t>Hạt nước</a:t>
                </a:r>
              </a:p>
            </p:txBody>
          </p:sp>
          <p:sp>
            <p:nvSpPr>
              <p:cNvPr id="8207" name="Line 12"/>
              <p:cNvSpPr>
                <a:spLocks noChangeShapeType="1"/>
              </p:cNvSpPr>
              <p:nvPr/>
            </p:nvSpPr>
            <p:spPr bwMode="auto">
              <a:xfrm flipV="1">
                <a:off x="3648" y="1632"/>
                <a:ext cx="576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8" name="Line 13"/>
              <p:cNvSpPr>
                <a:spLocks noChangeShapeType="1"/>
              </p:cNvSpPr>
              <p:nvPr/>
            </p:nvSpPr>
            <p:spPr bwMode="auto">
              <a:xfrm flipH="1">
                <a:off x="4752" y="1680"/>
                <a:ext cx="96" cy="57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9" name="Line 14"/>
              <p:cNvSpPr>
                <a:spLocks noChangeShapeType="1"/>
              </p:cNvSpPr>
              <p:nvPr/>
            </p:nvSpPr>
            <p:spPr bwMode="auto">
              <a:xfrm flipH="1">
                <a:off x="4992" y="1680"/>
                <a:ext cx="144" cy="384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0" name="Line 15"/>
              <p:cNvSpPr>
                <a:spLocks noChangeShapeType="1"/>
              </p:cNvSpPr>
              <p:nvPr/>
            </p:nvSpPr>
            <p:spPr bwMode="auto">
              <a:xfrm flipH="1">
                <a:off x="4512" y="1776"/>
                <a:ext cx="192" cy="384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1" name="Line 16"/>
              <p:cNvSpPr>
                <a:spLocks noChangeShapeType="1"/>
              </p:cNvSpPr>
              <p:nvPr/>
            </p:nvSpPr>
            <p:spPr bwMode="auto">
              <a:xfrm flipH="1">
                <a:off x="5184" y="1728"/>
                <a:ext cx="336" cy="528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3" name="AutoShape 17"/>
              <p:cNvSpPr>
                <a:spLocks noChangeArrowheads="1"/>
              </p:cNvSpPr>
              <p:nvPr/>
            </p:nvSpPr>
            <p:spPr bwMode="auto">
              <a:xfrm flipH="1">
                <a:off x="4135" y="2979"/>
                <a:ext cx="1200" cy="672"/>
              </a:xfrm>
              <a:prstGeom prst="star24">
                <a:avLst>
                  <a:gd name="adj" fmla="val 3750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800" b="1" dirty="0" err="1">
                    <a:latin typeface="Times New Roman" pitchFamily="18" charset="0"/>
                  </a:rPr>
                  <a:t>Mưa</a:t>
                </a:r>
                <a:endParaRPr lang="en-US" sz="2800" b="1" dirty="0">
                  <a:latin typeface="Times New Roman" pitchFamily="18" charset="0"/>
                </a:endParaRPr>
              </a:p>
            </p:txBody>
          </p:sp>
          <p:sp>
            <p:nvSpPr>
              <p:cNvPr id="8213" name="Text Box 18"/>
              <p:cNvSpPr txBox="1">
                <a:spLocks noChangeArrowheads="1"/>
              </p:cNvSpPr>
              <p:nvPr/>
            </p:nvSpPr>
            <p:spPr bwMode="auto">
              <a:xfrm>
                <a:off x="4135" y="2155"/>
                <a:ext cx="1585" cy="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6000">
                    <a:solidFill>
                      <a:schemeClr val="accent1"/>
                    </a:solidFill>
                    <a:sym typeface="Webdings" pitchFamily="18" charset="2"/>
                  </a:rPr>
                  <a:t></a:t>
                </a:r>
              </a:p>
            </p:txBody>
          </p:sp>
          <p:sp>
            <p:nvSpPr>
              <p:cNvPr id="8214" name="AutoShape 20"/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0" cy="336"/>
              </a:xfrm>
              <a:prstGeom prst="cloudCallout">
                <a:avLst>
                  <a:gd name="adj1" fmla="val -43750"/>
                  <a:gd name="adj2" fmla="val 79764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grpSp>
            <p:nvGrpSpPr>
              <p:cNvPr id="8215" name="Group 21"/>
              <p:cNvGrpSpPr>
                <a:grpSpLocks/>
              </p:cNvGrpSpPr>
              <p:nvPr/>
            </p:nvGrpSpPr>
            <p:grpSpPr bwMode="auto">
              <a:xfrm>
                <a:off x="0" y="3408"/>
                <a:ext cx="3840" cy="720"/>
                <a:chOff x="0" y="3408"/>
                <a:chExt cx="3840" cy="720"/>
              </a:xfrm>
            </p:grpSpPr>
            <p:sp>
              <p:nvSpPr>
                <p:cNvPr id="8219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0" y="3505"/>
                  <a:ext cx="1345" cy="593"/>
                </a:xfrm>
                <a:prstGeom prst="rect">
                  <a:avLst/>
                </a:prstGeom>
                <a:solidFill>
                  <a:srgbClr val="CCE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400" b="1">
                      <a:latin typeface="Times New Roman" pitchFamily="18" charset="0"/>
                    </a:rPr>
                    <a:t>Hồ, ao, biển, đại dương</a:t>
                  </a:r>
                </a:p>
              </p:txBody>
            </p:sp>
            <p:sp>
              <p:nvSpPr>
                <p:cNvPr id="8220" name="AutoShape 23"/>
                <p:cNvSpPr>
                  <a:spLocks noChangeArrowheads="1"/>
                </p:cNvSpPr>
                <p:nvPr/>
              </p:nvSpPr>
              <p:spPr bwMode="auto">
                <a:xfrm>
                  <a:off x="1200" y="3600"/>
                  <a:ext cx="2640" cy="528"/>
                </a:xfrm>
                <a:prstGeom prst="cloudCallout">
                  <a:avLst>
                    <a:gd name="adj1" fmla="val -39620"/>
                    <a:gd name="adj2" fmla="val -3032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21" name="Line 24"/>
                <p:cNvSpPr>
                  <a:spLocks noChangeShapeType="1"/>
                </p:cNvSpPr>
                <p:nvPr/>
              </p:nvSpPr>
              <p:spPr bwMode="auto">
                <a:xfrm>
                  <a:off x="2016" y="3792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2" name="Line 25"/>
                <p:cNvSpPr>
                  <a:spLocks noChangeShapeType="1"/>
                </p:cNvSpPr>
                <p:nvPr/>
              </p:nvSpPr>
              <p:spPr bwMode="auto">
                <a:xfrm>
                  <a:off x="2208" y="3984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3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400" y="3792"/>
                  <a:ext cx="192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4" name="Line 27"/>
                <p:cNvSpPr>
                  <a:spLocks noChangeShapeType="1"/>
                </p:cNvSpPr>
                <p:nvPr/>
              </p:nvSpPr>
              <p:spPr bwMode="auto">
                <a:xfrm>
                  <a:off x="2256" y="3408"/>
                  <a:ext cx="48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5" name="Line 28"/>
                <p:cNvSpPr>
                  <a:spLocks noChangeShapeType="1"/>
                </p:cNvSpPr>
                <p:nvPr/>
              </p:nvSpPr>
              <p:spPr bwMode="auto">
                <a:xfrm>
                  <a:off x="2256" y="3456"/>
                  <a:ext cx="240" cy="33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6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2112" y="3600"/>
                  <a:ext cx="144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216" name="Text Box 30"/>
              <p:cNvSpPr txBox="1">
                <a:spLocks noChangeArrowheads="1"/>
              </p:cNvSpPr>
              <p:nvPr/>
            </p:nvSpPr>
            <p:spPr bwMode="auto">
              <a:xfrm>
                <a:off x="1200" y="2115"/>
                <a:ext cx="625" cy="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2-10km</a:t>
                </a:r>
              </a:p>
            </p:txBody>
          </p:sp>
          <p:sp>
            <p:nvSpPr>
              <p:cNvPr id="8217" name="Text Box 31"/>
              <p:cNvSpPr txBox="1">
                <a:spLocks noChangeArrowheads="1"/>
              </p:cNvSpPr>
              <p:nvPr/>
            </p:nvSpPr>
            <p:spPr bwMode="auto">
              <a:xfrm>
                <a:off x="1345" y="1729"/>
                <a:ext cx="527" cy="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t</a:t>
                </a:r>
                <a:r>
                  <a:rPr lang="en-US" baseline="30000"/>
                  <a:t>0</a:t>
                </a:r>
                <a:endParaRPr lang="en-US"/>
              </a:p>
            </p:txBody>
          </p:sp>
          <p:sp>
            <p:nvSpPr>
              <p:cNvPr id="8218" name="Line 32"/>
              <p:cNvSpPr>
                <a:spLocks noChangeShapeType="1"/>
              </p:cNvSpPr>
              <p:nvPr/>
            </p:nvSpPr>
            <p:spPr bwMode="auto">
              <a:xfrm flipH="1">
                <a:off x="1680" y="1728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00" name="Line 33"/>
            <p:cNvSpPr>
              <a:spLocks noChangeShapeType="1"/>
            </p:cNvSpPr>
            <p:nvPr/>
          </p:nvSpPr>
          <p:spPr bwMode="auto">
            <a:xfrm>
              <a:off x="2016" y="273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6" name="Text Box 19"/>
          <p:cNvSpPr txBox="1">
            <a:spLocks noChangeArrowheads="1"/>
          </p:cNvSpPr>
          <p:nvPr/>
        </p:nvSpPr>
        <p:spPr bwMode="auto">
          <a:xfrm>
            <a:off x="7658100" y="2133600"/>
            <a:ext cx="1485900" cy="823913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chemeClr val="accent1"/>
                </a:solidFill>
                <a:sym typeface="Webdings" pitchFamily="18" charset="2"/>
              </a:rPr>
              <a:t>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590800" y="5791200"/>
            <a:ext cx="4114800" cy="609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i="1" dirty="0" err="1">
                <a:solidFill>
                  <a:srgbClr val="FF0000"/>
                </a:solidFill>
              </a:rPr>
              <a:t>Vòng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tuần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hoàn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nước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38" name="12-Point Star 37"/>
          <p:cNvSpPr/>
          <p:nvPr/>
        </p:nvSpPr>
        <p:spPr>
          <a:xfrm>
            <a:off x="762000" y="0"/>
            <a:ext cx="1371600" cy="99060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Trời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0" y="0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rgbClr val="00CC66"/>
                </a:solidFill>
              </a:rPr>
              <a:t/>
            </a:r>
            <a:br>
              <a:rPr lang="en-US" sz="2800" dirty="0">
                <a:solidFill>
                  <a:srgbClr val="00CC66"/>
                </a:solidFill>
              </a:rPr>
            </a:b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 </a:t>
            </a:r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04800" y="358140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4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 </a:t>
            </a:r>
            <a:r>
              <a:rPr lang="en-US" sz="40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4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914400" y="2819400"/>
            <a:ext cx="7391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228600" y="1981200"/>
            <a:ext cx="8610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76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0"/>
            <a:ext cx="76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0" y="914400"/>
            <a:ext cx="8382000" cy="990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-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Gồm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Khí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Nitơ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chiếm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78%,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hí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Ôxi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chiếm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21%,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ơi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khí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chiếm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1%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102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09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261&quot;/&gt;&lt;/object&gt;&lt;object type=&quot;3&quot; unique_id=&quot;10008&quot;&gt;&lt;property id=&quot;20148&quot; value=&quot;5&quot;/&gt;&lt;property id=&quot;20300&quot; value=&quot;Slide 5&quot;/&gt;&lt;property id=&quot;20307&quot; value=&quot;263&quot;/&gt;&lt;/object&gt;&lt;object type=&quot;3&quot; unique_id=&quot;10009&quot;&gt;&lt;property id=&quot;20148&quot; value=&quot;5&quot;/&gt;&lt;property id=&quot;20300&quot; value=&quot;Slide 6&quot;/&gt;&lt;property id=&quot;20307&quot; value=&quot;266&quot;/&gt;&lt;/object&gt;&lt;object type=&quot;3&quot; unique_id=&quot;10010&quot;&gt;&lt;property id=&quot;20148&quot; value=&quot;5&quot;/&gt;&lt;property id=&quot;20300&quot; value=&quot;Slide 7&quot;/&gt;&lt;property id=&quot;20307&quot; value=&quot;268&quot;/&gt;&lt;/object&gt;&lt;object type=&quot;3&quot; unique_id=&quot;10011&quot;&gt;&lt;property id=&quot;20148&quot; value=&quot;5&quot;/&gt;&lt;property id=&quot;20300&quot; value=&quot;Slide 8&quot;/&gt;&lt;property id=&quot;20307&quot; value=&quot;270&quot;/&gt;&lt;/object&gt;&lt;object type=&quot;3&quot; unique_id=&quot;10012&quot;&gt;&lt;property id=&quot;20148&quot; value=&quot;5&quot;/&gt;&lt;property id=&quot;20300&quot; value=&quot;Slide 9&quot;/&gt;&lt;property id=&quot;20307&quot; value=&quot;271&quot;/&gt;&lt;/object&gt;&lt;object type=&quot;3&quot; unique_id=&quot;10014&quot;&gt;&lt;property id=&quot;20148&quot; value=&quot;5&quot;/&gt;&lt;property id=&quot;20300&quot; value=&quot;Slide 10&quot;/&gt;&lt;property id=&quot;20307&quot; value=&quot;310&quot;/&gt;&lt;/object&gt;&lt;object type=&quot;3&quot; unique_id=&quot;10015&quot;&gt;&lt;property id=&quot;20148&quot; value=&quot;5&quot;/&gt;&lt;property id=&quot;20300&quot; value=&quot;Slide 11&quot;/&gt;&lt;property id=&quot;20307&quot; value=&quot;311&quot;/&gt;&lt;/object&gt;&lt;object type=&quot;3&quot; unique_id=&quot;10016&quot;&gt;&lt;property id=&quot;20148&quot; value=&quot;5&quot;/&gt;&lt;property id=&quot;20300&quot; value=&quot;Slide 12&quot;/&gt;&lt;property id=&quot;20307&quot; value=&quot;313&quot;/&gt;&lt;/object&gt;&lt;object type=&quot;3&quot; unique_id=&quot;10017&quot;&gt;&lt;property id=&quot;20148&quot; value=&quot;5&quot;/&gt;&lt;property id=&quot;20300&quot; value=&quot;Slide 13 - &amp;quot;Bảng chuẩn kiến thức&amp;quot;&quot;/&gt;&lt;property id=&quot;20307&quot; value=&quot;315&quot;/&gt;&lt;/object&gt;&lt;object type=&quot;3&quot; unique_id=&quot;10018&quot;&gt;&lt;property id=&quot;20148&quot; value=&quot;5&quot;/&gt;&lt;property id=&quot;20300&quot; value=&quot;Slide 14&quot;/&gt;&lt;property id=&quot;20307&quot; value=&quot;317&quot;/&gt;&lt;/object&gt;&lt;object type=&quot;3&quot; unique_id=&quot;10019&quot;&gt;&lt;property id=&quot;20148&quot; value=&quot;5&quot;/&gt;&lt;property id=&quot;20300&quot; value=&quot;Slide 15&quot;/&gt;&lt;property id=&quot;20307&quot; value=&quot;324&quot;/&gt;&lt;/object&gt;&lt;object type=&quot;3&quot; unique_id=&quot;10020&quot;&gt;&lt;property id=&quot;20148&quot; value=&quot;5&quot;/&gt;&lt;property id=&quot;20300&quot; value=&quot;Slide 16&quot;/&gt;&lt;property id=&quot;20307&quot; value=&quot;320&quot;/&gt;&lt;/object&gt;&lt;object type=&quot;3&quot; unique_id=&quot;10021&quot;&gt;&lt;property id=&quot;20148&quot; value=&quot;5&quot;/&gt;&lt;property id=&quot;20300&quot; value=&quot;Slide 17&quot;/&gt;&lt;property id=&quot;20307&quot; value=&quot;321&quot;/&gt;&lt;/object&gt;&lt;object type=&quot;3&quot; unique_id=&quot;10022&quot;&gt;&lt;property id=&quot;20148&quot; value=&quot;5&quot;/&gt;&lt;property id=&quot;20300&quot; value=&quot;Slide 18&quot;/&gt;&lt;property id=&quot;20307&quot; value=&quot;278&quot;/&gt;&lt;/object&gt;&lt;object type=&quot;3&quot; unique_id=&quot;10023&quot;&gt;&lt;property id=&quot;20148&quot; value=&quot;5&quot;/&gt;&lt;property id=&quot;20300&quot; value=&quot;Slide 19&quot;/&gt;&lt;property id=&quot;20307&quot; value=&quot;279&quot;/&gt;&lt;/object&gt;&lt;object type=&quot;3&quot; unique_id=&quot;10024&quot;&gt;&lt;property id=&quot;20148&quot; value=&quot;5&quot;/&gt;&lt;property id=&quot;20300&quot; value=&quot;Slide 20 - &amp;quot;Cảnh leo núi ở đỉnh Evơret&amp;quot;&quot;/&gt;&lt;property id=&quot;20307&quot; value=&quot;319&quot;/&gt;&lt;/object&gt;&lt;object type=&quot;3&quot; unique_id=&quot;10025&quot;&gt;&lt;property id=&quot;20148&quot; value=&quot;5&quot;/&gt;&lt;property id=&quot;20300&quot; value=&quot;Slide 21&quot;/&gt;&lt;property id=&quot;20307&quot; value=&quot;282&quot;/&gt;&lt;/object&gt;&lt;object type=&quot;3&quot; unique_id=&quot;10026&quot;&gt;&lt;property id=&quot;20148&quot; value=&quot;5&quot;/&gt;&lt;property id=&quot;20300&quot; value=&quot;Slide 22&quot;/&gt;&lt;property id=&quot;20307&quot; value=&quot;322&quot;/&gt;&lt;/object&gt;&lt;object type=&quot;3&quot; unique_id=&quot;10027&quot;&gt;&lt;property id=&quot;20148&quot; value=&quot;5&quot;/&gt;&lt;property id=&quot;20300&quot; value=&quot;Slide 23&quot;/&gt;&lt;property id=&quot;20307&quot; value=&quot;273&quot;/&gt;&lt;/object&gt;&lt;object type=&quot;3&quot; unique_id=&quot;10028&quot;&gt;&lt;property id=&quot;20148&quot; value=&quot;5&quot;/&gt;&lt;property id=&quot;20300&quot; value=&quot;Slide 24&quot;/&gt;&lt;property id=&quot;20307&quot; value=&quot;287&quot;/&gt;&lt;/object&gt;&lt;object type=&quot;3&quot; unique_id=&quot;10029&quot;&gt;&lt;property id=&quot;20148&quot; value=&quot;5&quot;/&gt;&lt;property id=&quot;20300&quot; value=&quot;Slide 25&quot;/&gt;&lt;property id=&quot;20307&quot; value=&quot;300&quot;/&gt;&lt;/object&gt;&lt;object type=&quot;3&quot; unique_id=&quot;10030&quot;&gt;&lt;property id=&quot;20148&quot; value=&quot;5&quot;/&gt;&lt;property id=&quot;20300&quot; value=&quot;Slide 26&quot;/&gt;&lt;property id=&quot;20307&quot; value=&quot;298&quot;/&gt;&lt;/object&gt;&lt;object type=&quot;3&quot; unique_id=&quot;10033&quot;&gt;&lt;property id=&quot;20148&quot; value=&quot;5&quot;/&gt;&lt;property id=&quot;20300&quot; value=&quot;Slide 27&quot;/&gt;&lt;property id=&quot;20307&quot; value=&quot;325&quot;/&gt;&lt;/object&gt;&lt;object type=&quot;3&quot; unique_id=&quot;10034&quot;&gt;&lt;property id=&quot;20148&quot; value=&quot;5&quot;/&gt;&lt;property id=&quot;20300&quot; value=&quot;Slide 28&quot;/&gt;&lt;property id=&quot;20307&quot; value=&quot;297&quot;/&gt;&lt;/object&gt;&lt;object type=&quot;3&quot; unique_id=&quot;10416&quot;&gt;&lt;property id=&quot;20148&quot; value=&quot;5&quot;/&gt;&lt;property id=&quot;20300&quot; value=&quot;Slide 29&quot;/&gt;&lt;property id=&quot;20307&quot; value=&quot;326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1829</TotalTime>
  <Words>1135</Words>
  <Application>Microsoft Office PowerPoint</Application>
  <PresentationFormat>On-screen Show (4:3)</PresentationFormat>
  <Paragraphs>184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9" baseType="lpstr">
      <vt:lpstr>.VnTime</vt:lpstr>
      <vt:lpstr>Arial</vt:lpstr>
      <vt:lpstr>Arial Black</vt:lpstr>
      <vt:lpstr>Calibri</vt:lpstr>
      <vt:lpstr>Century Schoolbook</vt:lpstr>
      <vt:lpstr>Jokerman</vt:lpstr>
      <vt:lpstr>Tahoma</vt:lpstr>
      <vt:lpstr>Times New Roman</vt:lpstr>
      <vt:lpstr>VNI-Times</vt:lpstr>
      <vt:lpstr>Webdings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Bảng chuẩn kiến thức</vt:lpstr>
      <vt:lpstr>PowerPoint Presentation</vt:lpstr>
      <vt:lpstr>Cảnh leo núi ở đỉnh Evơret</vt:lpstr>
      <vt:lpstr>Bảng chuẩn kiến thức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Song Minh Co.,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Song Minh Computer</dc:creator>
  <cp:lastModifiedBy>Admin</cp:lastModifiedBy>
  <cp:revision>288</cp:revision>
  <dcterms:created xsi:type="dcterms:W3CDTF">2011-01-11T09:37:46Z</dcterms:created>
  <dcterms:modified xsi:type="dcterms:W3CDTF">2020-03-23T09:19:17Z</dcterms:modified>
</cp:coreProperties>
</file>