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43"/>
  </p:notesMasterIdLst>
  <p:sldIdLst>
    <p:sldId id="257" r:id="rId6"/>
    <p:sldId id="259" r:id="rId7"/>
    <p:sldId id="258" r:id="rId8"/>
    <p:sldId id="260" r:id="rId9"/>
    <p:sldId id="261" r:id="rId10"/>
    <p:sldId id="262" r:id="rId11"/>
    <p:sldId id="263" r:id="rId12"/>
    <p:sldId id="264" r:id="rId13"/>
    <p:sldId id="256" r:id="rId14"/>
    <p:sldId id="266" r:id="rId15"/>
    <p:sldId id="277" r:id="rId16"/>
    <p:sldId id="279" r:id="rId17"/>
    <p:sldId id="278" r:id="rId18"/>
    <p:sldId id="270" r:id="rId19"/>
    <p:sldId id="271" r:id="rId20"/>
    <p:sldId id="272" r:id="rId21"/>
    <p:sldId id="273" r:id="rId22"/>
    <p:sldId id="276" r:id="rId23"/>
    <p:sldId id="275" r:id="rId24"/>
    <p:sldId id="280" r:id="rId25"/>
    <p:sldId id="281" r:id="rId26"/>
    <p:sldId id="282" r:id="rId27"/>
    <p:sldId id="283" r:id="rId28"/>
    <p:sldId id="284" r:id="rId29"/>
    <p:sldId id="285" r:id="rId30"/>
    <p:sldId id="297" r:id="rId31"/>
    <p:sldId id="298" r:id="rId32"/>
    <p:sldId id="286" r:id="rId33"/>
    <p:sldId id="287" r:id="rId34"/>
    <p:sldId id="288" r:id="rId35"/>
    <p:sldId id="289" r:id="rId36"/>
    <p:sldId id="290" r:id="rId37"/>
    <p:sldId id="291" r:id="rId38"/>
    <p:sldId id="292" r:id="rId39"/>
    <p:sldId id="301" r:id="rId40"/>
    <p:sldId id="302" r:id="rId41"/>
    <p:sldId id="30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0" d="100"/>
          <a:sy n="60" d="100"/>
        </p:scale>
        <p:origin x="-1656" y="-270"/>
      </p:cViewPr>
      <p:guideLst>
        <p:guide orient="horz" pos="2160"/>
        <p:guide pos="2880"/>
      </p:guideLst>
    </p:cSldViewPr>
  </p:slideViewPr>
  <p:notesTextViewPr>
    <p:cViewPr>
      <p:scale>
        <a:sx n="1" d="1"/>
        <a:sy n="1" d="1"/>
      </p:scale>
      <p:origin x="0" y="0"/>
    </p:cViewPr>
  </p:notesTextViewPr>
  <p:sorterViewPr>
    <p:cViewPr>
      <p:scale>
        <a:sx n="100" d="100"/>
        <a:sy n="100" d="100"/>
      </p:scale>
      <p:origin x="0" y="7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5929203539823"/>
          <c:y val="7.1186440677966104E-2"/>
          <c:w val="0.84845132743362828"/>
          <c:h val="0.62203389830508471"/>
        </c:manualLayout>
      </c:layout>
      <c:barChart>
        <c:barDir val="col"/>
        <c:grouping val="clustered"/>
        <c:varyColors val="0"/>
        <c:ser>
          <c:idx val="0"/>
          <c:order val="0"/>
          <c:tx>
            <c:strRef>
              <c:f>Sheet1!$A$2</c:f>
              <c:strCache>
                <c:ptCount val="1"/>
              </c:strCache>
            </c:strRef>
          </c:tx>
          <c:spPr>
            <a:solidFill>
              <a:srgbClr val="FF6600"/>
            </a:solidFill>
            <a:ln w="12293">
              <a:solidFill>
                <a:schemeClr val="tx1"/>
              </a:solidFill>
              <a:prstDash val="solid"/>
            </a:ln>
          </c:spPr>
          <c:invertIfNegative val="0"/>
          <c:cat>
            <c:strRef>
              <c:f>Sheet1!$B$1:$G$1</c:f>
              <c:strCache>
                <c:ptCount val="6"/>
                <c:pt idx="0">
                  <c:v>Gỗ</c:v>
                </c:pt>
                <c:pt idx="1">
                  <c:v>Than bùn</c:v>
                </c:pt>
                <c:pt idx="2">
                  <c:v>Than non</c:v>
                </c:pt>
                <c:pt idx="3">
                  <c:v>Than gầy</c:v>
                </c:pt>
                <c:pt idx="4">
                  <c:v>Dầu mỏ</c:v>
                </c:pt>
                <c:pt idx="5">
                  <c:v>Khí thiên nhiên</c:v>
                </c:pt>
              </c:strCache>
            </c:strRef>
          </c:cat>
          <c:val>
            <c:numRef>
              <c:f>Sheet1!$B$2:$G$2</c:f>
              <c:numCache>
                <c:formatCode>General</c:formatCode>
                <c:ptCount val="6"/>
                <c:pt idx="0">
                  <c:v>19000</c:v>
                </c:pt>
                <c:pt idx="1">
                  <c:v>22000</c:v>
                </c:pt>
                <c:pt idx="2">
                  <c:v>29000</c:v>
                </c:pt>
                <c:pt idx="3">
                  <c:v>38000</c:v>
                </c:pt>
                <c:pt idx="4">
                  <c:v>49000</c:v>
                </c:pt>
                <c:pt idx="5">
                  <c:v>60000</c:v>
                </c:pt>
              </c:numCache>
            </c:numRef>
          </c:val>
        </c:ser>
        <c:dLbls>
          <c:showLegendKey val="0"/>
          <c:showVal val="0"/>
          <c:showCatName val="0"/>
          <c:showSerName val="0"/>
          <c:showPercent val="0"/>
          <c:showBubbleSize val="0"/>
        </c:dLbls>
        <c:gapWidth val="70"/>
        <c:axId val="125868288"/>
        <c:axId val="125870080"/>
      </c:barChart>
      <c:catAx>
        <c:axId val="125868288"/>
        <c:scaling>
          <c:orientation val="minMax"/>
        </c:scaling>
        <c:delete val="0"/>
        <c:axPos val="b"/>
        <c:numFmt formatCode="General" sourceLinked="1"/>
        <c:majorTickMark val="out"/>
        <c:minorTickMark val="none"/>
        <c:tickLblPos val="nextTo"/>
        <c:spPr>
          <a:ln w="12293">
            <a:solidFill>
              <a:schemeClr val="hlink"/>
            </a:solidFill>
            <a:prstDash val="solid"/>
          </a:ln>
        </c:spPr>
        <c:txPr>
          <a:bodyPr rot="0" vert="horz"/>
          <a:lstStyle/>
          <a:p>
            <a:pPr>
              <a:defRPr sz="2468" b="1" i="0" u="none" strike="noStrike" baseline="0">
                <a:solidFill>
                  <a:schemeClr val="tx1"/>
                </a:solidFill>
                <a:latin typeface="Calibri"/>
                <a:ea typeface="Calibri"/>
                <a:cs typeface="Calibri"/>
              </a:defRPr>
            </a:pPr>
            <a:endParaRPr lang="en-US"/>
          </a:p>
        </c:txPr>
        <c:crossAx val="125870080"/>
        <c:crosses val="autoZero"/>
        <c:auto val="1"/>
        <c:lblAlgn val="ctr"/>
        <c:lblOffset val="100"/>
        <c:tickLblSkip val="1"/>
        <c:tickMarkSkip val="1"/>
        <c:noMultiLvlLbl val="0"/>
      </c:catAx>
      <c:valAx>
        <c:axId val="125870080"/>
        <c:scaling>
          <c:orientation val="minMax"/>
        </c:scaling>
        <c:delete val="0"/>
        <c:axPos val="l"/>
        <c:numFmt formatCode="General" sourceLinked="1"/>
        <c:majorTickMark val="out"/>
        <c:minorTickMark val="none"/>
        <c:tickLblPos val="nextTo"/>
        <c:spPr>
          <a:ln w="3073">
            <a:solidFill>
              <a:schemeClr val="tx1"/>
            </a:solidFill>
            <a:prstDash val="solid"/>
          </a:ln>
        </c:spPr>
        <c:txPr>
          <a:bodyPr rot="0" vert="horz"/>
          <a:lstStyle/>
          <a:p>
            <a:pPr>
              <a:defRPr sz="2468" b="1" i="0" u="none" strike="noStrike" baseline="0">
                <a:solidFill>
                  <a:schemeClr val="tx1"/>
                </a:solidFill>
                <a:latin typeface="Calibri"/>
                <a:ea typeface="Calibri"/>
                <a:cs typeface="Calibri"/>
              </a:defRPr>
            </a:pPr>
            <a:endParaRPr lang="en-US"/>
          </a:p>
        </c:txPr>
        <c:crossAx val="125868288"/>
        <c:crosses val="autoZero"/>
        <c:crossBetween val="between"/>
      </c:valAx>
      <c:spPr>
        <a:solidFill>
          <a:srgbClr val="CCFFFF"/>
        </a:solidFill>
        <a:ln w="24587">
          <a:noFill/>
        </a:ln>
      </c:spPr>
    </c:plotArea>
    <c:plotVisOnly val="1"/>
    <c:dispBlanksAs val="gap"/>
    <c:showDLblsOverMax val="0"/>
  </c:chart>
  <c:spPr>
    <a:noFill/>
    <a:ln>
      <a:noFill/>
    </a:ln>
  </c:spPr>
  <c:txPr>
    <a:bodyPr/>
    <a:lstStyle/>
    <a:p>
      <a:pPr>
        <a:defRPr sz="2468" b="1" i="0" u="none" strike="noStrike" baseline="0">
          <a:solidFill>
            <a:schemeClr val="tx1"/>
          </a:solidFill>
          <a:latin typeface="Calibri"/>
          <a:ea typeface="Calibri"/>
          <a:cs typeface="Calibri"/>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63856E-8AE5-43F9-8393-DF48AD0641F5}" type="datetimeFigureOut">
              <a:rPr lang="en-US" smtClean="0"/>
              <a:t>2/23/2021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ED9A21-FD2C-49E2-9604-ABAAC5ECC39A}" type="slidenum">
              <a:rPr lang="en-US" smtClean="0"/>
              <a:t>‹#›</a:t>
            </a:fld>
            <a:endParaRPr lang="en-US"/>
          </a:p>
        </p:txBody>
      </p:sp>
    </p:spTree>
    <p:extLst>
      <p:ext uri="{BB962C8B-B14F-4D97-AF65-F5344CB8AC3E}">
        <p14:creationId xmlns:p14="http://schemas.microsoft.com/office/powerpoint/2010/main" val="1834442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2320953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1964531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274104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9D7EE68-7806-4056-BEA8-72AE845A3E50}" type="datetimeFigureOut">
              <a:rPr lang="en-US" smtClean="0"/>
              <a:t>2/23/2021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9023794F-044E-4E64-8E6B-A57CCED4F0D5}"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9023794F-044E-4E64-8E6B-A57CCED4F0D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9D7EE68-7806-4056-BEA8-72AE845A3E50}"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D7EE68-7806-4056-BEA8-72AE845A3E50}"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E68-7806-4056-BEA8-72AE845A3E50}"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1472627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9D7EE68-7806-4056-BEA8-72AE845A3E50}" type="datetimeFigureOut">
              <a:rPr lang="en-US" smtClean="0"/>
              <a:t>2/23/2021</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023794F-044E-4E64-8E6B-A57CCED4F0D5}"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9023794F-044E-4E64-8E6B-A57CCED4F0D5}"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023794F-044E-4E64-8E6B-A57CCED4F0D5}"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9D7EE68-7806-4056-BEA8-72AE845A3E50}" type="datetimeFigureOut">
              <a:rPr lang="en-US" smtClean="0"/>
              <a:t>2/23/2021</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023794F-044E-4E64-8E6B-A57CCED4F0D5}"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D7EE68-7806-4056-BEA8-72AE845A3E50}"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9023794F-044E-4E64-8E6B-A57CCED4F0D5}"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9D7EE68-7806-4056-BEA8-72AE845A3E50}"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023794F-044E-4E64-8E6B-A57CCED4F0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3994657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023794F-044E-4E64-8E6B-A57CCED4F0D5}"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9023794F-044E-4E64-8E6B-A57CCED4F0D5}"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9023794F-044E-4E64-8E6B-A57CCED4F0D5}"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9D7EE68-7806-4056-BEA8-72AE845A3E50}" type="datetimeFigureOut">
              <a:rPr lang="en-US" smtClean="0"/>
              <a:t>2/23/2021</a:t>
            </a:fld>
            <a:endParaRPr lang="en-US"/>
          </a:p>
        </p:txBody>
      </p:sp>
      <p:sp>
        <p:nvSpPr>
          <p:cNvPr id="8" name="Slide Number Placeholder 7"/>
          <p:cNvSpPr>
            <a:spLocks noGrp="1"/>
          </p:cNvSpPr>
          <p:nvPr>
            <p:ph type="sldNum" sz="quarter" idx="11"/>
          </p:nvPr>
        </p:nvSpPr>
        <p:spPr/>
        <p:txBody>
          <a:bodyPr/>
          <a:lstStyle/>
          <a:p>
            <a:fld id="{9023794F-044E-4E64-8E6B-A57CCED4F0D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9D7EE68-7806-4056-BEA8-72AE845A3E50}"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3794F-044E-4E64-8E6B-A57CCED4F0D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D7EE68-7806-4056-BEA8-72AE845A3E50}"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2785600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E68-7806-4056-BEA8-72AE845A3E50}"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3794F-044E-4E64-8E6B-A57CCED4F0D5}"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D7EE68-7806-4056-BEA8-72AE845A3E50}"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911100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023794F-044E-4E64-8E6B-A57CCED4F0D5}"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9D7EE68-7806-4056-BEA8-72AE845A3E50}"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023794F-044E-4E64-8E6B-A57CCED4F0D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D7EE68-7806-4056-BEA8-72AE845A3E50}"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2981404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E68-7806-4056-BEA8-72AE845A3E50}"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419541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2679438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7EE68-7806-4056-BEA8-72AE845A3E50}"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3794F-044E-4E64-8E6B-A57CCED4F0D5}" type="slidenum">
              <a:rPr lang="en-US" smtClean="0"/>
              <a:t>‹#›</a:t>
            </a:fld>
            <a:endParaRPr lang="en-US"/>
          </a:p>
        </p:txBody>
      </p:sp>
    </p:spTree>
    <p:extLst>
      <p:ext uri="{BB962C8B-B14F-4D97-AF65-F5344CB8AC3E}">
        <p14:creationId xmlns:p14="http://schemas.microsoft.com/office/powerpoint/2010/main" val="316869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EE68-7806-4056-BEA8-72AE845A3E50}" type="datetimeFigureOut">
              <a:rPr lang="en-US" smtClean="0"/>
              <a:t>2/23/2021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3794F-044E-4E64-8E6B-A57CCED4F0D5}" type="slidenum">
              <a:rPr lang="en-US" smtClean="0"/>
              <a:t>‹#›</a:t>
            </a:fld>
            <a:endParaRPr lang="en-US"/>
          </a:p>
        </p:txBody>
      </p:sp>
    </p:spTree>
    <p:extLst>
      <p:ext uri="{BB962C8B-B14F-4D97-AF65-F5344CB8AC3E}">
        <p14:creationId xmlns:p14="http://schemas.microsoft.com/office/powerpoint/2010/main" val="1007794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9D7EE68-7806-4056-BEA8-72AE845A3E50}" type="datetimeFigureOut">
              <a:rPr lang="en-US" smtClean="0"/>
              <a:t>2/23/2021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023794F-044E-4E64-8E6B-A57CCED4F0D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9D7EE68-7806-4056-BEA8-72AE845A3E50}" type="datetimeFigureOut">
              <a:rPr lang="en-US" smtClean="0"/>
              <a:t>2/23/2021</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023794F-044E-4E64-8E6B-A57CCED4F0D5}"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49D7EE68-7806-4056-BEA8-72AE845A3E50}" type="datetimeFigureOut">
              <a:rPr lang="en-US" smtClean="0"/>
              <a:t>2/23/2021</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023794F-044E-4E64-8E6B-A57CCED4F0D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49D7EE68-7806-4056-BEA8-72AE845A3E50}" type="datetimeFigureOut">
              <a:rPr lang="en-US" smtClean="0"/>
              <a:t>2/23/2021</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023794F-044E-4E64-8E6B-A57CCED4F0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audio" Target="../media/media1.wav"/><Relationship Id="rId7" Type="http://schemas.openxmlformats.org/officeDocument/2006/relationships/image" Target="../media/image8.png"/><Relationship Id="rId2" Type="http://schemas.microsoft.com/office/2007/relationships/media" Target="../media/media1.wav"/><Relationship Id="rId1" Type="http://schemas.openxmlformats.org/officeDocument/2006/relationships/audio" Target="D7.wav" TargetMode="External"/><Relationship Id="rId6" Type="http://schemas.openxmlformats.org/officeDocument/2006/relationships/image" Target="../media/image7.gif"/><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3.png"/><Relationship Id="rId3" Type="http://schemas.openxmlformats.org/officeDocument/2006/relationships/audio" Target="../media/media10.wav"/><Relationship Id="rId7" Type="http://schemas.openxmlformats.org/officeDocument/2006/relationships/slide" Target="slide7.xml"/><Relationship Id="rId12" Type="http://schemas.openxmlformats.org/officeDocument/2006/relationships/image" Target="../media/image32.png"/><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slide" Target="slide8.xml"/><Relationship Id="rId11" Type="http://schemas.openxmlformats.org/officeDocument/2006/relationships/image" Target="../media/image31.png"/><Relationship Id="rId5" Type="http://schemas.openxmlformats.org/officeDocument/2006/relationships/slide" Target="slide13.xml"/><Relationship Id="rId10" Type="http://schemas.openxmlformats.org/officeDocument/2006/relationships/image" Target="../media/image30.png"/><Relationship Id="rId4" Type="http://schemas.openxmlformats.org/officeDocument/2006/relationships/slideLayout" Target="../slideLayouts/slideLayout35.xml"/><Relationship Id="rId9" Type="http://schemas.openxmlformats.org/officeDocument/2006/relationships/slide" Target="slide16.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1.wav"/><Relationship Id="rId7" Type="http://schemas.openxmlformats.org/officeDocument/2006/relationships/image" Target="../media/image35.png"/><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notesSlide" Target="../notesSlides/notesSlide7.xml"/><Relationship Id="rId4" Type="http://schemas.openxmlformats.org/officeDocument/2006/relationships/slideLayout" Target="../slideLayouts/slideLayout40.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37.jpeg"/><Relationship Id="rId4"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38.jpeg"/><Relationship Id="rId4"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4.wav"/><Relationship Id="rId7" Type="http://schemas.openxmlformats.org/officeDocument/2006/relationships/image" Target="../media/image39.emf"/><Relationship Id="rId2" Type="http://schemas.openxmlformats.org/officeDocument/2006/relationships/tags" Target="../tags/tag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35.xml"/><Relationship Id="rId4"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11.png"/><Relationship Id="rId2" Type="http://schemas.microsoft.com/office/2007/relationships/media" Target="../media/media15.wav"/><Relationship Id="rId1" Type="http://schemas.openxmlformats.org/officeDocument/2006/relationships/tags" Target="../tags/tag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11.png"/><Relationship Id="rId2" Type="http://schemas.microsoft.com/office/2007/relationships/media" Target="../media/media16.wav"/><Relationship Id="rId1" Type="http://schemas.openxmlformats.org/officeDocument/2006/relationships/tags" Target="../tags/tag1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6.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11.png"/><Relationship Id="rId2" Type="http://schemas.microsoft.com/office/2007/relationships/media" Target="../media/media18.wav"/><Relationship Id="rId1" Type="http://schemas.openxmlformats.org/officeDocument/2006/relationships/tags" Target="../tags/tag17.xml"/><Relationship Id="rId6" Type="http://schemas.openxmlformats.org/officeDocument/2006/relationships/image" Target="../media/image45.jpeg"/><Relationship Id="rId5" Type="http://schemas.openxmlformats.org/officeDocument/2006/relationships/notesSlide" Target="../notesSlides/notesSlide8.xml"/><Relationship Id="rId4"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media19.wav"/><Relationship Id="rId7" Type="http://schemas.openxmlformats.org/officeDocument/2006/relationships/image" Target="../media/image48.jpeg"/><Relationship Id="rId2" Type="http://schemas.microsoft.com/office/2007/relationships/media" Target="../media/media19.wav"/><Relationship Id="rId1" Type="http://schemas.openxmlformats.org/officeDocument/2006/relationships/tags" Target="../tags/tag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slideLayout" Target="../slideLayouts/slideLayout34.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png"/><Relationship Id="rId3" Type="http://schemas.openxmlformats.org/officeDocument/2006/relationships/audio" Target="../media/media2.wav"/><Relationship Id="rId7" Type="http://schemas.openxmlformats.org/officeDocument/2006/relationships/image" Target="../media/image14.jpeg"/><Relationship Id="rId12" Type="http://schemas.openxmlformats.org/officeDocument/2006/relationships/image" Target="../media/image19.jpe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slideLayout" Target="../slideLayouts/slideLayout1.xml"/><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0.wav"/><Relationship Id="rId7" Type="http://schemas.openxmlformats.org/officeDocument/2006/relationships/image" Target="../media/image51.jpeg"/><Relationship Id="rId2" Type="http://schemas.microsoft.com/office/2007/relationships/media" Target="../media/media20.wav"/><Relationship Id="rId1" Type="http://schemas.openxmlformats.org/officeDocument/2006/relationships/tags" Target="../tags/tag19.xml"/><Relationship Id="rId6" Type="http://schemas.openxmlformats.org/officeDocument/2006/relationships/image" Target="../media/image50.jpeg"/><Relationship Id="rId5" Type="http://schemas.openxmlformats.org/officeDocument/2006/relationships/slide" Target="slide25.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7" Type="http://schemas.openxmlformats.org/officeDocument/2006/relationships/image" Target="../media/image11.png"/><Relationship Id="rId2" Type="http://schemas.microsoft.com/office/2007/relationships/media" Target="../media/media21.wav"/><Relationship Id="rId1" Type="http://schemas.openxmlformats.org/officeDocument/2006/relationships/tags" Target="../tags/tag2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1.xml"/><Relationship Id="rId7" Type="http://schemas.openxmlformats.org/officeDocument/2006/relationships/image" Target="../media/image60.jpe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11.png"/><Relationship Id="rId4" Type="http://schemas.openxmlformats.org/officeDocument/2006/relationships/image" Target="../media/image57.jpeg"/><Relationship Id="rId9"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1.png"/><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5.wav"/><Relationship Id="rId7" Type="http://schemas.openxmlformats.org/officeDocument/2006/relationships/image" Target="../media/image64.jpeg"/><Relationship Id="rId2" Type="http://schemas.microsoft.com/office/2007/relationships/media" Target="../media/media25.wav"/><Relationship Id="rId1" Type="http://schemas.openxmlformats.org/officeDocument/2006/relationships/tags" Target="../tags/tag21.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68.jpe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1.pn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7" Type="http://schemas.openxmlformats.org/officeDocument/2006/relationships/image" Target="../media/image11.png"/><Relationship Id="rId2" Type="http://schemas.microsoft.com/office/2007/relationships/media" Target="../media/media28.wav"/><Relationship Id="rId1" Type="http://schemas.openxmlformats.org/officeDocument/2006/relationships/tags" Target="../tags/tag22.xml"/><Relationship Id="rId6" Type="http://schemas.openxmlformats.org/officeDocument/2006/relationships/image" Target="../media/image34.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9.wav"/><Relationship Id="rId7" Type="http://schemas.openxmlformats.org/officeDocument/2006/relationships/image" Target="../media/image70.png"/><Relationship Id="rId2" Type="http://schemas.microsoft.com/office/2007/relationships/media" Target="../media/media29.wav"/><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3.wav"/><Relationship Id="rId7" Type="http://schemas.openxmlformats.org/officeDocument/2006/relationships/image" Target="../media/image21.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1.xml"/><Relationship Id="rId10" Type="http://schemas.openxmlformats.org/officeDocument/2006/relationships/image" Target="../media/image24.png"/><Relationship Id="rId4" Type="http://schemas.openxmlformats.org/officeDocument/2006/relationships/slideLayout" Target="../slideLayouts/slideLayout18.xml"/><Relationship Id="rId9" Type="http://schemas.openxmlformats.org/officeDocument/2006/relationships/image" Target="../media/image23.gif"/></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0.wav"/><Relationship Id="rId7" Type="http://schemas.openxmlformats.org/officeDocument/2006/relationships/image" Target="../media/image71.png"/><Relationship Id="rId2" Type="http://schemas.microsoft.com/office/2007/relationships/media" Target="../media/media30.wav"/><Relationship Id="rId1" Type="http://schemas.openxmlformats.org/officeDocument/2006/relationships/tags" Target="../tags/tag24.xml"/><Relationship Id="rId6" Type="http://schemas.openxmlformats.org/officeDocument/2006/relationships/image" Target="../media/image34.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1.wav"/><Relationship Id="rId7" Type="http://schemas.openxmlformats.org/officeDocument/2006/relationships/image" Target="../media/image72.png"/><Relationship Id="rId2" Type="http://schemas.microsoft.com/office/2007/relationships/media" Target="../media/media31.wav"/><Relationship Id="rId1" Type="http://schemas.openxmlformats.org/officeDocument/2006/relationships/tags" Target="../tags/tag25.xml"/><Relationship Id="rId6" Type="http://schemas.openxmlformats.org/officeDocument/2006/relationships/image" Target="../media/image34.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2.wav"/><Relationship Id="rId7" Type="http://schemas.openxmlformats.org/officeDocument/2006/relationships/image" Target="../media/image73.png"/><Relationship Id="rId2" Type="http://schemas.microsoft.com/office/2007/relationships/media" Target="../media/media32.wav"/><Relationship Id="rId1" Type="http://schemas.openxmlformats.org/officeDocument/2006/relationships/tags" Target="../tags/tag26.xml"/><Relationship Id="rId6" Type="http://schemas.openxmlformats.org/officeDocument/2006/relationships/image" Target="../media/image34.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3.wav"/><Relationship Id="rId7" Type="http://schemas.openxmlformats.org/officeDocument/2006/relationships/image" Target="../media/image74.png"/><Relationship Id="rId2" Type="http://schemas.microsoft.com/office/2007/relationships/media" Target="../media/media33.wav"/><Relationship Id="rId1" Type="http://schemas.openxmlformats.org/officeDocument/2006/relationships/tags" Target="../tags/tag27.xml"/><Relationship Id="rId6" Type="http://schemas.openxmlformats.org/officeDocument/2006/relationships/image" Target="../media/image3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4.wav"/><Relationship Id="rId7" Type="http://schemas.openxmlformats.org/officeDocument/2006/relationships/image" Target="../media/image75.gif"/><Relationship Id="rId2" Type="http://schemas.microsoft.com/office/2007/relationships/media" Target="../media/media34.wav"/><Relationship Id="rId1" Type="http://schemas.openxmlformats.org/officeDocument/2006/relationships/tags" Target="../tags/tag28.xml"/><Relationship Id="rId6" Type="http://schemas.openxmlformats.org/officeDocument/2006/relationships/image" Target="../media/image34.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media35.wav"/><Relationship Id="rId7" Type="http://schemas.openxmlformats.org/officeDocument/2006/relationships/image" Target="../media/image78.jpeg"/><Relationship Id="rId2" Type="http://schemas.microsoft.com/office/2007/relationships/media" Target="../media/media35.wav"/><Relationship Id="rId1" Type="http://schemas.openxmlformats.org/officeDocument/2006/relationships/tags" Target="../tags/tag2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image" Target="../media/image80.jp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hyperlink" Target="http://youtube.com/v/r2Ht8W37jaU" TargetMode="External"/><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audio" Target="../media/media37.wav"/><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2.png"/><Relationship Id="rId2" Type="http://schemas.microsoft.com/office/2007/relationships/media" Target="../media/media37.wav"/><Relationship Id="rId16" Type="http://schemas.openxmlformats.org/officeDocument/2006/relationships/image" Target="../media/image23.gif"/><Relationship Id="rId1" Type="http://schemas.openxmlformats.org/officeDocument/2006/relationships/tags" Target="../tags/tag3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gif"/><Relationship Id="rId10" Type="http://schemas.openxmlformats.org/officeDocument/2006/relationships/image" Target="../media/image86.png"/><Relationship Id="rId4" Type="http://schemas.openxmlformats.org/officeDocument/2006/relationships/slideLayout" Target="../slideLayouts/slideLayout7.xml"/><Relationship Id="rId9" Type="http://schemas.openxmlformats.org/officeDocument/2006/relationships/image" Target="../media/image85.png"/><Relationship Id="rId1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11.png"/><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11.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11.png"/><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11.png"/><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5.xml"/><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11.png"/><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notesSlide" Target="../notesSlides/notesSlide6.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23.gif"/><Relationship Id="rId4"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vess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0"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85344" y="3345656"/>
            <a:ext cx="68167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2"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90394" y="3358356"/>
            <a:ext cx="67913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1"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925" y="0"/>
            <a:ext cx="90693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9"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6762750"/>
            <a:ext cx="91440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D7.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57200" y="548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Graphic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609600"/>
            <a:ext cx="19589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1" descr="2007091001314791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4800" y="3257550"/>
            <a:ext cx="12969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WordArt 19"/>
          <p:cNvSpPr>
            <a:spLocks noChangeArrowheads="1" noChangeShapeType="1" noTextEdit="1"/>
          </p:cNvSpPr>
          <p:nvPr/>
        </p:nvSpPr>
        <p:spPr bwMode="auto">
          <a:xfrm>
            <a:off x="1371600" y="2857500"/>
            <a:ext cx="6019800" cy="1447800"/>
          </a:xfrm>
          <a:prstGeom prst="rect">
            <a:avLst/>
          </a:prstGeom>
        </p:spPr>
        <p:txBody>
          <a:bodyPr wrap="none" fromWordArt="1">
            <a:prstTxWarp prst="textPlain">
              <a:avLst>
                <a:gd name="adj" fmla="val 50000"/>
              </a:avLst>
            </a:prstTxWarp>
          </a:bodyPr>
          <a:lstStyle/>
          <a:p>
            <a:pPr algn="ctr"/>
            <a:r>
              <a:rPr lang="en-US" sz="3600" b="1" kern="10" dirty="0" smtClean="0">
                <a:ln w="19050">
                  <a:solidFill>
                    <a:srgbClr val="99CCFF"/>
                  </a:solidFill>
                  <a:round/>
                  <a:headEnd/>
                  <a:tailEnd/>
                </a:ln>
                <a:solidFill>
                  <a:srgbClr val="0000E6"/>
                </a:solidFill>
                <a:effectLst>
                  <a:outerShdw dist="35921" dir="2700000" algn="ctr" rotWithShape="0">
                    <a:srgbClr val="990000"/>
                  </a:outerShdw>
                </a:effectLst>
                <a:latin typeface="Times New Roman"/>
                <a:cs typeface="Times New Roman"/>
              </a:rPr>
              <a:t>BÀI 41.NHIÊN </a:t>
            </a:r>
            <a:r>
              <a:rPr lang="en-US" sz="3600" b="1" kern="10" dirty="0">
                <a:ln w="19050">
                  <a:solidFill>
                    <a:srgbClr val="99CCFF"/>
                  </a:solidFill>
                  <a:round/>
                  <a:headEnd/>
                  <a:tailEnd/>
                </a:ln>
                <a:solidFill>
                  <a:srgbClr val="0000E6"/>
                </a:solidFill>
                <a:effectLst>
                  <a:outerShdw dist="35921" dir="2700000" algn="ctr" rotWithShape="0">
                    <a:srgbClr val="990000"/>
                  </a:outerShdw>
                </a:effectLst>
                <a:latin typeface="Times New Roman"/>
                <a:cs typeface="Times New Roman"/>
              </a:rPr>
              <a:t>LIỆU</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1595554"/>
      </p:ext>
    </p:extLst>
  </p:cSld>
  <p:clrMapOvr>
    <a:masterClrMapping/>
  </p:clrMapOvr>
  <p:transition advTm="6974">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0" presetClass="entr" presetSubtype="0" fill="hold" nodeType="withEffect">
                                  <p:stCondLst>
                                    <p:cond delay="0"/>
                                  </p:stCondLst>
                                  <p:childTnLst>
                                    <p:set>
                                      <p:cBhvr>
                                        <p:cTn id="8" dur="1" fill="hold">
                                          <p:stCondLst>
                                            <p:cond delay="0"/>
                                          </p:stCondLst>
                                        </p:cTn>
                                        <p:tgtEl>
                                          <p:spTgt spid="6152"/>
                                        </p:tgtEl>
                                        <p:attrNameLst>
                                          <p:attrName>style.visibility</p:attrName>
                                        </p:attrNameLst>
                                      </p:cBhvr>
                                      <p:to>
                                        <p:strVal val="visible"/>
                                      </p:to>
                                    </p:set>
                                    <p:animEffect transition="in" filter="wedge">
                                      <p:cBhvr>
                                        <p:cTn id="9" dur="5000"/>
                                        <p:tgtEl>
                                          <p:spTgt spid="615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6163"/>
                                        </p:tgtEl>
                                        <p:attrNameLst>
                                          <p:attrName>style.visibility</p:attrName>
                                        </p:attrNameLst>
                                      </p:cBhvr>
                                      <p:to>
                                        <p:strVal val="visible"/>
                                      </p:to>
                                    </p:set>
                                    <p:animScale>
                                      <p:cBhvr>
                                        <p:cTn id="12" dur="1000" decel="50000" fill="hold">
                                          <p:stCondLst>
                                            <p:cond delay="0"/>
                                          </p:stCondLst>
                                        </p:cTn>
                                        <p:tgtEl>
                                          <p:spTgt spid="61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163"/>
                                        </p:tgtEl>
                                        <p:attrNameLst>
                                          <p:attrName>ppt_x</p:attrName>
                                          <p:attrName>ppt_y</p:attrName>
                                        </p:attrNameLst>
                                      </p:cBhvr>
                                    </p:animMotion>
                                    <p:animEffect transition="in" filter="fade">
                                      <p:cBhvr>
                                        <p:cTn id="14" dur="1000"/>
                                        <p:tgtEl>
                                          <p:spTgt spid="6163"/>
                                        </p:tgtEl>
                                      </p:cBhvr>
                                    </p:animEffect>
                                  </p:childTnLst>
                                </p:cTn>
                              </p:par>
                              <p:par>
                                <p:cTn id="15" presetID="8" presetClass="emph" presetSubtype="0" repeatCount="indefinite" fill="hold" nodeType="withEffect">
                                  <p:stCondLst>
                                    <p:cond delay="0"/>
                                  </p:stCondLst>
                                  <p:childTnLst>
                                    <p:animRot by="21600000">
                                      <p:cBhvr>
                                        <p:cTn id="16" dur="2000" fill="hold"/>
                                        <p:tgtEl>
                                          <p:spTgt spid="6152"/>
                                        </p:tgtEl>
                                        <p:attrNameLst>
                                          <p:attrName>r</p:attrName>
                                        </p:attrNameLst>
                                      </p:cBhvr>
                                    </p:animRot>
                                  </p:childTnLst>
                                </p:cTn>
                              </p:par>
                              <p:par>
                                <p:cTn id="17" presetID="22" presetClass="emph" presetSubtype="0" repeatCount="indefinite" fill="hold" grpId="1" nodeType="withEffect">
                                  <p:stCondLst>
                                    <p:cond delay="3500"/>
                                  </p:stCondLst>
                                  <p:childTnLst>
                                    <p:animClr clrSpc="hsl" dir="cw">
                                      <p:cBhvr override="childStyle">
                                        <p:cTn id="18" dur="500" fill="hold"/>
                                        <p:tgtEl>
                                          <p:spTgt spid="6163"/>
                                        </p:tgtEl>
                                        <p:attrNameLst>
                                          <p:attrName>style.color</p:attrName>
                                        </p:attrNameLst>
                                      </p:cBhvr>
                                      <p:by>
                                        <p:hsl h="-7200000" s="0" l="0"/>
                                      </p:by>
                                    </p:animClr>
                                    <p:animClr clrSpc="hsl" dir="cw">
                                      <p:cBhvr>
                                        <p:cTn id="19" dur="500" fill="hold"/>
                                        <p:tgtEl>
                                          <p:spTgt spid="6163"/>
                                        </p:tgtEl>
                                        <p:attrNameLst>
                                          <p:attrName>fillcolor</p:attrName>
                                        </p:attrNameLst>
                                      </p:cBhvr>
                                      <p:by>
                                        <p:hsl h="-7200000" s="0" l="0"/>
                                      </p:by>
                                    </p:animClr>
                                    <p:animClr clrSpc="hsl" dir="cw">
                                      <p:cBhvr>
                                        <p:cTn id="20" dur="500" fill="hold"/>
                                        <p:tgtEl>
                                          <p:spTgt spid="6163"/>
                                        </p:tgtEl>
                                        <p:attrNameLst>
                                          <p:attrName>stroke.color</p:attrName>
                                        </p:attrNameLst>
                                      </p:cBhvr>
                                      <p:by>
                                        <p:hsl h="-7200000" s="0" l="0"/>
                                      </p:by>
                                    </p:animClr>
                                    <p:set>
                                      <p:cBhvr>
                                        <p:cTn id="21" dur="500" fill="hold"/>
                                        <p:tgtEl>
                                          <p:spTgt spid="61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Prev" delay="0">
                      <p:tgtEl>
                        <p:sldTgt/>
                      </p:tgtEl>
                    </p:cond>
                    <p:cond evt="onStopAudio" delay="0">
                      <p:tgtEl>
                        <p:sldTgt/>
                      </p:tgtEl>
                    </p:cond>
                  </p:endCondLst>
                </p:cTn>
                <p:tgtEl>
                  <p:spTgt spid="6151"/>
                </p:tgtEl>
              </p:cMediaNode>
            </p:audio>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6163" grpId="0" animBg="1"/>
      <p:bldP spid="616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533400" y="762000"/>
            <a:ext cx="7467600" cy="3276600"/>
            <a:chOff x="96" y="1152"/>
            <a:chExt cx="4704" cy="2064"/>
          </a:xfrm>
        </p:grpSpPr>
        <p:grpSp>
          <p:nvGrpSpPr>
            <p:cNvPr id="5" name="Group 27"/>
            <p:cNvGrpSpPr>
              <a:grpSpLocks/>
            </p:cNvGrpSpPr>
            <p:nvPr/>
          </p:nvGrpSpPr>
          <p:grpSpPr bwMode="auto">
            <a:xfrm>
              <a:off x="96" y="1152"/>
              <a:ext cx="4704" cy="2064"/>
              <a:chOff x="0" y="1104"/>
              <a:chExt cx="4704" cy="2064"/>
            </a:xfrm>
          </p:grpSpPr>
          <p:sp>
            <p:nvSpPr>
              <p:cNvPr id="7" name="Oval 13"/>
              <p:cNvSpPr>
                <a:spLocks noChangeArrowheads="1"/>
              </p:cNvSpPr>
              <p:nvPr/>
            </p:nvSpPr>
            <p:spPr bwMode="auto">
              <a:xfrm>
                <a:off x="0" y="2073"/>
                <a:ext cx="1737" cy="624"/>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accent2"/>
                    </a:solidFill>
                    <a:latin typeface="Times New Roman" pitchFamily="18" charset="0"/>
                  </a:rPr>
                  <a:t>NHIÊN LIỆU RẮN</a:t>
                </a:r>
              </a:p>
            </p:txBody>
          </p:sp>
          <p:sp>
            <p:nvSpPr>
              <p:cNvPr id="8" name="Rectangle 14">
                <a:hlinkClick r:id="rId5" action="ppaction://hlinksldjump"/>
              </p:cNvPr>
              <p:cNvSpPr>
                <a:spLocks noChangeArrowheads="1"/>
              </p:cNvSpPr>
              <p:nvPr/>
            </p:nvSpPr>
            <p:spPr bwMode="auto">
              <a:xfrm>
                <a:off x="3696" y="1488"/>
                <a:ext cx="100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latin typeface="Times New Roman" pitchFamily="18" charset="0"/>
                  </a:rPr>
                  <a:t>THAN MỠ</a:t>
                </a:r>
              </a:p>
            </p:txBody>
          </p:sp>
          <p:sp>
            <p:nvSpPr>
              <p:cNvPr id="9" name="Rectangle 15">
                <a:hlinkClick r:id="rId6" action="ppaction://hlinksldjump"/>
              </p:cNvPr>
              <p:cNvSpPr>
                <a:spLocks noChangeArrowheads="1"/>
              </p:cNvSpPr>
              <p:nvPr/>
            </p:nvSpPr>
            <p:spPr bwMode="auto">
              <a:xfrm>
                <a:off x="3696" y="1842"/>
                <a:ext cx="100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a:latin typeface="Times New Roman" pitchFamily="18" charset="0"/>
                  </a:rPr>
                  <a:t>THAN NON</a:t>
                </a:r>
              </a:p>
            </p:txBody>
          </p:sp>
          <p:sp>
            <p:nvSpPr>
              <p:cNvPr id="10" name="Rectangle 16">
                <a:hlinkClick r:id="rId7" action="ppaction://hlinksldjump"/>
              </p:cNvPr>
              <p:cNvSpPr>
                <a:spLocks noChangeArrowheads="1"/>
              </p:cNvSpPr>
              <p:nvPr/>
            </p:nvSpPr>
            <p:spPr bwMode="auto">
              <a:xfrm>
                <a:off x="2016" y="2784"/>
                <a:ext cx="1152" cy="38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CC0000"/>
                    </a:solidFill>
                    <a:latin typeface="Times New Roman" pitchFamily="18" charset="0"/>
                  </a:rPr>
                  <a:t>GỖ</a:t>
                </a:r>
              </a:p>
            </p:txBody>
          </p:sp>
          <p:sp>
            <p:nvSpPr>
              <p:cNvPr id="11" name="Rectangle 17">
                <a:hlinkClick r:id="rId8" action="ppaction://hlinksldjump"/>
              </p:cNvPr>
              <p:cNvSpPr>
                <a:spLocks noChangeArrowheads="1"/>
              </p:cNvSpPr>
              <p:nvPr/>
            </p:nvSpPr>
            <p:spPr bwMode="auto">
              <a:xfrm>
                <a:off x="3696" y="1104"/>
                <a:ext cx="1008" cy="3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latin typeface="Times New Roman" pitchFamily="18" charset="0"/>
                  </a:rPr>
                  <a:t>THAN GẦY</a:t>
                </a:r>
              </a:p>
            </p:txBody>
          </p:sp>
          <p:sp>
            <p:nvSpPr>
              <p:cNvPr id="12" name="Rectangle 18"/>
              <p:cNvSpPr>
                <a:spLocks noChangeArrowheads="1"/>
              </p:cNvSpPr>
              <p:nvPr/>
            </p:nvSpPr>
            <p:spPr bwMode="auto">
              <a:xfrm>
                <a:off x="2016" y="1584"/>
                <a:ext cx="1152" cy="38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CC0000"/>
                    </a:solidFill>
                    <a:latin typeface="Times New Roman" pitchFamily="18" charset="0"/>
                  </a:rPr>
                  <a:t>THAN MỎ</a:t>
                </a:r>
              </a:p>
            </p:txBody>
          </p:sp>
          <p:sp>
            <p:nvSpPr>
              <p:cNvPr id="13" name="Rectangle 19">
                <a:hlinkClick r:id="rId9" action="ppaction://hlinksldjump"/>
              </p:cNvPr>
              <p:cNvSpPr>
                <a:spLocks noChangeArrowheads="1"/>
              </p:cNvSpPr>
              <p:nvPr/>
            </p:nvSpPr>
            <p:spPr bwMode="auto">
              <a:xfrm>
                <a:off x="3696" y="2208"/>
                <a:ext cx="100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latin typeface="Times New Roman" pitchFamily="18" charset="0"/>
                  </a:rPr>
                  <a:t>THAN BÙN</a:t>
                </a:r>
              </a:p>
            </p:txBody>
          </p:sp>
          <p:sp>
            <p:nvSpPr>
              <p:cNvPr id="14" name="Line 20"/>
              <p:cNvSpPr>
                <a:spLocks noChangeShapeType="1"/>
              </p:cNvSpPr>
              <p:nvPr/>
            </p:nvSpPr>
            <p:spPr bwMode="auto">
              <a:xfrm flipV="1">
                <a:off x="1776" y="1824"/>
                <a:ext cx="192" cy="576"/>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1"/>
              <p:cNvSpPr>
                <a:spLocks noChangeShapeType="1"/>
              </p:cNvSpPr>
              <p:nvPr/>
            </p:nvSpPr>
            <p:spPr bwMode="auto">
              <a:xfrm>
                <a:off x="1776" y="2400"/>
                <a:ext cx="192" cy="576"/>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2"/>
              <p:cNvSpPr>
                <a:spLocks noChangeShapeType="1"/>
              </p:cNvSpPr>
              <p:nvPr/>
            </p:nvSpPr>
            <p:spPr bwMode="auto">
              <a:xfrm flipV="1">
                <a:off x="3168" y="1248"/>
                <a:ext cx="480" cy="528"/>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23"/>
              <p:cNvSpPr>
                <a:spLocks noChangeShapeType="1"/>
              </p:cNvSpPr>
              <p:nvPr/>
            </p:nvSpPr>
            <p:spPr bwMode="auto">
              <a:xfrm>
                <a:off x="3168" y="1776"/>
                <a:ext cx="480" cy="576"/>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4"/>
              <p:cNvSpPr>
                <a:spLocks noChangeShapeType="1"/>
              </p:cNvSpPr>
              <p:nvPr/>
            </p:nvSpPr>
            <p:spPr bwMode="auto">
              <a:xfrm flipV="1">
                <a:off x="3168" y="1632"/>
                <a:ext cx="480" cy="144"/>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Line 25"/>
            <p:cNvSpPr>
              <a:spLocks noChangeShapeType="1"/>
            </p:cNvSpPr>
            <p:nvPr/>
          </p:nvSpPr>
          <p:spPr bwMode="auto">
            <a:xfrm>
              <a:off x="3264" y="1824"/>
              <a:ext cx="480" cy="24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9" name="Shape 205"/>
          <p:cNvPicPr preferRelativeResize="0"/>
          <p:nvPr/>
        </p:nvPicPr>
        <p:blipFill rotWithShape="1">
          <a:blip r:embed="rId10">
            <a:alphaModFix/>
          </a:blip>
          <a:srcRect l="-1822" t="-1856" r="23255" b="-1856"/>
          <a:stretch/>
        </p:blipFill>
        <p:spPr>
          <a:xfrm>
            <a:off x="93200" y="5031375"/>
            <a:ext cx="2095500" cy="1902825"/>
          </a:xfrm>
          <a:prstGeom prst="rect">
            <a:avLst/>
          </a:prstGeom>
          <a:noFill/>
          <a:ln>
            <a:noFill/>
          </a:ln>
        </p:spPr>
      </p:pic>
      <p:sp>
        <p:nvSpPr>
          <p:cNvPr id="20" name="Shape 206"/>
          <p:cNvSpPr txBox="1"/>
          <p:nvPr/>
        </p:nvSpPr>
        <p:spPr>
          <a:xfrm>
            <a:off x="261575" y="5563051"/>
            <a:ext cx="1879500" cy="721800"/>
          </a:xfrm>
          <a:prstGeom prst="rect">
            <a:avLst/>
          </a:prstGeom>
          <a:noFill/>
          <a:ln>
            <a:noFill/>
          </a:ln>
        </p:spPr>
        <p:txBody>
          <a:bodyPr lIns="91425" tIns="91425" rIns="91425" bIns="91425" anchor="t" anchorCtr="0">
            <a:noAutofit/>
          </a:bodyPr>
          <a:lstStyle/>
          <a:p>
            <a:pPr lvl="0" rtl="0">
              <a:spcBef>
                <a:spcPts val="0"/>
              </a:spcBef>
              <a:buNone/>
            </a:pPr>
            <a:r>
              <a:rPr lang="vi" sz="2400" dirty="0">
                <a:solidFill>
                  <a:srgbClr val="FF0000"/>
                </a:solidFill>
              </a:rPr>
              <a:t>THAN GẦY</a:t>
            </a:r>
          </a:p>
        </p:txBody>
      </p:sp>
      <p:pic>
        <p:nvPicPr>
          <p:cNvPr id="21" name="Shape 207"/>
          <p:cNvPicPr preferRelativeResize="0"/>
          <p:nvPr/>
        </p:nvPicPr>
        <p:blipFill rotWithShape="1">
          <a:blip r:embed="rId11">
            <a:alphaModFix/>
          </a:blip>
          <a:srcRect l="11215" r="3167"/>
          <a:stretch/>
        </p:blipFill>
        <p:spPr>
          <a:xfrm>
            <a:off x="2142075" y="5031363"/>
            <a:ext cx="2228024" cy="1879575"/>
          </a:xfrm>
          <a:prstGeom prst="rect">
            <a:avLst/>
          </a:prstGeom>
          <a:noFill/>
          <a:ln>
            <a:noFill/>
          </a:ln>
        </p:spPr>
      </p:pic>
      <p:sp>
        <p:nvSpPr>
          <p:cNvPr id="22" name="Shape 208"/>
          <p:cNvSpPr txBox="1"/>
          <p:nvPr/>
        </p:nvSpPr>
        <p:spPr>
          <a:xfrm>
            <a:off x="2339650" y="5641013"/>
            <a:ext cx="1879500" cy="660300"/>
          </a:xfrm>
          <a:prstGeom prst="rect">
            <a:avLst/>
          </a:prstGeom>
          <a:noFill/>
          <a:ln>
            <a:noFill/>
          </a:ln>
        </p:spPr>
        <p:txBody>
          <a:bodyPr lIns="91425" tIns="91425" rIns="91425" bIns="91425" anchor="t" anchorCtr="0">
            <a:noAutofit/>
          </a:bodyPr>
          <a:lstStyle/>
          <a:p>
            <a:pPr lvl="0" rtl="0">
              <a:spcBef>
                <a:spcPts val="0"/>
              </a:spcBef>
              <a:buNone/>
            </a:pPr>
            <a:r>
              <a:rPr lang="vi" sz="3000" dirty="0">
                <a:solidFill>
                  <a:srgbClr val="FF0000"/>
                </a:solidFill>
              </a:rPr>
              <a:t>Than mỡ</a:t>
            </a:r>
          </a:p>
        </p:txBody>
      </p:sp>
      <p:pic>
        <p:nvPicPr>
          <p:cNvPr id="23" name="Shape 209"/>
          <p:cNvPicPr preferRelativeResize="0"/>
          <p:nvPr/>
        </p:nvPicPr>
        <p:blipFill rotWithShape="1">
          <a:blip r:embed="rId12">
            <a:alphaModFix/>
          </a:blip>
          <a:srcRect l="4746" r="12553"/>
          <a:stretch/>
        </p:blipFill>
        <p:spPr>
          <a:xfrm>
            <a:off x="4370100" y="5052575"/>
            <a:ext cx="2602200" cy="1819275"/>
          </a:xfrm>
          <a:prstGeom prst="rect">
            <a:avLst/>
          </a:prstGeom>
          <a:noFill/>
          <a:ln>
            <a:noFill/>
          </a:ln>
        </p:spPr>
      </p:pic>
      <p:pic>
        <p:nvPicPr>
          <p:cNvPr id="24" name="Shape 210"/>
          <p:cNvPicPr preferRelativeResize="0"/>
          <p:nvPr/>
        </p:nvPicPr>
        <p:blipFill>
          <a:blip r:embed="rId13">
            <a:alphaModFix/>
          </a:blip>
          <a:stretch>
            <a:fillRect/>
          </a:stretch>
        </p:blipFill>
        <p:spPr>
          <a:xfrm>
            <a:off x="6972300" y="5061513"/>
            <a:ext cx="2095500" cy="1819275"/>
          </a:xfrm>
          <a:prstGeom prst="rect">
            <a:avLst/>
          </a:prstGeom>
          <a:noFill/>
          <a:ln>
            <a:noFill/>
          </a:ln>
        </p:spPr>
      </p:pic>
      <p:sp>
        <p:nvSpPr>
          <p:cNvPr id="25" name="Shape 211"/>
          <p:cNvSpPr txBox="1"/>
          <p:nvPr/>
        </p:nvSpPr>
        <p:spPr>
          <a:xfrm>
            <a:off x="4816850" y="5696076"/>
            <a:ext cx="2155450" cy="660300"/>
          </a:xfrm>
          <a:prstGeom prst="rect">
            <a:avLst/>
          </a:prstGeom>
          <a:noFill/>
          <a:ln>
            <a:noFill/>
          </a:ln>
        </p:spPr>
        <p:txBody>
          <a:bodyPr lIns="91425" tIns="91425" rIns="91425" bIns="91425" anchor="t" anchorCtr="0">
            <a:noAutofit/>
          </a:bodyPr>
          <a:lstStyle/>
          <a:p>
            <a:pPr lvl="0" rtl="0">
              <a:spcBef>
                <a:spcPts val="0"/>
              </a:spcBef>
              <a:buNone/>
            </a:pPr>
            <a:r>
              <a:rPr lang="vi" sz="2400" dirty="0">
                <a:solidFill>
                  <a:srgbClr val="FF0000"/>
                </a:solidFill>
              </a:rPr>
              <a:t>THAN BÙN</a:t>
            </a:r>
          </a:p>
        </p:txBody>
      </p:sp>
      <p:sp>
        <p:nvSpPr>
          <p:cNvPr id="26" name="Shape 212"/>
          <p:cNvSpPr txBox="1"/>
          <p:nvPr/>
        </p:nvSpPr>
        <p:spPr>
          <a:xfrm>
            <a:off x="7276050" y="5641013"/>
            <a:ext cx="1488000" cy="660300"/>
          </a:xfrm>
          <a:prstGeom prst="rect">
            <a:avLst/>
          </a:prstGeom>
          <a:noFill/>
          <a:ln>
            <a:noFill/>
          </a:ln>
        </p:spPr>
        <p:txBody>
          <a:bodyPr lIns="91425" tIns="91425" rIns="91425" bIns="91425" anchor="t" anchorCtr="0">
            <a:noAutofit/>
          </a:bodyPr>
          <a:lstStyle/>
          <a:p>
            <a:pPr lvl="0" rtl="0">
              <a:spcBef>
                <a:spcPts val="0"/>
              </a:spcBef>
              <a:buNone/>
            </a:pPr>
            <a:r>
              <a:rPr lang="vi" sz="2400" dirty="0">
                <a:solidFill>
                  <a:srgbClr val="FFFFFF"/>
                </a:solidFill>
              </a:rPr>
              <a:t>Than non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11875083"/>
      </p:ext>
    </p:extLst>
  </p:cSld>
  <p:clrMapOvr>
    <a:masterClrMapping/>
  </p:clrMapOvr>
  <mc:AlternateContent xmlns:mc="http://schemas.openxmlformats.org/markup-compatibility/2006">
    <mc:Choice xmlns:p14="http://schemas.microsoft.com/office/powerpoint/2010/main" Requires="p14">
      <p:transition spd="slow" p14:dur="2000" advTm="21256"/>
    </mc:Choice>
    <mc:Fallback>
      <p:transition spd="slow" advTm="2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p:tgtEl>
                                          <p:spTgt spid="19"/>
                                        </p:tgtEl>
                                        <p:attrNameLst>
                                          <p:attrName>ppt_x</p:attrName>
                                        </p:attrNameLst>
                                      </p:cBhvr>
                                      <p:tavLst>
                                        <p:tav tm="0">
                                          <p:val>
                                            <p:strVal val="#ppt_x+1"/>
                                          </p:val>
                                        </p:tav>
                                        <p:tav tm="100000">
                                          <p:val>
                                            <p:strVal val="#ppt_x"/>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p:tgtEl>
                                          <p:spTgt spid="21"/>
                                        </p:tgtEl>
                                        <p:attrNameLst>
                                          <p:attrName>ppt_x</p:attrName>
                                        </p:attrNameLst>
                                      </p:cBhvr>
                                      <p:tavLst>
                                        <p:tav tm="0">
                                          <p:val>
                                            <p:strVal val="#ppt_x+1"/>
                                          </p:val>
                                        </p:tav>
                                        <p:tav tm="100000">
                                          <p:val>
                                            <p:strVal val="#ppt_x"/>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1000"/>
                                        <p:tgtEl>
                                          <p:spTgt spid="23"/>
                                        </p:tgtEl>
                                        <p:attrNameLst>
                                          <p:attrName>ppt_x</p:attrName>
                                        </p:attrNameLst>
                                      </p:cBhvr>
                                      <p:tavLst>
                                        <p:tav tm="0">
                                          <p:val>
                                            <p:strVal val="#ppt_x+1"/>
                                          </p:val>
                                        </p:tav>
                                        <p:tav tm="100000">
                                          <p:val>
                                            <p:strVal val="#ppt_x"/>
                                          </p:val>
                                        </p:tav>
                                      </p:tavLst>
                                    </p:anim>
                                  </p:childTnLst>
                                </p:cTn>
                              </p:par>
                              <p:par>
                                <p:cTn id="40" presetID="2" presetClass="entr" presetSubtype="4"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1000"/>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1000"/>
                                        <p:tgtEl>
                                          <p:spTgt spid="24"/>
                                        </p:tgtEl>
                                        <p:attrNameLst>
                                          <p:attrName>ppt_x</p:attrName>
                                        </p:attrNameLst>
                                      </p:cBhvr>
                                      <p:tavLst>
                                        <p:tav tm="0">
                                          <p:val>
                                            <p:strVal val="#ppt_x+1"/>
                                          </p:val>
                                        </p:tav>
                                        <p:tav tm="100000">
                                          <p:val>
                                            <p:strVal val="#ppt_x"/>
                                          </p:val>
                                        </p:tav>
                                      </p:tavLst>
                                    </p:anim>
                                  </p:childTnLst>
                                </p:cTn>
                              </p:par>
                              <p:par>
                                <p:cTn id="48" presetID="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1000"/>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p:cNvPicPr preferRelativeResize="0"/>
          <p:nvPr/>
        </p:nvPicPr>
        <p:blipFill rotWithShape="1">
          <a:blip r:embed="rId6">
            <a:alphaModFix/>
          </a:blip>
          <a:srcRect t="4190" b="1434"/>
          <a:stretch/>
        </p:blipFill>
        <p:spPr>
          <a:xfrm>
            <a:off x="0" y="0"/>
            <a:ext cx="9144000" cy="6858000"/>
          </a:xfrm>
          <a:prstGeom prst="rect">
            <a:avLst/>
          </a:prstGeom>
          <a:noFill/>
          <a:ln>
            <a:noFill/>
          </a:ln>
        </p:spPr>
      </p:pic>
      <p:pic>
        <p:nvPicPr>
          <p:cNvPr id="226" name="Shape 226"/>
          <p:cNvPicPr preferRelativeResize="0"/>
          <p:nvPr/>
        </p:nvPicPr>
        <p:blipFill>
          <a:blip r:embed="rId7">
            <a:alphaModFix/>
          </a:blip>
          <a:stretch>
            <a:fillRect/>
          </a:stretch>
        </p:blipFill>
        <p:spPr>
          <a:xfrm>
            <a:off x="4651701" y="93601"/>
            <a:ext cx="3147825" cy="2768300"/>
          </a:xfrm>
          <a:prstGeom prst="rect">
            <a:avLst/>
          </a:prstGeom>
          <a:noFill/>
          <a:ln>
            <a:noFill/>
          </a:ln>
        </p:spPr>
      </p:pic>
      <p:pic>
        <p:nvPicPr>
          <p:cNvPr id="227" name="Shape 227"/>
          <p:cNvPicPr preferRelativeResize="0"/>
          <p:nvPr/>
        </p:nvPicPr>
        <p:blipFill>
          <a:blip r:embed="rId8">
            <a:alphaModFix/>
          </a:blip>
          <a:stretch>
            <a:fillRect/>
          </a:stretch>
        </p:blipFill>
        <p:spPr>
          <a:xfrm>
            <a:off x="5647501" y="3087957"/>
            <a:ext cx="3369299" cy="3565843"/>
          </a:xfrm>
          <a:prstGeom prst="rect">
            <a:avLst/>
          </a:prstGeom>
          <a:noFill/>
          <a:ln>
            <a:noFill/>
          </a:ln>
        </p:spPr>
      </p:pic>
      <p:sp>
        <p:nvSpPr>
          <p:cNvPr id="228" name="Shape 228"/>
          <p:cNvSpPr txBox="1"/>
          <p:nvPr/>
        </p:nvSpPr>
        <p:spPr>
          <a:xfrm>
            <a:off x="84000" y="914400"/>
            <a:ext cx="4488000" cy="5347200"/>
          </a:xfrm>
          <a:prstGeom prst="rect">
            <a:avLst/>
          </a:prstGeom>
          <a:noFill/>
          <a:ln>
            <a:noFill/>
          </a:ln>
        </p:spPr>
        <p:txBody>
          <a:bodyPr lIns="91425" tIns="91425" rIns="91425" bIns="91425" anchor="t" anchorCtr="0">
            <a:noAutofit/>
          </a:bodyPr>
          <a:lstStyle/>
          <a:p>
            <a:pPr lvl="0" rtl="0">
              <a:spcBef>
                <a:spcPts val="0"/>
              </a:spcBef>
              <a:buNone/>
            </a:pPr>
            <a:r>
              <a:rPr lang="vi" sz="2400" dirty="0">
                <a:latin typeface="Times New Roman" pitchFamily="18" charset="0"/>
                <a:cs typeface="Times New Roman" pitchFamily="18" charset="0"/>
              </a:rPr>
              <a:t> Than đá được hình thành từ sự phân hủy của loài cây dương xỉ, động vật nguyên thủy cổ đại.</a:t>
            </a:r>
          </a:p>
          <a:p>
            <a:pPr lvl="0" rtl="0">
              <a:spcBef>
                <a:spcPts val="0"/>
              </a:spcBef>
              <a:buNone/>
            </a:pPr>
            <a:r>
              <a:rPr lang="vi" sz="2400" dirty="0">
                <a:latin typeface="Times New Roman" pitchFamily="18" charset="0"/>
                <a:cs typeface="Times New Roman" pitchFamily="18" charset="0"/>
              </a:rPr>
              <a:t> Than đá được hình thành do các vết tích bị nén chặt của thực vật sống trong đầm lầy 250-350 triệu năm trước, bị bùn cát bao phủ và chôn vùi như một dạng đá mới. Trải qua nhiều triệu năm, vật liệu này biến thành than đá.</a:t>
            </a:r>
          </a:p>
          <a:p>
            <a:pPr lvl="0" rtl="0">
              <a:spcBef>
                <a:spcPts val="0"/>
              </a:spcBef>
              <a:buNone/>
            </a:pPr>
            <a:r>
              <a:rPr lang="vi" sz="2400" dirty="0">
                <a:latin typeface="Times New Roman" pitchFamily="18" charset="0"/>
                <a:cs typeface="Times New Roman" pitchFamily="18" charset="0"/>
              </a:rPr>
              <a:t> Các mỏ than ở Việt Nam:</a:t>
            </a:r>
          </a:p>
          <a:p>
            <a:pPr lvl="0" rtl="0">
              <a:spcBef>
                <a:spcPts val="0"/>
              </a:spcBef>
              <a:buNone/>
            </a:pPr>
            <a:r>
              <a:rPr lang="vi" sz="2400" dirty="0">
                <a:latin typeface="Times New Roman" pitchFamily="18" charset="0"/>
                <a:cs typeface="Times New Roman" pitchFamily="18" charset="0"/>
              </a:rPr>
              <a:t> + Mỏ than Quảng Ninh là mỏ than lớn ở Việt Nam </a:t>
            </a:r>
          </a:p>
          <a:p>
            <a:pPr lvl="0" rtl="0">
              <a:spcBef>
                <a:spcPts val="0"/>
              </a:spcBef>
              <a:buNone/>
            </a:pPr>
            <a:r>
              <a:rPr lang="vi" sz="2400" dirty="0">
                <a:latin typeface="Times New Roman" pitchFamily="18" charset="0"/>
                <a:cs typeface="Times New Roman" pitchFamily="18" charset="0"/>
              </a:rPr>
              <a:t> + Còn có mỏ than sông Đà, bể than Nông Sơn.</a:t>
            </a:r>
          </a:p>
        </p:txBody>
      </p:sp>
      <p:sp>
        <p:nvSpPr>
          <p:cNvPr id="229" name="Shape 229"/>
          <p:cNvSpPr txBox="1"/>
          <p:nvPr/>
        </p:nvSpPr>
        <p:spPr>
          <a:xfrm>
            <a:off x="163275" y="108867"/>
            <a:ext cx="4327200" cy="1275200"/>
          </a:xfrm>
          <a:prstGeom prst="rect">
            <a:avLst/>
          </a:prstGeom>
          <a:noFill/>
          <a:ln>
            <a:noFill/>
          </a:ln>
        </p:spPr>
        <p:txBody>
          <a:bodyPr lIns="91425" tIns="91425" rIns="91425" bIns="91425" anchor="t" anchorCtr="0">
            <a:noAutofit/>
          </a:bodyPr>
          <a:lstStyle/>
          <a:p>
            <a:pPr lvl="0">
              <a:spcBef>
                <a:spcPts val="0"/>
              </a:spcBef>
              <a:buClr>
                <a:schemeClr val="dk1"/>
              </a:buClr>
              <a:buSzPct val="25000"/>
              <a:buFont typeface="Arial"/>
              <a:buNone/>
            </a:pPr>
            <a:r>
              <a:rPr lang="vi" sz="4800" i="1">
                <a:solidFill>
                  <a:srgbClr val="0000FF"/>
                </a:solidFill>
                <a:latin typeface="Times New Roman"/>
                <a:ea typeface="Times New Roman"/>
                <a:cs typeface="Times New Roman"/>
                <a:sym typeface="Times New Roman"/>
              </a:rPr>
              <a:t>Bạn có biết: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12385317"/>
      </p:ext>
    </p:extLst>
  </p:cSld>
  <p:clrMapOvr>
    <a:masterClrMapping/>
  </p:clrMapOvr>
  <mc:AlternateContent xmlns:mc="http://schemas.openxmlformats.org/markup-compatibility/2006">
    <mc:Choice xmlns:p14="http://schemas.microsoft.com/office/powerpoint/2010/main" Requires="p14">
      <p:transition spd="slow" p14:dur="2000" advTm="22551"/>
    </mc:Choice>
    <mc:Fallback>
      <p:transition spd="slow" advTm="22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10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28"/>
                                        </p:tgtEl>
                                        <p:attrNameLst>
                                          <p:attrName>style.visibility</p:attrName>
                                        </p:attrNameLst>
                                      </p:cBhvr>
                                      <p:to>
                                        <p:strVal val="visible"/>
                                      </p:to>
                                    </p:set>
                                    <p:anim calcmode="lin" valueType="num">
                                      <p:cBhvr additive="base">
                                        <p:cTn id="16" dur="1000"/>
                                        <p:tgtEl>
                                          <p:spTgt spid="228"/>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26"/>
                                        </p:tgtEl>
                                        <p:attrNameLst>
                                          <p:attrName>style.visibility</p:attrName>
                                        </p:attrNameLst>
                                      </p:cBhvr>
                                      <p:to>
                                        <p:strVal val="visible"/>
                                      </p:to>
                                    </p:set>
                                    <p:anim calcmode="lin" valueType="num">
                                      <p:cBhvr additive="base">
                                        <p:cTn id="21" dur="1000"/>
                                        <p:tgtEl>
                                          <p:spTgt spid="226"/>
                                        </p:tgtEl>
                                        <p:attrNameLst>
                                          <p:attrName>ppt_x</p:attrName>
                                        </p:attrNameLst>
                                      </p:cBhvr>
                                      <p:tavLst>
                                        <p:tav tm="0">
                                          <p:val>
                                            <p:strVal val="#ppt_x+1"/>
                                          </p:val>
                                        </p:tav>
                                        <p:tav tm="100000">
                                          <p:val>
                                            <p:strVal val="#ppt_x"/>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1000"/>
                                        <p:tgtEl>
                                          <p:spTgt spid="22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Ed_coal_formatio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50" y="653342"/>
            <a:ext cx="9106149" cy="42672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78851" name="Text Box 3"/>
          <p:cNvSpPr txBox="1">
            <a:spLocks noChangeArrowheads="1"/>
          </p:cNvSpPr>
          <p:nvPr/>
        </p:nvSpPr>
        <p:spPr bwMode="auto">
          <a:xfrm>
            <a:off x="1905000" y="9099"/>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err="1">
                <a:solidFill>
                  <a:srgbClr val="0000FF"/>
                </a:solidFill>
                <a:latin typeface="Arial" charset="0"/>
              </a:rPr>
              <a:t>Quá</a:t>
            </a:r>
            <a:r>
              <a:rPr lang="en-US" sz="2800" b="1" dirty="0">
                <a:solidFill>
                  <a:srgbClr val="0000FF"/>
                </a:solidFill>
                <a:latin typeface="Arial" charset="0"/>
              </a:rPr>
              <a:t> </a:t>
            </a:r>
            <a:r>
              <a:rPr lang="en-US" sz="2800" b="1" dirty="0" err="1">
                <a:solidFill>
                  <a:srgbClr val="0000FF"/>
                </a:solidFill>
                <a:latin typeface="Arial" charset="0"/>
              </a:rPr>
              <a:t>trình</a:t>
            </a:r>
            <a:r>
              <a:rPr lang="en-US" sz="2800" b="1" dirty="0">
                <a:solidFill>
                  <a:srgbClr val="0000FF"/>
                </a:solidFill>
                <a:latin typeface="Arial" charset="0"/>
              </a:rPr>
              <a:t> </a:t>
            </a:r>
            <a:r>
              <a:rPr lang="en-US" sz="2800" b="1" dirty="0" err="1">
                <a:solidFill>
                  <a:srgbClr val="0000FF"/>
                </a:solidFill>
                <a:latin typeface="Arial" charset="0"/>
              </a:rPr>
              <a:t>hình</a:t>
            </a:r>
            <a:r>
              <a:rPr lang="en-US" sz="2800" b="1" dirty="0">
                <a:solidFill>
                  <a:srgbClr val="0000FF"/>
                </a:solidFill>
                <a:latin typeface="Arial" charset="0"/>
              </a:rPr>
              <a:t> </a:t>
            </a:r>
            <a:r>
              <a:rPr lang="en-US" sz="2800" b="1" dirty="0" err="1">
                <a:solidFill>
                  <a:srgbClr val="0000FF"/>
                </a:solidFill>
                <a:latin typeface="Arial" charset="0"/>
              </a:rPr>
              <a:t>thành</a:t>
            </a:r>
            <a:r>
              <a:rPr lang="en-US" sz="2800" b="1" dirty="0">
                <a:solidFill>
                  <a:srgbClr val="0000FF"/>
                </a:solidFill>
                <a:latin typeface="Arial" charset="0"/>
              </a:rPr>
              <a:t> </a:t>
            </a:r>
            <a:r>
              <a:rPr lang="en-US" sz="2800" b="1" dirty="0" smtClean="0">
                <a:solidFill>
                  <a:srgbClr val="0000FF"/>
                </a:solidFill>
                <a:latin typeface="Arial" charset="0"/>
              </a:rPr>
              <a:t>than </a:t>
            </a:r>
            <a:r>
              <a:rPr lang="en-US" sz="2800" b="1" dirty="0" err="1" smtClean="0">
                <a:solidFill>
                  <a:srgbClr val="0000FF"/>
                </a:solidFill>
                <a:latin typeface="Arial" charset="0"/>
              </a:rPr>
              <a:t>mỏ</a:t>
            </a:r>
            <a:endParaRPr lang="en-US" sz="2800" b="1" dirty="0">
              <a:solidFill>
                <a:srgbClr val="0000FF"/>
              </a:solidFill>
              <a:latin typeface="Arial" charset="0"/>
            </a:endParaRPr>
          </a:p>
        </p:txBody>
      </p:sp>
      <p:sp>
        <p:nvSpPr>
          <p:cNvPr id="78852" name="Text Box 4"/>
          <p:cNvSpPr txBox="1">
            <a:spLocks noChangeArrowheads="1"/>
          </p:cNvSpPr>
          <p:nvPr/>
        </p:nvSpPr>
        <p:spPr bwMode="auto">
          <a:xfrm>
            <a:off x="5334000" y="41910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latin typeface="Arial" charset="0"/>
            </a:endParaRPr>
          </a:p>
        </p:txBody>
      </p:sp>
      <p:sp>
        <p:nvSpPr>
          <p:cNvPr id="78853" name="Oval 5"/>
          <p:cNvSpPr>
            <a:spLocks noChangeArrowheads="1"/>
          </p:cNvSpPr>
          <p:nvPr/>
        </p:nvSpPr>
        <p:spPr bwMode="auto">
          <a:xfrm>
            <a:off x="3848100" y="1196752"/>
            <a:ext cx="1676400" cy="609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err="1">
                <a:latin typeface="Arial" charset="0"/>
              </a:rPr>
              <a:t>Thời</a:t>
            </a:r>
            <a:r>
              <a:rPr lang="en-US" b="1" dirty="0">
                <a:latin typeface="Arial" charset="0"/>
              </a:rPr>
              <a:t> </a:t>
            </a:r>
            <a:r>
              <a:rPr lang="en-US" b="1" dirty="0" err="1">
                <a:latin typeface="Arial" charset="0"/>
              </a:rPr>
              <a:t>gian</a:t>
            </a:r>
            <a:endParaRPr lang="en-US" b="1" dirty="0">
              <a:latin typeface="Arial" charset="0"/>
            </a:endParaRPr>
          </a:p>
        </p:txBody>
      </p:sp>
      <p:sp>
        <p:nvSpPr>
          <p:cNvPr id="78854" name="Oval 6"/>
          <p:cNvSpPr>
            <a:spLocks noChangeArrowheads="1"/>
          </p:cNvSpPr>
          <p:nvPr/>
        </p:nvSpPr>
        <p:spPr bwMode="auto">
          <a:xfrm>
            <a:off x="5415886" y="2253542"/>
            <a:ext cx="1823113"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err="1">
                <a:latin typeface="Arial" charset="0"/>
              </a:rPr>
              <a:t>Áp</a:t>
            </a:r>
            <a:r>
              <a:rPr lang="en-US" b="1" dirty="0">
                <a:latin typeface="Arial" charset="0"/>
              </a:rPr>
              <a:t> </a:t>
            </a:r>
            <a:r>
              <a:rPr lang="en-US" b="1" dirty="0" err="1">
                <a:latin typeface="Arial" charset="0"/>
              </a:rPr>
              <a:t>lực</a:t>
            </a:r>
            <a:r>
              <a:rPr lang="en-US" dirty="0">
                <a:latin typeface="Arial" charset="0"/>
              </a:rPr>
              <a:t> </a:t>
            </a:r>
          </a:p>
        </p:txBody>
      </p:sp>
      <p:sp>
        <p:nvSpPr>
          <p:cNvPr id="78855" name="Oval 7"/>
          <p:cNvSpPr>
            <a:spLocks noChangeArrowheads="1"/>
          </p:cNvSpPr>
          <p:nvPr/>
        </p:nvSpPr>
        <p:spPr bwMode="auto">
          <a:xfrm>
            <a:off x="4497360" y="3265226"/>
            <a:ext cx="12192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err="1">
                <a:latin typeface="Arial" charset="0"/>
              </a:rPr>
              <a:t>Nhiệt</a:t>
            </a:r>
            <a:r>
              <a:rPr lang="en-US" b="1" dirty="0">
                <a:latin typeface="Arial" charset="0"/>
              </a:rPr>
              <a:t> </a:t>
            </a:r>
            <a:r>
              <a:rPr lang="en-US" b="1" dirty="0" err="1">
                <a:latin typeface="Arial" charset="0"/>
              </a:rPr>
              <a:t>độ</a:t>
            </a:r>
            <a:r>
              <a:rPr lang="en-US" dirty="0">
                <a:latin typeface="Arial" charset="0"/>
              </a:rPr>
              <a:t> </a:t>
            </a:r>
          </a:p>
        </p:txBody>
      </p:sp>
      <p:sp>
        <p:nvSpPr>
          <p:cNvPr id="78856" name="Oval 8"/>
          <p:cNvSpPr>
            <a:spLocks noChangeArrowheads="1"/>
          </p:cNvSpPr>
          <p:nvPr/>
        </p:nvSpPr>
        <p:spPr bwMode="auto">
          <a:xfrm>
            <a:off x="1488743" y="3886200"/>
            <a:ext cx="1600200" cy="609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latin typeface="Arial" charset="0"/>
              </a:rPr>
              <a:t>Than </a:t>
            </a:r>
            <a:r>
              <a:rPr lang="en-US" b="1" dirty="0" err="1">
                <a:latin typeface="Arial" charset="0"/>
              </a:rPr>
              <a:t>bùn</a:t>
            </a:r>
            <a:r>
              <a:rPr lang="en-US" dirty="0">
                <a:latin typeface="Arial" charset="0"/>
              </a:rPr>
              <a:t> </a:t>
            </a:r>
          </a:p>
        </p:txBody>
      </p:sp>
      <p:sp>
        <p:nvSpPr>
          <p:cNvPr id="78857" name="Oval 9"/>
          <p:cNvSpPr>
            <a:spLocks noChangeArrowheads="1"/>
          </p:cNvSpPr>
          <p:nvPr/>
        </p:nvSpPr>
        <p:spPr bwMode="auto">
          <a:xfrm>
            <a:off x="3882824" y="4127514"/>
            <a:ext cx="2448272" cy="64205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latin typeface="Arial" charset="0"/>
              </a:rPr>
              <a:t>Than </a:t>
            </a:r>
            <a:r>
              <a:rPr lang="en-US" b="1" dirty="0" err="1" smtClean="0">
                <a:latin typeface="Arial" charset="0"/>
              </a:rPr>
              <a:t>mỡ</a:t>
            </a:r>
            <a:r>
              <a:rPr lang="en-US" b="1" dirty="0" smtClean="0">
                <a:latin typeface="Arial" charset="0"/>
              </a:rPr>
              <a:t> </a:t>
            </a:r>
            <a:r>
              <a:rPr lang="en-US" b="1" dirty="0" err="1" smtClean="0">
                <a:latin typeface="Arial" charset="0"/>
              </a:rPr>
              <a:t>vàThan</a:t>
            </a:r>
            <a:r>
              <a:rPr lang="en-US" b="1" dirty="0" smtClean="0">
                <a:latin typeface="Arial" charset="0"/>
              </a:rPr>
              <a:t> non,</a:t>
            </a:r>
            <a:r>
              <a:rPr lang="en-US" dirty="0" smtClean="0">
                <a:latin typeface="Arial" charset="0"/>
              </a:rPr>
              <a:t> </a:t>
            </a:r>
            <a:endParaRPr lang="en-US" dirty="0">
              <a:latin typeface="Arial" charset="0"/>
            </a:endParaRPr>
          </a:p>
        </p:txBody>
      </p:sp>
      <p:sp>
        <p:nvSpPr>
          <p:cNvPr id="78858" name="Oval 10"/>
          <p:cNvSpPr>
            <a:spLocks noChangeArrowheads="1"/>
          </p:cNvSpPr>
          <p:nvPr/>
        </p:nvSpPr>
        <p:spPr bwMode="auto">
          <a:xfrm>
            <a:off x="7020272" y="4374356"/>
            <a:ext cx="1368152" cy="39521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latin typeface="Arial" charset="0"/>
              </a:rPr>
              <a:t>Than </a:t>
            </a:r>
            <a:r>
              <a:rPr lang="en-US" b="1" dirty="0" err="1" smtClean="0">
                <a:latin typeface="Arial" charset="0"/>
              </a:rPr>
              <a:t>gầy</a:t>
            </a:r>
            <a:r>
              <a:rPr lang="en-US" dirty="0" smtClean="0">
                <a:latin typeface="Arial" charset="0"/>
              </a:rPr>
              <a:t> </a:t>
            </a:r>
            <a:endParaRPr lang="en-US" dirty="0">
              <a:latin typeface="Arial" charset="0"/>
            </a:endParaRPr>
          </a:p>
        </p:txBody>
      </p:sp>
      <p:sp>
        <p:nvSpPr>
          <p:cNvPr id="78859" name="Oval 11"/>
          <p:cNvSpPr>
            <a:spLocks noChangeArrowheads="1"/>
          </p:cNvSpPr>
          <p:nvPr/>
        </p:nvSpPr>
        <p:spPr bwMode="auto">
          <a:xfrm>
            <a:off x="1488743" y="2063042"/>
            <a:ext cx="11430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err="1">
                <a:latin typeface="Arial" charset="0"/>
              </a:rPr>
              <a:t>Thực</a:t>
            </a:r>
            <a:r>
              <a:rPr lang="en-US" b="1" dirty="0">
                <a:latin typeface="Arial" charset="0"/>
              </a:rPr>
              <a:t> </a:t>
            </a:r>
            <a:r>
              <a:rPr lang="en-US" b="1" dirty="0" err="1">
                <a:latin typeface="Arial" charset="0"/>
              </a:rPr>
              <a:t>vật</a:t>
            </a:r>
            <a:r>
              <a:rPr lang="en-US" dirty="0">
                <a:latin typeface="Arial" charset="0"/>
              </a:rPr>
              <a:t> </a:t>
            </a:r>
          </a:p>
        </p:txBody>
      </p:sp>
      <p:sp>
        <p:nvSpPr>
          <p:cNvPr id="78861" name="Text Box 13"/>
          <p:cNvSpPr txBox="1">
            <a:spLocks noChangeArrowheads="1"/>
          </p:cNvSpPr>
          <p:nvPr/>
        </p:nvSpPr>
        <p:spPr bwMode="auto">
          <a:xfrm>
            <a:off x="36512" y="5105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vùi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dài</a:t>
            </a:r>
            <a:r>
              <a:rPr lang="en-US" sz="2400" b="1" dirty="0">
                <a:latin typeface="Times New Roman" panose="02020603050405020304" pitchFamily="18" charset="0"/>
                <a:cs typeface="Times New Roman" panose="02020603050405020304" pitchFamily="18" charset="0"/>
              </a:rPr>
              <a:t> , than </a:t>
            </a:r>
            <a:r>
              <a:rPr lang="en-US" sz="2400" b="1" dirty="0" err="1">
                <a:latin typeface="Times New Roman" panose="02020603050405020304" pitchFamily="18" charset="0"/>
                <a:cs typeface="Times New Roman" panose="02020603050405020304" pitchFamily="18" charset="0"/>
              </a:rPr>
              <a:t>càng</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già,</a:t>
            </a:r>
            <a:r>
              <a:rPr lang="en-US" sz="2400" b="1" dirty="0" err="1">
                <a:latin typeface="Times New Roman" panose="02020603050405020304" pitchFamily="18" charset="0"/>
                <a:cs typeface="Times New Roman" panose="02020603050405020304" pitchFamily="18" charset="0"/>
              </a:rPr>
              <a:t>v</a:t>
            </a:r>
            <a:r>
              <a:rPr lang="en-US" sz="2400" b="1" dirty="0" err="1" smtClean="0">
                <a:latin typeface="Times New Roman" panose="02020603050405020304" pitchFamily="18" charset="0"/>
                <a:cs typeface="Times New Roman" panose="02020603050405020304" pitchFamily="18" charset="0"/>
              </a:rPr>
              <a:t>à</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cacbon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than </a:t>
            </a:r>
            <a:r>
              <a:rPr lang="en-US" sz="2400" b="1" dirty="0" err="1">
                <a:latin typeface="Times New Roman" panose="02020603050405020304" pitchFamily="18" charset="0"/>
                <a:cs typeface="Times New Roman" panose="02020603050405020304" pitchFamily="18" charset="0"/>
              </a:rPr>
              <a:t>càng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cs typeface="Times New Roman" panose="02020603050405020304" pitchFamily="18"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8971817"/>
      </p:ext>
    </p:extLst>
  </p:cSld>
  <p:clrMapOvr>
    <a:masterClrMapping/>
  </p:clrMapOvr>
  <mc:AlternateContent xmlns:mc="http://schemas.openxmlformats.org/markup-compatibility/2006">
    <mc:Choice xmlns:p14="http://schemas.microsoft.com/office/powerpoint/2010/main" Requires="p14">
      <p:transition spd="slow" p14:dur="2000" advTm="8117"/>
    </mc:Choice>
    <mc:Fallback>
      <p:transition spd="slow" advTm="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78861">
                                            <p:txEl>
                                              <p:pRg st="0" end="0"/>
                                            </p:txEl>
                                          </p:spTgt>
                                        </p:tgtEl>
                                        <p:attrNameLst>
                                          <p:attrName>style.visibility</p:attrName>
                                        </p:attrNameLst>
                                      </p:cBhvr>
                                      <p:to>
                                        <p:strVal val="visible"/>
                                      </p:to>
                                    </p:set>
                                    <p:animEffect transition="in" filter="dissolve">
                                      <p:cBhvr>
                                        <p:cTn id="11" dur="500"/>
                                        <p:tgtEl>
                                          <p:spTgt spid="78861">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78861">
                                            <p:txEl>
                                              <p:pRg st="1" end="1"/>
                                            </p:txEl>
                                          </p:spTgt>
                                        </p:tgtEl>
                                        <p:attrNameLst>
                                          <p:attrName>style.visibility</p:attrName>
                                        </p:attrNameLst>
                                      </p:cBhvr>
                                      <p:to>
                                        <p:strVal val="visible"/>
                                      </p:to>
                                    </p:set>
                                    <p:animEffect transition="in" filter="dissolve">
                                      <p:cBhvr>
                                        <p:cTn id="14" dur="500"/>
                                        <p:tgtEl>
                                          <p:spTgt spid="788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0" y="1219201"/>
            <a:ext cx="9144000" cy="5638800"/>
            <a:chOff x="1383" y="1236"/>
            <a:chExt cx="3901" cy="2925"/>
          </a:xfrm>
        </p:grpSpPr>
        <p:pic>
          <p:nvPicPr>
            <p:cNvPr id="3" name="Picture 19" descr="Mo than HaT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 y="1236"/>
              <a:ext cx="3901" cy="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0"/>
            <p:cNvSpPr txBox="1">
              <a:spLocks noChangeArrowheads="1"/>
            </p:cNvSpPr>
            <p:nvPr/>
          </p:nvSpPr>
          <p:spPr bwMode="auto">
            <a:xfrm>
              <a:off x="2514" y="3851"/>
              <a:ext cx="2607" cy="23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2400" b="1" dirty="0" err="1">
                  <a:cs typeface="Times New Roman" pitchFamily="18" charset="0"/>
                </a:rPr>
                <a:t>Mỏ</a:t>
              </a:r>
              <a:r>
                <a:rPr lang="en-US" sz="2400" b="1" dirty="0">
                  <a:cs typeface="Times New Roman" pitchFamily="18" charset="0"/>
                </a:rPr>
                <a:t> than </a:t>
              </a:r>
              <a:r>
                <a:rPr lang="en-US" sz="2400" b="1" dirty="0" err="1">
                  <a:cs typeface="Times New Roman" pitchFamily="18" charset="0"/>
                </a:rPr>
                <a:t>Hà</a:t>
              </a:r>
              <a:r>
                <a:rPr lang="en-US" sz="2400" b="1" dirty="0">
                  <a:cs typeface="Times New Roman" pitchFamily="18" charset="0"/>
                </a:rPr>
                <a:t> </a:t>
              </a:r>
              <a:r>
                <a:rPr lang="en-US" sz="2400" b="1" dirty="0" err="1">
                  <a:cs typeface="Times New Roman" pitchFamily="18" charset="0"/>
                </a:rPr>
                <a:t>Tu</a:t>
              </a:r>
              <a:r>
                <a:rPr lang="en-US" sz="2400" b="1" dirty="0">
                  <a:cs typeface="Times New Roman" pitchFamily="18" charset="0"/>
                </a:rPr>
                <a:t> - </a:t>
              </a:r>
              <a:r>
                <a:rPr lang="en-US" sz="2400" b="1" dirty="0" err="1">
                  <a:cs typeface="Times New Roman" pitchFamily="18" charset="0"/>
                </a:rPr>
                <a:t>Quảng</a:t>
              </a:r>
              <a:r>
                <a:rPr lang="en-US" sz="2400" b="1" dirty="0">
                  <a:cs typeface="Times New Roman" pitchFamily="18" charset="0"/>
                </a:rPr>
                <a:t> </a:t>
              </a:r>
              <a:r>
                <a:rPr lang="en-US" sz="2400" b="1" dirty="0" err="1">
                  <a:cs typeface="Times New Roman" pitchFamily="18" charset="0"/>
                </a:rPr>
                <a:t>Ninh</a:t>
              </a:r>
              <a:endParaRPr lang="en-US" sz="2400" b="1" dirty="0">
                <a:cs typeface="Times New Roman" pitchFamily="18" charset="0"/>
              </a:endParaRPr>
            </a:p>
          </p:txBody>
        </p:sp>
      </p:grpSp>
      <p:sp>
        <p:nvSpPr>
          <p:cNvPr id="5" name="Rectangle 4"/>
          <p:cNvSpPr/>
          <p:nvPr/>
        </p:nvSpPr>
        <p:spPr>
          <a:xfrm>
            <a:off x="811448" y="228600"/>
            <a:ext cx="7494352" cy="1200329"/>
          </a:xfrm>
          <a:prstGeom prst="rect">
            <a:avLst/>
          </a:prstGeom>
        </p:spPr>
        <p:txBody>
          <a:bodyPr wrap="square">
            <a:spAutoFit/>
          </a:bodyPr>
          <a:lstStyle/>
          <a:p>
            <a:pPr lvl="0"/>
            <a:r>
              <a:rPr lang="vi" sz="2400" dirty="0">
                <a:latin typeface="Times New Roman" pitchFamily="18" charset="0"/>
                <a:cs typeface="Times New Roman" pitchFamily="18" charset="0"/>
              </a:rPr>
              <a:t>Các mỏ than ở Việt Nam:</a:t>
            </a:r>
          </a:p>
          <a:p>
            <a:pPr lvl="0"/>
            <a:r>
              <a:rPr lang="vi" sz="2400" dirty="0">
                <a:latin typeface="Times New Roman" pitchFamily="18" charset="0"/>
                <a:cs typeface="Times New Roman" pitchFamily="18" charset="0"/>
              </a:rPr>
              <a:t> + Mỏ than Quảng Ninh là mỏ than lớn ở Việt Nam </a:t>
            </a:r>
          </a:p>
          <a:p>
            <a:pPr lvl="0"/>
            <a:r>
              <a:rPr lang="vi" sz="2400" dirty="0">
                <a:latin typeface="Times New Roman" pitchFamily="18" charset="0"/>
                <a:cs typeface="Times New Roman" pitchFamily="18" charset="0"/>
              </a:rPr>
              <a:t> + Còn có mỏ than sông Đà, bể than Nông Sơn.</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6089879"/>
      </p:ext>
    </p:extLst>
  </p:cSld>
  <p:clrMapOvr>
    <a:masterClrMapping/>
  </p:clrMapOvr>
  <mc:AlternateContent xmlns:mc="http://schemas.openxmlformats.org/markup-compatibility/2006">
    <mc:Choice xmlns:p14="http://schemas.microsoft.com/office/powerpoint/2010/main" Requires="p14">
      <p:transition spd="slow" p14:dur="2000" advTm="8375"/>
    </mc:Choice>
    <mc:Fallback>
      <p:transition spd="slow" advTm="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nodeType="clickEffect">
                                  <p:stCondLst>
                                    <p:cond delay="0"/>
                                  </p:stCondLst>
                                  <p:childTnLst>
                                    <p:anim calcmode="lin" valueType="num">
                                      <p:cBhvr additive="base">
                                        <p:cTn id="15" dur="500"/>
                                        <p:tgtEl>
                                          <p:spTgt spid="2"/>
                                        </p:tgtEl>
                                        <p:attrNameLst>
                                          <p:attrName>ppt_x</p:attrName>
                                        </p:attrNameLst>
                                      </p:cBhvr>
                                      <p:tavLst>
                                        <p:tav tm="0">
                                          <p:val>
                                            <p:strVal val="ppt_x"/>
                                          </p:val>
                                        </p:tav>
                                        <p:tav tm="100000">
                                          <p:val>
                                            <p:strVal val="1+ppt_w/2"/>
                                          </p:val>
                                        </p:tav>
                                      </p:tavLst>
                                    </p:anim>
                                    <p:anim calcmode="lin" valueType="num">
                                      <p:cBhvr additive="base">
                                        <p:cTn id="16" dur="500"/>
                                        <p:tgtEl>
                                          <p:spTgt spid="2"/>
                                        </p:tgtEl>
                                        <p:attrNameLst>
                                          <p:attrName>ppt_y</p:attrName>
                                        </p:attrNameLst>
                                      </p:cBhvr>
                                      <p:tavLst>
                                        <p:tav tm="0">
                                          <p:val>
                                            <p:strVal val="ppt_y"/>
                                          </p:val>
                                        </p:tav>
                                        <p:tav tm="100000">
                                          <p:val>
                                            <p:strVal val="ppt_y"/>
                                          </p:val>
                                        </p:tav>
                                      </p:tavLst>
                                    </p:anim>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009941760"/>
              </p:ext>
            </p:extLst>
          </p:nvPr>
        </p:nvGraphicFramePr>
        <p:xfrm>
          <a:off x="457200" y="1447800"/>
          <a:ext cx="7986713" cy="4267200"/>
        </p:xfrm>
        <a:graphic>
          <a:graphicData uri="http://schemas.openxmlformats.org/presentationml/2006/ole">
            <mc:AlternateContent xmlns:mc="http://schemas.openxmlformats.org/markup-compatibility/2006">
              <mc:Choice xmlns:v="urn:schemas-microsoft-com:vml" Requires="v">
                <p:oleObj spid="_x0000_s2079" name="Chart" r:id="rId6" imgW="6095934" imgH="4076718" progId="MSGraph.Chart.8">
                  <p:embed followColorScheme="full"/>
                </p:oleObj>
              </mc:Choice>
              <mc:Fallback>
                <p:oleObj name="Chart" r:id="rId6" imgW="6095934" imgH="4076718" progId="MSGraph.Chart.8">
                  <p:embed followColorScheme="full"/>
                  <p:pic>
                    <p:nvPicPr>
                      <p:cNvPr id="0" name="Đối tượ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447800"/>
                        <a:ext cx="79867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01945380"/>
      </p:ext>
    </p:extLst>
  </p:cSld>
  <p:clrMapOvr>
    <a:masterClrMapping/>
  </p:clrMapOvr>
  <mc:AlternateContent xmlns:mc="http://schemas.openxmlformats.org/markup-compatibility/2006">
    <mc:Choice xmlns:p14="http://schemas.microsoft.com/office/powerpoint/2010/main" Requires="p14">
      <p:transition spd="slow" p14:dur="2000" advTm="19314"/>
    </mc:Choice>
    <mc:Fallback>
      <p:transition spd="slow" advTm="1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OleChart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oal_bitumino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752600"/>
            <a:ext cx="41910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oal-poses-climate-catastrophe-after-peak-oil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828800"/>
            <a:ext cx="37338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76200" y="304800"/>
            <a:ext cx="8915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spcBef>
                <a:spcPct val="50000"/>
              </a:spcBef>
            </a:pPr>
            <a:r>
              <a:rPr lang="en-US" altLang="en-US" sz="2800">
                <a:latin typeface="Times New Roman" pitchFamily="18" charset="0"/>
              </a:rPr>
              <a:t>	</a:t>
            </a:r>
            <a:r>
              <a:rPr lang="en-US" altLang="en-US" sz="2800" b="1" u="sng">
                <a:solidFill>
                  <a:srgbClr val="0000FF"/>
                </a:solidFill>
                <a:latin typeface="Times New Roman" pitchFamily="18" charset="0"/>
              </a:rPr>
              <a:t>Than gầy</a:t>
            </a:r>
            <a:r>
              <a:rPr lang="en-US" altLang="en-US" sz="2800">
                <a:latin typeface="Times New Roman" pitchFamily="18" charset="0"/>
              </a:rPr>
              <a:t> là loại than già nhất, chứa trên 90% cacbon, khi cháy toả nhiều nhiệt, dùng làm nhiên liệu cho ngành công nghiệp.</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44365732"/>
      </p:ext>
    </p:extLst>
  </p:cSld>
  <p:clrMapOvr>
    <a:masterClrMapping/>
  </p:clrMapOvr>
  <p:transition advTm="1146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50179"/>
                                        </p:tgtEl>
                                        <p:attrNameLst>
                                          <p:attrName>style.visibility</p:attrName>
                                        </p:attrNameLst>
                                      </p:cBhvr>
                                      <p:to>
                                        <p:strVal val="visible"/>
                                      </p:to>
                                    </p:set>
                                    <p:animEffect transition="in" filter="box(out)">
                                      <p:cBhvr>
                                        <p:cTn id="11" dur="500"/>
                                        <p:tgtEl>
                                          <p:spTgt spid="50179"/>
                                        </p:tgtEl>
                                      </p:cBhvr>
                                    </p:animEffect>
                                  </p:childTnLst>
                                </p:cTn>
                              </p:par>
                              <p:par>
                                <p:cTn id="12" presetID="4" presetClass="entr" presetSubtype="32" fill="hold" nodeType="withEffect">
                                  <p:stCondLst>
                                    <p:cond delay="0"/>
                                  </p:stCondLst>
                                  <p:childTnLst>
                                    <p:set>
                                      <p:cBhvr>
                                        <p:cTn id="13" dur="1" fill="hold">
                                          <p:stCondLst>
                                            <p:cond delay="0"/>
                                          </p:stCondLst>
                                        </p:cTn>
                                        <p:tgtEl>
                                          <p:spTgt spid="50178"/>
                                        </p:tgtEl>
                                        <p:attrNameLst>
                                          <p:attrName>style.visibility</p:attrName>
                                        </p:attrNameLst>
                                      </p:cBhvr>
                                      <p:to>
                                        <p:strVal val="visible"/>
                                      </p:to>
                                    </p:set>
                                    <p:animEffect transition="in" filter="box(out)">
                                      <p:cBhvr>
                                        <p:cTn id="14" dur="500"/>
                                        <p:tgtEl>
                                          <p:spTgt spid="501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50180"/>
                                        </p:tgtEl>
                                        <p:attrNameLst>
                                          <p:attrName>style.visibility</p:attrName>
                                        </p:attrNameLst>
                                      </p:cBhvr>
                                      <p:to>
                                        <p:strVal val="visible"/>
                                      </p:to>
                                    </p:set>
                                    <p:animEffect transition="in" filter="slide(fromLeft)">
                                      <p:cBhvr>
                                        <p:cTn id="19"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501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s[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98700"/>
            <a:ext cx="40386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304800" y="304800"/>
            <a:ext cx="4495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u="sng">
                <a:solidFill>
                  <a:srgbClr val="0000FF"/>
                </a:solidFill>
                <a:latin typeface="Times New Roman" pitchFamily="18" charset="0"/>
              </a:rPr>
              <a:t>Than mỡ</a:t>
            </a:r>
            <a:r>
              <a:rPr lang="en-US" altLang="en-US" sz="2800">
                <a:latin typeface="Times New Roman" pitchFamily="18" charset="0"/>
              </a:rPr>
              <a:t> chứa ít cacbon hơn than gầy dùng để luyện than cốc.</a:t>
            </a:r>
          </a:p>
        </p:txBody>
      </p:sp>
      <p:pic>
        <p:nvPicPr>
          <p:cNvPr id="8" name="Picture 2" descr="coal_grou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295525"/>
            <a:ext cx="40386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572000" y="304800"/>
            <a:ext cx="3886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u="sng">
                <a:solidFill>
                  <a:srgbClr val="0000FF"/>
                </a:solidFill>
                <a:latin typeface="Times New Roman" pitchFamily="18" charset="0"/>
              </a:rPr>
              <a:t>Than non</a:t>
            </a:r>
            <a:r>
              <a:rPr lang="en-US" altLang="en-US" sz="2800">
                <a:latin typeface="Times New Roman" pitchFamily="18" charset="0"/>
              </a:rPr>
              <a:t> chứa ít cacbon hơn than gầy.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0171303"/>
      </p:ext>
    </p:extLst>
  </p:cSld>
  <p:clrMapOvr>
    <a:masterClrMapping/>
  </p:clrMapOvr>
  <p:transition advTm="12926">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5" presetClass="entr" presetSubtype="0" fill="hold" nodeType="withEffect">
                                  <p:stCondLst>
                                    <p:cond delay="0"/>
                                  </p:stCondLst>
                                  <p:childTnLst>
                                    <p:set>
                                      <p:cBhvr>
                                        <p:cTn id="8" dur="1" fill="hold">
                                          <p:stCondLst>
                                            <p:cond delay="0"/>
                                          </p:stCondLst>
                                        </p:cTn>
                                        <p:tgtEl>
                                          <p:spTgt spid="47106"/>
                                        </p:tgtEl>
                                        <p:attrNameLst>
                                          <p:attrName>style.visibility</p:attrName>
                                        </p:attrNameLst>
                                      </p:cBhvr>
                                      <p:to>
                                        <p:strVal val="visible"/>
                                      </p:to>
                                    </p:set>
                                    <p:animEffect transition="in" filter="fade">
                                      <p:cBhvr>
                                        <p:cTn id="9" dur="2000"/>
                                        <p:tgtEl>
                                          <p:spTgt spid="47106"/>
                                        </p:tgtEl>
                                      </p:cBhvr>
                                    </p:animEffect>
                                    <p:anim calcmode="lin" valueType="num">
                                      <p:cBhvr>
                                        <p:cTn id="10" dur="2000" fill="hold"/>
                                        <p:tgtEl>
                                          <p:spTgt spid="47106"/>
                                        </p:tgtEl>
                                        <p:attrNameLst>
                                          <p:attrName>style.rotation</p:attrName>
                                        </p:attrNameLst>
                                      </p:cBhvr>
                                      <p:tavLst>
                                        <p:tav tm="0">
                                          <p:val>
                                            <p:fltVal val="720"/>
                                          </p:val>
                                        </p:tav>
                                        <p:tav tm="100000">
                                          <p:val>
                                            <p:fltVal val="0"/>
                                          </p:val>
                                        </p:tav>
                                      </p:tavLst>
                                    </p:anim>
                                    <p:anim calcmode="lin" valueType="num">
                                      <p:cBhvr>
                                        <p:cTn id="11" dur="2000" fill="hold"/>
                                        <p:tgtEl>
                                          <p:spTgt spid="47106"/>
                                        </p:tgtEl>
                                        <p:attrNameLst>
                                          <p:attrName>ppt_h</p:attrName>
                                        </p:attrNameLst>
                                      </p:cBhvr>
                                      <p:tavLst>
                                        <p:tav tm="0">
                                          <p:val>
                                            <p:fltVal val="0"/>
                                          </p:val>
                                        </p:tav>
                                        <p:tav tm="100000">
                                          <p:val>
                                            <p:strVal val="#ppt_h"/>
                                          </p:val>
                                        </p:tav>
                                      </p:tavLst>
                                    </p:anim>
                                    <p:anim calcmode="lin" valueType="num">
                                      <p:cBhvr>
                                        <p:cTn id="12" dur="2000" fill="hold"/>
                                        <p:tgtEl>
                                          <p:spTgt spid="47106"/>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109"/>
                                        </p:tgtEl>
                                        <p:attrNameLst>
                                          <p:attrName>style.visibility</p:attrName>
                                        </p:attrNameLst>
                                      </p:cBhvr>
                                      <p:to>
                                        <p:strVal val="visible"/>
                                      </p:to>
                                    </p:set>
                                    <p:animEffect transition="in" filter="wipe(left)">
                                      <p:cBhvr>
                                        <p:cTn id="17" dur="500"/>
                                        <p:tgtEl>
                                          <p:spTgt spid="47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4710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
          <p:cNvSpPr txBox="1">
            <a:spLocks noChangeArrowheads="1"/>
          </p:cNvSpPr>
          <p:nvPr/>
        </p:nvSpPr>
        <p:spPr bwMode="auto">
          <a:xfrm>
            <a:off x="838200" y="457200"/>
            <a:ext cx="7391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u="sng">
                <a:solidFill>
                  <a:srgbClr val="0000FF"/>
                </a:solidFill>
                <a:latin typeface="Times New Roman" pitchFamily="18" charset="0"/>
              </a:rPr>
              <a:t>Than bùn</a:t>
            </a:r>
            <a:r>
              <a:rPr lang="en-US" altLang="en-US" sz="2800">
                <a:latin typeface="Times New Roman" pitchFamily="18" charset="0"/>
              </a:rPr>
              <a:t> được tạo thành ở đáy các đầm lầy, được dùng làm chất đốt tại chỗ và làm phân bón</a:t>
            </a:r>
          </a:p>
        </p:txBody>
      </p:sp>
      <p:pic>
        <p:nvPicPr>
          <p:cNvPr id="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676400"/>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8248456"/>
      </p:ext>
    </p:extLst>
  </p:cSld>
  <p:clrMapOvr>
    <a:masterClrMapping/>
  </p:clrMapOvr>
  <mc:AlternateContent xmlns:mc="http://schemas.openxmlformats.org/markup-compatibility/2006">
    <mc:Choice xmlns:p14="http://schemas.microsoft.com/office/powerpoint/2010/main" Requires="p14">
      <p:transition spd="slow" p14:dur="2000" advTm="10029"/>
    </mc:Choice>
    <mc:Fallback>
      <p:transition spd="slow" advTm="1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9"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ppt_x</p:attrName>
                                        </p:attrNameLst>
                                      </p:cBhvr>
                                      <p:tavLst>
                                        <p:tav tm="0">
                                          <p:val>
                                            <p:strVal val="#ppt_x-.2"/>
                                          </p:val>
                                        </p:tav>
                                        <p:tav tm="100000">
                                          <p:val>
                                            <p:strVal val="#ppt_x"/>
                                          </p:val>
                                        </p:tav>
                                      </p:tavLst>
                                    </p:anim>
                                    <p:anim calcmode="lin" valueType="num">
                                      <p:cBhvr>
                                        <p:cTn id="1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p:nvPr/>
        </p:nvSpPr>
        <p:spPr>
          <a:xfrm>
            <a:off x="69300" y="0"/>
            <a:ext cx="9005400" cy="1697200"/>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219" name="Shape 219"/>
          <p:cNvSpPr txBox="1"/>
          <p:nvPr/>
        </p:nvSpPr>
        <p:spPr>
          <a:xfrm>
            <a:off x="609600" y="76200"/>
            <a:ext cx="1982100" cy="1216000"/>
          </a:xfrm>
          <a:prstGeom prst="rect">
            <a:avLst/>
          </a:prstGeom>
          <a:noFill/>
          <a:ln>
            <a:noFill/>
          </a:ln>
        </p:spPr>
        <p:txBody>
          <a:bodyPr lIns="91425" tIns="91425" rIns="91425" bIns="91425" anchor="t" anchorCtr="0">
            <a:noAutofit/>
          </a:bodyPr>
          <a:lstStyle/>
          <a:p>
            <a:pPr lvl="0" rtl="0">
              <a:spcBef>
                <a:spcPts val="0"/>
              </a:spcBef>
              <a:buNone/>
            </a:pPr>
            <a:r>
              <a:rPr lang="vi" sz="7200" dirty="0">
                <a:solidFill>
                  <a:srgbClr val="FF0000"/>
                </a:solidFill>
                <a:latin typeface="Times New Roman"/>
                <a:ea typeface="Times New Roman"/>
                <a:cs typeface="Times New Roman"/>
                <a:sym typeface="Times New Roman"/>
              </a:rPr>
              <a:t>GỖ:</a:t>
            </a:r>
          </a:p>
        </p:txBody>
      </p:sp>
      <p:sp>
        <p:nvSpPr>
          <p:cNvPr id="220" name="Shape 220"/>
          <p:cNvSpPr txBox="1"/>
          <p:nvPr/>
        </p:nvSpPr>
        <p:spPr>
          <a:xfrm>
            <a:off x="1036200" y="457200"/>
            <a:ext cx="8190927" cy="3440800"/>
          </a:xfrm>
          <a:prstGeom prst="rect">
            <a:avLst/>
          </a:prstGeom>
          <a:noFill/>
          <a:ln>
            <a:noFill/>
          </a:ln>
        </p:spPr>
        <p:txBody>
          <a:bodyPr lIns="91425" tIns="91425" rIns="91425" bIns="91425" anchor="ctr" anchorCtr="0">
            <a:noAutofit/>
          </a:bodyPr>
          <a:lstStyle/>
          <a:p>
            <a:pPr lvl="0" rtl="0">
              <a:spcBef>
                <a:spcPts val="0"/>
              </a:spcBef>
              <a:buNone/>
            </a:pPr>
            <a:r>
              <a:rPr lang="vi" sz="3000" dirty="0">
                <a:latin typeface="Times New Roman"/>
                <a:ea typeface="Times New Roman"/>
                <a:cs typeface="Times New Roman"/>
                <a:sym typeface="Times New Roman"/>
              </a:rPr>
              <a:t> </a:t>
            </a:r>
          </a:p>
          <a:p>
            <a:pPr lvl="0" rtl="0">
              <a:spcBef>
                <a:spcPts val="0"/>
              </a:spcBef>
              <a:buNone/>
            </a:pPr>
            <a:r>
              <a:rPr lang="vi" sz="3000" dirty="0">
                <a:latin typeface="Times New Roman"/>
                <a:ea typeface="Times New Roman"/>
                <a:cs typeface="Times New Roman"/>
                <a:sym typeface="Times New Roman"/>
              </a:rPr>
              <a:t> + Được sử dụng từ thời cổ xưa.</a:t>
            </a:r>
          </a:p>
          <a:p>
            <a:pPr lvl="0" rtl="0">
              <a:spcBef>
                <a:spcPts val="0"/>
              </a:spcBef>
              <a:buNone/>
            </a:pPr>
            <a:r>
              <a:rPr lang="vi" sz="3000" dirty="0">
                <a:latin typeface="Times New Roman"/>
                <a:ea typeface="Times New Roman"/>
                <a:cs typeface="Times New Roman"/>
                <a:sym typeface="Times New Roman"/>
              </a:rPr>
              <a:t> + Nhưng sử dụng gỗ làm nhiên liệu bị hạn chế vì gây lãng phí tài nguyên thiên nhiên.</a:t>
            </a:r>
          </a:p>
          <a:p>
            <a:pPr lvl="0" rtl="0">
              <a:spcBef>
                <a:spcPts val="0"/>
              </a:spcBef>
              <a:buNone/>
            </a:pPr>
            <a:endParaRPr sz="3000" dirty="0">
              <a:latin typeface="Times New Roman"/>
              <a:ea typeface="Times New Roman"/>
              <a:cs typeface="Times New Roman"/>
              <a:sym typeface="Times New Roman"/>
            </a:endParaRPr>
          </a:p>
          <a:p>
            <a:pPr lvl="0" rtl="0">
              <a:spcBef>
                <a:spcPts val="0"/>
              </a:spcBef>
              <a:buNone/>
            </a:pPr>
            <a:endParaRPr sz="3000" dirty="0">
              <a:latin typeface="Times New Roman"/>
              <a:ea typeface="Times New Roman"/>
              <a:cs typeface="Times New Roman"/>
              <a:sym typeface="Times New Roman"/>
            </a:endParaRPr>
          </a:p>
        </p:txBody>
      </p:sp>
      <p:pic>
        <p:nvPicPr>
          <p:cNvPr id="5" name="Picture 39" descr="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151909"/>
            <a:ext cx="6629400"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01628534"/>
      </p:ext>
    </p:extLst>
  </p:cSld>
  <p:clrMapOvr>
    <a:masterClrMapping/>
  </p:clrMapOvr>
  <mc:AlternateContent xmlns:mc="http://schemas.openxmlformats.org/markup-compatibility/2006">
    <mc:Choice xmlns:p14="http://schemas.microsoft.com/office/powerpoint/2010/main" Requires="p14">
      <p:transition spd="slow" p14:dur="2000" advTm="15804"/>
    </mc:Choice>
    <mc:Fallback>
      <p:transition spd="slow" advTm="1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9"/>
                                        </p:tgtEl>
                                        <p:attrNameLst>
                                          <p:attrName>style.visibility</p:attrName>
                                        </p:attrNameLst>
                                      </p:cBhvr>
                                      <p:to>
                                        <p:strVal val="visible"/>
                                      </p:to>
                                    </p:set>
                                    <p:animEffect transition="in" filter="fade">
                                      <p:cBhvr>
                                        <p:cTn id="11" dur="1000"/>
                                        <p:tgtEl>
                                          <p:spTgt spid="219"/>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0"/>
                                        </p:tgtEl>
                                        <p:attrNameLst>
                                          <p:attrName>style.visibility</p:attrName>
                                        </p:attrNameLst>
                                      </p:cBhvr>
                                      <p:to>
                                        <p:strVal val="visible"/>
                                      </p:to>
                                    </p:set>
                                    <p:animEffect transition="in" filter="fade">
                                      <p:cBhvr>
                                        <p:cTn id="21"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rongbay10.vcmedia.vn/thumb_max/up_new/2013/05/09/0/201305083802_h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181" y="1143000"/>
            <a:ext cx="4170219" cy="270668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data:image/jpeg;base64,/9j/4AAQSkZJRgABAQAAAQABAAD/2wCEAAkGBxMTEhUTExIVFRUXFRgaGBcYFxYWGBYYFxgYFxgXFxgYHSggGBolHRcYITEhJSkrLi4uFx8zODMsNygtLisBCgoKDg0OGxAQGy8lHyUtLS0tLS0tLy0tLS0tLS0tLS0tLS0tLS0tLS0tLS0tLS0tLS0tLS0tLS0tLS0tLS0tLf/AABEIAMQBAQMBIgACEQEDEQH/xAAcAAABBQEBAQAAAAAAAAAAAAAEAAECAwUGBwj/xABJEAABAgMFBAcEBwUGBQUAAAABAhEAAyEEEjFBUQVhcZEGIjKBobHwE0LB0RRSYnKS4fEjM0NTsoKTosLS0wcVFlTiJERjc6P/xAAZAQADAQEBAAAAAAAAAAAAAAABAgMABAX/xAAqEQACAgEDBAEDBQEBAAAAAAAAAQIRAxIhMQQTQVEUIjJhQnGRofCBBf/aAAwDAQACEQMRAD8A7aGh4aPQslQoaHMNGsVoYwoUPAsFDQoUPGs1DQoUPAsWhmh2hCHjWChoUPCjWahhDw8Jo1goaHEO0Jo1gocQ8NDwLNQ4iQhocQLNQ8SiIiQgWaiQiQiMSEaw0SETERESEBs1EwImIgImI1hokIcCEIkIFjCaFDwoFmowIUM8J4rZehQoZ4YqjWLQ8PDPCgWCh4UNCeBZqHhCGiM2elIdSgBvMa6BpLIUOhJOEMumNIn3oe0N2p+mKHhJrhDkHSD3E/IrxtcoQhQFadqyZfamJfQG8eQjJtPS1A/dy1K3qZI8HPlCyyxjyxlhk+EdHCWsJDqIA1JYeMcJauk09WCggaJDHmXPKMmdPUoutRUdSSfE1iMuqXgrHpJPk721dIrOj3750QL3jh4xkWrpif4coDeov4D5xyrw7RF9TN8F49LBchlu6Q2leM0pGiep4ivjHUpUpyAojc6mA1UXqd3yjhFprHohQAa1aqQBg2JAJ63E5Pwjg6nJK07O3p8cUmqJWZK6K9osu7JKiXxx0FMN0aXtC1Cd2ddDwgVSMwavjl+uAp+hCUhnGISCHoeH2R41jm70/En/ACVeKD5S/gdClBnUS3CvKCJKFJBJU+go/PjAql5DD1gNN+/uitayGrhh5d+MMs+Vfqf8ivBjf6V/BopmH167ooFvUFKBALKZw4owNd9fjGb9LIigTneoJdsQ46qWGHrSG+Xl8SF+Hj8xNxO0w7N4jHhFidpp08Uxz5mVxoHoDk2SWJYHcMYdC8cR3tVhqE+cMutzrz/Qj6LF6N6ftNf8OUFcV3fBjGVa9qW73ZaEjUMrzPwhpcxm0fj8WNNCYLkzizY+vONLrcz8gXR4l4Mv6btHfylwo2nGg/EflCifysnsf42P0cz/ANWSvqTOQ+cJPSySfdWO4RxN0irHhFyJCsbviI9H5kzuf/mdP/md7YNtS5pIS9A9Yxts7ZaYAFdVwzRk7DtNxSyX7Jbi8YltnEqUd8WeeUoWzyuq6aOLLpjxR6pY7QlaQUl6QRHBdCto3VlKjQ4cY6XaG3UyyUgFShQ5AHjHRHNHTqZx9tt0jaSknAO2O6AbZtSXLxVXQVMczP2tNVe6xSFYhJKQW35xnrUMzyqeZiEuqb+1F49Mv1M2LZ0mUerLDPmamMOdNmzFupRNRUwyGFQMs/OJXzHPOU58s6IwjHhHYrmJlIczQrDq32f4wFaOlAVRUugwY+ZIjl3qYUcq6ePncu8ju0bE7pDN9xkDvPnSM6026YvtzFK3EluWECKnJ1HOIGc+AUe4jzpFVGMeEI23yTBhRUmaouyMNSB5PCvKdiUimGcNYpbdhrsQMon3ie9vIRTMCB2rveSo+MbcGxcZqRS8OGfKG9uMkLPc39TRWm0JGCh/ZSfjFiZwOSz4CAEGnT5mIlgD7SsO4CO32JarROlJWtUoFV5wEKKWcpBP7QFVRWucclMUpmEtuJjr+ictZs6Gu4rY5DrgU7x4xDMrRbE6ZqIs9pYETZeQAMlZVlUkThdDbosmWGf/ADpQAJP7lTAnAD9sOD4ndFxRMdRvgEqIe7U/u8C9QxJZte6xMxX2eGLY1yrXD9Y5uPQ+7KJdjn3S8yVUqA/ZKAFQn+YXNRXyif0KaCayyzgll5U13+ni/wBuC5fcSHBLFJoHcYA8OcL25BOB0BLNxIdzhyjahakArsEzAql72ChjQZ0/OBLXZZ8u4lCJSgsrVevzEZpGSSKu7nIRrJmuvPLhjkMojaaTEUf9lMLM5a/KFN7ZcISMtwu01uYxRaatKk0Bb9tMN5nNAEJq2giyUi0B3kJx9yczHvKXyo3GD5g0O+mKcXHkMmiSbQxN4M+IyFWvj7TvSHteh2n4YIDOYvZZl76oXIIJOQUVgE/eTjnFqZ6xUyZgq1fZ8cph1/XMuXax7285B8wsZO+UQM68XO59+ihXGvCBJr0LGLsX0ncr8JhRZT0YUS1fgppOckWZKkl0kM1XJ84aVs6VLN5IJIGefCOklbWtZSC0moBa4rMfeiE232hTBcuWrFrstVONY6Xj9MRZJN7x/s5mes3sCnd1eeEZu07OkpUApKiRiwLHiI0ukqlFSSUgdU4BQz0PGMJ8r6eaQfEx0YsGydk8uVXVFFhsolEKvORXT84MtVrUolRYElyQAPGBZjPVRP8AaP8AkhBEvE3eLKJ8QPOOqnVHKtMeBG0p+s53dY+ER9tolR7m/qaIzrSB2Sr+7T/uQ5mpOIX+JI8Lhg0HUh1LVoBxVXwBiBUr6w7gT4vC9qkDsA/eUf8AJdhvpZGCUDuKv6yYGk2sbipR7wPJoQuksEgnJzePmYqVtGYMFJHBKE/0phS9ozSSDNmHdfU3J42kGth6bJOykrA+4oDmwEMixTlKupuXj7t+Xe5FcZ5FXMafRulplnKvkYTJ9MW0GD1SSZGZsC0BiUByH7cuoAUonF8EmGn9HrSzlAADl76SaBZOJ0lq5bxHYpkgumoxauakSkFQD17bVHDWLp5vBR1Ss+Fo/wBwc44flSOrso4eX0XtF4/s7zYj2kujFQwvaoVyiyd0atX/AG4AGLrQWZ8WP2TyjvbIHUs5kl+/6QYMm+9pdqPP4xl1MjPEro86R0dtX8sDgZe77W8c4kvYNqGKT+KX849CWjd73AVmozHCKlSiR1k0AoxduqDo/hB+TP8AAFihe553N2LPzlqVxWhqd8dN0XtIlyAlSVpKVqBFxZFFksFAMQ5xEaNslqrQg60Y084G2a926esQpV0Yt1lYk1LDXXOJTzOapnRHElwG/T00DTK/YmBqCtQ4qkE98SM1w4Sqn2TrSkXSB3nM5GsXJVgBzOGFSfh6adoDVAE5ZP8ADXUYsN1Xeg+YiSCo/wAJdAT/AA/iqnzgzcO59dT4+O9yJAAw157xubKNaA26AkS13gRLVVs5e/7UD7RtJTOlgpV+7mEMZdBfluS6mA3743RQb9fiN8c90iSPay+qHuTauw7UlxhX3cKwI0mIm5MqXtJNWlzCMKXG7nXoGin6eSaIXr/D/wBepigD1hyGQiyWnLPH1pBcl6LaX7Lk2jK4tv7H+rGnnBUmfh1V+HzgdI5jw9fGDJEvXH14Qrl+DU/ZP6T9lXhCgj2W8c4eE1A/6c90u2mtJliVMmJF0ghJKag5sRHKTratXaUtXElXxjq+mchAlS1AAG+oFSS5LuWI7o48pORBj28FaDz8n3Awmpfsn8J+AiXtxv5EfCJkHSIiZngGzDRaydEVT0jOEZyfrDmInfeJBMA1A/tg+MNNtYG+CCkaCK7ifqp5CMGgFFucnKHM9uUFGzS/qJ5CEbMj6o8YDMZq5rmkG2ehqcon9DR9X/Er5wvoqdD+JfzgBCUsYK2Mf/USwGwmY4fulnzjK9koe8puOHONLo5YDMnj9pMSUpKgU3MylFbyTTr1+GInlf0MfHGpo7eYEpVeUQSlRUMiEiYlWukg1wpEZEx3ScQkpPEewBG/FQiFo2ayFKM9bfa9kEsAoEK/ZvgpYJ4nhKXYBfpMVeVUdZLVYlRITqG9NHluP5O5GrZZDIOd5ia0q4/zwROTU/aB8Stv6kc4ARYGZIVMDCp9osAlgzAKqXA5RSqypLG9O0CfbzwRWhpM0anDSNsDTJs01qzFBj/TM+CuUWqLJIbI+Au05Rk2OzSilIJKqDtTFqLkFwQpXpoLGypBcGSgnN0hQqRrGtAaY1uUKd3hAuy0AoP31YVwOFIJGybOB1bPKAP/AMSEnRz1d0c10Vs8tpyVAn9uoUFAGAa6DXDQwNnZSL2OmBA4HPXhFU62y0isxID5kCu9zRjFa5ctNEqS4GaE7tU+miCqMSySxaYmiS595NQBjzygUg2wn/mEsM8xFc7wbhjh+kWy7ejG8C+nWYbrr08IFeteookMRWWs4h/BuLiLAp2bqXSwzCVHcWdB8O4kHSiUmy9W0kHAnUMhZcfWAAqN4eMvadqStaCkqICF0Mtf1pbFN8AKU7uRg+6JWiUO0AwBcpFTKU5urQWqk5jjgXimRNAUA9S6iQTdLML4ZSSxfB6tBUEgK+SpKgcErJOIuscxVyPlFyAWBuK5od2dj1qFvPhByVPiXZ3chQBo/aKmyIF4RYlbfm/Bq4DEMaUoY1ILmzOk2lNSyqODRPut9reOYzaNCRtGSxGJFKswqxYvvG6oGcZlpsOJJ7LqSoOGa8Qkhi5cgJJDh2LihElShVRLF7qxg1COvezLLJGWBvBxDrHFolPLK6LvZDVPKb/qh4X0eZ9VH4j/AKoUPoRLuMzNt7Tmz0ezUUMF3wwwUyhrh1jHNzVFPaDb8ueXfHU7W2YuSsoW24sWUNQXrGVMkn0BHsRUUtjmt3uZqVHWHTMaHnWNi6XSdMU/hy7mgczCntht+KeeXfApBsIupNWEMJQqxI7335vFQIxHMflEkqI3+tfyhWhkyRlK1B7miBSoe643EfFosE7WnlzyiaVQtBBCpsQRxEIL0MGRFUlJxAPd684FMNg4VEgIsNlGRI7/AJvEPoxyI5fKFGpDqEbPRFTWjR0K36H4RiFCxk/Aj4tB3R+3CXaElYKXBS5SSBeBGIBETybwY8F9SPQ1rBqkhRA16qcw6XocMnzikWeWlQUboW7lRCbyiXolWLVdt3KidbEB0ELwf91OY4ZhDPjnpAyLSUpoiYA2Bbua+sH5tvjzFZ3JI11gG8CgEDBi5SWoqoqag8SYiskGoBwF4Kc97pAausZadoLYgSluatelDQtRZf8AOJC0TS5CEY5zGyz6h3CDTMo0aAnuaukjFVLoLPnmx0yiyVaSKYtlQEYVclj+UZkn2xctLS7EdZSxgE4FCWw1iCkzQQL8sO7j2ZJp9ozRSsLQaR0EucCMdAdcqEd/jHIdF5x/9SKgiepwAC1TjeplvjURMXgZieISPioxj2OzLTMnqTONSntJR11BPboAAXxuiuOMGKW9sCjXg350x6lQbekprXOgiEmSQ4SanFJ36b2YvjGZMROvVmLoKMEgB6OwTTvLQMZbsFzZhw7M2YmvBJDV+PGNsPpZuJA6wAIHvo0GqdDyixSzjiQM8Fp3jUBhGKizSiq8pAUGu/tHmqOLB1knMhq4jSNix7Is5SlpMtGDXZaEnk1MI1xRNwfINO2hKx9tLDOL3tEULsZanOFGY6cqE2mX7RJExIBCuql2CipIIJAJZzuxNTGqnZpFDgcziydM8WgRMkypuTXSxerggnLVRPKuUHUhdPpiNqSwUy1aNJmvVhQhG/E6xNM/JMuYqhIAQof2eswBO9gc915n/r1jzcs35xZLtJGBw+6MTXImF1/gDUiCBM/lLo1eoM2LdfIV4UrSK12BZoJaQ+bhJd3LlLkjNjwqDTVlTHwr4HhXHiYtBw19fI8oZTfKISb4Zk/QJv2v74/7UKNf2qdR4fOFB7kydIyeje2Ze0JPsZ7e2SHpQqAp7RGh1G/QtGLtvY0yQpldZJ7KwKHcdDu844LZO0FoWlSVFMxBcKGPHfofzj2fo3tyXbpN1QF5mmIan3h9knDMHg8evbi9iFHn02UDAkyTHYdIOjapLrQ6peuaPvbt/o86pEVTUhTDm2PNPVO7DvEDkqT2h3io7xiI3FyYHXIjUMZqJgNQXid0cDrUROdYXqKHUfEGh74HN9OIvDVIL96fk8KEuBOr8aeI+UT9s2II9aj4xRLng4F4sSqAwl6Zgxfv/MRJK33wNdHA6ih8IQSoHFxvoeYhWhkEv6xh7MsiYjctJp94coo9u3acfew/FhEkr6yTvGPHIxKXBWJ3i3Ltifh6/SKSAd+92atWYOVDlEr++mtQ9fBPn5wmOXJJGLAUUd1Oz3d5EeUtuD1KskpAHHTBuI1pqIaWtia/hpWrurDweKVTWBrdAydh/wCI5ZPFarQkt1kkmjPRiwBcVNVZU62jQ1G4NH2r5HSvf63xSuYTia95xAIYUYYc+dAtKaMSXPup8yPnEVzam6ksWdurWod1tuwrAozSCgCw7WBxbxxfDwgCylClTXDtMDtddJANVUYvRqiLiSfc43iPBipzAtj9q85Qu9ZYHVX1kqQkdVXUriFY4EYQY+RZeC6dKlioUTUUIOFMMhi7RESicjXXJzTQDKLDImFgZgqW7LkBi7l6tQPSF9BcuZq3xcBAfd1kmlIW17G3GlKqAA58Bn3+WMaNlQwBCnLspR8kgU+GMVybICGJUU59kcOyBu5RciyBLmp3XlFuIJ4QLQrsPnW4tww+NfQgS22lKiCKsC4AKjUhiAkE4pPpokUpbsgHOjk5eWUFSFH2jHH2b3jjVQAyYmnGu+BZGSozUhRwSqn2V40+zxi1Etf8teOJKWphQrfwjaS2RHGIzpjM4xOOLbzuy5QRHMFkWOYcgMcVcdBBcmxzD7yRXeosW3DlnwpEkFi2uXDMQXKUwDn8jpvz5CCiE5Oiv/lR1R+H/wAoUGfSBu5flCimxC5nzha2SbyVBwcHHi0bGxNrrlLTOlKZQ5HVKhmIw/o6iS5U2VcYazr9mrGhx+ce5NXwSi35PoXYO3k2yXeRdTktBqUlqjJxGNt/o2A65NfrS/ijdu5aR5vsLbMyzTRMln7yclDQx63s3aku1IC5ZKnyzSdC+BjmbcN0VjBM8+URFakR2e3OjBmPMSyZmj0Xx0Vv/WOTmbLtKT+5X3C95PFo5E1uB43ewDMlaQOtOog+ZJWO0haeKSPMQHeDtQ+cHZg0sBn2RJL4HXA/n3wOpC05XhqMfw593KNZUoHCkVrknR+EAxmy5wOB+Y4jEQQiZCn2UHEV1z5iB1ylpqOuN1FfI+EAIakxQuypcM6XNWJT5UPfFMm1A8cwaEcQYJUukSlsVg0dsmUcFLUrUkhJfDFABBG5sQ7Via7DQNeIwYqUo1GZUXwIIO8VFHdAL456s7nI5EvlWtC1ILkzA5oKAP7uOe4V3ByrskGPLW56Mm09jJVYx9UCuQAHkG8H0MKYSKXcNxPIAE64gYxtLQCWZmrvA4O4B4tvMDzpOGm79Qnfge+FGUjLUtvzN04MwBrF0v16+UF/Q3olSuAJAbcyQG5xFdmYlyAw1FMcSaDvA4wHEdZFwU39Ip2WOtPJ/m4j/wCtGGNfVMIl7VOSga5VPGjlvVYzJW3bNJmTkzlqQb4KXlzCFJuJBUlkmjpOLZRowbtJGlJI2yh64abokz8SfQHd5xoSNnLUkKZrwB63VNQ9QA71wMWDZasbwyyJfhhn6yhNJN5oLyVSgw3tiKgDVsz6rFi8GdtcGUdTm2TQWjZ9KrI+6EjLeDTf+T0qsiBjeJ1KlJ49lmy8Bi7PwQeWLZVZZV5eGGPn8ucOuagWisxIJklgS1ErFcWarO2sFpsycSlPeHw1c0G531IjM2iEibLDA1UXIc3gkhvD9GYKqFc9bpF6Noy6/tpdKBiFlh7zIJPhrC+njJMwvTsTEdw9qlIw3xJCAwHEfCnrdDqz3H4CH+n0HS/YydoTVBkWdjRhMmIR4yvaNhFc1VqW4BkSywymTqF8DelxclVYKlivd+kDVXgDgkYvsbR/Ol/3B/3oeIfTB9f+qFD/AFf5Ao8uWpkl/XrGAZrKDhsWxHljBqTr374GkgpLvgaax7iex575FYJp7JemHDSOi6O7cXZZoWKpNFJ1HwIgG2W2W3WWkEjDMdwjMk2lKnYu3c/OEasaLPfbDtRE1AWghSSKfI74qnHSPKejHSBVmWAXMtR6w03jfHpMna0hgr2gIIoznEOAQN2RjlyKjsxU+AyXOZSdS4+Pwic4g0UlJ4gHzjLO3pYqAtRwoGAzArxHGBJm3xlLocyr5CJa0vJXtuT4NGbsqQouZSXOLIQPhDf8lk4CTL8Qf8MZK9vTCzBI4hyONWgY7ZmkB1tR6AUo7etIHeG+Pfo15nR6zZy1IO5aiPEnygO1dDpCg6ZsxOhvII/pDwHMtExVDMVp26BnrocIpXqz57zjvdhG+TLwBdKgS3dDJSv/AHKSRhRiOBSqkYtq2DOlAlM2VOljepCwNXUkJauZEdIH+e7gTj3RG09lQwN0muDsWJEK+pmOulggmVaSUk+yUXAKSopDhQJZTEmj1pUuQHqXXOmaJDFwxUosQc2TXfmHd8TGzKeVLIzlo/pHyPnrEFq9evXhHLqLxhsJM5aQBeSKMyUAAKL1TUlPDDdEFz1tWYo5+6k/iQkFuMQUr1+XrwiIrhBtjqCRNa73aJVxJOHf6eK7gGQHAN5fCEacPQ5fnCly88M8QOZy/OBYaQnP5cshhhF/R7ZEudazMWkfs0pLEYqyfgQacIQOOAGvYemQ7R4vBPRTaMoT5/7WWOql+tdIY1BCjiHxhlfghnf0M7NSv10/OIJUPXw35b6jMGMi19JrIhIJtMplEi8lV9N4YpvIcBsMcC+QjnrZ/wASLImiETpm8JCR/iUCOVO4Q6xyfCPNqztpk/148s378wIoFa8su/cBVtKnGPNbR/xKmHsWZIH2llXMBKc6s+QGUZNp6eW5VBMSj7ktPH37x/QQexNjpUj1xdoA9M7YcPhxrGNbZzz5YJr1qbgk5ab6R5RaduWqZ2rRNO4KKRySwjPQhiVB0q1BIJfGoh103tjxko8I9wtFulyv3kxCGHvKSlww+tifXHItfS+yp/jXi+CUqVnqBd8Y8mRIOXiMe8QTZrLMV2ZS1Nj7NJWw3gBxyhvjxXk3dZ3qun8odiTNV94oRkBkVaQLaf8AiJOIaXIloOqlLmeVyOasWzVTFXEpZf1VES1fhmEHlHQ2XoTOPbWhHNR5M3jAccceTanIyf8AqW0aS/wfnCjpP+hD/PT/AHf/AJw0Du4w1I5BUVTMdxhp00jmPGHnBwY9Q4CmbZVLAIAIYZ1pAosK0LvBmzDxpbPmBrvvcYttBpE9TWw6SKQY7LZqr0tBUoAXE1dmYeqVwjhBaUgteTzEdnsgPKQsnAEVNAxbm4Bjm6n7U2dnSfc0aE8/VAJZnzLZEgY4lt41iABaresMsMN+sTTMySmnL0IoNoS4BPcAWpRnz8MI4uT0EXJSMSf03NgcPVYlLIagd8C3c2FKeEBTdpy0EgqQitb6gDg9Uu44PWM+f0kkD+K743UlWda3fVIZQk/AHOK5OhMwZvQ6YE9Zz3Py3RJ0bhxoaY8A4w3Rx83pmkUQhRb6zJG5rpeKZvTeaQwkyhRq31Bsg14RRYJknmgd0EBqEGlfkGiuamhDZGmWEedz+k9qWSfaXXxugDc+ZgWZtO0Kd580g4j2i2Pc7QfjPywfIXhHpezV/sZZyujhh+Xhuim0bUkI7U5A3Xg57hWPMSlRABJYYB6dwhxKjfGV7sHyHWyO2tXSqzjArX91J/zNGdN6ZDCXK/Epi+VAMNzxzgkRI2N4osONCPPkZrzulM9WAQnuJPHrEjwgNe2rSf4yhwZPikO++KpVim3SpMtcxINShJU24sC0FbJs30ghMoFSj7oofHGG0xW6RNzk+WZ8xa1VUpSvvKKvMxESd0dvZOgtoVUhCPvKrySDyMacjoCB25r7kpbxJPlE3nivINLZ5yLNDpsxj1SR0PsycUKWdVKP+VhGlZdlSpZ6kqX+EXvxM/OJvqRu0zyKRs2aqqZa1jVKSryEGWHYM2aTcQ5BYglKSDvvENHsUtCdG4/PCK7Zs6Wuq0pcYKPVUkblCqe4wPkX4NoR5xI6GTveUhPeVHkA3jGjI6GSh25iz90BI8b0dJMQpDiXOEwB+pMSo4NQTEh9BUKxiez7UJib11SSCoN2g6SxqMnga5PhhqKMuR0ZsycJb/eJV4UEaUixpQGQhKB9kADvAGMEtU1SQksWOBZ2fSoO/viuesjDLu+WkLK/IVT4FPsiVhpiUrGiwC3ccPOkCJ2YlNZS5kvQJUVIxFShTgt8S0FSz894zHx5wRkWzHPIdwYcYXU1wFxT5Me/aP8Auv8A8JfzhRtXRoeYh42t+v6DoieK2hLuMmPkw+MXDAGK0ihi1IdIj2keYUzLGlRfPIhwfCB12VON0PvrB6S3dCUivGA1YUZapeTRqWTb8yXLCAlJKXYknUmoGOJzgeZI8IrMrOJyinyVhJxexbbNu2iZ790fVQLo+fjGdNmLVRS1KGhJI5awX7CCrNs1czsIUr7qSryhNo8FLk+TFEmJJkR1UnonaT/CYZ3lJDDVnfwjUsvQaYaLmIT90Fb/ANIfvhHmXsZQfo4UWfdExZ49Ns3QmSO0uYrhdSDwDEvueNP/AKcs1277FGDO1TvcVffiN8SfUIdYmeSos0aFn2DOX2ZKzvukD8Rp4x6XJsws7AIHs3opKUgj7zZ+cHXX9Y8PlEpdQ/CKLF+Tzuy9D56sbiNbyn5hIMaMjoUAevN7ko8iTUd0dmUeWOLDfqIQRkRXFtd6TEu/MoscUc1Z+ilnDEhS+KiB/hZuEa8nZtnSBds6HGbAniXc8jBdwZVBo+RP1ToqHXL39+Q3HSBrk+WHTEj7MFrvc3w1jI2n0ekzjfKbi3BvooXFReGZ34742E0Lsx0yPfkYtlB8Xwx0+8MxvjKTXAGl5MSVbbRZqLPtUOKk1/Fik8Xjpdn7SlzQSykti4Zjo+B/TCMTbjfs5amCVzEjEsXUwYio0bfQx01msiUIugBhQb9Sd5xgtbWQm0ga2TCAyEupiQTQAhmfn4RXMEw3WuCovGpcZgDInwghavXr1hFc1eXrHXTflnCA1bAFvcJJvHgKY8PXCkUS5LJAOQrV3LVx4nubKoMmqcgNiL2jMQBwJ8GbACK12hKWDi8U0Tg7B2AOWevVMZKyie25WpIQMXP6c8QO/c8U9GUEynOBmTmqx/eqdsqaxGelZYlKmJ7RASKPkplCpdwPexpAPRvaa0ybt1LlcwAhbp60xSvq1oaVAzi0FXIst1sbViWCjs3QpRcPjV3Bc592Yxhpt1gScMSWGHhnFcqUtQ6yiGDXQk3c6BjeSaAl/jRlWViLyXAIL3FG9Qhi4w7zAm7Zo7DIWl8XzwxYNRWHjEwpag6UUfE1Y6s40yJi8SRRTBWlLqQMXbuFDBIWOJy8qZADxhEFyfgF+jWj6o5J/wByFBzD7P4jDRhNUjxBJ5xbKwgZaC4IwGPfF6FNHuHARUS4OUamybAZxuBSQRWp8qRnLGUFbHtxlTETBW6RTUYGElfgaNXudGjonR1TDwCW4hyfhBEjo3ISQSlSgfrKND/ZaOi+m32UMCKHHHDd4RSZ6agkEFzrxFPWMefLLO92ejDHHwgazbKlI7MpAIqDdBLaOa+hGhJDNWmXyMC/Shx3/ryi2Xa8gGcesPWEc8pLyWUH6D0y8CNabjod3rSJos/LxSdOEDWaeSamhocIKqp71XTg77284TUhJJokJQNDQipyf7Q0MWIlg0xwLgM4OChoaHCHlqBuks5ABNKOK+IEX0pphzr5DxjWScqKDLoQUgioL4HOrawDZLOEJPau3iCHBKOsbqgQMMH+NY1ykvy7q184HkICXJIT1iyldk3mUUqfIk08NDqbF11uQEpjUVxLV/to1fNPo12iWFCtBUuKsGe+g4lLiqcfjetN0EMWFSnFUv7SNU+t0VFWGDGoqyVHVJ9xe7A+WWxk290Cps6n63VJzxlzQcPumCFSqVBByB+CsD3xJVsQO0sJ1Spkk0zQcTvSaxQvaiMEIUoUpduJIObTGIb7IOPGG0+gqcn4GSjF2xqMANPu+URWpqCu7A8GgSZNmk+6jrkjGYoo+q/VrngrvyFnSX7S1qqS14oFXwEu64G99c41FlZXt2akGUVG6fpEkgdk0mJchzdJxp35PHQzdryy/WBYt1S5HcKiOT29ZpfsnKU4hlFNaHNWOV06uBnGrLbA1GWDJOFBkeOkN+lCSx27DZu09EqO9roHNjyED+3Wr6iQQCcVFldnQOXIZqgnupkpc4vQVOooScnqCwaL0qAwpxzpUn1TveNRtKJKdWai+/3TSt1gXAzGMREkJBuhIFcAwruGb8++LE01fXxw1+e+IzZjVUQN5pWv58a60zDwVTllqnud/P14iMbo7Zb1kQoMO27PUXiSNdeRjYWhZClIlTFgJKqAB2qwCyC7vUA14wB0JRMXZ0oTLIKSuqyAKFyaOSe4OzPSDFOmLKcb5NSQpQoRUAsWLsKVUnQuCWOUOu1uDiBhVaNNX8MY00bDqL84lq3ZYCEmqbocupheZwU4d0H2fZ0iWSUISCygFl1Lr7QB1qdRwTnmIPbsi+oiuEYsqVNU1yStWilslL1GK2J4gGJhC7wqneGKiTTBThsdOUblvtd282NTuYhKviYzZPx+T+IMaaS4BDJKStkfZHUwoN9rv8IUT/6Pb9HgXu90TTChR7jOFEp0V2U48YUKEkMj0OyJAlSaYy0A/wBqh8n4kw5V1uL+D/KFCjx8n3P9z28f2r9ixGe75/lFyEdZoUKIscNkJB6zYYDLSNFCnuvmT8RChQxDISswZKfvHwXBYrzHm0KFDI5snJK0YtuWeSkN5wFKUbqjrMKCMiGSKjWHhQfBOHBiTtqTBO9iFMEHqqxWBo5cEUGIiNsQWLqUcVM7JJpilLJI7soUKGy7VR04YqrBJJ6iyAEtVgGBN0KqI0JA6pGV0Hm9OEKFAfBVE/dGoz4BxEFD1owp5DlChQEAz9upezL7vBST5gQaS5D5v8cPWejM8KGX2i+RT+qLwyukaVH5wJtG3KlCWwSby2N4ZBKlUYjMecKFDQ3aQs+Gb2zNniZLSpalm8SaG4zHIoALcSYOsNhlgEhCQb2IABLku5zxOOsKFBZwSkzUsksXS1KnwLBnw4YRy3QwPZAcDeWKADtzVpVhuSPGFCgx4EXL/c6E4k/aHDFRbmBDSlkHHAj/ACH/ACiFCgoZrYzxUEnVv8X5wTZpCbiVNiCWy9VhQokWnsC+wR9X/FM/1QoUKMJb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ata:image/jpeg;base64,/9j/4AAQSkZJRgABAQAAAQABAAD/2wCEAAkGBxMTEhUTExIVFRUXFRgaGBcYFxYWGBYYFxgYFxgXFxgYHSggGBolHRcYITEhJSkrLi4uFx8zODMsNygtLisBCgoKDg0OGxAQGy8lHyUtLS0tLS0tLy0tLS0tLS0tLS0tLS0tLS0tLS0tLS0tLS0tLS0tLS0tLS0tLS0tLS0tLf/AABEIAMQBAQMBIgACEQEDEQH/xAAcAAABBQEBAQAAAAAAAAAAAAAEAAECAwUGBwj/xABJEAABAgMFBAcEBwUGBQUAAAABAhEAAyEEEjFBUQVhcZEGIjKBobHwE0LB0RRSYnKS4fEjM0NTsoKTosLS0wcVFlTiJERjc6P/xAAZAQADAQEBAAAAAAAAAAAAAAABAgMABAX/xAAqEQACAgEDBAEDBQEBAAAAAAAAAQIRAxIhMQQTQVEUIjJhQnGRofCBBf/aAAwDAQACEQMRAD8A7aGh4aPQslQoaHMNGsVoYwoUPAsFDQoUPGs1DQoUPAsWhmh2hCHjWChoUPCjWahhDw8Jo1goaHEO0Jo1gocQ8NDwLNQ4iQhocQLNQ8SiIiQgWaiQiQiMSEaw0SETERESEBs1EwImIgImI1hokIcCEIkIFjCaFDwoFmowIUM8J4rZehQoZ4YqjWLQ8PDPCgWCh4UNCeBZqHhCGiM2elIdSgBvMa6BpLIUOhJOEMumNIn3oe0N2p+mKHhJrhDkHSD3E/IrxtcoQhQFadqyZfamJfQG8eQjJtPS1A/dy1K3qZI8HPlCyyxjyxlhk+EdHCWsJDqIA1JYeMcJauk09WCggaJDHmXPKMmdPUoutRUdSSfE1iMuqXgrHpJPk721dIrOj3750QL3jh4xkWrpif4coDeov4D5xyrw7RF9TN8F49LBchlu6Q2leM0pGiep4ivjHUpUpyAojc6mA1UXqd3yjhFprHohQAa1aqQBg2JAJ63E5Pwjg6nJK07O3p8cUmqJWZK6K9osu7JKiXxx0FMN0aXtC1Cd2ddDwgVSMwavjl+uAp+hCUhnGISCHoeH2R41jm70/En/ACVeKD5S/gdClBnUS3CvKCJKFJBJU+go/PjAql5DD1gNN+/uitayGrhh5d+MMs+Vfqf8ivBjf6V/BopmH167ooFvUFKBALKZw4owNd9fjGb9LIigTneoJdsQ46qWGHrSG+Xl8SF+Hj8xNxO0w7N4jHhFidpp08Uxz5mVxoHoDk2SWJYHcMYdC8cR3tVhqE+cMutzrz/Qj6LF6N6ftNf8OUFcV3fBjGVa9qW73ZaEjUMrzPwhpcxm0fj8WNNCYLkzizY+vONLrcz8gXR4l4Mv6btHfylwo2nGg/EflCifysnsf42P0cz/ANWSvqTOQ+cJPSySfdWO4RxN0irHhFyJCsbviI9H5kzuf/mdP/md7YNtS5pIS9A9Yxts7ZaYAFdVwzRk7DtNxSyX7Jbi8YltnEqUd8WeeUoWzyuq6aOLLpjxR6pY7QlaQUl6QRHBdCto3VlKjQ4cY6XaG3UyyUgFShQ5AHjHRHNHTqZx9tt0jaSknAO2O6AbZtSXLxVXQVMczP2tNVe6xSFYhJKQW35xnrUMzyqeZiEuqb+1F49Mv1M2LZ0mUerLDPmamMOdNmzFupRNRUwyGFQMs/OJXzHPOU58s6IwjHhHYrmJlIczQrDq32f4wFaOlAVRUugwY+ZIjl3qYUcq6ePncu8ju0bE7pDN9xkDvPnSM6026YvtzFK3EluWECKnJ1HOIGc+AUe4jzpFVGMeEI23yTBhRUmaouyMNSB5PCvKdiUimGcNYpbdhrsQMon3ie9vIRTMCB2rveSo+MbcGxcZqRS8OGfKG9uMkLPc39TRWm0JGCh/ZSfjFiZwOSz4CAEGnT5mIlgD7SsO4CO32JarROlJWtUoFV5wEKKWcpBP7QFVRWucclMUpmEtuJjr+ictZs6Gu4rY5DrgU7x4xDMrRbE6ZqIs9pYETZeQAMlZVlUkThdDbosmWGf/ADpQAJP7lTAnAD9sOD4ndFxRMdRvgEqIe7U/u8C9QxJZte6xMxX2eGLY1yrXD9Y5uPQ+7KJdjn3S8yVUqA/ZKAFQn+YXNRXyif0KaCayyzgll5U13+ni/wBuC5fcSHBLFJoHcYA8OcL25BOB0BLNxIdzhyjahakArsEzAql72ChjQZ0/OBLXZZ8u4lCJSgsrVevzEZpGSSKu7nIRrJmuvPLhjkMojaaTEUf9lMLM5a/KFN7ZcISMtwu01uYxRaatKk0Bb9tMN5nNAEJq2giyUi0B3kJx9yczHvKXyo3GD5g0O+mKcXHkMmiSbQxN4M+IyFWvj7TvSHteh2n4YIDOYvZZl76oXIIJOQUVgE/eTjnFqZ6xUyZgq1fZ8cph1/XMuXax7285B8wsZO+UQM68XO59+ihXGvCBJr0LGLsX0ncr8JhRZT0YUS1fgppOckWZKkl0kM1XJ84aVs6VLN5IJIGefCOklbWtZSC0moBa4rMfeiE232hTBcuWrFrstVONY6Xj9MRZJN7x/s5mes3sCnd1eeEZu07OkpUApKiRiwLHiI0ukqlFSSUgdU4BQz0PGMJ8r6eaQfEx0YsGydk8uVXVFFhsolEKvORXT84MtVrUolRYElyQAPGBZjPVRP8AaP8AkhBEvE3eLKJ8QPOOqnVHKtMeBG0p+s53dY+ER9tolR7m/qaIzrSB2Sr+7T/uQ5mpOIX+JI8Lhg0HUh1LVoBxVXwBiBUr6w7gT4vC9qkDsA/eUf8AJdhvpZGCUDuKv6yYGk2sbipR7wPJoQuksEgnJzePmYqVtGYMFJHBKE/0phS9ozSSDNmHdfU3J42kGth6bJOykrA+4oDmwEMixTlKupuXj7t+Xe5FcZ5FXMafRulplnKvkYTJ9MW0GD1SSZGZsC0BiUByH7cuoAUonF8EmGn9HrSzlAADl76SaBZOJ0lq5bxHYpkgumoxauakSkFQD17bVHDWLp5vBR1Ss+Fo/wBwc44flSOrso4eX0XtF4/s7zYj2kujFQwvaoVyiyd0atX/AG4AGLrQWZ8WP2TyjvbIHUs5kl+/6QYMm+9pdqPP4xl1MjPEro86R0dtX8sDgZe77W8c4kvYNqGKT+KX849CWjd73AVmozHCKlSiR1k0AoxduqDo/hB+TP8AAFihe553N2LPzlqVxWhqd8dN0XtIlyAlSVpKVqBFxZFFksFAMQ5xEaNslqrQg60Y084G2a926esQpV0Yt1lYk1LDXXOJTzOapnRHElwG/T00DTK/YmBqCtQ4qkE98SM1w4Sqn2TrSkXSB3nM5GsXJVgBzOGFSfh6adoDVAE5ZP8ADXUYsN1Xeg+YiSCo/wAJdAT/AA/iqnzgzcO59dT4+O9yJAAw157xubKNaA26AkS13gRLVVs5e/7UD7RtJTOlgpV+7mEMZdBfluS6mA3743RQb9fiN8c90iSPay+qHuTauw7UlxhX3cKwI0mIm5MqXtJNWlzCMKXG7nXoGin6eSaIXr/D/wBepigD1hyGQiyWnLPH1pBcl6LaX7Lk2jK4tv7H+rGnnBUmfh1V+HzgdI5jw9fGDJEvXH14Qrl+DU/ZP6T9lXhCgj2W8c4eE1A/6c90u2mtJliVMmJF0ghJKag5sRHKTratXaUtXElXxjq+mchAlS1AAG+oFSS5LuWI7o48pORBj28FaDz8n3Awmpfsn8J+AiXtxv5EfCJkHSIiZngGzDRaydEVT0jOEZyfrDmInfeJBMA1A/tg+MNNtYG+CCkaCK7ifqp5CMGgFFucnKHM9uUFGzS/qJ5CEbMj6o8YDMZq5rmkG2ehqcon9DR9X/Er5wvoqdD+JfzgBCUsYK2Mf/USwGwmY4fulnzjK9koe8puOHONLo5YDMnj9pMSUpKgU3MylFbyTTr1+GInlf0MfHGpo7eYEpVeUQSlRUMiEiYlWukg1wpEZEx3ScQkpPEewBG/FQiFo2ayFKM9bfa9kEsAoEK/ZvgpYJ4nhKXYBfpMVeVUdZLVYlRITqG9NHluP5O5GrZZDIOd5ia0q4/zwROTU/aB8Stv6kc4ARYGZIVMDCp9osAlgzAKqXA5RSqypLG9O0CfbzwRWhpM0anDSNsDTJs01qzFBj/TM+CuUWqLJIbI+Au05Rk2OzSilIJKqDtTFqLkFwQpXpoLGypBcGSgnN0hQqRrGtAaY1uUKd3hAuy0AoP31YVwOFIJGybOB1bPKAP/AMSEnRz1d0c10Vs8tpyVAn9uoUFAGAa6DXDQwNnZSL2OmBA4HPXhFU62y0isxID5kCu9zRjFa5ctNEqS4GaE7tU+miCqMSySxaYmiS595NQBjzygUg2wn/mEsM8xFc7wbhjh+kWy7ejG8C+nWYbrr08IFeteookMRWWs4h/BuLiLAp2bqXSwzCVHcWdB8O4kHSiUmy9W0kHAnUMhZcfWAAqN4eMvadqStaCkqICF0Mtf1pbFN8AKU7uRg+6JWiUO0AwBcpFTKU5urQWqk5jjgXimRNAUA9S6iQTdLML4ZSSxfB6tBUEgK+SpKgcErJOIuscxVyPlFyAWBuK5od2dj1qFvPhByVPiXZ3chQBo/aKmyIF4RYlbfm/Bq4DEMaUoY1ILmzOk2lNSyqODRPut9reOYzaNCRtGSxGJFKswqxYvvG6oGcZlpsOJJ7LqSoOGa8Qkhi5cgJJDh2LihElShVRLF7qxg1COvezLLJGWBvBxDrHFolPLK6LvZDVPKb/qh4X0eZ9VH4j/AKoUPoRLuMzNt7Tmz0ezUUMF3wwwUyhrh1jHNzVFPaDb8ueXfHU7W2YuSsoW24sWUNQXrGVMkn0BHsRUUtjmt3uZqVHWHTMaHnWNi6XSdMU/hy7mgczCntht+KeeXfApBsIupNWEMJQqxI7335vFQIxHMflEkqI3+tfyhWhkyRlK1B7miBSoe643EfFosE7WnlzyiaVQtBBCpsQRxEIL0MGRFUlJxAPd684FMNg4VEgIsNlGRI7/AJvEPoxyI5fKFGpDqEbPRFTWjR0K36H4RiFCxk/Aj4tB3R+3CXaElYKXBS5SSBeBGIBETybwY8F9SPQ1rBqkhRA16qcw6XocMnzikWeWlQUboW7lRCbyiXolWLVdt3KidbEB0ELwf91OY4ZhDPjnpAyLSUpoiYA2Bbua+sH5tvjzFZ3JI11gG8CgEDBi5SWoqoqag8SYiskGoBwF4Kc97pAausZadoLYgSluatelDQtRZf8AOJC0TS5CEY5zGyz6h3CDTMo0aAnuaukjFVLoLPnmx0yiyVaSKYtlQEYVclj+UZkn2xctLS7EdZSxgE4FCWw1iCkzQQL8sO7j2ZJp9ozRSsLQaR0EucCMdAdcqEd/jHIdF5x/9SKgiepwAC1TjeplvjURMXgZieISPioxj2OzLTMnqTONSntJR11BPboAAXxuiuOMGKW9sCjXg350x6lQbekprXOgiEmSQ4SanFJ36b2YvjGZMROvVmLoKMEgB6OwTTvLQMZbsFzZhw7M2YmvBJDV+PGNsPpZuJA6wAIHvo0GqdDyixSzjiQM8Fp3jUBhGKizSiq8pAUGu/tHmqOLB1knMhq4jSNix7Is5SlpMtGDXZaEnk1MI1xRNwfINO2hKx9tLDOL3tEULsZanOFGY6cqE2mX7RJExIBCuql2CipIIJAJZzuxNTGqnZpFDgcziydM8WgRMkypuTXSxerggnLVRPKuUHUhdPpiNqSwUy1aNJmvVhQhG/E6xNM/JMuYqhIAQof2eswBO9gc915n/r1jzcs35xZLtJGBw+6MTXImF1/gDUiCBM/lLo1eoM2LdfIV4UrSK12BZoJaQ+bhJd3LlLkjNjwqDTVlTHwr4HhXHiYtBw19fI8oZTfKISb4Zk/QJv2v74/7UKNf2qdR4fOFB7kydIyeje2Ze0JPsZ7e2SHpQqAp7RGh1G/QtGLtvY0yQpldZJ7KwKHcdDu844LZO0FoWlSVFMxBcKGPHfofzj2fo3tyXbpN1QF5mmIan3h9knDMHg8evbi9iFHn02UDAkyTHYdIOjapLrQ6peuaPvbt/o86pEVTUhTDm2PNPVO7DvEDkqT2h3io7xiI3FyYHXIjUMZqJgNQXid0cDrUROdYXqKHUfEGh74HN9OIvDVIL96fk8KEuBOr8aeI+UT9s2II9aj4xRLng4F4sSqAwl6Zgxfv/MRJK33wNdHA6ih8IQSoHFxvoeYhWhkEv6xh7MsiYjctJp94coo9u3acfew/FhEkr6yTvGPHIxKXBWJ3i3Ltifh6/SKSAd+92atWYOVDlEr++mtQ9fBPn5wmOXJJGLAUUd1Oz3d5EeUtuD1KskpAHHTBuI1pqIaWtia/hpWrurDweKVTWBrdAydh/wCI5ZPFarQkt1kkmjPRiwBcVNVZU62jQ1G4NH2r5HSvf63xSuYTia95xAIYUYYc+dAtKaMSXPup8yPnEVzam6ksWdurWod1tuwrAozSCgCw7WBxbxxfDwgCylClTXDtMDtddJANVUYvRqiLiSfc43iPBipzAtj9q85Qu9ZYHVX1kqQkdVXUriFY4EYQY+RZeC6dKlioUTUUIOFMMhi7RESicjXXJzTQDKLDImFgZgqW7LkBi7l6tQPSF9BcuZq3xcBAfd1kmlIW17G3GlKqAA58Bn3+WMaNlQwBCnLspR8kgU+GMVybICGJUU59kcOyBu5RciyBLmp3XlFuIJ4QLQrsPnW4tww+NfQgS22lKiCKsC4AKjUhiAkE4pPpokUpbsgHOjk5eWUFSFH2jHH2b3jjVQAyYmnGu+BZGSozUhRwSqn2V40+zxi1Etf8teOJKWphQrfwjaS2RHGIzpjM4xOOLbzuy5QRHMFkWOYcgMcVcdBBcmxzD7yRXeosW3DlnwpEkFi2uXDMQXKUwDn8jpvz5CCiE5Oiv/lR1R+H/wAoUGfSBu5flCimxC5nzha2SbyVBwcHHi0bGxNrrlLTOlKZQ5HVKhmIw/o6iS5U2VcYazr9mrGhx+ce5NXwSi35PoXYO3k2yXeRdTktBqUlqjJxGNt/o2A65NfrS/ijdu5aR5vsLbMyzTRMln7yclDQx63s3aku1IC5ZKnyzSdC+BjmbcN0VjBM8+URFakR2e3OjBmPMSyZmj0Xx0Vv/WOTmbLtKT+5X3C95PFo5E1uB43ewDMlaQOtOog+ZJWO0haeKSPMQHeDtQ+cHZg0sBn2RJL4HXA/n3wOpC05XhqMfw593KNZUoHCkVrknR+EAxmy5wOB+Y4jEQQiZCn2UHEV1z5iB1ylpqOuN1FfI+EAIakxQuypcM6XNWJT5UPfFMm1A8cwaEcQYJUukSlsVg0dsmUcFLUrUkhJfDFABBG5sQ7Via7DQNeIwYqUo1GZUXwIIO8VFHdAL456s7nI5EvlWtC1ILkzA5oKAP7uOe4V3ByrskGPLW56Mm09jJVYx9UCuQAHkG8H0MKYSKXcNxPIAE64gYxtLQCWZmrvA4O4B4tvMDzpOGm79Qnfge+FGUjLUtvzN04MwBrF0v16+UF/Q3olSuAJAbcyQG5xFdmYlyAw1FMcSaDvA4wHEdZFwU39Ip2WOtPJ/m4j/wCtGGNfVMIl7VOSga5VPGjlvVYzJW3bNJmTkzlqQb4KXlzCFJuJBUlkmjpOLZRowbtJGlJI2yh64abokz8SfQHd5xoSNnLUkKZrwB63VNQ9QA71wMWDZasbwyyJfhhn6yhNJN5oLyVSgw3tiKgDVsz6rFi8GdtcGUdTm2TQWjZ9KrI+6EjLeDTf+T0qsiBjeJ1KlJ49lmy8Bi7PwQeWLZVZZV5eGGPn8ucOuagWisxIJklgS1ErFcWarO2sFpsycSlPeHw1c0G531IjM2iEibLDA1UXIc3gkhvD9GYKqFc9bpF6Noy6/tpdKBiFlh7zIJPhrC+njJMwvTsTEdw9qlIw3xJCAwHEfCnrdDqz3H4CH+n0HS/YydoTVBkWdjRhMmIR4yvaNhFc1VqW4BkSywymTqF8DelxclVYKlivd+kDVXgDgkYvsbR/Ol/3B/3oeIfTB9f+qFD/AFf5Ao8uWpkl/XrGAZrKDhsWxHljBqTr374GkgpLvgaax7iex575FYJp7JemHDSOi6O7cXZZoWKpNFJ1HwIgG2W2W3WWkEjDMdwjMk2lKnYu3c/OEasaLPfbDtRE1AWghSSKfI74qnHSPKejHSBVmWAXMtR6w03jfHpMna0hgr2gIIoznEOAQN2RjlyKjsxU+AyXOZSdS4+Pwic4g0UlJ4gHzjLO3pYqAtRwoGAzArxHGBJm3xlLocyr5CJa0vJXtuT4NGbsqQouZSXOLIQPhDf8lk4CTL8Qf8MZK9vTCzBI4hyONWgY7ZmkB1tR6AUo7etIHeG+Pfo15nR6zZy1IO5aiPEnygO1dDpCg6ZsxOhvII/pDwHMtExVDMVp26BnrocIpXqz57zjvdhG+TLwBdKgS3dDJSv/AHKSRhRiOBSqkYtq2DOlAlM2VOljepCwNXUkJauZEdIH+e7gTj3RG09lQwN0muDsWJEK+pmOulggmVaSUk+yUXAKSopDhQJZTEmj1pUuQHqXXOmaJDFwxUosQc2TXfmHd8TGzKeVLIzlo/pHyPnrEFq9evXhHLqLxhsJM5aQBeSKMyUAAKL1TUlPDDdEFz1tWYo5+6k/iQkFuMQUr1+XrwiIrhBtjqCRNa73aJVxJOHf6eK7gGQHAN5fCEacPQ5fnCly88M8QOZy/OBYaQnP5cshhhF/R7ZEudazMWkfs0pLEYqyfgQacIQOOAGvYemQ7R4vBPRTaMoT5/7WWOql+tdIY1BCjiHxhlfghnf0M7NSv10/OIJUPXw35b6jMGMi19JrIhIJtMplEi8lV9N4YpvIcBsMcC+QjnrZ/wASLImiETpm8JCR/iUCOVO4Q6xyfCPNqztpk/148s378wIoFa8su/cBVtKnGPNbR/xKmHsWZIH2llXMBKc6s+QGUZNp6eW5VBMSj7ktPH37x/QQexNjpUj1xdoA9M7YcPhxrGNbZzz5YJr1qbgk5ab6R5RaduWqZ2rRNO4KKRySwjPQhiVB0q1BIJfGoh103tjxko8I9wtFulyv3kxCGHvKSlww+tifXHItfS+yp/jXi+CUqVnqBd8Y8mRIOXiMe8QTZrLMV2ZS1Nj7NJWw3gBxyhvjxXk3dZ3qun8odiTNV94oRkBkVaQLaf8AiJOIaXIloOqlLmeVyOasWzVTFXEpZf1VES1fhmEHlHQ2XoTOPbWhHNR5M3jAccceTanIyf8AqW0aS/wfnCjpP+hD/PT/AHf/AJw0Du4w1I5BUVTMdxhp00jmPGHnBwY9Q4CmbZVLAIAIYZ1pAosK0LvBmzDxpbPmBrvvcYttBpE9TWw6SKQY7LZqr0tBUoAXE1dmYeqVwjhBaUgteTzEdnsgPKQsnAEVNAxbm4Bjm6n7U2dnSfc0aE8/VAJZnzLZEgY4lt41iABaresMsMN+sTTMySmnL0IoNoS4BPcAWpRnz8MI4uT0EXJSMSf03NgcPVYlLIagd8C3c2FKeEBTdpy0EgqQitb6gDg9Uu44PWM+f0kkD+K743UlWda3fVIZQk/AHOK5OhMwZvQ6YE9Zz3Py3RJ0bhxoaY8A4w3Rx83pmkUQhRb6zJG5rpeKZvTeaQwkyhRq31Bsg14RRYJknmgd0EBqEGlfkGiuamhDZGmWEedz+k9qWSfaXXxugDc+ZgWZtO0Kd580g4j2i2Pc7QfjPywfIXhHpezV/sZZyujhh+Xhuim0bUkI7U5A3Xg57hWPMSlRABJYYB6dwhxKjfGV7sHyHWyO2tXSqzjArX91J/zNGdN6ZDCXK/Epi+VAMNzxzgkRI2N4osONCPPkZrzulM9WAQnuJPHrEjwgNe2rSf4yhwZPikO++KpVim3SpMtcxINShJU24sC0FbJs30ghMoFSj7oofHGG0xW6RNzk+WZ8xa1VUpSvvKKvMxESd0dvZOgtoVUhCPvKrySDyMacjoCB25r7kpbxJPlE3nivINLZ5yLNDpsxj1SR0PsycUKWdVKP+VhGlZdlSpZ6kqX+EXvxM/OJvqRu0zyKRs2aqqZa1jVKSryEGWHYM2aTcQ5BYglKSDvvENHsUtCdG4/PCK7Zs6Wuq0pcYKPVUkblCqe4wPkX4NoR5xI6GTveUhPeVHkA3jGjI6GSh25iz90BI8b0dJMQpDiXOEwB+pMSo4NQTEh9BUKxiez7UJib11SSCoN2g6SxqMnga5PhhqKMuR0ZsycJb/eJV4UEaUixpQGQhKB9kADvAGMEtU1SQksWOBZ2fSoO/viuesjDLu+WkLK/IVT4FPsiVhpiUrGiwC3ccPOkCJ2YlNZS5kvQJUVIxFShTgt8S0FSz894zHx5wRkWzHPIdwYcYXU1wFxT5Me/aP8Auv8A8JfzhRtXRoeYh42t+v6DoieK2hLuMmPkw+MXDAGK0ihi1IdIj2keYUzLGlRfPIhwfCB12VON0PvrB6S3dCUivGA1YUZapeTRqWTb8yXLCAlJKXYknUmoGOJzgeZI8IrMrOJyinyVhJxexbbNu2iZ790fVQLo+fjGdNmLVRS1KGhJI5awX7CCrNs1czsIUr7qSryhNo8FLk+TFEmJJkR1UnonaT/CYZ3lJDDVnfwjUsvQaYaLmIT90Fb/ANIfvhHmXsZQfo4UWfdExZ49Ns3QmSO0uYrhdSDwDEvueNP/AKcs1277FGDO1TvcVffiN8SfUIdYmeSos0aFn2DOX2ZKzvukD8Rp4x6XJsws7AIHs3opKUgj7zZ+cHXX9Y8PlEpdQ/CKLF+Tzuy9D56sbiNbyn5hIMaMjoUAevN7ko8iTUd0dmUeWOLDfqIQRkRXFtd6TEu/MoscUc1Z+ilnDEhS+KiB/hZuEa8nZtnSBds6HGbAniXc8jBdwZVBo+RP1ToqHXL39+Q3HSBrk+WHTEj7MFrvc3w1jI2n0ekzjfKbi3BvooXFReGZ34742E0Lsx0yPfkYtlB8Xwx0+8MxvjKTXAGl5MSVbbRZqLPtUOKk1/Fik8Xjpdn7SlzQSykti4Zjo+B/TCMTbjfs5amCVzEjEsXUwYio0bfQx01msiUIugBhQb9Sd5xgtbWQm0ga2TCAyEupiQTQAhmfn4RXMEw3WuCovGpcZgDInwghavXr1hFc1eXrHXTflnCA1bAFvcJJvHgKY8PXCkUS5LJAOQrV3LVx4nubKoMmqcgNiL2jMQBwJ8GbACK12hKWDi8U0Tg7B2AOWevVMZKyie25WpIQMXP6c8QO/c8U9GUEynOBmTmqx/eqdsqaxGelZYlKmJ7RASKPkplCpdwPexpAPRvaa0ybt1LlcwAhbp60xSvq1oaVAzi0FXIst1sbViWCjs3QpRcPjV3Bc592Yxhpt1gScMSWGHhnFcqUtQ6yiGDXQk3c6BjeSaAl/jRlWViLyXAIL3FG9Qhi4w7zAm7Zo7DIWl8XzwxYNRWHjEwpag6UUfE1Y6s40yJi8SRRTBWlLqQMXbuFDBIWOJy8qZADxhEFyfgF+jWj6o5J/wByFBzD7P4jDRhNUjxBJ5xbKwgZaC4IwGPfF6FNHuHARUS4OUamybAZxuBSQRWp8qRnLGUFbHtxlTETBW6RTUYGElfgaNXudGjonR1TDwCW4hyfhBEjo3ISQSlSgfrKND/ZaOi+m32UMCKHHHDd4RSZ6agkEFzrxFPWMefLLO92ejDHHwgazbKlI7MpAIqDdBLaOa+hGhJDNWmXyMC/Shx3/ryi2Xa8gGcesPWEc8pLyWUH6D0y8CNabjod3rSJos/LxSdOEDWaeSamhocIKqp71XTg77284TUhJJokJQNDQipyf7Q0MWIlg0xwLgM4OChoaHCHlqBuks5ABNKOK+IEX0pphzr5DxjWScqKDLoQUgioL4HOrawDZLOEJPau3iCHBKOsbqgQMMH+NY1ykvy7q184HkICXJIT1iyldk3mUUqfIk08NDqbF11uQEpjUVxLV/to1fNPo12iWFCtBUuKsGe+g4lLiqcfjetN0EMWFSnFUv7SNU+t0VFWGDGoqyVHVJ9xe7A+WWxk290Cps6n63VJzxlzQcPumCFSqVBByB+CsD3xJVsQO0sJ1Spkk0zQcTvSaxQvaiMEIUoUpduJIObTGIb7IOPGG0+gqcn4GSjF2xqMANPu+URWpqCu7A8GgSZNmk+6jrkjGYoo+q/VrngrvyFnSX7S1qqS14oFXwEu64G99c41FlZXt2akGUVG6fpEkgdk0mJchzdJxp35PHQzdryy/WBYt1S5HcKiOT29ZpfsnKU4hlFNaHNWOV06uBnGrLbA1GWDJOFBkeOkN+lCSx27DZu09EqO9roHNjyED+3Wr6iQQCcVFldnQOXIZqgnupkpc4vQVOooScnqCwaL0qAwpxzpUn1TveNRtKJKdWai+/3TSt1gXAzGMREkJBuhIFcAwruGb8++LE01fXxw1+e+IzZjVUQN5pWv58a60zDwVTllqnud/P14iMbo7Zb1kQoMO27PUXiSNdeRjYWhZClIlTFgJKqAB2qwCyC7vUA14wB0JRMXZ0oTLIKSuqyAKFyaOSe4OzPSDFOmLKcb5NSQpQoRUAsWLsKVUnQuCWOUOu1uDiBhVaNNX8MY00bDqL84lq3ZYCEmqbocupheZwU4d0H2fZ0iWSUISCygFl1Lr7QB1qdRwTnmIPbsi+oiuEYsqVNU1yStWilslL1GK2J4gGJhC7wqneGKiTTBThsdOUblvtd282NTuYhKviYzZPx+T+IMaaS4BDJKStkfZHUwoN9rv8IUT/6Pb9HgXu90TTChR7jOFEp0V2U48YUKEkMj0OyJAlSaYy0A/wBqh8n4kw5V1uL+D/KFCjx8n3P9z28f2r9ixGe75/lFyEdZoUKIscNkJB6zYYDLSNFCnuvmT8RChQxDISswZKfvHwXBYrzHm0KFDI5snJK0YtuWeSkN5wFKUbqjrMKCMiGSKjWHhQfBOHBiTtqTBO9iFMEHqqxWBo5cEUGIiNsQWLqUcVM7JJpilLJI7soUKGy7VR04YqrBJJ6iyAEtVgGBN0KqI0JA6pGV0Hm9OEKFAfBVE/dGoz4BxEFD1owp5DlChQEAz9upezL7vBST5gQaS5D5v8cPWejM8KGX2i+RT+qLwyukaVH5wJtG3KlCWwSby2N4ZBKlUYjMecKFDQ3aQs+Gb2zNniZLSpalm8SaG4zHIoALcSYOsNhlgEhCQb2IABLku5zxOOsKFBZwSkzUsksXS1KnwLBnw4YRy3QwPZAcDeWKADtzVpVhuSPGFCgx4EXL/c6E4k/aHDFRbmBDSlkHHAj/ACH/ACiFCgoZrYzxUEnVv8X5wTZpCbiVNiCWy9VhQokWnsC+wR9X/FM/1QoUKMJb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2" name="Picture 16" descr="http://www.baohaiquan.vn/Pictures112011/PhanThu/papper581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036" y="4114801"/>
            <a:ext cx="4232564"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0"/>
          <p:cNvSpPr txBox="1">
            <a:spLocks noChangeArrowheads="1"/>
          </p:cNvSpPr>
          <p:nvPr/>
        </p:nvSpPr>
        <p:spPr bwMode="auto">
          <a:xfrm>
            <a:off x="0" y="7937"/>
            <a:ext cx="9116291" cy="954107"/>
          </a:xfrm>
          <a:prstGeom prst="rect">
            <a:avLst/>
          </a:prstGeom>
          <a:solidFill>
            <a:srgbClr val="A8E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sz="2800" dirty="0" err="1">
                <a:solidFill>
                  <a:srgbClr val="00003A"/>
                </a:solidFill>
                <a:latin typeface="Arial" pitchFamily="34" charset="0"/>
              </a:rPr>
              <a:t>Hiện</a:t>
            </a:r>
            <a:r>
              <a:rPr lang="en-US" sz="2800" dirty="0">
                <a:solidFill>
                  <a:srgbClr val="00003A"/>
                </a:solidFill>
                <a:latin typeface="Arial" pitchFamily="34" charset="0"/>
              </a:rPr>
              <a:t> nay, </a:t>
            </a:r>
            <a:r>
              <a:rPr lang="en-US" sz="2800" dirty="0" err="1">
                <a:solidFill>
                  <a:srgbClr val="00003A"/>
                </a:solidFill>
                <a:latin typeface="Arial" pitchFamily="34" charset="0"/>
              </a:rPr>
              <a:t>gỗ</a:t>
            </a:r>
            <a:r>
              <a:rPr lang="en-US" sz="2800" dirty="0">
                <a:solidFill>
                  <a:srgbClr val="00003A"/>
                </a:solidFill>
                <a:latin typeface="Arial" pitchFamily="34" charset="0"/>
              </a:rPr>
              <a:t> </a:t>
            </a:r>
            <a:r>
              <a:rPr lang="en-US" sz="2800" dirty="0" err="1">
                <a:solidFill>
                  <a:srgbClr val="00003A"/>
                </a:solidFill>
                <a:latin typeface="Arial" pitchFamily="34" charset="0"/>
              </a:rPr>
              <a:t>chủ</a:t>
            </a:r>
            <a:r>
              <a:rPr lang="en-US" sz="2800" dirty="0">
                <a:solidFill>
                  <a:srgbClr val="00003A"/>
                </a:solidFill>
                <a:latin typeface="Arial" pitchFamily="34" charset="0"/>
              </a:rPr>
              <a:t> </a:t>
            </a:r>
            <a:r>
              <a:rPr lang="en-US" sz="2800" dirty="0" err="1">
                <a:solidFill>
                  <a:srgbClr val="00003A"/>
                </a:solidFill>
                <a:latin typeface="Arial" pitchFamily="34" charset="0"/>
              </a:rPr>
              <a:t>được</a:t>
            </a:r>
            <a:r>
              <a:rPr lang="en-US" sz="2800" dirty="0">
                <a:solidFill>
                  <a:srgbClr val="00003A"/>
                </a:solidFill>
                <a:latin typeface="Arial" pitchFamily="34" charset="0"/>
              </a:rPr>
              <a:t> </a:t>
            </a:r>
            <a:r>
              <a:rPr lang="en-US" sz="2800" dirty="0" err="1">
                <a:solidFill>
                  <a:srgbClr val="00003A"/>
                </a:solidFill>
                <a:latin typeface="Arial" pitchFamily="34" charset="0"/>
              </a:rPr>
              <a:t>sử</a:t>
            </a:r>
            <a:r>
              <a:rPr lang="en-US" sz="2800" dirty="0">
                <a:solidFill>
                  <a:srgbClr val="00003A"/>
                </a:solidFill>
                <a:latin typeface="Arial" pitchFamily="34" charset="0"/>
              </a:rPr>
              <a:t> </a:t>
            </a:r>
            <a:r>
              <a:rPr lang="en-US" sz="2800" dirty="0" err="1">
                <a:solidFill>
                  <a:srgbClr val="00003A"/>
                </a:solidFill>
                <a:latin typeface="Arial" pitchFamily="34" charset="0"/>
              </a:rPr>
              <a:t>dụng</a:t>
            </a:r>
            <a:r>
              <a:rPr lang="en-US" sz="2800" dirty="0">
                <a:solidFill>
                  <a:srgbClr val="00003A"/>
                </a:solidFill>
                <a:latin typeface="Arial" pitchFamily="34" charset="0"/>
              </a:rPr>
              <a:t> </a:t>
            </a:r>
            <a:r>
              <a:rPr lang="en-US" sz="2800" dirty="0" err="1">
                <a:solidFill>
                  <a:srgbClr val="00003A"/>
                </a:solidFill>
                <a:latin typeface="Arial" pitchFamily="34" charset="0"/>
              </a:rPr>
              <a:t>làm</a:t>
            </a:r>
            <a:r>
              <a:rPr lang="en-US" sz="2800" dirty="0">
                <a:solidFill>
                  <a:srgbClr val="00003A"/>
                </a:solidFill>
                <a:latin typeface="Arial" pitchFamily="34" charset="0"/>
              </a:rPr>
              <a:t> </a:t>
            </a:r>
            <a:r>
              <a:rPr lang="en-US" sz="2800" dirty="0" err="1">
                <a:solidFill>
                  <a:srgbClr val="00003A"/>
                </a:solidFill>
                <a:latin typeface="Arial" pitchFamily="34" charset="0"/>
              </a:rPr>
              <a:t>vật</a:t>
            </a:r>
            <a:r>
              <a:rPr lang="en-US" sz="2800" dirty="0">
                <a:solidFill>
                  <a:srgbClr val="00003A"/>
                </a:solidFill>
                <a:latin typeface="Arial" pitchFamily="34" charset="0"/>
              </a:rPr>
              <a:t> </a:t>
            </a:r>
            <a:r>
              <a:rPr lang="en-US" sz="2800" dirty="0" err="1">
                <a:solidFill>
                  <a:srgbClr val="00003A"/>
                </a:solidFill>
                <a:latin typeface="Arial" pitchFamily="34" charset="0"/>
              </a:rPr>
              <a:t>liệu</a:t>
            </a:r>
            <a:r>
              <a:rPr lang="en-US" sz="2800" dirty="0">
                <a:solidFill>
                  <a:srgbClr val="00003A"/>
                </a:solidFill>
                <a:latin typeface="Arial" pitchFamily="34" charset="0"/>
              </a:rPr>
              <a:t> </a:t>
            </a:r>
            <a:r>
              <a:rPr lang="en-US" sz="2800" dirty="0" err="1">
                <a:solidFill>
                  <a:srgbClr val="00003A"/>
                </a:solidFill>
                <a:latin typeface="Arial" pitchFamily="34" charset="0"/>
              </a:rPr>
              <a:t>trong</a:t>
            </a:r>
            <a:r>
              <a:rPr lang="en-US" sz="2800" dirty="0">
                <a:solidFill>
                  <a:srgbClr val="00003A"/>
                </a:solidFill>
                <a:latin typeface="Arial" pitchFamily="34" charset="0"/>
              </a:rPr>
              <a:t> </a:t>
            </a:r>
            <a:r>
              <a:rPr lang="en-US" sz="2800" dirty="0" err="1">
                <a:solidFill>
                  <a:srgbClr val="00003A"/>
                </a:solidFill>
                <a:latin typeface="Arial" pitchFamily="34" charset="0"/>
              </a:rPr>
              <a:t>xây</a:t>
            </a:r>
            <a:r>
              <a:rPr lang="en-US" sz="2800" dirty="0">
                <a:solidFill>
                  <a:srgbClr val="00003A"/>
                </a:solidFill>
                <a:latin typeface="Arial" pitchFamily="34" charset="0"/>
              </a:rPr>
              <a:t> </a:t>
            </a:r>
            <a:r>
              <a:rPr lang="en-US" sz="2800" dirty="0" err="1">
                <a:solidFill>
                  <a:srgbClr val="00003A"/>
                </a:solidFill>
                <a:latin typeface="Arial" pitchFamily="34" charset="0"/>
              </a:rPr>
              <a:t>dựng</a:t>
            </a:r>
            <a:r>
              <a:rPr lang="en-US" sz="2800" dirty="0">
                <a:solidFill>
                  <a:srgbClr val="00003A"/>
                </a:solidFill>
                <a:latin typeface="Arial" pitchFamily="34" charset="0"/>
              </a:rPr>
              <a:t> </a:t>
            </a:r>
            <a:r>
              <a:rPr lang="en-US" sz="2800" dirty="0" err="1">
                <a:solidFill>
                  <a:srgbClr val="00003A"/>
                </a:solidFill>
                <a:latin typeface="Arial" pitchFamily="34" charset="0"/>
              </a:rPr>
              <a:t>và</a:t>
            </a:r>
            <a:r>
              <a:rPr lang="en-US" sz="2800" dirty="0">
                <a:solidFill>
                  <a:srgbClr val="00003A"/>
                </a:solidFill>
                <a:latin typeface="Arial" pitchFamily="34" charset="0"/>
              </a:rPr>
              <a:t> </a:t>
            </a:r>
            <a:r>
              <a:rPr lang="en-US" sz="2800" dirty="0" err="1">
                <a:solidFill>
                  <a:srgbClr val="00003A"/>
                </a:solidFill>
                <a:latin typeface="Arial" pitchFamily="34" charset="0"/>
              </a:rPr>
              <a:t>làm</a:t>
            </a:r>
            <a:r>
              <a:rPr lang="en-US" sz="2800" dirty="0">
                <a:solidFill>
                  <a:srgbClr val="00003A"/>
                </a:solidFill>
                <a:latin typeface="Arial" pitchFamily="34" charset="0"/>
              </a:rPr>
              <a:t> </a:t>
            </a:r>
            <a:r>
              <a:rPr lang="en-US" sz="2800" dirty="0" err="1">
                <a:solidFill>
                  <a:srgbClr val="00003A"/>
                </a:solidFill>
                <a:latin typeface="Arial" pitchFamily="34" charset="0"/>
              </a:rPr>
              <a:t>nguyên</a:t>
            </a:r>
            <a:r>
              <a:rPr lang="en-US" sz="2800" dirty="0">
                <a:solidFill>
                  <a:srgbClr val="00003A"/>
                </a:solidFill>
                <a:latin typeface="Arial" pitchFamily="34" charset="0"/>
              </a:rPr>
              <a:t> </a:t>
            </a:r>
            <a:r>
              <a:rPr lang="en-US" sz="2800" dirty="0" err="1">
                <a:solidFill>
                  <a:srgbClr val="00003A"/>
                </a:solidFill>
                <a:latin typeface="Arial" pitchFamily="34" charset="0"/>
              </a:rPr>
              <a:t>liệu</a:t>
            </a:r>
            <a:r>
              <a:rPr lang="en-US" sz="2800" dirty="0">
                <a:solidFill>
                  <a:srgbClr val="00003A"/>
                </a:solidFill>
                <a:latin typeface="Arial" pitchFamily="34" charset="0"/>
              </a:rPr>
              <a:t> </a:t>
            </a:r>
            <a:r>
              <a:rPr lang="en-US" sz="2800" dirty="0" err="1">
                <a:solidFill>
                  <a:srgbClr val="00003A"/>
                </a:solidFill>
                <a:latin typeface="Arial" pitchFamily="34" charset="0"/>
              </a:rPr>
              <a:t>trong</a:t>
            </a:r>
            <a:r>
              <a:rPr lang="en-US" sz="2800" dirty="0">
                <a:solidFill>
                  <a:srgbClr val="00003A"/>
                </a:solidFill>
                <a:latin typeface="Arial" pitchFamily="34" charset="0"/>
              </a:rPr>
              <a:t> </a:t>
            </a:r>
            <a:r>
              <a:rPr lang="en-US" sz="2800" dirty="0" err="1">
                <a:solidFill>
                  <a:srgbClr val="00003A"/>
                </a:solidFill>
                <a:latin typeface="Arial" pitchFamily="34" charset="0"/>
              </a:rPr>
              <a:t>công</a:t>
            </a:r>
            <a:r>
              <a:rPr lang="en-US" sz="2800" dirty="0">
                <a:solidFill>
                  <a:srgbClr val="00003A"/>
                </a:solidFill>
                <a:latin typeface="Arial" pitchFamily="34" charset="0"/>
              </a:rPr>
              <a:t> </a:t>
            </a:r>
            <a:r>
              <a:rPr lang="en-US" sz="2800" dirty="0" err="1">
                <a:solidFill>
                  <a:srgbClr val="00003A"/>
                </a:solidFill>
                <a:latin typeface="Arial" pitchFamily="34" charset="0"/>
              </a:rPr>
              <a:t>nghiệp</a:t>
            </a:r>
            <a:r>
              <a:rPr lang="en-US" sz="2800" dirty="0">
                <a:solidFill>
                  <a:srgbClr val="00003A"/>
                </a:solidFill>
                <a:latin typeface="Arial" pitchFamily="34" charset="0"/>
              </a:rPr>
              <a:t> </a:t>
            </a:r>
            <a:r>
              <a:rPr lang="en-US" sz="2800" dirty="0" err="1">
                <a:solidFill>
                  <a:srgbClr val="00003A"/>
                </a:solidFill>
                <a:latin typeface="Arial" pitchFamily="34" charset="0"/>
              </a:rPr>
              <a:t>giấy</a:t>
            </a:r>
            <a:r>
              <a:rPr lang="en-US" sz="2800" dirty="0">
                <a:solidFill>
                  <a:srgbClr val="00003A"/>
                </a:solidFill>
                <a:latin typeface="Arial" pitchFamily="34" charset="0"/>
              </a:rPr>
              <a:t>.</a:t>
            </a:r>
          </a:p>
        </p:txBody>
      </p:sp>
      <p:pic>
        <p:nvPicPr>
          <p:cNvPr id="10" name="Picture 3" descr="C:\Users\TRAN NGOC MINH\Downloads\images (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4114800"/>
            <a:ext cx="39957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TRAN NGOC MINH\Downloads\tải xuống (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1143000"/>
            <a:ext cx="3995738"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18108081"/>
      </p:ext>
    </p:extLst>
  </p:cSld>
  <p:clrMapOvr>
    <a:masterClrMapping/>
  </p:clrMapOvr>
  <mc:AlternateContent xmlns:mc="http://schemas.openxmlformats.org/markup-compatibility/2006">
    <mc:Choice xmlns:p14="http://schemas.microsoft.com/office/powerpoint/2010/main" Requires="p14">
      <p:transition spd="slow" p14:dur="2000" advTm="7866"/>
    </mc:Choice>
    <mc:Fallback>
      <p:transition spd="slow" advTm="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5"/>
          <p:cNvGrpSpPr>
            <a:grpSpLocks/>
          </p:cNvGrpSpPr>
          <p:nvPr/>
        </p:nvGrpSpPr>
        <p:grpSpPr bwMode="auto">
          <a:xfrm>
            <a:off x="5411375" y="4876965"/>
            <a:ext cx="1620838" cy="1620789"/>
            <a:chOff x="4548" y="841"/>
            <a:chExt cx="1021" cy="1053"/>
          </a:xfrm>
        </p:grpSpPr>
        <p:grpSp>
          <p:nvGrpSpPr>
            <p:cNvPr id="5" name="Group 24"/>
            <p:cNvGrpSpPr>
              <a:grpSpLocks/>
            </p:cNvGrpSpPr>
            <p:nvPr/>
          </p:nvGrpSpPr>
          <p:grpSpPr bwMode="auto">
            <a:xfrm>
              <a:off x="4548" y="841"/>
              <a:ext cx="1021" cy="1053"/>
              <a:chOff x="204" y="2195"/>
              <a:chExt cx="1573" cy="1746"/>
            </a:xfrm>
          </p:grpSpPr>
          <p:pic>
            <p:nvPicPr>
              <p:cNvPr id="7"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 y="2195"/>
                <a:ext cx="1573" cy="1746"/>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6"/>
              <p:cNvSpPr>
                <a:spLocks noChangeArrowheads="1"/>
              </p:cNvSpPr>
              <p:nvPr/>
            </p:nvSpPr>
            <p:spPr bwMode="auto">
              <a:xfrm>
                <a:off x="878" y="3411"/>
                <a:ext cx="358" cy="332"/>
              </a:xfrm>
              <a:prstGeom prst="rect">
                <a:avLst/>
              </a:prstGeom>
              <a:solidFill>
                <a:srgbClr val="BDBDC1"/>
              </a:solidFill>
              <a:ln>
                <a:noFill/>
              </a:ln>
              <a:effectLst/>
              <a:extLst>
                <a:ext uri="{91240B29-F687-4F45-9708-019B960494DF}">
                  <a14:hiddenLine xmlns:a14="http://schemas.microsoft.com/office/drawing/2010/main" w="57150" cmpd="thinThick">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vi-VN"/>
              </a:p>
            </p:txBody>
          </p:sp>
        </p:grpSp>
        <p:sp>
          <p:nvSpPr>
            <p:cNvPr id="6" name="Text Box 28"/>
            <p:cNvSpPr txBox="1">
              <a:spLocks noChangeArrowheads="1"/>
            </p:cNvSpPr>
            <p:nvPr/>
          </p:nvSpPr>
          <p:spPr bwMode="auto">
            <a:xfrm>
              <a:off x="4848" y="1620"/>
              <a:ext cx="576" cy="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1" hangingPunct="1">
                <a:spcBef>
                  <a:spcPts val="750"/>
                </a:spcBef>
                <a:buClr>
                  <a:srgbClr val="000000"/>
                </a:buClr>
                <a:buSzPct val="100000"/>
                <a:buFont typeface="Times New Roman" pitchFamily="18" charset="0"/>
                <a:buNone/>
              </a:pPr>
              <a:r>
                <a:rPr lang="en-US" sz="1000" dirty="0">
                  <a:solidFill>
                    <a:srgbClr val="000000"/>
                  </a:solidFill>
                  <a:latin typeface="Times New Roman" pitchFamily="18" charset="0"/>
                </a:rPr>
                <a:t>   </a:t>
              </a:r>
              <a:r>
                <a:rPr lang="en-US" sz="1000" b="1" dirty="0" err="1">
                  <a:solidFill>
                    <a:srgbClr val="000000"/>
                  </a:solidFill>
                  <a:latin typeface="Times New Roman" pitchFamily="18" charset="0"/>
                </a:rPr>
                <a:t>C</a:t>
              </a:r>
              <a:r>
                <a:rPr lang="en-US" sz="1000" b="1" dirty="0" err="1">
                  <a:solidFill>
                    <a:srgbClr val="000000"/>
                  </a:solidFill>
                  <a:cs typeface="Arial" charset="0"/>
                </a:rPr>
                <a:t>ồn</a:t>
              </a:r>
              <a:r>
                <a:rPr lang="en-US" sz="1000" b="1" dirty="0">
                  <a:solidFill>
                    <a:srgbClr val="000000"/>
                  </a:solidFill>
                  <a:cs typeface="Arial" charset="0"/>
                </a:rPr>
                <a:t> 90</a:t>
              </a:r>
              <a:r>
                <a:rPr lang="en-US" sz="1000" b="1" baseline="30000" dirty="0">
                  <a:solidFill>
                    <a:srgbClr val="000000"/>
                  </a:solidFill>
                  <a:cs typeface="Arial" charset="0"/>
                </a:rPr>
                <a:t>0</a:t>
              </a:r>
            </a:p>
          </p:txBody>
        </p:sp>
      </p:grpSp>
      <p:sp>
        <p:nvSpPr>
          <p:cNvPr id="16" name="Text Box 33"/>
          <p:cNvSpPr txBox="1">
            <a:spLocks noChangeArrowheads="1"/>
          </p:cNvSpPr>
          <p:nvPr/>
        </p:nvSpPr>
        <p:spPr bwMode="auto">
          <a:xfrm>
            <a:off x="4139952" y="56528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err="1">
                <a:solidFill>
                  <a:schemeClr val="bg1"/>
                </a:solidFill>
              </a:rPr>
              <a:t>Dầu</a:t>
            </a:r>
            <a:r>
              <a:rPr lang="en-US" sz="1400" dirty="0">
                <a:solidFill>
                  <a:schemeClr val="bg1"/>
                </a:solidFill>
              </a:rPr>
              <a:t> </a:t>
            </a:r>
            <a:r>
              <a:rPr lang="en-US" sz="1400" dirty="0" err="1">
                <a:solidFill>
                  <a:schemeClr val="bg1"/>
                </a:solidFill>
              </a:rPr>
              <a:t>mazut</a:t>
            </a:r>
            <a:r>
              <a:rPr lang="en-US" sz="1400" dirty="0">
                <a:solidFill>
                  <a:schemeClr val="bg1"/>
                </a:solidFill>
              </a:rPr>
              <a:t> (Fuel oil – FO) </a:t>
            </a:r>
          </a:p>
        </p:txBody>
      </p:sp>
      <p:sp>
        <p:nvSpPr>
          <p:cNvPr id="3" name="AutoShape 6" descr="data:image/jpeg;base64,/9j/4AAQSkZJRgABAQAAAQABAAD/2wCEAAkGBxISEhUTEhIVFRUXFxcYFxUVFRUVFRUVFRcXFxUVFRUYHSggGBolHRUVITEhJSkrLi4uFx8zODMtNygtLisBCgoKDg0OFxAQFy0dHR0tLS0tLS0tLSstLS0tLS0tLS0tLS0tLS0tLS0tLS0tLS0tLS0rLS0tLS0tLS0tLS0tLf/AABEIAQMAwgMBIgACEQEDEQH/xAAbAAACAwEBAQAAAAAAAAAAAAACAwABBAUGB//EAEIQAAECAwQHBQYDBgUFAAAAAAEAAgMRIQQxQVEFEnGBkbHwImGhwdETMlJykuEGFUIUFiNigvFTsrPC4jNDRKLS/8QAFwEBAQEBAAAAAAAAAAAAAAAAAQACA//EACARAQEBAAICAgMBAAAAAAAAAAABEQISITFBURNhcYH/2gAMAwEAAhEDEQA/APkslclYCkllKCsqKFRA0KSRsCt4QgogqCIKSgiCqSJqkipHJUEouHcFakMUCsBSVJUURCEhCUqN6OSGVVJSWQmgKnNSgSRgIgFFIMlJIkJCgrV7/BUr1VEobVAoFYQlFWVCrKiFgorkrZciAQi2ogoBzWhkMCrqnAeqCCDZ3ONBvuHFaRZGN958zk31+yTEjkkDPAUEloaAB+jxef8A5TAtsSELoZd8xPkfJQ2sC6GwbWtPjJPZFZi+J/TChjh2kc5int57GyWv9DJ+2n4GfQ30UNqab4TT4cgFpk79XtRthMdzKTFAx1JZuhvb/lFFZSWfYuwc3vBmOBmVHaNLpmE4P7rncD6qexBuF2LDrjeLwEowyKisqzbeNovCP7EzOaQSCCNqBbHRS4drtDPEb1mc2RQghSSsBXJKCQoFYCgCEEoSmSQkUUi5qIVEo+SsBWFcvJCCQpEFEUlUS5RSDcikqgonXFCFDbKvU02GzF3AXn0CFgwOHinQ4RJlxVAZA1nENY3bqyLpd73UCsww01cHHuJfLunRp3EphhUlhlhPzK0QLF8Rl3AFzt+A3la8fCZ/anAHjIcGgeaB2scBwHmuwyzwwMz/ADO/2sH+5C5jcwNgI5uTf6nI9o/P/wBW+iv27shwl/lkun2BifpBQOfDyG0tM/Bytv2mOIYTqmG5hl7zH6w1sw11R9SZAsutKRESt0/ZxxdMNn75GXa2hW+Cw+6ZH5vJ0uaUYZFHcpEbQVd7P2MY3RGtfquE2uprauq9js5DeC2oO2qz2hkp91f7LfamudUmZzvmNuKyRQZdY9FFqJAVkKQ8eHAAK5LLQCFZCJwqqIUgFC+5MIQRBRIUGqJgCiQgCshWAikhoJCF4omSVEUQQwgrfcihhSKyYI67kT0qVZbQJiZndwXegQwGg3l1ZDFeRkQZS7QoRnLzXX0PpV8IzaQ4YtdQj5Xfp3+K1jD1Fg0VFiOHutni65u4LsxPw1qf9SISb7pAT7jqgLn2b8TQGgarHNefjlP+k+6RsWplvMYSFc71qWesQSyyM95xPcJnlIeKyR7dZhdCJ3fdei0b+HWxMK5y9V2W/hGCaF8jMCQDc8l0nG2b6Gvn4t1nxs5HetDIlkd+mR/q8nL3r/wkyfZiChN4EyMzI1XL0n+FpDssa45tAE+CrxueLqnJ5s6Ms7zIOrlrU7pBw80Fp/DZDew8SycRLmQ3bMJ0fRrmM1i2RDnNM/5Q01+pcg6ac2d7h3XfUaLntnuNMcexPhntAjluK41tjzOq0zAvK6VutsSMZOMmn9DP1fMcVjtzGw24TyFw7lnAyWY4LQ1qzWJshrHFbNVFahRbVQhGApJCLIQuFwTSEJHa3JQC5RV7NRIMRKSVyQVKSoURCgF6CGFcox03SHRUcdVpKTZqCeJVPQp2lrCNUPFTcSM/7S4LGzWfINk51wmO0cpOFZrvaNjNqx4m0rJbdFNBm10jhhvBCZQXYYhnIgtzukdsqHeF3rCzVqxxb8ri2e0Ds+C4MOJFB7Q9p3k1+sea6EGO74SODvELW/Qe1sGm7XDYWiJrjvEF5Gwt1SkWrSEV9Xlx3f8AJebgxSTKYGU9b0WjtfE36j6IvO32esdlmkXtqC7iPNxTHfiO0Sl7Vw+nnqzHFcUQj8bdxnzkrdZnSnU98pDz5o7Lwq22rXmXOLjfNxLuE5rhWy0ioEzvW61Wd3xAb/7lcyPZmjAuPeZDgntRgINs1WkgCWeLjkFlEN0Z2s6g8lqg2OZm47PsMAmWh8hIURqIc4XKQYkwRlyWV7lcI9oHOh5IzwY3AUVEJmqqIvUSwLkGZTkDRTelB1VEySiQXJEAojaEGKIUAvRyUleski0DsrOaSW2O2gSosHsyxwTGb7SHEptTRGJosLIshIrRZXVqpOnZoU77+6i6kKzuyY/ue2vEELm2d5XVstu1cFbE2wYRlMQJ4TbGMvpe2nFA+I4f9h/1Q/Ip0DSLQJU3zQvt4NwurTmm1M77TEN0Jw/r/wCRSD7Vx90DaT5Ac059uHeVkdayLvRYtODdZCPeduAA8SsMeG0XX8U59rJFyyR4pkmVYx2gkXLHEfmtERyxRXVTPIBFKuELlQYXFbIUK5IbCEBF6cQg1UNlRLioBdsRRRzUAvVACStUXqJRbXImuWz93Y4wbxRfu7HybxTZVGXXCmuFq/d+PkOKv93Y+Tbs0ZSze9IZ0RFusyYvbQ7M08fh+0UIAmDnktGkrIYUTXaOyb2jI3geSsFceJZgRPFZITS0rtewEptM2moPkciFnZCBdI+iNBtniDNa2RAoPw+5wnDO40PFKiaLjslrMcBnKn1BV407DC4IobyD2SRQ3GWFUn9hf8UhmR6yW7RtgBDu211MmOA20Mrx1c8OG06wudmUBeM1q/KWf40P6h6qvytpo2LrH+WvKaz1WkNeJJcRwWo6EiYaw2gj/NJGPw/EvwzcfK9U4UdnGjkYLNAgFxu44L0EXQjmt1pEjPvpTnwSoNlOSbLF7YhZpCQvN5T2wZN1tnDBb4dlJPPu7im6RsrnQdWG2Z1hPYAfsmT5Xy5PtAhDwq/KY/wHiEf5LaPgPEIxopzhMKg5M/JLQf0YZhU/Q8cD3fEJwM/tFFPy6L8J8FEh9CkpJQFWugSSsKpqnXLJWaBY7fCm3v6v7lteJhKdUDgpPNwIDdY6vZd+qGfdJzHqFsdo0EUAR26xiffgfVYW2p8OhrtPJ2O9YsOOro0uhHtNLm91+7gvW2K1wIhDNZzey49oXGgldUGfdcvDwtLtHvTG3qXitELS7HGjq3ZdblrjysZvDXftuing/wANzXCZlqyurTEzuXPj2a0tNLsQ5oddO6YMlINvN7XcDMJp0q/4vAei12i60hzI9wIGxjfRS22aO4Ue9o+aW33QOh3o36Tfny9Fnj2uJEprEZ129cEdvo9Q2HRYnrRXOdI/Ee43/db7XFBbqMAaOJ48VlY2XftvSo1tY29wHdeeAVeWjqUywkXu6N/JXFaxg1nGQGJ8lldpF76QmE/zG7reigaOmQ+Kdd2E/dGwLEkaBZ4+uTSQwHdmV17JD7KxQ4AnICi6lmuW4ACDJO1EyStzaJwM72448wluzwx9U+cwlSrLNFRJgBRSRVoLQ5CAjAVyWwBU8XJwaha2btiLDEklOh1WrVVaisDJGYCKrHEswkQQulqLO9qzTHn7To117DuNywvsb8Ye8FercxK1Flp5tj4ouL99QibbIoz3s9F6EQ5VkgfipOAdIRch9J9Vqs0S0uHZAAzp5zXT9n6K7J+oZHwKk5/7BHf78TxPISC1WPRDG+92j33cF0ZIwEwA9mBcluWlUG1SAQIMpk3rWBd1cg7s0YPXNaBwCpytqtIZgJFVEb4ckUQXHcrOCyStVRVNRQO1UYCjVfctpMEbGyCFiaoqkqkoXqNNFaiHCqS5q0RrwUl5qs2Ipwmgc1amkZK2luSzjWsRYfRU6F13rUHd2xWIxyHBGLWEQTwS4bJHW3HeVvMUzSHxHFpGNcEeiYGFEGrLAtxNHXrUyNktBeqoAqMSatpTGaNl6ZKpHVaoINa4Yd+ZTHCu4eCUJhp1gjS2X7+aYOtyYCowoeKEGidECRBCPlBkrUmopHSUKsIgKraQUCHWJVvqUbWozSU4URQymFqUBJFmLTXNBCwxWlt9RneRtC161Ehz5pqJ153VVqi0ZcCR4hE4jCe+R9FzIR6q2hWxWdyCWBelsoZJstitzZ5ITParBPtY9yztc5t9Rmtpa4fq63oXBpvmdt3BM/SLbaWkyBmchX+ybqE30GQx2nySnQAbqFW6bQSXUWpRY16/XW1Fr3b/ABE1is76Tzr1wT9am8c5JDS13IFNWRrrt4Tg/wAkwGPu4eizijim6xr4JbjUFVQ9VRWotAQCPBUwKnFJQBGClogmRLmlPNVZcluNUX0ludRcq02gsJN4N49F0nmi5lqbNZJkG1tfUEHfVMLjsXmLTAc0zYTuvQw9KRm312j0XOwyvVsej15LzbdMPNzJnuOC0fmjyKwInCayfDuayhXCZpYC+FFH9BT26UJugxT/AEyHihOq56Eu7lxI2mHC6EB87xyCwRdIRohlPcwEDiVrBr0dotjGe8RPIXlYWxHx3hooJ7gBeSVhsOjnOPaPmd5XookIQIFB2ok2tz1f1O2Yccl048fGs2k2Y9dbU83HZ6FZrH14LVKvWX2RCsHmE1p81nZdu5JwcmA1rkDuRUBUdimoesolhyitTdMJQvmoratgSCasuQEpSEoCVc1AKovoqcKFc+1svXTh5JFphrFhciEwPMjIE50nvzQWnRkjI0OR+61RrIDdjdtyW3R2lNTsRoTYrRcHSD2/K+Vd6Jl8UV5x+jz8IO5L/ZCP0kbJjkveCFZIp/hxjCdMSbHbqiZpIPExjetDPw9aGnsQ4cQZtcxw3Vv2hdPxs9nzsQjiX/U71TG2YHAnbM8176Joi2D/AMU5Uhg8hetkDQMeXagsZm6Lq8ZECXir8c+12fO4VgyYZbFvsujgcK5D0XrtIQWWchrpOffOWpD3EnWdsAG1cO2aQAJ1JyJMqAX4UV1nH2ttUIUOE3WMjUjVuJIlOYvAreZTwWV7DEcHO3DAAXADcha0kzffg3L7pwfMyHV8h4rHLlviNSLslnp13+ibFZKW3z+62QWSHWf3WWO+fXcPRZhIA8wo003clCanbzCpvmQmAyauaXPkimtAr2kqKI9RRGHW4osELRVGusAHIXqyrcFVEuKthUJQz5IqGwpj+0O9ZYTkcOLUSWcLHGBFDcsMWN8VRgcRtXaiAOHeuVGsxmudhgIVoOBmnwrUyczT5ZjxbiuPHgkVbRc60Wl4In8Q5golw3y9tAtY/wAWJs9o7zKloezElx+cu815QW92fiFX7YTj4+i1+SjrHoYlqaKCTdnoPVYoltr2b616uXKEWff4LZZbOXeKxulphxCT3n0XYsEGVT1d6rNZbKG1PdyTY1pmZC77Bagao9ovAu/sVn1uuISDEv6wVe063/dIMLuQVT5hKLrthCuddyUcCrB62IJomlaCElRSaicTqoHFQuUAmugUGKyjKEi9ZsLMUJuOwqwUMS49ZKvpFMPIoPaSUBvSis0jEWiFtorVKJosxcsUthDHLkaQsbSWyI94LUHLBbXdpnzDkUWIx2iROhHUlTNGCdSFoAPW5UWo6oyz2eG28zW1loA90dSXOa1E0dbkyJqdaCcckBi13eSzT8uasGu4eak1a/XFUH9bggB63q29eKUcDdtKJpqNiThvCYMNqQcCiDkACJaApKKTUTgby5MYVnBmUesuih7SqFxS2vRByrCQFHe6d3NR9+9SKeydoR8JlcKFKIonOu3pbrj1isYSCFnletZFySxqzYitRY7Qztw5/H/seV1Gw1ltTP4kIfzn/SiKxHNh9cFCzrctQh9cFTWcvJOJkaxE1nknNZVF7OvBGJhc3reFNWvWa0Ph+fMIXsru8ws4Sx14I5V6zRhnny+ytzb+sk4A4Hq4oyOamrfsKs3bk4jAMUQQgUVnFaCFyiSS5Rawa3w8UQKtRKECjZgootUluvO1A4zafm9VFFn4QXjs70l1x6xVqLNQXYdYlLaooik4Cix2ofxIPzO/0nqKJTpNbf1ko1vLyUUSAMCsCvBRRCZ4g81URtdx5hRRYpHLz5FRwp1kookKIr13KMF2xRRKHDF2xD6KlEgOqFFFFp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data:image/jpeg;base64,/9j/4AAQSkZJRgABAQAAAQABAAD/2wCEAAkGBxISEhUTEhIVFRUXFxcYFxUVFRUVFRUVFRcXFxUVFRUYHSggGBolHRUVITEhJSkrLi4uFx8zODMtNygtLisBCgoKDg0OFxAQFy0dHR0tLS0tLS0tLSstLS0tLS0tLS0tLS0tLS0tLS0tLS0tLS0tLS0rLS0tLS0tLS0tLS0tLf/AABEIAQMAwgMBIgACEQEDEQH/xAAbAAACAwEBAQAAAAAAAAAAAAACAwABBAUGB//EAEIQAAECAwQHBQYDBgUFAAAAAAEAAgMRIQQxQVEFEnGBkbHwImGhwdETMlJykuEGFUIUFiNigvFTsrPC4jNDRKLS/8QAFwEBAQEBAAAAAAAAAAAAAAAAAQACA//EACARAQEBAAICAgMBAAAAAAAAAAABEQISITFBURNhcYH/2gAMAwEAAhEDEQA/APkslclYCkllKCsqKFRA0KSRsCt4QgogqCIKSgiCqSJqkipHJUEouHcFakMUCsBSVJUURCEhCUqN6OSGVVJSWQmgKnNSgSRgIgFFIMlJIkJCgrV7/BUr1VEobVAoFYQlFWVCrKiFgorkrZciAQi2ogoBzWhkMCrqnAeqCCDZ3ONBvuHFaRZGN958zk31+yTEjkkDPAUEloaAB+jxef8A5TAtsSELoZd8xPkfJQ2sC6GwbWtPjJPZFZi+J/TChjh2kc5int57GyWv9DJ+2n4GfQ30UNqab4TT4cgFpk79XtRthMdzKTFAx1JZuhvb/lFFZSWfYuwc3vBmOBmVHaNLpmE4P7rncD6qexBuF2LDrjeLwEowyKisqzbeNovCP7EzOaQSCCNqBbHRS4drtDPEb1mc2RQghSSsBXJKCQoFYCgCEEoSmSQkUUi5qIVEo+SsBWFcvJCCQpEFEUlUS5RSDcikqgonXFCFDbKvU02GzF3AXn0CFgwOHinQ4RJlxVAZA1nENY3bqyLpd73UCsww01cHHuJfLunRp3EphhUlhlhPzK0QLF8Rl3AFzt+A3la8fCZ/anAHjIcGgeaB2scBwHmuwyzwwMz/ADO/2sH+5C5jcwNgI5uTf6nI9o/P/wBW+iv27shwl/lkun2BifpBQOfDyG0tM/Bytv2mOIYTqmG5hl7zH6w1sw11R9SZAsutKRESt0/ZxxdMNn75GXa2hW+Cw+6ZH5vJ0uaUYZFHcpEbQVd7P2MY3RGtfquE2uprauq9js5DeC2oO2qz2hkp91f7LfamudUmZzvmNuKyRQZdY9FFqJAVkKQ8eHAAK5LLQCFZCJwqqIUgFC+5MIQRBRIUGqJgCiQgCshWAikhoJCF4omSVEUQQwgrfcihhSKyYI67kT0qVZbQJiZndwXegQwGg3l1ZDFeRkQZS7QoRnLzXX0PpV8IzaQ4YtdQj5Xfp3+K1jD1Fg0VFiOHutni65u4LsxPw1qf9SISb7pAT7jqgLn2b8TQGgarHNefjlP+k+6RsWplvMYSFc71qWesQSyyM95xPcJnlIeKyR7dZhdCJ3fdei0b+HWxMK5y9V2W/hGCaF8jMCQDc8l0nG2b6Gvn4t1nxs5HetDIlkd+mR/q8nL3r/wkyfZiChN4EyMzI1XL0n+FpDssa45tAE+CrxueLqnJ5s6Ms7zIOrlrU7pBw80Fp/DZDew8SycRLmQ3bMJ0fRrmM1i2RDnNM/5Q01+pcg6ac2d7h3XfUaLntnuNMcexPhntAjluK41tjzOq0zAvK6VutsSMZOMmn9DP1fMcVjtzGw24TyFw7lnAyWY4LQ1qzWJshrHFbNVFahRbVQhGApJCLIQuFwTSEJHa3JQC5RV7NRIMRKSVyQVKSoURCgF6CGFcox03SHRUcdVpKTZqCeJVPQp2lrCNUPFTcSM/7S4LGzWfINk51wmO0cpOFZrvaNjNqx4m0rJbdFNBm10jhhvBCZQXYYhnIgtzukdsqHeF3rCzVqxxb8ri2e0Ds+C4MOJFB7Q9p3k1+sea6EGO74SODvELW/Qe1sGm7XDYWiJrjvEF5Gwt1SkWrSEV9Xlx3f8AJebgxSTKYGU9b0WjtfE36j6IvO32esdlmkXtqC7iPNxTHfiO0Sl7Vw+nnqzHFcUQj8bdxnzkrdZnSnU98pDz5o7Lwq22rXmXOLjfNxLuE5rhWy0ioEzvW61Wd3xAb/7lcyPZmjAuPeZDgntRgINs1WkgCWeLjkFlEN0Z2s6g8lqg2OZm47PsMAmWh8hIURqIc4XKQYkwRlyWV7lcI9oHOh5IzwY3AUVEJmqqIvUSwLkGZTkDRTelB1VEySiQXJEAojaEGKIUAvRyUleski0DsrOaSW2O2gSosHsyxwTGb7SHEptTRGJosLIshIrRZXVqpOnZoU77+6i6kKzuyY/ue2vEELm2d5XVstu1cFbE2wYRlMQJ4TbGMvpe2nFA+I4f9h/1Q/Ip0DSLQJU3zQvt4NwurTmm1M77TEN0Jw/r/wCRSD7Vx90DaT5Ac059uHeVkdayLvRYtODdZCPeduAA8SsMeG0XX8U59rJFyyR4pkmVYx2gkXLHEfmtERyxRXVTPIBFKuELlQYXFbIUK5IbCEBF6cQg1UNlRLioBdsRRRzUAvVACStUXqJRbXImuWz93Y4wbxRfu7HybxTZVGXXCmuFq/d+PkOKv93Y+Tbs0ZSze9IZ0RFusyYvbQ7M08fh+0UIAmDnktGkrIYUTXaOyb2jI3geSsFceJZgRPFZITS0rtewEptM2moPkciFnZCBdI+iNBtniDNa2RAoPw+5wnDO40PFKiaLjslrMcBnKn1BV407DC4IobyD2SRQ3GWFUn9hf8UhmR6yW7RtgBDu211MmOA20Mrx1c8OG06wudmUBeM1q/KWf40P6h6qvytpo2LrH+WvKaz1WkNeJJcRwWo6EiYaw2gj/NJGPw/EvwzcfK9U4UdnGjkYLNAgFxu44L0EXQjmt1pEjPvpTnwSoNlOSbLF7YhZpCQvN5T2wZN1tnDBb4dlJPPu7im6RsrnQdWG2Z1hPYAfsmT5Xy5PtAhDwq/KY/wHiEf5LaPgPEIxopzhMKg5M/JLQf0YZhU/Q8cD3fEJwM/tFFPy6L8J8FEh9CkpJQFWugSSsKpqnXLJWaBY7fCm3v6v7lteJhKdUDgpPNwIDdY6vZd+qGfdJzHqFsdo0EUAR26xiffgfVYW2p8OhrtPJ2O9YsOOro0uhHtNLm91+7gvW2K1wIhDNZzey49oXGgldUGfdcvDwtLtHvTG3qXitELS7HGjq3ZdblrjysZvDXftuing/wANzXCZlqyurTEzuXPj2a0tNLsQ5oddO6YMlINvN7XcDMJp0q/4vAei12i60hzI9wIGxjfRS22aO4Ue9o+aW33QOh3o36Tfny9Fnj2uJEprEZ129cEdvo9Q2HRYnrRXOdI/Ee43/db7XFBbqMAaOJ48VlY2XftvSo1tY29wHdeeAVeWjqUywkXu6N/JXFaxg1nGQGJ8lldpF76QmE/zG7reigaOmQ+Kdd2E/dGwLEkaBZ4+uTSQwHdmV17JD7KxQ4AnICi6lmuW4ACDJO1EyStzaJwM72448wluzwx9U+cwlSrLNFRJgBRSRVoLQ5CAjAVyWwBU8XJwaha2btiLDEklOh1WrVVaisDJGYCKrHEswkQQulqLO9qzTHn7To117DuNywvsb8Ye8FercxK1Flp5tj4ouL99QibbIoz3s9F6EQ5VkgfipOAdIRch9J9Vqs0S0uHZAAzp5zXT9n6K7J+oZHwKk5/7BHf78TxPISC1WPRDG+92j33cF0ZIwEwA9mBcluWlUG1SAQIMpk3rWBd1cg7s0YPXNaBwCpytqtIZgJFVEb4ckUQXHcrOCyStVRVNRQO1UYCjVfctpMEbGyCFiaoqkqkoXqNNFaiHCqS5q0RrwUl5qs2Ipwmgc1amkZK2luSzjWsRYfRU6F13rUHd2xWIxyHBGLWEQTwS4bJHW3HeVvMUzSHxHFpGNcEeiYGFEGrLAtxNHXrUyNktBeqoAqMSatpTGaNl6ZKpHVaoINa4Yd+ZTHCu4eCUJhp1gjS2X7+aYOtyYCowoeKEGidECRBCPlBkrUmopHSUKsIgKraQUCHWJVvqUbWozSU4URQymFqUBJFmLTXNBCwxWlt9RneRtC161Ehz5pqJ153VVqi0ZcCR4hE4jCe+R9FzIR6q2hWxWdyCWBelsoZJstitzZ5ITParBPtY9yztc5t9Rmtpa4fq63oXBpvmdt3BM/SLbaWkyBmchX+ybqE30GQx2nySnQAbqFW6bQSXUWpRY16/XW1Fr3b/ABE1is76Tzr1wT9am8c5JDS13IFNWRrrt4Tg/wAkwGPu4eizijim6xr4JbjUFVQ9VRWotAQCPBUwKnFJQBGClogmRLmlPNVZcluNUX0ludRcq02gsJN4N49F0nmi5lqbNZJkG1tfUEHfVMLjsXmLTAc0zYTuvQw9KRm312j0XOwyvVsej15LzbdMPNzJnuOC0fmjyKwInCayfDuayhXCZpYC+FFH9BT26UJugxT/AEyHihOq56Eu7lxI2mHC6EB87xyCwRdIRohlPcwEDiVrBr0dotjGe8RPIXlYWxHx3hooJ7gBeSVhsOjnOPaPmd5XookIQIFB2ok2tz1f1O2Yccl048fGs2k2Y9dbU83HZ6FZrH14LVKvWX2RCsHmE1p81nZdu5JwcmA1rkDuRUBUdimoesolhyitTdMJQvmoratgSCasuQEpSEoCVc1AKovoqcKFc+1svXTh5JFphrFhciEwPMjIE50nvzQWnRkjI0OR+61RrIDdjdtyW3R2lNTsRoTYrRcHSD2/K+Vd6Jl8UV5x+jz8IO5L/ZCP0kbJjkveCFZIp/hxjCdMSbHbqiZpIPExjetDPw9aGnsQ4cQZtcxw3Vv2hdPxs9nzsQjiX/U71TG2YHAnbM8176Joi2D/AMU5Uhg8hetkDQMeXagsZm6Lq8ZECXir8c+12fO4VgyYZbFvsujgcK5D0XrtIQWWchrpOffOWpD3EnWdsAG1cO2aQAJ1JyJMqAX4UV1nH2ttUIUOE3WMjUjVuJIlOYvAreZTwWV7DEcHO3DAAXADcha0kzffg3L7pwfMyHV8h4rHLlviNSLslnp13+ibFZKW3z+62QWSHWf3WWO+fXcPRZhIA8wo003clCanbzCpvmQmAyauaXPkimtAr2kqKI9RRGHW4osELRVGusAHIXqyrcFVEuKthUJQz5IqGwpj+0O9ZYTkcOLUSWcLHGBFDcsMWN8VRgcRtXaiAOHeuVGsxmudhgIVoOBmnwrUyczT5ZjxbiuPHgkVbRc60Wl4In8Q5golw3y9tAtY/wAWJs9o7zKloezElx+cu815QW92fiFX7YTj4+i1+SjrHoYlqaKCTdnoPVYoltr2b616uXKEWff4LZZbOXeKxulphxCT3n0XYsEGVT1d6rNZbKG1PdyTY1pmZC77Bagao9ovAu/sVn1uuISDEv6wVe063/dIMLuQVT5hKLrthCuddyUcCrB62IJomlaCElRSaicTqoHFQuUAmugUGKyjKEi9ZsLMUJuOwqwUMS49ZKvpFMPIoPaSUBvSis0jEWiFtorVKJosxcsUthDHLkaQsbSWyI94LUHLBbXdpnzDkUWIx2iROhHUlTNGCdSFoAPW5UWo6oyz2eG28zW1loA90dSXOa1E0dbkyJqdaCcckBi13eSzT8uasGu4eak1a/XFUH9bggB63q29eKUcDdtKJpqNiThvCYMNqQcCiDkACJaApKKTUTgby5MYVnBmUesuih7SqFxS2vRByrCQFHe6d3NR9+9SKeydoR8JlcKFKIonOu3pbrj1isYSCFnletZFySxqzYitRY7Qztw5/H/seV1Gw1ltTP4kIfzn/SiKxHNh9cFCzrctQh9cFTWcvJOJkaxE1nknNZVF7OvBGJhc3reFNWvWa0Ph+fMIXsru8ws4Sx14I5V6zRhnny+ytzb+sk4A4Hq4oyOamrfsKs3bk4jAMUQQgUVnFaCFyiSS5Rawa3w8UQKtRKECjZgootUluvO1A4zafm9VFFn4QXjs70l1x6xVqLNQXYdYlLaooik4Cix2ofxIPzO/0nqKJTpNbf1ko1vLyUUSAMCsCvBRRCZ4g81URtdx5hRRYpHLz5FRwp1kookKIr13KMF2xRRKHDF2xD6KlEgOqFFFFp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0" descr="data:image/jpeg;base64,/9j/4AAQSkZJRgABAQAAAQABAAD/2wCEAAkGBxISEhUTEhIVFRUXFxcYFxUVFRUVFRUVFRcXFxUVFRUYHSggGBolHRUVITEhJSkrLi4uFx8zODMtNygtLisBCgoKDg0OFxAQFy0dHR0tLS0tLS0tLSstLS0tLS0tLS0tLS0tLS0tLS0tLS0tLS0tLS0rLS0tLS0tLS0tLS0tLf/AABEIAQMAwgMBIgACEQEDEQH/xAAbAAACAwEBAQAAAAAAAAAAAAACAwABBAUGB//EAEIQAAECAwQHBQYDBgUFAAAAAAEAAgMRIQQxQVEFEnGBkbHwImGhwdETMlJykuEGFUIUFiNigvFTsrPC4jNDRKLS/8QAFwEBAQEBAAAAAAAAAAAAAAAAAQACA//EACARAQEBAAICAgMBAAAAAAAAAAABEQISITFBURNhcYH/2gAMAwEAAhEDEQA/APkslclYCkllKCsqKFRA0KSRsCt4QgogqCIKSgiCqSJqkipHJUEouHcFakMUCsBSVJUURCEhCUqN6OSGVVJSWQmgKnNSgSRgIgFFIMlJIkJCgrV7/BUr1VEobVAoFYQlFWVCrKiFgorkrZciAQi2ogoBzWhkMCrqnAeqCCDZ3ONBvuHFaRZGN958zk31+yTEjkkDPAUEloaAB+jxef8A5TAtsSELoZd8xPkfJQ2sC6GwbWtPjJPZFZi+J/TChjh2kc5int57GyWv9DJ+2n4GfQ30UNqab4TT4cgFpk79XtRthMdzKTFAx1JZuhvb/lFFZSWfYuwc3vBmOBmVHaNLpmE4P7rncD6qexBuF2LDrjeLwEowyKisqzbeNovCP7EzOaQSCCNqBbHRS4drtDPEb1mc2RQghSSsBXJKCQoFYCgCEEoSmSQkUUi5qIVEo+SsBWFcvJCCQpEFEUlUS5RSDcikqgonXFCFDbKvU02GzF3AXn0CFgwOHinQ4RJlxVAZA1nENY3bqyLpd73UCsww01cHHuJfLunRp3EphhUlhlhPzK0QLF8Rl3AFzt+A3la8fCZ/anAHjIcGgeaB2scBwHmuwyzwwMz/ADO/2sH+5C5jcwNgI5uTf6nI9o/P/wBW+iv27shwl/lkun2BifpBQOfDyG0tM/Bytv2mOIYTqmG5hl7zH6w1sw11R9SZAsutKRESt0/ZxxdMNn75GXa2hW+Cw+6ZH5vJ0uaUYZFHcpEbQVd7P2MY3RGtfquE2uprauq9js5DeC2oO2qz2hkp91f7LfamudUmZzvmNuKyRQZdY9FFqJAVkKQ8eHAAK5LLQCFZCJwqqIUgFC+5MIQRBRIUGqJgCiQgCshWAikhoJCF4omSVEUQQwgrfcihhSKyYI67kT0qVZbQJiZndwXegQwGg3l1ZDFeRkQZS7QoRnLzXX0PpV8IzaQ4YtdQj5Xfp3+K1jD1Fg0VFiOHutni65u4LsxPw1qf9SISb7pAT7jqgLn2b8TQGgarHNefjlP+k+6RsWplvMYSFc71qWesQSyyM95xPcJnlIeKyR7dZhdCJ3fdei0b+HWxMK5y9V2W/hGCaF8jMCQDc8l0nG2b6Gvn4t1nxs5HetDIlkd+mR/q8nL3r/wkyfZiChN4EyMzI1XL0n+FpDssa45tAE+CrxueLqnJ5s6Ms7zIOrlrU7pBw80Fp/DZDew8SycRLmQ3bMJ0fRrmM1i2RDnNM/5Q01+pcg6ac2d7h3XfUaLntnuNMcexPhntAjluK41tjzOq0zAvK6VutsSMZOMmn9DP1fMcVjtzGw24TyFw7lnAyWY4LQ1qzWJshrHFbNVFahRbVQhGApJCLIQuFwTSEJHa3JQC5RV7NRIMRKSVyQVKSoURCgF6CGFcox03SHRUcdVpKTZqCeJVPQp2lrCNUPFTcSM/7S4LGzWfINk51wmO0cpOFZrvaNjNqx4m0rJbdFNBm10jhhvBCZQXYYhnIgtzukdsqHeF3rCzVqxxb8ri2e0Ds+C4MOJFB7Q9p3k1+sea6EGO74SODvELW/Qe1sGm7XDYWiJrjvEF5Gwt1SkWrSEV9Xlx3f8AJebgxSTKYGU9b0WjtfE36j6IvO32esdlmkXtqC7iPNxTHfiO0Sl7Vw+nnqzHFcUQj8bdxnzkrdZnSnU98pDz5o7Lwq22rXmXOLjfNxLuE5rhWy0ioEzvW61Wd3xAb/7lcyPZmjAuPeZDgntRgINs1WkgCWeLjkFlEN0Z2s6g8lqg2OZm47PsMAmWh8hIURqIc4XKQYkwRlyWV7lcI9oHOh5IzwY3AUVEJmqqIvUSwLkGZTkDRTelB1VEySiQXJEAojaEGKIUAvRyUleski0DsrOaSW2O2gSosHsyxwTGb7SHEptTRGJosLIshIrRZXVqpOnZoU77+6i6kKzuyY/ue2vEELm2d5XVstu1cFbE2wYRlMQJ4TbGMvpe2nFA+I4f9h/1Q/Ip0DSLQJU3zQvt4NwurTmm1M77TEN0Jw/r/wCRSD7Vx90DaT5Ac059uHeVkdayLvRYtODdZCPeduAA8SsMeG0XX8U59rJFyyR4pkmVYx2gkXLHEfmtERyxRXVTPIBFKuELlQYXFbIUK5IbCEBF6cQg1UNlRLioBdsRRRzUAvVACStUXqJRbXImuWz93Y4wbxRfu7HybxTZVGXXCmuFq/d+PkOKv93Y+Tbs0ZSze9IZ0RFusyYvbQ7M08fh+0UIAmDnktGkrIYUTXaOyb2jI3geSsFceJZgRPFZITS0rtewEptM2moPkciFnZCBdI+iNBtniDNa2RAoPw+5wnDO40PFKiaLjslrMcBnKn1BV407DC4IobyD2SRQ3GWFUn9hf8UhmR6yW7RtgBDu211MmOA20Mrx1c8OG06wudmUBeM1q/KWf40P6h6qvytpo2LrH+WvKaz1WkNeJJcRwWo6EiYaw2gj/NJGPw/EvwzcfK9U4UdnGjkYLNAgFxu44L0EXQjmt1pEjPvpTnwSoNlOSbLF7YhZpCQvN5T2wZN1tnDBb4dlJPPu7im6RsrnQdWG2Z1hPYAfsmT5Xy5PtAhDwq/KY/wHiEf5LaPgPEIxopzhMKg5M/JLQf0YZhU/Q8cD3fEJwM/tFFPy6L8J8FEh9CkpJQFWugSSsKpqnXLJWaBY7fCm3v6v7lteJhKdUDgpPNwIDdY6vZd+qGfdJzHqFsdo0EUAR26xiffgfVYW2p8OhrtPJ2O9YsOOro0uhHtNLm91+7gvW2K1wIhDNZzey49oXGgldUGfdcvDwtLtHvTG3qXitELS7HGjq3ZdblrjysZvDXftuing/wANzXCZlqyurTEzuXPj2a0tNLsQ5oddO6YMlINvN7XcDMJp0q/4vAei12i60hzI9wIGxjfRS22aO4Ue9o+aW33QOh3o36Tfny9Fnj2uJEprEZ129cEdvo9Q2HRYnrRXOdI/Ee43/db7XFBbqMAaOJ48VlY2XftvSo1tY29wHdeeAVeWjqUywkXu6N/JXFaxg1nGQGJ8lldpF76QmE/zG7reigaOmQ+Kdd2E/dGwLEkaBZ4+uTSQwHdmV17JD7KxQ4AnICi6lmuW4ACDJO1EyStzaJwM72448wluzwx9U+cwlSrLNFRJgBRSRVoLQ5CAjAVyWwBU8XJwaha2btiLDEklOh1WrVVaisDJGYCKrHEswkQQulqLO9qzTHn7To117DuNywvsb8Ye8FercxK1Flp5tj4ouL99QibbIoz3s9F6EQ5VkgfipOAdIRch9J9Vqs0S0uHZAAzp5zXT9n6K7J+oZHwKk5/7BHf78TxPISC1WPRDG+92j33cF0ZIwEwA9mBcluWlUG1SAQIMpk3rWBd1cg7s0YPXNaBwCpytqtIZgJFVEb4ckUQXHcrOCyStVRVNRQO1UYCjVfctpMEbGyCFiaoqkqkoXqNNFaiHCqS5q0RrwUl5qs2Ipwmgc1amkZK2luSzjWsRYfRU6F13rUHd2xWIxyHBGLWEQTwS4bJHW3HeVvMUzSHxHFpGNcEeiYGFEGrLAtxNHXrUyNktBeqoAqMSatpTGaNl6ZKpHVaoINa4Yd+ZTHCu4eCUJhp1gjS2X7+aYOtyYCowoeKEGidECRBCPlBkrUmopHSUKsIgKraQUCHWJVvqUbWozSU4URQymFqUBJFmLTXNBCwxWlt9RneRtC161Ehz5pqJ153VVqi0ZcCR4hE4jCe+R9FzIR6q2hWxWdyCWBelsoZJstitzZ5ITParBPtY9yztc5t9Rmtpa4fq63oXBpvmdt3BM/SLbaWkyBmchX+ybqE30GQx2nySnQAbqFW6bQSXUWpRY16/XW1Fr3b/ABE1is76Tzr1wT9am8c5JDS13IFNWRrrt4Tg/wAkwGPu4eizijim6xr4JbjUFVQ9VRWotAQCPBUwKnFJQBGClogmRLmlPNVZcluNUX0ludRcq02gsJN4N49F0nmi5lqbNZJkG1tfUEHfVMLjsXmLTAc0zYTuvQw9KRm312j0XOwyvVsej15LzbdMPNzJnuOC0fmjyKwInCayfDuayhXCZpYC+FFH9BT26UJugxT/AEyHihOq56Eu7lxI2mHC6EB87xyCwRdIRohlPcwEDiVrBr0dotjGe8RPIXlYWxHx3hooJ7gBeSVhsOjnOPaPmd5XookIQIFB2ok2tz1f1O2Yccl048fGs2k2Y9dbU83HZ6FZrH14LVKvWX2RCsHmE1p81nZdu5JwcmA1rkDuRUBUdimoesolhyitTdMJQvmoratgSCasuQEpSEoCVc1AKovoqcKFc+1svXTh5JFphrFhciEwPMjIE50nvzQWnRkjI0OR+61RrIDdjdtyW3R2lNTsRoTYrRcHSD2/K+Vd6Jl8UV5x+jz8IO5L/ZCP0kbJjkveCFZIp/hxjCdMSbHbqiZpIPExjetDPw9aGnsQ4cQZtcxw3Vv2hdPxs9nzsQjiX/U71TG2YHAnbM8176Joi2D/AMU5Uhg8hetkDQMeXagsZm6Lq8ZECXir8c+12fO4VgyYZbFvsujgcK5D0XrtIQWWchrpOffOWpD3EnWdsAG1cO2aQAJ1JyJMqAX4UV1nH2ttUIUOE3WMjUjVuJIlOYvAreZTwWV7DEcHO3DAAXADcha0kzffg3L7pwfMyHV8h4rHLlviNSLslnp13+ibFZKW3z+62QWSHWf3WWO+fXcPRZhIA8wo003clCanbzCpvmQmAyauaXPkimtAr2kqKI9RRGHW4osELRVGusAHIXqyrcFVEuKthUJQz5IqGwpj+0O9ZYTkcOLUSWcLHGBFDcsMWN8VRgcRtXaiAOHeuVGsxmudhgIVoOBmnwrUyczT5ZjxbiuPHgkVbRc60Wl4In8Q5golw3y9tAtY/wAWJs9o7zKloezElx+cu815QW92fiFX7YTj4+i1+SjrHoYlqaKCTdnoPVYoltr2b616uXKEWff4LZZbOXeKxulphxCT3n0XYsEGVT1d6rNZbKG1PdyTY1pmZC77Bagao9ovAu/sVn1uuISDEv6wVe063/dIMLuQVT5hKLrthCuddyUcCrB62IJomlaCElRSaicTqoHFQuUAmugUGKyjKEi9ZsLMUJuOwqwUMS49ZKvpFMPIoPaSUBvSis0jEWiFtorVKJosxcsUthDHLkaQsbSWyI94LUHLBbXdpnzDkUWIx2iROhHUlTNGCdSFoAPW5UWo6oyz2eG28zW1loA90dSXOa1E0dbkyJqdaCcckBi13eSzT8uasGu4eak1a/XFUH9bggB63q29eKUcDdtKJpqNiThvCYMNqQcCiDkACJaApKKTUTgby5MYVnBmUesuih7SqFxS2vRByrCQFHe6d3NR9+9SKeydoR8JlcKFKIonOu3pbrj1isYSCFnletZFySxqzYitRY7Qztw5/H/seV1Gw1ltTP4kIfzn/SiKxHNh9cFCzrctQh9cFTWcvJOJkaxE1nknNZVF7OvBGJhc3reFNWvWa0Ph+fMIXsru8ws4Sx14I5V6zRhnny+ytzb+sk4A4Hq4oyOamrfsKs3bk4jAMUQQgUVnFaCFyiSS5Rawa3w8UQKtRKECjZgootUluvO1A4zafm9VFFn4QXjs70l1x6xVqLNQXYdYlLaooik4Cix2ofxIPzO/0nqKJTpNbf1ko1vLyUUSAMCsCvBRRCZ4g81URtdx5hRRYpHLz5FRwp1kookKIr13KMF2xRRKHDF2xD6KlEgOqFFFFp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20782" y="-26699"/>
            <a:ext cx="2717622" cy="3231339"/>
            <a:chOff x="20782" y="-26699"/>
            <a:chExt cx="2717622" cy="3231339"/>
          </a:xfrm>
        </p:grpSpPr>
        <p:pic>
          <p:nvPicPr>
            <p:cNvPr id="24" name="Picture 5" descr="bep con kh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82" y="-26699"/>
              <a:ext cx="2717622" cy="2900888"/>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36"/>
            <p:cNvSpPr txBox="1">
              <a:spLocks noChangeArrowheads="1"/>
            </p:cNvSpPr>
            <p:nvPr/>
          </p:nvSpPr>
          <p:spPr bwMode="auto">
            <a:xfrm>
              <a:off x="673011" y="2896863"/>
              <a:ext cx="18415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1400" b="1" dirty="0" err="1"/>
                <a:t>Cồn</a:t>
              </a:r>
              <a:r>
                <a:rPr lang="en-US" sz="1400" b="1" dirty="0"/>
                <a:t> </a:t>
              </a:r>
              <a:r>
                <a:rPr lang="en-US" sz="1400" b="1" dirty="0" err="1"/>
                <a:t>khô</a:t>
              </a:r>
              <a:endParaRPr lang="en-US" sz="1400" b="1" dirty="0"/>
            </a:p>
          </p:txBody>
        </p:sp>
      </p:grpSp>
      <p:sp>
        <p:nvSpPr>
          <p:cNvPr id="32" name="Text Box 36"/>
          <p:cNvSpPr txBox="1">
            <a:spLocks noChangeArrowheads="1"/>
          </p:cNvSpPr>
          <p:nvPr/>
        </p:nvSpPr>
        <p:spPr bwMode="auto">
          <a:xfrm>
            <a:off x="-981338" y="6212307"/>
            <a:ext cx="1841589" cy="6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1400" dirty="0" err="1">
                <a:solidFill>
                  <a:schemeClr val="bg1"/>
                </a:solidFill>
              </a:rPr>
              <a:t>Cồn</a:t>
            </a:r>
            <a:r>
              <a:rPr lang="en-US" sz="1400" dirty="0">
                <a:solidFill>
                  <a:schemeClr val="bg1"/>
                </a:solidFill>
              </a:rPr>
              <a:t> </a:t>
            </a:r>
            <a:r>
              <a:rPr lang="en-US" sz="1400" dirty="0" err="1">
                <a:solidFill>
                  <a:schemeClr val="bg1"/>
                </a:solidFill>
              </a:rPr>
              <a:t>khô</a:t>
            </a:r>
            <a:endParaRPr lang="en-US" sz="1400" dirty="0">
              <a:solidFill>
                <a:schemeClr val="bg1"/>
              </a:solidFill>
            </a:endParaRPr>
          </a:p>
        </p:txBody>
      </p:sp>
      <p:grpSp>
        <p:nvGrpSpPr>
          <p:cNvPr id="19" name="Group 18"/>
          <p:cNvGrpSpPr/>
          <p:nvPr/>
        </p:nvGrpSpPr>
        <p:grpSpPr>
          <a:xfrm>
            <a:off x="2895600" y="0"/>
            <a:ext cx="2571750" cy="3280691"/>
            <a:chOff x="2895600" y="0"/>
            <a:chExt cx="2571750" cy="3280691"/>
          </a:xfrm>
        </p:grpSpPr>
        <p:sp>
          <p:nvSpPr>
            <p:cNvPr id="53" name="Text Box 36"/>
            <p:cNvSpPr txBox="1">
              <a:spLocks noChangeArrowheads="1"/>
            </p:cNvSpPr>
            <p:nvPr/>
          </p:nvSpPr>
          <p:spPr bwMode="auto">
            <a:xfrm>
              <a:off x="3490641" y="2971800"/>
              <a:ext cx="1841589" cy="30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AU" sz="1400" b="1" dirty="0" err="1" smtClean="0"/>
                <a:t>Paraphin</a:t>
              </a:r>
              <a:r>
                <a:rPr lang="en-AU" sz="1400" b="1" dirty="0" smtClean="0"/>
                <a:t> </a:t>
              </a:r>
              <a:endParaRPr lang="en-US" sz="1400" b="1" dirty="0"/>
            </a:p>
          </p:txBody>
        </p:sp>
        <p:pic>
          <p:nvPicPr>
            <p:cNvPr id="29" name="Picture 6" descr="http://www.suyniemhangngay.org/i/imgp/nen_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2571750" cy="304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0" y="3438444"/>
            <a:ext cx="2572704" cy="3419556"/>
            <a:chOff x="0" y="3438444"/>
            <a:chExt cx="2572704" cy="3419556"/>
          </a:xfrm>
        </p:grpSpPr>
        <p:sp>
          <p:nvSpPr>
            <p:cNvPr id="42" name="Text Box 36"/>
            <p:cNvSpPr txBox="1">
              <a:spLocks noChangeArrowheads="1"/>
            </p:cNvSpPr>
            <p:nvPr/>
          </p:nvSpPr>
          <p:spPr bwMode="auto">
            <a:xfrm>
              <a:off x="731115" y="3438444"/>
              <a:ext cx="1841589" cy="30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AU" sz="1400" b="1" dirty="0" err="1" smtClean="0"/>
                <a:t>Xăng</a:t>
              </a:r>
              <a:r>
                <a:rPr lang="en-AU" sz="1400" b="1" dirty="0" smtClean="0"/>
                <a:t> </a:t>
              </a:r>
              <a:endParaRPr lang="en-US" sz="1400" b="1" dirty="0"/>
            </a:p>
          </p:txBody>
        </p:sp>
        <p:pic>
          <p:nvPicPr>
            <p:cNvPr id="26" name="Shape 147"/>
            <p:cNvPicPr preferRelativeResize="0"/>
            <p:nvPr/>
          </p:nvPicPr>
          <p:blipFill rotWithShape="1">
            <a:blip r:embed="rId8">
              <a:alphaModFix/>
            </a:blip>
            <a:srcRect t="18734" r="31815" b="8053"/>
            <a:stretch/>
          </p:blipFill>
          <p:spPr>
            <a:xfrm>
              <a:off x="0" y="3711570"/>
              <a:ext cx="2286000" cy="3146430"/>
            </a:xfrm>
            <a:prstGeom prst="rect">
              <a:avLst/>
            </a:prstGeom>
            <a:noFill/>
            <a:ln>
              <a:noFill/>
            </a:ln>
          </p:spPr>
        </p:pic>
      </p:grpSp>
      <p:pic>
        <p:nvPicPr>
          <p:cNvPr id="27" name="Picture 11" descr="binh ga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8335" y="2209800"/>
            <a:ext cx="3527887" cy="22098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2667000" y="3711570"/>
            <a:ext cx="2430236" cy="3146430"/>
            <a:chOff x="2667000" y="3711570"/>
            <a:chExt cx="2430236" cy="3146430"/>
          </a:xfrm>
        </p:grpSpPr>
        <p:pic>
          <p:nvPicPr>
            <p:cNvPr id="1026" name="Picture 2" descr="http://www.chaubaouyen.com/temporaries/Image/san-pham/dau-f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3711570"/>
              <a:ext cx="2428875" cy="31464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33"/>
            <p:cNvSpPr txBox="1">
              <a:spLocks noChangeArrowheads="1"/>
            </p:cNvSpPr>
            <p:nvPr/>
          </p:nvSpPr>
          <p:spPr bwMode="auto">
            <a:xfrm>
              <a:off x="3725636" y="37338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err="1">
                  <a:solidFill>
                    <a:schemeClr val="bg1"/>
                  </a:solidFill>
                </a:rPr>
                <a:t>Dầu</a:t>
              </a:r>
              <a:r>
                <a:rPr lang="en-US" sz="1400" dirty="0">
                  <a:solidFill>
                    <a:schemeClr val="bg1"/>
                  </a:solidFill>
                </a:rPr>
                <a:t> </a:t>
              </a:r>
              <a:r>
                <a:rPr lang="en-US" sz="1400" dirty="0" err="1">
                  <a:solidFill>
                    <a:schemeClr val="bg1"/>
                  </a:solidFill>
                </a:rPr>
                <a:t>mazut</a:t>
              </a:r>
              <a:r>
                <a:rPr lang="en-US" sz="1400" dirty="0">
                  <a:solidFill>
                    <a:schemeClr val="bg1"/>
                  </a:solidFill>
                </a:rPr>
                <a:t> (Fuel oil – FO) </a:t>
              </a:r>
            </a:p>
          </p:txBody>
        </p:sp>
      </p:grpSp>
      <p:grpSp>
        <p:nvGrpSpPr>
          <p:cNvPr id="21" name="Group 20"/>
          <p:cNvGrpSpPr/>
          <p:nvPr/>
        </p:nvGrpSpPr>
        <p:grpSpPr>
          <a:xfrm>
            <a:off x="7199313" y="4916391"/>
            <a:ext cx="1905000" cy="1941609"/>
            <a:chOff x="7199313" y="4916391"/>
            <a:chExt cx="1905000" cy="1941609"/>
          </a:xfrm>
        </p:grpSpPr>
        <p:pic>
          <p:nvPicPr>
            <p:cNvPr id="13" name="Picture 13" descr="than to o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9313" y="4916391"/>
              <a:ext cx="1905000" cy="1641476"/>
            </a:xfrm>
            <a:prstGeom prst="rect">
              <a:avLst/>
            </a:prstGeom>
            <a:noFill/>
            <a:ln w="66675"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33"/>
            <p:cNvSpPr txBox="1">
              <a:spLocks noChangeArrowheads="1"/>
            </p:cNvSpPr>
            <p:nvPr/>
          </p:nvSpPr>
          <p:spPr bwMode="auto">
            <a:xfrm>
              <a:off x="7466013" y="6553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1400" b="1" dirty="0"/>
                <a:t>Than </a:t>
              </a:r>
              <a:r>
                <a:rPr lang="en-US" sz="1400" b="1" dirty="0" err="1"/>
                <a:t>tổ</a:t>
              </a:r>
              <a:r>
                <a:rPr lang="en-US" sz="1400" b="1" dirty="0"/>
                <a:t> </a:t>
              </a:r>
              <a:r>
                <a:rPr lang="en-US" sz="1400" b="1" dirty="0" err="1"/>
                <a:t>ong</a:t>
              </a:r>
              <a:endParaRPr lang="en-US" sz="1400" b="1" dirty="0"/>
            </a:p>
          </p:txBody>
        </p:sp>
      </p:grpSp>
      <p:grpSp>
        <p:nvGrpSpPr>
          <p:cNvPr id="20" name="Group 19"/>
          <p:cNvGrpSpPr/>
          <p:nvPr/>
        </p:nvGrpSpPr>
        <p:grpSpPr>
          <a:xfrm>
            <a:off x="5887623" y="48764"/>
            <a:ext cx="3338247" cy="1776942"/>
            <a:chOff x="5887623" y="48764"/>
            <a:chExt cx="3338247" cy="1776942"/>
          </a:xfrm>
        </p:grpSpPr>
        <p:pic>
          <p:nvPicPr>
            <p:cNvPr id="10" name="Picture 3" descr="180px-Koks_Brennstof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7623" y="48764"/>
              <a:ext cx="3227576" cy="1776942"/>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1" name="Text Box 30"/>
            <p:cNvSpPr txBox="1">
              <a:spLocks noChangeArrowheads="1"/>
            </p:cNvSpPr>
            <p:nvPr/>
          </p:nvSpPr>
          <p:spPr bwMode="auto">
            <a:xfrm>
              <a:off x="7933549" y="134506"/>
              <a:ext cx="12923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1400" b="1" dirty="0">
                  <a:solidFill>
                    <a:schemeClr val="bg1"/>
                  </a:solidFill>
                </a:rPr>
                <a:t>Than </a:t>
              </a:r>
              <a:r>
                <a:rPr lang="en-US" sz="1400" b="1" dirty="0" err="1">
                  <a:solidFill>
                    <a:schemeClr val="bg1"/>
                  </a:solidFill>
                </a:rPr>
                <a:t>cốc</a:t>
              </a:r>
              <a:endParaRPr lang="en-US" sz="1400" b="1" dirty="0">
                <a:solidFill>
                  <a:schemeClr val="bg1"/>
                </a:solidFill>
              </a:endParaRPr>
            </a:p>
          </p:txBody>
        </p:sp>
      </p:gr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5374651"/>
      </p:ext>
    </p:extLst>
  </p:cSld>
  <p:clrMapOvr>
    <a:masterClrMapping/>
  </p:clrMapOvr>
  <mc:AlternateContent xmlns:mc="http://schemas.openxmlformats.org/markup-compatibility/2006">
    <mc:Choice xmlns:p14="http://schemas.microsoft.com/office/powerpoint/2010/main" Requires="p14">
      <p:transition spd="slow" p14:dur="2000" advTm="22065"/>
    </mc:Choice>
    <mc:Fallback>
      <p:transition spd="slow" advTm="22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8"/>
          <p:cNvSpPr>
            <a:spLocks noChangeArrowheads="1"/>
          </p:cNvSpPr>
          <p:nvPr/>
        </p:nvSpPr>
        <p:spPr bwMode="auto">
          <a:xfrm>
            <a:off x="155575" y="2473721"/>
            <a:ext cx="2069792" cy="8763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smtClean="0">
                <a:solidFill>
                  <a:srgbClr val="CC0000"/>
                </a:solidFill>
                <a:latin typeface="Times New Roman" pitchFamily="18" charset="0"/>
              </a:rPr>
              <a:t>NHIÊN LIỆU</a:t>
            </a:r>
          </a:p>
          <a:p>
            <a:pPr algn="ctr"/>
            <a:r>
              <a:rPr lang="en-US" sz="2800" smtClean="0">
                <a:solidFill>
                  <a:srgbClr val="CC0000"/>
                </a:solidFill>
                <a:latin typeface="Times New Roman" pitchFamily="18" charset="0"/>
              </a:rPr>
              <a:t>LỎNG</a:t>
            </a:r>
            <a:endParaRPr lang="en-US" sz="2800">
              <a:solidFill>
                <a:srgbClr val="CC0000"/>
              </a:solidFill>
              <a:latin typeface="Times New Roman" pitchFamily="18" charset="0"/>
            </a:endParaRPr>
          </a:p>
        </p:txBody>
      </p:sp>
      <p:sp>
        <p:nvSpPr>
          <p:cNvPr id="7" name="Rectangle 19">
            <a:hlinkClick r:id="rId5" action="ppaction://hlinksldjump"/>
          </p:cNvPr>
          <p:cNvSpPr>
            <a:spLocks noChangeArrowheads="1"/>
          </p:cNvSpPr>
          <p:nvPr/>
        </p:nvSpPr>
        <p:spPr bwMode="auto">
          <a:xfrm>
            <a:off x="3063567" y="1725265"/>
            <a:ext cx="1600200" cy="7484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smtClean="0">
                <a:latin typeface="Times New Roman" pitchFamily="18" charset="0"/>
              </a:rPr>
              <a:t>XĂNG, </a:t>
            </a:r>
          </a:p>
          <a:p>
            <a:pPr algn="ctr"/>
            <a:r>
              <a:rPr lang="en-US" sz="2400" smtClean="0">
                <a:latin typeface="Times New Roman" pitchFamily="18" charset="0"/>
              </a:rPr>
              <a:t>DẦU HỎA</a:t>
            </a:r>
            <a:endParaRPr lang="en-US" sz="2400" b="0" dirty="0">
              <a:latin typeface="Times New Roman" pitchFamily="18" charset="0"/>
            </a:endParaRPr>
          </a:p>
        </p:txBody>
      </p:sp>
      <p:sp>
        <p:nvSpPr>
          <p:cNvPr id="8" name="Line 22"/>
          <p:cNvSpPr>
            <a:spLocks noChangeShapeType="1"/>
          </p:cNvSpPr>
          <p:nvPr/>
        </p:nvSpPr>
        <p:spPr bwMode="auto">
          <a:xfrm flipV="1">
            <a:off x="2225367" y="2054621"/>
            <a:ext cx="762000" cy="83820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9" name="Line 23"/>
          <p:cNvSpPr>
            <a:spLocks noChangeShapeType="1"/>
          </p:cNvSpPr>
          <p:nvPr/>
        </p:nvSpPr>
        <p:spPr bwMode="auto">
          <a:xfrm>
            <a:off x="2225367" y="2892821"/>
            <a:ext cx="762000" cy="91440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2" name="Rectangle 19">
            <a:hlinkClick r:id="rId5" action="ppaction://hlinksldjump"/>
          </p:cNvPr>
          <p:cNvSpPr>
            <a:spLocks noChangeArrowheads="1"/>
          </p:cNvSpPr>
          <p:nvPr/>
        </p:nvSpPr>
        <p:spPr bwMode="auto">
          <a:xfrm>
            <a:off x="3067461" y="3369749"/>
            <a:ext cx="1600200" cy="7484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smtClean="0">
                <a:latin typeface="Times New Roman" pitchFamily="18" charset="0"/>
              </a:rPr>
              <a:t>RƯỢU</a:t>
            </a:r>
          </a:p>
        </p:txBody>
      </p:sp>
      <p:sp>
        <p:nvSpPr>
          <p:cNvPr id="13" name="AutoShape 2" descr="data:image/jpeg;base64,/9j/4AAQSkZJRgABAQAAAQABAAD/2wCEAAkGBxQQDxQSEBAVFBQQFBQQDxAXFRAQFBQVFBQWFhQUFRQYHCggGBolHBQUITEhJSkrLi4uFx8zODMsNygtLisBCgoKDgwNFA8NFCwZFBksLCwsLCw3LCw3NywsLCwrLDc3KywsNys3LDcrLCssKysrLCssKywrKysrKysrKysrLP/AABEIALcBFAMBIgACEQEDEQH/xAAcAAEAAQUBAQAAAAAAAAAAAAAABwECAwQFBgj/xABCEAACAQMABgcFBQUHBQEAAAAAAQIDBBEFBhIhMUEHE1FhcYGRIjJSobEUI0Jy0TNDRKLBCCRigpKy4XOj4vDxFf/EABYBAQEBAAAAAAAAAAAAAAAAAAABAv/EABYRAQEBAAAAAAAAAAAAAAAAAAARAf/aAAwDAQACEQMRAD8AnEAAAC2ckk23hLe29yS7WwLjn6W03QtI7VxXhTXJSkk34R4sjfXXpPltSt9GYbW6d01mK/6a5+JHjzObqVpyq1Jb5Tm3IsEwV+lG0zijTrVu+MML1ZktukSM3vsq6Xb92/lkiildtcNy7txuUdI45liJr0brHRr7k5Qb4RqRdPPcm9z9Tr5IQtdNOPM7Nvr26CW3VWOUX7XouIhUrAj216ToS/has/8AFGOF/Mde016pT963uId+wp/7WyRXqwadhpSlX/ZVFJ8474yXjF70bhAAAAAAAAAAAAAAAAAAAAAAAAAAAAAAAABQhnpS12lXqSsrWeKUd1xUXGb5xT+H6ntek3Wb7FaOMH97VWzHtSe758PU+f3W3t5y5PMn2suI3aSUVhGaLOeqxnp1yjb2inWYMHW54FkZ7T/wrh3vtKM/Xyl7r2V8XPyRmoKMXnGX8T3swJlyYHUpXzXM3qGk2uZ59SLnX2Vlv/nwCPa2WsM4NNSeVwZ26PSOqW6rOMv8OHKX8pFfXTnxbjH4VxfizatpKHupL6+oVLtv0l0Z8La4feoLHzZ07TXi2m8SVWlnnUpVFHzkspEP0b9rmdG20y1zJCpvtrmFSO1TnGcXwcWpL5GYiLR2sbpzU442lz3fPtPTW+v9OK+/2Uu3Kj8mSLXtweVo9Iej5PDu4RfY849VuO7o/S1C4WaFenU/JOMn6Ig3QAAAAAAAAAAAAAAAAAAAAAo2VPO9IOlnZ6Mua0feVNwp/mn7EX5Zz5AQZ0jax/bL+o08wptwh2btyx5ZfjJnlozNbbzvfN5K7ZajZdQuVY09syUFtSUe17+5c2KOnF7NPafGeVHuiuMv6epZG4S3GrfXKlN7PurEY/lW5fr5msqhaOxC4zzMsaxxo1DPTqvhze5IUdZVef8A6y6Pfx5vs7l3GnczUWo59z3vzc/Th6lsbpdpR0FIrtmpG4XaZFUCNhTLncbKy3wNadVRWW+B5rSmk3UeE9yJuxXW0jrK1mNPd38/+DgV9ITm8uT3+fzZqgxVZOvl8T9TYtNJ1KUlKE5RkuEotxa80aYAmLUTphq05RpX7dWm93W/vYd7x76+fiTrZ3cK1ONSlNThNKUJp5TTPilPBL/Qjrq6NdWVaX3VZ/dN/gqPhjulw8cAT8ACgAAAAAAAAAAAAAAAARp093WxoyMF+9rQT8Ipy/Qksirp/jm1tuzrpZ/0gQSi2TOhcW2OBqTosDDkyU6mMvyXmWThgtlyAvyVTMWRkDPtG9o6psbVR8YLFP8AO+D8ll+Ry9ozTqblHs3vxf8AwEZJ1CimYdoqmUbMapsUqzNBMvVbZTl2LcKLdL3zfsJ+JycFZSy8vmUM1QAEAAFAz2dw6c4zi8OLUk+zBgKxA+w9TtMq+sKFwuNSC6xdk47pr1TO0RL/AGedJbdnWoN/sainFd01h/OJLRQAAAAAAAAAAAAAAAAI86b7Tb0apr91VjJ+Esr9CQzka2aM+12NehzqU5bH5lvj80gPm2pQyk+5GvKh3HTtE9jZaw4NxkvAVKRBxqluadS39prsSO9OiaUqX3j74pgcepbtGFrB3J0jDUoZKOTFbw3vybsrbG/sTNbqXgDHkrtFHEtAy7Rhvam5R82XRNa6lmT7twGLIyUBBXJTIBQTKplAQXAIEEy/2c6n96uo8uqg/wCdk8kEf2cqX94vJ9lOlH+aTJ3LgAAoAAAAAAAAAAAAABQqAIO6SNBOxv3WivuLt5zyhU/Ev6+Z56pQwfQWntD0r23nQrxzCouPOL5Si+TTIW0joSro6p1N2s0W8W92k9hrlGb/AAvxA4LpmjcU8VIvtzB/VHqK+i2t63p70+1dxydJ2LcXjjxXit6IOZKiYpUjapVNqKfk12NcUGgOfVpbn4P6GtTpeyvBHVcMmpbQ9lLszH0YGnKga1S0OtKmY3ADjui47+w5knvZ6G/jiD8vqeeAtwC4YAtBcUwKKAAoqiqKIqiD6B/s62WzZ3FZr9rVUE+6C/8AIl08l0WaHdnoi3pyWJzj11RdkqntY8lheR60oAAAAAAAAAAAAAAAAAAAYrm2hVg4VIRnGSxKMkpJ+KZlAHkbjUOkm3bVZ0E9/VbqtHyhLfHyaOPpTUetsNwcJy5qOYZ8FL9SRgB80aZ0fO0rPrKcoKT9uMouLT+JZ4rwMLhzXB70fSt7ZU60HCrTjOL4xklJfMjfWHovalKpo+aUXvdrPOynz6ufJdzIIuaNRezUa+L21/U9LpDV+5ovFa1qwx+LZc4eU45Rw722bWY73Hev6oDG0WOBdSltLKLmBz9Iw+7l3b/Q8xJbz2VantRa7U0eQrw2ZNPitzAxgAgFCoAoCoAHf1K0bTr39vC5yqEpuVV4b2owWXHdybws95wqfFZPd6gWsW6ic4xm8bG08ZXNRZcwT2tcrSnFRjJ4ilGKUXhJLCSMb18tuyfov1ItqrZeMo15VTcSpbjr3av415GxT1ztH+8a8YshjrCqrCFTpQ1gtp+7Xh5vH1N+nWjL3ZJ+DT+h89q47zPQ0rODzGbXg2iQr6BBDej9ebmljNTbXZJbXzPW6K6Q6U8KtDYfxL2o+nEQr24NezvqdaO1SnGa7nn1XI2CKAAAAAAAAAAAAAAAApg4el9ULS6y6lBKT/eQ+7l6rj5ndAEN6xdFdWhtVbKfXR4zoS2Y1H3xe6Lfpk8NOjhuMk4yjulCScZRfY4vej6dOTprVu2vFi4oRm+Cn7UJrwqRakvUkHzjVptI8hfzU5uSWM/U+lb3ostpJ9VVqwfLLVRLu3rPzIe1/wCje40Zmu5QqW8njajJRlFt84S3vyyB4AGWFPazhN4Tbws4S5vuLZ08b85QFgAIAAAHd1cvUpbEnj4H/Q4RdB79xcEjxuu8r9pOHo+726cZPjwfijaVU2jodeWusaSqFdsDc6wdYam2XbYGz1pfGsaW2VUwO9orTlW3mpU5uLXp5kqapa6wusU6uIVeXKMvDsZByqGxa3bhJNPDW9MD6YB5XUHWP7ZQ2Zv7ylhS71yZ6oyoAAAAAAAAAAAAAAEd9LHSD/8AmU1Rt8O5qptN4apR+Jrm+xAer1i1otdHw2rqvGnn3Ye9OX5YLeyLNO9O+9xsrTK5VKz2fNQjn5shq+valeo6lapKpOTzKcm5See9/Q1yD2+k+lfSlf8AiuqT/DShCH8zTfzPI6T0nWuZbVxXqVpdtScp48MvcarZQCsJ7KeMpvKbTazFrfFoscslxbgCgAKAAAFUCqA7Wgansyj2NP1Ork4eg/el4L6nZUi4jJkbRZkZKMu0NoxZDkBm2xtmHaKOQGxtjrTVdQxusBIfRbfShfxiuE04yXamTmQp0L6MlUuZV8fd0k1ntk9yS7+LJrJqgAIAAAAAAAAAAAHzR0pWk6uka7mpKUJyUW84cc+z5YwfS54Xpa1cq3lmpW0FKrRe1spLbnDG+MX44eAPmOrRlH3lgxHYncYk4VYuMovEoyTTT7GnwMcraE/d3eH6EHLBt1LCS4bzXnRceKAsKFSgDAAAYGCpQACps2to5tZWI83+gHQ0RS2YZfGW/wAuRv5MUXhYXIrtmkZMjJicy11QM+0UcjWdYxusBtuoYpVTVnW7Xg29DaIub6exaW86rzhySxCP5pvchRgnWO/qnqZd6SqJU6coUnvnczTVNLuf4n3IkXVHoahDFTSU1Ulx+z021TXdOfGXlhEsW1vGlCMKcVGEEowhFJKKXBJEVzdVtX6ej7aNvRy1HfOb96cnxk/0OuAAAAAAAAAAAAAAAAAB5nWzUWz0ks3FFKpjEa8PYqL/ADL3l3MiTWDoRuqOZWdaFxHjsS+5qY8d8ZfI+gQB8kXmjKtrLYvKda3fDM4OUH4S4P1Ni30NOss0KtGt3KezL/Sz6rq0YzWJxUk+KaUl6M81pTo80dcPM7OnGT/HTXUy9YYA+br3Q1Wn+1tprv2c/NHKqW0Fzce57vqfRdfonopf3e9u6Pd1irR9JpnB0h0RXbT6vSVOafKpb7L85Rk/oBCH2ePxlfs0fi+hIt50KaRTbjUt5+EpQ+sTm1uiLSsf4eEvy1YP6geNVpH4n8i5W8F/9PULos0q/wCD/wC5T/Uz0+iPSr/h4LxqwA8rHZXBIq7ldp7Kn0MaUfGNCPjV/RHb0L0E15TTvLqEIfijSUpzfcpSwl44YEYfa12j7Wu0+hKHQxoyMcOFWT+J1ZZ+RqXfQdYS/Z1bin4TjP8A3ICB4VnJ4inJ8cJNv0Rda06tZ4o0pz5ezGc9/wDlTJ/0H0P2tvurVqtxBNyhSls04pvCblsYcspJb3gkC0s6dGChSpxhGKxGMYqKS8EB8z6J6NdKXO9WvVR7aslRyu5b38jsUuhq/q1cPqren2yrOu+9pRis/I+hwBF+rnQpZ0MSupyuprk/u6WfyJ5fmySLKyp0IKnRpxpwisRhGKjFeSNgAAAAAAAAAAAAAAAAAAAAAAAAAAAAAAAAAAAAAAAAAAAAAAAAAAAAAAAA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data:image/jpeg;base64,/9j/4AAQSkZJRgABAQAAAQABAAD/2wCEAAkGBxQQDxQSEBAVFBQQFBQQDxAXFRAQFBQVFBQWFhQUFRQYHCggGBolHBQUITEhJSkrLi4uFx8zODMsNygtLisBCgoKDgwNFA8NFCwZFBksLCwsLCw3LCw3NywsLCwrLDc3KywsNys3LDcrLCssKysrLCssKywrKysrKysrKysrLP/AABEIALcBFAMBIgACEQEDEQH/xAAcAAEAAQUBAQAAAAAAAAAAAAAABwECAwQFBgj/xABCEAACAQMABgcFBQUHBQEAAAAAAQIDBBEFBhIhMUEHE1FhcYGRIjJSobEUI0Jy0TNDRKLBCCRigpKy4XOj4vDxFf/EABYBAQEBAAAAAAAAAAAAAAAAAAABAv/EABYRAQEBAAAAAAAAAAAAAAAAAAARAf/aAAwDAQACEQMRAD8AnEAAAC2ckk23hLe29yS7WwLjn6W03QtI7VxXhTXJSkk34R4sjfXXpPltSt9GYbW6d01mK/6a5+JHjzObqVpyq1Jb5Tm3IsEwV+lG0zijTrVu+MML1ZktukSM3vsq6Xb92/lkiildtcNy7txuUdI45liJr0brHRr7k5Qb4RqRdPPcm9z9Tr5IQtdNOPM7Nvr26CW3VWOUX7XouIhUrAj216ToS/has/8AFGOF/Mde016pT963uId+wp/7WyRXqwadhpSlX/ZVFJ8474yXjF70bhAAAAAAAAAAAAAAAAAAAAAAAAAAAAAAAABQhnpS12lXqSsrWeKUd1xUXGb5xT+H6ntek3Wb7FaOMH97VWzHtSe758PU+f3W3t5y5PMn2suI3aSUVhGaLOeqxnp1yjb2inWYMHW54FkZ7T/wrh3vtKM/Xyl7r2V8XPyRmoKMXnGX8T3swJlyYHUpXzXM3qGk2uZ59SLnX2Vlv/nwCPa2WsM4NNSeVwZ26PSOqW6rOMv8OHKX8pFfXTnxbjH4VxfizatpKHupL6+oVLtv0l0Z8La4feoLHzZ07TXi2m8SVWlnnUpVFHzkspEP0b9rmdG20y1zJCpvtrmFSO1TnGcXwcWpL5GYiLR2sbpzU442lz3fPtPTW+v9OK+/2Uu3Kj8mSLXtweVo9Iej5PDu4RfY849VuO7o/S1C4WaFenU/JOMn6Ig3QAAAAAAAAAAAAAAAAAAAAAo2VPO9IOlnZ6Mua0feVNwp/mn7EX5Zz5AQZ0jax/bL+o08wptwh2btyx5ZfjJnlozNbbzvfN5K7ZajZdQuVY09syUFtSUe17+5c2KOnF7NPafGeVHuiuMv6epZG4S3GrfXKlN7PurEY/lW5fr5msqhaOxC4zzMsaxxo1DPTqvhze5IUdZVef8A6y6Pfx5vs7l3GnczUWo59z3vzc/Th6lsbpdpR0FIrtmpG4XaZFUCNhTLncbKy3wNadVRWW+B5rSmk3UeE9yJuxXW0jrK1mNPd38/+DgV9ITm8uT3+fzZqgxVZOvl8T9TYtNJ1KUlKE5RkuEotxa80aYAmLUTphq05RpX7dWm93W/vYd7x76+fiTrZ3cK1ONSlNThNKUJp5TTPilPBL/Qjrq6NdWVaX3VZ/dN/gqPhjulw8cAT8ACgAAAAAAAAAAAAAAAARp093WxoyMF+9rQT8Ipy/Qksirp/jm1tuzrpZ/0gQSi2TOhcW2OBqTosDDkyU6mMvyXmWThgtlyAvyVTMWRkDPtG9o6psbVR8YLFP8AO+D8ll+Ry9ozTqblHs3vxf8AwEZJ1CimYdoqmUbMapsUqzNBMvVbZTl2LcKLdL3zfsJ+JycFZSy8vmUM1QAEAAFAz2dw6c4zi8OLUk+zBgKxA+w9TtMq+sKFwuNSC6xdk47pr1TO0RL/AGedJbdnWoN/sainFd01h/OJLRQAAAAAAAAAAAAAAAAI86b7Tb0apr91VjJ+Esr9CQzka2aM+12NehzqU5bH5lvj80gPm2pQyk+5GvKh3HTtE9jZaw4NxkvAVKRBxqluadS39prsSO9OiaUqX3j74pgcepbtGFrB3J0jDUoZKOTFbw3vybsrbG/sTNbqXgDHkrtFHEtAy7Rhvam5R82XRNa6lmT7twGLIyUBBXJTIBQTKplAQXAIEEy/2c6n96uo8uqg/wCdk8kEf2cqX94vJ9lOlH+aTJ3LgAAoAAAAAAAAAAAAABQqAIO6SNBOxv3WivuLt5zyhU/Ev6+Z56pQwfQWntD0r23nQrxzCouPOL5Si+TTIW0joSro6p1N2s0W8W92k9hrlGb/AAvxA4LpmjcU8VIvtzB/VHqK+i2t63p70+1dxydJ2LcXjjxXit6IOZKiYpUjapVNqKfk12NcUGgOfVpbn4P6GtTpeyvBHVcMmpbQ9lLszH0YGnKga1S0OtKmY3ADjui47+w5knvZ6G/jiD8vqeeAtwC4YAtBcUwKKAAoqiqKIqiD6B/s62WzZ3FZr9rVUE+6C/8AIl08l0WaHdnoi3pyWJzj11RdkqntY8lheR60oAAAAAAAAAAAAAAAAAAAYrm2hVg4VIRnGSxKMkpJ+KZlAHkbjUOkm3bVZ0E9/VbqtHyhLfHyaOPpTUetsNwcJy5qOYZ8FL9SRgB80aZ0fO0rPrKcoKT9uMouLT+JZ4rwMLhzXB70fSt7ZU60HCrTjOL4xklJfMjfWHovalKpo+aUXvdrPOynz6ufJdzIIuaNRezUa+L21/U9LpDV+5ovFa1qwx+LZc4eU45Rw722bWY73Hev6oDG0WOBdSltLKLmBz9Iw+7l3b/Q8xJbz2VantRa7U0eQrw2ZNPitzAxgAgFCoAoCoAHf1K0bTr39vC5yqEpuVV4b2owWXHdybws95wqfFZPd6gWsW6ic4xm8bG08ZXNRZcwT2tcrSnFRjJ4ilGKUXhJLCSMb18tuyfov1ItqrZeMo15VTcSpbjr3av415GxT1ztH+8a8YshjrCqrCFTpQ1gtp+7Xh5vH1N+nWjL3ZJ+DT+h89q47zPQ0rODzGbXg2iQr6BBDej9ebmljNTbXZJbXzPW6K6Q6U8KtDYfxL2o+nEQr24NezvqdaO1SnGa7nn1XI2CKAAAAAAAAAAAAAAAApg4el9ULS6y6lBKT/eQ+7l6rj5ndAEN6xdFdWhtVbKfXR4zoS2Y1H3xe6Lfpk8NOjhuMk4yjulCScZRfY4vej6dOTprVu2vFi4oRm+Cn7UJrwqRakvUkHzjVptI8hfzU5uSWM/U+lb3ostpJ9VVqwfLLVRLu3rPzIe1/wCje40Zmu5QqW8njajJRlFt84S3vyyB4AGWFPazhN4Tbws4S5vuLZ08b85QFgAIAAAHd1cvUpbEnj4H/Q4RdB79xcEjxuu8r9pOHo+726cZPjwfijaVU2jodeWusaSqFdsDc6wdYam2XbYGz1pfGsaW2VUwO9orTlW3mpU5uLXp5kqapa6wusU6uIVeXKMvDsZByqGxa3bhJNPDW9MD6YB5XUHWP7ZQ2Zv7ylhS71yZ6oyoAAAAAAAAAAAAAAEd9LHSD/8AmU1Rt8O5qptN4apR+Jrm+xAer1i1otdHw2rqvGnn3Ye9OX5YLeyLNO9O+9xsrTK5VKz2fNQjn5shq+valeo6lapKpOTzKcm5See9/Q1yD2+k+lfSlf8AiuqT/DShCH8zTfzPI6T0nWuZbVxXqVpdtScp48MvcarZQCsJ7KeMpvKbTazFrfFoscslxbgCgAKAAAFUCqA7Wgansyj2NP1Ork4eg/el4L6nZUi4jJkbRZkZKMu0NoxZDkBm2xtmHaKOQGxtjrTVdQxusBIfRbfShfxiuE04yXamTmQp0L6MlUuZV8fd0k1ntk9yS7+LJrJqgAIAAAAAAAAAAAHzR0pWk6uka7mpKUJyUW84cc+z5YwfS54Xpa1cq3lmpW0FKrRe1spLbnDG+MX44eAPmOrRlH3lgxHYncYk4VYuMovEoyTTT7GnwMcraE/d3eH6EHLBt1LCS4bzXnRceKAsKFSgDAAAYGCpQACps2to5tZWI83+gHQ0RS2YZfGW/wAuRv5MUXhYXIrtmkZMjJicy11QM+0UcjWdYxusBtuoYpVTVnW7Xg29DaIub6exaW86rzhySxCP5pvchRgnWO/qnqZd6SqJU6coUnvnczTVNLuf4n3IkXVHoahDFTSU1Ulx+z021TXdOfGXlhEsW1vGlCMKcVGEEowhFJKKXBJEVzdVtX6ej7aNvRy1HfOb96cnxk/0OuAAAAAAAAAAAAAAAAAB5nWzUWz0ks3FFKpjEa8PYqL/ADL3l3MiTWDoRuqOZWdaFxHjsS+5qY8d8ZfI+gQB8kXmjKtrLYvKda3fDM4OUH4S4P1Ni30NOss0KtGt3KezL/Sz6rq0YzWJxUk+KaUl6M81pTo80dcPM7OnGT/HTXUy9YYA+br3Q1Wn+1tprv2c/NHKqW0Fzce57vqfRdfonopf3e9u6Pd1irR9JpnB0h0RXbT6vSVOafKpb7L85Rk/oBCH2ePxlfs0fi+hIt50KaRTbjUt5+EpQ+sTm1uiLSsf4eEvy1YP6geNVpH4n8i5W8F/9PULos0q/wCD/wC5T/Uz0+iPSr/h4LxqwA8rHZXBIq7ldp7Kn0MaUfGNCPjV/RHb0L0E15TTvLqEIfijSUpzfcpSwl44YEYfa12j7Wu0+hKHQxoyMcOFWT+J1ZZ+RqXfQdYS/Z1bin4TjP8A3ICB4VnJ4inJ8cJNv0Rda06tZ4o0pz5ezGc9/wDlTJ/0H0P2tvurVqtxBNyhSls04pvCblsYcspJb3gkC0s6dGChSpxhGKxGMYqKS8EB8z6J6NdKXO9WvVR7aslRyu5b38jsUuhq/q1cPqren2yrOu+9pRis/I+hwBF+rnQpZ0MSupyuprk/u6WfyJ5fmySLKyp0IKnRpxpwisRhGKjFeSNgAAAAAAAAAAAAAAAAAAAAAAAAAAAAAAAAAAAAAAAAAAAAAAAAAAAAAAAA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http://image.vietstock.vn/2015/01/08/petroleum_11415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762000"/>
            <a:ext cx="4164001" cy="199899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kimquy.com/u_img/ad8223-kho_g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2931006"/>
            <a:ext cx="4164001" cy="237439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a:xfrm>
            <a:off x="6299497" y="0"/>
            <a:ext cx="2881015" cy="442913"/>
          </a:xfrm>
          <a:prstGeom prst="rect">
            <a:avLst/>
          </a:prstGeom>
          <a:noFill/>
          <a:ln/>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ctr"/>
            <a:r>
              <a:rPr lang="en-US" altLang="vi-VN" sz="2400" b="1" dirty="0" smtClean="0">
                <a:solidFill>
                  <a:srgbClr val="FF0000"/>
                </a:solidFill>
              </a:rPr>
              <a:t>NHIÊN LIỆU </a:t>
            </a:r>
            <a:r>
              <a:rPr lang="en-US" altLang="vi-VN" sz="2400" b="1" dirty="0" err="1" smtClean="0">
                <a:solidFill>
                  <a:srgbClr val="FF0000"/>
                </a:solidFill>
              </a:rPr>
              <a:t>lỏng</a:t>
            </a:r>
            <a:r>
              <a:rPr lang="en-US" altLang="vi-VN" b="1" dirty="0" smtClean="0">
                <a:solidFill>
                  <a:srgbClr val="FF0000"/>
                </a:solidFill>
              </a:rPr>
              <a:t> </a:t>
            </a:r>
            <a:endParaRPr lang="en-US" altLang="vi-VN" b="1" dirty="0">
              <a:solidFill>
                <a:srgbClr val="FF0000"/>
              </a:solidFill>
            </a:endParaRPr>
          </a:p>
        </p:txBody>
      </p:sp>
      <p:sp>
        <p:nvSpPr>
          <p:cNvPr id="16" name="Chữ thập 15"/>
          <p:cNvSpPr/>
          <p:nvPr/>
        </p:nvSpPr>
        <p:spPr>
          <a:xfrm>
            <a:off x="8838683" y="6415485"/>
            <a:ext cx="285750" cy="4046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Shape 235"/>
          <p:cNvSpPr txBox="1"/>
          <p:nvPr/>
        </p:nvSpPr>
        <p:spPr>
          <a:xfrm>
            <a:off x="76200" y="5257800"/>
            <a:ext cx="9144000" cy="1854300"/>
          </a:xfrm>
          <a:prstGeom prst="rect">
            <a:avLst/>
          </a:prstGeom>
          <a:noFill/>
          <a:ln>
            <a:noFill/>
          </a:ln>
        </p:spPr>
        <p:txBody>
          <a:bodyPr lIns="91425" tIns="91425" rIns="91425" bIns="91425" anchor="t" anchorCtr="0">
            <a:noAutofit/>
          </a:bodyPr>
          <a:lstStyle/>
          <a:p>
            <a:pPr lvl="0" rtl="0">
              <a:spcBef>
                <a:spcPts val="0"/>
              </a:spcBef>
              <a:buNone/>
            </a:pPr>
            <a:r>
              <a:rPr lang="vi" sz="2400" b="1" dirty="0" smtClean="0">
                <a:solidFill>
                  <a:srgbClr val="FFC000"/>
                </a:solidFill>
              </a:rPr>
              <a:t>+ </a:t>
            </a:r>
            <a:r>
              <a:rPr lang="vi" sz="2400" b="1" dirty="0">
                <a:solidFill>
                  <a:srgbClr val="FFC000"/>
                </a:solidFill>
              </a:rPr>
              <a:t>Dùng làm nhiên liệu cho các động cơ, dùng làm chất đốt để đun nấu và thắp sáng.</a:t>
            </a:r>
          </a:p>
          <a:p>
            <a:pPr lvl="0" rtl="0">
              <a:spcBef>
                <a:spcPts val="0"/>
              </a:spcBef>
              <a:buNone/>
            </a:pPr>
            <a:r>
              <a:rPr lang="vi" sz="2400" b="1" dirty="0">
                <a:solidFill>
                  <a:srgbClr val="FFC000"/>
                </a:solidFill>
              </a:rPr>
              <a:t> Mỏ dầu khí lớn ở Việt Nam: Mỏ bạch hổ, mỏ Rạng Đông, mỏ Lan Tây,....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20496748"/>
      </p:ext>
    </p:extLst>
  </p:cSld>
  <p:clrMapOvr>
    <a:masterClrMapping/>
  </p:clrMapOvr>
  <mc:AlternateContent xmlns:mc="http://schemas.openxmlformats.org/markup-compatibility/2006">
    <mc:Choice xmlns:p14="http://schemas.microsoft.com/office/powerpoint/2010/main" Requires="p14">
      <p:transition spd="slow" p14:dur="2000" advTm="10509"/>
    </mc:Choice>
    <mc:Fallback>
      <p:transition spd="slow" advTm="10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4102"/>
                                        </p:tgtEl>
                                        <p:attrNameLst>
                                          <p:attrName>style.visibility</p:attrName>
                                        </p:attrNameLst>
                                      </p:cBhvr>
                                      <p:to>
                                        <p:strVal val="visible"/>
                                      </p:to>
                                    </p:set>
                                    <p:animEffect transition="in" filter="fade">
                                      <p:cBhvr>
                                        <p:cTn id="38" dur="1000"/>
                                        <p:tgtEl>
                                          <p:spTgt spid="4102"/>
                                        </p:tgtEl>
                                      </p:cBhvr>
                                    </p:animEffect>
                                    <p:anim calcmode="lin" valueType="num">
                                      <p:cBhvr>
                                        <p:cTn id="39" dur="1000" fill="hold"/>
                                        <p:tgtEl>
                                          <p:spTgt spid="4102"/>
                                        </p:tgtEl>
                                        <p:attrNameLst>
                                          <p:attrName>ppt_x</p:attrName>
                                        </p:attrNameLst>
                                      </p:cBhvr>
                                      <p:tavLst>
                                        <p:tav tm="0">
                                          <p:val>
                                            <p:strVal val="#ppt_x"/>
                                          </p:val>
                                        </p:tav>
                                        <p:tav tm="100000">
                                          <p:val>
                                            <p:strVal val="#ppt_x"/>
                                          </p:val>
                                        </p:tav>
                                      </p:tavLst>
                                    </p:anim>
                                    <p:anim calcmode="lin" valueType="num">
                                      <p:cBhvr>
                                        <p:cTn id="40" dur="900" decel="100000" fill="hold"/>
                                        <p:tgtEl>
                                          <p:spTgt spid="410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102"/>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104"/>
                                        </p:tgtEl>
                                        <p:attrNameLst>
                                          <p:attrName>style.visibility</p:attrName>
                                        </p:attrNameLst>
                                      </p:cBhvr>
                                      <p:to>
                                        <p:strVal val="visible"/>
                                      </p:to>
                                    </p:set>
                                    <p:animEffect transition="in" filter="fade">
                                      <p:cBhvr>
                                        <p:cTn id="44" dur="1000"/>
                                        <p:tgtEl>
                                          <p:spTgt spid="4104"/>
                                        </p:tgtEl>
                                      </p:cBhvr>
                                    </p:animEffect>
                                    <p:anim calcmode="lin" valueType="num">
                                      <p:cBhvr>
                                        <p:cTn id="45" dur="1000" fill="hold"/>
                                        <p:tgtEl>
                                          <p:spTgt spid="4104"/>
                                        </p:tgtEl>
                                        <p:attrNameLst>
                                          <p:attrName>ppt_x</p:attrName>
                                        </p:attrNameLst>
                                      </p:cBhvr>
                                      <p:tavLst>
                                        <p:tav tm="0">
                                          <p:val>
                                            <p:strVal val="#ppt_x"/>
                                          </p:val>
                                        </p:tav>
                                        <p:tav tm="100000">
                                          <p:val>
                                            <p:strVal val="#ppt_x"/>
                                          </p:val>
                                        </p:tav>
                                      </p:tavLst>
                                    </p:anim>
                                    <p:anim calcmode="lin" valueType="num">
                                      <p:cBhvr>
                                        <p:cTn id="46" dur="900" decel="100000" fill="hold"/>
                                        <p:tgtEl>
                                          <p:spTgt spid="410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104"/>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1" y="375320"/>
            <a:ext cx="8879237" cy="2520280"/>
          </a:xfrm>
        </p:spPr>
        <p:txBody>
          <a:bodyPr>
            <a:noAutofit/>
          </a:bodyPr>
          <a:lstStyle/>
          <a:p>
            <a:r>
              <a:rPr lang="vi-VN" sz="2000" b="0" dirty="0">
                <a:latin typeface="Times New Roman" pitchFamily="18" charset="0"/>
                <a:cs typeface="Times New Roman" pitchFamily="18" charset="0"/>
              </a:rPr>
              <a:t> </a:t>
            </a:r>
            <a:r>
              <a:rPr lang="en-US" sz="2000" b="0" dirty="0" smtClean="0">
                <a:latin typeface="Times New Roman" pitchFamily="18" charset="0"/>
                <a:cs typeface="Times New Roman" pitchFamily="18" charset="0"/>
              </a:rPr>
              <a:t>       X</a:t>
            </a:r>
            <a:r>
              <a:rPr lang="vi-VN" sz="2000" b="0" dirty="0" smtClean="0">
                <a:latin typeface="Times New Roman" pitchFamily="18" charset="0"/>
                <a:cs typeface="Times New Roman" pitchFamily="18" charset="0"/>
              </a:rPr>
              <a:t>ăng </a:t>
            </a:r>
            <a:r>
              <a:rPr lang="vi-VN" sz="2000" b="0" dirty="0">
                <a:latin typeface="Times New Roman" pitchFamily="18" charset="0"/>
                <a:cs typeface="Times New Roman" pitchFamily="18" charset="0"/>
              </a:rPr>
              <a:t>sinh </a:t>
            </a:r>
            <a:r>
              <a:rPr lang="vi-VN" sz="2000" b="0" dirty="0" err="1">
                <a:latin typeface="Times New Roman" pitchFamily="18" charset="0"/>
                <a:cs typeface="Times New Roman" pitchFamily="18" charset="0"/>
              </a:rPr>
              <a:t>học</a:t>
            </a:r>
            <a:r>
              <a:rPr lang="vi-VN" sz="2000" b="0" dirty="0">
                <a:latin typeface="Times New Roman" pitchFamily="18" charset="0"/>
                <a:cs typeface="Times New Roman" pitchFamily="18" charset="0"/>
              </a:rPr>
              <a:t> E5 </a:t>
            </a:r>
            <a:r>
              <a:rPr lang="vi-VN" sz="2000" b="0" dirty="0" err="1">
                <a:latin typeface="Times New Roman" pitchFamily="18" charset="0"/>
                <a:cs typeface="Times New Roman" pitchFamily="18" charset="0"/>
              </a:rPr>
              <a:t>là</a:t>
            </a:r>
            <a:r>
              <a:rPr lang="vi-VN" sz="2000" b="0" dirty="0">
                <a:latin typeface="Times New Roman" pitchFamily="18" charset="0"/>
                <a:cs typeface="Times New Roman" pitchFamily="18" charset="0"/>
              </a:rPr>
              <a:t> nhiên </a:t>
            </a:r>
            <a:r>
              <a:rPr lang="vi-VN" sz="2000" b="0" dirty="0" err="1">
                <a:latin typeface="Times New Roman" pitchFamily="18" charset="0"/>
                <a:cs typeface="Times New Roman" pitchFamily="18" charset="0"/>
              </a:rPr>
              <a:t>liệu</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chứa</a:t>
            </a:r>
            <a:r>
              <a:rPr lang="vi-VN" sz="2000" b="0" dirty="0">
                <a:latin typeface="Times New Roman" pitchFamily="18" charset="0"/>
                <a:cs typeface="Times New Roman" pitchFamily="18" charset="0"/>
              </a:rPr>
              <a:t> 5% </a:t>
            </a:r>
            <a:r>
              <a:rPr lang="vi-VN" sz="2000" b="0" dirty="0" err="1">
                <a:latin typeface="Times New Roman" pitchFamily="18" charset="0"/>
                <a:cs typeface="Times New Roman" pitchFamily="18" charset="0"/>
              </a:rPr>
              <a:t>thể</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tích</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cồn</a:t>
            </a:r>
            <a:r>
              <a:rPr lang="vi-VN" sz="2000" b="0" dirty="0">
                <a:latin typeface="Times New Roman" pitchFamily="18" charset="0"/>
                <a:cs typeface="Times New Roman" pitchFamily="18" charset="0"/>
              </a:rPr>
              <a:t> sinh </a:t>
            </a:r>
            <a:r>
              <a:rPr lang="vi-VN" sz="2000" b="0" dirty="0" err="1">
                <a:latin typeface="Times New Roman" pitchFamily="18" charset="0"/>
                <a:cs typeface="Times New Roman" pitchFamily="18" charset="0"/>
              </a:rPr>
              <a:t>học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và</a:t>
            </a:r>
            <a:r>
              <a:rPr lang="vi-VN" sz="2000" b="0" dirty="0">
                <a:latin typeface="Times New Roman" pitchFamily="18" charset="0"/>
                <a:cs typeface="Times New Roman" pitchFamily="18" charset="0"/>
              </a:rPr>
              <a:t> 95% </a:t>
            </a:r>
            <a:r>
              <a:rPr lang="vi-VN" sz="2000" b="0" dirty="0" err="1">
                <a:latin typeface="Times New Roman" pitchFamily="18" charset="0"/>
                <a:cs typeface="Times New Roman" pitchFamily="18" charset="0"/>
              </a:rPr>
              <a:t>thể</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tích</a:t>
            </a:r>
            <a:r>
              <a:rPr lang="vi-VN" sz="2000" b="0" dirty="0">
                <a:latin typeface="Times New Roman" pitchFamily="18" charset="0"/>
                <a:cs typeface="Times New Roman" pitchFamily="18" charset="0"/>
              </a:rPr>
              <a:t> xăng </a:t>
            </a:r>
            <a:r>
              <a:rPr lang="vi-VN" sz="2000" b="0" dirty="0" err="1">
                <a:latin typeface="Times New Roman" pitchFamily="18" charset="0"/>
                <a:cs typeface="Times New Roman" pitchFamily="18" charset="0"/>
              </a:rPr>
              <a:t>truyền</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thống</a:t>
            </a:r>
            <a:r>
              <a:rPr lang="vi-VN" sz="2000" b="0" dirty="0">
                <a:latin typeface="Times New Roman" pitchFamily="18" charset="0"/>
                <a:cs typeface="Times New Roman" pitchFamily="18" charset="0"/>
              </a:rPr>
              <a:t>. Bên </a:t>
            </a:r>
            <a:r>
              <a:rPr lang="vi-VN" sz="2000" b="0" dirty="0" err="1">
                <a:latin typeface="Times New Roman" pitchFamily="18" charset="0"/>
                <a:cs typeface="Times New Roman" pitchFamily="18" charset="0"/>
              </a:rPr>
              <a:t>cạnh</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đó</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việc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sử</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dụng</a:t>
            </a:r>
            <a:r>
              <a:rPr lang="vi-VN" sz="2000" b="0" dirty="0">
                <a:latin typeface="Times New Roman" pitchFamily="18" charset="0"/>
                <a:cs typeface="Times New Roman" pitchFamily="18" charset="0"/>
              </a:rPr>
              <a:t> nhiên </a:t>
            </a:r>
            <a:r>
              <a:rPr lang="vi-VN" sz="2000" b="0" dirty="0" err="1">
                <a:latin typeface="Times New Roman" pitchFamily="18" charset="0"/>
                <a:cs typeface="Times New Roman" pitchFamily="18" charset="0"/>
              </a:rPr>
              <a:t>liệu</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được</a:t>
            </a:r>
            <a:r>
              <a:rPr lang="vi-VN" sz="2000" b="0" dirty="0">
                <a:latin typeface="Times New Roman" pitchFamily="18" charset="0"/>
                <a:cs typeface="Times New Roman" pitchFamily="18" charset="0"/>
              </a:rPr>
              <a:t> cho </a:t>
            </a:r>
            <a:r>
              <a:rPr lang="vi-VN" sz="2000" b="0" dirty="0" err="1">
                <a:latin typeface="Times New Roman" pitchFamily="18" charset="0"/>
                <a:cs typeface="Times New Roman" pitchFamily="18" charset="0"/>
              </a:rPr>
              <a:t>là</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hành</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động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thiết</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thực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để</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bảo</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vệ</a:t>
            </a:r>
            <a:r>
              <a:rPr lang="vi-VN" sz="2000" b="0" dirty="0">
                <a:latin typeface="Times New Roman" pitchFamily="18" charset="0"/>
                <a:cs typeface="Times New Roman" pitchFamily="18" charset="0"/>
              </a:rPr>
              <a:t> môi </a:t>
            </a:r>
            <a:r>
              <a:rPr lang="vi-VN" sz="2000" b="0" dirty="0" err="1">
                <a:latin typeface="Times New Roman" pitchFamily="18" charset="0"/>
                <a:cs typeface="Times New Roman" pitchFamily="18" charset="0"/>
              </a:rPr>
              <a:t>trường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Vì</a:t>
            </a:r>
            <a:r>
              <a:rPr lang="vi-VN" sz="2000" b="0" dirty="0">
                <a:latin typeface="Times New Roman" pitchFamily="18" charset="0"/>
                <a:cs typeface="Times New Roman" pitchFamily="18" charset="0"/>
              </a:rPr>
              <a:t> NLSH </a:t>
            </a:r>
            <a:r>
              <a:rPr lang="vi-VN" sz="2000" b="0" dirty="0" err="1">
                <a:latin typeface="Times New Roman" pitchFamily="18" charset="0"/>
                <a:cs typeface="Times New Roman" pitchFamily="18" charset="0"/>
              </a:rPr>
              <a:t>là</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loại</a:t>
            </a:r>
            <a:r>
              <a:rPr lang="vi-VN" sz="2000" b="0" dirty="0">
                <a:latin typeface="Times New Roman" pitchFamily="18" charset="0"/>
                <a:cs typeface="Times New Roman" pitchFamily="18" charset="0"/>
              </a:rPr>
              <a:t> nhiên </a:t>
            </a:r>
            <a:r>
              <a:rPr lang="vi-VN" sz="2000" b="0" dirty="0" err="1">
                <a:latin typeface="Times New Roman" pitchFamily="18" charset="0"/>
                <a:cs typeface="Times New Roman" pitchFamily="18" charset="0"/>
              </a:rPr>
              <a:t>liệu</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được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chế</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xuất</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từ</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các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hợp</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chất</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có</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nguồn</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gốc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động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thực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vật</a:t>
            </a:r>
            <a:r>
              <a:rPr lang="vi-VN" sz="2000" b="0" dirty="0">
                <a:latin typeface="Times New Roman" pitchFamily="18" charset="0"/>
                <a:cs typeface="Times New Roman" pitchFamily="18" charset="0"/>
              </a:rPr>
              <a:t> như trên nên </a:t>
            </a:r>
            <a:r>
              <a:rPr lang="vi-VN" sz="2000" b="0" dirty="0" err="1">
                <a:latin typeface="Times New Roman" pitchFamily="18" charset="0"/>
                <a:cs typeface="Times New Roman" pitchFamily="18" charset="0"/>
              </a:rPr>
              <a:t>nó</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là</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sản</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phẩm</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hoàn</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toàn</a:t>
            </a:r>
            <a:r>
              <a:rPr lang="vi-VN" sz="2000" b="0" dirty="0">
                <a:latin typeface="Times New Roman" pitchFamily="18" charset="0"/>
                <a:cs typeface="Times New Roman" pitchFamily="18" charset="0"/>
              </a:rPr>
              <a:t> thân </a:t>
            </a:r>
            <a:r>
              <a:rPr lang="vi-VN" sz="2000" b="0" dirty="0" err="1">
                <a:latin typeface="Times New Roman" pitchFamily="18" charset="0"/>
                <a:cs typeface="Times New Roman" pitchFamily="18" charset="0"/>
              </a:rPr>
              <a:t>thiện</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với</a:t>
            </a:r>
            <a:r>
              <a:rPr lang="vi-VN" sz="2000" b="0" dirty="0">
                <a:latin typeface="Times New Roman" pitchFamily="18" charset="0"/>
                <a:cs typeface="Times New Roman" pitchFamily="18" charset="0"/>
              </a:rPr>
              <a:t> môi </a:t>
            </a:r>
            <a:r>
              <a:rPr lang="vi-VN" sz="2000" b="0" dirty="0" err="1">
                <a:latin typeface="Times New Roman" pitchFamily="18" charset="0"/>
                <a:cs typeface="Times New Roman" pitchFamily="18" charset="0"/>
              </a:rPr>
              <a:t>trường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và</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là</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nguồn</a:t>
            </a:r>
            <a:r>
              <a:rPr lang="vi-VN" sz="2000" b="0" dirty="0">
                <a:latin typeface="Times New Roman" pitchFamily="18" charset="0"/>
                <a:cs typeface="Times New Roman" pitchFamily="18" charset="0"/>
              </a:rPr>
              <a:t> nhiên </a:t>
            </a:r>
            <a:r>
              <a:rPr lang="vi-VN" sz="2000" b="0" dirty="0" err="1">
                <a:latin typeface="Times New Roman" pitchFamily="18" charset="0"/>
                <a:cs typeface="Times New Roman" pitchFamily="18" charset="0"/>
              </a:rPr>
              <a:t>liệu</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tái</a:t>
            </a:r>
            <a:r>
              <a:rPr lang="vi-VN" sz="2000" b="0" dirty="0">
                <a:latin typeface="Times New Roman" pitchFamily="18" charset="0"/>
                <a:cs typeface="Times New Roman" pitchFamily="18" charset="0"/>
              </a:rPr>
              <a:t> sinh </a:t>
            </a:r>
            <a:r>
              <a:rPr lang="vi-VN" sz="2000" b="0" dirty="0" err="1">
                <a:latin typeface="Times New Roman" pitchFamily="18" charset="0"/>
                <a:cs typeface="Times New Roman" pitchFamily="18" charset="0"/>
              </a:rPr>
              <a:t>được</a:t>
            </a:r>
            <a:r>
              <a:rPr lang="vi-VN" sz="2000" b="0" dirty="0">
                <a:latin typeface="Times New Roman" pitchFamily="18" charset="0"/>
                <a:cs typeface="Times New Roman" pitchFamily="18" charset="0"/>
              </a:rPr>
              <a:t>.</a:t>
            </a:r>
          </a:p>
          <a:p>
            <a:r>
              <a:rPr lang="en-US" sz="2000" b="0" dirty="0" smtClean="0">
                <a:latin typeface="Times New Roman" pitchFamily="18" charset="0"/>
                <a:cs typeface="Times New Roman" pitchFamily="18" charset="0"/>
              </a:rPr>
              <a:t>      </a:t>
            </a:r>
            <a:r>
              <a:rPr lang="vi-VN" sz="2000" b="0" dirty="0" smtClean="0">
                <a:latin typeface="Times New Roman" pitchFamily="18" charset="0"/>
                <a:cs typeface="Times New Roman" pitchFamily="18" charset="0"/>
              </a:rPr>
              <a:t>Sử </a:t>
            </a:r>
            <a:r>
              <a:rPr lang="vi-VN" sz="2000" b="0" dirty="0">
                <a:latin typeface="Times New Roman" pitchFamily="18" charset="0"/>
                <a:cs typeface="Times New Roman" pitchFamily="18" charset="0"/>
              </a:rPr>
              <a:t>dụng NLSH giúp giảm thiểu đáng kể các loại khí thải độc hại có trong các nhiên liệu truyền thống như CO, </a:t>
            </a:r>
            <a:r>
              <a:rPr lang="vi-VN" sz="2000" b="0" dirty="0" smtClean="0">
                <a:latin typeface="Times New Roman" pitchFamily="18" charset="0"/>
                <a:cs typeface="Times New Roman" pitchFamily="18" charset="0"/>
              </a:rPr>
              <a:t>SO</a:t>
            </a:r>
            <a:r>
              <a:rPr lang="en-US" baseline="-25000" dirty="0">
                <a:latin typeface="Times New Roman" pitchFamily="18" charset="0"/>
                <a:cs typeface="Times New Roman" pitchFamily="18" charset="0"/>
              </a:rPr>
              <a:t>2</a:t>
            </a:r>
            <a:r>
              <a:rPr lang="vi-VN" sz="2000" b="0" dirty="0" smtClean="0">
                <a:latin typeface="Times New Roman" pitchFamily="18" charset="0"/>
                <a:cs typeface="Times New Roman" pitchFamily="18" charset="0"/>
              </a:rPr>
              <a:t>, </a:t>
            </a:r>
            <a:r>
              <a:rPr lang="vi-VN" sz="2000" b="0" dirty="0">
                <a:latin typeface="Times New Roman" pitchFamily="18" charset="0"/>
                <a:cs typeface="Times New Roman" pitchFamily="18" charset="0"/>
              </a:rPr>
              <a:t>hạt bụi và khí </a:t>
            </a:r>
            <a:r>
              <a:rPr lang="vi-VN" sz="2000" b="0" dirty="0" smtClean="0">
                <a:latin typeface="Times New Roman" pitchFamily="18" charset="0"/>
                <a:cs typeface="Times New Roman" pitchFamily="18" charset="0"/>
              </a:rPr>
              <a:t>CO</a:t>
            </a:r>
            <a:r>
              <a:rPr lang="en-US" baseline="-25000" dirty="0">
                <a:latin typeface="Times New Roman" pitchFamily="18" charset="0"/>
                <a:cs typeface="Times New Roman" pitchFamily="18" charset="0"/>
              </a:rPr>
              <a:t>2</a:t>
            </a:r>
            <a:r>
              <a:rPr lang="vi-VN" sz="2000" b="0" dirty="0" smtClean="0">
                <a:latin typeface="Times New Roman" pitchFamily="18" charset="0"/>
                <a:cs typeface="Times New Roman" pitchFamily="18" charset="0"/>
              </a:rPr>
              <a:t>. </a:t>
            </a:r>
            <a:r>
              <a:rPr lang="vi-VN" sz="2000" b="0" dirty="0" err="1">
                <a:latin typeface="Times New Roman" pitchFamily="18" charset="0"/>
                <a:cs typeface="Times New Roman" pitchFamily="18" charset="0"/>
              </a:rPr>
              <a:t>Ngoài</a:t>
            </a:r>
            <a:r>
              <a:rPr lang="vi-VN" sz="2000" b="0" dirty="0">
                <a:latin typeface="Times New Roman" pitchFamily="18" charset="0"/>
                <a:cs typeface="Times New Roman" pitchFamily="18" charset="0"/>
              </a:rPr>
              <a:t> ra, </a:t>
            </a:r>
            <a:r>
              <a:rPr lang="vi-VN" sz="2000" b="0" dirty="0" err="1">
                <a:latin typeface="Times New Roman" pitchFamily="18" charset="0"/>
                <a:cs typeface="Times New Roman" pitchFamily="18" charset="0"/>
              </a:rPr>
              <a:t>lượng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khí</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độc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hại</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thải</a:t>
            </a:r>
            <a:r>
              <a:rPr lang="vi-VN" sz="2000" b="0" dirty="0">
                <a:latin typeface="Times New Roman" pitchFamily="18" charset="0"/>
                <a:cs typeface="Times New Roman" pitchFamily="18" charset="0"/>
              </a:rPr>
              <a:t> ra môi </a:t>
            </a:r>
            <a:r>
              <a:rPr lang="vi-VN" sz="2000" b="0" dirty="0" err="1">
                <a:latin typeface="Times New Roman" pitchFamily="18" charset="0"/>
                <a:cs typeface="Times New Roman" pitchFamily="18" charset="0"/>
              </a:rPr>
              <a:t>trường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của</a:t>
            </a:r>
            <a:r>
              <a:rPr lang="vi-VN" sz="2000" b="0" dirty="0">
                <a:latin typeface="Times New Roman" pitchFamily="18" charset="0"/>
                <a:cs typeface="Times New Roman" pitchFamily="18" charset="0"/>
              </a:rPr>
              <a:t> xăng sinh </a:t>
            </a:r>
            <a:r>
              <a:rPr lang="vi-VN" sz="2000" b="0" dirty="0" err="1">
                <a:latin typeface="Times New Roman" pitchFamily="18" charset="0"/>
                <a:cs typeface="Times New Roman" pitchFamily="18" charset="0"/>
              </a:rPr>
              <a:t>học</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ít</a:t>
            </a:r>
            <a:r>
              <a:rPr lang="vi-VN" sz="2000" b="0" dirty="0">
                <a:latin typeface="Times New Roman" pitchFamily="18" charset="0"/>
                <a:cs typeface="Times New Roman" pitchFamily="18" charset="0"/>
              </a:rPr>
              <a:t> hơn so </a:t>
            </a:r>
            <a:r>
              <a:rPr lang="vi-VN" sz="2000" b="0" dirty="0" err="1">
                <a:latin typeface="Times New Roman" pitchFamily="18" charset="0"/>
                <a:cs typeface="Times New Roman" pitchFamily="18" charset="0"/>
              </a:rPr>
              <a:t>với</a:t>
            </a:r>
            <a:r>
              <a:rPr lang="vi-VN" sz="2000" b="0" dirty="0">
                <a:latin typeface="Times New Roman" pitchFamily="18" charset="0"/>
                <a:cs typeface="Times New Roman" pitchFamily="18" charset="0"/>
              </a:rPr>
              <a:t> xăng </a:t>
            </a:r>
            <a:r>
              <a:rPr lang="vi-VN" sz="2000" b="0" dirty="0" err="1">
                <a:latin typeface="Times New Roman" pitchFamily="18" charset="0"/>
                <a:cs typeface="Times New Roman" pitchFamily="18" charset="0"/>
              </a:rPr>
              <a:t>truyền</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thống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làm</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giảm</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hiệu</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ứng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nhà</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kính</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giúp</a:t>
            </a:r>
            <a:r>
              <a:rPr lang="vi-VN" sz="2000" b="0" dirty="0">
                <a:latin typeface="Times New Roman" pitchFamily="18" charset="0"/>
                <a:cs typeface="Times New Roman" pitchFamily="18" charset="0"/>
              </a:rPr>
              <a:t> cho môi </a:t>
            </a:r>
            <a:r>
              <a:rPr lang="vi-VN" sz="2000" b="0" dirty="0" err="1">
                <a:latin typeface="Times New Roman" pitchFamily="18" charset="0"/>
                <a:cs typeface="Times New Roman" pitchFamily="18" charset="0"/>
              </a:rPr>
              <a:t>trường</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được</a:t>
            </a:r>
            <a:r>
              <a:rPr lang="vi-VN" sz="2000" b="0" dirty="0">
                <a:latin typeface="Times New Roman" pitchFamily="18" charset="0"/>
                <a:cs typeface="Times New Roman" pitchFamily="18" charset="0"/>
              </a:rPr>
              <a:t> an </a:t>
            </a:r>
            <a:r>
              <a:rPr lang="vi-VN" sz="2000" b="0" dirty="0" err="1">
                <a:latin typeface="Times New Roman" pitchFamily="18" charset="0"/>
                <a:cs typeface="Times New Roman" pitchFamily="18" charset="0"/>
              </a:rPr>
              <a:t>toàn</a:t>
            </a:r>
            <a:r>
              <a:rPr lang="vi-VN" sz="2000" b="0" dirty="0">
                <a:latin typeface="Times New Roman" pitchFamily="18" charset="0"/>
                <a:cs typeface="Times New Roman" pitchFamily="18" charset="0"/>
              </a:rPr>
              <a:t> </a:t>
            </a:r>
            <a:r>
              <a:rPr lang="vi-VN" sz="2000" b="0" dirty="0" err="1">
                <a:latin typeface="Times New Roman" pitchFamily="18" charset="0"/>
                <a:cs typeface="Times New Roman" pitchFamily="18" charset="0"/>
              </a:rPr>
              <a:t>và</a:t>
            </a:r>
            <a:r>
              <a:rPr lang="vi-VN" sz="2000" b="0" dirty="0">
                <a:latin typeface="Times New Roman" pitchFamily="18" charset="0"/>
                <a:cs typeface="Times New Roman" pitchFamily="18" charset="0"/>
              </a:rPr>
              <a:t> trong </a:t>
            </a:r>
            <a:r>
              <a:rPr lang="vi-VN" sz="2000" b="0" dirty="0" err="1">
                <a:latin typeface="Times New Roman" pitchFamily="18" charset="0"/>
                <a:cs typeface="Times New Roman" pitchFamily="18" charset="0"/>
              </a:rPr>
              <a:t>sạch</a:t>
            </a:r>
            <a:r>
              <a:rPr lang="vi-VN" sz="2000" b="0" dirty="0">
                <a:latin typeface="Times New Roman" pitchFamily="18" charset="0"/>
                <a:cs typeface="Times New Roman" pitchFamily="18" charset="0"/>
              </a:rPr>
              <a:t> hơn.</a:t>
            </a:r>
          </a:p>
          <a:p>
            <a:endParaRPr lang="en-US" sz="2000" dirty="0">
              <a:latin typeface="Times New Roman" pitchFamily="18" charset="0"/>
              <a:cs typeface="Times New Roman" pitchFamily="18" charset="0"/>
            </a:endParaRPr>
          </a:p>
        </p:txBody>
      </p:sp>
      <p:pic>
        <p:nvPicPr>
          <p:cNvPr id="12290" name="Picture 2" descr="http://xehay.vn/uploads/images/2015/08/1/xehay-xang-06081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581400"/>
            <a:ext cx="5472608" cy="32319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petrotimes.vn/stores/news_dataimages/nguyenlinh/042014/12/19/Anh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621" y="3581400"/>
            <a:ext cx="3860379" cy="323197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54582544"/>
      </p:ext>
    </p:extLst>
  </p:cSld>
  <p:clrMapOvr>
    <a:masterClrMapping/>
  </p:clrMapOvr>
  <mc:AlternateContent xmlns:mc="http://schemas.openxmlformats.org/markup-compatibility/2006">
    <mc:Choice xmlns:p14="http://schemas.microsoft.com/office/powerpoint/2010/main" Requires="p14">
      <p:transition spd="slow" p14:dur="2000" advTm="34658"/>
    </mc:Choice>
    <mc:Fallback>
      <p:transition spd="slow" advTm="3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 calcmode="lin" valueType="num">
                                      <p:cBhvr additive="base">
                                        <p:cTn id="19" dur="500" fill="hold"/>
                                        <p:tgtEl>
                                          <p:spTgt spid="12290"/>
                                        </p:tgtEl>
                                        <p:attrNameLst>
                                          <p:attrName>ppt_x</p:attrName>
                                        </p:attrNameLst>
                                      </p:cBhvr>
                                      <p:tavLst>
                                        <p:tav tm="0">
                                          <p:val>
                                            <p:strVal val="#ppt_x"/>
                                          </p:val>
                                        </p:tav>
                                        <p:tav tm="100000">
                                          <p:val>
                                            <p:strVal val="#ppt_x"/>
                                          </p:val>
                                        </p:tav>
                                      </p:tavLst>
                                    </p:anim>
                                    <p:anim calcmode="lin" valueType="num">
                                      <p:cBhvr additive="base">
                                        <p:cTn id="20" dur="500" fill="hold"/>
                                        <p:tgtEl>
                                          <p:spTgt spid="1229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292"/>
                                        </p:tgtEl>
                                        <p:attrNameLst>
                                          <p:attrName>style.visibility</p:attrName>
                                        </p:attrNameLst>
                                      </p:cBhvr>
                                      <p:to>
                                        <p:strVal val="visible"/>
                                      </p:to>
                                    </p:set>
                                    <p:anim calcmode="lin" valueType="num">
                                      <p:cBhvr additive="base">
                                        <p:cTn id="23" dur="500" fill="hold"/>
                                        <p:tgtEl>
                                          <p:spTgt spid="12292"/>
                                        </p:tgtEl>
                                        <p:attrNameLst>
                                          <p:attrName>ppt_x</p:attrName>
                                        </p:attrNameLst>
                                      </p:cBhvr>
                                      <p:tavLst>
                                        <p:tav tm="0">
                                          <p:val>
                                            <p:strVal val="#ppt_x"/>
                                          </p:val>
                                        </p:tav>
                                        <p:tav tm="100000">
                                          <p:val>
                                            <p:strVal val="#ppt_x"/>
                                          </p:val>
                                        </p:tav>
                                      </p:tavLst>
                                    </p:anim>
                                    <p:anim calcmode="lin" valueType="num">
                                      <p:cBhvr additive="base">
                                        <p:cTn id="24"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nhienlieu.com/images/plg_imagesized/90-small-x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014" y="-16345"/>
            <a:ext cx="3991354" cy="29935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iết kế lò phản ứng sinh học quang hợp – Photobioreactor để sản xuất nhiên liệu sinh học từ tả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5"/>
            <a:ext cx="4956014" cy="29709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625" y="5864330"/>
            <a:ext cx="9144000" cy="954107"/>
          </a:xfrm>
          <a:prstGeom prst="rect">
            <a:avLst/>
          </a:prstGeom>
        </p:spPr>
        <p:txBody>
          <a:bodyPr wrap="square">
            <a:spAutoFit/>
          </a:bodyPr>
          <a:lstStyle/>
          <a:p>
            <a:pPr algn="ctr"/>
            <a:r>
              <a:rPr lang="en-US" sz="2800" dirty="0">
                <a:latin typeface="Times New Roman" pitchFamily="18" charset="0"/>
                <a:cs typeface="Times New Roman" pitchFamily="18" charset="0"/>
              </a:rPr>
              <a:t>L</a:t>
            </a:r>
            <a:r>
              <a:rPr lang="vi-VN" sz="2800" dirty="0" smtClean="0">
                <a:latin typeface="Times New Roman" pitchFamily="18" charset="0"/>
                <a:cs typeface="Times New Roman" pitchFamily="18" charset="0"/>
              </a:rPr>
              <a:t>ò </a:t>
            </a:r>
            <a:r>
              <a:rPr lang="vi-VN" sz="2800" dirty="0" err="1">
                <a:latin typeface="Times New Roman" pitchFamily="18" charset="0"/>
                <a:cs typeface="Times New Roman" pitchFamily="18" charset="0"/>
              </a:rPr>
              <a:t>phản</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ứng</a:t>
            </a:r>
            <a:r>
              <a:rPr lang="vi-VN" sz="2800" dirty="0">
                <a:latin typeface="Times New Roman" pitchFamily="18" charset="0"/>
                <a:cs typeface="Times New Roman" pitchFamily="18" charset="0"/>
              </a:rPr>
              <a:t> sinh </a:t>
            </a:r>
            <a:r>
              <a:rPr lang="vi-VN" sz="2800" dirty="0" err="1">
                <a:latin typeface="Times New Roman" pitchFamily="18" charset="0"/>
                <a:cs typeface="Times New Roman" pitchFamily="18" charset="0"/>
              </a:rPr>
              <a:t>học</a:t>
            </a:r>
            <a:r>
              <a:rPr lang="vi-VN" sz="2800" dirty="0">
                <a:latin typeface="Times New Roman" pitchFamily="18" charset="0"/>
                <a:cs typeface="Times New Roman" pitchFamily="18" charset="0"/>
              </a:rPr>
              <a:t> quang </a:t>
            </a:r>
            <a:r>
              <a:rPr lang="vi-VN" sz="2800" dirty="0" err="1">
                <a:latin typeface="Times New Roman" pitchFamily="18" charset="0"/>
                <a:cs typeface="Times New Roman" pitchFamily="18" charset="0"/>
              </a:rPr>
              <a:t>hợp</a:t>
            </a:r>
            <a:r>
              <a:rPr lang="vi-VN" sz="2800" dirty="0">
                <a:latin typeface="Times New Roman" pitchFamily="18" charset="0"/>
                <a:cs typeface="Times New Roman" pitchFamily="18" charset="0"/>
              </a:rPr>
              <a:t> – </a:t>
            </a:r>
            <a:r>
              <a:rPr lang="vi-VN" sz="2800" dirty="0" err="1">
                <a:latin typeface="Times New Roman" pitchFamily="18" charset="0"/>
                <a:cs typeface="Times New Roman" pitchFamily="18" charset="0"/>
              </a:rPr>
              <a:t>Photobioreactor</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để</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sản</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xuất</a:t>
            </a:r>
            <a:r>
              <a:rPr lang="vi-VN" sz="2800" dirty="0">
                <a:latin typeface="Times New Roman" pitchFamily="18" charset="0"/>
                <a:cs typeface="Times New Roman" pitchFamily="18" charset="0"/>
              </a:rPr>
              <a:t> nhiên </a:t>
            </a:r>
            <a:r>
              <a:rPr lang="vi-VN" sz="2800" dirty="0" err="1">
                <a:latin typeface="Times New Roman" pitchFamily="18" charset="0"/>
                <a:cs typeface="Times New Roman" pitchFamily="18" charset="0"/>
              </a:rPr>
              <a:t>liệu</a:t>
            </a:r>
            <a:r>
              <a:rPr lang="vi-VN" sz="2800" dirty="0">
                <a:latin typeface="Times New Roman" pitchFamily="18" charset="0"/>
                <a:cs typeface="Times New Roman" pitchFamily="18" charset="0"/>
              </a:rPr>
              <a:t> sinh </a:t>
            </a:r>
            <a:r>
              <a:rPr lang="vi-VN" sz="2800" dirty="0" err="1">
                <a:latin typeface="Times New Roman" pitchFamily="18" charset="0"/>
                <a:cs typeface="Times New Roman" pitchFamily="18" charset="0"/>
              </a:rPr>
              <a:t>học</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từ</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tảo</a:t>
            </a:r>
            <a:endParaRPr lang="en-US" sz="2800" dirty="0">
              <a:latin typeface="Times New Roman" pitchFamily="18" charset="0"/>
              <a:cs typeface="Times New Roman" pitchFamily="18" charset="0"/>
            </a:endParaRPr>
          </a:p>
        </p:txBody>
      </p:sp>
      <p:sp>
        <p:nvSpPr>
          <p:cNvPr id="7" name="Chữ thập 6"/>
          <p:cNvSpPr/>
          <p:nvPr/>
        </p:nvSpPr>
        <p:spPr>
          <a:xfrm>
            <a:off x="8838683" y="6415485"/>
            <a:ext cx="285750" cy="4046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170" name="Picture 2" descr="C:\Users\LND\Desktop\Tài liệu của Đương\Hóa 9\Bài thao giảng Nhiên liệu\nlsh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3160175"/>
            <a:ext cx="6208822" cy="274621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9004861"/>
      </p:ext>
    </p:extLst>
  </p:cSld>
  <p:clrMapOvr>
    <a:masterClrMapping/>
  </p:clrMapOvr>
  <mc:AlternateContent xmlns:mc="http://schemas.openxmlformats.org/markup-compatibility/2006">
    <mc:Choice xmlns:p14="http://schemas.microsoft.com/office/powerpoint/2010/main" Requires="p14">
      <p:transition spd="slow" p14:dur="2000" advTm="13253"/>
    </mc:Choice>
    <mc:Fallback>
      <p:transition spd="slow" advTm="1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322492" y="404664"/>
            <a:ext cx="8640960" cy="70788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pPr>
            <a:r>
              <a:rPr lang="en-US" sz="2000" b="1" dirty="0">
                <a:solidFill>
                  <a:srgbClr val="00003A"/>
                </a:solidFill>
                <a:latin typeface="Arial" charset="0"/>
              </a:rPr>
              <a:t> </a:t>
            </a:r>
            <a:r>
              <a:rPr lang="en-US" sz="2000" b="1" dirty="0" err="1">
                <a:solidFill>
                  <a:srgbClr val="0000CC"/>
                </a:solidFill>
                <a:latin typeface="Arial" charset="0"/>
              </a:rPr>
              <a:t>Gồm</a:t>
            </a:r>
            <a:r>
              <a:rPr lang="en-US" sz="2000" b="1" dirty="0">
                <a:solidFill>
                  <a:srgbClr val="0000CC"/>
                </a:solidFill>
                <a:latin typeface="Arial" charset="0"/>
              </a:rPr>
              <a:t> </a:t>
            </a:r>
            <a:r>
              <a:rPr lang="en-US" sz="2000" b="1" dirty="0" err="1">
                <a:solidFill>
                  <a:srgbClr val="0000CC"/>
                </a:solidFill>
                <a:latin typeface="Arial" charset="0"/>
              </a:rPr>
              <a:t>các</a:t>
            </a:r>
            <a:r>
              <a:rPr lang="en-US" sz="2000" b="1" dirty="0">
                <a:solidFill>
                  <a:srgbClr val="0000CC"/>
                </a:solidFill>
                <a:latin typeface="Arial" charset="0"/>
              </a:rPr>
              <a:t> </a:t>
            </a:r>
            <a:r>
              <a:rPr lang="en-US" sz="2000" b="1" dirty="0" err="1">
                <a:solidFill>
                  <a:srgbClr val="0000CC"/>
                </a:solidFill>
                <a:latin typeface="Arial" charset="0"/>
              </a:rPr>
              <a:t>loại</a:t>
            </a:r>
            <a:r>
              <a:rPr lang="en-US" sz="2000" b="1" dirty="0">
                <a:solidFill>
                  <a:srgbClr val="0000CC"/>
                </a:solidFill>
                <a:latin typeface="Arial" charset="0"/>
              </a:rPr>
              <a:t> </a:t>
            </a:r>
            <a:r>
              <a:rPr lang="en-US" sz="2000" b="1" dirty="0" err="1">
                <a:solidFill>
                  <a:srgbClr val="0000CC"/>
                </a:solidFill>
                <a:latin typeface="Arial" charset="0"/>
              </a:rPr>
              <a:t>khí</a:t>
            </a:r>
            <a:r>
              <a:rPr lang="en-US" sz="2000" b="1" dirty="0">
                <a:solidFill>
                  <a:srgbClr val="0000CC"/>
                </a:solidFill>
                <a:latin typeface="Arial" charset="0"/>
              </a:rPr>
              <a:t> </a:t>
            </a:r>
            <a:r>
              <a:rPr lang="en-US" sz="2000" b="1" dirty="0" err="1">
                <a:solidFill>
                  <a:srgbClr val="0000CC"/>
                </a:solidFill>
                <a:latin typeface="Arial" charset="0"/>
              </a:rPr>
              <a:t>thiên</a:t>
            </a:r>
            <a:r>
              <a:rPr lang="en-US" sz="2000" b="1" dirty="0">
                <a:solidFill>
                  <a:srgbClr val="0000CC"/>
                </a:solidFill>
                <a:latin typeface="Arial" charset="0"/>
              </a:rPr>
              <a:t> </a:t>
            </a:r>
            <a:r>
              <a:rPr lang="en-US" sz="2000" b="1" dirty="0" err="1">
                <a:solidFill>
                  <a:srgbClr val="0000CC"/>
                </a:solidFill>
                <a:latin typeface="Arial" charset="0"/>
              </a:rPr>
              <a:t>nhiên</a:t>
            </a:r>
            <a:r>
              <a:rPr lang="en-US" sz="2000" b="1" dirty="0">
                <a:solidFill>
                  <a:srgbClr val="0000CC"/>
                </a:solidFill>
                <a:latin typeface="Arial" charset="0"/>
              </a:rPr>
              <a:t>, </a:t>
            </a:r>
            <a:r>
              <a:rPr lang="en-US" sz="2000" b="1" dirty="0" err="1">
                <a:solidFill>
                  <a:srgbClr val="0000CC"/>
                </a:solidFill>
                <a:latin typeface="Arial" charset="0"/>
              </a:rPr>
              <a:t>khí</a:t>
            </a:r>
            <a:r>
              <a:rPr lang="en-US" sz="2000" b="1" dirty="0">
                <a:solidFill>
                  <a:srgbClr val="0000CC"/>
                </a:solidFill>
                <a:latin typeface="Arial" charset="0"/>
              </a:rPr>
              <a:t> </a:t>
            </a:r>
            <a:r>
              <a:rPr lang="en-US" sz="2000" b="1" dirty="0" err="1">
                <a:solidFill>
                  <a:srgbClr val="0000CC"/>
                </a:solidFill>
                <a:latin typeface="Arial" charset="0"/>
              </a:rPr>
              <a:t>mỏ</a:t>
            </a:r>
            <a:r>
              <a:rPr lang="en-US" sz="2000" b="1" dirty="0">
                <a:solidFill>
                  <a:srgbClr val="0000CC"/>
                </a:solidFill>
                <a:latin typeface="Arial" charset="0"/>
              </a:rPr>
              <a:t> </a:t>
            </a:r>
            <a:r>
              <a:rPr lang="en-US" sz="2000" b="1" dirty="0" err="1">
                <a:solidFill>
                  <a:srgbClr val="0000CC"/>
                </a:solidFill>
                <a:latin typeface="Arial" charset="0"/>
              </a:rPr>
              <a:t>dầu</a:t>
            </a:r>
            <a:r>
              <a:rPr lang="en-US" sz="2000" b="1" dirty="0">
                <a:solidFill>
                  <a:srgbClr val="0000CC"/>
                </a:solidFill>
                <a:latin typeface="Arial" charset="0"/>
              </a:rPr>
              <a:t>, </a:t>
            </a:r>
            <a:r>
              <a:rPr lang="en-US" sz="2000" b="1" dirty="0" err="1">
                <a:solidFill>
                  <a:srgbClr val="0000CC"/>
                </a:solidFill>
                <a:latin typeface="Arial" charset="0"/>
              </a:rPr>
              <a:t>khí</a:t>
            </a:r>
            <a:r>
              <a:rPr lang="en-US" sz="2000" b="1" dirty="0">
                <a:solidFill>
                  <a:srgbClr val="0000CC"/>
                </a:solidFill>
                <a:latin typeface="Arial" charset="0"/>
              </a:rPr>
              <a:t> </a:t>
            </a:r>
            <a:r>
              <a:rPr lang="en-US" sz="2000" b="1" dirty="0" err="1">
                <a:solidFill>
                  <a:srgbClr val="0000CC"/>
                </a:solidFill>
                <a:latin typeface="Arial" charset="0"/>
              </a:rPr>
              <a:t>lò</a:t>
            </a:r>
            <a:r>
              <a:rPr lang="en-US" sz="2000" b="1" dirty="0">
                <a:solidFill>
                  <a:srgbClr val="0000CC"/>
                </a:solidFill>
                <a:latin typeface="Arial" charset="0"/>
              </a:rPr>
              <a:t> </a:t>
            </a:r>
            <a:r>
              <a:rPr lang="en-US" sz="2000" b="1" dirty="0" err="1">
                <a:solidFill>
                  <a:srgbClr val="0000CC"/>
                </a:solidFill>
                <a:latin typeface="Arial" charset="0"/>
              </a:rPr>
              <a:t>cốc</a:t>
            </a:r>
            <a:r>
              <a:rPr lang="en-US" sz="2000" b="1" dirty="0">
                <a:solidFill>
                  <a:srgbClr val="0000CC"/>
                </a:solidFill>
                <a:latin typeface="Arial" charset="0"/>
              </a:rPr>
              <a:t>, </a:t>
            </a:r>
            <a:r>
              <a:rPr lang="en-US" sz="2000" b="1" dirty="0" err="1">
                <a:solidFill>
                  <a:srgbClr val="0000CC"/>
                </a:solidFill>
                <a:latin typeface="Arial" charset="0"/>
              </a:rPr>
              <a:t>khí</a:t>
            </a:r>
            <a:r>
              <a:rPr lang="en-US" sz="2000" b="1" dirty="0">
                <a:solidFill>
                  <a:srgbClr val="0000CC"/>
                </a:solidFill>
                <a:latin typeface="Arial" charset="0"/>
              </a:rPr>
              <a:t> </a:t>
            </a:r>
            <a:r>
              <a:rPr lang="en-US" sz="2000" b="1" dirty="0" err="1">
                <a:solidFill>
                  <a:srgbClr val="0000CC"/>
                </a:solidFill>
                <a:latin typeface="Arial" charset="0"/>
              </a:rPr>
              <a:t>lò</a:t>
            </a:r>
            <a:r>
              <a:rPr lang="en-US" sz="2000" b="1" dirty="0">
                <a:solidFill>
                  <a:srgbClr val="0000CC"/>
                </a:solidFill>
                <a:latin typeface="Arial" charset="0"/>
              </a:rPr>
              <a:t> </a:t>
            </a:r>
            <a:r>
              <a:rPr lang="en-US" sz="2000" b="1" dirty="0" err="1">
                <a:solidFill>
                  <a:srgbClr val="0000CC"/>
                </a:solidFill>
                <a:latin typeface="Arial" charset="0"/>
              </a:rPr>
              <a:t>cao</a:t>
            </a:r>
            <a:r>
              <a:rPr lang="en-US" sz="2000" b="1" dirty="0">
                <a:solidFill>
                  <a:srgbClr val="0000CC"/>
                </a:solidFill>
                <a:latin typeface="Arial" charset="0"/>
              </a:rPr>
              <a:t>, </a:t>
            </a:r>
            <a:r>
              <a:rPr lang="en-US" sz="2000" b="1" dirty="0" err="1">
                <a:solidFill>
                  <a:srgbClr val="0000CC"/>
                </a:solidFill>
                <a:latin typeface="Arial" charset="0"/>
              </a:rPr>
              <a:t>khí</a:t>
            </a:r>
            <a:r>
              <a:rPr lang="en-US" sz="2000" b="1" dirty="0">
                <a:solidFill>
                  <a:srgbClr val="0000CC"/>
                </a:solidFill>
                <a:latin typeface="Arial" charset="0"/>
              </a:rPr>
              <a:t> </a:t>
            </a:r>
            <a:r>
              <a:rPr lang="en-US" sz="2000" b="1" dirty="0" smtClean="0">
                <a:solidFill>
                  <a:srgbClr val="0000CC"/>
                </a:solidFill>
                <a:latin typeface="Arial" charset="0"/>
              </a:rPr>
              <a:t>than…</a:t>
            </a:r>
            <a:endParaRPr lang="en-US" sz="2000" b="1" dirty="0">
              <a:solidFill>
                <a:srgbClr val="0000CC"/>
              </a:solidFill>
              <a:latin typeface="Arial" charset="0"/>
            </a:endParaRPr>
          </a:p>
        </p:txBody>
      </p:sp>
      <p:pic>
        <p:nvPicPr>
          <p:cNvPr id="4" name="Picture 19" descr="imagesCALKCM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197168"/>
            <a:ext cx="2808312" cy="26882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gas2_12964169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169" y="1034261"/>
            <a:ext cx="2952328" cy="268277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vccinews.vn/ckupload/images/khid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010" y="4197169"/>
            <a:ext cx="2609486" cy="26255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gangthepthanhhoa.vn/images/news/1330521839_he_thong_lo_cao.jp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120" y="1057430"/>
            <a:ext cx="3240359" cy="26596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6299497" y="0"/>
            <a:ext cx="2881015" cy="442913"/>
          </a:xfrm>
          <a:prstGeom prst="rect">
            <a:avLst/>
          </a:prstGeom>
          <a:noFill/>
          <a:ln/>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ctr"/>
            <a:r>
              <a:rPr lang="en-US" altLang="vi-VN" sz="2400" b="1" dirty="0" smtClean="0">
                <a:solidFill>
                  <a:srgbClr val="FF0000"/>
                </a:solidFill>
              </a:rPr>
              <a:t>NHIÊN LIỆU </a:t>
            </a:r>
            <a:r>
              <a:rPr lang="en-US" altLang="vi-VN" sz="2400" b="1" dirty="0" err="1" smtClean="0">
                <a:solidFill>
                  <a:srgbClr val="FF0000"/>
                </a:solidFill>
              </a:rPr>
              <a:t>khí</a:t>
            </a:r>
            <a:r>
              <a:rPr lang="en-US" altLang="vi-VN" b="1" dirty="0" smtClean="0">
                <a:solidFill>
                  <a:srgbClr val="FF0000"/>
                </a:solidFill>
              </a:rPr>
              <a:t> </a:t>
            </a:r>
            <a:endParaRPr lang="en-US" altLang="vi-VN" b="1" dirty="0">
              <a:solidFill>
                <a:srgbClr val="FF0000"/>
              </a:solidFill>
            </a:endParaRPr>
          </a:p>
        </p:txBody>
      </p:sp>
      <p:pic>
        <p:nvPicPr>
          <p:cNvPr id="10" name="Picture 6" descr="http://www.thanhamgas.com.vn/image/cache/data/hidro-500x5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069509"/>
            <a:ext cx="2493792" cy="264752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LND\Desktop\Tài liệu của Đương\Hóa 9\Bài thao giảng Nhiên liệu\201110221119_sodobiogacomposi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4197170"/>
            <a:ext cx="3106093" cy="262556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7951783"/>
      </p:ext>
    </p:extLst>
  </p:cSld>
  <p:clrMapOvr>
    <a:masterClrMapping/>
  </p:clrMapOvr>
  <mc:AlternateContent xmlns:mc="http://schemas.openxmlformats.org/markup-compatibility/2006">
    <mc:Choice xmlns:p14="http://schemas.microsoft.com/office/powerpoint/2010/main" Requires="p14">
      <p:transition spd="slow" p14:dur="2000" advTm="13515"/>
    </mc:Choice>
    <mc:Fallback>
      <p:transition spd="slow" advTm="13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5852160"/>
            <a:ext cx="9144000" cy="548640"/>
          </a:xfrm>
        </p:spPr>
        <p:txBody>
          <a:bodyPr>
            <a:normAutofit/>
          </a:bodyPr>
          <a:lstStyle/>
          <a:p>
            <a:pPr algn="ctr"/>
            <a:r>
              <a:rPr lang="en-US" sz="2400" b="1" dirty="0" err="1" smtClean="0">
                <a:latin typeface="Times New Roman" panose="02020603050405020304" pitchFamily="18" charset="0"/>
                <a:cs typeface="Times New Roman" panose="02020603050405020304" pitchFamily="18" charset="0"/>
              </a:rPr>
              <a:t>Năng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suất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tỏa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nhiệt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liệu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thường</a:t>
            </a:r>
            <a:endParaRPr lang="vi-VN" sz="2400" b="1" dirty="0">
              <a:latin typeface="Times New Roman" panose="02020603050405020304" pitchFamily="18" charset="0"/>
              <a:cs typeface="Times New Roman" panose="02020603050405020304" pitchFamily="18" charset="0"/>
            </a:endParaRPr>
          </a:p>
        </p:txBody>
      </p:sp>
      <p:graphicFrame>
        <p:nvGraphicFramePr>
          <p:cNvPr id="5" name="Đối tượng 3"/>
          <p:cNvGraphicFramePr>
            <a:graphicFrameLocks noChangeAspect="1"/>
          </p:cNvGraphicFramePr>
          <p:nvPr>
            <p:extLst>
              <p:ext uri="{D42A27DB-BD31-4B8C-83A1-F6EECF244321}">
                <p14:modId xmlns:p14="http://schemas.microsoft.com/office/powerpoint/2010/main" val="343609857"/>
              </p:ext>
            </p:extLst>
          </p:nvPr>
        </p:nvGraphicFramePr>
        <p:xfrm>
          <a:off x="243263" y="1066800"/>
          <a:ext cx="8934896" cy="5029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Box 4"/>
          <p:cNvSpPr txBox="1">
            <a:spLocks noChangeArrowheads="1"/>
          </p:cNvSpPr>
          <p:nvPr/>
        </p:nvSpPr>
        <p:spPr bwMode="auto">
          <a:xfrm>
            <a:off x="609600" y="533400"/>
            <a:ext cx="1847056"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AU" altLang="vi-VN" sz="1600" dirty="0" err="1" smtClean="0">
                <a:solidFill>
                  <a:srgbClr val="660066"/>
                </a:solidFill>
                <a:latin typeface="Times New Roman" pitchFamily="18" charset="0"/>
                <a:cs typeface="Times New Roman" pitchFamily="18" charset="0"/>
              </a:rPr>
              <a:t>Nhiệt</a:t>
            </a:r>
            <a:r>
              <a:rPr lang="en-AU" altLang="vi-VN" sz="1600" dirty="0" smtClean="0">
                <a:solidFill>
                  <a:srgbClr val="660066"/>
                </a:solidFill>
                <a:latin typeface="Times New Roman" pitchFamily="18" charset="0"/>
                <a:cs typeface="Times New Roman" pitchFamily="18" charset="0"/>
              </a:rPr>
              <a:t> </a:t>
            </a:r>
            <a:r>
              <a:rPr lang="en-AU" altLang="vi-VN" sz="1600" dirty="0" err="1" smtClean="0">
                <a:solidFill>
                  <a:srgbClr val="660066"/>
                </a:solidFill>
                <a:latin typeface="Times New Roman" pitchFamily="18" charset="0"/>
                <a:cs typeface="Times New Roman" pitchFamily="18" charset="0"/>
              </a:rPr>
              <a:t>lượng</a:t>
            </a:r>
            <a:endParaRPr lang="en-US" altLang="vi-VN" sz="1600" dirty="0">
              <a:solidFill>
                <a:srgbClr val="660066"/>
              </a:solidFill>
              <a:latin typeface="Times New Roman" pitchFamily="18" charset="0"/>
              <a:cs typeface="Times New Roman" pitchFamily="18" charset="0"/>
            </a:endParaRPr>
          </a:p>
          <a:p>
            <a:pPr algn="ctr" eaLnBrk="1" hangingPunct="1">
              <a:spcBef>
                <a:spcPct val="50000"/>
              </a:spcBef>
            </a:pPr>
            <a:r>
              <a:rPr lang="en-US" altLang="vi-VN" sz="1600" dirty="0">
                <a:solidFill>
                  <a:srgbClr val="660066"/>
                </a:solidFill>
                <a:latin typeface="VNI-Times" pitchFamily="2" charset="0"/>
                <a:cs typeface="Arial" charset="0"/>
              </a:rPr>
              <a:t>KJ/Kg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8543229"/>
      </p:ext>
    </p:extLst>
  </p:cSld>
  <p:clrMapOvr>
    <a:masterClrMapping/>
  </p:clrMapOvr>
  <mc:AlternateContent xmlns:mc="http://schemas.openxmlformats.org/markup-compatibility/2006">
    <mc:Choice xmlns:p14="http://schemas.microsoft.com/office/powerpoint/2010/main" Requires="p14">
      <p:transition spd="slow" p14:dur="2000" advTm="24433"/>
    </mc:Choice>
    <mc:Fallback>
      <p:transition spd="slow" advTm="24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thanhamgas.com.vn/image/cache/data/hidro-500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524" y="2132856"/>
            <a:ext cx="4392488" cy="4392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57836"/>
            <a:ext cx="8748464" cy="1569660"/>
          </a:xfrm>
          <a:prstGeom prst="rect">
            <a:avLst/>
          </a:prstGeom>
        </p:spPr>
        <p:txBody>
          <a:bodyPr wrap="square">
            <a:spAutoFit/>
          </a:bodyPr>
          <a:lstStyle/>
          <a:p>
            <a:r>
              <a:rPr lang="vi-VN" sz="2400" dirty="0" err="1">
                <a:latin typeface="+mj-lt"/>
              </a:rPr>
              <a:t>Hydro</a:t>
            </a:r>
            <a:r>
              <a:rPr lang="vi-VN" sz="2400" dirty="0">
                <a:latin typeface="+mj-lt"/>
              </a:rPr>
              <a:t> khi </a:t>
            </a:r>
            <a:r>
              <a:rPr lang="vi-VN" sz="2400" dirty="0" err="1">
                <a:latin typeface="+mj-lt"/>
              </a:rPr>
              <a:t>cháy</a:t>
            </a:r>
            <a:r>
              <a:rPr lang="vi-VN" sz="2400" dirty="0">
                <a:latin typeface="+mj-lt"/>
              </a:rPr>
              <a:t> </a:t>
            </a:r>
            <a:r>
              <a:rPr lang="vi-VN" sz="2400" dirty="0" err="1">
                <a:latin typeface="+mj-lt"/>
              </a:rPr>
              <a:t>chỉ</a:t>
            </a:r>
            <a:r>
              <a:rPr lang="vi-VN" sz="2400" dirty="0">
                <a:latin typeface="+mj-lt"/>
              </a:rPr>
              <a:t> </a:t>
            </a:r>
            <a:r>
              <a:rPr lang="vi-VN" sz="2400" dirty="0" err="1">
                <a:latin typeface="+mj-lt"/>
              </a:rPr>
              <a:t>tạo</a:t>
            </a:r>
            <a:r>
              <a:rPr lang="vi-VN" sz="2400" dirty="0">
                <a:latin typeface="+mj-lt"/>
              </a:rPr>
              <a:t> ra </a:t>
            </a:r>
            <a:r>
              <a:rPr lang="vi-VN" sz="2400" dirty="0" err="1">
                <a:latin typeface="+mj-lt"/>
              </a:rPr>
              <a:t>nước</a:t>
            </a:r>
            <a:r>
              <a:rPr lang="vi-VN" sz="2400" dirty="0">
                <a:latin typeface="+mj-lt"/>
              </a:rPr>
              <a:t>, nên </a:t>
            </a:r>
            <a:r>
              <a:rPr lang="vi-VN" sz="2400" dirty="0" err="1">
                <a:latin typeface="+mj-lt"/>
              </a:rPr>
              <a:t>là</a:t>
            </a:r>
            <a:r>
              <a:rPr lang="vi-VN" sz="2400" dirty="0">
                <a:latin typeface="+mj-lt"/>
              </a:rPr>
              <a:t> </a:t>
            </a:r>
            <a:r>
              <a:rPr lang="vi-VN" sz="2400" dirty="0" err="1">
                <a:latin typeface="+mj-lt"/>
              </a:rPr>
              <a:t>loại</a:t>
            </a:r>
            <a:r>
              <a:rPr lang="vi-VN" sz="2400" dirty="0">
                <a:latin typeface="+mj-lt"/>
              </a:rPr>
              <a:t> nhiên </a:t>
            </a:r>
            <a:r>
              <a:rPr lang="vi-VN" sz="2400" dirty="0" err="1">
                <a:latin typeface="+mj-lt"/>
              </a:rPr>
              <a:t>liệu</a:t>
            </a:r>
            <a:r>
              <a:rPr lang="vi-VN" sz="2400" dirty="0">
                <a:latin typeface="+mj-lt"/>
              </a:rPr>
              <a:t> </a:t>
            </a:r>
            <a:r>
              <a:rPr lang="vi-VN" sz="2400" dirty="0" err="1">
                <a:latin typeface="+mj-lt"/>
              </a:rPr>
              <a:t>sạch</a:t>
            </a:r>
            <a:r>
              <a:rPr lang="vi-VN" sz="2400" dirty="0">
                <a:latin typeface="+mj-lt"/>
              </a:rPr>
              <a:t> </a:t>
            </a:r>
            <a:r>
              <a:rPr lang="vi-VN" sz="2400" dirty="0" err="1">
                <a:latin typeface="+mj-lt"/>
              </a:rPr>
              <a:t>lý</a:t>
            </a:r>
            <a:r>
              <a:rPr lang="vi-VN" sz="2400" dirty="0">
                <a:latin typeface="+mj-lt"/>
              </a:rPr>
              <a:t> </a:t>
            </a:r>
            <a:r>
              <a:rPr lang="vi-VN" sz="2400" dirty="0" err="1">
                <a:latin typeface="+mj-lt"/>
              </a:rPr>
              <a:t>tưởng</a:t>
            </a:r>
            <a:r>
              <a:rPr lang="vi-VN" sz="2400" dirty="0">
                <a:latin typeface="+mj-lt"/>
              </a:rPr>
              <a:t>. </a:t>
            </a:r>
            <a:r>
              <a:rPr lang="vi-VN" sz="2400" dirty="0" err="1">
                <a:latin typeface="+mj-lt"/>
              </a:rPr>
              <a:t>Đã</a:t>
            </a:r>
            <a:r>
              <a:rPr lang="vi-VN" sz="2400" dirty="0">
                <a:latin typeface="+mj-lt"/>
              </a:rPr>
              <a:t> </a:t>
            </a:r>
            <a:r>
              <a:rPr lang="vi-VN" sz="2400" dirty="0" err="1">
                <a:latin typeface="+mj-lt"/>
              </a:rPr>
              <a:t>được</a:t>
            </a:r>
            <a:r>
              <a:rPr lang="vi-VN" sz="2400" dirty="0">
                <a:latin typeface="+mj-lt"/>
              </a:rPr>
              <a:t> </a:t>
            </a:r>
            <a:r>
              <a:rPr lang="vi-VN" sz="2400" dirty="0" err="1">
                <a:latin typeface="+mj-lt"/>
              </a:rPr>
              <a:t>sử</a:t>
            </a:r>
            <a:r>
              <a:rPr lang="vi-VN" sz="2400" dirty="0">
                <a:latin typeface="+mj-lt"/>
              </a:rPr>
              <a:t> </a:t>
            </a:r>
            <a:r>
              <a:rPr lang="vi-VN" sz="2400" dirty="0" err="1">
                <a:latin typeface="+mj-lt"/>
              </a:rPr>
              <a:t>dụng</a:t>
            </a:r>
            <a:r>
              <a:rPr lang="vi-VN" sz="2400" dirty="0">
                <a:latin typeface="+mj-lt"/>
              </a:rPr>
              <a:t> </a:t>
            </a:r>
            <a:r>
              <a:rPr lang="vi-VN" sz="2400" dirty="0" err="1">
                <a:latin typeface="+mj-lt"/>
              </a:rPr>
              <a:t>làm</a:t>
            </a:r>
            <a:r>
              <a:rPr lang="vi-VN" sz="2400" dirty="0">
                <a:latin typeface="+mj-lt"/>
              </a:rPr>
              <a:t> nhiên </a:t>
            </a:r>
            <a:r>
              <a:rPr lang="vi-VN" sz="2400" dirty="0" err="1">
                <a:latin typeface="+mj-lt"/>
              </a:rPr>
              <a:t>liệu</a:t>
            </a:r>
            <a:r>
              <a:rPr lang="vi-VN" sz="2400" dirty="0">
                <a:latin typeface="+mj-lt"/>
              </a:rPr>
              <a:t> </a:t>
            </a:r>
            <a:r>
              <a:rPr lang="vi-VN" sz="2400" dirty="0" err="1">
                <a:latin typeface="+mj-lt"/>
              </a:rPr>
              <a:t>phóng</a:t>
            </a:r>
            <a:r>
              <a:rPr lang="vi-VN" sz="2400" dirty="0">
                <a:latin typeface="+mj-lt"/>
              </a:rPr>
              <a:t> </a:t>
            </a:r>
            <a:r>
              <a:rPr lang="vi-VN" sz="2400" dirty="0" err="1">
                <a:latin typeface="+mj-lt"/>
              </a:rPr>
              <a:t>các</a:t>
            </a:r>
            <a:r>
              <a:rPr lang="vi-VN" sz="2400" dirty="0">
                <a:latin typeface="+mj-lt"/>
              </a:rPr>
              <a:t> </a:t>
            </a:r>
            <a:r>
              <a:rPr lang="vi-VN" sz="2400" dirty="0" err="1">
                <a:latin typeface="+mj-lt"/>
              </a:rPr>
              <a:t>tàu</a:t>
            </a:r>
            <a:r>
              <a:rPr lang="vi-VN" sz="2400" dirty="0">
                <a:latin typeface="+mj-lt"/>
              </a:rPr>
              <a:t> </a:t>
            </a:r>
            <a:r>
              <a:rPr lang="vi-VN" sz="2400" dirty="0" err="1">
                <a:latin typeface="+mj-lt"/>
              </a:rPr>
              <a:t>vũ</a:t>
            </a:r>
            <a:r>
              <a:rPr lang="vi-VN" sz="2400" dirty="0">
                <a:latin typeface="+mj-lt"/>
              </a:rPr>
              <a:t> </a:t>
            </a:r>
            <a:r>
              <a:rPr lang="vi-VN" sz="2400" dirty="0" err="1">
                <a:latin typeface="+mj-lt"/>
              </a:rPr>
              <a:t>trụ</a:t>
            </a:r>
            <a:r>
              <a:rPr lang="vi-VN" sz="2400" dirty="0">
                <a:latin typeface="+mj-lt"/>
              </a:rPr>
              <a:t> </a:t>
            </a:r>
            <a:r>
              <a:rPr lang="vi-VN" sz="2400" dirty="0" err="1">
                <a:latin typeface="+mj-lt"/>
              </a:rPr>
              <a:t>từ</a:t>
            </a:r>
            <a:r>
              <a:rPr lang="vi-VN" sz="2400" dirty="0">
                <a:latin typeface="+mj-lt"/>
              </a:rPr>
              <a:t> lâu</a:t>
            </a:r>
            <a:r>
              <a:rPr lang="vi-VN" sz="2400" dirty="0" smtClean="0">
                <a:latin typeface="+mj-lt"/>
              </a:rPr>
              <a:t>, </a:t>
            </a:r>
            <a:r>
              <a:rPr lang="vi-VN" sz="2400" dirty="0" err="1" smtClean="0">
                <a:latin typeface="+mj-lt"/>
              </a:rPr>
              <a:t>với</a:t>
            </a:r>
            <a:r>
              <a:rPr lang="vi-VN" sz="2400" dirty="0" smtClean="0">
                <a:latin typeface="+mj-lt"/>
              </a:rPr>
              <a:t> </a:t>
            </a:r>
            <a:r>
              <a:rPr lang="vi-VN" sz="2400" dirty="0" err="1">
                <a:latin typeface="+mj-lt"/>
              </a:rPr>
              <a:t>khả</a:t>
            </a:r>
            <a:r>
              <a:rPr lang="vi-VN" sz="2400" dirty="0">
                <a:latin typeface="+mj-lt"/>
              </a:rPr>
              <a:t> năng </a:t>
            </a:r>
            <a:r>
              <a:rPr lang="vi-VN" sz="2400" dirty="0" err="1">
                <a:latin typeface="+mj-lt"/>
              </a:rPr>
              <a:t>ứng</a:t>
            </a:r>
            <a:r>
              <a:rPr lang="vi-VN" sz="2400" dirty="0">
                <a:latin typeface="+mj-lt"/>
              </a:rPr>
              <a:t> </a:t>
            </a:r>
            <a:r>
              <a:rPr lang="vi-VN" sz="2400" dirty="0" err="1">
                <a:latin typeface="+mj-lt"/>
              </a:rPr>
              <a:t>dụng</a:t>
            </a:r>
            <a:r>
              <a:rPr lang="vi-VN" sz="2400" dirty="0">
                <a:latin typeface="+mj-lt"/>
              </a:rPr>
              <a:t> </a:t>
            </a:r>
            <a:r>
              <a:rPr lang="vi-VN" sz="2400" dirty="0" err="1">
                <a:latin typeface="+mj-lt"/>
              </a:rPr>
              <a:t>rộng</a:t>
            </a:r>
            <a:r>
              <a:rPr lang="vi-VN" sz="2400" dirty="0">
                <a:latin typeface="+mj-lt"/>
              </a:rPr>
              <a:t> </a:t>
            </a:r>
            <a:r>
              <a:rPr lang="vi-VN" sz="2400" dirty="0" err="1">
                <a:latin typeface="+mj-lt"/>
              </a:rPr>
              <a:t>rãi</a:t>
            </a:r>
            <a:r>
              <a:rPr lang="vi-VN" sz="2400" dirty="0">
                <a:latin typeface="+mj-lt"/>
              </a:rPr>
              <a:t> trong </a:t>
            </a:r>
            <a:r>
              <a:rPr lang="vi-VN" sz="2400" dirty="0" err="1">
                <a:latin typeface="+mj-lt"/>
              </a:rPr>
              <a:t>nhiều</a:t>
            </a:r>
            <a:r>
              <a:rPr lang="vi-VN" sz="2400" dirty="0">
                <a:latin typeface="+mj-lt"/>
              </a:rPr>
              <a:t> </a:t>
            </a:r>
            <a:r>
              <a:rPr lang="vi-VN" sz="2400" dirty="0" err="1">
                <a:latin typeface="+mj-lt"/>
              </a:rPr>
              <a:t>ngành</a:t>
            </a:r>
            <a:r>
              <a:rPr lang="vi-VN" sz="2400" dirty="0">
                <a:latin typeface="+mj-lt"/>
              </a:rPr>
              <a:t> công </a:t>
            </a:r>
            <a:r>
              <a:rPr lang="vi-VN" sz="2400" dirty="0" err="1">
                <a:latin typeface="+mj-lt"/>
              </a:rPr>
              <a:t>nghiệp</a:t>
            </a:r>
            <a:r>
              <a:rPr lang="vi-VN" sz="2400" dirty="0">
                <a:latin typeface="+mj-lt"/>
              </a:rPr>
              <a:t> </a:t>
            </a:r>
            <a:r>
              <a:rPr lang="vi-VN" sz="2400" dirty="0" err="1">
                <a:latin typeface="+mj-lt"/>
              </a:rPr>
              <a:t>và</a:t>
            </a:r>
            <a:r>
              <a:rPr lang="vi-VN" sz="2400" dirty="0">
                <a:latin typeface="+mj-lt"/>
              </a:rPr>
              <a:t> </a:t>
            </a:r>
            <a:r>
              <a:rPr lang="vi-VN" sz="2400" dirty="0" err="1">
                <a:latin typeface="+mj-lt"/>
              </a:rPr>
              <a:t>đời</a:t>
            </a:r>
            <a:r>
              <a:rPr lang="vi-VN" sz="2400" dirty="0">
                <a:latin typeface="+mj-lt"/>
              </a:rPr>
              <a:t> </a:t>
            </a:r>
            <a:r>
              <a:rPr lang="vi-VN" sz="2400" dirty="0" err="1">
                <a:latin typeface="+mj-lt"/>
              </a:rPr>
              <a:t>sống</a:t>
            </a:r>
            <a:r>
              <a:rPr lang="vi-VN" sz="2400" dirty="0">
                <a:latin typeface="+mj-lt"/>
              </a:rPr>
              <a:t>, </a:t>
            </a:r>
            <a:r>
              <a:rPr lang="vi-VN" sz="2400" dirty="0" err="1">
                <a:latin typeface="+mj-lt"/>
              </a:rPr>
              <a:t>hydro</a:t>
            </a:r>
            <a:r>
              <a:rPr lang="vi-VN" sz="2400" dirty="0">
                <a:latin typeface="+mj-lt"/>
              </a:rPr>
              <a:t> đang </a:t>
            </a:r>
            <a:r>
              <a:rPr lang="vi-VN" sz="2400" dirty="0" err="1">
                <a:latin typeface="+mj-lt"/>
              </a:rPr>
              <a:t>được</a:t>
            </a:r>
            <a:r>
              <a:rPr lang="vi-VN" sz="2400" dirty="0">
                <a:latin typeface="+mj-lt"/>
              </a:rPr>
              <a:t> xem </a:t>
            </a:r>
            <a:r>
              <a:rPr lang="vi-VN" sz="2400" dirty="0" err="1">
                <a:latin typeface="+mj-lt"/>
              </a:rPr>
              <a:t>là</a:t>
            </a:r>
            <a:r>
              <a:rPr lang="vi-VN" sz="2400" dirty="0">
                <a:latin typeface="+mj-lt"/>
              </a:rPr>
              <a:t> </a:t>
            </a:r>
            <a:r>
              <a:rPr lang="vi-VN" sz="2400" dirty="0" err="1">
                <a:latin typeface="+mj-lt"/>
              </a:rPr>
              <a:t>nguồn</a:t>
            </a:r>
            <a:r>
              <a:rPr lang="vi-VN" sz="2400" dirty="0">
                <a:latin typeface="+mj-lt"/>
              </a:rPr>
              <a:t> năng </a:t>
            </a:r>
            <a:r>
              <a:rPr lang="vi-VN" sz="2400" dirty="0" err="1">
                <a:latin typeface="+mj-lt"/>
              </a:rPr>
              <a:t>lượng</a:t>
            </a:r>
            <a:r>
              <a:rPr lang="vi-VN" sz="2400" dirty="0">
                <a:latin typeface="+mj-lt"/>
              </a:rPr>
              <a:t> </a:t>
            </a:r>
            <a:r>
              <a:rPr lang="vi-VN" sz="2400" dirty="0" err="1">
                <a:latin typeface="+mj-lt"/>
              </a:rPr>
              <a:t>tái</a:t>
            </a:r>
            <a:r>
              <a:rPr lang="vi-VN" sz="2400" dirty="0">
                <a:latin typeface="+mj-lt"/>
              </a:rPr>
              <a:t> </a:t>
            </a:r>
            <a:r>
              <a:rPr lang="vi-VN" sz="2400" dirty="0" err="1">
                <a:latin typeface="+mj-lt"/>
              </a:rPr>
              <a:t>tạo</a:t>
            </a:r>
            <a:r>
              <a:rPr lang="vi-VN" sz="2400" dirty="0">
                <a:latin typeface="+mj-lt"/>
              </a:rPr>
              <a:t> cho </a:t>
            </a:r>
            <a:r>
              <a:rPr lang="vi-VN" sz="2400" dirty="0" err="1">
                <a:latin typeface="+mj-lt"/>
              </a:rPr>
              <a:t>thế</a:t>
            </a:r>
            <a:r>
              <a:rPr lang="vi-VN" sz="2400" dirty="0">
                <a:latin typeface="+mj-lt"/>
              </a:rPr>
              <a:t> </a:t>
            </a:r>
            <a:r>
              <a:rPr lang="vi-VN" sz="2400" dirty="0" err="1">
                <a:latin typeface="+mj-lt"/>
              </a:rPr>
              <a:t>kỷ</a:t>
            </a:r>
            <a:r>
              <a:rPr lang="vi-VN" sz="2400" dirty="0">
                <a:latin typeface="+mj-lt"/>
              </a:rPr>
              <a:t> XXI.</a:t>
            </a:r>
            <a:endParaRPr lang="en-US" sz="2400" dirty="0">
              <a:latin typeface="+mj-lt"/>
            </a:endParaRPr>
          </a:p>
        </p:txBody>
      </p:sp>
      <p:pic>
        <p:nvPicPr>
          <p:cNvPr id="9220" name="Picture 4" descr="http://xmedia.nguoiduatin.vn/thumb_x500x/187/2014/6/27/Toyota%20FCV%2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330878"/>
            <a:ext cx="7136509" cy="399644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LND\Desktop\Tài liệu của Đương\Hóa 9\Bài thao giảng Nhiên liệu\030611tau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648" y="1981200"/>
            <a:ext cx="6221655" cy="4616152"/>
          </a:xfrm>
          <a:prstGeom prst="rect">
            <a:avLst/>
          </a:prstGeom>
          <a:noFill/>
          <a:extLst>
            <a:ext uri="{909E8E84-426E-40DD-AFC4-6F175D3DCCD1}">
              <a14:hiddenFill xmlns:a14="http://schemas.microsoft.com/office/drawing/2010/main">
                <a:solidFill>
                  <a:srgbClr val="FFFFFF"/>
                </a:solidFill>
              </a14:hiddenFill>
            </a:ext>
          </a:extLst>
        </p:spPr>
      </p:pic>
      <p:sp>
        <p:nvSpPr>
          <p:cNvPr id="7" name="Chữ thập 6"/>
          <p:cNvSpPr/>
          <p:nvPr/>
        </p:nvSpPr>
        <p:spPr>
          <a:xfrm>
            <a:off x="8838683" y="6415485"/>
            <a:ext cx="285750" cy="4046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8113787"/>
      </p:ext>
    </p:extLst>
  </p:cSld>
  <p:clrMapOvr>
    <a:masterClrMapping/>
  </p:clrMapOvr>
  <mc:AlternateContent xmlns:mc="http://schemas.openxmlformats.org/markup-compatibility/2006">
    <mc:Choice xmlns:p14="http://schemas.microsoft.com/office/powerpoint/2010/main" Requires="p14">
      <p:transition spd="slow" p14:dur="2000" advTm="18754"/>
    </mc:Choice>
    <mc:Fallback>
      <p:transition spd="slow" advTm="1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mph" presetSubtype="0" fill="hold" nodeType="clickEffect">
                                  <p:stCondLst>
                                    <p:cond delay="0"/>
                                  </p:stCondLst>
                                  <p:childTnLst>
                                    <p:animClr clrSpc="hsl" dir="cw">
                                      <p:cBhvr override="childStyle">
                                        <p:cTn id="20" dur="500" fill="hold"/>
                                        <p:tgtEl>
                                          <p:spTgt spid="2"/>
                                        </p:tgtEl>
                                        <p:attrNameLst>
                                          <p:attrName>style.color</p:attrName>
                                        </p:attrNameLst>
                                      </p:cBhvr>
                                      <p:by>
                                        <p:hsl h="0" s="-70588" l="0"/>
                                      </p:by>
                                    </p:animClr>
                                    <p:animClr clrSpc="hsl" dir="cw">
                                      <p:cBhvr>
                                        <p:cTn id="21" dur="500" fill="hold"/>
                                        <p:tgtEl>
                                          <p:spTgt spid="2"/>
                                        </p:tgtEl>
                                        <p:attrNameLst>
                                          <p:attrName>fillcolor</p:attrName>
                                        </p:attrNameLst>
                                      </p:cBhvr>
                                      <p:by>
                                        <p:hsl h="0" s="-70588" l="0"/>
                                      </p:by>
                                    </p:animClr>
                                    <p:animClr clrSpc="hsl" dir="cw">
                                      <p:cBhvr>
                                        <p:cTn id="22" dur="500" fill="hold"/>
                                        <p:tgtEl>
                                          <p:spTgt spid="2"/>
                                        </p:tgtEl>
                                        <p:attrNameLst>
                                          <p:attrName>stroke.color</p:attrName>
                                        </p:attrNameLst>
                                      </p:cBhvr>
                                      <p:by>
                                        <p:hsl h="0" s="-70588" l="0"/>
                                      </p:by>
                                    </p:animClr>
                                    <p:set>
                                      <p:cBhvr>
                                        <p:cTn id="23" dur="500" fill="hold"/>
                                        <p:tgtEl>
                                          <p:spTgt spid="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220"/>
                                        </p:tgtEl>
                                        <p:attrNameLst>
                                          <p:attrName>style.visibility</p:attrName>
                                        </p:attrNameLst>
                                      </p:cBhvr>
                                      <p:to>
                                        <p:strVal val="visible"/>
                                      </p:to>
                                    </p:set>
                                    <p:animEffect transition="in" filter="wheel(1)">
                                      <p:cBhvr>
                                        <p:cTn id="28" dur="2000"/>
                                        <p:tgtEl>
                                          <p:spTgt spid="92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9220"/>
                                        </p:tgtEl>
                                      </p:cBhvr>
                                    </p:animEffect>
                                    <p:set>
                                      <p:cBhvr>
                                        <p:cTn id="33" dur="1" fill="hold">
                                          <p:stCondLst>
                                            <p:cond delay="499"/>
                                          </p:stCondLst>
                                        </p:cTn>
                                        <p:tgtEl>
                                          <p:spTgt spid="9220"/>
                                        </p:tgtEl>
                                        <p:attrNameLst>
                                          <p:attrName>style.visibility</p:attrName>
                                        </p:attrNameLst>
                                      </p:cBhvr>
                                      <p:to>
                                        <p:strVal val="hidden"/>
                                      </p:to>
                                    </p:se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5362"/>
                                        </p:tgtEl>
                                        <p:attrNameLst>
                                          <p:attrName>style.visibility</p:attrName>
                                        </p:attrNameLst>
                                      </p:cBhvr>
                                      <p:to>
                                        <p:strVal val="visible"/>
                                      </p:to>
                                    </p:set>
                                    <p:anim calcmode="lin" valueType="num">
                                      <p:cBhvr additive="base">
                                        <p:cTn id="37" dur="500" fill="hold"/>
                                        <p:tgtEl>
                                          <p:spTgt spid="15362"/>
                                        </p:tgtEl>
                                        <p:attrNameLst>
                                          <p:attrName>ppt_x</p:attrName>
                                        </p:attrNameLst>
                                      </p:cBhvr>
                                      <p:tavLst>
                                        <p:tav tm="0">
                                          <p:val>
                                            <p:strVal val="#ppt_x"/>
                                          </p:val>
                                        </p:tav>
                                        <p:tav tm="100000">
                                          <p:val>
                                            <p:strVal val="#ppt_x"/>
                                          </p:val>
                                        </p:tav>
                                      </p:tavLst>
                                    </p:anim>
                                    <p:anim calcmode="lin" valueType="num">
                                      <p:cBhvr additive="base">
                                        <p:cTn id="3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51520" y="44624"/>
            <a:ext cx="8712968" cy="548640"/>
          </a:xfrm>
        </p:spPr>
        <p:txBody>
          <a:bodyPr/>
          <a:lstStyle/>
          <a:p>
            <a:pPr algn="ctr"/>
            <a:r>
              <a:rPr lang="en-US" sz="2400" b="1" dirty="0" err="1" smtClean="0">
                <a:latin typeface="Times New Roman" panose="02020603050405020304" pitchFamily="18" charset="0"/>
                <a:cs typeface="Times New Roman" panose="02020603050405020304" pitchFamily="18" charset="0"/>
              </a:rPr>
              <a:t>Hậu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liệu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cháy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toàn</a:t>
            </a:r>
            <a:endParaRPr lang="vi-VN" sz="2400" b="1" dirty="0">
              <a:latin typeface="Times New Roman" panose="02020603050405020304" pitchFamily="18" charset="0"/>
              <a:cs typeface="Times New Roman" panose="02020603050405020304" pitchFamily="18" charset="0"/>
            </a:endParaRPr>
          </a:p>
        </p:txBody>
      </p:sp>
      <p:pic>
        <p:nvPicPr>
          <p:cNvPr id="8194" name="Picture 2" descr="C:\Users\LND\Desktop\Tài liệu của Đương\Hóa 9\Bài thao giảng Nhiên liệu\images474575_pr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149" y="620689"/>
            <a:ext cx="4296323" cy="302433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LND\Desktop\Tài liệu của Đương\Hóa 9\Bài thao giảng Nhiên liệu\khitha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63" y="620688"/>
            <a:ext cx="3979389" cy="30243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LND\Desktop\Tài liệu của Đương\Hóa 9\Bài thao giảng Nhiên liệu\ô-nhiễm-không-khí-khí-thải-nhà-máy-trung-quố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563" y="3752793"/>
            <a:ext cx="3979389" cy="310520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LND\Desktop\Tài liệu của Đương\Hóa 9\Bài thao giảng Nhiên liệu\tải xuố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4151" y="3752793"/>
            <a:ext cx="4296322" cy="310520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6954876"/>
      </p:ext>
    </p:extLst>
  </p:cSld>
  <p:clrMapOvr>
    <a:masterClrMapping/>
  </p:clrMapOvr>
  <mc:AlternateContent xmlns:mc="http://schemas.openxmlformats.org/markup-compatibility/2006">
    <mc:Choice xmlns:p14="http://schemas.microsoft.com/office/powerpoint/2010/main" Requires="p14">
      <p:transition spd="slow" p14:dur="2000" advTm="11340"/>
    </mc:Choice>
    <mc:Fallback>
      <p:transition spd="slow" advTm="1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822960" y="116632"/>
            <a:ext cx="7520940" cy="548640"/>
          </a:xfrm>
        </p:spPr>
        <p:txBody>
          <a:bodyPr>
            <a:normAutofit fontScale="90000"/>
          </a:bodyPr>
          <a:lstStyle/>
          <a:p>
            <a:pPr algn="ctr"/>
            <a:r>
              <a:rPr lang="en-US" sz="3200" b="1" dirty="0" err="1" smtClean="0">
                <a:latin typeface="Times New Roman" panose="02020603050405020304" pitchFamily="18" charset="0"/>
                <a:cs typeface="Times New Roman" panose="02020603050405020304" pitchFamily="18" charset="0"/>
              </a:rPr>
              <a:t>Nóng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toàn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cầu</a:t>
            </a:r>
            <a:endParaRPr lang="vi-VN" sz="3200" b="1" dirty="0">
              <a:latin typeface="Times New Roman" panose="02020603050405020304" pitchFamily="18" charset="0"/>
              <a:cs typeface="Times New Roman" panose="02020603050405020304" pitchFamily="18" charset="0"/>
            </a:endParaRPr>
          </a:p>
        </p:txBody>
      </p:sp>
      <p:pic>
        <p:nvPicPr>
          <p:cNvPr id="9218" name="Picture 2" descr="C:\Users\LND\Desktop\Tài liệu của Đương\Hóa 9\Bài thao giảng Nhiên liệu\5102014earth-1412515088292-crop-1412515125315.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764704"/>
            <a:ext cx="9252520" cy="6091116"/>
          </a:xfrm>
          <a:prstGeom prst="rect">
            <a:avLst/>
          </a:prstGeom>
          <a:noFill/>
          <a:extLst>
            <a:ext uri="{909E8E84-426E-40DD-AFC4-6F175D3DCCD1}">
              <a14:hiddenFill xmlns:a14="http://schemas.microsoft.com/office/drawing/2010/main">
                <a:solidFill>
                  <a:srgbClr val="FFFFFF"/>
                </a:solidFill>
              </a14:hiddenFill>
            </a:ext>
          </a:extLst>
        </p:spPr>
      </p:pic>
      <p:sp>
        <p:nvSpPr>
          <p:cNvPr id="5" name="Chữ thập 4"/>
          <p:cNvSpPr/>
          <p:nvPr/>
        </p:nvSpPr>
        <p:spPr>
          <a:xfrm>
            <a:off x="8838683" y="6415485"/>
            <a:ext cx="285750" cy="4046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0060063"/>
      </p:ext>
    </p:extLst>
  </p:cSld>
  <p:clrMapOvr>
    <a:masterClrMapping/>
  </p:clrMapOvr>
  <mc:AlternateContent xmlns:mc="http://schemas.openxmlformats.org/markup-compatibility/2006">
    <mc:Choice xmlns:p14="http://schemas.microsoft.com/office/powerpoint/2010/main" Requires="p14">
      <p:transition spd="slow" p14:dur="2000" advTm="4309"/>
    </mc:Choice>
    <mc:Fallback>
      <p:transition spd="slow" advTm="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rotWithShape="1">
          <a:blip r:embed="rId6">
            <a:alphaModFix/>
          </a:blip>
          <a:srcRect t="4190" b="1434"/>
          <a:stretch/>
        </p:blipFill>
        <p:spPr>
          <a:xfrm>
            <a:off x="0" y="0"/>
            <a:ext cx="9144000" cy="6858000"/>
          </a:xfrm>
          <a:prstGeom prst="rect">
            <a:avLst/>
          </a:prstGeom>
          <a:noFill/>
          <a:ln>
            <a:noFill/>
          </a:ln>
        </p:spPr>
      </p:pic>
      <p:sp>
        <p:nvSpPr>
          <p:cNvPr id="251" name="Shape 251"/>
          <p:cNvSpPr txBox="1"/>
          <p:nvPr/>
        </p:nvSpPr>
        <p:spPr>
          <a:xfrm>
            <a:off x="291575" y="279933"/>
            <a:ext cx="8514300" cy="1695200"/>
          </a:xfrm>
          <a:prstGeom prst="rect">
            <a:avLst/>
          </a:prstGeom>
          <a:noFill/>
          <a:ln>
            <a:noFill/>
          </a:ln>
        </p:spPr>
        <p:txBody>
          <a:bodyPr lIns="91425" tIns="91425" rIns="91425" bIns="91425" anchor="t" anchorCtr="0">
            <a:noAutofit/>
          </a:bodyPr>
          <a:lstStyle/>
          <a:p>
            <a:pPr lvl="0">
              <a:spcBef>
                <a:spcPts val="0"/>
              </a:spcBef>
              <a:buNone/>
            </a:pPr>
            <a:r>
              <a:rPr lang="vi" sz="3600" dirty="0" smtClean="0">
                <a:latin typeface="Times New Roman"/>
                <a:ea typeface="Times New Roman"/>
                <a:cs typeface="Times New Roman"/>
                <a:sym typeface="Times New Roman"/>
              </a:rPr>
              <a:t>SỬ </a:t>
            </a:r>
            <a:r>
              <a:rPr lang="vi" sz="3600" dirty="0">
                <a:latin typeface="Times New Roman"/>
                <a:ea typeface="Times New Roman"/>
                <a:cs typeface="Times New Roman"/>
                <a:sym typeface="Times New Roman"/>
              </a:rPr>
              <a:t>DỤNG NHIÊN LIỆU NHƯ THẾ NÀO CHO HIỆU QUẢ ?</a:t>
            </a:r>
          </a:p>
        </p:txBody>
      </p:sp>
      <p:sp>
        <p:nvSpPr>
          <p:cNvPr id="252" name="Shape 252"/>
          <p:cNvSpPr txBox="1"/>
          <p:nvPr/>
        </p:nvSpPr>
        <p:spPr>
          <a:xfrm>
            <a:off x="344075" y="2348200"/>
            <a:ext cx="8409300" cy="2410800"/>
          </a:xfrm>
          <a:prstGeom prst="rect">
            <a:avLst/>
          </a:prstGeom>
          <a:noFill/>
          <a:ln>
            <a:noFill/>
          </a:ln>
        </p:spPr>
        <p:txBody>
          <a:bodyPr lIns="91425" tIns="91425" rIns="91425" bIns="91425" anchor="t" anchorCtr="0">
            <a:noAutofit/>
          </a:bodyPr>
          <a:lstStyle/>
          <a:p>
            <a:pPr lvl="0">
              <a:spcBef>
                <a:spcPts val="0"/>
              </a:spcBef>
              <a:buNone/>
            </a:pPr>
            <a:r>
              <a:rPr lang="vi" sz="2400">
                <a:latin typeface="Times New Roman"/>
                <a:ea typeface="Times New Roman"/>
                <a:cs typeface="Times New Roman"/>
                <a:sym typeface="Times New Roman"/>
              </a:rPr>
              <a:t>Khi nhiên liệu cháy không hoàn toàn, sẽ vừa gây lãng phí,vừa ô nhiễm môi trường.Vì vậy phải sử dụng nhiên liệu cháy hoàn toàn, đồng thời phải tận dụng được nhiệt lượng trong quá trình cháy tạo ra.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2788934"/>
      </p:ext>
    </p:extLst>
  </p:cSld>
  <p:clrMapOvr>
    <a:masterClrMapping/>
  </p:clrMapOvr>
  <mc:AlternateContent xmlns:mc="http://schemas.openxmlformats.org/markup-compatibility/2006">
    <mc:Choice xmlns:p14="http://schemas.microsoft.com/office/powerpoint/2010/main" Requires="p14">
      <p:transition spd="slow" p14:dur="2000" advTm="8597"/>
    </mc:Choice>
    <mc:Fallback>
      <p:transition spd="slow" advTm="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1"/>
                                        </p:tgtEl>
                                        <p:attrNameLst>
                                          <p:attrName>style.visibility</p:attrName>
                                        </p:attrNameLst>
                                      </p:cBhvr>
                                      <p:to>
                                        <p:strVal val="visible"/>
                                      </p:to>
                                    </p:set>
                                    <p:animEffect transition="in" filter="fade">
                                      <p:cBhvr>
                                        <p:cTn id="11" dur="1000"/>
                                        <p:tgtEl>
                                          <p:spTgt spid="25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2"/>
                                        </p:tgtEl>
                                        <p:attrNameLst>
                                          <p:attrName>style.visibility</p:attrName>
                                        </p:attrNameLst>
                                      </p:cBhvr>
                                      <p:to>
                                        <p:strVal val="visible"/>
                                      </p:to>
                                    </p:set>
                                    <p:anim calcmode="lin" valueType="num">
                                      <p:cBhvr additive="base">
                                        <p:cTn id="16" dur="1000"/>
                                        <p:tgtEl>
                                          <p:spTgt spid="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rotWithShape="1">
          <a:blip r:embed="rId6">
            <a:alphaModFix/>
          </a:blip>
          <a:srcRect t="4190" b="1434"/>
          <a:stretch/>
        </p:blipFill>
        <p:spPr>
          <a:xfrm>
            <a:off x="0" y="0"/>
            <a:ext cx="9144000" cy="6858000"/>
          </a:xfrm>
          <a:prstGeom prst="rect">
            <a:avLst/>
          </a:prstGeom>
          <a:noFill/>
          <a:ln>
            <a:noFill/>
          </a:ln>
        </p:spPr>
      </p:pic>
      <p:pic>
        <p:nvPicPr>
          <p:cNvPr id="258" name="Shape 258"/>
          <p:cNvPicPr preferRelativeResize="0"/>
          <p:nvPr/>
        </p:nvPicPr>
        <p:blipFill>
          <a:blip r:embed="rId7">
            <a:alphaModFix/>
          </a:blip>
          <a:stretch>
            <a:fillRect/>
          </a:stretch>
        </p:blipFill>
        <p:spPr>
          <a:xfrm>
            <a:off x="623588" y="249199"/>
            <a:ext cx="7896825" cy="6359600"/>
          </a:xfrm>
          <a:prstGeom prst="rect">
            <a:avLst/>
          </a:prstGeom>
          <a:noFill/>
          <a:ln>
            <a:noFill/>
          </a:ln>
        </p:spPr>
      </p:pic>
      <p:sp>
        <p:nvSpPr>
          <p:cNvPr id="259" name="Shape 259"/>
          <p:cNvSpPr txBox="1"/>
          <p:nvPr/>
        </p:nvSpPr>
        <p:spPr>
          <a:xfrm>
            <a:off x="367362" y="420133"/>
            <a:ext cx="8409300" cy="1213200"/>
          </a:xfrm>
          <a:prstGeom prst="rect">
            <a:avLst/>
          </a:prstGeom>
          <a:noFill/>
          <a:ln>
            <a:noFill/>
          </a:ln>
        </p:spPr>
        <p:txBody>
          <a:bodyPr lIns="91425" tIns="91425" rIns="91425" bIns="91425" anchor="t" anchorCtr="0">
            <a:noAutofit/>
          </a:bodyPr>
          <a:lstStyle/>
          <a:p>
            <a:pPr lvl="0" algn="ctr">
              <a:spcBef>
                <a:spcPts val="0"/>
              </a:spcBef>
              <a:buNone/>
            </a:pPr>
            <a:r>
              <a:rPr lang="vi" sz="4800" b="1" i="1">
                <a:latin typeface="Times New Roman"/>
                <a:ea typeface="Times New Roman"/>
                <a:cs typeface="Times New Roman"/>
                <a:sym typeface="Times New Roman"/>
              </a:rPr>
              <a:t>Cung cấp đủ không khí (oxi) cho quá trình cháy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98923679"/>
      </p:ext>
    </p:extLst>
  </p:cSld>
  <p:clrMapOvr>
    <a:masterClrMapping/>
  </p:clrMapOvr>
  <mc:AlternateContent xmlns:mc="http://schemas.openxmlformats.org/markup-compatibility/2006">
    <mc:Choice xmlns:p14="http://schemas.microsoft.com/office/powerpoint/2010/main" Requires="p14">
      <p:transition spd="slow" p14:dur="2000" advTm="11211"/>
    </mc:Choice>
    <mc:Fallback>
      <p:transition spd="slow" advTm="11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animEffect transition="in" filter="fade">
                                      <p:cBhvr>
                                        <p:cTn id="11" dur="1000"/>
                                        <p:tgtEl>
                                          <p:spTgt spid="2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58"/>
                                        </p:tgtEl>
                                        <p:attrNameLst>
                                          <p:attrName>style.visibility</p:attrName>
                                        </p:attrNameLst>
                                      </p:cBhvr>
                                      <p:to>
                                        <p:strVal val="visible"/>
                                      </p:to>
                                    </p:set>
                                    <p:anim calcmode="lin" valueType="num">
                                      <p:cBhvr additive="base">
                                        <p:cTn id="16" dur="1000"/>
                                        <p:tgtEl>
                                          <p:spTgt spid="2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rotWithShape="1">
          <a:blip r:embed="rId6">
            <a:alphaModFix/>
          </a:blip>
          <a:srcRect/>
          <a:stretch/>
        </p:blipFill>
        <p:spPr>
          <a:xfrm>
            <a:off x="-1" y="4580961"/>
            <a:ext cx="3325091" cy="2277039"/>
          </a:xfrm>
          <a:prstGeom prst="rect">
            <a:avLst/>
          </a:prstGeom>
          <a:noFill/>
          <a:ln>
            <a:noFill/>
          </a:ln>
        </p:spPr>
      </p:pic>
      <p:pic>
        <p:nvPicPr>
          <p:cNvPr id="146" name="Shape 146"/>
          <p:cNvPicPr preferRelativeResize="0"/>
          <p:nvPr/>
        </p:nvPicPr>
        <p:blipFill rotWithShape="1">
          <a:blip r:embed="rId7">
            <a:alphaModFix/>
          </a:blip>
          <a:srcRect l="7819" r="6812" b="10778"/>
          <a:stretch/>
        </p:blipFill>
        <p:spPr>
          <a:xfrm>
            <a:off x="3276600" y="4102667"/>
            <a:ext cx="3124200" cy="2755333"/>
          </a:xfrm>
          <a:prstGeom prst="rect">
            <a:avLst/>
          </a:prstGeom>
          <a:noFill/>
          <a:ln>
            <a:noFill/>
          </a:ln>
        </p:spPr>
      </p:pic>
      <p:pic>
        <p:nvPicPr>
          <p:cNvPr id="148" name="Shape 148"/>
          <p:cNvPicPr preferRelativeResize="0"/>
          <p:nvPr/>
        </p:nvPicPr>
        <p:blipFill rotWithShape="1">
          <a:blip r:embed="rId8">
            <a:alphaModFix/>
          </a:blip>
          <a:srcRect l="13018" r="8464"/>
          <a:stretch/>
        </p:blipFill>
        <p:spPr>
          <a:xfrm>
            <a:off x="6608619" y="4533901"/>
            <a:ext cx="2535382" cy="2324100"/>
          </a:xfrm>
          <a:prstGeom prst="rect">
            <a:avLst/>
          </a:prstGeom>
          <a:noFill/>
          <a:ln>
            <a:noFill/>
          </a:ln>
        </p:spPr>
      </p:pic>
      <p:sp>
        <p:nvSpPr>
          <p:cNvPr id="149" name="Shape 149"/>
          <p:cNvSpPr txBox="1"/>
          <p:nvPr/>
        </p:nvSpPr>
        <p:spPr>
          <a:xfrm>
            <a:off x="755800" y="940600"/>
            <a:ext cx="7892100" cy="2022400"/>
          </a:xfrm>
          <a:prstGeom prst="rect">
            <a:avLst/>
          </a:prstGeom>
          <a:noFill/>
          <a:ln>
            <a:noFill/>
          </a:ln>
        </p:spPr>
        <p:txBody>
          <a:bodyPr lIns="91425" tIns="91425" rIns="91425" bIns="91425" anchor="t" anchorCtr="0">
            <a:noAutofit/>
          </a:bodyPr>
          <a:lstStyle/>
          <a:p>
            <a:pPr lvl="0" rtl="0">
              <a:lnSpc>
                <a:spcPct val="107916"/>
              </a:lnSpc>
              <a:spcBef>
                <a:spcPts val="0"/>
              </a:spcBef>
              <a:spcAft>
                <a:spcPts val="800"/>
              </a:spcAft>
              <a:buClr>
                <a:schemeClr val="dk1"/>
              </a:buClr>
              <a:buFont typeface="Arial"/>
              <a:buNone/>
            </a:pPr>
            <a:endParaRPr sz="2400">
              <a:solidFill>
                <a:schemeClr val="dk1"/>
              </a:solidFill>
              <a:latin typeface="Times New Roman"/>
              <a:ea typeface="Times New Roman"/>
              <a:cs typeface="Times New Roman"/>
              <a:sym typeface="Times New Roman"/>
            </a:endParaRPr>
          </a:p>
        </p:txBody>
      </p:sp>
      <p:sp>
        <p:nvSpPr>
          <p:cNvPr id="150" name="Shape 150"/>
          <p:cNvSpPr txBox="1"/>
          <p:nvPr/>
        </p:nvSpPr>
        <p:spPr>
          <a:xfrm>
            <a:off x="755800" y="0"/>
            <a:ext cx="5095800" cy="897200"/>
          </a:xfrm>
          <a:prstGeom prst="rect">
            <a:avLst/>
          </a:prstGeom>
          <a:noFill/>
          <a:ln>
            <a:noFill/>
          </a:ln>
        </p:spPr>
        <p:txBody>
          <a:bodyPr lIns="91425" tIns="91425" rIns="91425" bIns="91425" anchor="t" anchorCtr="0">
            <a:noAutofit/>
          </a:bodyPr>
          <a:lstStyle/>
          <a:p>
            <a:pPr lvl="0">
              <a:spcBef>
                <a:spcPts val="0"/>
              </a:spcBef>
              <a:buClr>
                <a:schemeClr val="dk1"/>
              </a:buClr>
              <a:buSzPct val="25000"/>
              <a:buFont typeface="Arial"/>
              <a:buNone/>
            </a:pPr>
            <a:r>
              <a:rPr lang="en-AU" sz="4800" dirty="0" smtClean="0">
                <a:solidFill>
                  <a:srgbClr val="FF0000"/>
                </a:solidFill>
                <a:latin typeface="Times New Roman"/>
                <a:ea typeface="Times New Roman"/>
                <a:cs typeface="Times New Roman"/>
                <a:sym typeface="Times New Roman"/>
              </a:rPr>
              <a:t> I. </a:t>
            </a:r>
            <a:r>
              <a:rPr lang="vi" sz="4800" dirty="0" smtClean="0">
                <a:solidFill>
                  <a:srgbClr val="FF0000"/>
                </a:solidFill>
                <a:latin typeface="Times New Roman"/>
                <a:ea typeface="Times New Roman"/>
                <a:cs typeface="Times New Roman"/>
                <a:sym typeface="Times New Roman"/>
              </a:rPr>
              <a:t>Nhiên </a:t>
            </a:r>
            <a:r>
              <a:rPr lang="vi" sz="4800" dirty="0">
                <a:solidFill>
                  <a:srgbClr val="FF0000"/>
                </a:solidFill>
                <a:latin typeface="Times New Roman"/>
                <a:ea typeface="Times New Roman"/>
                <a:cs typeface="Times New Roman"/>
                <a:sym typeface="Times New Roman"/>
              </a:rPr>
              <a:t>liệu là gì </a:t>
            </a:r>
          </a:p>
        </p:txBody>
      </p:sp>
      <p:sp>
        <p:nvSpPr>
          <p:cNvPr id="151" name="Shape 151"/>
          <p:cNvSpPr txBox="1"/>
          <p:nvPr/>
        </p:nvSpPr>
        <p:spPr>
          <a:xfrm>
            <a:off x="3206075" y="2013267"/>
            <a:ext cx="3971400" cy="6176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0" name="Text Box 9"/>
          <p:cNvSpPr txBox="1">
            <a:spLocks noChangeArrowheads="1"/>
          </p:cNvSpPr>
          <p:nvPr/>
        </p:nvSpPr>
        <p:spPr bwMode="auto">
          <a:xfrm>
            <a:off x="304800" y="1371600"/>
            <a:ext cx="8839200"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457200" algn="l"/>
              </a:tabLst>
              <a:defRPr>
                <a:solidFill>
                  <a:schemeClr val="tx1"/>
                </a:solidFill>
                <a:latin typeface="Times New Roman" pitchFamily="18" charset="0"/>
              </a:defRPr>
            </a:lvl1pPr>
            <a:lvl2pPr marL="742950" indent="-285750">
              <a:tabLst>
                <a:tab pos="457200" algn="l"/>
              </a:tabLst>
              <a:defRPr>
                <a:solidFill>
                  <a:schemeClr val="tx1"/>
                </a:solidFill>
                <a:latin typeface="Times New Roman" pitchFamily="18" charset="0"/>
              </a:defRPr>
            </a:lvl2pPr>
            <a:lvl3pPr marL="1143000" indent="-228600">
              <a:tabLst>
                <a:tab pos="457200" algn="l"/>
              </a:tabLst>
              <a:defRPr>
                <a:solidFill>
                  <a:schemeClr val="tx1"/>
                </a:solidFill>
                <a:latin typeface="Times New Roman" pitchFamily="18" charset="0"/>
              </a:defRPr>
            </a:lvl3pPr>
            <a:lvl4pPr marL="1600200" indent="-228600">
              <a:tabLst>
                <a:tab pos="457200" algn="l"/>
              </a:tabLst>
              <a:defRPr>
                <a:solidFill>
                  <a:schemeClr val="tx1"/>
                </a:solidFill>
                <a:latin typeface="Times New Roman" pitchFamily="18" charset="0"/>
              </a:defRPr>
            </a:lvl4pPr>
            <a:lvl5pPr marL="2057400" indent="-228600">
              <a:tabLst>
                <a:tab pos="457200" algn="l"/>
              </a:tabLst>
              <a:defRPr>
                <a:solidFill>
                  <a:schemeClr val="tx1"/>
                </a:solidFill>
                <a:latin typeface="Times New Roman" pitchFamily="18" charset="0"/>
              </a:defRPr>
            </a:lvl5pPr>
            <a:lvl6pPr marL="2514600" indent="-228600" eaLnBrk="0" fontAlgn="base" hangingPunct="0">
              <a:spcBef>
                <a:spcPct val="0"/>
              </a:spcBef>
              <a:spcAft>
                <a:spcPct val="0"/>
              </a:spcAft>
              <a:tabLst>
                <a:tab pos="457200" algn="l"/>
              </a:tabLst>
              <a:defRPr>
                <a:solidFill>
                  <a:schemeClr val="tx1"/>
                </a:solidFill>
                <a:latin typeface="Times New Roman" pitchFamily="18" charset="0"/>
              </a:defRPr>
            </a:lvl6pPr>
            <a:lvl7pPr marL="2971800" indent="-228600" eaLnBrk="0" fontAlgn="base" hangingPunct="0">
              <a:spcBef>
                <a:spcPct val="0"/>
              </a:spcBef>
              <a:spcAft>
                <a:spcPct val="0"/>
              </a:spcAft>
              <a:tabLst>
                <a:tab pos="457200" algn="l"/>
              </a:tabLst>
              <a:defRPr>
                <a:solidFill>
                  <a:schemeClr val="tx1"/>
                </a:solidFill>
                <a:latin typeface="Times New Roman" pitchFamily="18" charset="0"/>
              </a:defRPr>
            </a:lvl7pPr>
            <a:lvl8pPr marL="3429000" indent="-228600" eaLnBrk="0" fontAlgn="base" hangingPunct="0">
              <a:spcBef>
                <a:spcPct val="0"/>
              </a:spcBef>
              <a:spcAft>
                <a:spcPct val="0"/>
              </a:spcAft>
              <a:tabLst>
                <a:tab pos="457200" algn="l"/>
              </a:tabLst>
              <a:defRPr>
                <a:solidFill>
                  <a:schemeClr val="tx1"/>
                </a:solidFill>
                <a:latin typeface="Times New Roman" pitchFamily="18" charset="0"/>
              </a:defRPr>
            </a:lvl8pPr>
            <a:lvl9pPr marL="3886200" indent="-228600" eaLnBrk="0" fontAlgn="base" hangingPunct="0">
              <a:spcBef>
                <a:spcPct val="0"/>
              </a:spcBef>
              <a:spcAft>
                <a:spcPct val="0"/>
              </a:spcAft>
              <a:tabLst>
                <a:tab pos="457200" algn="l"/>
              </a:tabLst>
              <a:defRPr>
                <a:solidFill>
                  <a:schemeClr val="tx1"/>
                </a:solidFill>
                <a:latin typeface="Times New Roman" pitchFamily="18" charset="0"/>
              </a:defRPr>
            </a:lvl9pPr>
          </a:lstStyle>
          <a:p>
            <a:pPr>
              <a:lnSpc>
                <a:spcPct val="80000"/>
              </a:lnSpc>
            </a:pPr>
            <a:r>
              <a:rPr lang="en-US" sz="2800" b="1" dirty="0">
                <a:solidFill>
                  <a:srgbClr val="0000CC"/>
                </a:solidFill>
                <a:latin typeface="Arial" pitchFamily="34" charset="0"/>
              </a:rPr>
              <a:t> </a:t>
            </a:r>
            <a:r>
              <a:rPr lang="en-US" sz="2800" dirty="0"/>
              <a:t>	</a:t>
            </a:r>
            <a:r>
              <a:rPr lang="en-US" sz="2800" b="1" dirty="0" err="1">
                <a:solidFill>
                  <a:srgbClr val="0000CC"/>
                </a:solidFill>
              </a:rPr>
              <a:t>Nhiên</a:t>
            </a:r>
            <a:r>
              <a:rPr lang="en-US" sz="2800" b="1" dirty="0">
                <a:solidFill>
                  <a:srgbClr val="0000CC"/>
                </a:solidFill>
              </a:rPr>
              <a:t> </a:t>
            </a:r>
            <a:r>
              <a:rPr lang="en-US" sz="2800" b="1" dirty="0" err="1">
                <a:solidFill>
                  <a:srgbClr val="0000CC"/>
                </a:solidFill>
              </a:rPr>
              <a:t>liệu</a:t>
            </a:r>
            <a:r>
              <a:rPr lang="en-US" sz="2800" b="1" dirty="0">
                <a:solidFill>
                  <a:srgbClr val="0000CC"/>
                </a:solidFill>
              </a:rPr>
              <a:t> </a:t>
            </a:r>
            <a:r>
              <a:rPr lang="en-US" sz="2800" b="1" dirty="0" err="1">
                <a:solidFill>
                  <a:srgbClr val="0000CC"/>
                </a:solidFill>
              </a:rPr>
              <a:t>là</a:t>
            </a:r>
            <a:r>
              <a:rPr lang="en-US" sz="2800" b="1" dirty="0">
                <a:solidFill>
                  <a:srgbClr val="0000CC"/>
                </a:solidFill>
              </a:rPr>
              <a:t> </a:t>
            </a:r>
            <a:r>
              <a:rPr lang="en-US" sz="2800" b="1" dirty="0" err="1">
                <a:solidFill>
                  <a:srgbClr val="0000CC"/>
                </a:solidFill>
              </a:rPr>
              <a:t>những</a:t>
            </a:r>
            <a:r>
              <a:rPr lang="en-US" sz="2800" b="1" dirty="0">
                <a:solidFill>
                  <a:srgbClr val="0000CC"/>
                </a:solidFill>
              </a:rPr>
              <a:t> </a:t>
            </a:r>
            <a:r>
              <a:rPr lang="en-US" sz="2800" b="1" dirty="0" err="1">
                <a:solidFill>
                  <a:srgbClr val="0000CC"/>
                </a:solidFill>
              </a:rPr>
              <a:t>chất</a:t>
            </a:r>
            <a:r>
              <a:rPr lang="en-US" sz="2800" b="1" dirty="0">
                <a:solidFill>
                  <a:srgbClr val="0000CC"/>
                </a:solidFill>
              </a:rPr>
              <a:t> </a:t>
            </a:r>
            <a:r>
              <a:rPr lang="en-US" sz="2800" b="1" dirty="0" err="1">
                <a:solidFill>
                  <a:srgbClr val="0000CC"/>
                </a:solidFill>
              </a:rPr>
              <a:t>cháy</a:t>
            </a:r>
            <a:r>
              <a:rPr lang="en-US" sz="2800" b="1" dirty="0">
                <a:solidFill>
                  <a:srgbClr val="0000CC"/>
                </a:solidFill>
              </a:rPr>
              <a:t> </a:t>
            </a:r>
            <a:r>
              <a:rPr lang="en-US" sz="2800" b="1" dirty="0" err="1">
                <a:solidFill>
                  <a:srgbClr val="0000CC"/>
                </a:solidFill>
              </a:rPr>
              <a:t>được</a:t>
            </a:r>
            <a:r>
              <a:rPr lang="en-US" sz="2800" b="1" dirty="0">
                <a:solidFill>
                  <a:srgbClr val="0000CC"/>
                </a:solidFill>
              </a:rPr>
              <a:t>, </a:t>
            </a:r>
            <a:r>
              <a:rPr lang="en-US" sz="2800" b="1" dirty="0" err="1">
                <a:solidFill>
                  <a:srgbClr val="0000CC"/>
                </a:solidFill>
              </a:rPr>
              <a:t>khi</a:t>
            </a:r>
            <a:r>
              <a:rPr lang="en-US" sz="2800" b="1" dirty="0">
                <a:solidFill>
                  <a:srgbClr val="0000CC"/>
                </a:solidFill>
              </a:rPr>
              <a:t> </a:t>
            </a:r>
            <a:r>
              <a:rPr lang="en-US" sz="2800" b="1" dirty="0" err="1">
                <a:solidFill>
                  <a:srgbClr val="0000CC"/>
                </a:solidFill>
              </a:rPr>
              <a:t>cháy</a:t>
            </a:r>
            <a:r>
              <a:rPr lang="en-US" sz="2800" b="1" dirty="0">
                <a:solidFill>
                  <a:srgbClr val="0000CC"/>
                </a:solidFill>
              </a:rPr>
              <a:t> </a:t>
            </a:r>
            <a:r>
              <a:rPr lang="en-US" sz="2800" b="1" dirty="0" err="1">
                <a:solidFill>
                  <a:srgbClr val="0000CC"/>
                </a:solidFill>
              </a:rPr>
              <a:t>tỏa</a:t>
            </a:r>
            <a:r>
              <a:rPr lang="en-US" sz="2800" b="1" dirty="0">
                <a:solidFill>
                  <a:srgbClr val="0000CC"/>
                </a:solidFill>
              </a:rPr>
              <a:t> </a:t>
            </a:r>
            <a:r>
              <a:rPr lang="en-US" sz="2800" b="1" dirty="0" err="1">
                <a:solidFill>
                  <a:srgbClr val="0000CC"/>
                </a:solidFill>
              </a:rPr>
              <a:t>nhiều</a:t>
            </a:r>
            <a:r>
              <a:rPr lang="en-US" sz="2800" b="1" dirty="0">
                <a:solidFill>
                  <a:srgbClr val="0000CC"/>
                </a:solidFill>
              </a:rPr>
              <a:t> </a:t>
            </a:r>
            <a:r>
              <a:rPr lang="en-US" sz="2800" b="1" dirty="0" err="1">
                <a:solidFill>
                  <a:srgbClr val="0000CC"/>
                </a:solidFill>
              </a:rPr>
              <a:t>nhiệt</a:t>
            </a:r>
            <a:r>
              <a:rPr lang="en-US" sz="2800" b="1" dirty="0">
                <a:solidFill>
                  <a:srgbClr val="0000CC"/>
                </a:solidFill>
              </a:rPr>
              <a:t> </a:t>
            </a:r>
            <a:r>
              <a:rPr lang="en-US" sz="2800" b="1" dirty="0" err="1">
                <a:solidFill>
                  <a:srgbClr val="0000CC"/>
                </a:solidFill>
              </a:rPr>
              <a:t>và</a:t>
            </a:r>
            <a:r>
              <a:rPr lang="en-US" sz="2800" b="1" dirty="0">
                <a:solidFill>
                  <a:srgbClr val="0000CC"/>
                </a:solidFill>
              </a:rPr>
              <a:t> </a:t>
            </a:r>
            <a:r>
              <a:rPr lang="en-US" sz="2800" b="1" dirty="0" err="1">
                <a:solidFill>
                  <a:srgbClr val="0000CC"/>
                </a:solidFill>
              </a:rPr>
              <a:t>phát</a:t>
            </a:r>
            <a:r>
              <a:rPr lang="en-US" sz="2800" b="1" dirty="0">
                <a:solidFill>
                  <a:srgbClr val="0000CC"/>
                </a:solidFill>
              </a:rPr>
              <a:t> </a:t>
            </a:r>
            <a:r>
              <a:rPr lang="en-US" sz="2800" b="1" dirty="0" err="1">
                <a:solidFill>
                  <a:srgbClr val="0000CC"/>
                </a:solidFill>
              </a:rPr>
              <a:t>sáng</a:t>
            </a:r>
            <a:r>
              <a:rPr lang="en-US" sz="2800" b="1" dirty="0" smtClean="0">
                <a:solidFill>
                  <a:srgbClr val="0000CC"/>
                </a:solidFill>
              </a:rPr>
              <a:t>.</a:t>
            </a:r>
          </a:p>
          <a:p>
            <a:pPr>
              <a:lnSpc>
                <a:spcPct val="80000"/>
              </a:lnSpc>
            </a:pPr>
            <a:endParaRPr lang="en-US" sz="2800" b="1" dirty="0">
              <a:solidFill>
                <a:srgbClr val="0000CC"/>
              </a:solidFill>
            </a:endParaRPr>
          </a:p>
          <a:p>
            <a:pPr>
              <a:lnSpc>
                <a:spcPct val="80000"/>
              </a:lnSpc>
            </a:pPr>
            <a:r>
              <a:rPr lang="en-US" sz="2800" b="1" dirty="0">
                <a:solidFill>
                  <a:srgbClr val="0000CC"/>
                </a:solidFill>
              </a:rPr>
              <a:t>	</a:t>
            </a:r>
          </a:p>
        </p:txBody>
      </p:sp>
      <p:pic>
        <p:nvPicPr>
          <p:cNvPr id="9" name="Picture 9" descr="Objeto_003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5887818"/>
            <a:ext cx="10668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86261613"/>
      </p:ext>
    </p:extLst>
  </p:cSld>
  <p:clrMapOvr>
    <a:masterClrMapping/>
  </p:clrMapOvr>
  <mc:AlternateContent xmlns:mc="http://schemas.openxmlformats.org/markup-compatibility/2006">
    <mc:Choice xmlns:p14="http://schemas.microsoft.com/office/powerpoint/2010/main" Requires="p14">
      <p:transition spd="slow" p14:dur="2000" advTm="11287"/>
    </mc:Choice>
    <mc:Fallback>
      <p:transition spd="slow" advTm="1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animEffect transition="in" filter="fade">
                                      <p:cBhvr>
                                        <p:cTn id="11" dur="1000"/>
                                        <p:tgtEl>
                                          <p:spTgt spid="150"/>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800" decel="100000"/>
                                        <p:tgtEl>
                                          <p:spTgt spid="10">
                                            <p:txEl>
                                              <p:pRg st="0" end="0"/>
                                            </p:txEl>
                                          </p:spTgt>
                                        </p:tgtEl>
                                      </p:cBhvr>
                                    </p:animEffect>
                                    <p:anim calcmode="lin" valueType="num">
                                      <p:cBhvr>
                                        <p:cTn id="17"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800" decel="100000"/>
                                        <p:tgtEl>
                                          <p:spTgt spid="10">
                                            <p:txEl>
                                              <p:pRg st="2" end="2"/>
                                            </p:txEl>
                                          </p:spTgt>
                                        </p:tgtEl>
                                      </p:cBhvr>
                                    </p:animEffect>
                                    <p:anim calcmode="lin" valueType="num">
                                      <p:cBhvr>
                                        <p:cTn id="27"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p:nvPr/>
        </p:nvPicPr>
        <p:blipFill rotWithShape="1">
          <a:blip r:embed="rId6">
            <a:alphaModFix/>
          </a:blip>
          <a:srcRect t="4190" b="1434"/>
          <a:stretch/>
        </p:blipFill>
        <p:spPr>
          <a:xfrm>
            <a:off x="0" y="0"/>
            <a:ext cx="9144000" cy="6858000"/>
          </a:xfrm>
          <a:prstGeom prst="rect">
            <a:avLst/>
          </a:prstGeom>
          <a:noFill/>
          <a:ln>
            <a:noFill/>
          </a:ln>
        </p:spPr>
      </p:pic>
      <p:pic>
        <p:nvPicPr>
          <p:cNvPr id="265" name="Shape 265"/>
          <p:cNvPicPr preferRelativeResize="0"/>
          <p:nvPr/>
        </p:nvPicPr>
        <p:blipFill>
          <a:blip r:embed="rId7">
            <a:alphaModFix/>
          </a:blip>
          <a:stretch>
            <a:fillRect/>
          </a:stretch>
        </p:blipFill>
        <p:spPr>
          <a:xfrm>
            <a:off x="1183825" y="1066816"/>
            <a:ext cx="6776350" cy="4724365"/>
          </a:xfrm>
          <a:prstGeom prst="rect">
            <a:avLst/>
          </a:prstGeom>
          <a:noFill/>
          <a:ln>
            <a:noFill/>
          </a:ln>
        </p:spPr>
      </p:pic>
      <p:sp>
        <p:nvSpPr>
          <p:cNvPr id="266" name="Shape 266"/>
          <p:cNvSpPr txBox="1"/>
          <p:nvPr/>
        </p:nvSpPr>
        <p:spPr>
          <a:xfrm>
            <a:off x="1704450" y="-42767"/>
            <a:ext cx="5735100" cy="1109600"/>
          </a:xfrm>
          <a:prstGeom prst="rect">
            <a:avLst/>
          </a:prstGeom>
          <a:noFill/>
          <a:ln>
            <a:noFill/>
          </a:ln>
        </p:spPr>
        <p:txBody>
          <a:bodyPr lIns="91425" tIns="91425" rIns="91425" bIns="91425" anchor="t" anchorCtr="0">
            <a:noAutofit/>
          </a:bodyPr>
          <a:lstStyle/>
          <a:p>
            <a:pPr lvl="0" algn="ctr" rtl="0">
              <a:spcBef>
                <a:spcPts val="0"/>
              </a:spcBef>
              <a:buNone/>
            </a:pPr>
            <a:r>
              <a:rPr lang="vi" sz="2400" b="1">
                <a:latin typeface="Times New Roman"/>
                <a:ea typeface="Times New Roman"/>
                <a:cs typeface="Times New Roman"/>
                <a:sym typeface="Times New Roman"/>
              </a:rPr>
              <a:t>TĂNG DIỆN TÍCH TIẾP XÚC GIỮA CHẤT ĐỐT VÀ KHÔNG KHÍ</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9947955"/>
      </p:ext>
    </p:extLst>
  </p:cSld>
  <p:clrMapOvr>
    <a:masterClrMapping/>
  </p:clrMapOvr>
  <mc:AlternateContent xmlns:mc="http://schemas.openxmlformats.org/markup-compatibility/2006">
    <mc:Choice xmlns:p14="http://schemas.microsoft.com/office/powerpoint/2010/main" Requires="p14">
      <p:transition spd="slow" p14:dur="2000" advTm="5892"/>
    </mc:Choice>
    <mc:Fallback>
      <p:transition spd="slow" advTm="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animEffect transition="in" filter="fade">
                                      <p:cBhvr>
                                        <p:cTn id="11" dur="1000"/>
                                        <p:tgtEl>
                                          <p:spTgt spid="266"/>
                                        </p:tgtEl>
                                      </p:cBhvr>
                                    </p:animEffect>
                                  </p:childTnLst>
                                </p:cTn>
                              </p:par>
                              <p:par>
                                <p:cTn id="12" presetID="10" presetClass="entr" presetSubtype="0" fill="hold" nodeType="withEffect">
                                  <p:stCondLst>
                                    <p:cond delay="0"/>
                                  </p:stCondLst>
                                  <p:childTnLst>
                                    <p:set>
                                      <p:cBhvr>
                                        <p:cTn id="13" dur="1" fill="hold">
                                          <p:stCondLst>
                                            <p:cond delay="0"/>
                                          </p:stCondLst>
                                        </p:cTn>
                                        <p:tgtEl>
                                          <p:spTgt spid="265"/>
                                        </p:tgtEl>
                                        <p:attrNameLst>
                                          <p:attrName>style.visibility</p:attrName>
                                        </p:attrNameLst>
                                      </p:cBhvr>
                                      <p:to>
                                        <p:strVal val="visible"/>
                                      </p:to>
                                    </p:set>
                                    <p:animEffect transition="in" filter="fade">
                                      <p:cBhvr>
                                        <p:cTn id="14"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6">
            <a:alphaModFix/>
          </a:blip>
          <a:srcRect t="4190" b="1434"/>
          <a:stretch/>
        </p:blipFill>
        <p:spPr>
          <a:xfrm>
            <a:off x="0" y="0"/>
            <a:ext cx="9144000" cy="6858000"/>
          </a:xfrm>
          <a:prstGeom prst="rect">
            <a:avLst/>
          </a:prstGeom>
          <a:noFill/>
          <a:ln>
            <a:noFill/>
          </a:ln>
        </p:spPr>
      </p:pic>
      <p:pic>
        <p:nvPicPr>
          <p:cNvPr id="272" name="Shape 272"/>
          <p:cNvPicPr preferRelativeResize="0"/>
          <p:nvPr/>
        </p:nvPicPr>
        <p:blipFill rotWithShape="1">
          <a:blip r:embed="rId7">
            <a:alphaModFix/>
          </a:blip>
          <a:srcRect t="5751" b="8278"/>
          <a:stretch/>
        </p:blipFill>
        <p:spPr>
          <a:xfrm>
            <a:off x="548774" y="357666"/>
            <a:ext cx="8046450" cy="6142665"/>
          </a:xfrm>
          <a:prstGeom prst="rect">
            <a:avLst/>
          </a:prstGeom>
          <a:noFill/>
          <a:ln>
            <a:noFill/>
          </a:ln>
        </p:spPr>
      </p:pic>
      <p:sp>
        <p:nvSpPr>
          <p:cNvPr id="273" name="Shape 273"/>
          <p:cNvSpPr txBox="1"/>
          <p:nvPr/>
        </p:nvSpPr>
        <p:spPr>
          <a:xfrm>
            <a:off x="671825" y="516567"/>
            <a:ext cx="7850700" cy="1109600"/>
          </a:xfrm>
          <a:prstGeom prst="rect">
            <a:avLst/>
          </a:prstGeom>
          <a:noFill/>
          <a:ln>
            <a:noFill/>
          </a:ln>
        </p:spPr>
        <p:txBody>
          <a:bodyPr lIns="91425" tIns="91425" rIns="91425" bIns="91425" anchor="t" anchorCtr="0">
            <a:noAutofit/>
          </a:bodyPr>
          <a:lstStyle/>
          <a:p>
            <a:pPr lvl="0" algn="ctr">
              <a:spcBef>
                <a:spcPts val="0"/>
              </a:spcBef>
              <a:buNone/>
            </a:pPr>
            <a:r>
              <a:rPr lang="vi" sz="3000">
                <a:solidFill>
                  <a:srgbClr val="FFFFFF"/>
                </a:solidFill>
                <a:latin typeface="Times New Roman"/>
                <a:ea typeface="Times New Roman"/>
                <a:cs typeface="Times New Roman"/>
                <a:sym typeface="Times New Roman"/>
              </a:rPr>
              <a:t>TĂNG DIỆN TÍCH TIẾP XÚC GIỮA </a:t>
            </a:r>
          </a:p>
          <a:p>
            <a:pPr lvl="0" algn="ctr">
              <a:spcBef>
                <a:spcPts val="0"/>
              </a:spcBef>
              <a:buNone/>
            </a:pPr>
            <a:r>
              <a:rPr lang="vi" sz="3000">
                <a:solidFill>
                  <a:srgbClr val="FFFFFF"/>
                </a:solidFill>
                <a:latin typeface="Times New Roman"/>
                <a:ea typeface="Times New Roman"/>
                <a:cs typeface="Times New Roman"/>
                <a:sym typeface="Times New Roman"/>
              </a:rPr>
              <a:t>KHÍ GAS VỚI KHÔNG KHÍ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7051991"/>
      </p:ext>
    </p:extLst>
  </p:cSld>
  <p:clrMapOvr>
    <a:masterClrMapping/>
  </p:clrMapOvr>
  <mc:AlternateContent xmlns:mc="http://schemas.openxmlformats.org/markup-compatibility/2006">
    <mc:Choice xmlns:p14="http://schemas.microsoft.com/office/powerpoint/2010/main" Requires="p14">
      <p:transition spd="slow" p14:dur="2000" advTm="13281"/>
    </mc:Choice>
    <mc:Fallback>
      <p:transition spd="slow" advTm="1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3"/>
                                        </p:tgtEl>
                                        <p:attrNameLst>
                                          <p:attrName>style.visibility</p:attrName>
                                        </p:attrNameLst>
                                      </p:cBhvr>
                                      <p:to>
                                        <p:strVal val="visible"/>
                                      </p:to>
                                    </p:set>
                                    <p:animEffect transition="in" filter="fade">
                                      <p:cBhvr>
                                        <p:cTn id="11"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p:cNvPicPr preferRelativeResize="0"/>
          <p:nvPr/>
        </p:nvPicPr>
        <p:blipFill rotWithShape="1">
          <a:blip r:embed="rId6">
            <a:alphaModFix/>
          </a:blip>
          <a:srcRect t="4190" b="1434"/>
          <a:stretch/>
        </p:blipFill>
        <p:spPr>
          <a:xfrm>
            <a:off x="0" y="0"/>
            <a:ext cx="9144000" cy="6858000"/>
          </a:xfrm>
          <a:prstGeom prst="rect">
            <a:avLst/>
          </a:prstGeom>
          <a:noFill/>
          <a:ln>
            <a:noFill/>
          </a:ln>
        </p:spPr>
      </p:pic>
      <p:pic>
        <p:nvPicPr>
          <p:cNvPr id="279" name="Shape 279"/>
          <p:cNvPicPr preferRelativeResize="0"/>
          <p:nvPr/>
        </p:nvPicPr>
        <p:blipFill>
          <a:blip r:embed="rId7">
            <a:alphaModFix/>
          </a:blip>
          <a:stretch>
            <a:fillRect/>
          </a:stretch>
        </p:blipFill>
        <p:spPr>
          <a:xfrm>
            <a:off x="1044376" y="679199"/>
            <a:ext cx="6916549" cy="6178800"/>
          </a:xfrm>
          <a:prstGeom prst="rect">
            <a:avLst/>
          </a:prstGeom>
          <a:noFill/>
          <a:ln>
            <a:noFill/>
          </a:ln>
        </p:spPr>
      </p:pic>
      <p:sp>
        <p:nvSpPr>
          <p:cNvPr id="280" name="Shape 280"/>
          <p:cNvSpPr txBox="1"/>
          <p:nvPr/>
        </p:nvSpPr>
        <p:spPr>
          <a:xfrm>
            <a:off x="2872600" y="-92233"/>
            <a:ext cx="3260100" cy="642000"/>
          </a:xfrm>
          <a:prstGeom prst="rect">
            <a:avLst/>
          </a:prstGeom>
          <a:noFill/>
          <a:ln>
            <a:noFill/>
          </a:ln>
        </p:spPr>
        <p:txBody>
          <a:bodyPr lIns="91425" tIns="91425" rIns="91425" bIns="91425" anchor="t" anchorCtr="0">
            <a:noAutofit/>
          </a:bodyPr>
          <a:lstStyle/>
          <a:p>
            <a:pPr lvl="0">
              <a:spcBef>
                <a:spcPts val="0"/>
              </a:spcBef>
              <a:buNone/>
            </a:pPr>
            <a:r>
              <a:rPr lang="vi" sz="3600">
                <a:latin typeface="Times New Roman"/>
                <a:ea typeface="Times New Roman"/>
                <a:cs typeface="Times New Roman"/>
                <a:sym typeface="Times New Roman"/>
              </a:rPr>
              <a:t>CHẺ NHỎ CỦI</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9201032"/>
      </p:ext>
    </p:extLst>
  </p:cSld>
  <p:clrMapOvr>
    <a:masterClrMapping/>
  </p:clrMapOvr>
  <mc:AlternateContent xmlns:mc="http://schemas.openxmlformats.org/markup-compatibility/2006">
    <mc:Choice xmlns:p14="http://schemas.microsoft.com/office/powerpoint/2010/main" Requires="p14">
      <p:transition spd="slow" p14:dur="2000" advTm="3907"/>
    </mc:Choice>
    <mc:Fallback>
      <p:transition spd="slow" advTm="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fade">
                                      <p:cBhvr>
                                        <p:cTn id="11" dur="1000"/>
                                        <p:tgtEl>
                                          <p:spTgt spid="28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79"/>
                                        </p:tgtEl>
                                        <p:attrNameLst>
                                          <p:attrName>style.visibility</p:attrName>
                                        </p:attrNameLst>
                                      </p:cBhvr>
                                      <p:to>
                                        <p:strVal val="visible"/>
                                      </p:to>
                                    </p:set>
                                    <p:anim calcmode="lin" valueType="num">
                                      <p:cBhvr additive="base">
                                        <p:cTn id="16" dur="1000"/>
                                        <p:tgtEl>
                                          <p:spTgt spid="2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Shape 285"/>
          <p:cNvPicPr preferRelativeResize="0"/>
          <p:nvPr/>
        </p:nvPicPr>
        <p:blipFill rotWithShape="1">
          <a:blip r:embed="rId6">
            <a:alphaModFix/>
          </a:blip>
          <a:srcRect t="4190" b="1434"/>
          <a:stretch/>
        </p:blipFill>
        <p:spPr>
          <a:xfrm>
            <a:off x="0" y="0"/>
            <a:ext cx="9144000" cy="6858000"/>
          </a:xfrm>
          <a:prstGeom prst="rect">
            <a:avLst/>
          </a:prstGeom>
          <a:noFill/>
          <a:ln>
            <a:noFill/>
          </a:ln>
        </p:spPr>
      </p:pic>
      <p:pic>
        <p:nvPicPr>
          <p:cNvPr id="286" name="Shape 286"/>
          <p:cNvPicPr preferRelativeResize="0"/>
          <p:nvPr/>
        </p:nvPicPr>
        <p:blipFill>
          <a:blip r:embed="rId7">
            <a:alphaModFix/>
          </a:blip>
          <a:stretch>
            <a:fillRect/>
          </a:stretch>
        </p:blipFill>
        <p:spPr>
          <a:xfrm>
            <a:off x="1566299" y="1173867"/>
            <a:ext cx="6011425" cy="5333732"/>
          </a:xfrm>
          <a:prstGeom prst="rect">
            <a:avLst/>
          </a:prstGeom>
          <a:noFill/>
          <a:ln>
            <a:noFill/>
          </a:ln>
        </p:spPr>
      </p:pic>
      <p:sp>
        <p:nvSpPr>
          <p:cNvPr id="287" name="Shape 287"/>
          <p:cNvSpPr txBox="1"/>
          <p:nvPr/>
        </p:nvSpPr>
        <p:spPr>
          <a:xfrm>
            <a:off x="2697600" y="122667"/>
            <a:ext cx="3748800" cy="1051200"/>
          </a:xfrm>
          <a:prstGeom prst="rect">
            <a:avLst/>
          </a:prstGeom>
          <a:noFill/>
          <a:ln>
            <a:noFill/>
          </a:ln>
        </p:spPr>
        <p:txBody>
          <a:bodyPr lIns="91425" tIns="91425" rIns="91425" bIns="91425" anchor="t" anchorCtr="0">
            <a:noAutofit/>
          </a:bodyPr>
          <a:lstStyle/>
          <a:p>
            <a:pPr lvl="0">
              <a:spcBef>
                <a:spcPts val="0"/>
              </a:spcBef>
              <a:buNone/>
            </a:pPr>
            <a:r>
              <a:rPr lang="vi" sz="3600">
                <a:latin typeface="Times New Roman"/>
                <a:ea typeface="Times New Roman"/>
                <a:cs typeface="Times New Roman"/>
                <a:sym typeface="Times New Roman"/>
              </a:rPr>
              <a:t>ĐẬP NHỎ THAN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46567297"/>
      </p:ext>
    </p:extLst>
  </p:cSld>
  <p:clrMapOvr>
    <a:masterClrMapping/>
  </p:clrMapOvr>
  <mc:AlternateContent xmlns:mc="http://schemas.openxmlformats.org/markup-compatibility/2006">
    <mc:Choice xmlns:p14="http://schemas.microsoft.com/office/powerpoint/2010/main" Requires="p14">
      <p:transition spd="slow" p14:dur="2000" advTm="4531"/>
    </mc:Choice>
    <mc:Fallback>
      <p:transition spd="slow" advTm="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7"/>
                                        </p:tgtEl>
                                        <p:attrNameLst>
                                          <p:attrName>style.visibility</p:attrName>
                                        </p:attrNameLst>
                                      </p:cBhvr>
                                      <p:to>
                                        <p:strVal val="visible"/>
                                      </p:to>
                                    </p:set>
                                    <p:animEffect transition="in" filter="fade">
                                      <p:cBhvr>
                                        <p:cTn id="11" dur="1000"/>
                                        <p:tgtEl>
                                          <p:spTgt spid="28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86"/>
                                        </p:tgtEl>
                                        <p:attrNameLst>
                                          <p:attrName>style.visibility</p:attrName>
                                        </p:attrNameLst>
                                      </p:cBhvr>
                                      <p:to>
                                        <p:strVal val="visible"/>
                                      </p:to>
                                    </p:set>
                                    <p:anim calcmode="lin" valueType="num">
                                      <p:cBhvr additive="base">
                                        <p:cTn id="16" dur="1000"/>
                                        <p:tgtEl>
                                          <p:spTgt spid="28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p:cNvPicPr preferRelativeResize="0"/>
          <p:nvPr/>
        </p:nvPicPr>
        <p:blipFill rotWithShape="1">
          <a:blip r:embed="rId6">
            <a:alphaModFix/>
          </a:blip>
          <a:srcRect t="4190" b="1434"/>
          <a:stretch/>
        </p:blipFill>
        <p:spPr>
          <a:xfrm>
            <a:off x="0" y="0"/>
            <a:ext cx="9144000" cy="6858000"/>
          </a:xfrm>
          <a:prstGeom prst="rect">
            <a:avLst/>
          </a:prstGeom>
          <a:noFill/>
          <a:ln>
            <a:noFill/>
          </a:ln>
        </p:spPr>
      </p:pic>
      <p:pic>
        <p:nvPicPr>
          <p:cNvPr id="293" name="Shape 293" descr="gas.gif"/>
          <p:cNvPicPr preferRelativeResize="0"/>
          <p:nvPr/>
        </p:nvPicPr>
        <p:blipFill>
          <a:blip r:embed="rId7">
            <a:alphaModFix/>
          </a:blip>
          <a:stretch>
            <a:fillRect/>
          </a:stretch>
        </p:blipFill>
        <p:spPr>
          <a:xfrm>
            <a:off x="112075" y="820849"/>
            <a:ext cx="8919850" cy="5216283"/>
          </a:xfrm>
          <a:prstGeom prst="rect">
            <a:avLst/>
          </a:prstGeom>
          <a:noFill/>
          <a:ln>
            <a:noFill/>
          </a:ln>
        </p:spPr>
      </p:pic>
      <p:sp>
        <p:nvSpPr>
          <p:cNvPr id="294" name="Shape 294"/>
          <p:cNvSpPr txBox="1"/>
          <p:nvPr/>
        </p:nvSpPr>
        <p:spPr>
          <a:xfrm>
            <a:off x="210600" y="997833"/>
            <a:ext cx="8642700" cy="1109600"/>
          </a:xfrm>
          <a:prstGeom prst="rect">
            <a:avLst/>
          </a:prstGeom>
          <a:noFill/>
          <a:ln>
            <a:noFill/>
          </a:ln>
        </p:spPr>
        <p:txBody>
          <a:bodyPr lIns="91425" tIns="91425" rIns="91425" bIns="91425" anchor="t" anchorCtr="0">
            <a:noAutofit/>
          </a:bodyPr>
          <a:lstStyle/>
          <a:p>
            <a:pPr lvl="0">
              <a:spcBef>
                <a:spcPts val="0"/>
              </a:spcBef>
              <a:buNone/>
            </a:pPr>
            <a:r>
              <a:rPr lang="vi" sz="3000">
                <a:solidFill>
                  <a:srgbClr val="FFFFFF"/>
                </a:solidFill>
                <a:latin typeface="Times New Roman"/>
                <a:ea typeface="Times New Roman"/>
                <a:cs typeface="Times New Roman"/>
                <a:sym typeface="Times New Roman"/>
              </a:rPr>
              <a:t>DUY TRÌ SỰ CHÁY Ở MỨC ĐỘ CẦN THIẾT </a:t>
            </a:r>
          </a:p>
          <a:p>
            <a:pPr lvl="0">
              <a:spcBef>
                <a:spcPts val="0"/>
              </a:spcBef>
              <a:buNone/>
            </a:pPr>
            <a:r>
              <a:rPr lang="vi" sz="3000">
                <a:solidFill>
                  <a:srgbClr val="FFFFFF"/>
                </a:solidFill>
                <a:latin typeface="Times New Roman"/>
                <a:ea typeface="Times New Roman"/>
                <a:cs typeface="Times New Roman"/>
                <a:sym typeface="Times New Roman"/>
              </a:rPr>
              <a:t>PHÙ HỢP VỚI NHU CẦU SỬ DỤNG</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7394133"/>
      </p:ext>
    </p:extLst>
  </p:cSld>
  <p:clrMapOvr>
    <a:masterClrMapping/>
  </p:clrMapOvr>
  <mc:AlternateContent xmlns:mc="http://schemas.openxmlformats.org/markup-compatibility/2006">
    <mc:Choice xmlns:p14="http://schemas.microsoft.com/office/powerpoint/2010/main" Requires="p14">
      <p:transition spd="slow" p14:dur="2000" advTm="8287"/>
    </mc:Choice>
    <mc:Fallback>
      <p:transition spd="slow" advTm="8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animEffect transition="in" filter="fade">
                                      <p:cBhvr>
                                        <p:cTn id="11"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45927" y="188640"/>
            <a:ext cx="8614711" cy="648072"/>
          </a:xfrm>
        </p:spPr>
        <p:txBody>
          <a:bodyPr>
            <a:normAutofit fontScale="90000"/>
          </a:bodyPr>
          <a:lstStyle/>
          <a:p>
            <a:pPr algn="ctr"/>
            <a:r>
              <a:rPr lang="en-US" sz="2400" b="1" dirty="0" smtClean="0">
                <a:latin typeface="Times New Roman" panose="02020603050405020304" pitchFamily="18" charset="0"/>
                <a:cs typeface="Times New Roman" panose="02020603050405020304" pitchFamily="18" charset="0"/>
              </a:rPr>
              <a:t> CHUNG TAY BẢO VỆ TRÁI ĐẤT LÀ TRÁCH NHIỆM CỦA MỖI NGƯỜI</a:t>
            </a:r>
            <a:endParaRPr lang="vi-VN" sz="2400" b="1" dirty="0">
              <a:latin typeface="Times New Roman" panose="02020603050405020304" pitchFamily="18" charset="0"/>
              <a:cs typeface="Times New Roman" panose="02020603050405020304" pitchFamily="18" charset="0"/>
            </a:endParaRPr>
          </a:p>
        </p:txBody>
      </p:sp>
      <p:pic>
        <p:nvPicPr>
          <p:cNvPr id="12292" name="Picture 4" descr="C:\Users\LND\Desktop\Tài liệu của Đương\Hóa 9\Bài thao giảng Nhiên liệu\b9adad30-79d5-466a-83ab-98b885a1f585_mw1024_s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28" y="1196752"/>
            <a:ext cx="8614711" cy="47688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251116" y="2056049"/>
            <a:ext cx="8641364" cy="4109255"/>
            <a:chOff x="251116" y="2056049"/>
            <a:chExt cx="8641364" cy="4109255"/>
          </a:xfrm>
        </p:grpSpPr>
        <p:pic>
          <p:nvPicPr>
            <p:cNvPr id="12295" name="Picture 7" descr="C:\Users\LND\Desktop\Tài liệu của Đương\Hóa 9\Bài thao giảng Nhiên liệu\bnews-vn-cop21-sk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16" y="2060848"/>
              <a:ext cx="8626154" cy="4104456"/>
            </a:xfrm>
            <a:prstGeom prst="rect">
              <a:avLst/>
            </a:prstGeom>
            <a:noFill/>
            <a:extLst>
              <a:ext uri="{909E8E84-426E-40DD-AFC4-6F175D3DCCD1}">
                <a14:hiddenFill xmlns:a14="http://schemas.microsoft.com/office/drawing/2010/main">
                  <a:solidFill>
                    <a:srgbClr val="FFFFFF"/>
                  </a:solidFill>
                </a14:hiddenFill>
              </a:ext>
            </a:extLst>
          </p:spPr>
        </p:pic>
        <p:sp>
          <p:nvSpPr>
            <p:cNvPr id="8" name="Tiêu đề 1"/>
            <p:cNvSpPr txBox="1">
              <a:spLocks/>
            </p:cNvSpPr>
            <p:nvPr/>
          </p:nvSpPr>
          <p:spPr>
            <a:xfrm>
              <a:off x="277769" y="2056049"/>
              <a:ext cx="8614711" cy="648072"/>
            </a:xfrm>
            <a:prstGeom prst="rect">
              <a:avLst/>
            </a:prstGeom>
            <a:solidFill>
              <a:srgbClr val="FFFF00"/>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1600" b="1" dirty="0" smtClean="0">
                  <a:solidFill>
                    <a:srgbClr val="C00000"/>
                  </a:solidFill>
                  <a:latin typeface="Times New Roman" panose="02020603050405020304" pitchFamily="18" charset="0"/>
                  <a:cs typeface="Times New Roman" panose="02020603050405020304" pitchFamily="18" charset="0"/>
                </a:rPr>
                <a:t>NGÀY 12/12/2015 – 147 QUỐC GIA </a:t>
              </a:r>
              <a:r>
                <a:rPr lang="en-US" sz="1600" b="1" dirty="0" err="1" smtClean="0">
                  <a:solidFill>
                    <a:srgbClr val="C00000"/>
                  </a:solidFill>
                  <a:latin typeface="Times New Roman" panose="02020603050405020304" pitchFamily="18" charset="0"/>
                  <a:cs typeface="Times New Roman" panose="02020603050405020304" pitchFamily="18" charset="0"/>
                </a:rPr>
                <a:t>thông</a:t>
              </a:r>
              <a:r>
                <a:rPr lang="en-US" sz="1600" b="1" dirty="0" smtClean="0">
                  <a:solidFill>
                    <a:srgbClr val="C00000"/>
                  </a:solidFill>
                  <a:latin typeface="Times New Roman" panose="02020603050405020304" pitchFamily="18" charset="0"/>
                  <a:cs typeface="Times New Roman" panose="02020603050405020304" pitchFamily="18" charset="0"/>
                </a:rPr>
                <a:t> qua </a:t>
              </a:r>
              <a:r>
                <a:rPr lang="en-US" sz="1600" b="1" dirty="0" err="1" smtClean="0">
                  <a:solidFill>
                    <a:srgbClr val="C00000"/>
                  </a:solidFill>
                  <a:latin typeface="Times New Roman" panose="02020603050405020304" pitchFamily="18" charset="0"/>
                  <a:cs typeface="Times New Roman" panose="02020603050405020304" pitchFamily="18" charset="0"/>
                </a:rPr>
                <a:t>hiệp</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định</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chống</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biến</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đổi</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khí</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hậu</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toàn</a:t>
              </a:r>
              <a:r>
                <a:rPr lang="en-US" sz="1600" b="1" dirty="0" smtClean="0">
                  <a:solidFill>
                    <a:srgbClr val="C00000"/>
                  </a:solidFill>
                  <a:latin typeface="Times New Roman" panose="02020603050405020304" pitchFamily="18" charset="0"/>
                  <a:cs typeface="Times New Roman" panose="02020603050405020304" pitchFamily="18" charset="0"/>
                </a:rPr>
                <a:t> </a:t>
              </a:r>
              <a:r>
                <a:rPr lang="en-US" sz="1600" b="1" dirty="0" err="1" smtClean="0">
                  <a:solidFill>
                    <a:srgbClr val="C00000"/>
                  </a:solidFill>
                  <a:latin typeface="Times New Roman" panose="02020603050405020304" pitchFamily="18" charset="0"/>
                  <a:cs typeface="Times New Roman" panose="02020603050405020304" pitchFamily="18" charset="0"/>
                </a:rPr>
                <a:t>cầu</a:t>
              </a:r>
              <a:r>
                <a:rPr lang="en-US" sz="1600" b="1" dirty="0" smtClean="0">
                  <a:solidFill>
                    <a:srgbClr val="C00000"/>
                  </a:solidFill>
                  <a:latin typeface="Times New Roman" panose="02020603050405020304" pitchFamily="18" charset="0"/>
                  <a:cs typeface="Times New Roman" panose="02020603050405020304" pitchFamily="18" charset="0"/>
                </a:rPr>
                <a:t>” cop 21</a:t>
              </a:r>
              <a:endParaRPr lang="vi-VN" sz="1600" b="1" dirty="0">
                <a:solidFill>
                  <a:srgbClr val="C00000"/>
                </a:solidFill>
                <a:latin typeface="Times New Roman" panose="02020603050405020304" pitchFamily="18" charset="0"/>
                <a:cs typeface="Times New Roman" panose="02020603050405020304" pitchFamily="18" charset="0"/>
              </a:endParaRPr>
            </a:p>
          </p:txBody>
        </p:sp>
        <p:pic>
          <p:nvPicPr>
            <p:cNvPr id="12294" name="Picture 6" descr="C:\Users\LND\Desktop\Tài liệu của Đương\Hóa 9\Bài thao giảng Nhiên liệu\01122015-nguyentandung-afp_VGQ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4678" y="4629453"/>
              <a:ext cx="2047802" cy="153585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67830128"/>
      </p:ext>
    </p:extLst>
  </p:cSld>
  <p:clrMapOvr>
    <a:masterClrMapping/>
  </p:clrMapOvr>
  <mc:AlternateContent xmlns:mc="http://schemas.openxmlformats.org/markup-compatibility/2006">
    <mc:Choice xmlns:p14="http://schemas.microsoft.com/office/powerpoint/2010/main" Requires="p14">
      <p:transition spd="slow" p14:dur="2000" advTm="22346"/>
    </mc:Choice>
    <mc:Fallback>
      <p:transition spd="slow" advTm="2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29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12292"/>
                                        </p:tgtEl>
                                      </p:cBhvr>
                                    </p:animEffect>
                                    <p:set>
                                      <p:cBhvr>
                                        <p:cTn id="14" dur="1" fill="hold">
                                          <p:stCondLst>
                                            <p:cond delay="499"/>
                                          </p:stCondLst>
                                        </p:cTn>
                                        <p:tgtEl>
                                          <p:spTgt spid="1229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Shape 299"/>
          <p:cNvPicPr preferRelativeResize="0"/>
          <p:nvPr/>
        </p:nvPicPr>
        <p:blipFill rotWithShape="1">
          <a:blip r:embed="rId5">
            <a:alphaModFix/>
          </a:blip>
          <a:srcRect t="4190" b="1434"/>
          <a:stretch/>
        </p:blipFill>
        <p:spPr>
          <a:xfrm>
            <a:off x="0" y="0"/>
            <a:ext cx="9144000" cy="6858000"/>
          </a:xfrm>
          <a:prstGeom prst="rect">
            <a:avLst/>
          </a:prstGeom>
          <a:noFill/>
          <a:ln>
            <a:noFill/>
          </a:ln>
        </p:spPr>
      </p:pic>
      <p:sp>
        <p:nvSpPr>
          <p:cNvPr id="300" name="Shape 300" descr="TVC Cổ động sử dụng xăng sinh học E5 được phát sóng trên chương trình quảng cáo của sóng VTV - Đài truyền hình Việt Nam theo đơn đặt hàng của Bộ Công Thương  Từ ngày 1/12/2014, xăng E5 RON 92 sẽ được sản xuất, phối chế, kinh doanh để sử dụng cho phương tiện cơ giới đường bộ tiêu thụ ở các địa phương: Hà Nội, TPHCM, Hải Phòng, Đà Nẵng, Cần Thơ, Quảng Ngãi, Bà Rịa-Vũng Tàu.  ------------------------------------------------- VTK media là đơn vị chuyên nghiệp trong cung ứng các giải pháp tối ưu về truyền thông trên các phượng tiện thông tin đại chúng và truyền thông cộng đồng.  VTK Media được thành lập tháng 10 năm 2007, với các lĩnh vực chủ đạo:  ► Sản xuất phim, phóng sự,  TVC, video clip  ► Tổ chức sự kiện, Truyền thông, Marketing  ► Quảng cáo, In ấn  ► Thiết kế, lưu trữ website  ► Xây dựng các trang thông tin điện tử và báo điện tử tích hợp đa phương tiện  ► OFFICIAL WEBSITE: http://vtkmedia.vn/  Liên hệ đại diện VTK Media: Mr. VŨ - 0936 184 048" title="TVC Tuyên truyền cổ động xăng sinh học E5">
            <a:hlinkClick r:id="rId6"/>
          </p:cNvPr>
          <p:cNvSpPr/>
          <p:nvPr/>
        </p:nvSpPr>
        <p:spPr>
          <a:xfrm>
            <a:off x="1143000" y="0"/>
            <a:ext cx="6858000" cy="6858000"/>
          </a:xfrm>
          <a:prstGeom prst="rect">
            <a:avLst/>
          </a:prstGeom>
          <a:blipFill>
            <a:blip r:embed="rId7">
              <a:alphaModFix/>
            </a:blip>
            <a:stretch>
              <a:fillRect/>
            </a:stretch>
          </a:blipFill>
          <a:ln>
            <a:noFill/>
          </a:ln>
        </p:spPr>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5921240"/>
      </p:ext>
    </p:extLst>
  </p:cSld>
  <p:clrMapOvr>
    <a:masterClrMapping/>
  </p:clrMapOvr>
  <mc:AlternateContent xmlns:mc="http://schemas.openxmlformats.org/markup-compatibility/2006">
    <mc:Choice xmlns:p14="http://schemas.microsoft.com/office/powerpoint/2010/main" Requires="p14">
      <p:transition spd="slow" p14:dur="2000" advTm="14277"/>
    </mc:Choice>
    <mc:Fallback>
      <p:transition spd="slow" advTm="1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25" y="4067175"/>
            <a:ext cx="42195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75" y="4941888"/>
            <a:ext cx="2665413"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3787775"/>
            <a:ext cx="17018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925" y="3619500"/>
            <a:ext cx="29622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3544888"/>
            <a:ext cx="199707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6213" y="1649413"/>
            <a:ext cx="2617787"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8"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6013" y="1966912"/>
            <a:ext cx="193198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225" y="3316288"/>
            <a:ext cx="40528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0"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7425" y="990600"/>
            <a:ext cx="48672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11"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32138"/>
            <a:ext cx="24923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feu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200400"/>
            <a:ext cx="5603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a:off x="2152923" y="0"/>
            <a:ext cx="4057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200" b="1" dirty="0" smtClean="0">
                <a:solidFill>
                  <a:srgbClr val="C00000"/>
                </a:solidFill>
              </a:rPr>
              <a:t>BÀI 41. NHIÊN LIỆU</a:t>
            </a:r>
            <a:endParaRPr lang="en-US" sz="3200" b="1" dirty="0">
              <a:solidFill>
                <a:srgbClr val="C00000"/>
              </a:solidFill>
            </a:endParaRPr>
          </a:p>
        </p:txBody>
      </p:sp>
      <p:pic>
        <p:nvPicPr>
          <p:cNvPr id="14" name="Picture 9" descr="Objeto_0038"/>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6988" y="5761694"/>
            <a:ext cx="10668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97263366"/>
      </p:ext>
    </p:extLst>
  </p:cSld>
  <p:clrMapOvr>
    <a:masterClrMapping/>
  </p:clrMapOvr>
  <mc:AlternateContent xmlns:mc="http://schemas.openxmlformats.org/markup-compatibility/2006">
    <mc:Choice xmlns:p14="http://schemas.microsoft.com/office/powerpoint/2010/main" Requires="p14">
      <p:transition spd="slow" p14:dur="2000" advTm="28357"/>
    </mc:Choice>
    <mc:Fallback>
      <p:transition spd="slow" advTm="2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21867"/>
                                        </p:tgtEl>
                                        <p:attrNameLst>
                                          <p:attrName>style.visibility</p:attrName>
                                        </p:attrNameLst>
                                      </p:cBhvr>
                                      <p:to>
                                        <p:strVal val="visible"/>
                                      </p:to>
                                    </p:set>
                                    <p:animEffect transition="in" filter="fade">
                                      <p:cBhvr>
                                        <p:cTn id="11" dur="500"/>
                                        <p:tgtEl>
                                          <p:spTgt spid="121867"/>
                                        </p:tgtEl>
                                      </p:cBhvr>
                                    </p:animEffect>
                                  </p:childTnLst>
                                </p:cTn>
                              </p:par>
                              <p:par>
                                <p:cTn id="12" presetID="10" presetClass="entr" presetSubtype="0" fill="hold" nodeType="withEffect">
                                  <p:stCondLst>
                                    <p:cond delay="0"/>
                                  </p:stCondLst>
                                  <p:childTnLst>
                                    <p:set>
                                      <p:cBhvr>
                                        <p:cTn id="13" dur="1" fill="hold">
                                          <p:stCondLst>
                                            <p:cond delay="0"/>
                                          </p:stCondLst>
                                        </p:cTn>
                                        <p:tgtEl>
                                          <p:spTgt spid="24589"/>
                                        </p:tgtEl>
                                        <p:attrNameLst>
                                          <p:attrName>style.visibility</p:attrName>
                                        </p:attrNameLst>
                                      </p:cBhvr>
                                      <p:to>
                                        <p:strVal val="visible"/>
                                      </p:to>
                                    </p:set>
                                    <p:animEffect transition="in" filter="fade">
                                      <p:cBhvr>
                                        <p:cTn id="14" dur="500"/>
                                        <p:tgtEl>
                                          <p:spTgt spid="245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21866"/>
                                        </p:tgtEl>
                                        <p:attrNameLst>
                                          <p:attrName>style.visibility</p:attrName>
                                        </p:attrNameLst>
                                      </p:cBhvr>
                                      <p:to>
                                        <p:strVal val="visible"/>
                                      </p:to>
                                    </p:set>
                                    <p:animEffect transition="in" filter="wipe(left)">
                                      <p:cBhvr>
                                        <p:cTn id="19" dur="500"/>
                                        <p:tgtEl>
                                          <p:spTgt spid="1218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21865"/>
                                        </p:tgtEl>
                                        <p:attrNameLst>
                                          <p:attrName>style.visibility</p:attrName>
                                        </p:attrNameLst>
                                      </p:cBhvr>
                                      <p:to>
                                        <p:strVal val="visible"/>
                                      </p:to>
                                    </p:set>
                                    <p:animEffect transition="in" filter="wipe(left)">
                                      <p:cBhvr>
                                        <p:cTn id="24" dur="500"/>
                                        <p:tgtEl>
                                          <p:spTgt spid="12186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21864"/>
                                        </p:tgtEl>
                                        <p:attrNameLst>
                                          <p:attrName>style.visibility</p:attrName>
                                        </p:attrNameLst>
                                      </p:cBhvr>
                                      <p:to>
                                        <p:strVal val="visible"/>
                                      </p:to>
                                    </p:set>
                                    <p:animEffect transition="in" filter="wipe(left)">
                                      <p:cBhvr>
                                        <p:cTn id="29" dur="500"/>
                                        <p:tgtEl>
                                          <p:spTgt spid="1218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21863"/>
                                        </p:tgtEl>
                                        <p:attrNameLst>
                                          <p:attrName>style.visibility</p:attrName>
                                        </p:attrNameLst>
                                      </p:cBhvr>
                                      <p:to>
                                        <p:strVal val="visible"/>
                                      </p:to>
                                    </p:set>
                                    <p:animEffect transition="in" filter="wipe(left)">
                                      <p:cBhvr>
                                        <p:cTn id="34" dur="500"/>
                                        <p:tgtEl>
                                          <p:spTgt spid="12186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121862"/>
                                        </p:tgtEl>
                                        <p:attrNameLst>
                                          <p:attrName>style.visibility</p:attrName>
                                        </p:attrNameLst>
                                      </p:cBhvr>
                                      <p:to>
                                        <p:strVal val="visible"/>
                                      </p:to>
                                    </p:set>
                                    <p:animEffect transition="in" filter="wipe(left)">
                                      <p:cBhvr>
                                        <p:cTn id="39" dur="500"/>
                                        <p:tgtEl>
                                          <p:spTgt spid="12186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121861"/>
                                        </p:tgtEl>
                                        <p:attrNameLst>
                                          <p:attrName>style.visibility</p:attrName>
                                        </p:attrNameLst>
                                      </p:cBhvr>
                                      <p:to>
                                        <p:strVal val="visible"/>
                                      </p:to>
                                    </p:set>
                                    <p:animEffect transition="in" filter="wipe(left)">
                                      <p:cBhvr>
                                        <p:cTn id="44" dur="500"/>
                                        <p:tgtEl>
                                          <p:spTgt spid="12186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121860"/>
                                        </p:tgtEl>
                                        <p:attrNameLst>
                                          <p:attrName>style.visibility</p:attrName>
                                        </p:attrNameLst>
                                      </p:cBhvr>
                                      <p:to>
                                        <p:strVal val="visible"/>
                                      </p:to>
                                    </p:set>
                                    <p:animEffect transition="in" filter="wipe(left)">
                                      <p:cBhvr>
                                        <p:cTn id="49" dur="500"/>
                                        <p:tgtEl>
                                          <p:spTgt spid="12186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121859"/>
                                        </p:tgtEl>
                                        <p:attrNameLst>
                                          <p:attrName>style.visibility</p:attrName>
                                        </p:attrNameLst>
                                      </p:cBhvr>
                                      <p:to>
                                        <p:strVal val="visible"/>
                                      </p:to>
                                    </p:set>
                                    <p:animEffect transition="in" filter="wipe(left)">
                                      <p:cBhvr>
                                        <p:cTn id="54" dur="500"/>
                                        <p:tgtEl>
                                          <p:spTgt spid="12185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121858"/>
                                        </p:tgtEl>
                                        <p:attrNameLst>
                                          <p:attrName>style.visibility</p:attrName>
                                        </p:attrNameLst>
                                      </p:cBhvr>
                                      <p:to>
                                        <p:strVal val="visible"/>
                                      </p:to>
                                    </p:set>
                                    <p:animEffect transition="in" filter="wipe(left)">
                                      <p:cBhvr>
                                        <p:cTn id="59" dur="50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Shape 157" descr="dot-than-1449748474961.jpg"/>
          <p:cNvPicPr preferRelativeResize="0"/>
          <p:nvPr/>
        </p:nvPicPr>
        <p:blipFill rotWithShape="1">
          <a:blip r:embed="rId6">
            <a:alphaModFix/>
          </a:blip>
          <a:srcRect t="5515" b="23040"/>
          <a:stretch/>
        </p:blipFill>
        <p:spPr>
          <a:xfrm>
            <a:off x="-256550" y="-83166"/>
            <a:ext cx="9400549" cy="7521965"/>
          </a:xfrm>
          <a:prstGeom prst="rect">
            <a:avLst/>
          </a:prstGeom>
          <a:noFill/>
          <a:ln>
            <a:noFill/>
          </a:ln>
        </p:spPr>
      </p:pic>
      <p:sp>
        <p:nvSpPr>
          <p:cNvPr id="158" name="Shape 158"/>
          <p:cNvSpPr txBox="1"/>
          <p:nvPr/>
        </p:nvSpPr>
        <p:spPr>
          <a:xfrm>
            <a:off x="277175" y="1295400"/>
            <a:ext cx="8714425" cy="4076600"/>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endParaRPr sz="6000" dirty="0">
              <a:solidFill>
                <a:srgbClr val="FFFFFF"/>
              </a:solidFill>
            </a:endParaRPr>
          </a:p>
          <a:p>
            <a:pPr lvl="0" rtl="0">
              <a:lnSpc>
                <a:spcPct val="107916"/>
              </a:lnSpc>
              <a:spcBef>
                <a:spcPts val="0"/>
              </a:spcBef>
              <a:spcAft>
                <a:spcPts val="800"/>
              </a:spcAft>
              <a:buNone/>
            </a:pPr>
            <a:r>
              <a:rPr lang="vi" sz="6000" dirty="0">
                <a:solidFill>
                  <a:srgbClr val="FFFFFF"/>
                </a:solidFill>
              </a:rPr>
              <a:t> </a:t>
            </a:r>
            <a:r>
              <a:rPr lang="en-AU" sz="6000" dirty="0" err="1" smtClean="0">
                <a:solidFill>
                  <a:srgbClr val="FFFFFF"/>
                </a:solidFill>
              </a:rPr>
              <a:t>Đun</a:t>
            </a:r>
            <a:r>
              <a:rPr lang="en-AU" sz="6000" dirty="0" smtClean="0">
                <a:solidFill>
                  <a:srgbClr val="FFFFFF"/>
                </a:solidFill>
              </a:rPr>
              <a:t> </a:t>
            </a:r>
            <a:r>
              <a:rPr lang="en-AU" sz="6000" dirty="0" err="1" smtClean="0">
                <a:solidFill>
                  <a:srgbClr val="FFFFFF"/>
                </a:solidFill>
              </a:rPr>
              <a:t>nấu</a:t>
            </a:r>
            <a:r>
              <a:rPr lang="en-AU" sz="6000" dirty="0" smtClean="0">
                <a:solidFill>
                  <a:srgbClr val="FFFFFF"/>
                </a:solidFill>
              </a:rPr>
              <a:t>, </a:t>
            </a:r>
            <a:r>
              <a:rPr lang="en-AU" sz="6000" dirty="0">
                <a:solidFill>
                  <a:srgbClr val="FFFFFF"/>
                </a:solidFill>
              </a:rPr>
              <a:t>s</a:t>
            </a:r>
            <a:r>
              <a:rPr lang="vi" sz="6000" dirty="0" smtClean="0">
                <a:solidFill>
                  <a:srgbClr val="FFFFFF"/>
                </a:solidFill>
              </a:rPr>
              <a:t>ưởi </a:t>
            </a:r>
            <a:r>
              <a:rPr lang="vi" sz="6000" dirty="0">
                <a:solidFill>
                  <a:srgbClr val="FFFFFF"/>
                </a:solidFill>
              </a:rPr>
              <a:t>ấm, điêu </a:t>
            </a:r>
            <a:r>
              <a:rPr lang="vi" sz="6000" dirty="0" smtClean="0">
                <a:solidFill>
                  <a:srgbClr val="FFFFFF"/>
                </a:solidFill>
              </a:rPr>
              <a:t>khắc,vẽ </a:t>
            </a:r>
            <a:r>
              <a:rPr lang="vi" sz="6000" dirty="0">
                <a:solidFill>
                  <a:srgbClr val="FFFFFF"/>
                </a:solidFill>
              </a:rPr>
              <a:t>tranh mỹ nghệ…</a:t>
            </a:r>
          </a:p>
        </p:txBody>
      </p:sp>
      <p:sp>
        <p:nvSpPr>
          <p:cNvPr id="159" name="Shape 159"/>
          <p:cNvSpPr txBox="1"/>
          <p:nvPr/>
        </p:nvSpPr>
        <p:spPr>
          <a:xfrm>
            <a:off x="0" y="142567"/>
            <a:ext cx="3270900" cy="2174400"/>
          </a:xfrm>
          <a:prstGeom prst="rect">
            <a:avLst/>
          </a:prstGeom>
          <a:noFill/>
          <a:ln>
            <a:noFill/>
          </a:ln>
        </p:spPr>
        <p:txBody>
          <a:bodyPr lIns="91425" tIns="91425" rIns="91425" bIns="91425" anchor="t" anchorCtr="0">
            <a:noAutofit/>
          </a:bodyPr>
          <a:lstStyle/>
          <a:p>
            <a:pPr lvl="0">
              <a:spcBef>
                <a:spcPts val="0"/>
              </a:spcBef>
              <a:buNone/>
            </a:pPr>
            <a:r>
              <a:rPr lang="vi" sz="9600">
                <a:solidFill>
                  <a:srgbClr val="FFFFFF"/>
                </a:solidFill>
                <a:latin typeface="Courier New"/>
                <a:ea typeface="Courier New"/>
                <a:cs typeface="Courier New"/>
                <a:sym typeface="Courier New"/>
              </a:rPr>
              <a:t>THAN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73628638"/>
      </p:ext>
    </p:extLst>
  </p:cSld>
  <p:clrMapOvr>
    <a:masterClrMapping/>
  </p:clrMapOvr>
  <mc:AlternateContent xmlns:mc="http://schemas.openxmlformats.org/markup-compatibility/2006">
    <mc:Choice xmlns:p14="http://schemas.microsoft.com/office/powerpoint/2010/main" Requires="p14">
      <p:transition spd="slow" p14:dur="2000" advTm="7935"/>
    </mc:Choice>
    <mc:Fallback>
      <p:transition spd="slow" advTm="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59"/>
                                        </p:tgtEl>
                                        <p:attrNameLst>
                                          <p:attrName>style.visibility</p:attrName>
                                        </p:attrNameLst>
                                      </p:cBhvr>
                                      <p:to>
                                        <p:strVal val="visible"/>
                                      </p:to>
                                    </p:set>
                                    <p:anim calcmode="lin" valueType="num">
                                      <p:cBhvr additive="base">
                                        <p:cTn id="11" dur="1000"/>
                                        <p:tgtEl>
                                          <p:spTgt spid="15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fade">
                                      <p:cBhvr>
                                        <p:cTn id="16"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6">
            <a:alphaModFix/>
          </a:blip>
          <a:srcRect t="4687" b="9615"/>
          <a:stretch/>
        </p:blipFill>
        <p:spPr>
          <a:xfrm>
            <a:off x="290975" y="60165"/>
            <a:ext cx="8455100" cy="6737667"/>
          </a:xfrm>
          <a:prstGeom prst="rect">
            <a:avLst/>
          </a:prstGeom>
          <a:noFill/>
          <a:ln>
            <a:noFill/>
          </a:ln>
        </p:spPr>
      </p:pic>
      <p:sp>
        <p:nvSpPr>
          <p:cNvPr id="171" name="Shape 171"/>
          <p:cNvSpPr txBox="1"/>
          <p:nvPr/>
        </p:nvSpPr>
        <p:spPr>
          <a:xfrm>
            <a:off x="463425" y="-47533"/>
            <a:ext cx="5097900" cy="1960800"/>
          </a:xfrm>
          <a:prstGeom prst="rect">
            <a:avLst/>
          </a:prstGeom>
          <a:noFill/>
          <a:ln>
            <a:noFill/>
          </a:ln>
        </p:spPr>
        <p:txBody>
          <a:bodyPr lIns="91425" tIns="91425" rIns="91425" bIns="91425" anchor="t" anchorCtr="0">
            <a:noAutofit/>
          </a:bodyPr>
          <a:lstStyle/>
          <a:p>
            <a:pPr lvl="0" rtl="0">
              <a:spcBef>
                <a:spcPts val="0"/>
              </a:spcBef>
              <a:buNone/>
            </a:pPr>
            <a:r>
              <a:rPr lang="vi" sz="9600">
                <a:latin typeface="Times New Roman"/>
                <a:ea typeface="Times New Roman"/>
                <a:cs typeface="Times New Roman"/>
                <a:sym typeface="Times New Roman"/>
              </a:rPr>
              <a:t>DẦU MỎ</a:t>
            </a:r>
          </a:p>
        </p:txBody>
      </p:sp>
      <p:sp>
        <p:nvSpPr>
          <p:cNvPr id="172" name="Shape 172"/>
          <p:cNvSpPr txBox="1"/>
          <p:nvPr/>
        </p:nvSpPr>
        <p:spPr>
          <a:xfrm>
            <a:off x="1452750" y="4724399"/>
            <a:ext cx="6479100" cy="1640333"/>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r>
              <a:rPr lang="vi" sz="3000" dirty="0"/>
              <a:t> </a:t>
            </a:r>
            <a:r>
              <a:rPr lang="vi" sz="3000" b="1" dirty="0"/>
              <a:t>Sản xuất điện, nhiên liệu cho phương tiện giao thông vận tải…</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5799169"/>
      </p:ext>
    </p:extLst>
  </p:cSld>
  <p:clrMapOvr>
    <a:masterClrMapping/>
  </p:clrMapOvr>
  <mc:AlternateContent xmlns:mc="http://schemas.openxmlformats.org/markup-compatibility/2006">
    <mc:Choice xmlns:p14="http://schemas.microsoft.com/office/powerpoint/2010/main" Requires="p14">
      <p:transition spd="slow" p14:dur="2000" advTm="8768"/>
    </mc:Choice>
    <mc:Fallback>
      <p:transition spd="slow" advTm="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000"/>
                                        <p:tgtEl>
                                          <p:spTgt spid="171"/>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p:cNvPicPr preferRelativeResize="0"/>
          <p:nvPr/>
        </p:nvPicPr>
        <p:blipFill rotWithShape="1">
          <a:blip r:embed="rId6">
            <a:alphaModFix/>
          </a:blip>
          <a:srcRect t="11476" b="7702"/>
          <a:stretch/>
        </p:blipFill>
        <p:spPr>
          <a:xfrm>
            <a:off x="-329775" y="3617"/>
            <a:ext cx="9411649" cy="6761433"/>
          </a:xfrm>
          <a:prstGeom prst="rect">
            <a:avLst/>
          </a:prstGeom>
          <a:noFill/>
          <a:ln>
            <a:noFill/>
          </a:ln>
        </p:spPr>
      </p:pic>
      <p:sp>
        <p:nvSpPr>
          <p:cNvPr id="178" name="Shape 178"/>
          <p:cNvSpPr txBox="1"/>
          <p:nvPr/>
        </p:nvSpPr>
        <p:spPr>
          <a:xfrm>
            <a:off x="71350" y="3636200"/>
            <a:ext cx="8609400" cy="2032000"/>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r>
              <a:rPr lang="vi" sz="4800">
                <a:solidFill>
                  <a:schemeClr val="dk1"/>
                </a:solidFill>
              </a:rPr>
              <a:t>Chất đốt cho các loại máy móc chạy bằng xăng, bật lửa…</a:t>
            </a:r>
          </a:p>
        </p:txBody>
      </p:sp>
      <p:sp>
        <p:nvSpPr>
          <p:cNvPr id="179" name="Shape 179"/>
          <p:cNvSpPr txBox="1"/>
          <p:nvPr/>
        </p:nvSpPr>
        <p:spPr>
          <a:xfrm>
            <a:off x="115875" y="332733"/>
            <a:ext cx="4081800" cy="1663600"/>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r>
              <a:rPr lang="vi" sz="9600" dirty="0">
                <a:solidFill>
                  <a:srgbClr val="FF0000"/>
                </a:solidFill>
                <a:latin typeface="Times New Roman"/>
                <a:ea typeface="Times New Roman"/>
                <a:cs typeface="Times New Roman"/>
                <a:sym typeface="Times New Roman"/>
              </a:rPr>
              <a:t>Xăng:</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38239197"/>
      </p:ext>
    </p:extLst>
  </p:cSld>
  <p:clrMapOvr>
    <a:masterClrMapping/>
  </p:clrMapOvr>
  <mc:AlternateContent xmlns:mc="http://schemas.openxmlformats.org/markup-compatibility/2006">
    <mc:Choice xmlns:p14="http://schemas.microsoft.com/office/powerpoint/2010/main" Requires="p14">
      <p:transition spd="slow" p14:dur="2000" advTm="10046"/>
    </mc:Choice>
    <mc:Fallback>
      <p:transition spd="slow" advTm="1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anim calcmode="lin" valueType="num">
                                      <p:cBhvr additive="base">
                                        <p:cTn id="11" dur="1000"/>
                                        <p:tgtEl>
                                          <p:spTgt spid="17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8"/>
                                        </p:tgtEl>
                                        <p:attrNameLst>
                                          <p:attrName>style.visibility</p:attrName>
                                        </p:attrNameLst>
                                      </p:cBhvr>
                                      <p:to>
                                        <p:strVal val="visible"/>
                                      </p:to>
                                    </p:set>
                                    <p:animEffect transition="in" filter="fade">
                                      <p:cBhvr>
                                        <p:cTn id="16"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a:blip r:embed="rId6">
            <a:alphaModFix/>
          </a:blip>
          <a:stretch>
            <a:fillRect/>
          </a:stretch>
        </p:blipFill>
        <p:spPr>
          <a:xfrm>
            <a:off x="1412737" y="101600"/>
            <a:ext cx="6318520" cy="6654800"/>
          </a:xfrm>
          <a:prstGeom prst="rect">
            <a:avLst/>
          </a:prstGeom>
          <a:noFill/>
          <a:ln>
            <a:noFill/>
          </a:ln>
        </p:spPr>
      </p:pic>
      <p:sp>
        <p:nvSpPr>
          <p:cNvPr id="185" name="Shape 185"/>
          <p:cNvSpPr txBox="1"/>
          <p:nvPr/>
        </p:nvSpPr>
        <p:spPr>
          <a:xfrm>
            <a:off x="516900" y="3695633"/>
            <a:ext cx="8012100" cy="2103200"/>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r>
              <a:rPr lang="vi" sz="6000" dirty="0">
                <a:solidFill>
                  <a:schemeClr val="bg1"/>
                </a:solidFill>
                <a:latin typeface="Times New Roman"/>
                <a:ea typeface="Times New Roman"/>
                <a:cs typeface="Times New Roman"/>
                <a:sym typeface="Times New Roman"/>
              </a:rPr>
              <a:t>Đun bếp mini (bếp lẩu)</a:t>
            </a:r>
          </a:p>
        </p:txBody>
      </p:sp>
      <p:sp>
        <p:nvSpPr>
          <p:cNvPr id="186" name="Shape 186"/>
          <p:cNvSpPr txBox="1"/>
          <p:nvPr/>
        </p:nvSpPr>
        <p:spPr>
          <a:xfrm>
            <a:off x="106950" y="-83167"/>
            <a:ext cx="6247500" cy="4000000"/>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r>
              <a:rPr lang="vi" sz="9600" dirty="0">
                <a:solidFill>
                  <a:srgbClr val="FF0000"/>
                </a:solidFill>
                <a:latin typeface="Times New Roman"/>
                <a:ea typeface="Times New Roman"/>
                <a:cs typeface="Times New Roman"/>
                <a:sym typeface="Times New Roman"/>
              </a:rPr>
              <a:t>Cồn khô:</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1214307"/>
      </p:ext>
    </p:extLst>
  </p:cSld>
  <p:clrMapOvr>
    <a:masterClrMapping/>
  </p:clrMapOvr>
  <mc:AlternateContent xmlns:mc="http://schemas.openxmlformats.org/markup-compatibility/2006">
    <mc:Choice xmlns:p14="http://schemas.microsoft.com/office/powerpoint/2010/main" Requires="p14">
      <p:transition spd="slow" p14:dur="2000" advTm="6987"/>
    </mc:Choice>
    <mc:Fallback>
      <p:transition spd="slow" advTm="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86"/>
                                        </p:tgtEl>
                                        <p:attrNameLst>
                                          <p:attrName>style.visibility</p:attrName>
                                        </p:attrNameLst>
                                      </p:cBhvr>
                                      <p:to>
                                        <p:strVal val="visible"/>
                                      </p:to>
                                    </p:set>
                                    <p:anim calcmode="lin" valueType="num">
                                      <p:cBhvr additive="base">
                                        <p:cTn id="11" dur="1000"/>
                                        <p:tgtEl>
                                          <p:spTgt spid="186"/>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p:cNvPicPr preferRelativeResize="0"/>
          <p:nvPr/>
        </p:nvPicPr>
        <p:blipFill>
          <a:blip r:embed="rId6">
            <a:alphaModFix/>
          </a:blip>
          <a:stretch>
            <a:fillRect/>
          </a:stretch>
        </p:blipFill>
        <p:spPr>
          <a:xfrm>
            <a:off x="-366750" y="1"/>
            <a:ext cx="9982198" cy="6654799"/>
          </a:xfrm>
          <a:prstGeom prst="rect">
            <a:avLst/>
          </a:prstGeom>
          <a:noFill/>
          <a:ln>
            <a:noFill/>
          </a:ln>
        </p:spPr>
      </p:pic>
      <p:sp>
        <p:nvSpPr>
          <p:cNvPr id="192" name="Shape 192"/>
          <p:cNvSpPr txBox="1"/>
          <p:nvPr/>
        </p:nvSpPr>
        <p:spPr>
          <a:xfrm>
            <a:off x="79050" y="3600600"/>
            <a:ext cx="9090600" cy="2269600"/>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r>
              <a:rPr lang="vi" sz="6000">
                <a:solidFill>
                  <a:srgbClr val="FFFFFF"/>
                </a:solidFill>
                <a:latin typeface="Times New Roman"/>
                <a:ea typeface="Times New Roman"/>
                <a:cs typeface="Times New Roman"/>
                <a:sym typeface="Times New Roman"/>
              </a:rPr>
              <a:t>Chế biến hóa chất, được đốt trong các bếp ga, lò ga…</a:t>
            </a:r>
          </a:p>
        </p:txBody>
      </p:sp>
      <p:sp>
        <p:nvSpPr>
          <p:cNvPr id="193" name="Shape 193"/>
          <p:cNvSpPr txBox="1"/>
          <p:nvPr/>
        </p:nvSpPr>
        <p:spPr>
          <a:xfrm>
            <a:off x="26700" y="0"/>
            <a:ext cx="9090600" cy="2590400"/>
          </a:xfrm>
          <a:prstGeom prst="rect">
            <a:avLst/>
          </a:prstGeom>
          <a:noFill/>
          <a:ln>
            <a:noFill/>
          </a:ln>
        </p:spPr>
        <p:txBody>
          <a:bodyPr lIns="91425" tIns="91425" rIns="91425" bIns="91425" anchor="ctr" anchorCtr="0">
            <a:noAutofit/>
          </a:bodyPr>
          <a:lstStyle/>
          <a:p>
            <a:pPr lvl="0" rtl="0">
              <a:lnSpc>
                <a:spcPct val="107916"/>
              </a:lnSpc>
              <a:spcBef>
                <a:spcPts val="0"/>
              </a:spcBef>
              <a:spcAft>
                <a:spcPts val="800"/>
              </a:spcAft>
              <a:buNone/>
            </a:pPr>
            <a:r>
              <a:rPr lang="vi" sz="7200">
                <a:solidFill>
                  <a:srgbClr val="FFFFFF"/>
                </a:solidFill>
                <a:latin typeface="Times New Roman"/>
                <a:ea typeface="Times New Roman"/>
                <a:cs typeface="Times New Roman"/>
                <a:sym typeface="Times New Roman"/>
              </a:rPr>
              <a:t>Khí thiên nhiên: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1096472"/>
      </p:ext>
    </p:extLst>
  </p:cSld>
  <p:clrMapOvr>
    <a:masterClrMapping/>
  </p:clrMapOvr>
  <mc:AlternateContent xmlns:mc="http://schemas.openxmlformats.org/markup-compatibility/2006">
    <mc:Choice xmlns:p14="http://schemas.microsoft.com/office/powerpoint/2010/main" Requires="p14">
      <p:transition spd="slow" p14:dur="2000" advTm="10563"/>
    </mc:Choice>
    <mc:Fallback>
      <p:transition spd="slow" advTm="10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anim calcmode="lin" valueType="num">
                                      <p:cBhvr additive="base">
                                        <p:cTn id="11" dur="1000"/>
                                        <p:tgtEl>
                                          <p:spTgt spid="193"/>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2"/>
                                        </p:tgtEl>
                                        <p:attrNameLst>
                                          <p:attrName>style.visibility</p:attrName>
                                        </p:attrNameLst>
                                      </p:cBhvr>
                                      <p:to>
                                        <p:strVal val="visible"/>
                                      </p:to>
                                    </p:set>
                                    <p:animEffect transition="in" filter="fade">
                                      <p:cBhvr>
                                        <p:cTn id="16"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7"/>
          <p:cNvGrpSpPr>
            <a:grpSpLocks/>
          </p:cNvGrpSpPr>
          <p:nvPr/>
        </p:nvGrpSpPr>
        <p:grpSpPr bwMode="auto">
          <a:xfrm>
            <a:off x="914400" y="1816100"/>
            <a:ext cx="7162800" cy="2451100"/>
            <a:chOff x="528" y="1776"/>
            <a:chExt cx="4512" cy="1544"/>
          </a:xfrm>
        </p:grpSpPr>
        <p:sp>
          <p:nvSpPr>
            <p:cNvPr id="13" name="Rectangle 18"/>
            <p:cNvSpPr>
              <a:spLocks noChangeArrowheads="1"/>
            </p:cNvSpPr>
            <p:nvPr/>
          </p:nvSpPr>
          <p:spPr bwMode="auto">
            <a:xfrm>
              <a:off x="2232" y="1776"/>
              <a:ext cx="1104" cy="576"/>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latin typeface="Times New Roman" pitchFamily="18" charset="0"/>
                </a:rPr>
                <a:t>NHIÊN </a:t>
              </a:r>
              <a:endParaRPr lang="en-US" altLang="en-US" sz="2800" b="1" dirty="0" smtClean="0">
                <a:latin typeface="Times New Roman" pitchFamily="18" charset="0"/>
              </a:endParaRPr>
            </a:p>
            <a:p>
              <a:pPr algn="ctr"/>
              <a:r>
                <a:rPr lang="en-US" altLang="en-US" sz="2800" b="1" dirty="0" smtClean="0">
                  <a:latin typeface="Times New Roman" pitchFamily="18" charset="0"/>
                </a:rPr>
                <a:t>LIỆU</a:t>
              </a:r>
              <a:endParaRPr lang="en-US" altLang="en-US" sz="2800" b="1" dirty="0">
                <a:latin typeface="Times New Roman" pitchFamily="18" charset="0"/>
              </a:endParaRPr>
            </a:p>
          </p:txBody>
        </p:sp>
        <p:sp>
          <p:nvSpPr>
            <p:cNvPr id="14" name="Line 19"/>
            <p:cNvSpPr>
              <a:spLocks noChangeShapeType="1"/>
            </p:cNvSpPr>
            <p:nvPr/>
          </p:nvSpPr>
          <p:spPr bwMode="auto">
            <a:xfrm flipH="1">
              <a:off x="1248" y="2400"/>
              <a:ext cx="15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0"/>
            <p:cNvSpPr>
              <a:spLocks noChangeShapeType="1"/>
            </p:cNvSpPr>
            <p:nvPr/>
          </p:nvSpPr>
          <p:spPr bwMode="auto">
            <a:xfrm>
              <a:off x="2784" y="2400"/>
              <a:ext cx="148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Oval 21"/>
            <p:cNvSpPr>
              <a:spLocks noChangeArrowheads="1"/>
            </p:cNvSpPr>
            <p:nvPr/>
          </p:nvSpPr>
          <p:spPr bwMode="auto">
            <a:xfrm>
              <a:off x="528" y="2736"/>
              <a:ext cx="1392" cy="576"/>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err="1">
                  <a:latin typeface="Times New Roman" pitchFamily="18" charset="0"/>
                </a:rPr>
                <a:t>Nhiên</a:t>
              </a:r>
              <a:r>
                <a:rPr lang="en-US" altLang="en-US" sz="2400" b="1" dirty="0">
                  <a:latin typeface="Times New Roman" pitchFamily="18" charset="0"/>
                </a:rPr>
                <a:t> </a:t>
              </a:r>
              <a:r>
                <a:rPr lang="en-US" altLang="en-US" sz="2400" b="1" dirty="0" err="1">
                  <a:latin typeface="Times New Roman" pitchFamily="18" charset="0"/>
                </a:rPr>
                <a:t>liệu</a:t>
              </a:r>
              <a:endParaRPr lang="en-US" altLang="en-US" sz="2400" b="1" dirty="0">
                <a:latin typeface="Times New Roman" pitchFamily="18" charset="0"/>
              </a:endParaRPr>
            </a:p>
            <a:p>
              <a:pPr algn="ctr"/>
              <a:r>
                <a:rPr lang="en-US" altLang="en-US" sz="2400" b="1" dirty="0">
                  <a:latin typeface="Times New Roman" pitchFamily="18" charset="0"/>
                </a:rPr>
                <a:t>RẮN</a:t>
              </a:r>
            </a:p>
          </p:txBody>
        </p:sp>
        <p:sp>
          <p:nvSpPr>
            <p:cNvPr id="17" name="Oval 22"/>
            <p:cNvSpPr>
              <a:spLocks noChangeArrowheads="1"/>
            </p:cNvSpPr>
            <p:nvPr/>
          </p:nvSpPr>
          <p:spPr bwMode="auto">
            <a:xfrm>
              <a:off x="2087" y="2744"/>
              <a:ext cx="1392" cy="576"/>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err="1">
                  <a:latin typeface="Times New Roman" pitchFamily="18" charset="0"/>
                </a:rPr>
                <a:t>Nhiên</a:t>
              </a:r>
              <a:r>
                <a:rPr lang="en-US" altLang="en-US" sz="2400" b="1" dirty="0">
                  <a:latin typeface="Times New Roman" pitchFamily="18" charset="0"/>
                </a:rPr>
                <a:t> </a:t>
              </a:r>
              <a:r>
                <a:rPr lang="en-US" altLang="en-US" sz="2400" b="1" dirty="0" err="1">
                  <a:latin typeface="Times New Roman" pitchFamily="18" charset="0"/>
                </a:rPr>
                <a:t>liệu</a:t>
              </a:r>
              <a:r>
                <a:rPr lang="en-US" altLang="en-US" sz="2400" b="1" dirty="0">
                  <a:latin typeface="Times New Roman" pitchFamily="18" charset="0"/>
                </a:rPr>
                <a:t> </a:t>
              </a:r>
            </a:p>
            <a:p>
              <a:pPr algn="ctr"/>
              <a:r>
                <a:rPr lang="en-US" altLang="en-US" sz="2400" b="1" dirty="0">
                  <a:latin typeface="Times New Roman" pitchFamily="18" charset="0"/>
                </a:rPr>
                <a:t>LỎNG</a:t>
              </a:r>
            </a:p>
          </p:txBody>
        </p:sp>
        <p:sp>
          <p:nvSpPr>
            <p:cNvPr id="18" name="Oval 23"/>
            <p:cNvSpPr>
              <a:spLocks noChangeArrowheads="1"/>
            </p:cNvSpPr>
            <p:nvPr/>
          </p:nvSpPr>
          <p:spPr bwMode="auto">
            <a:xfrm>
              <a:off x="3648" y="2736"/>
              <a:ext cx="1392" cy="576"/>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err="1">
                  <a:latin typeface="Times New Roman" pitchFamily="18" charset="0"/>
                </a:rPr>
                <a:t>Nhiên</a:t>
              </a:r>
              <a:r>
                <a:rPr lang="en-US" altLang="en-US" sz="2400" b="1" dirty="0">
                  <a:latin typeface="Times New Roman" pitchFamily="18" charset="0"/>
                </a:rPr>
                <a:t> </a:t>
              </a:r>
              <a:r>
                <a:rPr lang="en-US" altLang="en-US" sz="2400" b="1" dirty="0" err="1">
                  <a:latin typeface="Times New Roman" pitchFamily="18" charset="0"/>
                </a:rPr>
                <a:t>liệu</a:t>
              </a:r>
              <a:r>
                <a:rPr lang="en-US" altLang="en-US" sz="2400" b="1" dirty="0">
                  <a:latin typeface="Times New Roman" pitchFamily="18" charset="0"/>
                </a:rPr>
                <a:t> </a:t>
              </a:r>
            </a:p>
            <a:p>
              <a:pPr algn="ctr"/>
              <a:r>
                <a:rPr lang="en-US" altLang="en-US" sz="2400" b="1" dirty="0">
                  <a:latin typeface="Times New Roman" pitchFamily="18" charset="0"/>
                </a:rPr>
                <a:t>KHÍ</a:t>
              </a:r>
            </a:p>
          </p:txBody>
        </p:sp>
        <p:sp>
          <p:nvSpPr>
            <p:cNvPr id="19" name="Line 24"/>
            <p:cNvSpPr>
              <a:spLocks noChangeShapeType="1"/>
            </p:cNvSpPr>
            <p:nvPr/>
          </p:nvSpPr>
          <p:spPr bwMode="auto">
            <a:xfrm>
              <a:off x="2784" y="2400"/>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3"/>
          <p:cNvSpPr txBox="1">
            <a:spLocks noChangeArrowheads="1"/>
          </p:cNvSpPr>
          <p:nvPr/>
        </p:nvSpPr>
        <p:spPr bwMode="auto">
          <a:xfrm>
            <a:off x="228600" y="482162"/>
            <a:ext cx="7696200" cy="14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buFontTx/>
              <a:buNone/>
              <a:defRPr/>
            </a:pPr>
            <a:r>
              <a:rPr lang="en-US" altLang="en-US" sz="3600" b="1" kern="0" dirty="0" smtClean="0">
                <a:solidFill>
                  <a:srgbClr val="CC0000"/>
                </a:solidFill>
                <a:latin typeface="Times New Roman" pitchFamily="18" charset="0"/>
              </a:rPr>
              <a:t>II. PHÂN LOẠI NHIÊN LIỆU </a:t>
            </a:r>
          </a:p>
        </p:txBody>
      </p:sp>
      <p:pic>
        <p:nvPicPr>
          <p:cNvPr id="11" name="Picture 9" descr="Objeto_003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5856287"/>
            <a:ext cx="10668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txBox="1">
            <a:spLocks noChangeArrowheads="1"/>
          </p:cNvSpPr>
          <p:nvPr/>
        </p:nvSpPr>
        <p:spPr bwMode="auto">
          <a:xfrm>
            <a:off x="1352550" y="4351994"/>
            <a:ext cx="1409700" cy="14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Tx/>
              <a:buNone/>
              <a:defRPr/>
            </a:pPr>
            <a:r>
              <a:rPr lang="en-US" altLang="en-US" sz="2800" b="1" kern="0" dirty="0" smtClean="0">
                <a:solidFill>
                  <a:srgbClr val="0070C0"/>
                </a:solidFill>
                <a:latin typeface="Times New Roman" pitchFamily="18" charset="0"/>
              </a:rPr>
              <a:t>- Than</a:t>
            </a:r>
          </a:p>
          <a:p>
            <a:pPr>
              <a:buFontTx/>
              <a:buNone/>
              <a:defRPr/>
            </a:pPr>
            <a:r>
              <a:rPr lang="en-US" altLang="en-US" sz="2800" b="1" kern="0" dirty="0" smtClean="0">
                <a:solidFill>
                  <a:srgbClr val="0070C0"/>
                </a:solidFill>
                <a:latin typeface="Times New Roman" pitchFamily="18" charset="0"/>
              </a:rPr>
              <a:t>- </a:t>
            </a:r>
            <a:r>
              <a:rPr lang="en-US" altLang="en-US" sz="2800" b="1" kern="0" dirty="0" err="1" smtClean="0">
                <a:solidFill>
                  <a:srgbClr val="0070C0"/>
                </a:solidFill>
                <a:latin typeface="Times New Roman" pitchFamily="18" charset="0"/>
              </a:rPr>
              <a:t>Gỗ</a:t>
            </a:r>
            <a:r>
              <a:rPr lang="en-US" altLang="en-US" sz="2800" b="1" kern="0" dirty="0" smtClean="0">
                <a:solidFill>
                  <a:srgbClr val="0070C0"/>
                </a:solidFill>
                <a:latin typeface="Times New Roman" pitchFamily="18" charset="0"/>
              </a:rPr>
              <a:t>…</a:t>
            </a:r>
          </a:p>
        </p:txBody>
      </p:sp>
      <p:sp>
        <p:nvSpPr>
          <p:cNvPr id="22" name="Rectangle 3"/>
          <p:cNvSpPr txBox="1">
            <a:spLocks noChangeArrowheads="1"/>
          </p:cNvSpPr>
          <p:nvPr/>
        </p:nvSpPr>
        <p:spPr bwMode="auto">
          <a:xfrm>
            <a:off x="3938752" y="4384236"/>
            <a:ext cx="1738148" cy="14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buFontTx/>
              <a:buChar char="-"/>
              <a:defRPr/>
            </a:pPr>
            <a:r>
              <a:rPr lang="en-US" altLang="en-US" sz="2800" b="1" kern="0" dirty="0" err="1" smtClean="0">
                <a:solidFill>
                  <a:srgbClr val="0070C0"/>
                </a:solidFill>
                <a:latin typeface="Times New Roman" pitchFamily="18" charset="0"/>
              </a:rPr>
              <a:t>Cồn</a:t>
            </a:r>
            <a:endParaRPr lang="en-US" altLang="en-US" sz="2800" b="1" kern="0" dirty="0" smtClean="0">
              <a:solidFill>
                <a:srgbClr val="0070C0"/>
              </a:solidFill>
              <a:latin typeface="Times New Roman" pitchFamily="18" charset="0"/>
            </a:endParaRPr>
          </a:p>
          <a:p>
            <a:pPr algn="ctr">
              <a:buFontTx/>
              <a:buChar char="-"/>
              <a:defRPr/>
            </a:pPr>
            <a:r>
              <a:rPr lang="en-US" altLang="en-US" sz="2800" b="1" kern="0" dirty="0" err="1" smtClean="0">
                <a:solidFill>
                  <a:srgbClr val="0070C0"/>
                </a:solidFill>
                <a:latin typeface="Times New Roman" pitchFamily="18" charset="0"/>
              </a:rPr>
              <a:t>Xăng</a:t>
            </a:r>
            <a:endParaRPr lang="en-US" altLang="en-US" sz="2800" b="1" kern="0" dirty="0" smtClean="0">
              <a:solidFill>
                <a:srgbClr val="0070C0"/>
              </a:solidFill>
              <a:latin typeface="Times New Roman" pitchFamily="18" charset="0"/>
            </a:endParaRPr>
          </a:p>
          <a:p>
            <a:pPr algn="ctr">
              <a:buFontTx/>
              <a:buChar char="-"/>
              <a:defRPr/>
            </a:pPr>
            <a:r>
              <a:rPr lang="en-US" altLang="en-US" sz="2800" b="1" kern="0" dirty="0" err="1" smtClean="0">
                <a:solidFill>
                  <a:srgbClr val="0070C0"/>
                </a:solidFill>
                <a:latin typeface="Times New Roman" pitchFamily="18" charset="0"/>
              </a:rPr>
              <a:t>Dầu</a:t>
            </a:r>
            <a:r>
              <a:rPr lang="en-US" altLang="en-US" sz="2800" b="1" kern="0" dirty="0" smtClean="0">
                <a:solidFill>
                  <a:srgbClr val="0070C0"/>
                </a:solidFill>
                <a:latin typeface="Times New Roman" pitchFamily="18" charset="0"/>
              </a:rPr>
              <a:t> …</a:t>
            </a:r>
          </a:p>
        </p:txBody>
      </p:sp>
      <p:sp>
        <p:nvSpPr>
          <p:cNvPr id="23" name="Rectangle 3"/>
          <p:cNvSpPr txBox="1">
            <a:spLocks noChangeArrowheads="1"/>
          </p:cNvSpPr>
          <p:nvPr/>
        </p:nvSpPr>
        <p:spPr bwMode="auto">
          <a:xfrm>
            <a:off x="6019800" y="4358671"/>
            <a:ext cx="2971800" cy="14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buFontTx/>
              <a:buChar char="-"/>
              <a:defRPr/>
            </a:pPr>
            <a:r>
              <a:rPr lang="en-US" altLang="en-US" sz="2800" b="1" kern="0" dirty="0" err="1" smtClean="0">
                <a:solidFill>
                  <a:srgbClr val="0070C0"/>
                </a:solidFill>
                <a:latin typeface="Times New Roman" pitchFamily="18" charset="0"/>
              </a:rPr>
              <a:t>Khí</a:t>
            </a:r>
            <a:r>
              <a:rPr lang="en-US" altLang="en-US" sz="2800" b="1" kern="0" dirty="0" smtClean="0">
                <a:solidFill>
                  <a:srgbClr val="0070C0"/>
                </a:solidFill>
                <a:latin typeface="Times New Roman" pitchFamily="18" charset="0"/>
              </a:rPr>
              <a:t> </a:t>
            </a:r>
            <a:r>
              <a:rPr lang="en-US" altLang="en-US" sz="2800" b="1" kern="0" dirty="0" err="1" smtClean="0">
                <a:solidFill>
                  <a:srgbClr val="0070C0"/>
                </a:solidFill>
                <a:latin typeface="Times New Roman" pitchFamily="18" charset="0"/>
              </a:rPr>
              <a:t>thiên</a:t>
            </a:r>
            <a:r>
              <a:rPr lang="en-US" altLang="en-US" sz="2800" b="1" kern="0" dirty="0" smtClean="0">
                <a:solidFill>
                  <a:srgbClr val="0070C0"/>
                </a:solidFill>
                <a:latin typeface="Times New Roman" pitchFamily="18" charset="0"/>
              </a:rPr>
              <a:t> </a:t>
            </a:r>
            <a:r>
              <a:rPr lang="en-US" altLang="en-US" sz="2800" b="1" kern="0" dirty="0" err="1" smtClean="0">
                <a:solidFill>
                  <a:srgbClr val="0070C0"/>
                </a:solidFill>
                <a:latin typeface="Times New Roman" pitchFamily="18" charset="0"/>
              </a:rPr>
              <a:t>nhiên</a:t>
            </a:r>
            <a:endParaRPr lang="en-US" altLang="en-US" sz="2800" b="1" kern="0" dirty="0">
              <a:solidFill>
                <a:srgbClr val="0070C0"/>
              </a:solidFill>
              <a:latin typeface="Times New Roman" pitchFamily="18" charset="0"/>
            </a:endParaRPr>
          </a:p>
          <a:p>
            <a:pPr>
              <a:buFontTx/>
              <a:buChar char="-"/>
              <a:defRPr/>
            </a:pPr>
            <a:r>
              <a:rPr lang="en-US" altLang="en-US" sz="2800" b="1" kern="0" dirty="0" err="1" smtClean="0">
                <a:solidFill>
                  <a:srgbClr val="0070C0"/>
                </a:solidFill>
                <a:latin typeface="Times New Roman" pitchFamily="18" charset="0"/>
              </a:rPr>
              <a:t>Khí</a:t>
            </a:r>
            <a:r>
              <a:rPr lang="en-US" altLang="en-US" sz="2800" b="1" kern="0" dirty="0" smtClean="0">
                <a:solidFill>
                  <a:srgbClr val="0070C0"/>
                </a:solidFill>
                <a:latin typeface="Times New Roman" pitchFamily="18" charset="0"/>
              </a:rPr>
              <a:t> </a:t>
            </a:r>
            <a:r>
              <a:rPr lang="en-US" altLang="en-US" sz="2800" b="1" kern="0" dirty="0" err="1" smtClean="0">
                <a:solidFill>
                  <a:srgbClr val="0070C0"/>
                </a:solidFill>
                <a:latin typeface="Times New Roman" pitchFamily="18" charset="0"/>
              </a:rPr>
              <a:t>mỏ</a:t>
            </a:r>
            <a:r>
              <a:rPr lang="en-US" altLang="en-US" sz="2800" b="1" kern="0" dirty="0" smtClean="0">
                <a:solidFill>
                  <a:srgbClr val="0070C0"/>
                </a:solidFill>
                <a:latin typeface="Times New Roman" pitchFamily="18" charset="0"/>
              </a:rPr>
              <a:t> </a:t>
            </a:r>
            <a:r>
              <a:rPr lang="en-US" altLang="en-US" sz="2800" b="1" kern="0" dirty="0" err="1" smtClean="0">
                <a:solidFill>
                  <a:srgbClr val="0070C0"/>
                </a:solidFill>
                <a:latin typeface="Times New Roman" pitchFamily="18" charset="0"/>
              </a:rPr>
              <a:t>dầu</a:t>
            </a:r>
            <a:r>
              <a:rPr lang="en-US" altLang="en-US" sz="2800" b="1" kern="0" dirty="0" smtClean="0">
                <a:solidFill>
                  <a:srgbClr val="0070C0"/>
                </a:solidFill>
                <a:latin typeface="Times New Roman" pitchFamily="18"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843731"/>
      </p:ext>
    </p:extLst>
  </p:cSld>
  <p:clrMapOvr>
    <a:masterClrMapping/>
  </p:clrMapOvr>
  <mc:AlternateContent xmlns:mc="http://schemas.openxmlformats.org/markup-compatibility/2006">
    <mc:Choice xmlns:p14="http://schemas.microsoft.com/office/powerpoint/2010/main" Requires="p14">
      <p:transition spd="slow" p14:dur="2000" advTm="28592"/>
    </mc:Choice>
    <mc:Fallback>
      <p:transition spd="slow" advTm="2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8|0.8|1.4|1.5|1.7|1.8|1.7|1.1"/>
</p:tagLst>
</file>

<file path=ppt/tags/tag10.xml><?xml version="1.0" encoding="utf-8"?>
<p:tagLst xmlns:a="http://schemas.openxmlformats.org/drawingml/2006/main" xmlns:r="http://schemas.openxmlformats.org/officeDocument/2006/relationships" xmlns:p="http://schemas.openxmlformats.org/presentationml/2006/main">
  <p:tag name="TIMING" val="|0.8|0.7|3.1|15.9"/>
</p:tagLst>
</file>

<file path=ppt/tags/tag11.xml><?xml version="1.0" encoding="utf-8"?>
<p:tagLst xmlns:a="http://schemas.openxmlformats.org/drawingml/2006/main" xmlns:r="http://schemas.openxmlformats.org/officeDocument/2006/relationships" xmlns:p="http://schemas.openxmlformats.org/presentationml/2006/main">
  <p:tag name="TIMING" val="|0.9"/>
</p:tagLst>
</file>

<file path=ppt/tags/tag12.xml><?xml version="1.0" encoding="utf-8"?>
<p:tagLst xmlns:a="http://schemas.openxmlformats.org/drawingml/2006/main" xmlns:r="http://schemas.openxmlformats.org/officeDocument/2006/relationships" xmlns:p="http://schemas.openxmlformats.org/presentationml/2006/main">
  <p:tag name="TIMING" val="|1|6.5"/>
</p:tagLst>
</file>

<file path=ppt/tags/tag13.xml><?xml version="1.0" encoding="utf-8"?>
<p:tagLst xmlns:a="http://schemas.openxmlformats.org/drawingml/2006/main" xmlns:r="http://schemas.openxmlformats.org/officeDocument/2006/relationships" xmlns:p="http://schemas.openxmlformats.org/presentationml/2006/main">
  <p:tag name="TIMING" val="|3.3"/>
</p:tagLst>
</file>

<file path=ppt/tags/tag14.xml><?xml version="1.0" encoding="utf-8"?>
<p:tagLst xmlns:a="http://schemas.openxmlformats.org/drawingml/2006/main" xmlns:r="http://schemas.openxmlformats.org/officeDocument/2006/relationships" xmlns:p="http://schemas.openxmlformats.org/presentationml/2006/main">
  <p:tag name="TIMING" val="|0.1|1.4"/>
</p:tagLst>
</file>

<file path=ppt/tags/tag15.xml><?xml version="1.0" encoding="utf-8"?>
<p:tagLst xmlns:a="http://schemas.openxmlformats.org/drawingml/2006/main" xmlns:r="http://schemas.openxmlformats.org/officeDocument/2006/relationships" xmlns:p="http://schemas.openxmlformats.org/presentationml/2006/main">
  <p:tag name="TIMING" val="|0.7|6.6|1.3"/>
</p:tagLst>
</file>

<file path=ppt/tags/tag16.xml><?xml version="1.0" encoding="utf-8"?>
<p:tagLst xmlns:a="http://schemas.openxmlformats.org/drawingml/2006/main" xmlns:r="http://schemas.openxmlformats.org/officeDocument/2006/relationships" xmlns:p="http://schemas.openxmlformats.org/presentationml/2006/main">
  <p:tag name="TIMING" val="|0.6|1.2"/>
</p:tagLst>
</file>

<file path=ppt/tags/tag17.xml><?xml version="1.0" encoding="utf-8"?>
<p:tagLst xmlns:a="http://schemas.openxmlformats.org/drawingml/2006/main" xmlns:r="http://schemas.openxmlformats.org/officeDocument/2006/relationships" xmlns:p="http://schemas.openxmlformats.org/presentationml/2006/main">
  <p:tag name="TIMING" val="|1|0.6"/>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0.3|7|1"/>
</p:tagLst>
</file>

<file path=ppt/tags/tag2.xml><?xml version="1.0" encoding="utf-8"?>
<p:tagLst xmlns:a="http://schemas.openxmlformats.org/drawingml/2006/main" xmlns:r="http://schemas.openxmlformats.org/officeDocument/2006/relationships" xmlns:p="http://schemas.openxmlformats.org/presentationml/2006/main">
  <p:tag name="TIMING" val="|0.6|0.6|8"/>
</p:tagLst>
</file>

<file path=ppt/tags/tag20.xml><?xml version="1.0" encoding="utf-8"?>
<p:tagLst xmlns:a="http://schemas.openxmlformats.org/drawingml/2006/main" xmlns:r="http://schemas.openxmlformats.org/officeDocument/2006/relationships" xmlns:p="http://schemas.openxmlformats.org/presentationml/2006/main">
  <p:tag name="TIMING" val="|0.4"/>
</p:tagLst>
</file>

<file path=ppt/tags/tag21.xml><?xml version="1.0" encoding="utf-8"?>
<p:tagLst xmlns:a="http://schemas.openxmlformats.org/drawingml/2006/main" xmlns:r="http://schemas.openxmlformats.org/officeDocument/2006/relationships" xmlns:p="http://schemas.openxmlformats.org/presentationml/2006/main">
  <p:tag name="TIMING" val="|1.1|2.4|11.8|0.6|0.9"/>
</p:tagLst>
</file>

<file path=ppt/tags/tag22.xml><?xml version="1.0" encoding="utf-8"?>
<p:tagLst xmlns:a="http://schemas.openxmlformats.org/drawingml/2006/main" xmlns:r="http://schemas.openxmlformats.org/officeDocument/2006/relationships" xmlns:p="http://schemas.openxmlformats.org/presentationml/2006/main">
  <p:tag name="TIMING" val="|0.7|6.3"/>
</p:tagLst>
</file>

<file path=ppt/tags/tag23.xml><?xml version="1.0" encoding="utf-8"?>
<p:tagLst xmlns:a="http://schemas.openxmlformats.org/drawingml/2006/main" xmlns:r="http://schemas.openxmlformats.org/officeDocument/2006/relationships" xmlns:p="http://schemas.openxmlformats.org/presentationml/2006/main">
  <p:tag name="TIMING" val="|0.5|7.2"/>
</p:tagLst>
</file>

<file path=ppt/tags/tag24.xml><?xml version="1.0" encoding="utf-8"?>
<p:tagLst xmlns:a="http://schemas.openxmlformats.org/drawingml/2006/main" xmlns:r="http://schemas.openxmlformats.org/officeDocument/2006/relationships" xmlns:p="http://schemas.openxmlformats.org/presentationml/2006/main">
  <p:tag name="TIMING" val="|0.5"/>
</p:tagLst>
</file>

<file path=ppt/tags/tag25.xml><?xml version="1.0" encoding="utf-8"?>
<p:tagLst xmlns:a="http://schemas.openxmlformats.org/drawingml/2006/main" xmlns:r="http://schemas.openxmlformats.org/officeDocument/2006/relationships" xmlns:p="http://schemas.openxmlformats.org/presentationml/2006/main">
  <p:tag name="TIMING" val="|1.4"/>
</p:tagLst>
</file>

<file path=ppt/tags/tag26.xml><?xml version="1.0" encoding="utf-8"?>
<p:tagLst xmlns:a="http://schemas.openxmlformats.org/drawingml/2006/main" xmlns:r="http://schemas.openxmlformats.org/officeDocument/2006/relationships" xmlns:p="http://schemas.openxmlformats.org/presentationml/2006/main">
  <p:tag name="TIMING" val="|0.4|0.8"/>
</p:tagLst>
</file>

<file path=ppt/tags/tag27.xml><?xml version="1.0" encoding="utf-8"?>
<p:tagLst xmlns:a="http://schemas.openxmlformats.org/drawingml/2006/main" xmlns:r="http://schemas.openxmlformats.org/officeDocument/2006/relationships" xmlns:p="http://schemas.openxmlformats.org/presentationml/2006/main">
  <p:tag name="TIMING" val="|0.8|1"/>
</p:tagLst>
</file>

<file path=ppt/tags/tag28.xml><?xml version="1.0" encoding="utf-8"?>
<p:tagLst xmlns:a="http://schemas.openxmlformats.org/drawingml/2006/main" xmlns:r="http://schemas.openxmlformats.org/officeDocument/2006/relationships" xmlns:p="http://schemas.openxmlformats.org/presentationml/2006/main">
  <p:tag name="TIMING" val="|0.9"/>
</p:tagLst>
</file>

<file path=ppt/tags/tag29.xml><?xml version="1.0" encoding="utf-8"?>
<p:tagLst xmlns:a="http://schemas.openxmlformats.org/drawingml/2006/main" xmlns:r="http://schemas.openxmlformats.org/officeDocument/2006/relationships" xmlns:p="http://schemas.openxmlformats.org/presentationml/2006/main">
  <p:tag name="TIMING" val="|9.7|0.9"/>
</p:tagLst>
</file>

<file path=ppt/tags/tag3.xml><?xml version="1.0" encoding="utf-8"?>
<p:tagLst xmlns:a="http://schemas.openxmlformats.org/drawingml/2006/main" xmlns:r="http://schemas.openxmlformats.org/officeDocument/2006/relationships" xmlns:p="http://schemas.openxmlformats.org/presentationml/2006/main">
  <p:tag name="TIMING" val="|0.6|1.5"/>
</p:tagLst>
</file>

<file path=ppt/tags/tag30.xml><?xml version="1.0" encoding="utf-8"?>
<p:tagLst xmlns:a="http://schemas.openxmlformats.org/drawingml/2006/main" xmlns:r="http://schemas.openxmlformats.org/officeDocument/2006/relationships" xmlns:p="http://schemas.openxmlformats.org/presentationml/2006/main">
  <p:tag name="TIMING" val="|1.5|4.9|5.8|3.4|0.8|0.8|0.8|0.7|0.8|1.2"/>
</p:tagLst>
</file>

<file path=ppt/tags/tag4.xml><?xml version="1.0" encoding="utf-8"?>
<p:tagLst xmlns:a="http://schemas.openxmlformats.org/drawingml/2006/main" xmlns:r="http://schemas.openxmlformats.org/officeDocument/2006/relationships" xmlns:p="http://schemas.openxmlformats.org/presentationml/2006/main">
  <p:tag name="TIMING" val="|0.8|2.3"/>
</p:tagLst>
</file>

<file path=ppt/tags/tag5.xml><?xml version="1.0" encoding="utf-8"?>
<p:tagLst xmlns:a="http://schemas.openxmlformats.org/drawingml/2006/main" xmlns:r="http://schemas.openxmlformats.org/officeDocument/2006/relationships" xmlns:p="http://schemas.openxmlformats.org/presentationml/2006/main">
  <p:tag name="TIMING" val="|0.7|1.9"/>
</p:tagLst>
</file>

<file path=ppt/tags/tag6.xml><?xml version="1.0" encoding="utf-8"?>
<p:tagLst xmlns:a="http://schemas.openxmlformats.org/drawingml/2006/main" xmlns:r="http://schemas.openxmlformats.org/officeDocument/2006/relationships" xmlns:p="http://schemas.openxmlformats.org/presentationml/2006/main">
  <p:tag name="TIMING" val="|1|1.9"/>
</p:tagLst>
</file>

<file path=ppt/tags/tag7.xml><?xml version="1.0" encoding="utf-8"?>
<p:tagLst xmlns:a="http://schemas.openxmlformats.org/drawingml/2006/main" xmlns:r="http://schemas.openxmlformats.org/officeDocument/2006/relationships" xmlns:p="http://schemas.openxmlformats.org/presentationml/2006/main">
  <p:tag name="TIMING" val="|1|2.9"/>
</p:tagLst>
</file>

<file path=ppt/tags/tag8.xml><?xml version="1.0" encoding="utf-8"?>
<p:tagLst xmlns:a="http://schemas.openxmlformats.org/drawingml/2006/main" xmlns:r="http://schemas.openxmlformats.org/officeDocument/2006/relationships" xmlns:p="http://schemas.openxmlformats.org/presentationml/2006/main">
  <p:tag name="TIMING" val="|6.6|8.9|3.9|3.3"/>
</p:tagLst>
</file>

<file path=ppt/tags/tag9.xml><?xml version="1.0" encoding="utf-8"?>
<p:tagLst xmlns:a="http://schemas.openxmlformats.org/drawingml/2006/main" xmlns:r="http://schemas.openxmlformats.org/officeDocument/2006/relationships" xmlns:p="http://schemas.openxmlformats.org/presentationml/2006/main">
  <p:tag name="TIMING" val="|0.4|9|4.2|1.7|2.2"/>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827</Words>
  <Application>Microsoft Office PowerPoint</Application>
  <PresentationFormat>On-screen Show (4:3)</PresentationFormat>
  <Paragraphs>113</Paragraphs>
  <Slides>37</Slides>
  <Notes>16</Notes>
  <HiddenSlides>0</HiddenSlides>
  <MMClips>38</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43" baseType="lpstr">
      <vt:lpstr>Office Theme</vt:lpstr>
      <vt:lpstr>Apex</vt:lpstr>
      <vt:lpstr>Civic</vt:lpstr>
      <vt:lpstr>Executive</vt:lpstr>
      <vt:lpstr>Aspect</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Năng suất tỏa nhiệt một số nhiên liệu thông thường</vt:lpstr>
      <vt:lpstr>PowerPoint Presentation</vt:lpstr>
      <vt:lpstr>Hậu quả của nhiên liệu cháy không hoàn toàn</vt:lpstr>
      <vt:lpstr>Nóng lên toàn cầu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CHUNG TAY BẢO VỆ TRÁI ĐẤT LÀ TRÁCH NHIỆM CỦA MỖI NGƯỜI</vt:lpstr>
      <vt:lpstr>PowerPoint Presentation</vt:lpstr>
      <vt:lpstr>PowerPoint Presentation</vt:lpstr>
    </vt:vector>
  </TitlesOfParts>
  <Company>CKK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W8-64</dc:creator>
  <cp:lastModifiedBy>pc</cp:lastModifiedBy>
  <cp:revision>27</cp:revision>
  <dcterms:created xsi:type="dcterms:W3CDTF">2017-03-06T01:31:51Z</dcterms:created>
  <dcterms:modified xsi:type="dcterms:W3CDTF">2021-02-23T14:52:45Z</dcterms:modified>
</cp:coreProperties>
</file>