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8" r:id="rId3"/>
    <p:sldId id="259" r:id="rId4"/>
    <p:sldId id="272" r:id="rId5"/>
    <p:sldId id="273" r:id="rId6"/>
    <p:sldId id="261" r:id="rId7"/>
    <p:sldId id="265" r:id="rId8"/>
    <p:sldId id="266" r:id="rId9"/>
    <p:sldId id="276" r:id="rId10"/>
    <p:sldId id="277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61BBFF"/>
    <a:srgbClr val="159BFF"/>
    <a:srgbClr val="312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8" y="-96"/>
      </p:cViewPr>
      <p:guideLst>
        <p:guide orient="horz" pos="1510"/>
        <p:guide pos="28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591 520,'3'0,"1"0,-1 0,1 0,2 0,-2 0,-1 0,1-1,-1 1,1-1,2 1,-2-1,0 0,-1 1,0 0,2 0,-2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757 512,'3'0,"0"0,0 0,0 0,0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442 304,'9'0,"-5"0,0 0,-1 0,0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998 269,'0'3,"-1"1,1-1,0 0,0 0,0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538 190,'0'3,"0"1,0-1,0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619 228,'2'0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23T22:07: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ignorePressure" value="0"/>
    </inkml:brush>
  </inkml:definitions>
  <inkml:trace contextRef="#ctx0" brushRef="#br0">636 233,'0'-7,"2"2,-2 2,1-3,0 3,-1 6,0 1,0 0,0 0,0 0,0-1,0 0,0 1,0-1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F32292-E997-414F-BAE5-7C50CB4B6358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7E56733-0E7A-4D1C-BD95-CE578FCD11E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10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4EE990-CD8D-4968-BB70-1AE5AF73AA5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1B2E4-5E6D-4EFE-A387-E98B3B7C2549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4" y="2349219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1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FD82DF-79DE-40DF-BCF7-436EF243A54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8AEB1-75BE-4FD4-8E63-44AD11B23D4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8B2CCC-67E9-494D-A6F2-0366153AC8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25EC5-9C9A-40DD-9A96-1D8D9AB68B09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6" y="548641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3F6F81-B4C7-48DD-9CFF-9140BE8E376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45554-16C6-4E75-85F0-3601B0842F6A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E40CF4-9E29-4F9D-BBBD-CA5F70DF4F3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7DD75-9484-4ADF-B8EB-EFA1FBC83C6B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7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2E9E6-680B-4606-BBAC-6E8A0844ECB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5BE91-6ED8-4610-B9BD-950AA63AE9A2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D1689-089E-4C5D-90BD-0A5EE28C90D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1AD8F-E2B9-4D03-B207-8D1A8DF27885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1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C505B2-8369-451F-B87C-28CB9DC98CE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420E7-A04C-4197-B908-2D9F391976BD}" type="slidenum">
              <a:rPr lang="en-US" smtClean="0"/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5943600" cy="857250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1371600" y="2114550"/>
            <a:ext cx="3505200" cy="914400"/>
          </a:xfrm>
        </p:spPr>
        <p:txBody>
          <a:bodyPr>
            <a:noAutofit/>
          </a:bodyPr>
          <a:lstStyle>
            <a:lvl1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BB9326-FAF6-4651-9074-4D648B430D0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3588B-321A-4573-A951-1B758430250C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8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8" y="548641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2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C83038-0652-4391-A8C4-0F8988CF8DA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BF3E-B9E2-46E8-8F7C-8EC3D9D55845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2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2B752F0-1FAF-43B2-A0A4-F25917CFD62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2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7F492ED-6649-476E-97E9-DC9F098E521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3.png"/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1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1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customXml" Target="../ink/ink7.xml"/><Relationship Id="rId4" Type="http://schemas.openxmlformats.org/officeDocument/2006/relationships/image" Target="../media/image9.png"/><Relationship Id="rId3" Type="http://schemas.openxmlformats.org/officeDocument/2006/relationships/customXml" Target="../ink/ink6.xml"/><Relationship Id="rId2" Type="http://schemas.openxmlformats.org/officeDocument/2006/relationships/image" Target="../media/image8.png"/><Relationship Id="rId1" Type="http://schemas.openxmlformats.org/officeDocument/2006/relationships/customXml" Target="../ink/ink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209040" y="511810"/>
            <a:ext cx="6106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b="1" u="sng"/>
              <a:t>BÀI 6:</a:t>
            </a:r>
            <a:r>
              <a:rPr lang="en-US" b="1"/>
              <a:t> PHÂN TÍCH ĐA THỨC THÀNH NHÂN TỬ BẰNG PHƯƠNG PHÁP ĐẶT NHÂN TỬ CHUNG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28800" y="361950"/>
            <a:ext cx="5181600" cy="533400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A, B, C là các biểu thức tùy ý:</a:t>
            </a:r>
            <a:endParaRPr lang="en-US" sz="2400" b="1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04052" y="1278412"/>
            <a:ext cx="1789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A</a:t>
            </a:r>
            <a:r>
              <a:rPr lang="en-US" sz="2400" smtClean="0"/>
              <a:t>.B + </a:t>
            </a:r>
            <a:r>
              <a:rPr lang="en-US" sz="2400" smtClean="0">
                <a:solidFill>
                  <a:srgbClr val="FF0000"/>
                </a:solidFill>
              </a:rPr>
              <a:t>A</a:t>
            </a:r>
            <a:r>
              <a:rPr lang="en-US" sz="2400" smtClean="0"/>
              <a:t>.C =</a:t>
            </a:r>
            <a:endParaRPr lang="en-US" sz="2400"/>
          </a:p>
        </p:txBody>
      </p:sp>
      <p:sp>
        <p:nvSpPr>
          <p:cNvPr id="5" name="Freeform 4"/>
          <p:cNvSpPr/>
          <p:nvPr/>
        </p:nvSpPr>
        <p:spPr>
          <a:xfrm>
            <a:off x="2663687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43400" y="1654947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24519" y="1271570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A</a:t>
            </a:r>
            <a:endParaRPr lang="en-US" sz="2400"/>
          </a:p>
        </p:txBody>
      </p:sp>
      <p:sp>
        <p:nvSpPr>
          <p:cNvPr id="8" name="Freeform 7"/>
          <p:cNvSpPr/>
          <p:nvPr/>
        </p:nvSpPr>
        <p:spPr>
          <a:xfrm>
            <a:off x="2822713" y="971550"/>
            <a:ext cx="1616765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604591" y="1064292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38934" y="1273947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/>
              <a:t>.(</a:t>
            </a:r>
            <a:r>
              <a:rPr lang="en-US" sz="2400"/>
              <a:t>B + C)</a:t>
            </a:r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2895600" y="193889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TỔNG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86925" y="193889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2060"/>
                </a:solidFill>
              </a:rPr>
              <a:t>TÍCH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2571750"/>
            <a:ext cx="48209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Ví dụ . Viết đa thức sau thành tích:      3x + 3y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623544" y="3414415"/>
            <a:ext cx="1619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3</a:t>
            </a:r>
            <a:r>
              <a:rPr lang="en-US" sz="2400" smtClean="0"/>
              <a:t>.x + </a:t>
            </a:r>
            <a:r>
              <a:rPr lang="en-US" sz="2400" smtClean="0">
                <a:solidFill>
                  <a:srgbClr val="FF0000"/>
                </a:solidFill>
              </a:rPr>
              <a:t>3</a:t>
            </a:r>
            <a:r>
              <a:rPr lang="en-US" sz="2400" smtClean="0"/>
              <a:t>.y =</a:t>
            </a:r>
            <a:endParaRPr lang="en-US" sz="2400"/>
          </a:p>
        </p:txBody>
      </p:sp>
      <p:sp>
        <p:nvSpPr>
          <p:cNvPr id="19" name="Rectangle 18"/>
          <p:cNvSpPr/>
          <p:nvPr/>
        </p:nvSpPr>
        <p:spPr>
          <a:xfrm>
            <a:off x="4344011" y="3407573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3</a:t>
            </a:r>
            <a:endParaRPr lang="en-US" sz="2400"/>
          </a:p>
        </p:txBody>
      </p:sp>
      <p:sp>
        <p:nvSpPr>
          <p:cNvPr id="20" name="Freeform 19"/>
          <p:cNvSpPr/>
          <p:nvPr/>
        </p:nvSpPr>
        <p:spPr>
          <a:xfrm>
            <a:off x="2842205" y="3107553"/>
            <a:ext cx="1616765" cy="371143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624083" y="3200295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58426" y="3409950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/>
              <a:t>.(x </a:t>
            </a:r>
            <a:r>
              <a:rPr lang="en-US" sz="2400"/>
              <a:t>+ </a:t>
            </a:r>
            <a:r>
              <a:rPr lang="en-US" sz="2400" smtClean="0"/>
              <a:t>y)</a:t>
            </a:r>
            <a:endParaRPr lang="en-US" sz="2400"/>
          </a:p>
        </p:txBody>
      </p:sp>
      <p:sp>
        <p:nvSpPr>
          <p:cNvPr id="15" name="TextBox 14"/>
          <p:cNvSpPr txBox="1"/>
          <p:nvPr/>
        </p:nvSpPr>
        <p:spPr>
          <a:xfrm>
            <a:off x="1447800" y="4324350"/>
            <a:ext cx="553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C000"/>
                </a:solidFill>
              </a:rPr>
              <a:t>Quá trình này gọi là phân tích đa thức thành nhân tử</a:t>
            </a:r>
            <a:endParaRPr lang="en-US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6" grpId="0"/>
      <p:bldP spid="8" grpId="0" animBg="1"/>
      <p:bldP spid="9" grpId="0" animBg="1"/>
      <p:bldP spid="10" grpId="0"/>
      <p:bldP spid="11" grpId="0"/>
      <p:bldP spid="13" grpId="0"/>
      <p:bldP spid="12" grpId="0"/>
      <p:bldP spid="16" grpId="0"/>
      <p:bldP spid="19" grpId="0"/>
      <p:bldP spid="20" grpId="0" animBg="1"/>
      <p:bldP spid="21" grpId="0" animBg="1"/>
      <p:bldP spid="22" grpId="0"/>
      <p:bldP spid="15" grpId="0"/>
      <p:bldP spid="1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840480" y="3611225"/>
            <a:ext cx="1697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.(                )</a:t>
            </a:r>
            <a:endParaRPr lang="en-US" sz="2400">
              <a:latin typeface="+mn-lt"/>
            </a:endParaRP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52400" y="285750"/>
            <a:ext cx="8610600" cy="559688"/>
          </a:xfrm>
        </p:spPr>
        <p:txBody>
          <a:bodyPr/>
          <a:lstStyle/>
          <a:p>
            <a:pPr marL="0" indent="0" algn="l">
              <a:buNone/>
            </a:pPr>
            <a:r>
              <a:rPr lang="en-US" sz="32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 niệm </a:t>
            </a:r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 </a:t>
            </a:r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đa thức thành nhân tử</a:t>
            </a:r>
            <a:b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05495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 đa thức thành nhân tử (hay thừa số) là biến đổi đa thức đó thành một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những đa thức.</a:t>
            </a:r>
            <a:endParaRPr lang="en-US" sz="2400" b="1"/>
          </a:p>
        </p:txBody>
      </p:sp>
      <p:sp>
        <p:nvSpPr>
          <p:cNvPr id="4" name="Title 1"/>
          <p:cNvSpPr txBox="1"/>
          <p:nvPr/>
        </p:nvSpPr>
        <p:spPr>
          <a:xfrm>
            <a:off x="1539408" y="2012950"/>
            <a:ext cx="6141385" cy="4953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anose="02040502050405020303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 viết 12x</a:t>
            </a:r>
            <a:r>
              <a:rPr lang="en-US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- 4x</a:t>
            </a:r>
            <a:r>
              <a:rPr lang="en-US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+ 8x thành tích các đa thức</a:t>
            </a:r>
            <a:endParaRPr lang="en-US" sz="2400" b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495550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1234607" y="3024485"/>
            <a:ext cx="2118193" cy="4953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anose="02040502050405020303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12x</a:t>
            </a:r>
            <a:r>
              <a:rPr lang="en-US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- 4x</a:t>
            </a:r>
            <a:r>
              <a:rPr lang="en-US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+ 8x</a:t>
            </a:r>
            <a:endParaRPr lang="en-US" sz="2400" b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/>
          <p:nvPr/>
        </p:nvSpPr>
        <p:spPr>
          <a:xfrm>
            <a:off x="3276600" y="3032414"/>
            <a:ext cx="4394200" cy="4953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anose="02040502050405020303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.3x</a:t>
            </a:r>
            <a:r>
              <a:rPr lang="en-US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.x + </a:t>
            </a:r>
            <a:r>
              <a:rPr lang="en-US" sz="2400" b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endParaRPr lang="en-US" sz="2400" b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9810" y="363408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0269" y="30244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</a:rPr>
              <a:t>4x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8536" y="302448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</a:rPr>
              <a:t>4x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30982" y="302052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</a:rPr>
              <a:t>4x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93145" y="3028140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3x</a:t>
            </a:r>
            <a:r>
              <a:rPr lang="en-US" sz="2400" baseline="30000" smtClean="0">
                <a:latin typeface="+mn-lt"/>
              </a:rPr>
              <a:t>2</a:t>
            </a:r>
            <a:endParaRPr lang="en-US" sz="240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2500" y="3028140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- x</a:t>
            </a:r>
            <a:endParaRPr lang="en-US" sz="240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39740" y="3028140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+ 2</a:t>
            </a:r>
            <a:endParaRPr lang="en-US" sz="2400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9" name="Ink 8"/>
              <p14:cNvContentPartPr/>
              <p14:nvPr/>
            </p14:nvContentPartPr>
            <p14:xfrm>
              <a:off x="3958590" y="3455670"/>
              <a:ext cx="441960" cy="26670"/>
            </p14:xfrm>
          </p:contentPart>
        </mc:Choice>
        <mc:Fallback xmlns="">
          <p:pic>
            <p:nvPicPr>
              <p:cNvPr id="9" name="Ink 8"/>
            </p:nvPicPr>
            <p:blipFill>
              <a:blip r:embed="rId2"/>
            </p:blipFill>
            <p:spPr>
              <a:xfrm>
                <a:off x="3958590" y="3455670"/>
                <a:ext cx="441960" cy="2667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12" name="Ink 11"/>
              <p14:cNvContentPartPr/>
              <p14:nvPr/>
            </p14:nvContentPartPr>
            <p14:xfrm>
              <a:off x="5070475" y="3429000"/>
              <a:ext cx="120650" cy="360"/>
            </p14:xfrm>
          </p:contentPart>
        </mc:Choice>
        <mc:Fallback xmlns="">
          <p:pic>
            <p:nvPicPr>
              <p:cNvPr id="12" name="Ink 11"/>
            </p:nvPicPr>
            <p:blipFill>
              <a:blip r:embed="rId4"/>
            </p:blipFill>
            <p:spPr>
              <a:xfrm>
                <a:off x="5070475" y="3429000"/>
                <a:ext cx="120650" cy="360"/>
              </a:xfrm>
              <a:prstGeom prst="rect"/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46914E-6 L 0.00486 0.1182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589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46914E-6 L -0.10989 0.1182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3" y="589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6914E-7 L -0.20416 0.1188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0.00851 0.117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-0.03246 0.117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-4.81481E-6 L -0.0743 0.117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5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/>
      <p:bldP spid="3" grpId="0"/>
      <p:bldP spid="6" grpId="0"/>
      <p:bldP spid="7" grpId="0"/>
      <p:bldP spid="5" grpId="0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5" grpId="0"/>
      <p:bldP spid="15" grpId="1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563054"/>
            <a:ext cx="7897091" cy="327725"/>
          </a:xfrm>
        </p:spPr>
        <p:txBody>
          <a:bodyPr anchor="ctr"/>
          <a:lstStyle/>
          <a:p>
            <a:pPr algn="l"/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Hệ số (dương): là </a:t>
            </a:r>
            <a:r>
              <a:rPr lang="en-US" b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ƯCLN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giữa các hệ số của các hạng tử.</a:t>
            </a:r>
            <a:endParaRPr lang="en-US" b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3043179"/>
            <a:ext cx="8610600" cy="823971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Biến số: là phần biến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mặt trong mọi hạng tử với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mũ nhỏ nhất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nó.</a:t>
            </a:r>
            <a:endParaRPr lang="en-US" sz="240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81446" y="1352550"/>
            <a:ext cx="8104909" cy="609600"/>
          </a:xfrm>
        </p:spPr>
        <p:txBody>
          <a:bodyPr anchor="ctr"/>
          <a:lstStyle/>
          <a:p>
            <a:pPr marL="0" indent="0" algn="l">
              <a:buNone/>
            </a:pPr>
            <a:r>
              <a:rPr lang="en-US" sz="2400" b="0" u="sng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Các bước phân tích đa thức thành nhân tử bằng phương pháp </a:t>
            </a:r>
            <a:br>
              <a:rPr lang="en-US" sz="2400" b="0" u="sng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0" u="sng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đặt nhân tử chung</a:t>
            </a:r>
            <a:endParaRPr lang="en-US" sz="2400" b="0" u="sng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6892" y="514350"/>
            <a:ext cx="3597908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A</a:t>
            </a:r>
            <a:r>
              <a:rPr lang="en-US" sz="2800" smtClean="0"/>
              <a:t>.B ± </a:t>
            </a:r>
            <a:r>
              <a:rPr lang="en-US" sz="2800" smtClean="0">
                <a:solidFill>
                  <a:srgbClr val="FF0000"/>
                </a:solidFill>
              </a:rPr>
              <a:t>A</a:t>
            </a:r>
            <a:r>
              <a:rPr lang="en-US" sz="2800" smtClean="0"/>
              <a:t>.C = </a:t>
            </a:r>
            <a:r>
              <a:rPr lang="en-US" sz="2800" smtClean="0">
                <a:solidFill>
                  <a:srgbClr val="FF0000"/>
                </a:solidFill>
              </a:rPr>
              <a:t>A</a:t>
            </a:r>
            <a:r>
              <a:rPr lang="en-US" sz="2800" smtClean="0"/>
              <a:t>.(B ± C)</a:t>
            </a:r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5257800" y="540854"/>
            <a:ext cx="3161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+mn-lt"/>
              </a:rPr>
              <a:t>A</a:t>
            </a:r>
            <a:r>
              <a:rPr lang="en-US" sz="2400" smtClean="0">
                <a:latin typeface="+mn-lt"/>
              </a:rPr>
              <a:t>: Gọi là nhân tử chung</a:t>
            </a:r>
            <a:endParaRPr lang="en-US" sz="240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9564" y="1962150"/>
            <a:ext cx="3369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sym typeface="Wingdings" panose="05000000000000000000"/>
              </a:rPr>
              <a:t></a:t>
            </a:r>
            <a:r>
              <a:rPr lang="en-US" sz="2000" smtClean="0">
                <a:solidFill>
                  <a:srgbClr val="0000CC"/>
                </a:solidFill>
                <a:sym typeface="Wingdings" panose="05000000000000000000"/>
              </a:rPr>
              <a:t> Bước tìm nhân tử chung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564" y="3714750"/>
            <a:ext cx="3371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sym typeface="Wingdings" panose="05000000000000000000"/>
              </a:rPr>
              <a:t></a:t>
            </a:r>
            <a:r>
              <a:rPr lang="en-US" sz="2000" smtClean="0">
                <a:solidFill>
                  <a:srgbClr val="0000CC"/>
                </a:solidFill>
                <a:sym typeface="Wingdings" panose="05000000000000000000"/>
              </a:rPr>
              <a:t> Bước đặt nhân tử chung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381000" y="4237970"/>
            <a:ext cx="7897091" cy="695980"/>
          </a:xfrm>
        </p:spPr>
        <p:txBody>
          <a:bodyPr anchor="ctr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Đưa </a:t>
            </a:r>
            <a:r>
              <a:rPr lang="en-US" b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tử chung 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en-US" b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 dấu ngoặc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trong ngoặc là các      </a:t>
            </a:r>
            <a:endParaRPr lang="en-US" b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tử còn lại 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kèm với </a:t>
            </a:r>
            <a:r>
              <a:rPr lang="en-US" b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các hạng tử</a:t>
            </a:r>
            <a:endParaRPr lang="en-US" b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8194" grpId="0"/>
      <p:bldP spid="2" grpId="0" animBg="1"/>
      <p:bldP spid="5" grpId="0"/>
      <p:bldP spid="6" grpId="0"/>
      <p:bldP spid="8" grpId="0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887071" y="326092"/>
            <a:ext cx="5204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pt-BR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 đa </a:t>
            </a:r>
            <a:r>
              <a:rPr lang="pt-BR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 sau  thành </a:t>
            </a:r>
            <a:r>
              <a:rPr lang="pt-BR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pt-BR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pt-BR" sz="2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285750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tx1"/>
                </a:solidFill>
              </a:rPr>
              <a:t>Áp dụng: </a:t>
            </a:r>
            <a:endParaRPr lang="en-US" sz="2400" b="1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76240"/>
            <a:ext cx="124587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8x</a:t>
            </a:r>
            <a:r>
              <a:rPr lang="en-US" sz="2000" baseline="30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-12x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9400" y="876240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2000" baseline="30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            </a:t>
            </a:r>
            <a:endParaRPr lang="fr-FR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0" y="87624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3x(x + y) - 5y(x + y)</a:t>
            </a:r>
            <a:r>
              <a:rPr lang="pt-B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89881" y="1724025"/>
            <a:ext cx="124587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a) 8x</a:t>
            </a:r>
            <a:r>
              <a:rPr lang="en-US" sz="2000" baseline="30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-12x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0687" y="12763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GIẢI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1733550"/>
            <a:ext cx="1680845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4x.2x - 4x.3 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78960" y="1733550"/>
            <a:ext cx="273558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4x.(2x - 3)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9550" y="2571750"/>
            <a:ext cx="129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2000" baseline="30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            </a:t>
            </a:r>
            <a:endParaRPr lang="fr-FR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0150" y="2571750"/>
            <a:ext cx="1247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x.x - x.1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43150" y="2571750"/>
            <a:ext cx="585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x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80664" y="2574233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+mn-lt"/>
              </a:rPr>
              <a:t>x</a:t>
            </a:r>
            <a:endParaRPr lang="en-US" sz="200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69770" y="2571749"/>
            <a:ext cx="46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+mn-lt"/>
              </a:rPr>
              <a:t>- 1</a:t>
            </a:r>
            <a:endParaRPr lang="en-US" sz="200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39390" y="2574233"/>
            <a:ext cx="888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.(x - 1)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25137" y="348615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3x(x + y) - 5y(x + y)</a:t>
            </a:r>
            <a:r>
              <a:rPr lang="pt-B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35858" y="3486150"/>
            <a:ext cx="2539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3x(x + y)- 5y(x + y)</a:t>
            </a:r>
            <a:endParaRPr lang="fr-FR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04034" y="3480166"/>
            <a:ext cx="1091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y)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2260" y="348711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+mn-lt"/>
              </a:rPr>
              <a:t>3x</a:t>
            </a:r>
            <a:endParaRPr lang="en-US" sz="200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94760" y="3487785"/>
            <a:ext cx="590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+mn-lt"/>
              </a:rPr>
              <a:t>- 5y</a:t>
            </a:r>
            <a:endParaRPr lang="en-US" sz="200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890260" y="3497889"/>
            <a:ext cx="11448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.(3x - 5y)</a:t>
            </a:r>
            <a:endPara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5" name="Ink 4"/>
              <p14:cNvContentPartPr/>
              <p14:nvPr/>
            </p14:nvContentPartPr>
            <p14:xfrm>
              <a:off x="2960370" y="2035810"/>
              <a:ext cx="154305" cy="360"/>
            </p14:xfrm>
          </p:contentPart>
        </mc:Choice>
        <mc:Fallback xmlns="">
          <p:pic>
            <p:nvPicPr>
              <p:cNvPr id="5" name="Ink 4"/>
            </p:nvPicPr>
            <p:blipFill>
              <a:blip r:embed="rId2"/>
            </p:blipFill>
            <p:spPr>
              <a:xfrm>
                <a:off x="2960370" y="2035810"/>
                <a:ext cx="154305" cy="360"/>
              </a:xfrm>
              <a:prstGeom prst="rect"/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82716E-6 L 0.14132 3.82716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12396 1.11111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69136E-6 L 0.34843 4.69136E-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9136E-6 L 0.28611 4.69136E-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0" grpId="0"/>
      <p:bldP spid="11" grpId="0"/>
      <p:bldP spid="19" grpId="0"/>
      <p:bldP spid="20" grpId="0"/>
      <p:bldP spid="21" grpId="0"/>
      <p:bldP spid="24" grpId="0"/>
      <p:bldP spid="24" grpId="1"/>
      <p:bldP spid="24" grpId="2"/>
      <p:bldP spid="25" grpId="0"/>
      <p:bldP spid="25" grpId="1"/>
      <p:bldP spid="25" grpId="2"/>
      <p:bldP spid="26" grpId="0"/>
      <p:bldP spid="36" grpId="0"/>
      <p:bldP spid="37" grpId="0"/>
      <p:bldP spid="39" grpId="0"/>
      <p:bldP spid="42" grpId="0"/>
      <p:bldP spid="42" grpId="1"/>
      <p:bldP spid="42" grpId="2"/>
      <p:bldP spid="43" grpId="0"/>
      <p:bldP spid="43" grpId="1"/>
      <p:bldP spid="43" grpId="2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14400" y="209550"/>
            <a:ext cx="1405232" cy="520456"/>
          </a:xfrm>
          <a:ln>
            <a:noFill/>
          </a:ln>
        </p:spPr>
        <p:txBody>
          <a:bodyPr/>
          <a:lstStyle/>
          <a:p>
            <a:pPr marL="0" indent="0" algn="l">
              <a:buNone/>
            </a:pPr>
            <a:r>
              <a:rPr lang="fr-FR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fr-FR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 :</a:t>
            </a:r>
            <a:endParaRPr lang="en-US" sz="2800" b="0" smtClean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7050" y="819150"/>
            <a:ext cx="83121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khi để làm xuất hiện nhân tử chung ta cần </a:t>
            </a:r>
            <a:r>
              <a:rPr lang="fr-FR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 dấu</a:t>
            </a:r>
            <a:r>
              <a:rPr lang="fr-FR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hạng </a:t>
            </a:r>
            <a:r>
              <a:rPr lang="fr-FR" sz="28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tử. Lưu </a:t>
            </a:r>
            <a:r>
              <a:rPr lang="fr-FR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tới tính chất</a:t>
            </a:r>
            <a:r>
              <a:rPr lang="fr-FR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A = </a:t>
            </a:r>
            <a:r>
              <a:rPr lang="fr-FR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(-</a:t>
            </a:r>
            <a:r>
              <a:rPr lang="fr-FR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596900" cy="59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596900" cy="596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809750"/>
            <a:ext cx="3334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+mn-lt"/>
              </a:rPr>
              <a:t>Ví dụ: </a:t>
            </a:r>
            <a:r>
              <a:rPr lang="en-US" sz="2800" b="1" smtClean="0">
                <a:latin typeface="+mn-lt"/>
              </a:rPr>
              <a:t>y - x = - (x - y)</a:t>
            </a:r>
            <a:endParaRPr lang="en-US" sz="2800" b="1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397264"/>
            <a:ext cx="8012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Áp dụng. Tính giá trị biểu thức: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x(x – 1) – y(1 – x) tại x = 2001 và y = 1999</a:t>
            </a:r>
            <a:endParaRPr lang="en-US" sz="2000">
              <a:latin typeface="+mn-lt"/>
              <a:cs typeface="Times New Roman" panose="02020603050405020304" pitchFamily="18" charset="0"/>
            </a:endParaRPr>
          </a:p>
          <a:p>
            <a:endParaRPr lang="en-US" sz="200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345" y="2778851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Giải:</a:t>
            </a:r>
            <a:endParaRPr lang="en-US" sz="200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3105150"/>
            <a:ext cx="20633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anose="02020603050405020304" pitchFamily="18" charset="0"/>
              </a:rPr>
              <a:t>x(x – 1) – y(1 – x)</a:t>
            </a:r>
            <a:endParaRPr lang="en-US" sz="200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3105150"/>
            <a:ext cx="26340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= x(x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– 1) –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(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y(x – 1))</a:t>
            </a:r>
            <a:endParaRPr lang="en-US" sz="200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86215" y="3146021"/>
            <a:ext cx="1903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= 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(x </a:t>
            </a:r>
            <a:r>
              <a:rPr lang="fr-FR" sz="200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– 1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)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.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(x +  y)</a:t>
            </a:r>
            <a:endParaRPr lang="en-US" sz="200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534701"/>
            <a:ext cx="2839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Với x = 2001 và y = 1999</a:t>
            </a:r>
            <a:endParaRPr lang="en-US" sz="200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055" y="4019550"/>
            <a:ext cx="2720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(2001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1)(2001 + 1999)</a:t>
            </a:r>
            <a:endParaRPr lang="en-US" sz="200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48000" y="4028209"/>
            <a:ext cx="1483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= 2000.4000</a:t>
            </a:r>
            <a:endParaRPr lang="en-US" sz="200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377636" y="4028209"/>
            <a:ext cx="14189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= 8.000.000</a:t>
            </a:r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686800" cy="532285"/>
          </a:xfrm>
        </p:spPr>
        <p:txBody>
          <a:bodyPr/>
          <a:lstStyle/>
          <a:p>
            <a:pPr marL="0" indent="0" algn="l">
              <a:buNone/>
            </a:pPr>
            <a:r>
              <a:rPr lang="fr-FR" sz="2400" b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x sao cho:	      </a:t>
            </a:r>
            <a:r>
              <a:rPr lang="fr-FR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3x</a:t>
            </a:r>
            <a:r>
              <a:rPr lang="fr-FR" sz="2400" b="0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0">
                <a:effectLst/>
                <a:latin typeface="+mn-lt"/>
                <a:cs typeface="Times New Roman" panose="02020603050405020304" pitchFamily="18" charset="0"/>
              </a:rPr>
              <a:t>–</a:t>
            </a:r>
            <a:r>
              <a:rPr lang="fr-FR" sz="2400">
                <a:effectLst/>
                <a:cs typeface="Times New Roman" panose="02020603050405020304" pitchFamily="18" charset="0"/>
              </a:rPr>
              <a:t> </a:t>
            </a:r>
            <a:r>
              <a:rPr lang="fr-FR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6x = 0 	b) 2x(x </a:t>
            </a:r>
            <a:r>
              <a:rPr lang="fr-FR" sz="2400">
                <a:effectLst/>
                <a:cs typeface="Times New Roman" panose="02020603050405020304" pitchFamily="18" charset="0"/>
              </a:rPr>
              <a:t>–</a:t>
            </a:r>
            <a:r>
              <a:rPr lang="fr-FR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2021) + 2021 </a:t>
            </a:r>
            <a:r>
              <a:rPr lang="fr-FR" sz="2400">
                <a:effectLst/>
                <a:cs typeface="Times New Roman" panose="02020603050405020304" pitchFamily="18" charset="0"/>
              </a:rPr>
              <a:t>–</a:t>
            </a:r>
            <a:r>
              <a:rPr lang="fr-FR" sz="2400" b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= 0</a:t>
            </a:r>
            <a:endParaRPr lang="en-US" sz="2400" b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2451" y="1257240"/>
            <a:ext cx="17668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 3x</a:t>
            </a:r>
            <a:r>
              <a:rPr lang="fr-FR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>
                <a:latin typeface="Times New Roman" panose="02020603050405020304" pitchFamily="18" charset="0"/>
                <a:cs typeface="Times New Roman" panose="02020603050405020304" pitchFamily="18" charset="0"/>
              </a:rPr>
              <a:t>6x = 0 </a:t>
            </a:r>
            <a:endParaRPr lang="en-US" sz="2000"/>
          </a:p>
        </p:txBody>
      </p:sp>
      <p:sp>
        <p:nvSpPr>
          <p:cNvPr id="4" name="Rectangle 3"/>
          <p:cNvSpPr/>
          <p:nvPr/>
        </p:nvSpPr>
        <p:spPr>
          <a:xfrm>
            <a:off x="228600" y="666750"/>
            <a:ext cx="790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Giải.</a:t>
            </a:r>
            <a:endParaRPr lang="en-US" sz="2400"/>
          </a:p>
        </p:txBody>
      </p:sp>
      <p:sp>
        <p:nvSpPr>
          <p:cNvPr id="5" name="Rectangle 4"/>
          <p:cNvSpPr/>
          <p:nvPr/>
        </p:nvSpPr>
        <p:spPr>
          <a:xfrm>
            <a:off x="561554" y="1662545"/>
            <a:ext cx="18036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.x </a:t>
            </a:r>
            <a:r>
              <a:rPr lang="fr-FR" sz="2000"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 </a:t>
            </a:r>
            <a:r>
              <a:rPr lang="fr-FR" sz="2000">
                <a:latin typeface="Times New Roman" panose="02020603050405020304" pitchFamily="18" charset="0"/>
                <a:cs typeface="Times New Roman" panose="02020603050405020304" pitchFamily="18" charset="0"/>
              </a:rPr>
              <a:t>= 0 </a:t>
            </a:r>
            <a:endParaRPr lang="en-US" sz="2000"/>
          </a:p>
        </p:txBody>
      </p:sp>
      <p:sp>
        <p:nvSpPr>
          <p:cNvPr id="6" name="Rectangle 5"/>
          <p:cNvSpPr/>
          <p:nvPr/>
        </p:nvSpPr>
        <p:spPr>
          <a:xfrm>
            <a:off x="694756" y="2062655"/>
            <a:ext cx="16674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.(x </a:t>
            </a:r>
            <a:r>
              <a:rPr lang="fr-FR" sz="2000"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fr-FR" sz="2000">
                <a:latin typeface="Times New Roman" panose="02020603050405020304" pitchFamily="18" charset="0"/>
                <a:cs typeface="Times New Roman" panose="02020603050405020304" pitchFamily="18" charset="0"/>
              </a:rPr>
              <a:t>= 0 </a:t>
            </a:r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105310" y="2462765"/>
            <a:ext cx="28664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vậy  3x = 0 hoặc x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– 2 = 0</a:t>
            </a:r>
            <a:endParaRPr lang="en-US" sz="200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7271" y="2862875"/>
            <a:ext cx="23535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nên  x = 0 hoặc x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= 2</a:t>
            </a:r>
            <a:endParaRPr lang="en-US" sz="200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1257240"/>
            <a:ext cx="0" cy="230511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1254415"/>
            <a:ext cx="33570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anose="02020603050405020304" pitchFamily="18" charset="0"/>
              </a:rPr>
              <a:t>b) 2x(x – 2021) + 2021 – x = 0</a:t>
            </a:r>
            <a:endParaRPr lang="en-US" sz="200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7600" y="1662545"/>
            <a:ext cx="35044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 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2x(x – 2021) –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(x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–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2021)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= 0</a:t>
            </a:r>
            <a:endParaRPr lang="en-US" sz="200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57600" y="1674221"/>
            <a:ext cx="345821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 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2x</a:t>
            </a:r>
            <a:r>
              <a:rPr lang="fr-FR" sz="200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(x – 2021)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 –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(x </a:t>
            </a:r>
            <a:r>
              <a:rPr lang="fr-FR" sz="200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– 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2021)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.</a:t>
            </a:r>
            <a:r>
              <a:rPr lang="en-US" altLang="fr-FR" sz="2000" smtClean="0">
                <a:latin typeface="+mn-lt"/>
                <a:cs typeface="Times New Roman" panose="02020603050405020304" pitchFamily="18" charset="0"/>
              </a:rPr>
              <a:t>=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 0</a:t>
            </a:r>
            <a:endParaRPr lang="en-US" sz="200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7200" y="2094027"/>
            <a:ext cx="27847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  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(x </a:t>
            </a:r>
            <a:r>
              <a:rPr lang="fr-FR" sz="200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– 2021</a:t>
            </a:r>
            <a:r>
              <a:rPr lang="fr-FR" sz="200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).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(2x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–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 1) 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= 0</a:t>
            </a:r>
            <a:endParaRPr lang="en-US" sz="200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2513833"/>
            <a:ext cx="3714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vậy  x – 2021 = 0 hoặc 2x – 1 = 0</a:t>
            </a:r>
            <a:endParaRPr lang="en-US" sz="200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41961" y="2933640"/>
            <a:ext cx="29370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smtClean="0">
                <a:latin typeface="+mn-lt"/>
                <a:cs typeface="Times New Roman" panose="02020603050405020304" pitchFamily="18" charset="0"/>
              </a:rPr>
              <a:t>nên  x = 2021 hoặc x</a:t>
            </a:r>
            <a:r>
              <a:rPr lang="fr-FR" sz="20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000" smtClean="0">
                <a:latin typeface="+mn-lt"/>
                <a:cs typeface="Times New Roman" panose="02020603050405020304" pitchFamily="18" charset="0"/>
              </a:rPr>
              <a:t>= 1/2</a:t>
            </a:r>
            <a:endParaRPr lang="en-US" sz="2000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3" name="Ink 2"/>
              <p14:cNvContentPartPr/>
              <p14:nvPr/>
            </p14:nvContentPartPr>
            <p14:xfrm>
              <a:off x="6678295" y="1801495"/>
              <a:ext cx="6985" cy="147320"/>
            </p14:xfrm>
          </p:contentPart>
        </mc:Choice>
        <mc:Fallback xmlns="">
          <p:pic>
            <p:nvPicPr>
              <p:cNvPr id="3" name="Ink 2"/>
            </p:nvPicPr>
            <p:blipFill>
              <a:blip r:embed="rId2"/>
            </p:blipFill>
            <p:spPr>
              <a:xfrm>
                <a:off x="6678295" y="1801495"/>
                <a:ext cx="6985" cy="147320"/>
              </a:xfrm>
              <a:prstGeom prst="rect"/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3" grpId="0"/>
      <p:bldP spid="13" grpId="1"/>
      <p:bldP spid="14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204" y="1276350"/>
            <a:ext cx="7467600" cy="20574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Ta có: 55</a:t>
            </a:r>
            <a:r>
              <a:rPr lang="fr-FR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n+1</a:t>
            </a:r>
            <a:r>
              <a:rPr lang="fr-FR" sz="3600">
                <a:cs typeface="Times New Roman" panose="02020603050405020304" pitchFamily="18" charset="0"/>
              </a:rPr>
              <a:t> – </a:t>
            </a: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55</a:t>
            </a:r>
            <a:r>
              <a:rPr lang="fr-FR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  </a:t>
            </a: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= </a:t>
            </a:r>
            <a:r>
              <a:rPr lang="fr-FR" sz="36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55</a:t>
            </a:r>
            <a:r>
              <a:rPr lang="fr-FR" sz="3600" b="1" baseline="30000" smtClean="0">
                <a:solidFill>
                  <a:srgbClr val="FF0000"/>
                </a:solidFill>
                <a:cs typeface="Times New Roman" panose="02020603050405020304" pitchFamily="18" charset="0"/>
              </a:rPr>
              <a:t>n </a:t>
            </a:r>
            <a:r>
              <a:rPr lang="fr-FR" sz="36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.55 </a:t>
            </a:r>
            <a:r>
              <a:rPr lang="fr-FR" sz="3600">
                <a:solidFill>
                  <a:srgbClr val="FF0000"/>
                </a:solidFill>
                <a:cs typeface="Times New Roman" panose="02020603050405020304" pitchFamily="18" charset="0"/>
              </a:rPr>
              <a:t>–</a:t>
            </a:r>
            <a:r>
              <a:rPr lang="fr-FR" sz="36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55</a:t>
            </a:r>
            <a:r>
              <a:rPr lang="fr-FR" sz="3600" b="1" baseline="30000" smtClean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fr-FR" sz="36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.1</a:t>
            </a:r>
            <a:endParaRPr lang="fr-FR" sz="3600" b="1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		             = 55</a:t>
            </a:r>
            <a:r>
              <a:rPr lang="fr-FR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</a:t>
            </a: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.(55</a:t>
            </a:r>
            <a:r>
              <a:rPr lang="fr-FR" sz="360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fr-FR" sz="36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 – 1)</a:t>
            </a:r>
            <a:endParaRPr lang="fr-FR" sz="3600" b="1" smtClean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                            = 55</a:t>
            </a:r>
            <a:r>
              <a:rPr lang="fr-FR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 </a:t>
            </a: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. 54 </a:t>
            </a:r>
            <a:r>
              <a:rPr lang="vi-VN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 ⋮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54</a:t>
            </a:r>
            <a:endParaRPr lang="en-US" sz="3600" smtClean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fr-FR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     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=&gt;  55</a:t>
            </a:r>
            <a:r>
              <a:rPr lang="en-US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n+1  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- 55</a:t>
            </a:r>
            <a:r>
              <a:rPr lang="en-US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    </a:t>
            </a:r>
            <a:r>
              <a:rPr lang="vi-VN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⋮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54</a:t>
            </a:r>
            <a:endParaRPr lang="en-US" sz="3600" b="1" smtClean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         Vậy 55</a:t>
            </a:r>
            <a:r>
              <a:rPr lang="en-US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n+1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- 55</a:t>
            </a:r>
            <a:r>
              <a:rPr lang="en-US" sz="3600" b="1" baseline="30000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n </a:t>
            </a:r>
            <a:r>
              <a:rPr lang="vi-VN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⋮ </a:t>
            </a:r>
            <a:r>
              <a:rPr lang="en-US" sz="3600" b="1" smtClean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54(đpcm)</a:t>
            </a:r>
            <a:endParaRPr lang="en-US" sz="3600" smtClean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" y="209550"/>
            <a:ext cx="8763000" cy="571500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smtClean="0">
                <a:latin typeface="+mn-lt"/>
                <a:cs typeface="Times New Roman" panose="02020603050405020304" pitchFamily="18" charset="0"/>
              </a:rPr>
              <a:t> Chứng minh rằng 55</a:t>
            </a:r>
            <a:r>
              <a:rPr lang="en-US" sz="2400" b="1" baseline="30000" smtClean="0">
                <a:latin typeface="+mn-lt"/>
                <a:cs typeface="Times New Roman" panose="02020603050405020304" pitchFamily="18" charset="0"/>
              </a:rPr>
              <a:t>n+1 </a:t>
            </a:r>
            <a:r>
              <a:rPr lang="en-US" sz="2400" b="1" smtClean="0">
                <a:latin typeface="+mn-lt"/>
                <a:cs typeface="Times New Roman" panose="02020603050405020304" pitchFamily="18" charset="0"/>
              </a:rPr>
              <a:t>- 55</a:t>
            </a:r>
            <a:r>
              <a:rPr lang="en-US" sz="2400" b="1" baseline="30000" smtClean="0">
                <a:latin typeface="+mn-lt"/>
                <a:cs typeface="Times New Roman" panose="02020603050405020304" pitchFamily="18" charset="0"/>
              </a:rPr>
              <a:t>n  </a:t>
            </a:r>
            <a:r>
              <a:rPr lang="en-US" sz="2400" b="1" smtClean="0">
                <a:latin typeface="+mn-lt"/>
                <a:cs typeface="Times New Roman" panose="02020603050405020304" pitchFamily="18" charset="0"/>
              </a:rPr>
              <a:t>chia hết cho 54 (với n là số tự nhiên)</a:t>
            </a:r>
            <a:endParaRPr lang="en-US" sz="2400" smtClean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3627" y="786884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Giải.</a:t>
            </a:r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3" name="Ink 2"/>
              <p14:cNvContentPartPr/>
              <p14:nvPr/>
            </p14:nvContentPartPr>
            <p14:xfrm>
              <a:off x="3603625" y="1271905"/>
              <a:ext cx="360" cy="87630"/>
            </p14:xfrm>
          </p:contentPart>
        </mc:Choice>
        <mc:Fallback xmlns="">
          <p:pic>
            <p:nvPicPr>
              <p:cNvPr id="3" name="Ink 2"/>
            </p:nvPicPr>
            <p:blipFill>
              <a:blip r:embed="rId2"/>
            </p:blipFill>
            <p:spPr>
              <a:xfrm>
                <a:off x="3603625" y="1271905"/>
                <a:ext cx="360" cy="8763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5" name="Ink 4"/>
              <p14:cNvContentPartPr/>
              <p14:nvPr/>
            </p14:nvContentPartPr>
            <p14:xfrm>
              <a:off x="4146550" y="1526540"/>
              <a:ext cx="13335" cy="360"/>
            </p14:xfrm>
          </p:contentPart>
        </mc:Choice>
        <mc:Fallback xmlns="">
          <p:pic>
            <p:nvPicPr>
              <p:cNvPr id="5" name="Ink 4"/>
            </p:nvPicPr>
            <p:blipFill>
              <a:blip r:embed="rId4"/>
            </p:blipFill>
            <p:spPr>
              <a:xfrm>
                <a:off x="4146550" y="1526540"/>
                <a:ext cx="13335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6" name="Ink 5"/>
              <p14:cNvContentPartPr/>
              <p14:nvPr/>
            </p14:nvContentPartPr>
            <p14:xfrm>
              <a:off x="4260215" y="1399540"/>
              <a:ext cx="26670" cy="213995"/>
            </p14:xfrm>
          </p:contentPart>
        </mc:Choice>
        <mc:Fallback xmlns="">
          <p:pic>
            <p:nvPicPr>
              <p:cNvPr id="6" name="Ink 5"/>
            </p:nvPicPr>
            <p:blipFill>
              <a:blip r:embed="rId6"/>
            </p:blipFill>
            <p:spPr>
              <a:xfrm>
                <a:off x="4260215" y="1399540"/>
                <a:ext cx="26670" cy="213995"/>
              </a:xfrm>
              <a:prstGeom prst="rect"/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57024" y="133350"/>
            <a:ext cx="3034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+mn-lt"/>
              </a:rPr>
              <a:t>Chọn đáp án đúng</a:t>
            </a:r>
            <a:endParaRPr lang="en-US" sz="2800" b="1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895350"/>
            <a:ext cx="871584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Câu 1: Giá trị của biểu thức 12.81 + 12.19 là:</a:t>
            </a:r>
            <a:endParaRPr lang="en-US" sz="2400" smtClean="0">
              <a:latin typeface="+mn-lt"/>
            </a:endParaRPr>
          </a:p>
          <a:p>
            <a:r>
              <a:rPr lang="en-US" sz="2400">
                <a:latin typeface="+mn-lt"/>
              </a:rPr>
              <a:t>	</a:t>
            </a:r>
            <a:r>
              <a:rPr lang="en-US" sz="2400" smtClean="0">
                <a:latin typeface="+mn-lt"/>
              </a:rPr>
              <a:t>A. 120	            B. 1200	C. 1000	D. 112</a:t>
            </a:r>
            <a:endParaRPr lang="en-US" sz="2400" smtClean="0">
              <a:latin typeface="+mn-lt"/>
            </a:endParaRPr>
          </a:p>
          <a:p>
            <a:r>
              <a:rPr lang="en-US" sz="2400" smtClean="0">
                <a:latin typeface="+mn-lt"/>
              </a:rPr>
              <a:t>Câu 2: Kết quả phân tích đa thức 3x</a:t>
            </a:r>
            <a:r>
              <a:rPr lang="en-US" sz="2400" baseline="30000" smtClean="0">
                <a:latin typeface="+mn-lt"/>
              </a:rPr>
              <a:t>2</a:t>
            </a:r>
            <a:r>
              <a:rPr lang="en-US" sz="2400" smtClean="0">
                <a:latin typeface="+mn-lt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5x thành nhân tử là:</a:t>
            </a:r>
            <a:endParaRPr lang="fr-FR" sz="2400" smtClean="0">
              <a:latin typeface="+mn-lt"/>
              <a:cs typeface="Times New Roman" panose="02020603050405020304" pitchFamily="18" charset="0"/>
            </a:endParaRPr>
          </a:p>
          <a:p>
            <a:r>
              <a:rPr lang="fr-FR" sz="2400">
                <a:latin typeface="+mn-lt"/>
                <a:cs typeface="Times New Roman" panose="02020603050405020304" pitchFamily="18" charset="0"/>
              </a:rPr>
              <a:t>	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A. 3x(x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5)	B. 5x(3x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1)	C. x(x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5)	D. x(3x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5)</a:t>
            </a:r>
            <a:endParaRPr lang="fr-FR" sz="2400" smtClean="0">
              <a:latin typeface="+mn-lt"/>
              <a:cs typeface="Times New Roman" panose="02020603050405020304" pitchFamily="18" charset="0"/>
            </a:endParaRPr>
          </a:p>
          <a:p>
            <a:r>
              <a:rPr lang="fr-FR" sz="2400" smtClean="0">
                <a:latin typeface="+mn-lt"/>
                <a:cs typeface="Times New Roman" panose="02020603050405020304" pitchFamily="18" charset="0"/>
              </a:rPr>
              <a:t>Câu 3: </a:t>
            </a:r>
            <a:r>
              <a:rPr lang="en-US" sz="2400">
                <a:latin typeface="+mn-lt"/>
              </a:rPr>
              <a:t>Kết quả phân tích đa thức </a:t>
            </a:r>
            <a:r>
              <a:rPr lang="en-US" sz="2400" smtClean="0">
                <a:latin typeface="+mn-lt"/>
              </a:rPr>
              <a:t>x(x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1) – y(1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x) 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thành nhân tử là:</a:t>
            </a:r>
            <a:endParaRPr lang="fr-FR" sz="2400">
              <a:latin typeface="+mn-lt"/>
              <a:cs typeface="Times New Roman" panose="02020603050405020304" pitchFamily="18" charset="0"/>
            </a:endParaRPr>
          </a:p>
          <a:p>
            <a:r>
              <a:rPr lang="en-US" sz="2400" smtClean="0">
                <a:latin typeface="+mn-lt"/>
              </a:rPr>
              <a:t>	A. 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y</a:t>
            </a:r>
            <a:r>
              <a:rPr lang="en-US" sz="2400" smtClean="0">
                <a:latin typeface="+mn-lt"/>
              </a:rPr>
              <a:t>)(x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1</a:t>
            </a:r>
            <a:r>
              <a:rPr lang="en-US" sz="2400" smtClean="0">
                <a:latin typeface="+mn-lt"/>
              </a:rPr>
              <a:t>)		B. (x + y)(x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1</a:t>
            </a:r>
            <a:r>
              <a:rPr lang="en-US" sz="2400" smtClean="0">
                <a:latin typeface="+mn-lt"/>
              </a:rPr>
              <a:t>)</a:t>
            </a:r>
            <a:endParaRPr lang="en-US" sz="2400" smtClean="0">
              <a:latin typeface="+mn-lt"/>
            </a:endParaRPr>
          </a:p>
          <a:p>
            <a:r>
              <a:rPr lang="en-US" sz="2400">
                <a:latin typeface="+mn-lt"/>
              </a:rPr>
              <a:t>	</a:t>
            </a:r>
            <a:r>
              <a:rPr lang="en-US" sz="2400" smtClean="0">
                <a:latin typeface="+mn-lt"/>
              </a:rPr>
              <a:t>C. (1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– </a:t>
            </a:r>
            <a:r>
              <a:rPr lang="en-US" sz="2400" smtClean="0">
                <a:latin typeface="+mn-lt"/>
              </a:rPr>
              <a:t>x)(x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y</a:t>
            </a:r>
            <a:r>
              <a:rPr lang="en-US" sz="2400" smtClean="0">
                <a:latin typeface="+mn-lt"/>
              </a:rPr>
              <a:t>)		D. (1</a:t>
            </a:r>
            <a:r>
              <a:rPr lang="fr-FR" sz="2400">
                <a:latin typeface="+mn-lt"/>
                <a:cs typeface="Times New Roman" panose="02020603050405020304" pitchFamily="18" charset="0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x</a:t>
            </a:r>
            <a:r>
              <a:rPr lang="en-US" sz="2400" smtClean="0">
                <a:latin typeface="+mn-lt"/>
              </a:rPr>
              <a:t>)(x + y)	</a:t>
            </a:r>
            <a:endParaRPr lang="en-US" sz="2400" smtClean="0">
              <a:latin typeface="+mn-lt"/>
            </a:endParaRPr>
          </a:p>
          <a:p>
            <a:r>
              <a:rPr lang="en-US" sz="2400" smtClean="0">
                <a:latin typeface="+mn-lt"/>
              </a:rPr>
              <a:t>Câu 4: Tìm x biết 3x</a:t>
            </a:r>
            <a:r>
              <a:rPr lang="en-US" sz="2400" baseline="30000" smtClean="0">
                <a:latin typeface="+mn-lt"/>
              </a:rPr>
              <a:t>2</a:t>
            </a:r>
            <a:r>
              <a:rPr lang="en-US" sz="2400" smtClean="0">
                <a:latin typeface="+mn-lt"/>
              </a:rPr>
              <a:t> 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– 12x = 0 ta được</a:t>
            </a:r>
            <a:endParaRPr lang="fr-FR" sz="2400" smtClean="0">
              <a:latin typeface="+mn-lt"/>
              <a:cs typeface="Times New Roman" panose="02020603050405020304" pitchFamily="18" charset="0"/>
            </a:endParaRPr>
          </a:p>
          <a:p>
            <a:r>
              <a:rPr lang="fr-FR" sz="2400">
                <a:latin typeface="+mn-lt"/>
                <a:cs typeface="Times New Roman" panose="02020603050405020304" pitchFamily="18" charset="0"/>
              </a:rPr>
              <a:t>	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A. x = 0 hoặc x = 4	 	B. x = 0 hoặc x = 3</a:t>
            </a:r>
            <a:endParaRPr lang="fr-FR" sz="2400" smtClean="0">
              <a:latin typeface="+mn-lt"/>
              <a:cs typeface="Times New Roman" panose="02020603050405020304" pitchFamily="18" charset="0"/>
            </a:endParaRPr>
          </a:p>
          <a:p>
            <a:r>
              <a:rPr lang="fr-FR" sz="2400">
                <a:latin typeface="+mn-lt"/>
                <a:cs typeface="Times New Roman" panose="02020603050405020304" pitchFamily="18" charset="0"/>
              </a:rPr>
              <a:t>	</a:t>
            </a:r>
            <a:r>
              <a:rPr lang="fr-FR" sz="2400" smtClean="0">
                <a:latin typeface="+mn-lt"/>
                <a:cs typeface="Times New Roman" panose="02020603050405020304" pitchFamily="18" charset="0"/>
              </a:rPr>
              <a:t>C. x = 0			D. x = 3</a:t>
            </a:r>
            <a:endParaRPr lang="en-US" sz="2400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958548" y="1302854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629400" y="20383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787348" y="2763906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43000" y="3867150"/>
            <a:ext cx="381000" cy="381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drop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imes">
      <a:majorFont>
        <a:latin typeface="VNI-Ariston"/>
        <a:ea typeface=""/>
        <a:cs typeface=""/>
      </a:majorFont>
      <a:minorFont>
        <a:latin typeface="Times New Roman"/>
        <a:ea typeface=""/>
        <a:cs typeface="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</Template>
  <TotalTime>0</TotalTime>
  <Words>2612</Words>
  <Application>WPS Presentation</Application>
  <PresentationFormat>On-screen Show (16:9)</PresentationFormat>
  <Paragraphs>186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Georgia</vt:lpstr>
      <vt:lpstr>Times New Roman</vt:lpstr>
      <vt:lpstr>Wingdings</vt:lpstr>
      <vt:lpstr>Microsoft YaHei</vt:lpstr>
      <vt:lpstr>Arial Unicode MS</vt:lpstr>
      <vt:lpstr>VNI-Ariston</vt:lpstr>
      <vt:lpstr>Calibri</vt:lpstr>
      <vt:lpstr>drop</vt:lpstr>
      <vt:lpstr>PowerPoint 演示文稿</vt:lpstr>
      <vt:lpstr>Với A, B, C là các biểu thức tùy ý:</vt:lpstr>
      <vt:lpstr>Khái niệm phân tích đa thức thành nhân tử </vt:lpstr>
      <vt:lpstr> Các bước phân tích đa thức thành nhân tử bằng phương pháp   đặt nhân tử chung</vt:lpstr>
      <vt:lpstr>PowerPoint 演示文稿</vt:lpstr>
      <vt:lpstr>Lưu ý :</vt:lpstr>
      <vt:lpstr>Tìm x sao cho:	      a) 3x2 – 6x = 0 	b) 2x(x – 2021) + 2021 – x = 0</vt:lpstr>
      <vt:lpstr> Chứng minh rằng 55n+1 - 55n  chia hết cho 54 (với n là số tự nhiên)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 nhan tu chung</dc:title>
  <dc:creator>Luân Đặng</dc:creator>
  <dc:subject>Phan tich da thuc</dc:subject>
  <cp:category>Dai so 8</cp:category>
  <cp:lastModifiedBy>VU PRO</cp:lastModifiedBy>
  <cp:revision>10</cp:revision>
  <dcterms:created xsi:type="dcterms:W3CDTF">2019-09-20T02:57:00Z</dcterms:created>
  <dcterms:modified xsi:type="dcterms:W3CDTF">2021-10-23T15:07:25Z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D7897A9B79C644D2A56D0F757E7932BA</vt:lpwstr>
  </property>
  <property fmtid="{D5CDD505-2E9C-101B-9397-08002B2CF9AE}" pid="3" name="KSOProductBuildVer">
    <vt:lpwstr>1033-11.2.0.10323</vt:lpwstr>
  </property>
</Properties>
</file>