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0" r:id="rId3"/>
    <p:sldId id="269" r:id="rId4"/>
    <p:sldId id="271" r:id="rId5"/>
    <p:sldId id="274" r:id="rId6"/>
    <p:sldId id="273" r:id="rId7"/>
    <p:sldId id="272" r:id="rId8"/>
    <p:sldId id="277" r:id="rId9"/>
    <p:sldId id="282" r:id="rId10"/>
    <p:sldId id="263" r:id="rId11"/>
    <p:sldId id="276" r:id="rId12"/>
    <p:sldId id="283" r:id="rId13"/>
    <p:sldId id="281" r:id="rId14"/>
    <p:sldId id="275" r:id="rId15"/>
    <p:sldId id="264" r:id="rId16"/>
    <p:sldId id="284" r:id="rId17"/>
    <p:sldId id="266" r:id="rId18"/>
    <p:sldId id="268" r:id="rId19"/>
    <p:sldId id="28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893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EBDB-B25F-43DC-83E5-460F4365C9C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076D-2081-41A8-A493-CAAC9802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40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EBDB-B25F-43DC-83E5-460F4365C9C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076D-2081-41A8-A493-CAAC9802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2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EBDB-B25F-43DC-83E5-460F4365C9C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076D-2081-41A8-A493-CAAC9802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48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EBDB-B25F-43DC-83E5-460F4365C9C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076D-2081-41A8-A493-CAAC9802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28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EBDB-B25F-43DC-83E5-460F4365C9C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076D-2081-41A8-A493-CAAC9802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40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EBDB-B25F-43DC-83E5-460F4365C9C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076D-2081-41A8-A493-CAAC9802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05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EBDB-B25F-43DC-83E5-460F4365C9C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076D-2081-41A8-A493-CAAC9802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64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EBDB-B25F-43DC-83E5-460F4365C9C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076D-2081-41A8-A493-CAAC9802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39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EBDB-B25F-43DC-83E5-460F4365C9C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076D-2081-41A8-A493-CAAC9802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74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EBDB-B25F-43DC-83E5-460F4365C9C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076D-2081-41A8-A493-CAAC9802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01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3EBDB-B25F-43DC-83E5-460F4365C9C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076D-2081-41A8-A493-CAAC9802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3EBDB-B25F-43DC-83E5-460F4365C9C6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5076D-2081-41A8-A493-CAAC9802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0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7" Type="http://schemas.openxmlformats.org/officeDocument/2006/relationships/image" Target="../media/image7.png"/><Relationship Id="rId2" Type="http://schemas.microsoft.com/office/2007/relationships/media" Target="../media/media5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905000" y="1524000"/>
            <a:ext cx="5334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Cooper"/>
              </a:rPr>
              <a:t>KHỞI ĐỘNG </a:t>
            </a:r>
            <a:endParaRPr lang="en-US" sz="3600" kern="10" dirty="0">
              <a:ln w="12700">
                <a:solidFill>
                  <a:srgbClr val="8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Cooper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6800" y="259080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oán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nhé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nhNhaODauTheBeat-AMeeBRay-629803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09800" y="3276600"/>
            <a:ext cx="609600" cy="609600"/>
          </a:xfrm>
          <a:prstGeom prst="rect">
            <a:avLst/>
          </a:prstGeom>
        </p:spPr>
      </p:pic>
      <p:pic>
        <p:nvPicPr>
          <p:cNvPr id="5" name="AnhThanhNienBeat-HuyR-620574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36076" y="4038600"/>
            <a:ext cx="609600" cy="609600"/>
          </a:xfrm>
          <a:prstGeom prst="rect">
            <a:avLst/>
          </a:prstGeom>
        </p:spPr>
      </p:pic>
      <p:pic>
        <p:nvPicPr>
          <p:cNvPr id="6" name="LacTroiBeat-SonTungMTP-472563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36076" y="4800600"/>
            <a:ext cx="609600" cy="609600"/>
          </a:xfrm>
          <a:prstGeom prst="rect">
            <a:avLst/>
          </a:prstGeom>
        </p:spPr>
      </p:pic>
      <p:pic>
        <p:nvPicPr>
          <p:cNvPr id="7" name="ThoiMienBeat-CARA-6237611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098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2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7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1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330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417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23671"/>
            <a:ext cx="86106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" t="52570" r="52082" b="-1160"/>
          <a:stretch/>
        </p:blipFill>
        <p:spPr bwMode="auto">
          <a:xfrm>
            <a:off x="0" y="89942"/>
            <a:ext cx="9076596" cy="685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27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93373" y="528188"/>
            <a:ext cx="4090691" cy="2205182"/>
            <a:chOff x="1120851" y="3157968"/>
            <a:chExt cx="3161212" cy="2495006"/>
          </a:xfrm>
        </p:grpSpPr>
        <p:sp>
          <p:nvSpPr>
            <p:cNvPr id="6" name="Frame 5"/>
            <p:cNvSpPr/>
            <p:nvPr/>
          </p:nvSpPr>
          <p:spPr>
            <a:xfrm>
              <a:off x="1120851" y="3157968"/>
              <a:ext cx="3161212" cy="249500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456508" y="3863823"/>
              <a:ext cx="2560320" cy="1277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HS</a:t>
              </a:r>
              <a:r>
                <a:rPr lang="en-US" sz="2400" spc="75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400" spc="75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spc="75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spc="75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sz="2400" spc="75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2400" spc="75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400" spc="3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mảng</a:t>
              </a:r>
              <a:r>
                <a:rPr lang="en-US" sz="2400" spc="3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400" spc="3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400" spc="3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400" spc="3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spc="3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07044" y="2762794"/>
            <a:ext cx="4090691" cy="2114006"/>
            <a:chOff x="5000897" y="1543591"/>
            <a:chExt cx="3161212" cy="2495006"/>
          </a:xfrm>
        </p:grpSpPr>
        <p:sp>
          <p:nvSpPr>
            <p:cNvPr id="9" name="Frame 8"/>
            <p:cNvSpPr/>
            <p:nvPr/>
          </p:nvSpPr>
          <p:spPr>
            <a:xfrm>
              <a:off x="5000897" y="1543591"/>
              <a:ext cx="3161212" cy="249500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77543" y="2385566"/>
              <a:ext cx="2407920" cy="8826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400" spc="195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mảng</a:t>
              </a:r>
              <a:r>
                <a:rPr lang="en-US" sz="2400" spc="195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400" spc="195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spc="195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400" spc="195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spc="195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khỏi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88571" y="4876800"/>
            <a:ext cx="4109164" cy="2014506"/>
            <a:chOff x="1084217" y="3670663"/>
            <a:chExt cx="3161212" cy="2495006"/>
          </a:xfrm>
        </p:grpSpPr>
        <p:sp>
          <p:nvSpPr>
            <p:cNvPr id="12" name="Frame 11"/>
            <p:cNvSpPr/>
            <p:nvPr/>
          </p:nvSpPr>
          <p:spPr>
            <a:xfrm>
              <a:off x="1084217" y="3670663"/>
              <a:ext cx="3161212" cy="249500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91338" y="4278283"/>
              <a:ext cx="2764680" cy="1582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400" spc="38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400" spc="38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2400" spc="38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2400" spc="38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400" spc="38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spc="47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400" spc="47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spc="47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z="2400" spc="47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400" spc="47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bức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64" y="2182091"/>
            <a:ext cx="5109537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2/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2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84775"/>
            <a:ext cx="9144000" cy="32316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+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Sử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dụng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một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khung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giấy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xác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định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mảng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màu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yêu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thích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trên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bức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tranh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32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+ 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Cắt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mảng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màu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đã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chọn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ra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khỏi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bức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tranh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lớn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32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+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Vẽ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thêm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(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chấm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nét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màu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)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để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làm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rõ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hình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tưởng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tượng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trong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bức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tranh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3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2/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31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45" y="0"/>
            <a:ext cx="9132455" cy="32316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VẼ TRANH THEO GIAI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</a:p>
          <a:p>
            <a:pPr algn="ctr"/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</a:p>
          <a:p>
            <a:pPr algn="ctr"/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89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ardrop 3"/>
          <p:cNvSpPr/>
          <p:nvPr/>
        </p:nvSpPr>
        <p:spPr>
          <a:xfrm>
            <a:off x="152400" y="152400"/>
            <a:ext cx="4259387" cy="3503037"/>
          </a:xfrm>
          <a:prstGeom prst="teardrop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ardrop 4"/>
          <p:cNvSpPr/>
          <p:nvPr/>
        </p:nvSpPr>
        <p:spPr>
          <a:xfrm>
            <a:off x="4732213" y="304800"/>
            <a:ext cx="4030787" cy="3411071"/>
          </a:xfrm>
          <a:prstGeom prst="teardrop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ardrop 5"/>
          <p:cNvSpPr/>
          <p:nvPr/>
        </p:nvSpPr>
        <p:spPr>
          <a:xfrm>
            <a:off x="2209800" y="3751729"/>
            <a:ext cx="3733800" cy="3106271"/>
          </a:xfrm>
          <a:prstGeom prst="teardrop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8541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9" r="50000" b="3643"/>
          <a:stretch/>
        </p:blipFill>
        <p:spPr bwMode="auto">
          <a:xfrm>
            <a:off x="914400" y="1676400"/>
            <a:ext cx="3200400" cy="48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7" r="1257" b="73082"/>
          <a:stretch/>
        </p:blipFill>
        <p:spPr bwMode="auto">
          <a:xfrm>
            <a:off x="4267200" y="2354187"/>
            <a:ext cx="4344785" cy="305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346364"/>
            <a:ext cx="91440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fr-FR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fr-FR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fr-FR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29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364"/>
            <a:ext cx="91440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fr-FR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fr-FR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fr-FR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1706881"/>
            <a:ext cx="7315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97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86868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III/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ạo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khung cho bức tranh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1524000"/>
            <a:ext cx="7315200" cy="51673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808856"/>
            <a:ext cx="6553200" cy="4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638800" y="5867400"/>
            <a:ext cx="323924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</a:p>
          <a:p>
            <a:pPr eaLnBrk="1" hangingPunct="1"/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0" y="152400"/>
            <a:ext cx="647700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4000" b="1" u="sng" dirty="0">
                <a:solidFill>
                  <a:srgbClr val="C00000"/>
                </a:solidFill>
                <a:latin typeface="Times New Roman"/>
                <a:ea typeface="Times New Roman"/>
              </a:rPr>
              <a:t>IV/ </a:t>
            </a:r>
            <a:r>
              <a:rPr lang="fr-FR" sz="4000" b="1" u="sng" dirty="0" err="1">
                <a:solidFill>
                  <a:srgbClr val="C00000"/>
                </a:solidFill>
                <a:latin typeface="Times New Roman"/>
                <a:ea typeface="Times New Roman"/>
              </a:rPr>
              <a:t>Thực</a:t>
            </a:r>
            <a:r>
              <a:rPr lang="fr-FR" sz="4000" b="1" u="sng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fr-FR" sz="4000" b="1" u="sng" dirty="0" err="1">
                <a:solidFill>
                  <a:srgbClr val="C00000"/>
                </a:solidFill>
                <a:latin typeface="Times New Roman"/>
                <a:ea typeface="Times New Roman"/>
              </a:rPr>
              <a:t>hành</a:t>
            </a:r>
            <a:endParaRPr lang="en-US" sz="4000" b="1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fr-FR" sz="28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ắt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mảng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màu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đã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chọn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từ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bức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tranh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chung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Vẽ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thêm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các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chấm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nét,màu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gợi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hình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ảnh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tưởng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tượng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trong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mảng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màu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yêu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thích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Vận </a:t>
            </a:r>
            <a:r>
              <a:rPr lang="nl-NL" sz="2800" dirty="0">
                <a:solidFill>
                  <a:srgbClr val="000000"/>
                </a:solidFill>
                <a:latin typeface="Times New Roman"/>
                <a:ea typeface="Times New Roman"/>
              </a:rPr>
              <a:t>dụng kiến thức đã học vào thực tế.</a:t>
            </a:r>
            <a:endParaRPr lang="en-US" sz="28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Tạo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khung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cho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bức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tranh</a:t>
            </a:r>
            <a:endParaRPr lang="en-US" sz="28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578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152400"/>
            <a:ext cx="8915400" cy="53091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3600" b="1" u="sng" dirty="0">
                <a:solidFill>
                  <a:srgbClr val="C00000"/>
                </a:solidFill>
                <a:latin typeface="Times New Roman"/>
                <a:ea typeface="Times New Roman"/>
              </a:rPr>
              <a:t>VI/ </a:t>
            </a:r>
            <a:r>
              <a:rPr lang="fr-FR" sz="3600" b="1" u="sng" dirty="0" err="1">
                <a:solidFill>
                  <a:srgbClr val="C00000"/>
                </a:solidFill>
                <a:latin typeface="Times New Roman"/>
                <a:ea typeface="Times New Roman"/>
              </a:rPr>
              <a:t>Tìm</a:t>
            </a:r>
            <a:r>
              <a:rPr lang="fr-FR" sz="3600" b="1" u="sng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fr-FR" sz="3600" b="1" u="sng" dirty="0" err="1">
                <a:solidFill>
                  <a:srgbClr val="C00000"/>
                </a:solidFill>
                <a:latin typeface="Times New Roman"/>
                <a:ea typeface="Times New Roman"/>
              </a:rPr>
              <a:t>hiểu</a:t>
            </a:r>
            <a:r>
              <a:rPr lang="fr-FR" sz="3600" b="1" u="sng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fr-FR" sz="3600" b="1" u="sng" dirty="0" err="1">
                <a:solidFill>
                  <a:srgbClr val="C00000"/>
                </a:solidFill>
                <a:latin typeface="Times New Roman"/>
                <a:ea typeface="Times New Roman"/>
              </a:rPr>
              <a:t>tranh</a:t>
            </a:r>
            <a:r>
              <a:rPr lang="fr-FR" sz="3600" b="1" u="sng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fr-FR" sz="3600" b="1" u="sng" dirty="0" err="1">
                <a:solidFill>
                  <a:srgbClr val="C00000"/>
                </a:solidFill>
                <a:latin typeface="Times New Roman"/>
                <a:ea typeface="Times New Roman"/>
              </a:rPr>
              <a:t>trừu</a:t>
            </a:r>
            <a:r>
              <a:rPr lang="fr-FR" sz="3600" b="1" u="sng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fr-FR" sz="3600" b="1" u="sng" dirty="0" err="1">
                <a:solidFill>
                  <a:srgbClr val="C00000"/>
                </a:solidFill>
                <a:latin typeface="Times New Roman"/>
                <a:ea typeface="Times New Roman"/>
              </a:rPr>
              <a:t>tượng</a:t>
            </a:r>
            <a:r>
              <a:rPr lang="fr-FR" sz="3600" b="1" u="sng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fr-FR" sz="3600" b="1" u="sng" dirty="0" err="1">
                <a:solidFill>
                  <a:srgbClr val="C00000"/>
                </a:solidFill>
                <a:latin typeface="Times New Roman"/>
                <a:ea typeface="Times New Roman"/>
              </a:rPr>
              <a:t>của</a:t>
            </a:r>
            <a:r>
              <a:rPr lang="fr-FR" sz="3600" b="1" u="sng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fr-FR" sz="3600" b="1" u="sng" dirty="0" err="1">
                <a:solidFill>
                  <a:srgbClr val="C00000"/>
                </a:solidFill>
                <a:latin typeface="Times New Roman"/>
                <a:ea typeface="Times New Roman"/>
              </a:rPr>
              <a:t>họa</a:t>
            </a:r>
            <a:r>
              <a:rPr lang="fr-FR" sz="3600" b="1" u="sng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fr-FR" sz="3600" b="1" u="sng" dirty="0" err="1">
                <a:solidFill>
                  <a:srgbClr val="C00000"/>
                </a:solidFill>
                <a:latin typeface="Times New Roman"/>
                <a:ea typeface="Times New Roman"/>
              </a:rPr>
              <a:t>sĩ</a:t>
            </a:r>
            <a:endParaRPr lang="en-US" sz="3600" b="1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+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Các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bức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tranh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được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vẽ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theo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thể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loại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trừu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tượng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cảm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xúc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ngẫu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hứng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của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tác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giả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+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Em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có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cảm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nhận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về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các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chấm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nét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màu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trong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tranh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của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em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và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của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họa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sĩ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  <a:endParaRPr lang="en-US" sz="2800" dirty="0">
              <a:latin typeface="Times New Roman"/>
              <a:ea typeface="Times New Roman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/>
              <a:buChar char=""/>
            </a:pP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chấm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nét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đơn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giản</a:t>
            </a:r>
            <a:endParaRPr lang="en-US" sz="2800" dirty="0">
              <a:ea typeface="Calibri"/>
              <a:cs typeface="Times New Roman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/>
              <a:buChar char=""/>
            </a:pP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họa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sĩ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chấm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nét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hài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hòa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đều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ý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nghệ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tác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giả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xem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nhận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thị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giác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thính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giác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190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905000" y="1524000"/>
            <a:ext cx="5334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Cooper"/>
              </a:rPr>
              <a:t>KHỞI ĐỘNG </a:t>
            </a:r>
            <a:endParaRPr lang="en-US" sz="3600" kern="10" dirty="0">
              <a:ln w="12700">
                <a:solidFill>
                  <a:srgbClr val="8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Coop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2743200"/>
            <a:ext cx="441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niên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trôi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miên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30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219200"/>
            <a:ext cx="72498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15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52400" y="1216526"/>
            <a:ext cx="9372599" cy="23698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VẼ TRANH THEO GIAI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</a:p>
          <a:p>
            <a:pPr algn="ctr"/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1053" y="3694243"/>
            <a:ext cx="7876903" cy="19697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89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698243"/>
            <a:ext cx="7916091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4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2724947"/>
            <a:ext cx="7439298" cy="18466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4648200"/>
            <a:ext cx="7439298" cy="18466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1529238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93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79711"/>
            <a:ext cx="84582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 TRẢI NGHIỆM VẼ TRANH THEO NHẠC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73306" y="206099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606935"/>
              </p:ext>
            </p:extLst>
          </p:nvPr>
        </p:nvGraphicFramePr>
        <p:xfrm>
          <a:off x="394138" y="1276163"/>
          <a:ext cx="5092701" cy="483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Bitmap Image" r:id="rId5" imgW="4705200" imgH="3371760" progId="Paint.Picture">
                  <p:embed/>
                </p:oleObj>
              </mc:Choice>
              <mc:Fallback>
                <p:oleObj name="Bitmap Image" r:id="rId5" imgW="4705200" imgH="337176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138" y="1276163"/>
                        <a:ext cx="5092701" cy="4832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82710" y="1276163"/>
            <a:ext cx="2656490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3581400"/>
            <a:ext cx="2895600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pic>
        <p:nvPicPr>
          <p:cNvPr id="8" name="mix_3m55s (audio-joiner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469" y="6048703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1862" y="759576"/>
            <a:ext cx="8622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tranh</a:t>
            </a:r>
            <a:r>
              <a:rPr lang="en-US" sz="2800" dirty="0" smtClean="0"/>
              <a:t> </a:t>
            </a:r>
            <a:r>
              <a:rPr lang="en-US" sz="2800" dirty="0" err="1" smtClean="0"/>
              <a:t>chúng</a:t>
            </a:r>
            <a:r>
              <a:rPr lang="en-US" sz="2800" dirty="0" smtClean="0"/>
              <a:t> ta </a:t>
            </a:r>
            <a:r>
              <a:rPr lang="en-US" sz="2800" dirty="0" err="1" smtClean="0"/>
              <a:t>thực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bước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556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51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533400"/>
            <a:ext cx="6987860" cy="60016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?...</a:t>
            </a:r>
          </a:p>
        </p:txBody>
      </p:sp>
    </p:spTree>
    <p:extLst>
      <p:ext uri="{BB962C8B-B14F-4D97-AF65-F5344CB8AC3E}">
        <p14:creationId xmlns:p14="http://schemas.microsoft.com/office/powerpoint/2010/main" val="349469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529" y="2895600"/>
            <a:ext cx="8305800" cy="338060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3600" b="1" u="sng" dirty="0">
                <a:solidFill>
                  <a:srgbClr val="C00000"/>
                </a:solidFill>
                <a:latin typeface="Times New Roman"/>
                <a:ea typeface="Times New Roman"/>
              </a:rPr>
              <a:t>1. </a:t>
            </a:r>
            <a:r>
              <a:rPr lang="fr-FR" sz="3600" b="1" u="sng" dirty="0" err="1">
                <a:solidFill>
                  <a:srgbClr val="C00000"/>
                </a:solidFill>
                <a:latin typeface="Times New Roman"/>
                <a:ea typeface="Times New Roman"/>
              </a:rPr>
              <a:t>Trãi</a:t>
            </a:r>
            <a:r>
              <a:rPr lang="fr-FR" sz="3600" b="1" u="sng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fr-FR" sz="3600" b="1" u="sng" dirty="0" err="1">
                <a:solidFill>
                  <a:srgbClr val="C00000"/>
                </a:solidFill>
                <a:latin typeface="Times New Roman"/>
                <a:ea typeface="Times New Roman"/>
              </a:rPr>
              <a:t>nghiệm</a:t>
            </a:r>
            <a:r>
              <a:rPr lang="fr-FR" sz="3600" b="1" u="sng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fr-FR" sz="3600" b="1" u="sng" dirty="0" err="1">
                <a:solidFill>
                  <a:srgbClr val="C00000"/>
                </a:solidFill>
                <a:latin typeface="Times New Roman"/>
                <a:ea typeface="Times New Roman"/>
              </a:rPr>
              <a:t>vẽ</a:t>
            </a:r>
            <a:r>
              <a:rPr lang="fr-FR" sz="3600" b="1" u="sng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fr-FR" sz="3600" b="1" u="sng" dirty="0" err="1">
                <a:solidFill>
                  <a:srgbClr val="C00000"/>
                </a:solidFill>
                <a:latin typeface="Times New Roman"/>
                <a:ea typeface="Times New Roman"/>
              </a:rPr>
              <a:t>tranh</a:t>
            </a:r>
            <a:r>
              <a:rPr lang="fr-FR" sz="3600" b="1" u="sng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fr-FR" sz="3600" b="1" u="sng" dirty="0" err="1">
                <a:solidFill>
                  <a:srgbClr val="C00000"/>
                </a:solidFill>
                <a:latin typeface="Times New Roman"/>
                <a:ea typeface="Times New Roman"/>
              </a:rPr>
              <a:t>theo</a:t>
            </a:r>
            <a:r>
              <a:rPr lang="fr-FR" sz="3600" b="1" u="sng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fr-FR" sz="3600" b="1" u="sng" dirty="0" err="1">
                <a:solidFill>
                  <a:srgbClr val="C00000"/>
                </a:solidFill>
                <a:latin typeface="Times New Roman"/>
                <a:ea typeface="Times New Roman"/>
              </a:rPr>
              <a:t>nhạc</a:t>
            </a:r>
            <a:endParaRPr lang="en-US" sz="36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Khái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niệm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 :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Vẽ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tranh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theo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nhạc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 là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cách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thể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hiện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cảm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xúc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giai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điệu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tiết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tấu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của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âm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thanh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bằng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đường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nét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màu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sắc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nhịp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điệu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của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các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chấm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nét</a:t>
            </a:r>
            <a:r>
              <a:rPr lang="fr-FR" sz="36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fr-FR" sz="3600" dirty="0" err="1">
                <a:solidFill>
                  <a:srgbClr val="000000"/>
                </a:solidFill>
                <a:latin typeface="Times New Roman"/>
                <a:ea typeface="Times New Roman"/>
              </a:rPr>
              <a:t>màu</a:t>
            </a:r>
            <a:r>
              <a:rPr lang="fr-FR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3600" dirty="0">
              <a:latin typeface="Times New Roman"/>
              <a:ea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90600"/>
            <a:ext cx="9144000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VẼ TRANH THEO GIAI ĐIỆU</a:t>
            </a:r>
          </a:p>
          <a:p>
            <a:pPr lvl="0" algn="ctr"/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NHẠC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91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400"/>
            <a:ext cx="9144000" cy="467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/>
              <a:buChar char=""/>
            </a:pPr>
            <a:r>
              <a:rPr lang="fr-FR" sz="28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Nghe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nhạc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vận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động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theo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giai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điệu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tiết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tấu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bản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nhạc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di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chuyển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bút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vòng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quanh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8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/>
              <a:buChar char=""/>
            </a:pP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Chấm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di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chuyển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bút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vẽ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thay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đổi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nét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theo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giai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điệu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tiết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tấu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bản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nhạc</a:t>
            </a:r>
            <a:endParaRPr lang="en-US" sz="28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Sau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khi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nghe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học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sinh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thưởng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thức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và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chia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sẻ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cảm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=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úc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khi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xem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tranh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trên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các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phương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diện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sau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đây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  <a:endParaRPr lang="en-US" sz="28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/>
              <a:buChar char=""/>
            </a:pP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Mảng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thích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tranh</a:t>
            </a:r>
            <a:endParaRPr lang="en-US" sz="28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/>
              <a:buChar char=""/>
            </a:pP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ảnh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tưởng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tượng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thích</a:t>
            </a:r>
            <a:endParaRPr lang="en-US" sz="2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4783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777</Words>
  <Application>Microsoft Office PowerPoint</Application>
  <PresentationFormat>On-screen Show (4:3)</PresentationFormat>
  <Paragraphs>82</Paragraphs>
  <Slides>19</Slides>
  <Notes>0</Notes>
  <HiddenSlides>0</HiddenSlides>
  <MMClips>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Symbol</vt:lpstr>
      <vt:lpstr>Times New Roman</vt:lpstr>
      <vt:lpstr>VNI-Cooper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ASUS</cp:lastModifiedBy>
  <cp:revision>16</cp:revision>
  <dcterms:created xsi:type="dcterms:W3CDTF">2021-08-19T13:10:36Z</dcterms:created>
  <dcterms:modified xsi:type="dcterms:W3CDTF">2021-10-09T14:18:43Z</dcterms:modified>
</cp:coreProperties>
</file>