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33" r:id="rId3"/>
  </p:sldMasterIdLst>
  <p:notesMasterIdLst>
    <p:notesMasterId r:id="rId34"/>
  </p:notesMasterIdLst>
  <p:sldIdLst>
    <p:sldId id="258" r:id="rId4"/>
    <p:sldId id="280" r:id="rId5"/>
    <p:sldId id="304" r:id="rId6"/>
    <p:sldId id="270" r:id="rId7"/>
    <p:sldId id="305" r:id="rId8"/>
    <p:sldId id="262" r:id="rId9"/>
    <p:sldId id="276" r:id="rId10"/>
    <p:sldId id="277" r:id="rId11"/>
    <p:sldId id="291" r:id="rId12"/>
    <p:sldId id="266" r:id="rId13"/>
    <p:sldId id="322" r:id="rId14"/>
    <p:sldId id="293" r:id="rId15"/>
    <p:sldId id="289" r:id="rId16"/>
    <p:sldId id="303" r:id="rId17"/>
    <p:sldId id="294" r:id="rId18"/>
    <p:sldId id="279" r:id="rId19"/>
    <p:sldId id="272" r:id="rId20"/>
    <p:sldId id="323" r:id="rId21"/>
    <p:sldId id="307" r:id="rId22"/>
    <p:sldId id="315" r:id="rId23"/>
    <p:sldId id="308" r:id="rId24"/>
    <p:sldId id="316" r:id="rId25"/>
    <p:sldId id="310" r:id="rId26"/>
    <p:sldId id="317" r:id="rId27"/>
    <p:sldId id="311" r:id="rId28"/>
    <p:sldId id="320" r:id="rId29"/>
    <p:sldId id="318" r:id="rId30"/>
    <p:sldId id="313" r:id="rId31"/>
    <p:sldId id="321" r:id="rId32"/>
    <p:sldId id="286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62C3A-23BE-4C0A-AFCC-64F6AA7F710F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F21AE9-F79E-4F37-A2B7-39228ED92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441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66061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782507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658255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D1233-67FE-4915-8844-7E1829DF31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297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98CEDA-2A08-43B6-9CD5-988115023E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184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C1D46-E848-43DC-A6D5-E99232557B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668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2E2A7-231F-442E-9F20-018A5C0355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762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4CE83-1923-4349-AD6A-453A59FE2F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579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98C2C-65A5-4D33-A023-8D1084D6FB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3654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4B6BDF-BED1-4108-B2A1-07BC5BB585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740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ADF77-37E5-4CBA-81EC-865F49F26C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486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809200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92F4A-43FF-4D38-8D78-722399F2BA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198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09FC6-BC00-450C-8A16-F908ABA597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5711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09A44-2A0F-4A90-A41B-A4E99CAA7C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6508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D9D98-B958-4567-A4B1-FC197F8597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5123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327718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377976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657606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904620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324900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568233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076459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04533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716343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137340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187636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97474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496968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135829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945671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076013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928376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548470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46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  <p:sndAc>
      <p:stSnd>
        <p:snd r:embed="rId13" name="breeze.wav"/>
      </p:stSnd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871A4D-2E49-4E3D-A472-DB68414756F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450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52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ransition spd="slow">
    <p:wipe/>
    <p:sndAc>
      <p:stSnd>
        <p:snd r:embed="rId13" name="breeze.wav"/>
      </p:stSnd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4485548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CHỦ ĐỀ</a:t>
            </a:r>
            <a:b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CẢM CỦA MÀU SẮC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747603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 descr="C:\Users\Administrator\Downloads\49c8fefa7d228a7cd3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16" y="4249556"/>
            <a:ext cx="2527301" cy="22911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0" name="Picture 2" descr="C:\Users\Administrator\Desktop\unnamed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461" y="4214055"/>
            <a:ext cx="2514601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16" y="1257301"/>
            <a:ext cx="4037446" cy="26271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2" descr="C:\Users\Administrator\Downloads\d2fcbb141dfeeaa0b3e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249556"/>
            <a:ext cx="2503993" cy="23788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/>
          <p:cNvSpPr/>
          <p:nvPr/>
        </p:nvSpPr>
        <p:spPr>
          <a:xfrm>
            <a:off x="585571" y="161615"/>
            <a:ext cx="7848600" cy="48301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+ Có thể tạo khuôn in bằng vật liệu gì?</a:t>
            </a:r>
            <a:r>
              <a:rPr lang="nl-NL" sz="2400" i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en-US" sz="240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4" name="Picture 2" descr="C:\Users\Administrator\Downloads\IMG_17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1" y="1257301"/>
            <a:ext cx="3519270" cy="25526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28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2059" y="10756"/>
            <a:ext cx="9067800" cy="5650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fr-FR" sz="3200" u="sng" dirty="0">
                <a:solidFill>
                  <a:srgbClr val="FF0000"/>
                </a:solidFill>
                <a:latin typeface="Times New Roman"/>
                <a:ea typeface="Times New Roman"/>
              </a:rPr>
              <a:t>I/ </a:t>
            </a:r>
            <a:r>
              <a:rPr lang="nl-NL" sz="3200" u="sng" dirty="0">
                <a:solidFill>
                  <a:srgbClr val="FF0000"/>
                </a:solidFill>
                <a:latin typeface="Times New Roman"/>
                <a:ea typeface="Times New Roman"/>
              </a:rPr>
              <a:t>Khám phá tranh hoa ,lá</a:t>
            </a:r>
            <a:endParaRPr lang="en-US" sz="3200" dirty="0">
              <a:latin typeface="Times New Roman"/>
              <a:ea typeface="Times New Roman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+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Nét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hình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màu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trong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bức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tranh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được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thể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hiện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bằng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sự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đan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xen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các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yếu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tố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màu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sắc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(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màu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đậm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màu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nhạt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)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hài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hòa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. Hai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bức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tranh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đều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gam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màu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nóng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(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đỏ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vàng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)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làm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gam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màu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chủ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đạo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en-US" sz="3200" dirty="0">
              <a:latin typeface="Times New Roman"/>
              <a:ea typeface="Times New Roman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+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Bức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tranh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được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tạo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ra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bằng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cách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vẽ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màu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nước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lên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giấy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vẽ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en-US" sz="3200" dirty="0">
              <a:latin typeface="Times New Roman"/>
              <a:ea typeface="Times New Roman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-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Hình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in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có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thể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tạo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được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những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bức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tranh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ấn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tượng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và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sinh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động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en-US" sz="3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03116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34000" y="2133600"/>
            <a:ext cx="3657600" cy="42442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nl-NL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+ Tạo hình từ khuôn in được thực hiện như thế nào?</a:t>
            </a:r>
          </a:p>
          <a:p>
            <a:pPr indent="4572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fr-FR" sz="2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B1: Lựa chọn hoặc tạo những vật liệu có bề mặt nổi làm khuôn in.</a:t>
            </a:r>
            <a:endParaRPr lang="en-US" sz="2400">
              <a:solidFill>
                <a:srgbClr val="0070C0"/>
              </a:solidFill>
              <a:latin typeface="Times New Roman"/>
              <a:ea typeface="Times New Roman"/>
              <a:cs typeface="Times New Roman"/>
            </a:endParaRP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fr-FR" sz="240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B2: Bôi màu vào khuôn và in hình</a:t>
            </a:r>
            <a:r>
              <a:rPr lang="en-US" sz="240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l</a:t>
            </a:r>
            <a:r>
              <a:rPr lang="fr-FR" sz="240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ên giấy để tạo bức tranh.</a:t>
            </a:r>
            <a:endParaRPr lang="en-US" sz="2400">
              <a:solidFill>
                <a:srgbClr val="7030A0"/>
              </a:solidFill>
              <a:latin typeface="Times New Roman"/>
              <a:ea typeface="Calibri"/>
              <a:cs typeface="Times New Roman"/>
            </a:endParaRPr>
          </a:p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574" y="308032"/>
            <a:ext cx="7451226" cy="58785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800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2/</a:t>
            </a:r>
            <a:r>
              <a:rPr lang="fr-FR" sz="2800" b="1" dirty="0" err="1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Cách</a:t>
            </a:r>
            <a:r>
              <a:rPr lang="fr-FR" sz="2800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tạo</a:t>
            </a:r>
            <a:r>
              <a:rPr lang="fr-FR" sz="28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bức</a:t>
            </a:r>
            <a:r>
              <a:rPr lang="fr-FR" sz="28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tranh</a:t>
            </a:r>
            <a:r>
              <a:rPr lang="fr-FR" sz="28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bằng</a:t>
            </a:r>
            <a:r>
              <a:rPr lang="fr-FR" sz="28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hình</a:t>
            </a:r>
            <a:r>
              <a:rPr lang="fr-FR" sz="28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thức</a:t>
            </a:r>
            <a:r>
              <a:rPr lang="fr-FR" sz="28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in</a:t>
            </a:r>
            <a:endParaRPr lang="en-US" sz="2800" dirty="0"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1026" name="Picture 2" descr="C:\Users\Administrator\Downloads\359b9bdb8c3b7b6522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10" y="1676400"/>
            <a:ext cx="4292390" cy="487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04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istrator\Desktop\92b0c8142b20ccc4d322287d20b372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733801"/>
            <a:ext cx="2743201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3" name="Picture 5" descr="C:\Users\Administrator\Desktop\80e02bc7b413a3b0d584ef10c7e13b8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713018"/>
            <a:ext cx="2667000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5" name="Picture 7" descr="C:\Users\Administrator\Desktop\images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762001"/>
            <a:ext cx="251460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8613"/>
            <a:ext cx="292331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910" y="3561557"/>
            <a:ext cx="2835275" cy="27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382" y="627857"/>
            <a:ext cx="2768600" cy="27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03022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ownloads\5a86077507f0f0aea9e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67" y="990599"/>
            <a:ext cx="2504133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Administrator\Downloads\IMG_17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86199"/>
            <a:ext cx="2626735" cy="2590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1" name="Picture 5" descr="C:\Users\Administrator\Downloads\a7e284afb52a42741b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011380"/>
            <a:ext cx="2514600" cy="2417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2" name="Picture 6" descr="C:\Users\Administrator\Downloads\319dcf13cf9638c8618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011381"/>
            <a:ext cx="2542218" cy="2417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3" name="Picture 7" descr="C:\Users\Administrator\Downloads\ba36a89c99196e4737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886197"/>
            <a:ext cx="2895601" cy="2590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9898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29200" y="2001092"/>
            <a:ext cx="3657600" cy="43765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>
                <a:solidFill>
                  <a:srgbClr val="FF0000"/>
                </a:solidFill>
                <a:latin typeface="Times New Roman"/>
                <a:ea typeface="Times New Roman"/>
              </a:rPr>
              <a:t>+ Tạo bức tranh in màu như thế nào để có nhịp điệu và sự   hài hoà?</a:t>
            </a: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fr-FR" sz="24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B3: In thêm hình, màu tạo sự hài hoà và nhịp điệu cho bức tranh.</a:t>
            </a:r>
            <a:endParaRPr lang="en-US" sz="2400">
              <a:solidFill>
                <a:srgbClr val="00B0F0"/>
              </a:solidFill>
              <a:latin typeface="Times New Roman"/>
              <a:ea typeface="Calibri"/>
              <a:cs typeface="Times New Roman"/>
            </a:endParaRP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fr-FR" sz="2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B4: Hoàn thiện bức tranh.</a:t>
            </a:r>
            <a:endParaRPr lang="en-US" sz="2400">
              <a:solidFill>
                <a:srgbClr val="0070C0"/>
              </a:solidFill>
              <a:latin typeface="Times New Roman"/>
              <a:ea typeface="Calibri"/>
              <a:cs typeface="Times New Roman"/>
            </a:endParaRP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574" y="308032"/>
            <a:ext cx="7451226" cy="5480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fr-FR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800" b="1" dirty="0" err="1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Cách</a:t>
            </a:r>
            <a:r>
              <a:rPr lang="fr-FR" sz="2800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tạo</a:t>
            </a:r>
            <a:r>
              <a:rPr lang="fr-FR" sz="28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bức</a:t>
            </a:r>
            <a:r>
              <a:rPr lang="fr-FR" sz="28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tranh</a:t>
            </a:r>
            <a:r>
              <a:rPr lang="fr-FR" sz="28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bằng</a:t>
            </a:r>
            <a:r>
              <a:rPr lang="fr-FR" sz="28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hình</a:t>
            </a:r>
            <a:r>
              <a:rPr lang="fr-FR" sz="28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thức</a:t>
            </a:r>
            <a:r>
              <a:rPr lang="fr-FR" sz="28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in</a:t>
            </a:r>
            <a:endParaRPr lang="en-US" sz="2800" dirty="0"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1026" name="Picture 2" descr="C:\Users\Administrator\Downloads\359b9bdb8c3b7b6522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10" y="1828799"/>
            <a:ext cx="4292390" cy="4721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8241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ownloads\317dc52b9dcc6a9233d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54182"/>
            <a:ext cx="28194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0" name="Picture 2" descr="C:\Users\Administrator\Downloads\82dfd82a88c97f9726d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16082"/>
            <a:ext cx="2712027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526" y="4050217"/>
            <a:ext cx="3155373" cy="23923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5" name="Picture 3" descr="C:\Users\Administrator\Downloads\ba60c542f3c704995dd6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3938262"/>
            <a:ext cx="3352799" cy="2556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5" descr="C:\Users\Administrator\Downloads\8a00e241ecc51b9b42d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8262"/>
            <a:ext cx="3619499" cy="269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4282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65eb3d00d6dd218378c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5" y="1028700"/>
            <a:ext cx="2667000" cy="3657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6" name="Picture 4" descr="C:\Users\Administrator\Downloads\e76c499ea243551d0c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073" y="2971800"/>
            <a:ext cx="2590800" cy="3429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78874"/>
            <a:ext cx="2548448" cy="36645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073" y="374073"/>
            <a:ext cx="2445328" cy="23137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2714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46932"/>
            <a:ext cx="9144000" cy="6847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fr-FR" sz="2400" u="sng" dirty="0">
                <a:solidFill>
                  <a:srgbClr val="FF0000"/>
                </a:solidFill>
                <a:latin typeface="Times New Roman"/>
                <a:ea typeface="Times New Roman"/>
              </a:rPr>
              <a:t>II/ </a:t>
            </a:r>
            <a:r>
              <a:rPr lang="fr-FR" sz="2400" u="sng" dirty="0" err="1">
                <a:solidFill>
                  <a:srgbClr val="FF0000"/>
                </a:solidFill>
                <a:latin typeface="Times New Roman"/>
                <a:ea typeface="Times New Roman"/>
              </a:rPr>
              <a:t>Các</a:t>
            </a:r>
            <a:r>
              <a:rPr lang="fr-FR" sz="2400" u="sng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fr-FR" sz="2400" u="sng" dirty="0" err="1">
                <a:solidFill>
                  <a:srgbClr val="FF0000"/>
                </a:solidFill>
                <a:latin typeface="Times New Roman"/>
                <a:ea typeface="Times New Roman"/>
              </a:rPr>
              <a:t>bước</a:t>
            </a:r>
            <a:r>
              <a:rPr lang="fr-FR" sz="2400" u="sng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fr-FR" sz="2400" u="sng" dirty="0" err="1">
                <a:solidFill>
                  <a:srgbClr val="FF0000"/>
                </a:solidFill>
                <a:latin typeface="Times New Roman"/>
                <a:ea typeface="Times New Roman"/>
              </a:rPr>
              <a:t>tạo</a:t>
            </a:r>
            <a:r>
              <a:rPr lang="fr-FR" sz="2400" u="sng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fr-FR" sz="2400" u="sng" dirty="0" err="1">
                <a:solidFill>
                  <a:srgbClr val="FF0000"/>
                </a:solidFill>
                <a:latin typeface="Times New Roman"/>
                <a:ea typeface="Times New Roman"/>
              </a:rPr>
              <a:t>bức</a:t>
            </a:r>
            <a:r>
              <a:rPr lang="fr-FR" sz="2400" u="sng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fr-FR" sz="2400" u="sng" dirty="0" err="1">
                <a:solidFill>
                  <a:srgbClr val="FF0000"/>
                </a:solidFill>
                <a:latin typeface="Times New Roman"/>
                <a:ea typeface="Times New Roman"/>
              </a:rPr>
              <a:t>tranh</a:t>
            </a:r>
            <a:r>
              <a:rPr lang="fr-FR" sz="2400" u="sng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fr-FR" sz="2400" u="sng" dirty="0" err="1">
                <a:solidFill>
                  <a:srgbClr val="FF0000"/>
                </a:solidFill>
                <a:latin typeface="Times New Roman"/>
                <a:ea typeface="Times New Roman"/>
              </a:rPr>
              <a:t>bằng</a:t>
            </a:r>
            <a:r>
              <a:rPr lang="fr-FR" sz="2400" u="sng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fr-FR" sz="2400" u="sng" dirty="0" err="1">
                <a:solidFill>
                  <a:srgbClr val="FF0000"/>
                </a:solidFill>
                <a:latin typeface="Times New Roman"/>
                <a:ea typeface="Times New Roman"/>
              </a:rPr>
              <a:t>hình</a:t>
            </a:r>
            <a:r>
              <a:rPr lang="fr-FR" sz="2400" u="sng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fr-FR" sz="2400" u="sng" dirty="0" err="1">
                <a:solidFill>
                  <a:srgbClr val="FF0000"/>
                </a:solidFill>
                <a:latin typeface="Times New Roman"/>
                <a:ea typeface="Times New Roman"/>
              </a:rPr>
              <a:t>thức</a:t>
            </a:r>
            <a:r>
              <a:rPr lang="fr-FR" sz="2400" u="sng" dirty="0">
                <a:solidFill>
                  <a:srgbClr val="FF0000"/>
                </a:solidFill>
                <a:latin typeface="Times New Roman"/>
                <a:ea typeface="Times New Roman"/>
              </a:rPr>
              <a:t> in :</a:t>
            </a:r>
            <a:endParaRPr lang="en-US" sz="2400" dirty="0">
              <a:latin typeface="Times New Roman"/>
              <a:ea typeface="Times New Roman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B1.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Lựa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chọn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hoặc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tạo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những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vật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liệu</a:t>
            </a:r>
            <a:endParaRPr lang="en-US" sz="2400" dirty="0">
              <a:latin typeface="Times New Roman"/>
              <a:ea typeface="Times New Roman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có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bề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mặt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nổi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làm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khuôn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in.</a:t>
            </a:r>
            <a:endParaRPr lang="en-US" sz="2400" dirty="0">
              <a:latin typeface="Times New Roman"/>
              <a:ea typeface="Times New Roman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B2,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Bôi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màu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vào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khuôn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và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in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hình</a:t>
            </a:r>
            <a:endParaRPr lang="en-US" sz="2400" dirty="0">
              <a:latin typeface="Times New Roman"/>
              <a:ea typeface="Times New Roman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lên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giấy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để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tạo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bức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tranh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en-US" sz="2400" dirty="0">
              <a:latin typeface="Times New Roman"/>
              <a:ea typeface="Times New Roman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B3. In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thêm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hình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màu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tạo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sự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hài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hoà</a:t>
            </a:r>
            <a:endParaRPr lang="en-US" sz="2400" dirty="0">
              <a:latin typeface="Times New Roman"/>
              <a:ea typeface="Times New Roman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và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nhịp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điệu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cho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bức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tranh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en-US" sz="2400" dirty="0">
              <a:latin typeface="Times New Roman"/>
              <a:ea typeface="Times New Roman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B4.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Hoàn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thiện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bức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tranh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en-US" sz="2400" dirty="0">
              <a:latin typeface="Times New Roman"/>
              <a:ea typeface="Times New Roman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-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Kĩ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thuật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in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đồ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hoạ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được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sử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dụng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khá</a:t>
            </a:r>
            <a:endParaRPr lang="en-US" sz="2400" dirty="0">
              <a:latin typeface="Times New Roman"/>
              <a:ea typeface="Times New Roman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phổ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biến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trong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đời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sống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;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có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thể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tạo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ra</a:t>
            </a:r>
            <a:endParaRPr lang="en-US" sz="2400" dirty="0">
              <a:latin typeface="Times New Roman"/>
              <a:ea typeface="Times New Roman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tác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phẩm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mĩ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thuật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nâng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cao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giá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trị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sử</a:t>
            </a:r>
            <a:endParaRPr lang="en-US" sz="2400" dirty="0">
              <a:latin typeface="Times New Roman"/>
              <a:ea typeface="Times New Roman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dụng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và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tính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thẩm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mĩ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cho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sản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phẩm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en-US" sz="24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99727595"/>
      </p:ext>
    </p:extLst>
  </p:cSld>
  <p:clrMapOvr>
    <a:masterClrMapping/>
  </p:clrMapOvr>
  <p:transition spd="slow">
    <p:wipe/>
    <p:sndAc>
      <p:stSnd>
        <p:snd r:embed="rId2" name="breeze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8202" y="1676397"/>
            <a:ext cx="3352793" cy="4267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4804062" y="1812708"/>
            <a:ext cx="4111337" cy="331834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fr-FR" sz="220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+ </a:t>
            </a:r>
            <a:r>
              <a:rPr lang="fr-FR" sz="220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fr-FR" sz="220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20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fr-FR" sz="220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20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chọn</a:t>
            </a:r>
            <a:r>
              <a:rPr lang="fr-FR" sz="220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20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những</a:t>
            </a:r>
            <a:r>
              <a:rPr lang="fr-FR" sz="220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20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vật</a:t>
            </a:r>
            <a:r>
              <a:rPr lang="fr-FR" sz="220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20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liệu</a:t>
            </a:r>
            <a:r>
              <a:rPr lang="fr-FR" sz="220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20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nào</a:t>
            </a:r>
            <a:r>
              <a:rPr lang="fr-FR" sz="220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20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fr-FR" sz="220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20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làm</a:t>
            </a:r>
            <a:r>
              <a:rPr lang="fr-FR" sz="220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20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khuôn</a:t>
            </a:r>
            <a:r>
              <a:rPr lang="fr-FR" sz="220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200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in?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b="1" kern="0" dirty="0" err="1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Chọn</a:t>
            </a:r>
            <a:r>
              <a:rPr lang="en-US" sz="2400" b="1" kern="0" dirty="0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khuôn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in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bằng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vật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sẵn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hoặc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tự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tạo</a:t>
            </a:r>
            <a:endParaRPr lang="en-US" sz="2200" dirty="0">
              <a:solidFill>
                <a:srgbClr val="0070C0"/>
              </a:solidFill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2400" b="1" kern="0" dirty="0" err="1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Thực</a:t>
            </a:r>
            <a:r>
              <a:rPr lang="en-US" sz="2400" b="1" kern="0" dirty="0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hiện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in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hoa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lá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theo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ý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thích</a:t>
            </a:r>
            <a:endParaRPr lang="en-US" sz="2400" b="1" kern="0" dirty="0">
              <a:solidFill>
                <a:sysClr val="windowText" lastClr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en-US" sz="2200" dirty="0">
              <a:solidFill>
                <a:schemeClr val="accent2"/>
              </a:solidFill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0999" y="418135"/>
            <a:ext cx="5486401" cy="123726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20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3. LUYỆN TẬP</a:t>
            </a:r>
          </a:p>
          <a:p>
            <a:pPr lvl="0" indent="45720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kern="0" dirty="0" err="1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Tạo</a:t>
            </a:r>
            <a:r>
              <a:rPr lang="en-US" sz="2800" b="1" kern="0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bức</a:t>
            </a:r>
            <a:r>
              <a:rPr lang="en-US" sz="2800" b="1" kern="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en-US" sz="2800" b="1" kern="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in </a:t>
            </a:r>
            <a:r>
              <a:rPr lang="en-US" sz="2800" b="1" kern="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hoa</a:t>
            </a:r>
            <a:r>
              <a:rPr lang="en-US" sz="2800" b="1" kern="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b="1" kern="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lá</a:t>
            </a:r>
            <a:endParaRPr lang="en-US" sz="2800" b="1" kern="0" dirty="0"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096843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1143000"/>
            <a:ext cx="7772400" cy="306834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Times New Roman"/>
                <a:ea typeface="Times New Roman"/>
                <a:cs typeface="Times New Roman"/>
              </a:rPr>
              <a:t>I. MỤC TIÊU</a:t>
            </a:r>
            <a:endParaRPr lang="en-US" sz="2400" dirty="0">
              <a:latin typeface="Times New Roman"/>
              <a:ea typeface="Calibri"/>
              <a:cs typeface="Times New Roman"/>
            </a:endParaRP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Chỉ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ra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được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một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số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kĩ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thuật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in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từ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vật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liệu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khác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nhau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.</a:t>
            </a:r>
            <a:endParaRPr lang="en-US" sz="2400" dirty="0">
              <a:latin typeface="Times New Roman"/>
              <a:ea typeface="Calibri"/>
              <a:cs typeface="Times New Roman"/>
            </a:endParaRP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Tạo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được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bức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tranh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in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hoa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lá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.</a:t>
            </a:r>
            <a:endParaRPr lang="en-US" sz="2400" dirty="0">
              <a:latin typeface="Times New Roman"/>
              <a:ea typeface="Calibri"/>
              <a:cs typeface="Times New Roman"/>
            </a:endParaRP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Nhận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biết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được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biểu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cảm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nét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đẹp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tạo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hình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hoa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lá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sản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phẩm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in.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Biết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được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cách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vận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dụng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kĩ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thuật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in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tập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sáng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tạo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mĩ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thuật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.</a:t>
            </a:r>
            <a:endParaRPr lang="en-US" sz="2400" dirty="0"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385529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5400" y="304800"/>
            <a:ext cx="6705600" cy="111440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200" b="1" kern="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3. </a:t>
            </a:r>
            <a:r>
              <a:rPr lang="en-US" sz="32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LUYỆN TẬP </a:t>
            </a:r>
            <a:r>
              <a:rPr lang="en-US" sz="2800" b="1" kern="0" dirty="0" err="1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Tạo</a:t>
            </a:r>
            <a:r>
              <a:rPr lang="en-US" sz="2800" b="1" kern="0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bức</a:t>
            </a:r>
            <a:r>
              <a:rPr lang="en-US" sz="2800" b="1" kern="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en-US" sz="2800" b="1" kern="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in </a:t>
            </a:r>
            <a:r>
              <a:rPr lang="en-US" sz="2800" b="1" kern="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hoa</a:t>
            </a:r>
            <a:r>
              <a:rPr lang="en-US" sz="2800" b="1" kern="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b="1" kern="0" dirty="0" err="1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lá</a:t>
            </a:r>
            <a:endParaRPr lang="en-US" sz="2800" b="1" kern="0" dirty="0"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71948" y="190251"/>
            <a:ext cx="4343400" cy="7925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508257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2200" y="457200"/>
            <a:ext cx="3962400" cy="5170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4572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KHUÔN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IN TỰ NHIÊN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0"/>
            <a:ext cx="8153400" cy="51238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788406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458352"/>
            <a:ext cx="2659705" cy="2008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27" y="4458352"/>
            <a:ext cx="2719387" cy="19593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8" name="Picture 4" descr="C:\Users\Administrator\Downloads\5eb4ce36c9843eda67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932" y="1464035"/>
            <a:ext cx="2346868" cy="24544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30" name="Picture 6" descr="C:\Users\Administrator\Downloads\0050c7c8c07a37246e6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85" y="4507575"/>
            <a:ext cx="2335775" cy="19593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Rectangle 1"/>
          <p:cNvSpPr/>
          <p:nvPr/>
        </p:nvSpPr>
        <p:spPr>
          <a:xfrm>
            <a:off x="2500744" y="533400"/>
            <a:ext cx="3839187" cy="5170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ker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KHUÔN IN TỰ LÀM</a:t>
            </a:r>
            <a:endParaRPr lang="en-US" sz="2400" b="1" kern="0" dirty="0">
              <a:solidFill>
                <a:sysClr val="windowText" lastClr="000000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1031" name="Picture 7" descr="C:\Users\Administrator\Downloads\abab83cc877e7020296f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90521"/>
            <a:ext cx="2514600" cy="23668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32" name="Picture 8" descr="C:\Users\Administrator\Downloads\8305360e79bc8ee2d7a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85" y="1525156"/>
            <a:ext cx="2560268" cy="23321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557262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457200"/>
            <a:ext cx="8229600" cy="83984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457200" algn="ctr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MỘT SỐ TRANH TỪ KHUÔN IN TỰ NHIÊN VÀ KHUÔN IN TỰ TẠO HÌNH HOA LÁ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524001"/>
            <a:ext cx="396240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1" y="1524000"/>
            <a:ext cx="3810000" cy="24384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132153"/>
            <a:ext cx="3962401" cy="24400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189355"/>
            <a:ext cx="3809999" cy="23256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983587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istrator\Downloads\31b1bc4f5792a0ccf9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715364"/>
            <a:ext cx="2438400" cy="3352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istrator\Downloads\f403e21509c8fe96a7d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15364"/>
            <a:ext cx="2438400" cy="33061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Administrator\Downloads\975a9652efe018be41f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668698"/>
            <a:ext cx="2590800" cy="3352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91000"/>
            <a:ext cx="3432175" cy="24237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99" y="4191000"/>
            <a:ext cx="3352801" cy="24237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4664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086" y="304800"/>
            <a:ext cx="8038514" cy="394107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4572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4/</a:t>
            </a:r>
            <a:r>
              <a:rPr lang="en-US" sz="2800" b="1" kern="0" dirty="0" err="1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Trưng</a:t>
            </a:r>
            <a:r>
              <a:rPr lang="en-US" sz="2800" b="1" kern="0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bày</a:t>
            </a:r>
            <a:r>
              <a:rPr lang="en-US" sz="2800" b="1" kern="0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sản</a:t>
            </a:r>
            <a:r>
              <a:rPr lang="en-US" sz="2800" b="1" kern="0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phẩm</a:t>
            </a:r>
            <a:r>
              <a:rPr lang="en-US" sz="2800" b="1" kern="0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800" b="1" kern="0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chia </a:t>
            </a:r>
            <a:r>
              <a:rPr lang="en-US" sz="2800" b="1" kern="0" dirty="0" err="1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sẻ</a:t>
            </a:r>
            <a:endParaRPr lang="en-US" sz="2800" b="1" kern="0" dirty="0"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  <a:p>
            <a:pPr marL="0" marR="0" lvl="0" indent="4572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Nêu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cảm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nhận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và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phân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tích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:</a:t>
            </a:r>
          </a:p>
          <a:p>
            <a:pPr marL="342900" marR="0" lvl="0" indent="-3429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in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hoa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lá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yêu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thích</a:t>
            </a:r>
            <a:endParaRPr lang="en-US" sz="2400" kern="0" dirty="0">
              <a:solidFill>
                <a:sysClr val="windowText" lastClr="000000"/>
              </a:solidFill>
              <a:latin typeface="Times New Roman"/>
              <a:ea typeface="Calibri"/>
              <a:cs typeface="Times New Roman"/>
            </a:endParaRPr>
          </a:p>
          <a:p>
            <a:pPr marL="342900" marR="0" lvl="0" indent="-3429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Biểu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cảm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của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nét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,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hình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màu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tranh</a:t>
            </a:r>
            <a:endParaRPr lang="en-US" sz="2400" kern="0" dirty="0">
              <a:solidFill>
                <a:sysClr val="windowText" lastClr="000000"/>
              </a:solidFill>
              <a:latin typeface="Times New Roman"/>
              <a:ea typeface="Calibri"/>
              <a:cs typeface="Times New Roman"/>
            </a:endParaRPr>
          </a:p>
          <a:p>
            <a:pPr marL="342900" marR="0" lvl="0" indent="-3429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Kĩ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thuật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in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và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chất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lượng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hình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in</a:t>
            </a:r>
          </a:p>
          <a:p>
            <a:pPr marL="342900" marR="0" lvl="0" indent="-3429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kern="0" baseline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Cách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điều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chỉnh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hoàn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thiện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nâng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cao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tính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thẩm</a:t>
            </a:r>
            <a:r>
              <a:rPr lang="en-US" sz="22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mĩ</a:t>
            </a:r>
            <a:r>
              <a:rPr lang="en-US" sz="22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22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bức</a:t>
            </a:r>
            <a:r>
              <a:rPr lang="en-US" sz="22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en-US" sz="22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endParaRPr kumimoji="0" lang="en-US" sz="22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364181"/>
            <a:ext cx="3295943" cy="21474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654627"/>
            <a:ext cx="2438400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476" y="4343400"/>
            <a:ext cx="2779835" cy="21335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421632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457200"/>
            <a:ext cx="8458200" cy="173893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kern="0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5/</a:t>
            </a:r>
            <a:r>
              <a:rPr lang="en-US" sz="2800" b="1" kern="0" dirty="0" err="1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Tìm</a:t>
            </a:r>
            <a:r>
              <a:rPr lang="en-US" sz="2800" b="1" kern="0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hiểu</a:t>
            </a:r>
            <a:r>
              <a:rPr lang="en-US" sz="2800" b="1" kern="0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nghệ</a:t>
            </a:r>
            <a:r>
              <a:rPr lang="en-US" sz="2800" b="1" kern="0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thuật</a:t>
            </a:r>
            <a:r>
              <a:rPr lang="en-US" sz="2800" b="1" kern="0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800" b="1" kern="0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đời</a:t>
            </a:r>
            <a:r>
              <a:rPr lang="en-US" sz="2800" b="1" kern="0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sống</a:t>
            </a:r>
            <a:r>
              <a:rPr lang="en-US" sz="2800" b="1" kern="0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kern="0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* </a:t>
            </a:r>
            <a:r>
              <a:rPr lang="en-US" sz="2800" b="1" kern="0" dirty="0" err="1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sz="2800" b="1" kern="0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sát</a:t>
            </a:r>
            <a:r>
              <a:rPr lang="en-US" sz="2800" b="1" kern="0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2 </a:t>
            </a:r>
            <a:r>
              <a:rPr lang="en-US" sz="2800" b="1" kern="0" dirty="0" err="1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tác</a:t>
            </a:r>
            <a:r>
              <a:rPr lang="en-US" sz="2800" b="1" kern="0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phẩm</a:t>
            </a:r>
            <a:r>
              <a:rPr lang="en-US" sz="2800" b="1" kern="0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en-US" sz="2800" b="1" kern="0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in </a:t>
            </a:r>
            <a:endParaRPr lang="en-US" sz="2000" b="1" kern="0" dirty="0">
              <a:solidFill>
                <a:srgbClr val="0070C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fr-FR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+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thích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tác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phẩm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in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nào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Vì</a:t>
            </a:r>
            <a:r>
              <a:rPr lang="fr-FR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sao</a:t>
            </a:r>
            <a:r>
              <a:rPr lang="fr-FR" sz="24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2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3" y="3733800"/>
            <a:ext cx="3657600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733800"/>
            <a:ext cx="3352800" cy="27916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604564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457200"/>
            <a:ext cx="8458200" cy="349172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5</a:t>
            </a:r>
            <a:r>
              <a:rPr lang="en-US" sz="2800" b="1" kern="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en-US" sz="2800" b="1" kern="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VẬN DỤNG – PHÁT TRIỂN</a:t>
            </a: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kern="0" dirty="0" err="1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Tìm</a:t>
            </a:r>
            <a:r>
              <a:rPr lang="en-US" sz="2800" b="1" kern="0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hiểu</a:t>
            </a:r>
            <a:r>
              <a:rPr lang="en-US" sz="2800" b="1" kern="0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nghệ</a:t>
            </a:r>
            <a:r>
              <a:rPr lang="en-US" sz="2800" b="1" kern="0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thuật</a:t>
            </a:r>
            <a:r>
              <a:rPr lang="en-US" sz="2800" b="1" kern="0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800" b="1" kern="0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đời</a:t>
            </a:r>
            <a:r>
              <a:rPr lang="en-US" sz="2800" b="1" kern="0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sống</a:t>
            </a:r>
            <a:r>
              <a:rPr lang="en-US" sz="2800" b="1" kern="0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en-US" sz="2800" b="1" kern="0" dirty="0"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sát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chỉ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ra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hình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ảnh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màu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sắc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đường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nét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cách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tạo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hình</a:t>
            </a:r>
            <a:r>
              <a:rPr lang="en-US" sz="2200" b="1" kern="0" dirty="0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.</a:t>
            </a:r>
          </a:p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2200" b="1" kern="0" dirty="0" err="1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en-US" sz="2200" b="1" kern="0" dirty="0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in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thuộc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kĩ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thuật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đồ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họa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tạo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hình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hiện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bằng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cách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gián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tiếp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đưa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chấm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nét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hình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màu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một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khuôn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in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lên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mặt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giấy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vải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,…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hiện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ý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tưởng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họa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sĩ</a:t>
            </a:r>
            <a:r>
              <a:rPr lang="en-US" sz="2200" b="1" kern="0" dirty="0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200" b="1" kern="0" dirty="0">
              <a:solidFill>
                <a:sysClr val="windowText" lastClr="000000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3" y="4191000"/>
            <a:ext cx="3657600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163291"/>
            <a:ext cx="3352800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896788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81000"/>
            <a:ext cx="8305800" cy="12291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1" i="0" u="none" strike="noStrike" kern="0" cap="none" spc="0" normalizeH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Kĩ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thuật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in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đồ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họa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được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sử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dụng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khá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phổ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biến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trong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đời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sống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,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coa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thể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tạo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ra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tác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phẩm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mĩ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thuật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,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nâng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cao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giá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trị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sử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dụng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tính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thẩm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mĩ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sản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phẩm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18" y="2133600"/>
            <a:ext cx="4114800" cy="3124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591" y="2168236"/>
            <a:ext cx="3708009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587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81000"/>
            <a:ext cx="8305800" cy="12291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Kĩ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thuật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hình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in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ứng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dụng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trên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nhiều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loại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sản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phẩm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phục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vụ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đời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sống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như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Vải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giấy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gói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hàng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giấy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dán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tường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áo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váy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mũ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ba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lô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giày</a:t>
            </a:r>
            <a:r>
              <a:rPr lang="en-US" sz="2200" b="1" kern="0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…….</a:t>
            </a:r>
            <a:endParaRPr lang="en-US" sz="2200" b="1" kern="0" dirty="0">
              <a:solidFill>
                <a:sysClr val="windowText" lastClr="000000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287" y="1502497"/>
            <a:ext cx="2835275" cy="279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91" y="4180636"/>
            <a:ext cx="2916382" cy="272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Administrator\Desktop\0f029828000720185a8cc97caf5ba1c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09" y="1610183"/>
            <a:ext cx="5629275" cy="26708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dministrator\Desktop\Vans-Era-Floral-ragu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991" y="4419600"/>
            <a:ext cx="2624571" cy="21572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Administrator\Desktop\afe2e88bd9e57fe2e52fbb479aec86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419600"/>
            <a:ext cx="2035319" cy="21985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060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1143000"/>
            <a:ext cx="7772400" cy="267765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4572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II.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CHUẨN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BỊ</a:t>
            </a:r>
          </a:p>
          <a:p>
            <a:pPr marL="342900" marR="0" lvl="0" indent="-3429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Đồ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vật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phần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bề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mặt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nổi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nắp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chai,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tăm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bông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.</a:t>
            </a:r>
          </a:p>
          <a:p>
            <a:pPr marL="342900" marR="0" lvl="0" indent="-3429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Rau,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củ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quả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lá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cây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hoa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giấy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bìa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dùng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tạo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khuôn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in.</a:t>
            </a:r>
          </a:p>
          <a:p>
            <a:pPr marL="342900" marR="0" lvl="0" indent="-3429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Màu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nước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, acrylic,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màu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gouache,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giấy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vẽ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633924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066800"/>
            <a:ext cx="8382000" cy="3976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nl-NL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*Hướng dẫn HS chuẩn </a:t>
            </a:r>
            <a:r>
              <a:rPr lang="nl-NL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bị  </a:t>
            </a:r>
            <a:r>
              <a:rPr lang="nl-NL" sz="3200" b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bài </a:t>
            </a:r>
            <a:r>
              <a:rPr lang="nl-NL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học sau</a:t>
            </a:r>
            <a:r>
              <a:rPr lang="nl-NL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nl-NL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Xem trước bài học “ Thiệp chúc mừng ”</a:t>
            </a:r>
            <a:endParaRPr lang="en-US" sz="2400" dirty="0">
              <a:latin typeface="Times New Roman"/>
              <a:ea typeface="Calibri"/>
              <a:cs typeface="Times New Roman"/>
            </a:endParaRP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nl-NL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Chuẩn bị các học liệu liên quan đến nội dung bài học</a:t>
            </a: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nl-NL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+ Chuẩn bị bút chì, màu vẽ, giấy, bìa màu, keo, hồ dán...</a:t>
            </a: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nl-NL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+ Sản phẩm mĩ thuật của bài học trước.</a:t>
            </a:r>
            <a:endParaRPr lang="en-US" sz="2400" dirty="0">
              <a:latin typeface="Times New Roman"/>
              <a:ea typeface="Calibri"/>
              <a:cs typeface="Times New Roman"/>
            </a:endParaRP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nl-NL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Giấy  khổ A3, A4(giấy trắng hoặc giấy màu) màu vẽ ( màu nước, wat</a:t>
            </a:r>
            <a:r>
              <a:rPr lang="nl-NL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fr-FR" sz="240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acrylic.)</a:t>
            </a:r>
            <a:endParaRPr lang="en-US" sz="2400" dirty="0">
              <a:effectLst/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949848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30572" y="457200"/>
            <a:ext cx="26372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 PHÁ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istrator\Desktop\39315988-green-leaf-of-acacia-tree-isolated-on-whi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45" y="1544781"/>
            <a:ext cx="2163763" cy="18450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3" descr="C:\Users\Administrator\Desktop\leaf-832250_12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882" y="3913907"/>
            <a:ext cx="2590800" cy="19294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2" descr="C:\Users\Administrator\Desktop\logo-bancongio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72" y="3886198"/>
            <a:ext cx="2156836" cy="20177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C:\Users\Administrator\Desktop\26724374-白で隔離される緑のバラの葉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694" y="3886198"/>
            <a:ext cx="2907882" cy="20177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657" y="1324323"/>
            <a:ext cx="2670175" cy="234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114" y="1324323"/>
            <a:ext cx="2700337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369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"/>
            <a:ext cx="8305800" cy="109568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marR="0" lvl="0" indent="-4572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KHÁM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PHÁ</a:t>
            </a:r>
            <a:endParaRPr kumimoji="0" lang="en-US" sz="2400" b="1" i="0" u="none" strike="noStrike" kern="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  <a:p>
            <a:pPr marR="0" lvl="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400" b="1" kern="0" baseline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sz="2400" b="1" kern="0" baseline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baseline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sát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 </a:t>
            </a:r>
            <a:r>
              <a:rPr lang="en-US" sz="2400" b="1" kern="0" dirty="0" err="1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nhận</a:t>
            </a:r>
            <a:r>
              <a:rPr lang="en-US" sz="2400" b="1" kern="0" dirty="0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2400" b="1" kern="0" dirty="0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2400" b="1" kern="0" dirty="0">
              <a:solidFill>
                <a:sysClr val="windowText" lastClr="000000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3" name="Picture 13" descr="C:\Users\Administrator\Downloads\37f6c7994f44b81ae1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3900" y="1905000"/>
            <a:ext cx="3581400" cy="35837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12" descr="C:\Users\Administrator\Downloads\b0dec8ba4067b739ee7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700" y="1907346"/>
            <a:ext cx="3581400" cy="3581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647700" y="5260146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6491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 descr="C:\Users\Administrator\Downloads\b0dec8ba4067b739ee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066800"/>
            <a:ext cx="2743200" cy="33350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109" name="Picture 13" descr="C:\Users\Administrator\Downloads\37f6c7994f44b81ae1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13218" y="1066800"/>
            <a:ext cx="2687782" cy="33350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304800" y="109537"/>
            <a:ext cx="263726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 PHÁ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46018" y="4572000"/>
            <a:ext cx="7620000" cy="216982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200" algn="just" fontAlgn="base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Nét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hình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màu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bức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tranh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được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thể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hiện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bằng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sự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đan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xen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yếu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tố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màu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sắc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(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màu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đậm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màu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nhạt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hài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hòa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Hai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bức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tranh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đều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gam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màu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nóng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(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đỏ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vàng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làm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màu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chủ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đạo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).</a:t>
            </a:r>
            <a:endParaRPr lang="en-US" sz="2000" dirty="0">
              <a:latin typeface="Times New Roman"/>
              <a:ea typeface="Calibri"/>
              <a:cs typeface="Times New Roman"/>
            </a:endParaRPr>
          </a:p>
          <a:p>
            <a:pPr lvl="0" indent="457200" algn="just" fontAlgn="base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fr-FR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4431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 descr="C:\Users\Administrator\Downloads\b0dec8ba4067b739ee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066800"/>
            <a:ext cx="2743200" cy="33350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109" name="Picture 13" descr="C:\Users\Administrator\Downloads\37f6c7994f44b81ae1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13218" y="1066800"/>
            <a:ext cx="2687782" cy="33350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304800" y="109537"/>
            <a:ext cx="263726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 PHÁ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0" y="4648200"/>
            <a:ext cx="7391399" cy="18158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200" algn="just" fontAlgn="base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Bức tranh được tạo ra bằng cách nào?</a:t>
            </a: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Bức tranh được tạo ra bằng cách bôi, chấm màu lên lá, hoa  sau đó in lên giấy.</a:t>
            </a:r>
            <a:endParaRPr lang="en-US" sz="2000">
              <a:latin typeface="Times New Roman"/>
              <a:ea typeface="Calibri"/>
              <a:cs typeface="Times New Roman"/>
            </a:endParaRPr>
          </a:p>
          <a:p>
            <a:pPr lvl="0" indent="457200" algn="just" fontAlgn="base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fr-FR" sz="2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6970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 descr="C:\Users\Administrator\Downloads\b0dec8ba4067b739ee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2491" y="1143000"/>
            <a:ext cx="2743200" cy="33350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09" name="Picture 13" descr="C:\Users\Administrator\Downloads\37f6c7994f44b81ae1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3109" y="1143000"/>
            <a:ext cx="2687782" cy="33350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extBox 1"/>
          <p:cNvSpPr txBox="1"/>
          <p:nvPr/>
        </p:nvSpPr>
        <p:spPr>
          <a:xfrm>
            <a:off x="304800" y="109537"/>
            <a:ext cx="304800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 PHÁ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7189" y="4800600"/>
            <a:ext cx="7391399" cy="166199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200" algn="just" fontAlgn="base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Những bức tranh này có ý nghĩa như thế nào trong đời sống hằng ngày?</a:t>
            </a:r>
          </a:p>
          <a:p>
            <a:pPr lvl="0" indent="457200" algn="just" fontAlgn="base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TL: </a:t>
            </a:r>
            <a:r>
              <a:rPr lang="fr-FR" sz="2000">
                <a:solidFill>
                  <a:srgbClr val="000000"/>
                </a:solidFill>
                <a:latin typeface="Times New Roman"/>
                <a:ea typeface="Times New Roman"/>
              </a:rPr>
              <a:t>Cảm nhận vẻ đẹp của thiên nhiên, từ đó ứng dụng vào trang trí ,tạo ra nhiều sản phẩm  cho  cuộc sống </a:t>
            </a:r>
            <a:endParaRPr lang="fr-FR" sz="20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76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3c997bb1996012ddbf331561115508f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9278" y="387927"/>
            <a:ext cx="2941122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everon-210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822" y="526029"/>
            <a:ext cx="2590800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HTB19IBGaiDxK1RjSsphq6zHrpXa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451" y="595080"/>
            <a:ext cx="2189390" cy="21478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istrator\Desktop\THAD-M64-1daidie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092" y="3276600"/>
            <a:ext cx="2490107" cy="32511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esktop\in-giay-goi-qua-tai-da-nang-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1" y="3529618"/>
            <a:ext cx="2770909" cy="23163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istrator\Desktop\44a872e6026f3434a339ed3b7513b71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782" y="3262745"/>
            <a:ext cx="2488993" cy="32250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2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1557</TotalTime>
  <Words>902</Words>
  <Application>Microsoft Office PowerPoint</Application>
  <PresentationFormat>On-screen Show (4:3)</PresentationFormat>
  <Paragraphs>77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1_Office Theme</vt:lpstr>
      <vt:lpstr>Default Design</vt:lpstr>
      <vt:lpstr>6_Office Theme</vt:lpstr>
      <vt:lpstr>               CHỦ ĐỀ       BIỂU CẢM CỦA MÀU SẮC          Bài 3: Tranh in hoa lá ( tiết 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ASUS</cp:lastModifiedBy>
  <cp:revision>174</cp:revision>
  <dcterms:created xsi:type="dcterms:W3CDTF">2021-08-09T06:40:00Z</dcterms:created>
  <dcterms:modified xsi:type="dcterms:W3CDTF">2021-10-09T14:39:18Z</dcterms:modified>
</cp:coreProperties>
</file>