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FF33CC"/>
    <a:srgbClr val="FFFFCC"/>
    <a:srgbClr val="0033CC"/>
    <a:srgbClr val="FF0066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vi-V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vi-V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vi-VN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Picture 2051" descr="20070324033529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s 2053"/>
          <p:cNvSpPr/>
          <p:nvPr/>
        </p:nvSpPr>
        <p:spPr>
          <a:xfrm>
            <a:off x="1600200" y="1524000"/>
            <a:ext cx="6477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lin ang="5400000" scaled="1"/>
                  <a:tileRect/>
                </a:gradFill>
                <a:latin typeface="Times New Roman" panose="02020603050405020304" charset="0"/>
                <a:ea typeface="Times New Roman" panose="02020603050405020304" charset="0"/>
              </a:rPr>
              <a:t>BÀI 7:</a:t>
            </a:r>
            <a:endParaRPr lang="en-US" sz="3600" b="1">
              <a:gradFill rotWithShape="1">
                <a:gsLst>
                  <a:gs pos="0">
                    <a:srgbClr val="FF0066"/>
                  </a:gs>
                  <a:gs pos="100000">
                    <a:srgbClr val="0033CC"/>
                  </a:gs>
                </a:gsLst>
                <a:lin ang="5400000" scaled="1"/>
                <a:tileRect/>
              </a:gra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 b="1">
                <a:gradFill rotWithShape="1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lin ang="5400000" scaled="1"/>
                  <a:tileRect/>
                </a:gradFill>
                <a:latin typeface="Times New Roman" panose="02020603050405020304" charset="0"/>
                <a:ea typeface="Times New Roman" panose="02020603050405020304" charset="0"/>
              </a:rPr>
              <a:t>CÁC NHÂN TỐ ẢNH HƯỞNG </a:t>
            </a:r>
            <a:endParaRPr lang="en-US" sz="3600" b="1">
              <a:gradFill rotWithShape="1">
                <a:gsLst>
                  <a:gs pos="0">
                    <a:srgbClr val="FF0066"/>
                  </a:gs>
                  <a:gs pos="100000">
                    <a:srgbClr val="0033CC"/>
                  </a:gs>
                </a:gsLst>
                <a:lin ang="5400000" scaled="1"/>
                <a:tileRect/>
              </a:gra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 b="1">
                <a:gradFill rotWithShape="1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lin ang="5400000" scaled="1"/>
                  <a:tileRect/>
                </a:gradFill>
                <a:latin typeface="Times New Roman" panose="02020603050405020304" charset="0"/>
                <a:ea typeface="Times New Roman" panose="02020603050405020304" charset="0"/>
              </a:rPr>
              <a:t>ĐẾN SỰ PHÁT TRIỂN</a:t>
            </a:r>
            <a:endParaRPr lang="en-US" sz="3600" b="1">
              <a:gradFill rotWithShape="1">
                <a:gsLst>
                  <a:gs pos="0">
                    <a:srgbClr val="FF0066"/>
                  </a:gs>
                  <a:gs pos="100000">
                    <a:srgbClr val="0033CC"/>
                  </a:gs>
                </a:gsLst>
                <a:lin ang="5400000" scaled="1"/>
                <a:tileRect/>
              </a:gra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 b="1">
                <a:gradFill rotWithShape="1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lin ang="5400000" scaled="1"/>
                  <a:tileRect/>
                </a:gradFill>
                <a:latin typeface="Times New Roman" panose="02020603050405020304" charset="0"/>
                <a:ea typeface="Times New Roman" panose="02020603050405020304" charset="0"/>
              </a:rPr>
              <a:t>VÀ PHÂN BỐ NÔNG NGHIỆP</a:t>
            </a:r>
            <a:endParaRPr lang="en-US" sz="3600" b="1">
              <a:gradFill rotWithShape="1">
                <a:gsLst>
                  <a:gs pos="0">
                    <a:srgbClr val="FF0066"/>
                  </a:gs>
                  <a:gs pos="100000">
                    <a:srgbClr val="0033CC"/>
                  </a:gs>
                </a:gsLst>
                <a:lin ang="5400000" scaled="1"/>
                <a:tileRect/>
              </a:gra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00" name="Text Box 4099"/>
          <p:cNvSpPr txBox="1"/>
          <p:nvPr/>
        </p:nvSpPr>
        <p:spPr>
          <a:xfrm>
            <a:off x="304800" y="76200"/>
            <a:ext cx="8534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000" b="1">
                <a:solidFill>
                  <a:srgbClr val="CC0000"/>
                </a:solidFill>
              </a:rPr>
              <a:t> Bài 7</a:t>
            </a:r>
            <a:r>
              <a:rPr lang="en-US" altLang="x-none" sz="2400" b="1">
                <a:solidFill>
                  <a:srgbClr val="CC0000"/>
                </a:solidFill>
              </a:rPr>
              <a:t>: </a:t>
            </a:r>
            <a:r>
              <a:rPr sz="2400" b="1">
                <a:solidFill>
                  <a:srgbClr val="CC0000"/>
                </a:solidFill>
              </a:rPr>
              <a:t>CÁC NHÂN TỐ ẢNH HƯỞNG ĐẾN </a:t>
            </a:r>
            <a:endParaRPr sz="2400" b="1">
              <a:solidFill>
                <a:srgbClr val="CC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CC0000"/>
                </a:solidFill>
              </a:rPr>
              <a:t>SỰ PHÁT TRIỂN VÀ PHÂN BỐ NÔNG NGHIỆP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4101" name="Text Box 4100"/>
          <p:cNvSpPr txBox="1"/>
          <p:nvPr/>
        </p:nvSpPr>
        <p:spPr>
          <a:xfrm>
            <a:off x="0" y="1143000"/>
            <a:ext cx="541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b="1"/>
              <a:t>I. </a:t>
            </a:r>
            <a:r>
              <a:rPr lang="en-US" altLang="x-none" b="1" u="sng"/>
              <a:t>Các nhân tố tự nhiên</a:t>
            </a:r>
            <a:endParaRPr b="1" u="sng"/>
          </a:p>
        </p:txBody>
      </p:sp>
      <p:sp>
        <p:nvSpPr>
          <p:cNvPr id="4102" name="Text Box 4101"/>
          <p:cNvSpPr txBox="1"/>
          <p:nvPr/>
        </p:nvSpPr>
        <p:spPr>
          <a:xfrm>
            <a:off x="0" y="15240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1. </a:t>
            </a:r>
            <a:r>
              <a:rPr lang="en-US" altLang="x-none" u="sng"/>
              <a:t>Tài nguyên đất</a:t>
            </a:r>
            <a:endParaRPr u="sng"/>
          </a:p>
        </p:txBody>
      </p:sp>
      <p:pic>
        <p:nvPicPr>
          <p:cNvPr id="4103" name="Picture 4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3" y="1371600"/>
            <a:ext cx="3887787" cy="524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4103"/>
          <p:cNvSpPr txBox="1"/>
          <p:nvPr/>
        </p:nvSpPr>
        <p:spPr>
          <a:xfrm>
            <a:off x="5334000" y="6629400"/>
            <a:ext cx="38100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1000" b="1"/>
              <a:t>Lược đồ phân bố các loại đất chính ở nước ta</a:t>
            </a:r>
            <a:endParaRPr sz="1000" b="1"/>
          </a:p>
        </p:txBody>
      </p:sp>
      <p:sp>
        <p:nvSpPr>
          <p:cNvPr id="4105" name="Text Box 4104"/>
          <p:cNvSpPr txBox="1"/>
          <p:nvPr/>
        </p:nvSpPr>
        <p:spPr>
          <a:xfrm>
            <a:off x="0" y="1905000"/>
            <a:ext cx="4724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- Đất là tài nguyên quý giá, tư liệu sản xuất không thể thiếu trong nông nghiệp.</a:t>
            </a:r>
            <a:endParaRPr lang="en-US" altLang="x-none"/>
          </a:p>
        </p:txBody>
      </p:sp>
      <p:sp>
        <p:nvSpPr>
          <p:cNvPr id="4106" name="Cloud Callout 4105"/>
          <p:cNvSpPr/>
          <p:nvPr/>
        </p:nvSpPr>
        <p:spPr>
          <a:xfrm>
            <a:off x="1143000" y="4953000"/>
            <a:ext cx="4038600" cy="1600200"/>
          </a:xfrm>
          <a:prstGeom prst="cloudCallout">
            <a:avLst>
              <a:gd name="adj1" fmla="val 53694"/>
              <a:gd name="adj2" fmla="val -103870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x-none">
                <a:solidFill>
                  <a:srgbClr val="FF0066"/>
                </a:solidFill>
              </a:rPr>
              <a:t>Quan sát lược đồ cho biết: Nước ta có những nhóm đất chính nào? Sự phân bố của chúng?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4107" name="Text Box 4106"/>
          <p:cNvSpPr txBox="1"/>
          <p:nvPr/>
        </p:nvSpPr>
        <p:spPr>
          <a:xfrm>
            <a:off x="0" y="2514600"/>
            <a:ext cx="5257800" cy="187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-"/>
            </a:pPr>
            <a:r>
              <a:rPr lang="en-US" altLang="x-none"/>
              <a:t> Gồm 2 nhóm đất chính:</a:t>
            </a:r>
            <a:endParaRPr lang="en-US" altLang="x-none"/>
          </a:p>
          <a:p>
            <a:pPr>
              <a:spcBef>
                <a:spcPct val="50000"/>
              </a:spcBef>
            </a:pPr>
            <a:r>
              <a:rPr lang="en-US" altLang="x-none"/>
              <a:t>+ Đất phù sa:</a:t>
            </a:r>
            <a:r>
              <a:t> -&gt; diện tích khoảng 3 triệu ha</a:t>
            </a:r>
          </a:p>
          <a:p>
            <a:pPr>
              <a:spcBef>
                <a:spcPct val="50000"/>
              </a:spcBef>
            </a:pPr>
            <a:r>
              <a:t>-&gt; Phân bố: ĐBSH, ĐBSCL, duyên hải miền Trung</a:t>
            </a:r>
          </a:p>
          <a:p>
            <a:pPr>
              <a:spcBef>
                <a:spcPct val="50000"/>
              </a:spcBef>
            </a:pPr>
            <a:r>
              <a:t>-&gt; Trồng lúa nước, các loại cây ngắn ngày</a:t>
            </a:r>
          </a:p>
        </p:txBody>
      </p:sp>
      <p:pic>
        <p:nvPicPr>
          <p:cNvPr id="4109" name="Picture 4108" descr="3857176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743200"/>
            <a:ext cx="11430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4112" descr="ANd9GcSND_zs6lVP4TBygCwGvO_G3KQng7jcozNzB6V3Sp8dzERiilH7C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657350"/>
            <a:ext cx="1157288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4114" descr="ANd9GcTJMOrsySpuwgdnZ3XRcL4effcsE3XF6-4gdisYnEm7DDF6H8L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5929313"/>
            <a:ext cx="1228725" cy="928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4116" descr="ANd9GcRLWqIqDMEtBFOm8AbR_fT3yKu8jLK0LuirGz-SctRIVULzclacF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4876800"/>
            <a:ext cx="1219200" cy="91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4118" descr="ANd9GcT-TbBTtYutso87qkb8nngDDIhgg8KfVKsJsJZZQKVVJFRO_ED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733800"/>
            <a:ext cx="1143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20" name="Text Box 4119"/>
          <p:cNvSpPr txBox="1"/>
          <p:nvPr/>
        </p:nvSpPr>
        <p:spPr>
          <a:xfrm>
            <a:off x="0" y="4370388"/>
            <a:ext cx="5105400" cy="146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+ Đất feralit: -&gt; Diện tích khoảng 16 triệu ha</a:t>
            </a:r>
            <a:endParaRPr lang="en-US" altLang="x-none"/>
          </a:p>
          <a:p>
            <a:pPr>
              <a:spcBef>
                <a:spcPct val="50000"/>
              </a:spcBef>
            </a:pPr>
            <a:r>
              <a:rPr lang="en-US" altLang="x-none"/>
              <a:t>-&gt; Phân bố: Trung du và miền núi</a:t>
            </a:r>
            <a:endParaRPr lang="en-US" altLang="x-none"/>
          </a:p>
          <a:p>
            <a:pPr>
              <a:spcBef>
                <a:spcPct val="50000"/>
              </a:spcBef>
            </a:pPr>
            <a:r>
              <a:rPr lang="en-US" altLang="x-none"/>
              <a:t>-&gt; Thích hợp trồng cây CN lâu năm (chè, cà phê, cao su, hồ tiêu…), sắn, đậu tương, ngô…</a:t>
            </a:r>
            <a:endParaRPr lang="en-US" altLang="x-none"/>
          </a:p>
        </p:txBody>
      </p:sp>
      <p:sp>
        <p:nvSpPr>
          <p:cNvPr id="4122" name="Rectangles 4121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24" name="Rectangles 4123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26" name="Rectangles 4125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4128" name="Picture 4127" descr="doitra_95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990600"/>
            <a:ext cx="1162050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0" name="Picture 4129" descr="ANd9GcSotkV6O46HiQBVWBYMQHYfi81UuAHj6bHvd_AdEygu6gze4nbs6w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3810000"/>
            <a:ext cx="1233488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2" name="Picture 4131" descr="ANd9GcTQW8R349kps4iO6kMpbSYEZo7sX3r1ISjQhYmSpgdaiuwJ9Jb5v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3513" y="2889250"/>
            <a:ext cx="1157287" cy="92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34" name="Rectangles 4133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4136" name="Picture 4135" descr="images272059_cao-su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4800600"/>
            <a:ext cx="1304925" cy="86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38" name="Rectangles 4137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4140" name="Picture 4139" descr="070611san_6344355321845760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600" y="1981200"/>
            <a:ext cx="1143000" cy="857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19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19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4" grpId="0"/>
      <p:bldP spid="4105" grpId="0"/>
      <p:bldP spid="4106" grpId="0" animBg="1"/>
      <p:bldP spid="4106" grpId="1" animBg="1"/>
      <p:bldP spid="4107" grpId="0"/>
      <p:bldP spid="4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30" name="Text Box 5129"/>
          <p:cNvSpPr txBox="1"/>
          <p:nvPr/>
        </p:nvSpPr>
        <p:spPr>
          <a:xfrm>
            <a:off x="304800" y="76200"/>
            <a:ext cx="8534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000" b="1">
                <a:solidFill>
                  <a:srgbClr val="CC0000"/>
                </a:solidFill>
              </a:rPr>
              <a:t>Bài 7</a:t>
            </a:r>
            <a:r>
              <a:rPr lang="en-US" altLang="x-none" sz="2400" b="1">
                <a:solidFill>
                  <a:srgbClr val="CC0000"/>
                </a:solidFill>
              </a:rPr>
              <a:t>: </a:t>
            </a:r>
            <a:r>
              <a:rPr sz="2400" b="1">
                <a:solidFill>
                  <a:srgbClr val="CC0000"/>
                </a:solidFill>
              </a:rPr>
              <a:t>CÁC NHÂN TỐ ẢNH HƯỞNG ĐẾN </a:t>
            </a:r>
            <a:endParaRPr sz="2400" b="1">
              <a:solidFill>
                <a:srgbClr val="CC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CC0000"/>
                </a:solidFill>
              </a:rPr>
              <a:t>SỰ PHÁT TRIỂN VÀ PHÂN BỐ NÔNG NGHIỆP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5131" name="Text Box 5130"/>
          <p:cNvSpPr txBox="1"/>
          <p:nvPr/>
        </p:nvSpPr>
        <p:spPr>
          <a:xfrm>
            <a:off x="0" y="1143000"/>
            <a:ext cx="541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b="1"/>
              <a:t>I. </a:t>
            </a:r>
            <a:r>
              <a:rPr lang="en-US" altLang="x-none" b="1" u="sng"/>
              <a:t>Các nhân tố tự nhiên</a:t>
            </a:r>
            <a:endParaRPr b="1" u="sng"/>
          </a:p>
        </p:txBody>
      </p:sp>
      <p:sp>
        <p:nvSpPr>
          <p:cNvPr id="5132" name="Text Box 5131"/>
          <p:cNvSpPr txBox="1"/>
          <p:nvPr/>
        </p:nvSpPr>
        <p:spPr>
          <a:xfrm>
            <a:off x="0" y="15240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1. </a:t>
            </a:r>
            <a:r>
              <a:rPr lang="en-US" altLang="x-none" u="sng"/>
              <a:t>Tài nguyên đất</a:t>
            </a:r>
            <a:endParaRPr u="sng"/>
          </a:p>
        </p:txBody>
      </p:sp>
      <p:sp>
        <p:nvSpPr>
          <p:cNvPr id="5133" name="Text Box 5132"/>
          <p:cNvSpPr txBox="1"/>
          <p:nvPr/>
        </p:nvSpPr>
        <p:spPr>
          <a:xfrm>
            <a:off x="0" y="19050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2. </a:t>
            </a:r>
            <a:r>
              <a:rPr lang="en-US" altLang="x-none" u="sng"/>
              <a:t>Tài nguyên khí hậu</a:t>
            </a:r>
            <a:endParaRPr u="sng"/>
          </a:p>
        </p:txBody>
      </p:sp>
      <p:pic>
        <p:nvPicPr>
          <p:cNvPr id="5134" name="Picture 5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5" y="1219200"/>
            <a:ext cx="3875088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5" name="Text Box 5134"/>
          <p:cNvSpPr txBox="1"/>
          <p:nvPr/>
        </p:nvSpPr>
        <p:spPr>
          <a:xfrm>
            <a:off x="5486400" y="6553200"/>
            <a:ext cx="35052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1000" b="1"/>
              <a:t>Khí hậu chung Việt Nam</a:t>
            </a:r>
            <a:endParaRPr sz="1000" b="1"/>
          </a:p>
        </p:txBody>
      </p:sp>
      <p:sp>
        <p:nvSpPr>
          <p:cNvPr id="5136" name="Cloud Callout 5135"/>
          <p:cNvSpPr/>
          <p:nvPr/>
        </p:nvSpPr>
        <p:spPr>
          <a:xfrm>
            <a:off x="1371600" y="4953000"/>
            <a:ext cx="3200400" cy="1676400"/>
          </a:xfrm>
          <a:prstGeom prst="cloudCallout">
            <a:avLst>
              <a:gd name="adj1" fmla="val 84625"/>
              <a:gd name="adj2" fmla="val -79736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x-none">
                <a:solidFill>
                  <a:srgbClr val="FF0066"/>
                </a:solidFill>
              </a:rPr>
              <a:t>Dựa vào át lát Địa lý VN trang 9: Nêu đặc điểm chung của khí hậu VN?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5137" name="24-Point Star 5136"/>
          <p:cNvSpPr/>
          <p:nvPr/>
        </p:nvSpPr>
        <p:spPr>
          <a:xfrm>
            <a:off x="1371600" y="4800600"/>
            <a:ext cx="3733800" cy="1905000"/>
          </a:xfrm>
          <a:prstGeom prst="star24">
            <a:avLst>
              <a:gd name="adj" fmla="val 37500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>
                <a:solidFill>
                  <a:srgbClr val="FF0066"/>
                </a:solidFill>
              </a:rPr>
              <a:t>Với đặc điểm khí hậu</a:t>
            </a:r>
            <a:endParaRPr lang="en-US" altLang="x-none">
              <a:solidFill>
                <a:srgbClr val="FF0066"/>
              </a:solidFill>
            </a:endParaRPr>
          </a:p>
          <a:p>
            <a:pPr algn="ctr"/>
            <a:r>
              <a:rPr lang="en-US" altLang="x-none">
                <a:solidFill>
                  <a:srgbClr val="FF0066"/>
                </a:solidFill>
              </a:rPr>
              <a:t> như vậy có thuận lợi</a:t>
            </a:r>
            <a:endParaRPr lang="en-US" altLang="x-none">
              <a:solidFill>
                <a:srgbClr val="FF0066"/>
              </a:solidFill>
            </a:endParaRPr>
          </a:p>
          <a:p>
            <a:pPr algn="ctr"/>
            <a:r>
              <a:rPr lang="en-US" altLang="x-none">
                <a:solidFill>
                  <a:srgbClr val="FF0066"/>
                </a:solidFill>
              </a:rPr>
              <a:t> gì cho sản xuất </a:t>
            </a:r>
            <a:endParaRPr lang="en-US" altLang="x-none">
              <a:solidFill>
                <a:srgbClr val="FF0066"/>
              </a:solidFill>
            </a:endParaRPr>
          </a:p>
          <a:p>
            <a:pPr algn="ctr"/>
            <a:r>
              <a:rPr lang="en-US" altLang="x-none">
                <a:solidFill>
                  <a:srgbClr val="FF0066"/>
                </a:solidFill>
              </a:rPr>
              <a:t>nông nghiệp?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5138" name="Text Box 5137"/>
          <p:cNvSpPr txBox="1"/>
          <p:nvPr/>
        </p:nvSpPr>
        <p:spPr>
          <a:xfrm>
            <a:off x="0" y="2300288"/>
            <a:ext cx="5029200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- Khí hậu nhiệt đới gió mùa ẩm -&gt; cây cối phát triển quanh năm, sinh trưởng nhanh, trồng được nhiều vụ trong năm.</a:t>
            </a:r>
            <a:endParaRPr lang="en-US" altLang="x-none"/>
          </a:p>
        </p:txBody>
      </p:sp>
      <p:sp>
        <p:nvSpPr>
          <p:cNvPr id="5139" name="Text Box 5138"/>
          <p:cNvSpPr txBox="1"/>
          <p:nvPr/>
        </p:nvSpPr>
        <p:spPr>
          <a:xfrm>
            <a:off x="0" y="3200400"/>
            <a:ext cx="510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- Khí hậu phân hóa đa dạng: trồng được nhiều loại cây, cơ cấu mùa vụ đa dạng.</a:t>
            </a:r>
            <a:endParaRPr lang="en-US" altLang="x-none"/>
          </a:p>
        </p:txBody>
      </p:sp>
      <p:sp>
        <p:nvSpPr>
          <p:cNvPr id="5140" name="32-Point Star 5139"/>
          <p:cNvSpPr/>
          <p:nvPr/>
        </p:nvSpPr>
        <p:spPr>
          <a:xfrm>
            <a:off x="1752600" y="4968875"/>
            <a:ext cx="3657600" cy="1828800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>
                <a:solidFill>
                  <a:srgbClr val="FF0066"/>
                </a:solidFill>
              </a:rPr>
              <a:t>Khí hậu gây ra những</a:t>
            </a:r>
            <a:endParaRPr lang="en-US" altLang="x-none">
              <a:solidFill>
                <a:srgbClr val="FF0066"/>
              </a:solidFill>
            </a:endParaRPr>
          </a:p>
          <a:p>
            <a:pPr algn="ctr"/>
            <a:r>
              <a:rPr lang="en-US" altLang="x-none">
                <a:solidFill>
                  <a:srgbClr val="FF0066"/>
                </a:solidFill>
              </a:rPr>
              <a:t> khó khăn gì cho sản</a:t>
            </a:r>
            <a:endParaRPr lang="en-US" altLang="x-none">
              <a:solidFill>
                <a:srgbClr val="FF0066"/>
              </a:solidFill>
            </a:endParaRPr>
          </a:p>
          <a:p>
            <a:pPr algn="ctr"/>
            <a:r>
              <a:rPr lang="en-US" altLang="x-none">
                <a:solidFill>
                  <a:srgbClr val="FF0066"/>
                </a:solidFill>
              </a:rPr>
              <a:t> xuất nông nghiệp?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5141" name="Text Box 5140"/>
          <p:cNvSpPr txBox="1"/>
          <p:nvPr/>
        </p:nvSpPr>
        <p:spPr>
          <a:xfrm>
            <a:off x="0" y="3900488"/>
            <a:ext cx="502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- Khó khăn: </a:t>
            </a:r>
            <a:r>
              <a:t>Sâu bệnh phát triển, hạn hán, lũ lụt, sương muối -&gt; ảnh hưởng tới sản xuất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5" grpId="0"/>
      <p:bldP spid="5136" grpId="0" animBg="1"/>
      <p:bldP spid="5136" grpId="1" animBg="1"/>
      <p:bldP spid="5137" grpId="0" animBg="1"/>
      <p:bldP spid="5137" grpId="1" animBg="1"/>
      <p:bldP spid="5138" grpId="0"/>
      <p:bldP spid="5139" grpId="0"/>
      <p:bldP spid="5140" grpId="0" animBg="1"/>
      <p:bldP spid="5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6145"/>
          <p:cNvSpPr txBox="1"/>
          <p:nvPr/>
        </p:nvSpPr>
        <p:spPr>
          <a:xfrm>
            <a:off x="304800" y="76200"/>
            <a:ext cx="8534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000" b="1">
                <a:solidFill>
                  <a:srgbClr val="CC0000"/>
                </a:solidFill>
              </a:rPr>
              <a:t> Bài 7</a:t>
            </a:r>
            <a:r>
              <a:rPr lang="en-US" altLang="x-none" sz="2400" b="1">
                <a:solidFill>
                  <a:srgbClr val="CC0000"/>
                </a:solidFill>
              </a:rPr>
              <a:t>: </a:t>
            </a:r>
            <a:r>
              <a:rPr sz="2400" b="1">
                <a:solidFill>
                  <a:srgbClr val="CC0000"/>
                </a:solidFill>
              </a:rPr>
              <a:t>CÁC NHÂN TỐ ẢNH HƯỞNG ĐẾN </a:t>
            </a:r>
            <a:endParaRPr sz="2400" b="1">
              <a:solidFill>
                <a:srgbClr val="CC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CC0000"/>
                </a:solidFill>
              </a:rPr>
              <a:t>SỰ PHÁT TRIỂN VÀ PHÂN BỐ NÔNG NGHIỆP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6147" name="Text Box 6146"/>
          <p:cNvSpPr txBox="1"/>
          <p:nvPr/>
        </p:nvSpPr>
        <p:spPr>
          <a:xfrm>
            <a:off x="0" y="1143000"/>
            <a:ext cx="541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b="1"/>
              <a:t>I. </a:t>
            </a:r>
            <a:r>
              <a:rPr lang="en-US" altLang="x-none" b="1" u="sng"/>
              <a:t>Các nhân tố tự nhiên</a:t>
            </a:r>
            <a:endParaRPr b="1" u="sng"/>
          </a:p>
        </p:txBody>
      </p:sp>
      <p:sp>
        <p:nvSpPr>
          <p:cNvPr id="6148" name="Text Box 6147"/>
          <p:cNvSpPr txBox="1"/>
          <p:nvPr/>
        </p:nvSpPr>
        <p:spPr>
          <a:xfrm>
            <a:off x="0" y="15240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1. </a:t>
            </a:r>
            <a:r>
              <a:rPr lang="en-US" altLang="x-none" u="sng"/>
              <a:t>Tài nguyên đất</a:t>
            </a:r>
            <a:endParaRPr u="sng"/>
          </a:p>
        </p:txBody>
      </p:sp>
      <p:sp>
        <p:nvSpPr>
          <p:cNvPr id="6149" name="Text Box 6148"/>
          <p:cNvSpPr txBox="1"/>
          <p:nvPr/>
        </p:nvSpPr>
        <p:spPr>
          <a:xfrm>
            <a:off x="0" y="19050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2. </a:t>
            </a:r>
            <a:r>
              <a:rPr lang="en-US" altLang="x-none" u="sng"/>
              <a:t>Tài nguyên khí hậu</a:t>
            </a:r>
            <a:endParaRPr u="sng"/>
          </a:p>
        </p:txBody>
      </p:sp>
      <p:sp>
        <p:nvSpPr>
          <p:cNvPr id="6150" name="Text Box 6149"/>
          <p:cNvSpPr txBox="1"/>
          <p:nvPr/>
        </p:nvSpPr>
        <p:spPr>
          <a:xfrm>
            <a:off x="0" y="22860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3. </a:t>
            </a:r>
            <a:r>
              <a:rPr lang="en-US" altLang="x-none" u="sng"/>
              <a:t>Tài nguyên nước</a:t>
            </a:r>
            <a:endParaRPr u="sng"/>
          </a:p>
        </p:txBody>
      </p:sp>
      <p:pic>
        <p:nvPicPr>
          <p:cNvPr id="6153" name="Picture 6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75" y="1143000"/>
            <a:ext cx="43275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Cloud Callout 6153"/>
          <p:cNvSpPr/>
          <p:nvPr/>
        </p:nvSpPr>
        <p:spPr>
          <a:xfrm>
            <a:off x="685800" y="4267200"/>
            <a:ext cx="3810000" cy="2209800"/>
          </a:xfrm>
          <a:prstGeom prst="cloudCallout">
            <a:avLst>
              <a:gd name="adj1" fmla="val 65833"/>
              <a:gd name="adj2" fmla="val -18389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x-none">
                <a:solidFill>
                  <a:srgbClr val="FF0066"/>
                </a:solidFill>
              </a:rPr>
              <a:t>Mạng lưới sông ngòi dày đặc, nhiều nước mang lại những thuận lợi và khó khăn gì cho </a:t>
            </a:r>
            <a:r>
              <a:rPr>
                <a:solidFill>
                  <a:srgbClr val="FF0066"/>
                </a:solidFill>
              </a:rPr>
              <a:t>sản</a:t>
            </a:r>
            <a:r>
              <a:rPr lang="en-US" altLang="x-none">
                <a:solidFill>
                  <a:srgbClr val="FF0066"/>
                </a:solidFill>
              </a:rPr>
              <a:t> suất nông nghiệp?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6155" name="Text Box 6154"/>
          <p:cNvSpPr txBox="1"/>
          <p:nvPr/>
        </p:nvSpPr>
        <p:spPr>
          <a:xfrm>
            <a:off x="0" y="2667000"/>
            <a:ext cx="48006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t>- Mạng lưới sông ngòi, ao hồ dày đặc là nguồn cung cấp nước tưới, có giá trị về thủy lợi</a:t>
            </a:r>
          </a:p>
        </p:txBody>
      </p:sp>
      <p:sp>
        <p:nvSpPr>
          <p:cNvPr id="6156" name="Text Box 6155"/>
          <p:cNvSpPr txBox="1"/>
          <p:nvPr/>
        </p:nvSpPr>
        <p:spPr>
          <a:xfrm>
            <a:off x="0" y="3581400"/>
            <a:ext cx="48768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-"/>
            </a:pPr>
            <a:r>
              <a:t> Khó khăn: + Mùa lũ: gây lũ lụt</a:t>
            </a:r>
          </a:p>
          <a:p>
            <a:pPr>
              <a:spcBef>
                <a:spcPct val="50000"/>
              </a:spcBef>
            </a:pPr>
            <a:r>
              <a:t>                  + Mùa khô: Thiếu nước tưới</a:t>
            </a:r>
          </a:p>
        </p:txBody>
      </p:sp>
      <p:sp>
        <p:nvSpPr>
          <p:cNvPr id="6157" name="32-Point Star 6156"/>
          <p:cNvSpPr/>
          <p:nvPr/>
        </p:nvSpPr>
        <p:spPr>
          <a:xfrm>
            <a:off x="838200" y="5181600"/>
            <a:ext cx="3810000" cy="1676400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>
                <a:solidFill>
                  <a:srgbClr val="FF0066"/>
                </a:solidFill>
              </a:rPr>
              <a:t>Tại sao thủy lợi là </a:t>
            </a:r>
            <a:endParaRPr>
              <a:solidFill>
                <a:srgbClr val="FF0066"/>
              </a:solidFill>
            </a:endParaRPr>
          </a:p>
          <a:p>
            <a:pPr algn="ctr"/>
            <a:r>
              <a:rPr>
                <a:solidFill>
                  <a:srgbClr val="FF0066"/>
                </a:solidFill>
              </a:rPr>
              <a:t>biện pháp hàng đầu</a:t>
            </a:r>
            <a:endParaRPr>
              <a:solidFill>
                <a:srgbClr val="FF0066"/>
              </a:solidFill>
            </a:endParaRPr>
          </a:p>
          <a:p>
            <a:pPr algn="ctr"/>
            <a:r>
              <a:rPr>
                <a:solidFill>
                  <a:srgbClr val="FF0066"/>
                </a:solidFill>
              </a:rPr>
              <a:t> trong nông nghiệp?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6158" name="Text Box 6157"/>
          <p:cNvSpPr txBox="1"/>
          <p:nvPr/>
        </p:nvSpPr>
        <p:spPr>
          <a:xfrm>
            <a:off x="0" y="4419600"/>
            <a:ext cx="472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t>- Giải pháp: Tăng cường công tác thủy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59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99"/>
                            </p:stCondLst>
                            <p:childTnLst>
                              <p:par>
                                <p:cTn id="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 animBg="1"/>
      <p:bldP spid="6154" grpId="1" animBg="1"/>
      <p:bldP spid="6155" grpId="0"/>
      <p:bldP spid="6156" grpId="0"/>
      <p:bldP spid="6157" grpId="0" animBg="1"/>
      <p:bldP spid="6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Text Box 7169"/>
          <p:cNvSpPr txBox="1"/>
          <p:nvPr/>
        </p:nvSpPr>
        <p:spPr>
          <a:xfrm>
            <a:off x="304800" y="76200"/>
            <a:ext cx="8534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000" b="1">
                <a:solidFill>
                  <a:srgbClr val="CC0000"/>
                </a:solidFill>
              </a:rPr>
              <a:t> Bài 7</a:t>
            </a:r>
            <a:r>
              <a:rPr lang="en-US" altLang="x-none" sz="2400" b="1">
                <a:solidFill>
                  <a:srgbClr val="CC0000"/>
                </a:solidFill>
              </a:rPr>
              <a:t>: </a:t>
            </a:r>
            <a:r>
              <a:rPr sz="2400" b="1">
                <a:solidFill>
                  <a:srgbClr val="CC0000"/>
                </a:solidFill>
              </a:rPr>
              <a:t>CÁC NHÂN TỐ ẢNH HƯỞNG ĐẾN </a:t>
            </a:r>
            <a:endParaRPr sz="2400" b="1">
              <a:solidFill>
                <a:srgbClr val="CC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CC0000"/>
                </a:solidFill>
              </a:rPr>
              <a:t>SỰ PHÁT TRIỂN VÀ PHÂN BỐ NÔNG NGHIỆP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7171" name="Text Box 7170"/>
          <p:cNvSpPr txBox="1"/>
          <p:nvPr/>
        </p:nvSpPr>
        <p:spPr>
          <a:xfrm>
            <a:off x="0" y="1143000"/>
            <a:ext cx="541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b="1"/>
              <a:t>I. </a:t>
            </a:r>
            <a:r>
              <a:rPr lang="en-US" altLang="x-none" b="1" u="sng"/>
              <a:t>Các nhân tố tự nhiên</a:t>
            </a:r>
            <a:endParaRPr b="1" u="sng"/>
          </a:p>
        </p:txBody>
      </p:sp>
      <p:sp>
        <p:nvSpPr>
          <p:cNvPr id="7172" name="Text Box 7171"/>
          <p:cNvSpPr txBox="1"/>
          <p:nvPr/>
        </p:nvSpPr>
        <p:spPr>
          <a:xfrm>
            <a:off x="0" y="15240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1. </a:t>
            </a:r>
            <a:r>
              <a:rPr lang="en-US" altLang="x-none" u="sng"/>
              <a:t>Tài nguyên đất</a:t>
            </a:r>
            <a:endParaRPr u="sng"/>
          </a:p>
        </p:txBody>
      </p:sp>
      <p:sp>
        <p:nvSpPr>
          <p:cNvPr id="7173" name="Text Box 7172"/>
          <p:cNvSpPr txBox="1"/>
          <p:nvPr/>
        </p:nvSpPr>
        <p:spPr>
          <a:xfrm>
            <a:off x="0" y="19050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2. </a:t>
            </a:r>
            <a:r>
              <a:rPr lang="en-US" altLang="x-none" u="sng"/>
              <a:t>Tài nguyên khí hậu</a:t>
            </a:r>
            <a:endParaRPr u="sng"/>
          </a:p>
        </p:txBody>
      </p:sp>
      <p:sp>
        <p:nvSpPr>
          <p:cNvPr id="7174" name="Text Box 7173"/>
          <p:cNvSpPr txBox="1"/>
          <p:nvPr/>
        </p:nvSpPr>
        <p:spPr>
          <a:xfrm>
            <a:off x="0" y="22860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3. </a:t>
            </a:r>
            <a:r>
              <a:rPr lang="en-US" altLang="x-none" u="sng"/>
              <a:t>Tài nguyên nước</a:t>
            </a:r>
            <a:endParaRPr u="sng"/>
          </a:p>
        </p:txBody>
      </p:sp>
      <p:sp>
        <p:nvSpPr>
          <p:cNvPr id="7175" name="Text Box 7174"/>
          <p:cNvSpPr txBox="1"/>
          <p:nvPr/>
        </p:nvSpPr>
        <p:spPr>
          <a:xfrm>
            <a:off x="0" y="2667000"/>
            <a:ext cx="3124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4. </a:t>
            </a:r>
            <a:r>
              <a:rPr lang="en-US" altLang="x-none" u="sng"/>
              <a:t>Tài nguyên sinh vật</a:t>
            </a:r>
            <a:endParaRPr u="sng"/>
          </a:p>
        </p:txBody>
      </p:sp>
      <p:sp>
        <p:nvSpPr>
          <p:cNvPr id="7176" name="Horizontal Scroll 7175"/>
          <p:cNvSpPr/>
          <p:nvPr/>
        </p:nvSpPr>
        <p:spPr>
          <a:xfrm>
            <a:off x="4648200" y="1752600"/>
            <a:ext cx="4495800" cy="1143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>
                <a:solidFill>
                  <a:srgbClr val="FF0066"/>
                </a:solidFill>
              </a:rPr>
              <a:t>Tài nguyên sinh vật có ảnh hưởng</a:t>
            </a:r>
            <a:endParaRPr lang="en-US" altLang="x-none">
              <a:solidFill>
                <a:srgbClr val="FF0066"/>
              </a:solidFill>
            </a:endParaRPr>
          </a:p>
          <a:p>
            <a:pPr algn="ctr"/>
            <a:r>
              <a:rPr lang="en-US" altLang="x-none">
                <a:solidFill>
                  <a:srgbClr val="FF0066"/>
                </a:solidFill>
              </a:rPr>
              <a:t> như thế nào đến sản xuất nông nghiệp?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7177" name="Text Box 7176"/>
          <p:cNvSpPr txBox="1"/>
          <p:nvPr/>
        </p:nvSpPr>
        <p:spPr>
          <a:xfrm>
            <a:off x="0" y="3048000"/>
            <a:ext cx="4724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    Phong phú, đa dạng -&gt; tạo nên các giống cây trồng vật nuôi phù hợp</a:t>
            </a: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 animBg="1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8193"/>
          <p:cNvSpPr txBox="1"/>
          <p:nvPr/>
        </p:nvSpPr>
        <p:spPr>
          <a:xfrm>
            <a:off x="304800" y="76200"/>
            <a:ext cx="8534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000" b="1">
                <a:solidFill>
                  <a:srgbClr val="CC0000"/>
                </a:solidFill>
              </a:rPr>
              <a:t> Bài 7</a:t>
            </a:r>
            <a:r>
              <a:rPr lang="en-US" altLang="x-none" sz="2400" b="1">
                <a:solidFill>
                  <a:srgbClr val="CC0000"/>
                </a:solidFill>
              </a:rPr>
              <a:t>: </a:t>
            </a:r>
            <a:r>
              <a:rPr sz="2400" b="1">
                <a:solidFill>
                  <a:srgbClr val="CC0000"/>
                </a:solidFill>
              </a:rPr>
              <a:t>CÁC NHÂN TỐ ẢNH HƯỞNG ĐẾN </a:t>
            </a:r>
            <a:endParaRPr sz="2400" b="1">
              <a:solidFill>
                <a:srgbClr val="CC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CC0000"/>
                </a:solidFill>
              </a:rPr>
              <a:t>SỰ PHÁT TRIỂN VÀ PHÂN BỐ NÔNG NGHIỆP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8195" name="Text Box 8194"/>
          <p:cNvSpPr txBox="1"/>
          <p:nvPr/>
        </p:nvSpPr>
        <p:spPr>
          <a:xfrm>
            <a:off x="76200" y="1143000"/>
            <a:ext cx="541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b="1"/>
              <a:t>I. </a:t>
            </a:r>
            <a:r>
              <a:rPr lang="en-US" altLang="x-none" b="1" u="sng"/>
              <a:t>Các nhân tố tự nhiên</a:t>
            </a:r>
            <a:endParaRPr b="1" u="sng"/>
          </a:p>
        </p:txBody>
      </p:sp>
      <p:sp>
        <p:nvSpPr>
          <p:cNvPr id="8197" name="Text Box 8196"/>
          <p:cNvSpPr txBox="1"/>
          <p:nvPr/>
        </p:nvSpPr>
        <p:spPr>
          <a:xfrm>
            <a:off x="76200" y="1538288"/>
            <a:ext cx="3810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b="1"/>
              <a:t>II. </a:t>
            </a:r>
            <a:r>
              <a:rPr lang="en-US" altLang="x-none" b="1" u="sng"/>
              <a:t>Các nhân tố kinh tế - xã hội</a:t>
            </a:r>
            <a:endParaRPr b="1" u="sng"/>
          </a:p>
        </p:txBody>
      </p:sp>
      <p:sp>
        <p:nvSpPr>
          <p:cNvPr id="8198" name="Text Box 8197"/>
          <p:cNvSpPr txBox="1"/>
          <p:nvPr/>
        </p:nvSpPr>
        <p:spPr>
          <a:xfrm>
            <a:off x="76200" y="2819400"/>
            <a:ext cx="2286000" cy="6508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/>
              <a:t>Dân cư và lao động </a:t>
            </a:r>
            <a:r>
              <a:rPr lang="en-US" altLang="x-none">
                <a:solidFill>
                  <a:srgbClr val="FFFFCC"/>
                </a:solidFill>
              </a:rPr>
              <a:t>n</a:t>
            </a:r>
            <a:endParaRPr>
              <a:solidFill>
                <a:srgbClr val="FFFFCC"/>
              </a:solidFill>
            </a:endParaRPr>
          </a:p>
        </p:txBody>
      </p:sp>
      <p:sp>
        <p:nvSpPr>
          <p:cNvPr id="8199" name="Text Box 8198"/>
          <p:cNvSpPr txBox="1"/>
          <p:nvPr/>
        </p:nvSpPr>
        <p:spPr>
          <a:xfrm>
            <a:off x="2438400" y="2819400"/>
            <a:ext cx="2286000" cy="6508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/>
              <a:t>Cơ sở vật chất - kỹ thuật</a:t>
            </a:r>
            <a:endParaRPr lang="en-US" altLang="x-none"/>
          </a:p>
        </p:txBody>
      </p:sp>
      <p:sp>
        <p:nvSpPr>
          <p:cNvPr id="8200" name="Text Box 8199"/>
          <p:cNvSpPr txBox="1"/>
          <p:nvPr/>
        </p:nvSpPr>
        <p:spPr>
          <a:xfrm>
            <a:off x="4800600" y="2819400"/>
            <a:ext cx="2286000" cy="6508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/>
              <a:t>Chính sách phát triển nông nghiệp</a:t>
            </a:r>
            <a:endParaRPr lang="en-US" altLang="x-none"/>
          </a:p>
        </p:txBody>
      </p:sp>
      <p:sp>
        <p:nvSpPr>
          <p:cNvPr id="8201" name="Text Box 8200"/>
          <p:cNvSpPr txBox="1"/>
          <p:nvPr/>
        </p:nvSpPr>
        <p:spPr>
          <a:xfrm>
            <a:off x="7162800" y="2819400"/>
            <a:ext cx="1905000" cy="6508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/>
              <a:t>Thị trường          </a:t>
            </a:r>
            <a:r>
              <a:rPr lang="en-US" altLang="x-none">
                <a:solidFill>
                  <a:srgbClr val="FFFFCC"/>
                </a:solidFill>
              </a:rPr>
              <a:t>t </a:t>
            </a:r>
            <a:r>
              <a:rPr lang="en-US" altLang="x-none"/>
              <a:t>        </a:t>
            </a:r>
            <a:endParaRPr lang="en-US" altLang="x-none"/>
          </a:p>
        </p:txBody>
      </p:sp>
      <p:sp>
        <p:nvSpPr>
          <p:cNvPr id="8206" name="Text Box 8205"/>
          <p:cNvSpPr txBox="1"/>
          <p:nvPr/>
        </p:nvSpPr>
        <p:spPr>
          <a:xfrm>
            <a:off x="1219200" y="3810000"/>
            <a:ext cx="1143000" cy="28575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Lao động cần cù, chịu khó,có kinh nghiệm trong sản xuất nông nghiệp</a:t>
            </a:r>
            <a:endParaRPr lang="en-US" altLang="x-none"/>
          </a:p>
        </p:txBody>
      </p:sp>
      <p:sp>
        <p:nvSpPr>
          <p:cNvPr id="8207" name="Rectangles 8206"/>
          <p:cNvSpPr/>
          <p:nvPr/>
        </p:nvSpPr>
        <p:spPr>
          <a:xfrm>
            <a:off x="76200" y="3810000"/>
            <a:ext cx="1066800" cy="28956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209" name="Text Box 8208"/>
          <p:cNvSpPr txBox="1"/>
          <p:nvPr/>
        </p:nvSpPr>
        <p:spPr>
          <a:xfrm>
            <a:off x="76200" y="4419600"/>
            <a:ext cx="10668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/>
              <a:t>Nguồn lao động dồi dào</a:t>
            </a:r>
            <a:endParaRPr lang="en-US" altLang="x-none"/>
          </a:p>
        </p:txBody>
      </p:sp>
      <p:sp>
        <p:nvSpPr>
          <p:cNvPr id="8210" name="Rectangles 8209"/>
          <p:cNvSpPr/>
          <p:nvPr/>
        </p:nvSpPr>
        <p:spPr>
          <a:xfrm>
            <a:off x="2743200" y="3810000"/>
            <a:ext cx="1600200" cy="10668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211" name="Text Box 8210"/>
          <p:cNvSpPr txBox="1"/>
          <p:nvPr/>
        </p:nvSpPr>
        <p:spPr>
          <a:xfrm>
            <a:off x="2743200" y="40386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/>
              <a:t>Ngày càng hoàn thiện</a:t>
            </a:r>
            <a:endParaRPr lang="en-US" altLang="x-none"/>
          </a:p>
        </p:txBody>
      </p:sp>
      <p:sp>
        <p:nvSpPr>
          <p:cNvPr id="8212" name="Rectangles 8211"/>
          <p:cNvSpPr/>
          <p:nvPr/>
        </p:nvSpPr>
        <p:spPr>
          <a:xfrm>
            <a:off x="2438400" y="5181600"/>
            <a:ext cx="533400" cy="14478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Thủy </a:t>
            </a:r>
            <a:endParaRPr lang="en-US" altLang="x-none" sz="1600"/>
          </a:p>
          <a:p>
            <a:pPr algn="ctr"/>
            <a:r>
              <a:rPr lang="en-US" altLang="x-none" sz="1600"/>
              <a:t>lợi</a:t>
            </a:r>
            <a:endParaRPr sz="1600"/>
          </a:p>
        </p:txBody>
      </p:sp>
      <p:sp>
        <p:nvSpPr>
          <p:cNvPr id="8213" name="Rectangles 8212"/>
          <p:cNvSpPr/>
          <p:nvPr/>
        </p:nvSpPr>
        <p:spPr>
          <a:xfrm>
            <a:off x="3048000" y="5181600"/>
            <a:ext cx="533400" cy="14478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Hệ </a:t>
            </a:r>
            <a:endParaRPr lang="en-US" altLang="x-none" sz="1600"/>
          </a:p>
          <a:p>
            <a:pPr algn="ctr"/>
            <a:r>
              <a:rPr lang="en-US" altLang="x-none" sz="1600"/>
              <a:t>thống</a:t>
            </a:r>
            <a:endParaRPr lang="en-US" altLang="x-none" sz="1600"/>
          </a:p>
          <a:p>
            <a:pPr algn="ctr"/>
            <a:r>
              <a:rPr lang="en-US" altLang="x-none" sz="1600"/>
              <a:t> dịch</a:t>
            </a:r>
            <a:endParaRPr lang="en-US" altLang="x-none" sz="1600"/>
          </a:p>
          <a:p>
            <a:pPr algn="ctr"/>
            <a:r>
              <a:rPr lang="en-US" altLang="x-none" sz="1600"/>
              <a:t> vụ</a:t>
            </a:r>
            <a:endParaRPr lang="en-US" altLang="x-none" sz="1600"/>
          </a:p>
          <a:p>
            <a:pPr algn="ctr"/>
            <a:r>
              <a:rPr lang="en-US" altLang="x-none" sz="1600"/>
              <a:t> trồng</a:t>
            </a:r>
            <a:endParaRPr lang="en-US" altLang="x-none" sz="1600"/>
          </a:p>
          <a:p>
            <a:pPr algn="ctr"/>
            <a:r>
              <a:rPr lang="en-US" altLang="x-none" sz="1600"/>
              <a:t> trọt</a:t>
            </a:r>
            <a:endParaRPr sz="1600"/>
          </a:p>
        </p:txBody>
      </p:sp>
      <p:sp>
        <p:nvSpPr>
          <p:cNvPr id="8214" name="Rectangles 8213"/>
          <p:cNvSpPr/>
          <p:nvPr/>
        </p:nvSpPr>
        <p:spPr>
          <a:xfrm>
            <a:off x="3657600" y="5181600"/>
            <a:ext cx="533400" cy="14478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Hệ</a:t>
            </a:r>
            <a:endParaRPr lang="en-US" altLang="x-none" sz="1600"/>
          </a:p>
          <a:p>
            <a:pPr algn="ctr"/>
            <a:r>
              <a:rPr lang="en-US" altLang="x-none" sz="1600"/>
              <a:t> thống </a:t>
            </a:r>
            <a:endParaRPr lang="en-US" altLang="x-none" sz="1600"/>
          </a:p>
          <a:p>
            <a:pPr algn="ctr"/>
            <a:r>
              <a:rPr lang="en-US" altLang="x-none" sz="1600"/>
              <a:t>dịch </a:t>
            </a:r>
            <a:endParaRPr lang="en-US" altLang="x-none" sz="1600"/>
          </a:p>
          <a:p>
            <a:pPr algn="ctr"/>
            <a:r>
              <a:rPr lang="en-US" altLang="x-none" sz="1600"/>
              <a:t>vụ </a:t>
            </a:r>
            <a:endParaRPr lang="en-US" altLang="x-none" sz="1600"/>
          </a:p>
          <a:p>
            <a:pPr algn="ctr"/>
            <a:r>
              <a:rPr lang="en-US" altLang="x-none" sz="1600"/>
              <a:t>Chăn</a:t>
            </a:r>
            <a:endParaRPr lang="en-US" altLang="x-none" sz="1600"/>
          </a:p>
          <a:p>
            <a:pPr algn="ctr"/>
            <a:r>
              <a:rPr lang="en-US" altLang="x-none" sz="1600"/>
              <a:t> nuôi</a:t>
            </a:r>
            <a:endParaRPr sz="1600"/>
          </a:p>
        </p:txBody>
      </p:sp>
      <p:sp>
        <p:nvSpPr>
          <p:cNvPr id="8215" name="Rectangles 8214"/>
          <p:cNvSpPr/>
          <p:nvPr/>
        </p:nvSpPr>
        <p:spPr>
          <a:xfrm>
            <a:off x="4267200" y="5181600"/>
            <a:ext cx="609600" cy="14478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Cơ sở</a:t>
            </a:r>
            <a:endParaRPr lang="en-US" altLang="x-none" sz="1600"/>
          </a:p>
          <a:p>
            <a:pPr algn="ctr"/>
            <a:r>
              <a:rPr lang="en-US" altLang="x-none" sz="1600"/>
              <a:t> vật</a:t>
            </a:r>
            <a:endParaRPr lang="en-US" altLang="x-none" sz="1600"/>
          </a:p>
          <a:p>
            <a:pPr algn="ctr"/>
            <a:r>
              <a:rPr lang="en-US" altLang="x-none" sz="1600"/>
              <a:t> chất</a:t>
            </a:r>
            <a:endParaRPr lang="en-US" altLang="x-none" sz="1600"/>
          </a:p>
          <a:p>
            <a:pPr algn="ctr"/>
            <a:r>
              <a:rPr lang="en-US" altLang="x-none" sz="1600"/>
              <a:t> khác</a:t>
            </a:r>
            <a:endParaRPr sz="1600"/>
          </a:p>
        </p:txBody>
      </p:sp>
      <p:sp>
        <p:nvSpPr>
          <p:cNvPr id="8216" name="Rectangles 8215"/>
          <p:cNvSpPr/>
          <p:nvPr/>
        </p:nvSpPr>
        <p:spPr>
          <a:xfrm>
            <a:off x="4953000" y="4876800"/>
            <a:ext cx="609600" cy="17526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Kinh</a:t>
            </a:r>
            <a:endParaRPr lang="en-US" altLang="x-none" sz="1600"/>
          </a:p>
          <a:p>
            <a:pPr algn="ctr"/>
            <a:r>
              <a:rPr lang="en-US" altLang="x-none" sz="1600"/>
              <a:t> tế hộ</a:t>
            </a:r>
            <a:endParaRPr lang="en-US" altLang="x-none" sz="1600"/>
          </a:p>
          <a:p>
            <a:pPr algn="ctr"/>
            <a:r>
              <a:rPr lang="en-US" altLang="x-none" sz="1600"/>
              <a:t> gia</a:t>
            </a:r>
            <a:endParaRPr lang="en-US" altLang="x-none" sz="1600"/>
          </a:p>
          <a:p>
            <a:pPr algn="ctr"/>
            <a:r>
              <a:rPr lang="en-US" altLang="x-none" sz="1600"/>
              <a:t> đình</a:t>
            </a:r>
            <a:endParaRPr sz="1600"/>
          </a:p>
        </p:txBody>
      </p:sp>
      <p:sp>
        <p:nvSpPr>
          <p:cNvPr id="8217" name="Rectangles 8216"/>
          <p:cNvSpPr/>
          <p:nvPr/>
        </p:nvSpPr>
        <p:spPr>
          <a:xfrm>
            <a:off x="5638800" y="4876800"/>
            <a:ext cx="609600" cy="17526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Kinh</a:t>
            </a:r>
            <a:endParaRPr lang="en-US" altLang="x-none" sz="1600"/>
          </a:p>
          <a:p>
            <a:pPr algn="ctr"/>
            <a:r>
              <a:rPr lang="en-US" altLang="x-none" sz="1600"/>
              <a:t> tế</a:t>
            </a:r>
            <a:endParaRPr lang="en-US" altLang="x-none" sz="1600"/>
          </a:p>
          <a:p>
            <a:pPr algn="ctr"/>
            <a:r>
              <a:rPr lang="en-US" altLang="x-none" sz="1600"/>
              <a:t> trang</a:t>
            </a:r>
            <a:endParaRPr lang="en-US" altLang="x-none" sz="1600"/>
          </a:p>
          <a:p>
            <a:pPr algn="ctr"/>
            <a:r>
              <a:rPr lang="en-US" altLang="x-none" sz="1600"/>
              <a:t> trại</a:t>
            </a:r>
            <a:endParaRPr sz="1600"/>
          </a:p>
        </p:txBody>
      </p:sp>
      <p:sp>
        <p:nvSpPr>
          <p:cNvPr id="8218" name="Rectangles 8217"/>
          <p:cNvSpPr/>
          <p:nvPr/>
        </p:nvSpPr>
        <p:spPr>
          <a:xfrm>
            <a:off x="6324600" y="4876800"/>
            <a:ext cx="685800" cy="17526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Nông</a:t>
            </a:r>
            <a:endParaRPr lang="en-US" altLang="x-none" sz="1600"/>
          </a:p>
          <a:p>
            <a:pPr algn="ctr"/>
            <a:r>
              <a:rPr lang="en-US" altLang="x-none" sz="1600"/>
              <a:t> nghiệp</a:t>
            </a:r>
            <a:endParaRPr lang="en-US" altLang="x-none" sz="1600"/>
          </a:p>
          <a:p>
            <a:pPr algn="ctr"/>
            <a:r>
              <a:rPr lang="en-US" altLang="x-none" sz="1600"/>
              <a:t> hướng</a:t>
            </a:r>
            <a:endParaRPr lang="en-US" altLang="x-none" sz="1600"/>
          </a:p>
          <a:p>
            <a:pPr algn="ctr"/>
            <a:r>
              <a:rPr lang="en-US" altLang="x-none" sz="1600"/>
              <a:t> ra</a:t>
            </a:r>
            <a:endParaRPr lang="en-US" altLang="x-none" sz="1600"/>
          </a:p>
          <a:p>
            <a:pPr algn="ctr"/>
            <a:r>
              <a:rPr lang="en-US" altLang="x-none" sz="1600"/>
              <a:t> xuất</a:t>
            </a:r>
            <a:endParaRPr lang="en-US" altLang="x-none" sz="1600"/>
          </a:p>
          <a:p>
            <a:pPr algn="ctr"/>
            <a:r>
              <a:rPr lang="en-US" altLang="x-none" sz="1600"/>
              <a:t> khẩu</a:t>
            </a:r>
            <a:endParaRPr sz="1600"/>
          </a:p>
        </p:txBody>
      </p:sp>
      <p:sp>
        <p:nvSpPr>
          <p:cNvPr id="8220" name="Rectangles 8219"/>
          <p:cNvSpPr/>
          <p:nvPr/>
        </p:nvSpPr>
        <p:spPr>
          <a:xfrm>
            <a:off x="7162800" y="4038600"/>
            <a:ext cx="838200" cy="19050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Trong và</a:t>
            </a:r>
            <a:endParaRPr lang="en-US" altLang="x-none" sz="1600"/>
          </a:p>
          <a:p>
            <a:pPr algn="ctr"/>
            <a:r>
              <a:rPr lang="en-US" altLang="x-none" sz="1600"/>
              <a:t>ngoài</a:t>
            </a:r>
            <a:endParaRPr lang="en-US" altLang="x-none" sz="1600"/>
          </a:p>
          <a:p>
            <a:pPr algn="ctr"/>
            <a:r>
              <a:rPr lang="en-US" altLang="x-none" sz="1600"/>
              <a:t>nước</a:t>
            </a:r>
            <a:endParaRPr lang="en-US" altLang="x-none" sz="1600"/>
          </a:p>
          <a:p>
            <a:pPr algn="ctr"/>
            <a:r>
              <a:rPr lang="en-US" altLang="x-none" sz="1600"/>
              <a:t> ngày</a:t>
            </a:r>
            <a:endParaRPr lang="en-US" altLang="x-none" sz="1600"/>
          </a:p>
          <a:p>
            <a:pPr algn="ctr"/>
            <a:r>
              <a:rPr lang="en-US" altLang="x-none" sz="1600"/>
              <a:t> càng</a:t>
            </a:r>
            <a:endParaRPr lang="en-US" altLang="x-none" sz="1600"/>
          </a:p>
          <a:p>
            <a:pPr algn="ctr"/>
            <a:r>
              <a:rPr lang="en-US" altLang="x-none" sz="1600"/>
              <a:t> mở</a:t>
            </a:r>
            <a:endParaRPr lang="en-US" altLang="x-none" sz="1600"/>
          </a:p>
          <a:p>
            <a:pPr algn="ctr"/>
            <a:r>
              <a:rPr lang="en-US" altLang="x-none" sz="1600"/>
              <a:t> rộng</a:t>
            </a:r>
            <a:endParaRPr sz="1600"/>
          </a:p>
        </p:txBody>
      </p:sp>
      <p:sp>
        <p:nvSpPr>
          <p:cNvPr id="8222" name="Straight Connector 8221"/>
          <p:cNvSpPr/>
          <p:nvPr/>
        </p:nvSpPr>
        <p:spPr>
          <a:xfrm flipH="1">
            <a:off x="609600" y="3505200"/>
            <a:ext cx="533400" cy="3048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3" name="Straight Connector 8222"/>
          <p:cNvSpPr/>
          <p:nvPr/>
        </p:nvSpPr>
        <p:spPr>
          <a:xfrm>
            <a:off x="1143000" y="3505200"/>
            <a:ext cx="533400" cy="3048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4" name="Straight Connector 8223"/>
          <p:cNvSpPr/>
          <p:nvPr/>
        </p:nvSpPr>
        <p:spPr>
          <a:xfrm>
            <a:off x="3581400" y="3505200"/>
            <a:ext cx="0" cy="304800"/>
          </a:xfrm>
          <a:prstGeom prst="line">
            <a:avLst/>
          </a:prstGeom>
          <a:ln w="3810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5" name="Straight Connector 8224"/>
          <p:cNvSpPr/>
          <p:nvPr/>
        </p:nvSpPr>
        <p:spPr>
          <a:xfrm flipH="1">
            <a:off x="2667000" y="4876800"/>
            <a:ext cx="838200" cy="304800"/>
          </a:xfrm>
          <a:prstGeom prst="line">
            <a:avLst/>
          </a:prstGeom>
          <a:ln w="3810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6" name="Straight Connector 8225"/>
          <p:cNvSpPr/>
          <p:nvPr/>
        </p:nvSpPr>
        <p:spPr>
          <a:xfrm flipH="1">
            <a:off x="3276600" y="4876800"/>
            <a:ext cx="228600" cy="304800"/>
          </a:xfrm>
          <a:prstGeom prst="line">
            <a:avLst/>
          </a:prstGeom>
          <a:ln w="3810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7" name="Straight Connector 8226"/>
          <p:cNvSpPr/>
          <p:nvPr/>
        </p:nvSpPr>
        <p:spPr>
          <a:xfrm>
            <a:off x="3505200" y="4876800"/>
            <a:ext cx="381000" cy="304800"/>
          </a:xfrm>
          <a:prstGeom prst="line">
            <a:avLst/>
          </a:prstGeom>
          <a:ln w="3810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8" name="Straight Connector 8227"/>
          <p:cNvSpPr/>
          <p:nvPr/>
        </p:nvSpPr>
        <p:spPr>
          <a:xfrm>
            <a:off x="3505200" y="4876800"/>
            <a:ext cx="990600" cy="304800"/>
          </a:xfrm>
          <a:prstGeom prst="line">
            <a:avLst/>
          </a:prstGeom>
          <a:ln w="3810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9" name="Rectangles 8228"/>
          <p:cNvSpPr/>
          <p:nvPr/>
        </p:nvSpPr>
        <p:spPr>
          <a:xfrm>
            <a:off x="4953000" y="4038600"/>
            <a:ext cx="2057400" cy="6096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600"/>
              <a:t>Ngày càng quan tâm </a:t>
            </a:r>
            <a:endParaRPr sz="1600"/>
          </a:p>
          <a:p>
            <a:pPr algn="ctr"/>
            <a:r>
              <a:rPr sz="1600"/>
              <a:t>(mang t/c quyết định)</a:t>
            </a:r>
            <a:endParaRPr sz="1600"/>
          </a:p>
        </p:txBody>
      </p:sp>
      <p:sp>
        <p:nvSpPr>
          <p:cNvPr id="8230" name="Straight Connector 8229"/>
          <p:cNvSpPr/>
          <p:nvPr/>
        </p:nvSpPr>
        <p:spPr>
          <a:xfrm>
            <a:off x="5943600" y="3505200"/>
            <a:ext cx="0" cy="5334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31" name="Straight Connector 8230"/>
          <p:cNvSpPr/>
          <p:nvPr/>
        </p:nvSpPr>
        <p:spPr>
          <a:xfrm flipH="1">
            <a:off x="5257800" y="4648200"/>
            <a:ext cx="685800" cy="2286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32" name="Straight Connector 8231"/>
          <p:cNvSpPr/>
          <p:nvPr/>
        </p:nvSpPr>
        <p:spPr>
          <a:xfrm>
            <a:off x="5943600" y="4648200"/>
            <a:ext cx="0" cy="2286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33" name="Straight Connector 8232"/>
          <p:cNvSpPr/>
          <p:nvPr/>
        </p:nvSpPr>
        <p:spPr>
          <a:xfrm>
            <a:off x="5943600" y="4648200"/>
            <a:ext cx="685800" cy="2286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34" name="Rectangles 8233"/>
          <p:cNvSpPr/>
          <p:nvPr/>
        </p:nvSpPr>
        <p:spPr>
          <a:xfrm>
            <a:off x="8077200" y="4038600"/>
            <a:ext cx="838200" cy="1905000"/>
          </a:xfrm>
          <a:prstGeom prst="rect">
            <a:avLst/>
          </a:prstGeom>
          <a:solidFill>
            <a:srgbClr val="FFFFC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1600"/>
              <a:t>Sự </a:t>
            </a:r>
            <a:endParaRPr lang="en-US" altLang="x-none" sz="1600"/>
          </a:p>
          <a:p>
            <a:pPr algn="ctr"/>
            <a:r>
              <a:rPr lang="en-US" altLang="x-none" sz="1600"/>
              <a:t>cạnh</a:t>
            </a:r>
            <a:endParaRPr lang="en-US" altLang="x-none" sz="1600"/>
          </a:p>
          <a:p>
            <a:pPr algn="ctr"/>
            <a:r>
              <a:rPr lang="en-US" altLang="x-none" sz="1600"/>
              <a:t> tranh</a:t>
            </a:r>
            <a:endParaRPr lang="en-US" altLang="x-none" sz="1600"/>
          </a:p>
          <a:p>
            <a:pPr algn="ctr"/>
            <a:r>
              <a:rPr lang="en-US" altLang="x-none" sz="1600"/>
              <a:t> gây</a:t>
            </a:r>
            <a:endParaRPr lang="en-US" altLang="x-none" sz="1600"/>
          </a:p>
          <a:p>
            <a:pPr algn="ctr"/>
            <a:r>
              <a:rPr lang="en-US" altLang="x-none" sz="1600"/>
              <a:t> sức</a:t>
            </a:r>
            <a:endParaRPr lang="en-US" altLang="x-none" sz="1600"/>
          </a:p>
          <a:p>
            <a:pPr algn="ctr"/>
            <a:r>
              <a:rPr lang="en-US" altLang="x-none" sz="1600"/>
              <a:t> ép</a:t>
            </a:r>
            <a:endParaRPr lang="en-US" altLang="x-none" sz="1600"/>
          </a:p>
          <a:p>
            <a:pPr algn="ctr"/>
            <a:r>
              <a:rPr lang="en-US" altLang="x-none" sz="1600"/>
              <a:t> lớn</a:t>
            </a:r>
            <a:endParaRPr sz="1600"/>
          </a:p>
        </p:txBody>
      </p:sp>
      <p:sp>
        <p:nvSpPr>
          <p:cNvPr id="8235" name="Straight Connector 8234"/>
          <p:cNvSpPr/>
          <p:nvPr/>
        </p:nvSpPr>
        <p:spPr>
          <a:xfrm flipH="1">
            <a:off x="7543800" y="3505200"/>
            <a:ext cx="533400" cy="533400"/>
          </a:xfrm>
          <a:prstGeom prst="line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36" name="Straight Connector 8235"/>
          <p:cNvSpPr/>
          <p:nvPr/>
        </p:nvSpPr>
        <p:spPr>
          <a:xfrm>
            <a:off x="8077200" y="3505200"/>
            <a:ext cx="457200" cy="533400"/>
          </a:xfrm>
          <a:prstGeom prst="line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37" name="Text Box 8236"/>
          <p:cNvSpPr txBox="1"/>
          <p:nvPr/>
        </p:nvSpPr>
        <p:spPr>
          <a:xfrm>
            <a:off x="2819400" y="1981200"/>
            <a:ext cx="3429000" cy="4667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400" b="1">
                <a:solidFill>
                  <a:srgbClr val="FF0066"/>
                </a:solidFill>
              </a:rPr>
              <a:t>Hoạt động nhóm</a:t>
            </a:r>
            <a:endParaRPr sz="2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  <p:bldP spid="8199" grpId="0" animBg="1"/>
      <p:bldP spid="8200" grpId="0" animBg="1"/>
      <p:bldP spid="8201" grpId="0" animBg="1"/>
      <p:bldP spid="8206" grpId="0" animBg="1"/>
      <p:bldP spid="8209" grpId="0"/>
      <p:bldP spid="8211" grpId="0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20" grpId="0" animBg="1"/>
      <p:bldP spid="8229" grpId="0" animBg="1"/>
      <p:bldP spid="8234" grpId="0" animBg="1"/>
      <p:bldP spid="8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0" name="Rectangles 9219"/>
          <p:cNvSpPr/>
          <p:nvPr/>
        </p:nvSpPr>
        <p:spPr>
          <a:xfrm>
            <a:off x="2971800" y="152400"/>
            <a:ext cx="3200400" cy="1179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CỦNG CỐ</a:t>
            </a:r>
            <a:endParaRPr 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221" name="Text Box 9220"/>
          <p:cNvSpPr txBox="1"/>
          <p:nvPr/>
        </p:nvSpPr>
        <p:spPr>
          <a:xfrm>
            <a:off x="76200" y="1600200"/>
            <a:ext cx="899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/>
              <a:t>Câu 1: Hãy kể tên 1 số ngành công nghiệp chế biến nông sản của nước ta?</a:t>
            </a:r>
            <a:endParaRPr sz="2000"/>
          </a:p>
        </p:txBody>
      </p:sp>
      <p:sp>
        <p:nvSpPr>
          <p:cNvPr id="9222" name="Text Box 9221"/>
          <p:cNvSpPr txBox="1"/>
          <p:nvPr/>
        </p:nvSpPr>
        <p:spPr>
          <a:xfrm>
            <a:off x="0" y="2038350"/>
            <a:ext cx="9144000" cy="273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/>
              <a:t>  Câu 2: Em hãy chọn phương án đúng trong các phương án sau:</a:t>
            </a:r>
            <a:endParaRPr sz="2000"/>
          </a:p>
          <a:p>
            <a:pPr>
              <a:spcBef>
                <a:spcPct val="50000"/>
              </a:spcBef>
            </a:pPr>
            <a:r>
              <a:rPr>
                <a:solidFill>
                  <a:srgbClr val="CC0000"/>
                </a:solidFill>
              </a:rPr>
              <a:t>  </a:t>
            </a:r>
            <a:r>
              <a:rPr b="1" i="1">
                <a:solidFill>
                  <a:srgbClr val="CC0000"/>
                </a:solidFill>
              </a:rPr>
              <a:t>1. Nền nông nghiệp nước ta đang phát triển theo hướng sản xuất hàng hóa, thể hiện ở:</a:t>
            </a:r>
            <a:endParaRPr b="1" i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t>      A.   Diện tích đất canh tác không ngừng mở rộng</a:t>
            </a:r>
          </a:p>
          <a:p>
            <a:pPr>
              <a:spcBef>
                <a:spcPct val="50000"/>
              </a:spcBef>
            </a:pPr>
            <a:r>
              <a:t>      B.   Năng suất, sản lượng cây trồng vật nuôi tăng nhanh</a:t>
            </a:r>
          </a:p>
          <a:p>
            <a:pPr>
              <a:spcBef>
                <a:spcPct val="50000"/>
              </a:spcBef>
            </a:pPr>
            <a:r>
              <a:t>      C.   Hình thành các vùng chuyên canh gắn với công nghiệp chế biến</a:t>
            </a:r>
          </a:p>
          <a:p>
            <a:pPr>
              <a:spcBef>
                <a:spcPct val="50000"/>
              </a:spcBef>
            </a:pPr>
            <a:r>
              <a:t>      D.   Việc xuất khẩu nông sản được đẩy mạnh </a:t>
            </a:r>
          </a:p>
        </p:txBody>
      </p:sp>
      <p:sp>
        <p:nvSpPr>
          <p:cNvPr id="9224" name="Freeform 9223"/>
          <p:cNvSpPr/>
          <p:nvPr/>
        </p:nvSpPr>
        <p:spPr>
          <a:xfrm>
            <a:off x="304800" y="3886200"/>
            <a:ext cx="533400" cy="6096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solidFill>
            <a:srgbClr val="66FF33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/>
              <a:t>C</a:t>
            </a:r>
            <a:endParaRPr sz="2400" b="1"/>
          </a:p>
        </p:txBody>
      </p:sp>
      <p:sp>
        <p:nvSpPr>
          <p:cNvPr id="9225" name="Text Box 9224"/>
          <p:cNvSpPr txBox="1"/>
          <p:nvPr/>
        </p:nvSpPr>
        <p:spPr>
          <a:xfrm>
            <a:off x="0" y="4814888"/>
            <a:ext cx="9144000" cy="146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i="1">
                <a:solidFill>
                  <a:srgbClr val="CC0000"/>
                </a:solidFill>
              </a:rPr>
              <a:t>   2. Nhân tố nào là chủ yếu gây nên tính bấp bênh trong sản xuất nông nghiệp nước ta?</a:t>
            </a:r>
            <a:endParaRPr b="1" i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t>      A.   Thị trường xuất khẩu                                B.    Điều kiện thời tiết</a:t>
            </a:r>
          </a:p>
          <a:p>
            <a:pPr>
              <a:spcBef>
                <a:spcPct val="50000"/>
              </a:spcBef>
            </a:pPr>
            <a:r>
              <a:t>      C.   Giống cây trồng, vật nuôi                         D.    Trình độ sản xuất</a:t>
            </a:r>
          </a:p>
        </p:txBody>
      </p:sp>
      <p:sp>
        <p:nvSpPr>
          <p:cNvPr id="9226" name="Sun 9225"/>
          <p:cNvSpPr/>
          <p:nvPr/>
        </p:nvSpPr>
        <p:spPr>
          <a:xfrm>
            <a:off x="4724400" y="5334000"/>
            <a:ext cx="685800" cy="685800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>
                <a:solidFill>
                  <a:schemeClr val="bg1"/>
                </a:solidFill>
              </a:rPr>
              <a:t>B</a:t>
            </a:r>
            <a:endParaRPr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4" grpId="0" animBg="1"/>
      <p:bldP spid="9225" grpId="0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4" name="Rectangles 10243"/>
          <p:cNvSpPr/>
          <p:nvPr/>
        </p:nvSpPr>
        <p:spPr>
          <a:xfrm>
            <a:off x="2057400" y="152400"/>
            <a:ext cx="5105400" cy="1179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HƯỚNG DẪN VỀ NHÀ</a:t>
            </a:r>
            <a:endParaRPr 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0245" name="Text Box 10244"/>
          <p:cNvSpPr txBox="1"/>
          <p:nvPr/>
        </p:nvSpPr>
        <p:spPr>
          <a:xfrm>
            <a:off x="1066800" y="2135188"/>
            <a:ext cx="6934200" cy="1370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/>
              <a:t>Học bài theo câu hỏi ở sgk.</a:t>
            </a:r>
            <a:endParaRPr sz="2400"/>
          </a:p>
          <a:p>
            <a:pPr>
              <a:spcBef>
                <a:spcPct val="50000"/>
              </a:spcBef>
            </a:pPr>
            <a:r>
              <a:rPr sz="2400"/>
              <a:t>2. Tìm hiểu trước bài : Sự phát triển và phân bố nông nghiệp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3580</Words>
  <Application>WPS Presentation</Application>
  <PresentationFormat>On-screen Show</PresentationFormat>
  <Paragraphs>202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myvan</cp:lastModifiedBy>
  <cp:revision>34</cp:revision>
  <dcterms:created xsi:type="dcterms:W3CDTF">2012-09-06T09:09:00Z</dcterms:created>
  <dcterms:modified xsi:type="dcterms:W3CDTF">2021-10-27T13:08:20Z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EEFC984F44924FD890752794D424B467</vt:lpwstr>
  </property>
  <property fmtid="{D5CDD505-2E9C-101B-9397-08002B2CF9AE}" pid="3" name="KSOProductBuildVer">
    <vt:lpwstr>1033-11.2.0.10351</vt:lpwstr>
  </property>
</Properties>
</file>