
<file path=[Content_Types].xml><?xml version="1.0" encoding="utf-8"?>
<Types xmlns="http://schemas.openxmlformats.org/package/2006/content-types">
  <Default Extension="png" ContentType="image/png"/>
  <Default Extension="jfif" ContentType="image/jpeg"/>
  <Default Extension="mp3"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308" r:id="rId3"/>
    <p:sldId id="334" r:id="rId4"/>
    <p:sldId id="284" r:id="rId5"/>
    <p:sldId id="286" r:id="rId6"/>
    <p:sldId id="287" r:id="rId7"/>
    <p:sldId id="288" r:id="rId8"/>
    <p:sldId id="289" r:id="rId9"/>
    <p:sldId id="294" r:id="rId10"/>
    <p:sldId id="293" r:id="rId11"/>
    <p:sldId id="340" r:id="rId12"/>
    <p:sldId id="335" r:id="rId13"/>
    <p:sldId id="296" r:id="rId14"/>
    <p:sldId id="295" r:id="rId15"/>
    <p:sldId id="300" r:id="rId16"/>
    <p:sldId id="301" r:id="rId17"/>
    <p:sldId id="297" r:id="rId18"/>
    <p:sldId id="305" r:id="rId19"/>
    <p:sldId id="306" r:id="rId20"/>
    <p:sldId id="304" r:id="rId21"/>
    <p:sldId id="298" r:id="rId22"/>
    <p:sldId id="299" r:id="rId23"/>
    <p:sldId id="302" r:id="rId24"/>
    <p:sldId id="341" r:id="rId25"/>
    <p:sldId id="307" r:id="rId26"/>
    <p:sldId id="309" r:id="rId27"/>
    <p:sldId id="310" r:id="rId28"/>
    <p:sldId id="311" r:id="rId29"/>
    <p:sldId id="312" r:id="rId30"/>
    <p:sldId id="313" r:id="rId31"/>
    <p:sldId id="314" r:id="rId32"/>
    <p:sldId id="315" r:id="rId33"/>
    <p:sldId id="316" r:id="rId34"/>
    <p:sldId id="317" r:id="rId35"/>
    <p:sldId id="318" r:id="rId36"/>
    <p:sldId id="355" r:id="rId37"/>
    <p:sldId id="35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7" autoAdjust="0"/>
    <p:restoredTop sz="94660"/>
  </p:normalViewPr>
  <p:slideViewPr>
    <p:cSldViewPr snapToGrid="0">
      <p:cViewPr varScale="1">
        <p:scale>
          <a:sx n="74" d="100"/>
          <a:sy n="74" d="100"/>
        </p:scale>
        <p:origin x="-594" y="-90"/>
      </p:cViewPr>
      <p:guideLst>
        <p:guide orient="horz" pos="2160"/>
        <p:guide pos="3840"/>
      </p:guideLst>
    </p:cSldViewPr>
  </p:slideViewPr>
  <p:notesTextViewPr>
    <p:cViewPr>
      <p:scale>
        <a:sx n="1" d="1"/>
        <a:sy n="1" d="1"/>
      </p:scale>
      <p:origin x="0" y="0"/>
    </p:cViewPr>
  </p:notesTextViewPr>
  <p:sorterViewPr>
    <p:cViewPr>
      <p:scale>
        <a:sx n="100" d="100"/>
        <a:sy n="100" d="100"/>
      </p:scale>
      <p:origin x="0" y="-177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1125D-C1B1-4C28-ACF1-CF46ABFC0F73}" type="datetimeFigureOut">
              <a:rPr lang="en-US" smtClean="0"/>
              <a:t>12-Dec-21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2ABBAE-6B01-48A1-B7C4-791311BB949F}" type="slidenum">
              <a:rPr lang="en-US" smtClean="0"/>
              <a:t>‹#›</a:t>
            </a:fld>
            <a:endParaRPr lang="en-US"/>
          </a:p>
        </p:txBody>
      </p:sp>
    </p:spTree>
    <p:extLst>
      <p:ext uri="{BB962C8B-B14F-4D97-AF65-F5344CB8AC3E}">
        <p14:creationId xmlns:p14="http://schemas.microsoft.com/office/powerpoint/2010/main" val="1065588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2</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34</a:t>
            </a:fld>
            <a:endParaRPr lang="zh-CN" altLang="en-US"/>
          </a:p>
        </p:txBody>
      </p:sp>
    </p:spTree>
    <p:extLst>
      <p:ext uri="{BB962C8B-B14F-4D97-AF65-F5344CB8AC3E}">
        <p14:creationId xmlns:p14="http://schemas.microsoft.com/office/powerpoint/2010/main" val="4253616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35</a:t>
            </a:fld>
            <a:endParaRPr lang="zh-CN" altLang="en-US"/>
          </a:p>
        </p:txBody>
      </p:sp>
    </p:spTree>
    <p:extLst>
      <p:ext uri="{BB962C8B-B14F-4D97-AF65-F5344CB8AC3E}">
        <p14:creationId xmlns:p14="http://schemas.microsoft.com/office/powerpoint/2010/main" val="98367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26</a:t>
            </a:fld>
            <a:endParaRPr lang="zh-CN" altLang="en-US"/>
          </a:p>
        </p:txBody>
      </p:sp>
    </p:spTree>
    <p:extLst>
      <p:ext uri="{BB962C8B-B14F-4D97-AF65-F5344CB8AC3E}">
        <p14:creationId xmlns:p14="http://schemas.microsoft.com/office/powerpoint/2010/main" val="1412258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27</a:t>
            </a:fld>
            <a:endParaRPr lang="zh-CN" altLang="en-US"/>
          </a:p>
        </p:txBody>
      </p:sp>
    </p:spTree>
    <p:extLst>
      <p:ext uri="{BB962C8B-B14F-4D97-AF65-F5344CB8AC3E}">
        <p14:creationId xmlns:p14="http://schemas.microsoft.com/office/powerpoint/2010/main" val="1433400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28</a:t>
            </a:fld>
            <a:endParaRPr lang="zh-CN" altLang="en-US"/>
          </a:p>
        </p:txBody>
      </p:sp>
    </p:spTree>
    <p:extLst>
      <p:ext uri="{BB962C8B-B14F-4D97-AF65-F5344CB8AC3E}">
        <p14:creationId xmlns:p14="http://schemas.microsoft.com/office/powerpoint/2010/main" val="2599797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29</a:t>
            </a:fld>
            <a:endParaRPr lang="zh-CN" altLang="en-US"/>
          </a:p>
        </p:txBody>
      </p:sp>
    </p:spTree>
    <p:extLst>
      <p:ext uri="{BB962C8B-B14F-4D97-AF65-F5344CB8AC3E}">
        <p14:creationId xmlns:p14="http://schemas.microsoft.com/office/powerpoint/2010/main" val="2703732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30</a:t>
            </a:fld>
            <a:endParaRPr lang="zh-CN" altLang="en-US"/>
          </a:p>
        </p:txBody>
      </p:sp>
    </p:spTree>
    <p:extLst>
      <p:ext uri="{BB962C8B-B14F-4D97-AF65-F5344CB8AC3E}">
        <p14:creationId xmlns:p14="http://schemas.microsoft.com/office/powerpoint/2010/main" val="2984654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31</a:t>
            </a:fld>
            <a:endParaRPr lang="zh-CN" altLang="en-US"/>
          </a:p>
        </p:txBody>
      </p:sp>
    </p:spTree>
    <p:extLst>
      <p:ext uri="{BB962C8B-B14F-4D97-AF65-F5344CB8AC3E}">
        <p14:creationId xmlns:p14="http://schemas.microsoft.com/office/powerpoint/2010/main" val="2133383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32</a:t>
            </a:fld>
            <a:endParaRPr lang="zh-CN" altLang="en-US"/>
          </a:p>
        </p:txBody>
      </p:sp>
    </p:spTree>
    <p:extLst>
      <p:ext uri="{BB962C8B-B14F-4D97-AF65-F5344CB8AC3E}">
        <p14:creationId xmlns:p14="http://schemas.microsoft.com/office/powerpoint/2010/main" val="725851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33</a:t>
            </a:fld>
            <a:endParaRPr lang="zh-CN" altLang="en-US"/>
          </a:p>
        </p:txBody>
      </p:sp>
    </p:spTree>
    <p:extLst>
      <p:ext uri="{BB962C8B-B14F-4D97-AF65-F5344CB8AC3E}">
        <p14:creationId xmlns:p14="http://schemas.microsoft.com/office/powerpoint/2010/main" val="3829999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12-Dec-21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177359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12-Dec-21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702161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12-Dec-21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4175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pSp>
        <p:nvGrpSpPr>
          <p:cNvPr id="34" name="组合 33">
            <a:extLst>
              <a:ext uri="{FF2B5EF4-FFF2-40B4-BE49-F238E27FC236}">
                <a16:creationId xmlns="" xmlns:a16="http://schemas.microsoft.com/office/drawing/2014/main" id="{1F833EC4-E2F9-4549-A464-40B7E5EEA6FD}"/>
              </a:ext>
            </a:extLst>
          </p:cNvPr>
          <p:cNvGrpSpPr/>
          <p:nvPr userDrawn="1"/>
        </p:nvGrpSpPr>
        <p:grpSpPr>
          <a:xfrm>
            <a:off x="0" y="0"/>
            <a:ext cx="12312019" cy="6860117"/>
            <a:chOff x="0" y="0"/>
            <a:chExt cx="12309881" cy="6858000"/>
          </a:xfrm>
        </p:grpSpPr>
        <p:pic>
          <p:nvPicPr>
            <p:cNvPr id="35" name="图片 34">
              <a:extLst>
                <a:ext uri="{FF2B5EF4-FFF2-40B4-BE49-F238E27FC236}">
                  <a16:creationId xmlns="" xmlns:a16="http://schemas.microsoft.com/office/drawing/2014/main" id="{C990D388-9074-4BA5-80A8-223201409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
          <p:nvSpPr>
            <p:cNvPr id="36" name="矩形: 圆角 3">
              <a:extLst>
                <a:ext uri="{FF2B5EF4-FFF2-40B4-BE49-F238E27FC236}">
                  <a16:creationId xmlns="" xmlns:a16="http://schemas.microsoft.com/office/drawing/2014/main" id="{63E2F4B5-8CE5-4856-AD7D-53EABD075E69}"/>
                </a:ext>
              </a:extLst>
            </p:cNvPr>
            <p:cNvSpPr/>
            <p:nvPr/>
          </p:nvSpPr>
          <p:spPr>
            <a:xfrm>
              <a:off x="429986" y="664016"/>
              <a:ext cx="11332027" cy="5758800"/>
            </a:xfrm>
            <a:prstGeom prst="roundRect">
              <a:avLst/>
            </a:prstGeom>
            <a:noFill/>
            <a:ln w="34925" cap="rnd" cmpd="sng" algn="ctr">
              <a:solidFill>
                <a:srgbClr val="139F4E"/>
              </a:solidFill>
              <a:prstDash val="dash"/>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pic>
          <p:nvPicPr>
            <p:cNvPr id="37" name="图片 36">
              <a:extLst>
                <a:ext uri="{FF2B5EF4-FFF2-40B4-BE49-F238E27FC236}">
                  <a16:creationId xmlns="" xmlns:a16="http://schemas.microsoft.com/office/drawing/2014/main" id="{C5ADCA99-DAF4-4291-84A9-6E7BE64800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4514" y="5528668"/>
              <a:ext cx="3405367" cy="1329332"/>
            </a:xfrm>
            <a:prstGeom prst="rect">
              <a:avLst/>
            </a:prstGeom>
          </p:spPr>
        </p:pic>
        <p:grpSp>
          <p:nvGrpSpPr>
            <p:cNvPr id="38" name="组合 37">
              <a:extLst>
                <a:ext uri="{FF2B5EF4-FFF2-40B4-BE49-F238E27FC236}">
                  <a16:creationId xmlns="" xmlns:a16="http://schemas.microsoft.com/office/drawing/2014/main" id="{90FD8696-508A-46C2-B9A5-C8837437E346}"/>
                </a:ext>
              </a:extLst>
            </p:cNvPr>
            <p:cNvGrpSpPr/>
            <p:nvPr/>
          </p:nvGrpSpPr>
          <p:grpSpPr>
            <a:xfrm rot="5400000">
              <a:off x="5709961" y="-1054214"/>
              <a:ext cx="772078" cy="3224189"/>
              <a:chOff x="246324" y="651074"/>
              <a:chExt cx="969786" cy="5555849"/>
            </a:xfrm>
          </p:grpSpPr>
          <p:sp>
            <p:nvSpPr>
              <p:cNvPr id="41" name="矩形: 圆角 8">
                <a:extLst>
                  <a:ext uri="{FF2B5EF4-FFF2-40B4-BE49-F238E27FC236}">
                    <a16:creationId xmlns="" xmlns:a16="http://schemas.microsoft.com/office/drawing/2014/main" id="{AF493636-B449-46E7-9C1C-83C3DD1DFC60}"/>
                  </a:ext>
                </a:extLst>
              </p:cNvPr>
              <p:cNvSpPr/>
              <p:nvPr/>
            </p:nvSpPr>
            <p:spPr>
              <a:xfrm rot="5400000" flipH="1" flipV="1">
                <a:off x="-1913394" y="3077419"/>
                <a:ext cx="5555849" cy="703159"/>
              </a:xfrm>
              <a:prstGeom prst="roundRect">
                <a:avLst>
                  <a:gd name="adj" fmla="val 15140"/>
                </a:avLst>
              </a:prstGeom>
              <a:solidFill>
                <a:srgbClr val="47984B"/>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prstClr val="white"/>
                  </a:solidFill>
                  <a:effectLst/>
                  <a:uLnTx/>
                  <a:uFillTx/>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42" name="矩形: 圆角 9">
                <a:extLst>
                  <a:ext uri="{FF2B5EF4-FFF2-40B4-BE49-F238E27FC236}">
                    <a16:creationId xmlns="" xmlns:a16="http://schemas.microsoft.com/office/drawing/2014/main" id="{D090BB28-5099-4CBB-82A1-4C7600071AA6}"/>
                  </a:ext>
                </a:extLst>
              </p:cNvPr>
              <p:cNvSpPr/>
              <p:nvPr/>
            </p:nvSpPr>
            <p:spPr>
              <a:xfrm rot="5400000" flipH="1" flipV="1">
                <a:off x="369398" y="5318468"/>
                <a:ext cx="287107" cy="533255"/>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43" name="矩形: 圆角 10">
                <a:extLst>
                  <a:ext uri="{FF2B5EF4-FFF2-40B4-BE49-F238E27FC236}">
                    <a16:creationId xmlns="" xmlns:a16="http://schemas.microsoft.com/office/drawing/2014/main" id="{9B26AE79-14A4-4595-B87C-340D6E201629}"/>
                  </a:ext>
                </a:extLst>
              </p:cNvPr>
              <p:cNvSpPr/>
              <p:nvPr/>
            </p:nvSpPr>
            <p:spPr>
              <a:xfrm rot="5400000" flipH="1" flipV="1">
                <a:off x="379009" y="1090739"/>
                <a:ext cx="287107" cy="533254"/>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pic>
          <p:nvPicPr>
            <p:cNvPr id="39" name="图片 38">
              <a:extLst>
                <a:ext uri="{FF2B5EF4-FFF2-40B4-BE49-F238E27FC236}">
                  <a16:creationId xmlns="" xmlns:a16="http://schemas.microsoft.com/office/drawing/2014/main" id="{E3B6CFF1-6C5F-4973-8039-0FDC3B0DAA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81524" y="609676"/>
              <a:ext cx="837659" cy="527951"/>
            </a:xfrm>
            <a:prstGeom prst="rect">
              <a:avLst/>
            </a:prstGeom>
          </p:spPr>
        </p:pic>
        <p:pic>
          <p:nvPicPr>
            <p:cNvPr id="40" name="图片 39">
              <a:extLst>
                <a:ext uri="{FF2B5EF4-FFF2-40B4-BE49-F238E27FC236}">
                  <a16:creationId xmlns="" xmlns:a16="http://schemas.microsoft.com/office/drawing/2014/main" id="{E168D529-666E-4291-9C8B-7493590088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23800" y="185838"/>
              <a:ext cx="837659" cy="527951"/>
            </a:xfrm>
            <a:prstGeom prst="rect">
              <a:avLst/>
            </a:prstGeom>
          </p:spPr>
        </p:pic>
      </p:grpSp>
    </p:spTree>
    <p:extLst>
      <p:ext uri="{BB962C8B-B14F-4D97-AF65-F5344CB8AC3E}">
        <p14:creationId xmlns:p14="http://schemas.microsoft.com/office/powerpoint/2010/main" val="1209516213"/>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12-Dec-21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839765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156692-9E4F-4EC1-8F94-621791AF37D6}" type="datetimeFigureOut">
              <a:rPr lang="en-US" smtClean="0"/>
              <a:t>12-Dec-21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20794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156692-9E4F-4EC1-8F94-621791AF37D6}" type="datetimeFigureOut">
              <a:rPr lang="en-US" smtClean="0"/>
              <a:t>12-Dec-21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338310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156692-9E4F-4EC1-8F94-621791AF37D6}" type="datetimeFigureOut">
              <a:rPr lang="en-US" smtClean="0"/>
              <a:t>12-Dec-21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392519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156692-9E4F-4EC1-8F94-621791AF37D6}" type="datetimeFigureOut">
              <a:rPr lang="en-US" smtClean="0"/>
              <a:t>12-Dec-21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654254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156692-9E4F-4EC1-8F94-621791AF37D6}" type="datetimeFigureOut">
              <a:rPr lang="en-US" smtClean="0"/>
              <a:t>12-Dec-21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26833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156692-9E4F-4EC1-8F94-621791AF37D6}" type="datetimeFigureOut">
              <a:rPr lang="en-US" smtClean="0"/>
              <a:t>12-Dec-21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4079805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156692-9E4F-4EC1-8F94-621791AF37D6}" type="datetimeFigureOut">
              <a:rPr lang="en-US" smtClean="0"/>
              <a:t>12-Dec-21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685270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156692-9E4F-4EC1-8F94-621791AF37D6}" type="datetimeFigureOut">
              <a:rPr lang="en-US" smtClean="0"/>
              <a:t>12-Dec-21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647EA4-C3E4-492A-A187-000F6625FCA8}" type="slidenum">
              <a:rPr lang="en-US" smtClean="0"/>
              <a:t>‹#›</a:t>
            </a:fld>
            <a:endParaRPr lang="en-US"/>
          </a:p>
        </p:txBody>
      </p:sp>
    </p:spTree>
    <p:extLst>
      <p:ext uri="{BB962C8B-B14F-4D97-AF65-F5344CB8AC3E}">
        <p14:creationId xmlns:p14="http://schemas.microsoft.com/office/powerpoint/2010/main" val="2158816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f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1.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1" name="WordArt 4"/>
          <p:cNvSpPr>
            <a:spLocks noChangeArrowheads="1" noChangeShapeType="1" noTextEdit="1"/>
          </p:cNvSpPr>
          <p:nvPr/>
        </p:nvSpPr>
        <p:spPr bwMode="auto">
          <a:xfrm>
            <a:off x="2360195" y="3305908"/>
            <a:ext cx="7772400" cy="3552092"/>
          </a:xfrm>
          <a:prstGeom prst="rect">
            <a:avLst/>
          </a:prstGeom>
        </p:spPr>
        <p:txBody>
          <a:bodyPr spcFirstLastPara="1" wrap="none" fromWordArt="1">
            <a:prstTxWarp prst="textArchUp">
              <a:avLst>
                <a:gd name="adj" fmla="val 10800004"/>
              </a:avLst>
            </a:prstTxWarp>
          </a:bodyPr>
          <a:lstStyle/>
          <a:p>
            <a:pPr algn="ctr" eaLnBrk="0" fontAlgn="base" hangingPunct="0">
              <a:spcBef>
                <a:spcPct val="0"/>
              </a:spcBef>
              <a:spcAft>
                <a:spcPct val="0"/>
              </a:spcAft>
            </a:pPr>
            <a:r>
              <a:rPr lang="en-US" sz="3200" b="1" kern="10" dirty="0" smtClean="0">
                <a:ln w="9525" cap="sq">
                  <a:solidFill>
                    <a:srgbClr val="000000"/>
                  </a:solidFill>
                  <a:round/>
                  <a:headEnd type="none" w="sm" len="sm"/>
                  <a:tailEnd type="none" w="sm" len="sm"/>
                </a:ln>
                <a:solidFill>
                  <a:srgbClr val="FF0000"/>
                </a:solidFill>
                <a:latin typeface="Arial"/>
                <a:cs typeface="Arial"/>
              </a:rPr>
              <a:t>CHÀO MỪNG QUÝ THẦY CÔ</a:t>
            </a:r>
          </a:p>
          <a:p>
            <a:pPr algn="ctr" eaLnBrk="0" fontAlgn="base" hangingPunct="0">
              <a:spcBef>
                <a:spcPct val="0"/>
              </a:spcBef>
              <a:spcAft>
                <a:spcPct val="0"/>
              </a:spcAft>
            </a:pPr>
            <a:r>
              <a:rPr lang="en-US" sz="3200" b="1" kern="10" dirty="0" smtClean="0">
                <a:ln w="9525" cap="sq">
                  <a:solidFill>
                    <a:srgbClr val="000000"/>
                  </a:solidFill>
                  <a:round/>
                  <a:headEnd type="none" w="sm" len="sm"/>
                  <a:tailEnd type="none" w="sm" len="sm"/>
                </a:ln>
                <a:solidFill>
                  <a:srgbClr val="FF0000"/>
                </a:solidFill>
                <a:latin typeface="Arial"/>
                <a:cs typeface="Arial"/>
              </a:rPr>
              <a:t> ĐẾN VỚI TIẾT HỌC HÔM NAY</a:t>
            </a:r>
          </a:p>
        </p:txBody>
      </p:sp>
    </p:spTree>
    <p:extLst>
      <p:ext uri="{BB962C8B-B14F-4D97-AF65-F5344CB8AC3E}">
        <p14:creationId xmlns:p14="http://schemas.microsoft.com/office/powerpoint/2010/main" val="3679561302"/>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961148" y="3108993"/>
            <a:ext cx="10230852" cy="4351338"/>
          </a:xfrm>
        </p:spPr>
        <p:txBody>
          <a:bodyPr>
            <a:normAutofit/>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III. Chia sẻ </a:t>
            </a:r>
            <a:r>
              <a:rPr lang="en-US" sz="3200" b="1" dirty="0" err="1" smtClean="0">
                <a:solidFill>
                  <a:srgbClr val="FF0000"/>
                </a:solidFill>
                <a:latin typeface="Times New Roman" panose="02020603050405020304" pitchFamily="18" charset="0"/>
                <a:cs typeface="Times New Roman" panose="02020603050405020304" pitchFamily="18" charset="0"/>
              </a:rPr>
              <a:t>vê</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sư</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cải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thiện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mối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quan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hê</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giữa</a:t>
            </a:r>
            <a:r>
              <a:rPr lang="en-US" sz="3200" b="1" dirty="0" smtClean="0">
                <a:solidFill>
                  <a:srgbClr val="FF0000"/>
                </a:solidFill>
                <a:latin typeface="Times New Roman" panose="02020603050405020304" pitchFamily="18" charset="0"/>
                <a:cs typeface="Times New Roman" panose="02020603050405020304" pitchFamily="18" charset="0"/>
              </a:rPr>
              <a:t> </a:t>
            </a:r>
          </a:p>
          <a:p>
            <a:pPr marL="0" indent="0">
              <a:buNone/>
            </a:pPr>
            <a:r>
              <a:rPr lang="en-US" sz="3200" b="1" dirty="0" err="1" smtClean="0">
                <a:solidFill>
                  <a:srgbClr val="FF0000"/>
                </a:solidFill>
                <a:latin typeface="Times New Roman" panose="02020603050405020304" pitchFamily="18" charset="0"/>
                <a:cs typeface="Times New Roman" panose="02020603050405020304" pitchFamily="18" charset="0"/>
              </a:rPr>
              <a:t>các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thành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viên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trong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đình</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5111707"/>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2790" y="429962"/>
            <a:ext cx="10022305" cy="4351338"/>
          </a:xfrm>
          <a:solidFill>
            <a:schemeClr val="bg1"/>
          </a:solidFill>
        </p:spPr>
        <p:txBody>
          <a:bodyPr>
            <a:normAutofit/>
          </a:bodyPr>
          <a:lstStyle/>
          <a:p>
            <a:pPr algn="just"/>
            <a:r>
              <a:rPr lang="nl-NL" sz="3600" dirty="0" smtClean="0">
                <a:solidFill>
                  <a:srgbClr val="FF0066"/>
                </a:solidFill>
                <a:latin typeface="Times New Roman" panose="02020603050405020304" pitchFamily="18" charset="0"/>
                <a:cs typeface="Times New Roman" panose="02020603050405020304" pitchFamily="18" charset="0"/>
              </a:rPr>
              <a:t>Cảm </a:t>
            </a:r>
            <a:r>
              <a:rPr lang="nl-NL" sz="3600" dirty="0">
                <a:solidFill>
                  <a:srgbClr val="FF0066"/>
                </a:solidFill>
                <a:latin typeface="Times New Roman" panose="02020603050405020304" pitchFamily="18" charset="0"/>
                <a:cs typeface="Times New Roman" panose="02020603050405020304" pitchFamily="18" charset="0"/>
              </a:rPr>
              <a:t>xúc của mọi người trong gia đình khi em thể hiện sự quan tâm</a:t>
            </a:r>
            <a:r>
              <a:rPr lang="nl-NL" sz="3600" dirty="0" smtClean="0">
                <a:solidFill>
                  <a:srgbClr val="FF0066"/>
                </a:solidFill>
                <a:latin typeface="Times New Roman" panose="02020603050405020304" pitchFamily="18" charset="0"/>
                <a:cs typeface="Times New Roman" panose="02020603050405020304" pitchFamily="18" charset="0"/>
              </a:rPr>
              <a:t>?</a:t>
            </a:r>
          </a:p>
          <a:p>
            <a:pPr algn="just"/>
            <a:endParaRPr lang="en-US" sz="3600" dirty="0">
              <a:solidFill>
                <a:srgbClr val="FF0066"/>
              </a:solidFill>
              <a:latin typeface="Times New Roman" panose="02020603050405020304" pitchFamily="18" charset="0"/>
              <a:cs typeface="Times New Roman" panose="02020603050405020304" pitchFamily="18" charset="0"/>
            </a:endParaRPr>
          </a:p>
          <a:p>
            <a:pPr algn="just"/>
            <a:r>
              <a:rPr lang="nl-NL" sz="3600" dirty="0" smtClean="0">
                <a:solidFill>
                  <a:srgbClr val="FF0066"/>
                </a:solidFill>
                <a:latin typeface="Times New Roman" panose="02020603050405020304" pitchFamily="18" charset="0"/>
                <a:cs typeface="Times New Roman" panose="02020603050405020304" pitchFamily="18" charset="0"/>
              </a:rPr>
              <a:t>Mối </a:t>
            </a:r>
            <a:r>
              <a:rPr lang="nl-NL" sz="3600" dirty="0">
                <a:solidFill>
                  <a:srgbClr val="FF0066"/>
                </a:solidFill>
                <a:latin typeface="Times New Roman" panose="02020603050405020304" pitchFamily="18" charset="0"/>
                <a:cs typeface="Times New Roman" panose="02020603050405020304" pitchFamily="18" charset="0"/>
              </a:rPr>
              <a:t>quan hệ giữa các thành viên trong gia đình đã thay đổi như thế nào?</a:t>
            </a:r>
            <a:endParaRPr lang="en-US" sz="3600" dirty="0">
              <a:solidFill>
                <a:srgbClr val="FF0066"/>
              </a:solidFill>
              <a:latin typeface="Times New Roman" panose="02020603050405020304" pitchFamily="18" charset="0"/>
              <a:cs typeface="Times New Roman" panose="02020603050405020304" pitchFamily="18" charset="0"/>
            </a:endParaRPr>
          </a:p>
          <a:p>
            <a:pPr algn="just"/>
            <a:endParaRPr lang="en-US" sz="36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24050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2447110" y="268872"/>
            <a:ext cx="6912768" cy="5678965"/>
          </a:xfrm>
          <a:prstGeom prst="rect">
            <a:avLst/>
          </a:prstGeom>
        </p:spPr>
      </p:pic>
      <p:sp>
        <p:nvSpPr>
          <p:cNvPr id="5" name="Content Placeholder 2"/>
          <p:cNvSpPr txBox="1">
            <a:spLocks/>
          </p:cNvSpPr>
          <p:nvPr/>
        </p:nvSpPr>
        <p:spPr>
          <a:xfrm>
            <a:off x="3943425" y="2352147"/>
            <a:ext cx="3920138" cy="12868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4000" b="1" u="sng" dirty="0" smtClean="0">
                <a:solidFill>
                  <a:srgbClr val="FF0000"/>
                </a:solidFill>
                <a:latin typeface="Times New Roman" pitchFamily="18" charset="0"/>
                <a:ea typeface="Calibri"/>
                <a:cs typeface="Times New Roman" pitchFamily="18" charset="0"/>
              </a:rPr>
              <a:t>Nhiệm vụ 4</a:t>
            </a:r>
            <a:r>
              <a:rPr lang="nl-NL" sz="4000" b="1" dirty="0" smtClean="0">
                <a:solidFill>
                  <a:srgbClr val="FF0000"/>
                </a:solidFill>
                <a:latin typeface="Times New Roman" pitchFamily="18" charset="0"/>
                <a:ea typeface="Calibri"/>
                <a:cs typeface="Times New Roman" pitchFamily="18" charset="0"/>
              </a:rPr>
              <a:t>: </a:t>
            </a:r>
            <a:r>
              <a:rPr lang="nl-NL" sz="4000" dirty="0" smtClean="0">
                <a:solidFill>
                  <a:srgbClr val="FF0000"/>
                </a:solidFill>
                <a:latin typeface="Times New Roman" pitchFamily="18" charset="0"/>
                <a:ea typeface="Calibri"/>
                <a:cs typeface="Times New Roman" pitchFamily="18" charset="0"/>
              </a:rPr>
              <a:t>Chia sẻ khó khăn cùng bố mẹ, người thân.</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42636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2284491" y="3109647"/>
            <a:ext cx="7780271" cy="1723549"/>
          </a:xfrm>
          <a:prstGeom prst="rect">
            <a:avLst/>
          </a:prstGeom>
        </p:spPr>
        <p:txBody>
          <a:bodyPr wrap="none">
            <a:spAutoFit/>
          </a:bodyPr>
          <a:lstStyle/>
          <a:p>
            <a:pPr marL="571500" marR="0" indent="-571500" algn="just">
              <a:lnSpc>
                <a:spcPct val="150000"/>
              </a:lnSpc>
              <a:spcBef>
                <a:spcPts val="600"/>
              </a:spcBef>
              <a:spcAft>
                <a:spcPts val="600"/>
              </a:spcAft>
              <a:buAutoNum type="romanUcPeriod"/>
            </a:pPr>
            <a:r>
              <a:rPr lang="nl-NL" sz="3200" b="1" dirty="0" smtClean="0">
                <a:solidFill>
                  <a:srgbClr val="FF0000"/>
                </a:solidFill>
                <a:latin typeface="Times New Roman" pitchFamily="18" charset="0"/>
                <a:ea typeface="Calibri"/>
                <a:cs typeface="Times New Roman" pitchFamily="18" charset="0"/>
              </a:rPr>
              <a:t>Kể về những khó khăn có thể gặp trong </a:t>
            </a:r>
          </a:p>
          <a:p>
            <a:pPr marR="0" algn="just">
              <a:lnSpc>
                <a:spcPct val="150000"/>
              </a:lnSpc>
              <a:spcBef>
                <a:spcPts val="600"/>
              </a:spcBef>
              <a:spcAft>
                <a:spcPts val="600"/>
              </a:spcAft>
            </a:pPr>
            <a:r>
              <a:rPr lang="nl-NL" sz="3200" b="1" dirty="0" smtClean="0">
                <a:solidFill>
                  <a:srgbClr val="FF0000"/>
                </a:solidFill>
                <a:latin typeface="Times New Roman" pitchFamily="18" charset="0"/>
                <a:ea typeface="Calibri"/>
                <a:cs typeface="Times New Roman" pitchFamily="18" charset="0"/>
              </a:rPr>
              <a:t>gia đình</a:t>
            </a:r>
            <a:endParaRPr lang="nl-NL" sz="3200" dirty="0">
              <a:solidFill>
                <a:srgbClr val="FF00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243219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175084" y="1071646"/>
            <a:ext cx="9557084" cy="4351338"/>
          </a:xfrm>
          <a:solidFill>
            <a:schemeClr val="bg1"/>
          </a:solidFill>
        </p:spPr>
        <p:txBody>
          <a:bodyPr>
            <a:normAutofit/>
          </a:bodyPr>
          <a:lstStyle/>
          <a:p>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Những</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kho</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khăn</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đình</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thường</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gặp</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indent="0">
              <a:buNone/>
            </a:pPr>
            <a:endPar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làm</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đê</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chia sẻ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với</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bô</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mẹ?</a:t>
            </a:r>
            <a:endParaRPr lang="en-US" sz="4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163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Bài 4: Quan tâm chăm sóc ông bà, cha mẹ, anh chị em | VBT Đạo đức lớp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33" y="1411705"/>
            <a:ext cx="5932266" cy="4186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 mẹ, con cái: nhiều khi không hiểu nhau - Tuổi Trẻ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388644"/>
            <a:ext cx="581997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2178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2185737" y="3397751"/>
            <a:ext cx="10515600" cy="4351338"/>
          </a:xfrm>
        </p:spPr>
        <p:txBody>
          <a:bodyPr>
            <a:normAutofit/>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II. </a:t>
            </a:r>
            <a:r>
              <a:rPr lang="en-US" sz="3200" b="1" dirty="0" err="1" smtClean="0">
                <a:solidFill>
                  <a:srgbClr val="FF0000"/>
                </a:solidFill>
                <a:latin typeface="Times New Roman" panose="02020603050405020304" pitchFamily="18" charset="0"/>
                <a:cs typeface="Times New Roman" panose="02020603050405020304" pitchFamily="18" charset="0"/>
              </a:rPr>
              <a:t>Thực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hành</a:t>
            </a:r>
            <a:r>
              <a:rPr lang="en-US" sz="3200" b="1" dirty="0" smtClean="0">
                <a:solidFill>
                  <a:srgbClr val="FF0000"/>
                </a:solidFill>
                <a:latin typeface="Times New Roman" panose="02020603050405020304" pitchFamily="18" charset="0"/>
                <a:cs typeface="Times New Roman" panose="02020603050405020304" pitchFamily="18" charset="0"/>
              </a:rPr>
              <a:t> chia sẻ </a:t>
            </a:r>
            <a:r>
              <a:rPr lang="en-US" sz="3200" b="1" dirty="0" err="1" smtClean="0">
                <a:solidFill>
                  <a:srgbClr val="FF0000"/>
                </a:solidFill>
                <a:latin typeface="Times New Roman" panose="02020603050405020304" pitchFamily="18" charset="0"/>
                <a:cs typeface="Times New Roman" panose="02020603050405020304" pitchFamily="18" charset="0"/>
              </a:rPr>
              <a:t>kho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khăn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cùng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bô</a:t>
            </a:r>
            <a:r>
              <a:rPr lang="en-US" sz="3200" b="1" dirty="0" smtClean="0">
                <a:solidFill>
                  <a:srgbClr val="FF0000"/>
                </a:solidFill>
                <a:latin typeface="Times New Roman" panose="02020603050405020304" pitchFamily="18" charset="0"/>
                <a:cs typeface="Times New Roman" panose="02020603050405020304" pitchFamily="18" charset="0"/>
              </a:rPr>
              <a:t>́ mẹ</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4780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 xmlns:a16="http://schemas.microsoft.com/office/drawing/2014/main"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 xmlns:a16="http://schemas.microsoft.com/office/drawing/2014/main" id="{A7F3DD2F-D3FD-4413-A947-D75E1578FCE2}"/>
              </a:ext>
            </a:extLst>
          </p:cNvPr>
          <p:cNvSpPr txBox="1"/>
          <p:nvPr/>
        </p:nvSpPr>
        <p:spPr>
          <a:xfrm>
            <a:off x="744198" y="2242725"/>
            <a:ext cx="10451341" cy="1176985"/>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chia sẻ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kho</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 name="Rectangle 1"/>
          <p:cNvSpPr/>
          <p:nvPr/>
        </p:nvSpPr>
        <p:spPr>
          <a:xfrm>
            <a:off x="744198" y="3561542"/>
            <a:ext cx="10507579" cy="2308324"/>
          </a:xfrm>
          <a:prstGeom prst="rect">
            <a:avLst/>
          </a:prstGeom>
        </p:spPr>
        <p:txBody>
          <a:bodyPr wrap="square">
            <a:spAutoFit/>
          </a:bodyPr>
          <a:lstStyle/>
          <a:p>
            <a:pPr algn="just">
              <a:lnSpc>
                <a:spcPct val="150000"/>
              </a:lnSpc>
              <a:spcBef>
                <a:spcPts val="600"/>
              </a:spcBef>
              <a:spcAft>
                <a:spcPts val="600"/>
              </a:spcAft>
            </a:pPr>
            <a:r>
              <a:rPr lang="nl-NL" sz="3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1</a:t>
            </a:r>
            <a:r>
              <a:rPr lang="nl-NL"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Mẹ em bị ốm, hằng ngày bố vẫn phải đi làm, chị gái và em phân công nhau để chăm sóc mẹ. Em nói lời động viên mẹ như thế nào để mẹ vui hơn?</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70363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 xmlns:a16="http://schemas.microsoft.com/office/drawing/2014/main"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 xmlns:a16="http://schemas.microsoft.com/office/drawing/2014/main" id="{A7F3DD2F-D3FD-4413-A947-D75E1578FCE2}"/>
              </a:ext>
            </a:extLst>
          </p:cNvPr>
          <p:cNvSpPr txBox="1"/>
          <p:nvPr/>
        </p:nvSpPr>
        <p:spPr>
          <a:xfrm>
            <a:off x="744198" y="2242725"/>
            <a:ext cx="10451341" cy="1176985"/>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chia sẻ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kho</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Rectangle 5"/>
          <p:cNvSpPr/>
          <p:nvPr/>
        </p:nvSpPr>
        <p:spPr>
          <a:xfrm>
            <a:off x="866273" y="3193520"/>
            <a:ext cx="10411327" cy="3046988"/>
          </a:xfrm>
          <a:prstGeom prst="rect">
            <a:avLst/>
          </a:prstGeom>
        </p:spPr>
        <p:txBody>
          <a:bodyPr wrap="square">
            <a:spAutoFit/>
          </a:bodyPr>
          <a:lstStyle/>
          <a:p>
            <a:pPr algn="just">
              <a:lnSpc>
                <a:spcPct val="150000"/>
              </a:lnSpc>
              <a:spcBef>
                <a:spcPts val="600"/>
              </a:spcBef>
              <a:spcAft>
                <a:spcPts val="600"/>
              </a:spcAft>
            </a:pPr>
            <a:r>
              <a:rPr lang="nl-NL" sz="3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2</a:t>
            </a:r>
            <a:r>
              <a:rPr lang="nl-NL"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Bố em đi công tác xa hai tháng. Mẹ thường đi làm cả ngày, công việc cũng rất vất vả. Em làm gì để gia đình giữ được không khí ấm áp, bớt đi sự vắng bóng của bố trong gia đình?</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28649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 xmlns:a16="http://schemas.microsoft.com/office/drawing/2014/main"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 xmlns:a16="http://schemas.microsoft.com/office/drawing/2014/main" id="{A7F3DD2F-D3FD-4413-A947-D75E1578FCE2}"/>
              </a:ext>
            </a:extLst>
          </p:cNvPr>
          <p:cNvSpPr txBox="1"/>
          <p:nvPr/>
        </p:nvSpPr>
        <p:spPr>
          <a:xfrm>
            <a:off x="744198" y="2242725"/>
            <a:ext cx="10451341" cy="1176985"/>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chia sẻ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kho</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Rectangle 5"/>
          <p:cNvSpPr/>
          <p:nvPr/>
        </p:nvSpPr>
        <p:spPr>
          <a:xfrm>
            <a:off x="744198" y="3386028"/>
            <a:ext cx="10870286" cy="3046988"/>
          </a:xfrm>
          <a:prstGeom prst="rect">
            <a:avLst/>
          </a:prstGeom>
        </p:spPr>
        <p:txBody>
          <a:bodyPr wrap="square">
            <a:spAutoFit/>
          </a:bodyPr>
          <a:lstStyle/>
          <a:p>
            <a:pPr algn="just">
              <a:lnSpc>
                <a:spcPct val="150000"/>
              </a:lnSpc>
              <a:spcBef>
                <a:spcPts val="600"/>
              </a:spcBef>
              <a:spcAft>
                <a:spcPts val="600"/>
              </a:spcAft>
            </a:pPr>
            <a:r>
              <a:rPr lang="nl-NL" sz="3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3:</a:t>
            </a:r>
            <a:r>
              <a:rPr lang="nl-NL"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Trận lũ lụt vừa qua, gia đình em bị cuốn trôi một số tài sản lớn. Bố mẹ em rất buồn vì mất mát này. Em làm/ nói gì trong tình huống này để thể hiện sự chia sẻ khó khăn cùng bố mẹ?</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67178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8" name="7"/>
          <p:cNvPicPr>
            <a:picLocks noChangeAspect="1"/>
          </p:cNvPicPr>
          <p:nvPr/>
        </p:nvPicPr>
        <p:blipFill rotWithShape="1">
          <a:blip r:embed="rId6">
            <a:extLst>
              <a:ext uri="{28A0092B-C50C-407E-A947-70E740481C1C}">
                <a14:useLocalDpi xmlns:a14="http://schemas.microsoft.com/office/drawing/2010/main" val="0"/>
              </a:ext>
            </a:extLst>
          </a:blip>
          <a:srcRect t="71667" r="82708" b="15370"/>
          <a:stretch/>
        </p:blipFill>
        <p:spPr>
          <a:xfrm>
            <a:off x="0" y="4914900"/>
            <a:ext cx="2108200" cy="889000"/>
          </a:xfrm>
          <a:prstGeom prst="rect">
            <a:avLst/>
          </a:prstGeom>
        </p:spPr>
      </p:pic>
      <p:sp>
        <p:nvSpPr>
          <p:cNvPr id="12" name="TextBox 11"/>
          <p:cNvSpPr txBox="1"/>
          <p:nvPr/>
        </p:nvSpPr>
        <p:spPr>
          <a:xfrm>
            <a:off x="342371" y="1738045"/>
            <a:ext cx="9138344" cy="830997"/>
          </a:xfrm>
          <a:prstGeom prst="rect">
            <a:avLst/>
          </a:prstGeom>
          <a:noFill/>
        </p:spPr>
        <p:txBody>
          <a:bodyPr wrap="square" rtlCol="0">
            <a:spAutoFit/>
          </a:bodyPr>
          <a:lstStyle/>
          <a:p>
            <a:pPr algn="ct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Chủ</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đề</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4: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Nuôi</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dưỡng</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quan</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hệ</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gia</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đình</a:t>
            </a:r>
            <a:endParaRPr lang="zh-CN" altLang="en-US"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endParaRPr>
          </a:p>
        </p:txBody>
      </p:sp>
      <p:sp>
        <p:nvSpPr>
          <p:cNvPr id="13" name="TextBox 12"/>
          <p:cNvSpPr txBox="1"/>
          <p:nvPr/>
        </p:nvSpPr>
        <p:spPr>
          <a:xfrm>
            <a:off x="246393" y="509543"/>
            <a:ext cx="11088555" cy="995209"/>
          </a:xfrm>
          <a:prstGeom prst="rect">
            <a:avLst/>
          </a:prstGeom>
          <a:noFill/>
        </p:spPr>
        <p:txBody>
          <a:bodyPr wrap="square" rtlCol="0">
            <a:spAutoFit/>
          </a:bodyPr>
          <a:lstStyle/>
          <a:p>
            <a:pPr algn="ctr"/>
            <a:r>
              <a:rPr lang="en-US" altLang="zh-CN" sz="5867" b="1" dirty="0">
                <a:ln w="31550" cmpd="sng">
                  <a:gradFill>
                    <a:gsLst>
                      <a:gs pos="64000">
                        <a:schemeClr val="accent3">
                          <a:lumMod val="50000"/>
                        </a:schemeClr>
                      </a:gs>
                      <a:gs pos="0">
                        <a:schemeClr val="accent3">
                          <a:lumMod val="75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HOẠT ĐỘNG TRẢI NGHIỆM</a:t>
            </a:r>
            <a:endParaRPr lang="zh-CN" altLang="en-US" sz="5867" b="1" dirty="0">
              <a:ln w="31550" cmpd="sng">
                <a:gradFill>
                  <a:gsLst>
                    <a:gs pos="64000">
                      <a:schemeClr val="accent3">
                        <a:lumMod val="50000"/>
                      </a:schemeClr>
                    </a:gs>
                    <a:gs pos="0">
                      <a:schemeClr val="accent3">
                        <a:lumMod val="75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华文琥珀" pitchFamily="2" charset="-122"/>
              <a:cs typeface="Segoe UI Black" panose="020B0A02040204020203" pitchFamily="34" charset="0"/>
            </a:endParaRPr>
          </a:p>
        </p:txBody>
      </p:sp>
      <p:pic>
        <p:nvPicPr>
          <p:cNvPr id="19" name="18"/>
          <p:cNvPicPr>
            <a:picLocks noChangeAspect="1"/>
          </p:cNvPicPr>
          <p:nvPr/>
        </p:nvPicPr>
        <p:blipFill rotWithShape="1">
          <a:blip r:embed="rId7">
            <a:extLst>
              <a:ext uri="{28A0092B-C50C-407E-A947-70E740481C1C}">
                <a14:useLocalDpi xmlns:a14="http://schemas.microsoft.com/office/drawing/2010/main" val="0"/>
              </a:ext>
            </a:extLst>
          </a:blip>
          <a:srcRect t="80593"/>
          <a:stretch/>
        </p:blipFill>
        <p:spPr>
          <a:xfrm>
            <a:off x="0" y="5527040"/>
            <a:ext cx="12192000" cy="1330960"/>
          </a:xfrm>
          <a:prstGeom prst="rect">
            <a:avLst/>
          </a:prstGeom>
        </p:spPr>
      </p:pic>
      <p:pic>
        <p:nvPicPr>
          <p:cNvPr id="16" name="图片 15"/>
          <p:cNvPicPr>
            <a:picLocks noChangeAspect="1"/>
          </p:cNvPicPr>
          <p:nvPr/>
        </p:nvPicPr>
        <p:blipFill rotWithShape="1">
          <a:blip r:embed="rId8">
            <a:extLst>
              <a:ext uri="{28A0092B-C50C-407E-A947-70E740481C1C}">
                <a14:useLocalDpi xmlns:a14="http://schemas.microsoft.com/office/drawing/2010/main" val="0"/>
              </a:ext>
            </a:extLst>
          </a:blip>
          <a:srcRect l="47710" t="40370" r="7603" b="8900"/>
          <a:stretch/>
        </p:blipFill>
        <p:spPr>
          <a:xfrm>
            <a:off x="1856859" y="3454055"/>
            <a:ext cx="5448300" cy="3479023"/>
          </a:xfrm>
          <a:prstGeom prst="rect">
            <a:avLst/>
          </a:prstGeom>
        </p:spPr>
      </p:pic>
      <p:pic>
        <p:nvPicPr>
          <p:cNvPr id="1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1275523"/>
            <a:ext cx="812800" cy="812800"/>
          </a:xfrm>
          <a:prstGeom prst="rect">
            <a:avLst/>
          </a:prstGeom>
        </p:spPr>
      </p:pic>
    </p:spTree>
    <p:extLst>
      <p:ext uri="{BB962C8B-B14F-4D97-AF65-F5344CB8AC3E}">
        <p14:creationId xmlns:p14="http://schemas.microsoft.com/office/powerpoint/2010/main" val="407289851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125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2000"/>
                                        <p:tgtEl>
                                          <p:spTgt spid="13"/>
                                        </p:tgtEl>
                                      </p:cBhvr>
                                    </p:animEffect>
                                  </p:childTnLst>
                                </p:cTn>
                              </p:par>
                              <p:par>
                                <p:cTn id="8" presetID="30" presetClass="entr" presetSubtype="0" fill="hold" grpId="0" nodeType="withEffect">
                                  <p:stCondLst>
                                    <p:cond delay="32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800" decel="100000"/>
                                        <p:tgtEl>
                                          <p:spTgt spid="12"/>
                                        </p:tgtEl>
                                      </p:cBhvr>
                                    </p:animEffect>
                                    <p:anim calcmode="lin" valueType="num">
                                      <p:cBhvr>
                                        <p:cTn id="11" dur="800" decel="100000" fill="hold"/>
                                        <p:tgtEl>
                                          <p:spTgt spid="12"/>
                                        </p:tgtEl>
                                        <p:attrNameLst>
                                          <p:attrName>style.rotation</p:attrName>
                                        </p:attrNameLst>
                                      </p:cBhvr>
                                      <p:tavLst>
                                        <p:tav tm="0">
                                          <p:val>
                                            <p:fltVal val="-90"/>
                                          </p:val>
                                        </p:tav>
                                        <p:tav tm="100000">
                                          <p:val>
                                            <p:fltVal val="0"/>
                                          </p:val>
                                        </p:tav>
                                      </p:tavLst>
                                    </p:anim>
                                    <p:anim calcmode="lin" valueType="num">
                                      <p:cBhvr>
                                        <p:cTn id="12" dur="800" decel="100000" fill="hold"/>
                                        <p:tgtEl>
                                          <p:spTgt spid="12"/>
                                        </p:tgtEl>
                                        <p:attrNameLst>
                                          <p:attrName>ppt_x</p:attrName>
                                        </p:attrNameLst>
                                      </p:cBhvr>
                                      <p:tavLst>
                                        <p:tav tm="0">
                                          <p:val>
                                            <p:strVal val="#ppt_x+0.4"/>
                                          </p:val>
                                        </p:tav>
                                        <p:tav tm="100000">
                                          <p:val>
                                            <p:strVal val="#ppt_x-0.05"/>
                                          </p:val>
                                        </p:tav>
                                      </p:tavLst>
                                    </p:anim>
                                    <p:anim calcmode="lin" valueType="num">
                                      <p:cBhvr>
                                        <p:cTn id="13" dur="800" decel="100000" fill="hold"/>
                                        <p:tgtEl>
                                          <p:spTgt spid="12"/>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16" fill="hold" display="0">
                  <p:stCondLst>
                    <p:cond delay="indefinite"/>
                  </p:stCondLst>
                  <p:endCondLst>
                    <p:cond evt="onStopAudio" delay="0">
                      <p:tgtEl>
                        <p:sldTgt/>
                      </p:tgtEl>
                    </p:cond>
                  </p:endCondLst>
                </p:cTn>
                <p:tgtEl>
                  <p:spTgt spid="14"/>
                </p:tgtEl>
              </p:cMediaNode>
            </p:audio>
          </p:childTnLst>
        </p:cTn>
      </p:par>
    </p:tnLst>
    <p:bldLst>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 xmlns:a16="http://schemas.microsoft.com/office/drawing/2014/main"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 xmlns:a16="http://schemas.microsoft.com/office/drawing/2014/main" id="{A7F3DD2F-D3FD-4413-A947-D75E1578FCE2}"/>
              </a:ext>
            </a:extLst>
          </p:cNvPr>
          <p:cNvSpPr txBox="1"/>
          <p:nvPr/>
        </p:nvSpPr>
        <p:spPr>
          <a:xfrm>
            <a:off x="744198" y="2242725"/>
            <a:ext cx="10451341" cy="1176985"/>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chia sẻ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kho</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Rectangle 5"/>
          <p:cNvSpPr/>
          <p:nvPr/>
        </p:nvSpPr>
        <p:spPr>
          <a:xfrm>
            <a:off x="786063" y="3321859"/>
            <a:ext cx="10796337" cy="3046988"/>
          </a:xfrm>
          <a:prstGeom prst="rect">
            <a:avLst/>
          </a:prstGeom>
        </p:spPr>
        <p:txBody>
          <a:bodyPr wrap="square">
            <a:spAutoFit/>
          </a:bodyPr>
          <a:lstStyle/>
          <a:p>
            <a:pPr algn="just">
              <a:lnSpc>
                <a:spcPct val="150000"/>
              </a:lnSpc>
              <a:spcBef>
                <a:spcPts val="600"/>
              </a:spcBef>
              <a:spcAft>
                <a:spcPts val="600"/>
              </a:spcAft>
            </a:pPr>
            <a:r>
              <a:rPr lang="nl-NL" sz="3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4</a:t>
            </a:r>
            <a:r>
              <a:rPr lang="nl-NL"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Do tác động của dịch Covid - 19 nên bố em tạm thời bị mất việc làm, công việc bán hàng của mẹ em cũng bị ảnh hưởng, gia đình thực sự gặp khó khăn. Em có thể làm gì trong tình huống này để giúp đỡ bố mẹ?</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849962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94344"/>
          </a:xfrm>
        </p:spPr>
      </p:pic>
    </p:spTree>
    <p:extLst>
      <p:ext uri="{BB962C8B-B14F-4D97-AF65-F5344CB8AC3E}">
        <p14:creationId xmlns:p14="http://schemas.microsoft.com/office/powerpoint/2010/main" val="6093611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05107719"/>
      </p:ext>
    </p:extLst>
  </p:cSld>
  <p:clrMapOvr>
    <a:masterClrMapping/>
  </p:clrMapOvr>
  <p:transition spd="slow" advClick="0" advTm="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864895" y="2884405"/>
            <a:ext cx="10515600" cy="4351338"/>
          </a:xfrm>
        </p:spPr>
        <p:txBody>
          <a:bodyPr>
            <a:normAutofit/>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III. Chia sẻ </a:t>
            </a:r>
            <a:r>
              <a:rPr lang="en-US" sz="3200" b="1" dirty="0" err="1" smtClean="0">
                <a:solidFill>
                  <a:srgbClr val="FF0000"/>
                </a:solidFill>
                <a:latin typeface="Times New Roman" panose="02020603050405020304" pitchFamily="18" charset="0"/>
                <a:cs typeface="Times New Roman" panose="02020603050405020304" pitchFamily="18" charset="0"/>
              </a:rPr>
              <a:t>những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việc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làm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cùng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bô</a:t>
            </a:r>
            <a:r>
              <a:rPr lang="en-US" sz="3200" b="1" dirty="0" smtClean="0">
                <a:solidFill>
                  <a:srgbClr val="FF0000"/>
                </a:solidFill>
                <a:latin typeface="Times New Roman" panose="02020603050405020304" pitchFamily="18" charset="0"/>
                <a:cs typeface="Times New Roman" panose="02020603050405020304" pitchFamily="18" charset="0"/>
              </a:rPr>
              <a:t>́ mẹ </a:t>
            </a:r>
            <a:r>
              <a:rPr lang="en-US" sz="3200" b="1" dirty="0" err="1" smtClean="0">
                <a:solidFill>
                  <a:srgbClr val="FF0000"/>
                </a:solidFill>
                <a:latin typeface="Times New Roman" panose="02020603050405020304" pitchFamily="18" charset="0"/>
                <a:cs typeface="Times New Roman" panose="02020603050405020304" pitchFamily="18" charset="0"/>
              </a:rPr>
              <a:t>va</a:t>
            </a:r>
            <a:r>
              <a:rPr lang="en-US" sz="3200" b="1" dirty="0" smtClean="0">
                <a:solidFill>
                  <a:srgbClr val="FF0000"/>
                </a:solidFill>
                <a:latin typeface="Times New Roman" panose="02020603050405020304" pitchFamily="18" charset="0"/>
                <a:cs typeface="Times New Roman" panose="02020603050405020304" pitchFamily="18" charset="0"/>
              </a:rPr>
              <a:t>̀ </a:t>
            </a:r>
          </a:p>
          <a:p>
            <a:pPr marL="0" indent="0">
              <a:buNone/>
            </a:pPr>
            <a:r>
              <a:rPr lang="en-US" sz="3200" b="1" dirty="0" err="1" smtClean="0">
                <a:solidFill>
                  <a:srgbClr val="FF0000"/>
                </a:solidFill>
                <a:latin typeface="Times New Roman" panose="02020603050405020304" pitchFamily="18" charset="0"/>
                <a:cs typeface="Times New Roman" panose="02020603050405020304" pitchFamily="18" charset="0"/>
              </a:rPr>
              <a:t>người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thân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đê</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vượt</a:t>
            </a:r>
            <a:r>
              <a:rPr lang="en-US" sz="3200" b="1" dirty="0" smtClean="0">
                <a:solidFill>
                  <a:srgbClr val="FF0000"/>
                </a:solidFill>
                <a:latin typeface="Times New Roman" panose="02020603050405020304" pitchFamily="18" charset="0"/>
                <a:cs typeface="Times New Roman" panose="02020603050405020304" pitchFamily="18" charset="0"/>
              </a:rPr>
              <a:t> qua </a:t>
            </a:r>
            <a:r>
              <a:rPr lang="en-US" sz="3200" b="1" dirty="0" err="1" smtClean="0">
                <a:solidFill>
                  <a:srgbClr val="FF0000"/>
                </a:solidFill>
                <a:latin typeface="Times New Roman" panose="02020603050405020304" pitchFamily="18" charset="0"/>
                <a:cs typeface="Times New Roman" panose="02020603050405020304" pitchFamily="18" charset="0"/>
              </a:rPr>
              <a:t>kho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khăn</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1301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 xmlns:a16="http://schemas.microsoft.com/office/drawing/2014/main"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a:t>
            </a:r>
            <a:r>
              <a:rPr lang="en-US" sz="4300" b="1">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NHÓM </a:t>
            </a:r>
            <a:endPar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A7F3DD2F-D3FD-4413-A947-D75E1578FCE2}"/>
              </a:ext>
            </a:extLst>
          </p:cNvPr>
          <p:cNvSpPr txBox="1"/>
          <p:nvPr/>
        </p:nvSpPr>
        <p:spPr>
          <a:xfrm>
            <a:off x="744198" y="2242725"/>
            <a:ext cx="10451341" cy="1354213"/>
          </a:xfrm>
          <a:prstGeom prst="rect">
            <a:avLst/>
          </a:prstGeom>
          <a:noFill/>
        </p:spPr>
        <p:txBody>
          <a:bodyPr wrap="square" lIns="121917" tIns="60958" rIns="121917" bIns="60958" rtlCol="0">
            <a:spAutoFit/>
          </a:bodyPr>
          <a:lstStyle/>
          <a:p>
            <a:pPr algn="ctr"/>
            <a:r>
              <a:rPr lang="nl-NL" sz="4000" dirty="0" smtClean="0">
                <a:solidFill>
                  <a:srgbClr val="7030A0"/>
                </a:solidFill>
                <a:latin typeface="Times New Roman" panose="02020603050405020304" pitchFamily="18" charset="0"/>
                <a:cs typeface="Times New Roman" panose="02020603050405020304" pitchFamily="18" charset="0"/>
              </a:rPr>
              <a:t>Chia </a:t>
            </a:r>
            <a:r>
              <a:rPr lang="nl-NL" sz="4000" dirty="0">
                <a:solidFill>
                  <a:srgbClr val="7030A0"/>
                </a:solidFill>
                <a:latin typeface="Times New Roman" panose="02020603050405020304" pitchFamily="18" charset="0"/>
                <a:cs typeface="Times New Roman" panose="02020603050405020304" pitchFamily="18" charset="0"/>
              </a:rPr>
              <a:t>sẻ với các bạn trong nhóm về những việc gia đình em đã làm cùng nhau để vượt qua khó khăn.</a:t>
            </a:r>
            <a:endParaRPr lang="en-US" sz="4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717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6327" y="285583"/>
            <a:ext cx="10515600" cy="1398838"/>
          </a:xfrm>
          <a:solidFill>
            <a:schemeClr val="bg1"/>
          </a:solidFill>
        </p:spPr>
        <p:txBody>
          <a:bodyPr/>
          <a:lstStyle/>
          <a:p>
            <a:pPr marL="0" indent="0" algn="ctr">
              <a:buNone/>
            </a:pPr>
            <a:r>
              <a:rPr lang="en-US" b="1" dirty="0" smtClean="0">
                <a:solidFill>
                  <a:srgbClr val="7030A0"/>
                </a:solidFill>
                <a:effectLst>
                  <a:outerShdw blurRad="38100" dist="38100" dir="2700000" algn="tl">
                    <a:srgbClr val="000000">
                      <a:alpha val="43137"/>
                    </a:srgbClr>
                  </a:outerShdw>
                </a:effectLst>
              </a:rPr>
              <a:t>KHÓ KHĂN LÀ MỘT PHẦN TRONG CUỘC SỐNG MÀ GIA ĐÌNH NÀO CŨNG GẶP PHẢI. KHI CÙNG NHAU CHUNG SỨC VƯỢT QUA KHÓ KHĂN, GIA ĐÌNH TRỞ NÊN GẮN KẾT VÀ BỀN VỮNG HƠN</a:t>
            </a:r>
            <a:endParaRPr lang="en-US" b="1" dirty="0">
              <a:solidFill>
                <a:srgbClr val="7030A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1828800" y="1684421"/>
            <a:ext cx="8630653" cy="4338962"/>
          </a:xfrm>
          <a:prstGeom prst="rect">
            <a:avLst/>
          </a:prstGeom>
        </p:spPr>
      </p:pic>
    </p:spTree>
    <p:extLst>
      <p:ext uri="{BB962C8B-B14F-4D97-AF65-F5344CB8AC3E}">
        <p14:creationId xmlns:p14="http://schemas.microsoft.com/office/powerpoint/2010/main" val="461685850"/>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4080368" y="325120"/>
            <a:ext cx="7656576" cy="653288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912779" y="152152"/>
            <a:ext cx="10273141" cy="6878816"/>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7432480" y="-123395"/>
            <a:ext cx="4779264" cy="5169408"/>
          </a:xfrm>
          <a:prstGeom prst="rect">
            <a:avLst/>
          </a:prstGeom>
        </p:spPr>
      </p:pic>
      <p:sp>
        <p:nvSpPr>
          <p:cNvPr id="8" name="TextBox 7"/>
          <p:cNvSpPr txBox="1"/>
          <p:nvPr/>
        </p:nvSpPr>
        <p:spPr>
          <a:xfrm>
            <a:off x="2057237" y="1195203"/>
            <a:ext cx="3366689" cy="666786"/>
          </a:xfrm>
          <a:prstGeom prst="rect">
            <a:avLst/>
          </a:prstGeom>
          <a:noFill/>
        </p:spPr>
        <p:txBody>
          <a:bodyPr wrap="square" rtlCol="0">
            <a:spAutoFit/>
          </a:bodyPr>
          <a:lstStyle/>
          <a:p>
            <a:pPr algn="dist"/>
            <a:r>
              <a:rPr lang="en-US" altLang="zh-CN" sz="3733" b="1" dirty="0" err="1">
                <a:solidFill>
                  <a:srgbClr val="C0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Nhiệm</a:t>
            </a:r>
            <a:r>
              <a:rPr lang="en-US" altLang="zh-CN" sz="3733" b="1" dirty="0">
                <a:solidFill>
                  <a:srgbClr val="C0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3733" b="1" dirty="0" err="1">
                <a:solidFill>
                  <a:srgbClr val="C0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vụ</a:t>
            </a:r>
            <a:r>
              <a:rPr lang="en-US" altLang="zh-CN" sz="3733" b="1" dirty="0">
                <a:solidFill>
                  <a:srgbClr val="C0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5</a:t>
            </a:r>
            <a:endParaRPr lang="zh-CN" altLang="en-US" sz="3733" b="1" dirty="0">
              <a:solidFill>
                <a:srgbClr val="C00000"/>
              </a:solidFill>
              <a:effectLst>
                <a:outerShdw blurRad="38100" dist="38100" dir="2700000" algn="tl">
                  <a:srgbClr val="000000">
                    <a:alpha val="43137"/>
                  </a:srgbClr>
                </a:outerShdw>
              </a:effectLst>
              <a:latin typeface="Segoe UI Black" panose="020B0A02040204020203" pitchFamily="34" charset="0"/>
              <a:ea typeface="方正粗圆_GBK" pitchFamily="65" charset="-122"/>
              <a:cs typeface="Segoe UI Black" panose="020B0A02040204020203" pitchFamily="34" charset="0"/>
            </a:endParaRPr>
          </a:p>
        </p:txBody>
      </p:sp>
      <p:sp>
        <p:nvSpPr>
          <p:cNvPr id="10" name="TextBox 9"/>
          <p:cNvSpPr txBox="1"/>
          <p:nvPr/>
        </p:nvSpPr>
        <p:spPr>
          <a:xfrm>
            <a:off x="1391478" y="1796820"/>
            <a:ext cx="5088565" cy="8505534"/>
          </a:xfrm>
          <a:prstGeom prst="rect">
            <a:avLst/>
          </a:prstGeom>
          <a:noFill/>
          <a:ln>
            <a:noFill/>
          </a:ln>
        </p:spPr>
        <p:txBody>
          <a:bodyPr wrap="square" rtlCol="0">
            <a:spAutoFit/>
          </a:bodyPr>
          <a:lstStyle/>
          <a:p>
            <a:pPr algn="ct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Quan</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tâm</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đến</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sở</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thích</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của</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người</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thân</a:t>
            </a:r>
            <a:endParaRPr lang="en-US" altLang="zh-CN" sz="4000" b="1"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zh-CN" altLang="en-US" sz="4667" dirty="0">
              <a:solidFill>
                <a:srgbClr val="C00000"/>
              </a:solidFill>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22942029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2" fill="hold" nodeType="withEffect">
                                  <p:stCondLst>
                                    <p:cond delay="250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1000"/>
                                        <p:tgtEl>
                                          <p:spTgt spid="5"/>
                                        </p:tgtEl>
                                      </p:cBhvr>
                                    </p:animEffect>
                                  </p:childTnLst>
                                </p:cTn>
                              </p:par>
                              <p:par>
                                <p:cTn id="11" presetID="10" presetClass="entr" presetSubtype="0" fill="hold" nodeType="withEffect">
                                  <p:stCondLst>
                                    <p:cond delay="3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5" dur="1750" spd="-100000" fill="hold"/>
                                        <p:tgtEl>
                                          <p:spTgt spid="6"/>
                                        </p:tgtEl>
                                        <p:attrNameLst>
                                          <p:attrName>ppt_x</p:attrName>
                                          <p:attrName>ppt_y</p:attrName>
                                        </p:attrNameLst>
                                      </p:cBhvr>
                                      <p:rCtr x="9427" y="-14594"/>
                                    </p:animMotion>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8"/>
                                        </p:tgtEl>
                                        <p:attrNameLst>
                                          <p:attrName>ppt_y</p:attrName>
                                        </p:attrNameLst>
                                      </p:cBhvr>
                                      <p:tavLst>
                                        <p:tav tm="0">
                                          <p:val>
                                            <p:strVal val="#ppt_y"/>
                                          </p:val>
                                        </p:tav>
                                        <p:tav tm="100000">
                                          <p:val>
                                            <p:strVal val="#ppt_y"/>
                                          </p:val>
                                        </p:tav>
                                      </p:tavLst>
                                    </p:anim>
                                    <p:anim calcmode="lin" valueType="num">
                                      <p:cBhvr>
                                        <p:cTn id="22"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62933" t="24889" r="2934"/>
          <a:stretch/>
        </p:blipFill>
        <p:spPr>
          <a:xfrm>
            <a:off x="8304245" y="1706880"/>
            <a:ext cx="4161536" cy="5151120"/>
          </a:xfrm>
          <a:prstGeom prst="rect">
            <a:avLst/>
          </a:prstGeom>
        </p:spPr>
      </p:pic>
      <p:pic>
        <p:nvPicPr>
          <p:cNvPr id="5" name="4"/>
          <p:cNvPicPr>
            <a:picLocks noChangeAspect="1"/>
          </p:cNvPicPr>
          <p:nvPr/>
        </p:nvPicPr>
        <p:blipFill rotWithShape="1">
          <a:blip r:embed="rId5">
            <a:extLst>
              <a:ext uri="{28A0092B-C50C-407E-A947-70E740481C1C}">
                <a14:useLocalDpi xmlns:a14="http://schemas.microsoft.com/office/drawing/2010/main" val="0"/>
              </a:ext>
            </a:extLst>
          </a:blip>
          <a:srcRect l="68112" t="2133" r="10000" b="53305"/>
          <a:stretch/>
        </p:blipFill>
        <p:spPr>
          <a:xfrm>
            <a:off x="8880309" y="127027"/>
            <a:ext cx="2668555" cy="3056128"/>
          </a:xfrm>
          <a:prstGeom prst="rect">
            <a:avLst/>
          </a:prstGeom>
        </p:spPr>
      </p:pic>
      <p:pic>
        <p:nvPicPr>
          <p:cNvPr id="6" name="5"/>
          <p:cNvPicPr>
            <a:picLocks noChangeAspect="1"/>
          </p:cNvPicPr>
          <p:nvPr/>
        </p:nvPicPr>
        <p:blipFill rotWithShape="1">
          <a:blip r:embed="rId6">
            <a:extLst>
              <a:ext uri="{28A0092B-C50C-407E-A947-70E740481C1C}">
                <a14:useLocalDpi xmlns:a14="http://schemas.microsoft.com/office/drawing/2010/main" val="0"/>
              </a:ext>
            </a:extLst>
          </a:blip>
          <a:srcRect l="3466" r="34400" b="5897"/>
          <a:stretch/>
        </p:blipFill>
        <p:spPr>
          <a:xfrm>
            <a:off x="1189159" y="0"/>
            <a:ext cx="7575296" cy="6453632"/>
          </a:xfrm>
          <a:prstGeom prst="rect">
            <a:avLst/>
          </a:prstGeom>
        </p:spPr>
      </p:pic>
      <p:pic>
        <p:nvPicPr>
          <p:cNvPr id="7" name="6"/>
          <p:cNvPicPr>
            <a:picLocks noChangeAspect="1"/>
          </p:cNvPicPr>
          <p:nvPr/>
        </p:nvPicPr>
        <p:blipFill rotWithShape="1">
          <a:blip r:embed="rId7">
            <a:extLst>
              <a:ext uri="{28A0092B-C50C-407E-A947-70E740481C1C}">
                <a14:useLocalDpi xmlns:a14="http://schemas.microsoft.com/office/drawing/2010/main" val="0"/>
              </a:ext>
            </a:extLst>
          </a:blip>
          <a:srcRect l="1467" t="53333" r="77067" b="2104"/>
          <a:stretch/>
        </p:blipFill>
        <p:spPr>
          <a:xfrm>
            <a:off x="178816" y="3657600"/>
            <a:ext cx="2617216" cy="3056128"/>
          </a:xfrm>
          <a:prstGeom prst="rect">
            <a:avLst/>
          </a:prstGeom>
        </p:spPr>
      </p:pic>
      <p:sp>
        <p:nvSpPr>
          <p:cNvPr id="2" name="Rectangle 1"/>
          <p:cNvSpPr/>
          <p:nvPr/>
        </p:nvSpPr>
        <p:spPr>
          <a:xfrm>
            <a:off x="2543605" y="1796819"/>
            <a:ext cx="5568619" cy="3683381"/>
          </a:xfrm>
          <a:prstGeom prst="rect">
            <a:avLst/>
          </a:prstGeom>
        </p:spPr>
        <p:txBody>
          <a:bodyPr wrap="square">
            <a:spAutoFit/>
          </a:bodyPr>
          <a:lstStyle/>
          <a:p>
            <a:pPr algn="just"/>
            <a:r>
              <a:rPr lang="vi-VN" sz="4667" dirty="0">
                <a:latin typeface="+mj-lt"/>
              </a:rPr>
              <a:t>Việc biết các sở thích của các thành viên trong gia đình sẽ giúp chúng ta quan tâm, hiểu nhau hơn</a:t>
            </a:r>
            <a:endParaRPr lang="en-US" sz="4667" dirty="0">
              <a:latin typeface="+mj-lt"/>
            </a:endParaRPr>
          </a:p>
        </p:txBody>
      </p:sp>
    </p:spTree>
    <p:extLst>
      <p:ext uri="{BB962C8B-B14F-4D97-AF65-F5344CB8AC3E}">
        <p14:creationId xmlns:p14="http://schemas.microsoft.com/office/powerpoint/2010/main" val="30163317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ppt_w</p:attrName>
                                        </p:attrNameLst>
                                      </p:cBhvr>
                                      <p:tavLst>
                                        <p:tav tm="0" fmla="#ppt_w*sin(2.5*pi*$)">
                                          <p:val>
                                            <p:fltVal val="0"/>
                                          </p:val>
                                        </p:tav>
                                        <p:tav tm="100000">
                                          <p:val>
                                            <p:fltVal val="1"/>
                                          </p:val>
                                        </p:tav>
                                      </p:tavLst>
                                    </p:anim>
                                    <p:anim calcmode="lin" valueType="num">
                                      <p:cBhvr>
                                        <p:cTn id="14" dur="1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800" decel="100000"/>
                                        <p:tgtEl>
                                          <p:spTgt spid="6"/>
                                        </p:tgtEl>
                                      </p:cBhvr>
                                    </p:animEffect>
                                    <p:anim calcmode="lin" valueType="num">
                                      <p:cBhvr>
                                        <p:cTn id="20" dur="800" decel="100000" fill="hold"/>
                                        <p:tgtEl>
                                          <p:spTgt spid="6"/>
                                        </p:tgtEl>
                                        <p:attrNameLst>
                                          <p:attrName>style.rotation</p:attrName>
                                        </p:attrNameLst>
                                      </p:cBhvr>
                                      <p:tavLst>
                                        <p:tav tm="0">
                                          <p:val>
                                            <p:fltVal val="-90"/>
                                          </p:val>
                                        </p:tav>
                                        <p:tav tm="100000">
                                          <p:val>
                                            <p:fltVal val="0"/>
                                          </p:val>
                                        </p:tav>
                                      </p:tavLst>
                                    </p:anim>
                                    <p:anim calcmode="lin" valueType="num">
                                      <p:cBhvr>
                                        <p:cTn id="21" dur="800" decel="100000" fill="hold"/>
                                        <p:tgtEl>
                                          <p:spTgt spid="6"/>
                                        </p:tgtEl>
                                        <p:attrNameLst>
                                          <p:attrName>ppt_x</p:attrName>
                                        </p:attrNameLst>
                                      </p:cBhvr>
                                      <p:tavLst>
                                        <p:tav tm="0">
                                          <p:val>
                                            <p:strVal val="#ppt_x+0.4"/>
                                          </p:val>
                                        </p:tav>
                                        <p:tav tm="100000">
                                          <p:val>
                                            <p:strVal val="#ppt_x-0.05"/>
                                          </p:val>
                                        </p:tav>
                                      </p:tavLst>
                                    </p:anim>
                                    <p:anim calcmode="lin" valueType="num">
                                      <p:cBhvr>
                                        <p:cTn id="22" dur="800" decel="100000" fill="hold"/>
                                        <p:tgtEl>
                                          <p:spTgt spid="6"/>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900" decel="100000" fill="hold"/>
                                        <p:tgtEl>
                                          <p:spTgt spid="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 y="0"/>
            <a:ext cx="12192000" cy="6858000"/>
          </a:xfrm>
          <a:prstGeom prst="rect">
            <a:avLst/>
          </a:prstGeom>
        </p:spPr>
      </p:pic>
      <p:pic>
        <p:nvPicPr>
          <p:cNvPr id="5" name="4"/>
          <p:cNvPicPr>
            <a:picLocks noChangeAspect="1"/>
          </p:cNvPicPr>
          <p:nvPr/>
        </p:nvPicPr>
        <p:blipFill rotWithShape="1">
          <a:blip r:embed="rId4">
            <a:extLst>
              <a:ext uri="{28A0092B-C50C-407E-A947-70E740481C1C}">
                <a14:useLocalDpi xmlns:a14="http://schemas.microsoft.com/office/drawing/2010/main" val="0"/>
              </a:ext>
            </a:extLst>
          </a:blip>
          <a:srcRect l="34267" t="41719"/>
          <a:stretch/>
        </p:blipFill>
        <p:spPr>
          <a:xfrm>
            <a:off x="4177792" y="2861056"/>
            <a:ext cx="8014208" cy="3996944"/>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r="80000" b="64444"/>
          <a:stretch/>
        </p:blipFill>
        <p:spPr>
          <a:xfrm>
            <a:off x="0" y="0"/>
            <a:ext cx="2438400" cy="2438400"/>
          </a:xfrm>
          <a:prstGeom prst="rect">
            <a:avLst/>
          </a:prstGeom>
        </p:spPr>
      </p:pic>
      <p:pic>
        <p:nvPicPr>
          <p:cNvPr id="14" name="图片 3">
            <a:extLst>
              <a:ext uri="{FF2B5EF4-FFF2-40B4-BE49-F238E27FC236}">
                <a16:creationId xmlns="" xmlns:a16="http://schemas.microsoft.com/office/drawing/2014/main" id="{8BCAA627-A621-BC4B-A337-99D433160D30}"/>
              </a:ext>
            </a:extLst>
          </p:cNvPr>
          <p:cNvPicPr>
            <a:picLocks noChangeAspect="1"/>
          </p:cNvPicPr>
          <p:nvPr/>
        </p:nvPicPr>
        <p:blipFill rotWithShape="1">
          <a:blip r:embed="rId6">
            <a:extLst>
              <a:ext uri="{28A0092B-C50C-407E-A947-70E740481C1C}">
                <a14:useLocalDpi xmlns:a14="http://schemas.microsoft.com/office/drawing/2010/main" val="0"/>
              </a:ext>
            </a:extLst>
          </a:blip>
          <a:srcRect b="3774"/>
          <a:stretch/>
        </p:blipFill>
        <p:spPr>
          <a:xfrm>
            <a:off x="8880310" y="-27384"/>
            <a:ext cx="3311617" cy="1786963"/>
          </a:xfrm>
          <a:prstGeom prst="rect">
            <a:avLst/>
          </a:prstGeom>
        </p:spPr>
      </p:pic>
      <p:sp>
        <p:nvSpPr>
          <p:cNvPr id="15" name="Google Shape;1297;p40"/>
          <p:cNvSpPr txBox="1">
            <a:spLocks/>
          </p:cNvSpPr>
          <p:nvPr/>
        </p:nvSpPr>
        <p:spPr>
          <a:xfrm>
            <a:off x="2927648" y="260648"/>
            <a:ext cx="5760640" cy="720000"/>
          </a:xfrm>
          <a:prstGeom prst="rect">
            <a:avLst/>
          </a:prstGeom>
          <a:ln w="19050">
            <a:solidFill>
              <a:schemeClr val="tx2">
                <a:lumMod val="60000"/>
                <a:lumOff val="40000"/>
              </a:schemeClr>
            </a:solidFill>
          </a:ln>
        </p:spPr>
        <p:txBody>
          <a:bodyPr spcFirstLastPara="1" wrap="square" lIns="121900" tIns="121900" rIns="121900" bIns="121900" anchor="ctr" anchorCtr="0">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spcBef>
                <a:spcPts val="0"/>
              </a:spcBef>
            </a:pPr>
            <a:r>
              <a:rPr lang="en-US" sz="4267" b="1" spc="-400" dirty="0">
                <a:solidFill>
                  <a:schemeClr val="accent1">
                    <a:lumMod val="75000"/>
                  </a:schemeClr>
                </a:solidFill>
                <a:latin typeface="Times New Roman" pitchFamily="18" charset="0"/>
                <a:cs typeface="Times New Roman" pitchFamily="18" charset="0"/>
              </a:rPr>
              <a:t>HOẠT ĐỘNG NHÓM ĐÔI</a:t>
            </a:r>
          </a:p>
        </p:txBody>
      </p:sp>
      <p:pic>
        <p:nvPicPr>
          <p:cNvPr id="16" name="4"/>
          <p:cNvPicPr>
            <a:picLocks noChangeAspect="1"/>
          </p:cNvPicPr>
          <p:nvPr/>
        </p:nvPicPr>
        <p:blipFill rotWithShape="1">
          <a:blip r:embed="rId7">
            <a:extLst>
              <a:ext uri="{28A0092B-C50C-407E-A947-70E740481C1C}">
                <a14:useLocalDpi xmlns:a14="http://schemas.microsoft.com/office/drawing/2010/main" val="0"/>
              </a:ext>
            </a:extLst>
          </a:blip>
          <a:srcRect l="33765" t="20706" r="35647" b="20732"/>
          <a:stretch/>
        </p:blipFill>
        <p:spPr>
          <a:xfrm>
            <a:off x="1391477" y="1219200"/>
            <a:ext cx="6912768" cy="5186131"/>
          </a:xfrm>
          <a:prstGeom prst="rect">
            <a:avLst/>
          </a:prstGeom>
        </p:spPr>
      </p:pic>
      <p:sp>
        <p:nvSpPr>
          <p:cNvPr id="17" name="Rectangle 16"/>
          <p:cNvSpPr/>
          <p:nvPr/>
        </p:nvSpPr>
        <p:spPr>
          <a:xfrm>
            <a:off x="3048000" y="2955913"/>
            <a:ext cx="3720075" cy="2554545"/>
          </a:xfrm>
          <a:prstGeom prst="rect">
            <a:avLst/>
          </a:prstGeom>
        </p:spPr>
        <p:txBody>
          <a:bodyPr wrap="square">
            <a:spAutoFit/>
          </a:bodyPr>
          <a:lstStyle/>
          <a:p>
            <a:pPr algn="ctr"/>
            <a:r>
              <a:rPr lang="en-US" sz="4000" dirty="0" err="1">
                <a:latin typeface="Times New Roman" pitchFamily="18" charset="0"/>
                <a:cs typeface="Times New Roman" pitchFamily="18" charset="0"/>
              </a:rPr>
              <a:t>Hãy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hỏi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sở</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thích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a:t>
            </a:r>
          </a:p>
        </p:txBody>
      </p:sp>
    </p:spTree>
    <p:extLst>
      <p:ext uri="{BB962C8B-B14F-4D97-AF65-F5344CB8AC3E}">
        <p14:creationId xmlns:p14="http://schemas.microsoft.com/office/powerpoint/2010/main" val="29045779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1500"/>
                                        <p:tgtEl>
                                          <p:spTgt spid="16"/>
                                        </p:tgtEl>
                                      </p:cBhvr>
                                    </p:animEffect>
                                  </p:childTnLst>
                                </p:cTn>
                              </p:par>
                              <p:par>
                                <p:cTn id="13" presetID="26" presetClass="emph" presetSubtype="0" fill="hold" nodeType="withEffect">
                                  <p:stCondLst>
                                    <p:cond delay="1500"/>
                                  </p:stCondLst>
                                  <p:childTnLst>
                                    <p:animEffect transition="out" filter="fade">
                                      <p:cBhvr>
                                        <p:cTn id="14" dur="500" tmFilter="0, 0; .2, .5; .8, .5; 1, 0"/>
                                        <p:tgtEl>
                                          <p:spTgt spid="16"/>
                                        </p:tgtEl>
                                      </p:cBhvr>
                                    </p:animEffect>
                                    <p:animScale>
                                      <p:cBhvr>
                                        <p:cTn id="15" dur="250" autoRev="1" fill="hold"/>
                                        <p:tgtEl>
                                          <p:spTgt spid="16"/>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 presetClass="entr" presetSubtype="2" decel="4400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750" fill="hold"/>
                                        <p:tgtEl>
                                          <p:spTgt spid="14"/>
                                        </p:tgtEl>
                                        <p:attrNameLst>
                                          <p:attrName>ppt_x</p:attrName>
                                        </p:attrNameLst>
                                      </p:cBhvr>
                                      <p:tavLst>
                                        <p:tav tm="0">
                                          <p:val>
                                            <p:strVal val="1+#ppt_w/2"/>
                                          </p:val>
                                        </p:tav>
                                        <p:tav tm="100000">
                                          <p:val>
                                            <p:strVal val="#ppt_x"/>
                                          </p:val>
                                        </p:tav>
                                      </p:tavLst>
                                    </p:anim>
                                    <p:anim calcmode="lin" valueType="num">
                                      <p:cBhvr additive="base">
                                        <p:cTn id="33" dur="7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74286">
            <a:off x="601339" y="195238"/>
            <a:ext cx="4253264" cy="2654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6677" y="2911370"/>
            <a:ext cx="3667020" cy="2821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9197">
            <a:off x="7295133" y="346919"/>
            <a:ext cx="4254259" cy="2393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1"/>
          <p:cNvSpPr/>
          <p:nvPr/>
        </p:nvSpPr>
        <p:spPr>
          <a:xfrm>
            <a:off x="4751851" y="-699458"/>
            <a:ext cx="635023" cy="480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6267" y="4148581"/>
            <a:ext cx="3352800"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74286">
            <a:off x="467573" y="4263166"/>
            <a:ext cx="3145835" cy="2225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7602094"/>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nodePh="1">
                                  <p:stCondLst>
                                    <p:cond delay="0"/>
                                  </p:stCondLst>
                                  <p:endCondLst>
                                    <p:cond evt="begin" delay="0">
                                      <p:tn val="24"/>
                                    </p:cond>
                                  </p:end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barn(inVertical)">
                                      <p:cBhvr>
                                        <p:cTn id="3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2318774" y="0"/>
            <a:ext cx="6912768" cy="5678965"/>
          </a:xfrm>
          <a:prstGeom prst="rect">
            <a:avLst/>
          </a:prstGeom>
        </p:spPr>
      </p:pic>
      <p:sp>
        <p:nvSpPr>
          <p:cNvPr id="7" name="Content Placeholder 2"/>
          <p:cNvSpPr>
            <a:spLocks noGrp="1"/>
          </p:cNvSpPr>
          <p:nvPr>
            <p:ph idx="1"/>
          </p:nvPr>
        </p:nvSpPr>
        <p:spPr>
          <a:xfrm>
            <a:off x="3855194" y="1889475"/>
            <a:ext cx="3839927" cy="1286891"/>
          </a:xfrm>
        </p:spPr>
        <p:txBody>
          <a:bodyPr>
            <a:noAutofit/>
          </a:bodyPr>
          <a:lstStyle/>
          <a:p>
            <a:pPr marL="0" indent="0" algn="ctr">
              <a:buNone/>
            </a:pPr>
            <a:r>
              <a:rPr lang="nl-NL" sz="4000" b="1" u="sng" dirty="0" smtClean="0">
                <a:solidFill>
                  <a:srgbClr val="FF0000"/>
                </a:solidFill>
                <a:latin typeface="Times New Roman" pitchFamily="18" charset="0"/>
                <a:ea typeface="Calibri"/>
                <a:cs typeface="Times New Roman" pitchFamily="18" charset="0"/>
              </a:rPr>
              <a:t>Nhiệm vụ 3</a:t>
            </a:r>
            <a:r>
              <a:rPr lang="nl-NL" sz="4000" b="1" dirty="0" smtClean="0">
                <a:solidFill>
                  <a:srgbClr val="FF0000"/>
                </a:solidFill>
                <a:latin typeface="Times New Roman" pitchFamily="18" charset="0"/>
                <a:ea typeface="Calibri"/>
                <a:cs typeface="Times New Roman" pitchFamily="18" charset="0"/>
              </a:rPr>
              <a:t>:</a:t>
            </a:r>
            <a:r>
              <a:rPr lang="nl-NL" sz="4000" dirty="0" smtClean="0">
                <a:solidFill>
                  <a:srgbClr val="FF0000"/>
                </a:solidFill>
                <a:latin typeface="Times New Roman" pitchFamily="18" charset="0"/>
                <a:ea typeface="Calibri"/>
                <a:cs typeface="Times New Roman" pitchFamily="18" charset="0"/>
              </a:rPr>
              <a:t> </a:t>
            </a:r>
            <a:r>
              <a:rPr lang="en-US" sz="4000" dirty="0" err="1" smtClean="0">
                <a:solidFill>
                  <a:srgbClr val="FF0000"/>
                </a:solidFill>
                <a:latin typeface="Times New Roman" pitchFamily="18" charset="0"/>
                <a:cs typeface="Times New Roman" pitchFamily="18" charset="0"/>
              </a:rPr>
              <a:t>Thực</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hiện</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những</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việc</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làm</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chăm</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sóc</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gia</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đình</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thường</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xuyên</a:t>
            </a:r>
            <a:r>
              <a:rPr lang="en-US" sz="4000" dirty="0" smtClean="0">
                <a:solidFill>
                  <a:srgbClr val="FF0000"/>
                </a:solidFill>
                <a:latin typeface="Times New Roman" pitchFamily="18" charset="0"/>
                <a:cs typeface="Times New Roman" pitchFamily="18" charset="0"/>
              </a:rPr>
              <a:t>.</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70978030"/>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p:cNvPicPr>
            <a:picLocks noChangeAspect="1"/>
          </p:cNvPicPr>
          <p:nvPr/>
        </p:nvPicPr>
        <p:blipFill rotWithShape="1">
          <a:blip r:embed="rId3">
            <a:extLst>
              <a:ext uri="{28A0092B-C50C-407E-A947-70E740481C1C}">
                <a14:useLocalDpi xmlns:a14="http://schemas.microsoft.com/office/drawing/2010/main" val="0"/>
              </a:ext>
            </a:extLst>
          </a:blip>
          <a:srcRect r="25600" b="32444"/>
          <a:stretch/>
        </p:blipFill>
        <p:spPr>
          <a:xfrm>
            <a:off x="660395" y="-309089"/>
            <a:ext cx="9070848" cy="4632960"/>
          </a:xfrm>
          <a:prstGeom prst="rect">
            <a:avLst/>
          </a:prstGeom>
        </p:spPr>
      </p:pic>
      <p:pic>
        <p:nvPicPr>
          <p:cNvPr id="11" name="10"/>
          <p:cNvPicPr>
            <a:picLocks noChangeAspect="1"/>
          </p:cNvPicPr>
          <p:nvPr/>
        </p:nvPicPr>
        <p:blipFill rotWithShape="1">
          <a:blip r:embed="rId4">
            <a:extLst>
              <a:ext uri="{28A0092B-C50C-407E-A947-70E740481C1C}">
                <a14:useLocalDpi xmlns:a14="http://schemas.microsoft.com/office/drawing/2010/main" val="0"/>
              </a:ext>
            </a:extLst>
          </a:blip>
          <a:srcRect l="71467" t="31526" r="6533" b="22726"/>
          <a:stretch/>
        </p:blipFill>
        <p:spPr>
          <a:xfrm>
            <a:off x="9645803" y="302340"/>
            <a:ext cx="2442453" cy="2856931"/>
          </a:xfrm>
          <a:prstGeom prst="rect">
            <a:avLst/>
          </a:prstGeom>
        </p:spPr>
      </p:pic>
      <p:pic>
        <p:nvPicPr>
          <p:cNvPr id="10" name="9"/>
          <p:cNvPicPr>
            <a:picLocks noChangeAspect="1"/>
          </p:cNvPicPr>
          <p:nvPr/>
        </p:nvPicPr>
        <p:blipFill rotWithShape="1">
          <a:blip r:embed="rId5">
            <a:extLst>
              <a:ext uri="{28A0092B-C50C-407E-A947-70E740481C1C}">
                <a14:useLocalDpi xmlns:a14="http://schemas.microsoft.com/office/drawing/2010/main" val="0"/>
              </a:ext>
            </a:extLst>
          </a:blip>
          <a:srcRect l="56400" t="31289" r="22801" b="23674"/>
          <a:stretch/>
        </p:blipFill>
        <p:spPr>
          <a:xfrm>
            <a:off x="8987350" y="1791020"/>
            <a:ext cx="2535765" cy="3088640"/>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44618" t="33778" r="36813" b="24385"/>
          <a:stretch/>
        </p:blipFill>
        <p:spPr>
          <a:xfrm>
            <a:off x="7855333" y="3064701"/>
            <a:ext cx="2264032" cy="2869184"/>
          </a:xfrm>
          <a:prstGeom prst="rect">
            <a:avLst/>
          </a:prstGeom>
        </p:spPr>
      </p:pic>
      <p:pic>
        <p:nvPicPr>
          <p:cNvPr id="15" name="4"/>
          <p:cNvPicPr>
            <a:picLocks noChangeAspect="1"/>
          </p:cNvPicPr>
          <p:nvPr/>
        </p:nvPicPr>
        <p:blipFill rotWithShape="1">
          <a:blip r:embed="rId7">
            <a:extLst>
              <a:ext uri="{28A0092B-C50C-407E-A947-70E740481C1C}">
                <a14:useLocalDpi xmlns:a14="http://schemas.microsoft.com/office/drawing/2010/main" val="0"/>
              </a:ext>
            </a:extLst>
          </a:blip>
          <a:srcRect l="33765" t="20706" r="35647" b="20732"/>
          <a:stretch/>
        </p:blipFill>
        <p:spPr>
          <a:xfrm>
            <a:off x="431371" y="1124744"/>
            <a:ext cx="6912768" cy="5678965"/>
          </a:xfrm>
          <a:prstGeom prst="rect">
            <a:avLst/>
          </a:prstGeom>
        </p:spPr>
      </p:pic>
      <p:sp>
        <p:nvSpPr>
          <p:cNvPr id="2" name="Rectangle 1"/>
          <p:cNvSpPr/>
          <p:nvPr/>
        </p:nvSpPr>
        <p:spPr>
          <a:xfrm>
            <a:off x="1775520" y="3044957"/>
            <a:ext cx="4224469" cy="2390141"/>
          </a:xfrm>
          <a:prstGeom prst="rect">
            <a:avLst/>
          </a:prstGeom>
        </p:spPr>
        <p:txBody>
          <a:bodyPr wrap="square">
            <a:spAutoFit/>
          </a:bodyPr>
          <a:lstStyle/>
          <a:p>
            <a:pPr algn="ctr"/>
            <a:r>
              <a:rPr lang="en-US" altLang="zh-CN" sz="3733" dirty="0" err="1">
                <a:latin typeface="Times New Roman" pitchFamily="18" charset="0"/>
                <a:ea typeface="Segoe UI Black" panose="020B0A02040204020203" pitchFamily="34" charset="0"/>
                <a:cs typeface="Times New Roman" pitchFamily="18" charset="0"/>
              </a:rPr>
              <a:t>Thực</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hành</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cách</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quan</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tâm</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đến</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sở</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thích</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của</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các</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thành</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viên</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trong</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gia</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đình</a:t>
            </a:r>
            <a:r>
              <a:rPr lang="en-US" altLang="zh-CN" sz="3733" dirty="0">
                <a:latin typeface="Times New Roman" pitchFamily="18" charset="0"/>
                <a:ea typeface="Segoe UI Black" panose="020B0A02040204020203" pitchFamily="34" charset="0"/>
                <a:cs typeface="Times New Roman" pitchFamily="18" charset="0"/>
              </a:rPr>
              <a:t>.</a:t>
            </a:r>
            <a:endParaRPr lang="zh-CN" altLang="en-US" sz="3733" dirty="0">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287308191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7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1+#ppt_w/2"/>
                                          </p:val>
                                        </p:tav>
                                        <p:tav tm="100000">
                                          <p:val>
                                            <p:strVal val="#ppt_x"/>
                                          </p:val>
                                        </p:tav>
                                      </p:tavLst>
                                    </p:anim>
                                    <p:anim calcmode="lin" valueType="num">
                                      <p:cBhvr additive="base">
                                        <p:cTn id="13" dur="75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750" fill="hold"/>
                                        <p:tgtEl>
                                          <p:spTgt spid="10"/>
                                        </p:tgtEl>
                                        <p:attrNameLst>
                                          <p:attrName>ppt_x</p:attrName>
                                        </p:attrNameLst>
                                      </p:cBhvr>
                                      <p:tavLst>
                                        <p:tav tm="0">
                                          <p:val>
                                            <p:strVal val="1+#ppt_w/2"/>
                                          </p:val>
                                        </p:tav>
                                        <p:tav tm="100000">
                                          <p:val>
                                            <p:strVal val="#ppt_x"/>
                                          </p:val>
                                        </p:tav>
                                      </p:tavLst>
                                    </p:anim>
                                    <p:anim calcmode="lin" valueType="num">
                                      <p:cBhvr additive="base">
                                        <p:cTn id="19"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750" fill="hold"/>
                                        <p:tgtEl>
                                          <p:spTgt spid="11"/>
                                        </p:tgtEl>
                                        <p:attrNameLst>
                                          <p:attrName>ppt_x</p:attrName>
                                        </p:attrNameLst>
                                      </p:cBhvr>
                                      <p:tavLst>
                                        <p:tav tm="0">
                                          <p:val>
                                            <p:strVal val="1+#ppt_w/2"/>
                                          </p:val>
                                        </p:tav>
                                        <p:tav tm="100000">
                                          <p:val>
                                            <p:strVal val="#ppt_x"/>
                                          </p:val>
                                        </p:tav>
                                      </p:tavLst>
                                    </p:anim>
                                    <p:anim calcmode="lin" valueType="num">
                                      <p:cBhvr additive="base">
                                        <p:cTn id="25"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p:cNvCxnSpPr/>
          <p:nvPr/>
        </p:nvCxnSpPr>
        <p:spPr>
          <a:xfrm>
            <a:off x="2729022" y="2372883"/>
            <a:ext cx="6247297" cy="0"/>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27" name="26"/>
          <p:cNvSpPr/>
          <p:nvPr/>
        </p:nvSpPr>
        <p:spPr>
          <a:xfrm rot="20750437">
            <a:off x="113105" y="1124795"/>
            <a:ext cx="2567215" cy="1745632"/>
          </a:xfrm>
          <a:prstGeom prst="sun">
            <a:avLst>
              <a:gd name="adj" fmla="val 21368"/>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400"/>
          </a:p>
        </p:txBody>
      </p:sp>
      <p:cxnSp>
        <p:nvCxnSpPr>
          <p:cNvPr id="13" name="12"/>
          <p:cNvCxnSpPr/>
          <p:nvPr/>
        </p:nvCxnSpPr>
        <p:spPr>
          <a:xfrm flipV="1">
            <a:off x="3125219" y="4496192"/>
            <a:ext cx="5947112" cy="1"/>
          </a:xfrm>
          <a:prstGeom prst="line">
            <a:avLst/>
          </a:prstGeom>
          <a:ln w="25400"/>
        </p:spPr>
        <p:style>
          <a:lnRef idx="1">
            <a:schemeClr val="accent6"/>
          </a:lnRef>
          <a:fillRef idx="0">
            <a:schemeClr val="accent6"/>
          </a:fillRef>
          <a:effectRef idx="0">
            <a:schemeClr val="accent6"/>
          </a:effectRef>
          <a:fontRef idx="minor">
            <a:schemeClr val="tx1"/>
          </a:fontRef>
        </p:style>
      </p:cxnSp>
      <p:cxnSp>
        <p:nvCxnSpPr>
          <p:cNvPr id="14" name="13"/>
          <p:cNvCxnSpPr/>
          <p:nvPr/>
        </p:nvCxnSpPr>
        <p:spPr>
          <a:xfrm>
            <a:off x="3261231" y="6405331"/>
            <a:ext cx="6121488" cy="0"/>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TextBox 15"/>
          <p:cNvSpPr txBox="1"/>
          <p:nvPr/>
        </p:nvSpPr>
        <p:spPr>
          <a:xfrm>
            <a:off x="719403" y="1647382"/>
            <a:ext cx="1372435" cy="502766"/>
          </a:xfrm>
          <a:prstGeom prst="rect">
            <a:avLst/>
          </a:prstGeom>
          <a:noFill/>
        </p:spPr>
        <p:txBody>
          <a:bodyPr wrap="square" rtlCol="0">
            <a:spAutoFit/>
          </a:bodyPr>
          <a:lstStyle/>
          <a:p>
            <a:r>
              <a:rPr lang="en-US" altLang="zh-CN" sz="2667" dirty="0" err="1">
                <a:solidFill>
                  <a:schemeClr val="bg1"/>
                </a:solidFill>
                <a:latin typeface="Times New Roman" pitchFamily="18" charset="0"/>
                <a:cs typeface="Times New Roman" pitchFamily="18" charset="0"/>
              </a:rPr>
              <a:t>Nhóm</a:t>
            </a:r>
            <a:r>
              <a:rPr lang="en-US" altLang="zh-CN" sz="2667" dirty="0">
                <a:solidFill>
                  <a:schemeClr val="bg1"/>
                </a:solidFill>
                <a:latin typeface="Times New Roman" pitchFamily="18" charset="0"/>
                <a:cs typeface="Times New Roman" pitchFamily="18" charset="0"/>
              </a:rPr>
              <a:t> 1</a:t>
            </a:r>
            <a:endParaRPr lang="zh-CN" altLang="en-US" sz="2667" dirty="0">
              <a:solidFill>
                <a:schemeClr val="bg1"/>
              </a:solidFill>
              <a:latin typeface="Times New Roman" pitchFamily="18" charset="0"/>
              <a:cs typeface="Times New Roman" pitchFamily="18" charset="0"/>
            </a:endParaRPr>
          </a:p>
        </p:txBody>
      </p:sp>
      <p:sp>
        <p:nvSpPr>
          <p:cNvPr id="21" name="TextBox 20"/>
          <p:cNvSpPr txBox="1"/>
          <p:nvPr/>
        </p:nvSpPr>
        <p:spPr>
          <a:xfrm>
            <a:off x="1871531" y="4373911"/>
            <a:ext cx="497252" cy="830997"/>
          </a:xfrm>
          <a:prstGeom prst="rect">
            <a:avLst/>
          </a:prstGeom>
          <a:noFill/>
        </p:spPr>
        <p:txBody>
          <a:bodyPr wrap="none" rtlCol="0">
            <a:spAutoFit/>
          </a:bodyPr>
          <a:lstStyle/>
          <a:p>
            <a:r>
              <a:rPr lang="en-US" altLang="zh-CN" sz="4800" dirty="0">
                <a:solidFill>
                  <a:schemeClr val="bg1"/>
                </a:solidFill>
              </a:rPr>
              <a:t>3</a:t>
            </a:r>
            <a:endParaRPr lang="zh-CN" altLang="en-US" sz="4800" dirty="0">
              <a:solidFill>
                <a:schemeClr val="bg1"/>
              </a:solidFill>
            </a:endParaRPr>
          </a:p>
        </p:txBody>
      </p:sp>
      <p:sp>
        <p:nvSpPr>
          <p:cNvPr id="31" name="TextBox 30"/>
          <p:cNvSpPr txBox="1"/>
          <p:nvPr/>
        </p:nvSpPr>
        <p:spPr>
          <a:xfrm>
            <a:off x="2773539" y="1031828"/>
            <a:ext cx="6202780" cy="1323632"/>
          </a:xfrm>
          <a:prstGeom prst="rect">
            <a:avLst/>
          </a:prstGeom>
          <a:noFill/>
        </p:spPr>
        <p:txBody>
          <a:bodyPr wrap="square" rtlCol="0">
            <a:spAutoFit/>
          </a:bodyPr>
          <a:lstStyle/>
          <a:p>
            <a:pPr algn="just"/>
            <a:r>
              <a:rPr lang="vi-VN" altLang="zh-CN" sz="2667" dirty="0">
                <a:latin typeface="Times New Roman" pitchFamily="18" charset="0"/>
                <a:cs typeface="Times New Roman" pitchFamily="18" charset="0"/>
              </a:rPr>
              <a:t>Hãy đưa ra những việc làm, câu hỏi để tìm hiêu sở thích c</a:t>
            </a:r>
            <a:r>
              <a:rPr lang="en-US" altLang="zh-CN" sz="2667" dirty="0">
                <a:latin typeface="Times New Roman" pitchFamily="18" charset="0"/>
                <a:cs typeface="Times New Roman" pitchFamily="18" charset="0"/>
              </a:rPr>
              <a:t>ủ</a:t>
            </a:r>
            <a:r>
              <a:rPr lang="vi-VN" altLang="zh-CN" sz="2667" dirty="0">
                <a:latin typeface="Times New Roman" pitchFamily="18" charset="0"/>
                <a:cs typeface="Times New Roman" pitchFamily="18" charset="0"/>
              </a:rPr>
              <a:t>a người thân trong một chuyến đi tham quan, dã ngoại của gia đình</a:t>
            </a:r>
            <a:r>
              <a:rPr lang="en-US" altLang="zh-CN" sz="2667" dirty="0">
                <a:latin typeface="Times New Roman" pitchFamily="18" charset="0"/>
                <a:cs typeface="Times New Roman" pitchFamily="18" charset="0"/>
              </a:rPr>
              <a:t>.</a:t>
            </a:r>
            <a:endParaRPr lang="zh-CN" altLang="en-US" sz="2667" dirty="0">
              <a:latin typeface="Times New Roman" pitchFamily="18" charset="0"/>
              <a:cs typeface="Times New Roman" pitchFamily="18" charset="0"/>
            </a:endParaRPr>
          </a:p>
        </p:txBody>
      </p:sp>
      <p:sp>
        <p:nvSpPr>
          <p:cNvPr id="32" name="26"/>
          <p:cNvSpPr/>
          <p:nvPr/>
        </p:nvSpPr>
        <p:spPr>
          <a:xfrm rot="20750437">
            <a:off x="316305" y="3220091"/>
            <a:ext cx="2567215" cy="1745632"/>
          </a:xfrm>
          <a:prstGeom prst="sun">
            <a:avLst>
              <a:gd name="adj" fmla="val 2136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3" name="TextBox 32"/>
          <p:cNvSpPr txBox="1"/>
          <p:nvPr/>
        </p:nvSpPr>
        <p:spPr>
          <a:xfrm>
            <a:off x="2976739" y="2911780"/>
            <a:ext cx="6202780" cy="1446358"/>
          </a:xfrm>
          <a:prstGeom prst="rect">
            <a:avLst/>
          </a:prstGeom>
          <a:noFill/>
        </p:spPr>
        <p:txBody>
          <a:bodyPr wrap="square" rtlCol="0">
            <a:spAutoFit/>
          </a:bodyPr>
          <a:lstStyle/>
          <a:p>
            <a:pPr algn="just"/>
            <a:r>
              <a:rPr lang="vi-VN" sz="2933" dirty="0">
                <a:latin typeface="+mj-lt"/>
              </a:rPr>
              <a:t>Hãy đưa ra những việc làm, câu hỏi để tìm hiếu sở thích, khẩu vị ăn uống của người thân.</a:t>
            </a:r>
            <a:endParaRPr lang="en-US" sz="2933" dirty="0">
              <a:latin typeface="+mj-lt"/>
            </a:endParaRPr>
          </a:p>
        </p:txBody>
      </p:sp>
      <p:sp>
        <p:nvSpPr>
          <p:cNvPr id="34" name="TextBox 33"/>
          <p:cNvSpPr txBox="1"/>
          <p:nvPr/>
        </p:nvSpPr>
        <p:spPr>
          <a:xfrm>
            <a:off x="922603" y="3813043"/>
            <a:ext cx="1372435" cy="502766"/>
          </a:xfrm>
          <a:prstGeom prst="rect">
            <a:avLst/>
          </a:prstGeom>
          <a:noFill/>
        </p:spPr>
        <p:txBody>
          <a:bodyPr wrap="square" rtlCol="0">
            <a:spAutoFit/>
          </a:bodyPr>
          <a:lstStyle/>
          <a:p>
            <a:r>
              <a:rPr lang="en-US" altLang="zh-CN" sz="2667" dirty="0" err="1">
                <a:solidFill>
                  <a:schemeClr val="bg1"/>
                </a:solidFill>
                <a:latin typeface="Times New Roman" pitchFamily="18" charset="0"/>
                <a:cs typeface="Times New Roman" pitchFamily="18" charset="0"/>
              </a:rPr>
              <a:t>Nhóm</a:t>
            </a:r>
            <a:r>
              <a:rPr lang="en-US" altLang="zh-CN" sz="2667" dirty="0">
                <a:solidFill>
                  <a:schemeClr val="bg1"/>
                </a:solidFill>
                <a:latin typeface="Times New Roman" pitchFamily="18" charset="0"/>
                <a:cs typeface="Times New Roman" pitchFamily="18" charset="0"/>
              </a:rPr>
              <a:t> 2</a:t>
            </a:r>
            <a:endParaRPr lang="zh-CN" altLang="en-US" sz="2667" dirty="0">
              <a:solidFill>
                <a:schemeClr val="bg1"/>
              </a:solidFill>
              <a:latin typeface="Times New Roman" pitchFamily="18" charset="0"/>
              <a:cs typeface="Times New Roman" pitchFamily="18" charset="0"/>
            </a:endParaRPr>
          </a:p>
        </p:txBody>
      </p:sp>
      <p:sp>
        <p:nvSpPr>
          <p:cNvPr id="35" name="26"/>
          <p:cNvSpPr/>
          <p:nvPr/>
        </p:nvSpPr>
        <p:spPr>
          <a:xfrm rot="20750437">
            <a:off x="519505" y="5236315"/>
            <a:ext cx="2567215" cy="1745632"/>
          </a:xfrm>
          <a:prstGeom prst="sun">
            <a:avLst>
              <a:gd name="adj" fmla="val 2136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6" name="TextBox 35"/>
          <p:cNvSpPr txBox="1"/>
          <p:nvPr/>
        </p:nvSpPr>
        <p:spPr>
          <a:xfrm>
            <a:off x="3179939" y="5051114"/>
            <a:ext cx="6468456" cy="1323632"/>
          </a:xfrm>
          <a:prstGeom prst="rect">
            <a:avLst/>
          </a:prstGeom>
          <a:noFill/>
        </p:spPr>
        <p:txBody>
          <a:bodyPr wrap="square" rtlCol="0">
            <a:spAutoFit/>
          </a:bodyPr>
          <a:lstStyle/>
          <a:p>
            <a:pPr algn="just"/>
            <a:r>
              <a:rPr lang="vi-VN" sz="2667" dirty="0">
                <a:latin typeface="+mj-lt"/>
              </a:rPr>
              <a:t>Em đã biết được sở thích của các thành viên trong gia đình, hãy đưa ra câu hỏi và thực hiện sở thích đó với họ.</a:t>
            </a:r>
            <a:endParaRPr lang="en-US" sz="2667" dirty="0">
              <a:latin typeface="+mj-lt"/>
            </a:endParaRPr>
          </a:p>
        </p:txBody>
      </p:sp>
      <p:sp>
        <p:nvSpPr>
          <p:cNvPr id="37" name="TextBox 36"/>
          <p:cNvSpPr txBox="1"/>
          <p:nvPr/>
        </p:nvSpPr>
        <p:spPr>
          <a:xfrm>
            <a:off x="1125803" y="5775841"/>
            <a:ext cx="1372435" cy="502766"/>
          </a:xfrm>
          <a:prstGeom prst="rect">
            <a:avLst/>
          </a:prstGeom>
          <a:noFill/>
        </p:spPr>
        <p:txBody>
          <a:bodyPr wrap="square" rtlCol="0">
            <a:spAutoFit/>
          </a:bodyPr>
          <a:lstStyle/>
          <a:p>
            <a:r>
              <a:rPr lang="en-US" altLang="zh-CN" sz="2667" dirty="0" err="1">
                <a:solidFill>
                  <a:schemeClr val="bg1"/>
                </a:solidFill>
                <a:latin typeface="Times New Roman" pitchFamily="18" charset="0"/>
                <a:cs typeface="Times New Roman" pitchFamily="18" charset="0"/>
              </a:rPr>
              <a:t>Nhóm</a:t>
            </a:r>
            <a:r>
              <a:rPr lang="en-US" altLang="zh-CN" sz="2667" dirty="0">
                <a:solidFill>
                  <a:schemeClr val="bg1"/>
                </a:solidFill>
                <a:latin typeface="Times New Roman" pitchFamily="18" charset="0"/>
                <a:cs typeface="Times New Roman" pitchFamily="18" charset="0"/>
              </a:rPr>
              <a:t> 3</a:t>
            </a:r>
            <a:endParaRPr lang="zh-CN" altLang="en-US" sz="2667" dirty="0">
              <a:solidFill>
                <a:schemeClr val="bg1"/>
              </a:solidFill>
              <a:latin typeface="Times New Roman" pitchFamily="18" charset="0"/>
              <a:cs typeface="Times New Roman" pitchFamily="18" charset="0"/>
            </a:endParaRPr>
          </a:p>
        </p:txBody>
      </p:sp>
      <p:sp>
        <p:nvSpPr>
          <p:cNvPr id="38" name="Google Shape;1297;p40"/>
          <p:cNvSpPr txBox="1">
            <a:spLocks/>
          </p:cNvSpPr>
          <p:nvPr/>
        </p:nvSpPr>
        <p:spPr>
          <a:xfrm>
            <a:off x="2927648" y="68627"/>
            <a:ext cx="5760640" cy="720000"/>
          </a:xfrm>
          <a:prstGeom prst="rect">
            <a:avLst/>
          </a:prstGeom>
          <a:ln w="19050">
            <a:solidFill>
              <a:schemeClr val="tx2">
                <a:lumMod val="60000"/>
                <a:lumOff val="40000"/>
              </a:schemeClr>
            </a:solidFill>
          </a:ln>
        </p:spPr>
        <p:txBody>
          <a:bodyPr spcFirstLastPara="1" wrap="square" lIns="121900" tIns="121900" rIns="121900" bIns="121900" anchor="ctr" anchorCtr="0">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spcBef>
                <a:spcPts val="0"/>
              </a:spcBef>
            </a:pPr>
            <a:r>
              <a:rPr lang="en-US" sz="4267" b="1" spc="-400" dirty="0">
                <a:solidFill>
                  <a:schemeClr val="accent1">
                    <a:lumMod val="75000"/>
                  </a:schemeClr>
                </a:solidFill>
                <a:latin typeface="Times New Roman" pitchFamily="18" charset="0"/>
                <a:cs typeface="Times New Roman" pitchFamily="18" charset="0"/>
              </a:rPr>
              <a:t>HOẠT ĐỘNG NHÓM</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6885" y="837315"/>
            <a:ext cx="1835713" cy="1486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Nấu ăn&amp;#39; trên giấy | Giới trẻ | Thanh Niê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5337" y="2736651"/>
            <a:ext cx="1637260" cy="16372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5337" y="5013740"/>
            <a:ext cx="2055463" cy="1377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64159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750"/>
                                        <p:tgtEl>
                                          <p:spTgt spid="10"/>
                                        </p:tgtEl>
                                      </p:cBhvr>
                                    </p:animEffect>
                                  </p:childTnLst>
                                </p:cTn>
                              </p:par>
                              <p:par>
                                <p:cTn id="27" presetID="10" presetClass="entr" presetSubtype="0" fill="hold" grpId="0" nodeType="withEffect">
                                  <p:stCondLst>
                                    <p:cond delay="125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051"/>
                                        </p:tgtEl>
                                        <p:attrNameLst>
                                          <p:attrName>style.visibility</p:attrName>
                                        </p:attrNameLst>
                                      </p:cBhvr>
                                      <p:to>
                                        <p:strVal val="visible"/>
                                      </p:to>
                                    </p:set>
                                    <p:animEffect transition="in" filter="barn(inVertical)">
                                      <p:cBhvr>
                                        <p:cTn id="39" dur="500"/>
                                        <p:tgtEl>
                                          <p:spTgt spid="2051"/>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1"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053"/>
                                        </p:tgtEl>
                                        <p:attrNameLst>
                                          <p:attrName>style.visibility</p:attrName>
                                        </p:attrNameLst>
                                      </p:cBhvr>
                                      <p:to>
                                        <p:strVal val="visible"/>
                                      </p:to>
                                    </p:set>
                                    <p:animEffect transition="in" filter="barn(inVertical)">
                                      <p:cBhvr>
                                        <p:cTn id="52" dur="500"/>
                                        <p:tgtEl>
                                          <p:spTgt spid="2053"/>
                                        </p:tgtEl>
                                      </p:cBhvr>
                                    </p:animEffect>
                                  </p:childTnLst>
                                </p:cTn>
                              </p:par>
                              <p:par>
                                <p:cTn id="53" presetID="8" presetClass="emph" presetSubtype="0" fill="hold" grpId="0" nodeType="withEffect">
                                  <p:stCondLst>
                                    <p:cond delay="500"/>
                                  </p:stCondLst>
                                  <p:childTnLst>
                                    <p:animRot by="10800000">
                                      <p:cBhvr>
                                        <p:cTn id="54" dur="1500" fill="hold"/>
                                        <p:tgtEl>
                                          <p:spTgt spid="32"/>
                                        </p:tgtEl>
                                        <p:attrNameLst>
                                          <p:attrName>r</p:attrName>
                                        </p:attrNameLst>
                                      </p:cBhvr>
                                    </p:animRot>
                                  </p:childTnLst>
                                </p:cTn>
                              </p:par>
                              <p:par>
                                <p:cTn id="55" presetID="10" presetClass="entr" presetSubtype="0" fill="hold" grpId="0" nodeType="withEffect">
                                  <p:stCondLst>
                                    <p:cond delay="100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grpId="0" nodeType="withEffect">
                                  <p:stCondLst>
                                    <p:cond delay="100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1"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8" presetClass="emph" presetSubtype="0" fill="hold" grpId="0" nodeType="withEffect">
                                  <p:stCondLst>
                                    <p:cond delay="500"/>
                                  </p:stCondLst>
                                  <p:childTnLst>
                                    <p:animRot by="10800000">
                                      <p:cBhvr>
                                        <p:cTn id="67" dur="1500" fill="hold"/>
                                        <p:tgtEl>
                                          <p:spTgt spid="35"/>
                                        </p:tgtEl>
                                        <p:attrNameLst>
                                          <p:attrName>r</p:attrName>
                                        </p:attrNameLst>
                                      </p:cBhvr>
                                    </p:animRot>
                                  </p:childTnLst>
                                </p:cTn>
                              </p:par>
                              <p:par>
                                <p:cTn id="68" presetID="10" presetClass="entr" presetSubtype="0" fill="hold" grpId="0" nodeType="withEffect">
                                  <p:stCondLst>
                                    <p:cond delay="100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par>
                                <p:cTn id="71" presetID="10" presetClass="entr" presetSubtype="0" fill="hold" grpId="0" nodeType="withEffect">
                                  <p:stCondLst>
                                    <p:cond delay="100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2054"/>
                                        </p:tgtEl>
                                        <p:attrNameLst>
                                          <p:attrName>style.visibility</p:attrName>
                                        </p:attrNameLst>
                                      </p:cBhvr>
                                      <p:to>
                                        <p:strVal val="visible"/>
                                      </p:to>
                                    </p:set>
                                    <p:animEffect transition="in" filter="barn(inVertical)">
                                      <p:cBhvr>
                                        <p:cTn id="7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6" grpId="0"/>
      <p:bldP spid="21" grpId="0"/>
      <p:bldP spid="31" grpId="0"/>
      <p:bldP spid="32" grpId="0" animBg="1"/>
      <p:bldP spid="32" grpId="1" animBg="1"/>
      <p:bldP spid="33" grpId="0"/>
      <p:bldP spid="34" grpId="0"/>
      <p:bldP spid="35" grpId="0" animBg="1"/>
      <p:bldP spid="35" grpId="1" animBg="1"/>
      <p:bldP spid="36" grpId="0"/>
      <p:bldP spid="37" grpId="0"/>
      <p:bldP spid="3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p:cNvPicPr>
            <a:picLocks noChangeAspect="1"/>
          </p:cNvPicPr>
          <p:nvPr/>
        </p:nvPicPr>
        <p:blipFill rotWithShape="1">
          <a:blip r:embed="rId3">
            <a:extLst>
              <a:ext uri="{28A0092B-C50C-407E-A947-70E740481C1C}">
                <a14:useLocalDpi xmlns:a14="http://schemas.microsoft.com/office/drawing/2010/main" val="0"/>
              </a:ext>
            </a:extLst>
          </a:blip>
          <a:srcRect l="27408" t="5707" r="27901"/>
          <a:stretch/>
        </p:blipFill>
        <p:spPr>
          <a:xfrm>
            <a:off x="3341511" y="391347"/>
            <a:ext cx="5448771" cy="6466652"/>
          </a:xfrm>
          <a:prstGeom prst="rect">
            <a:avLst/>
          </a:prstGeom>
        </p:spPr>
      </p:pic>
      <p:pic>
        <p:nvPicPr>
          <p:cNvPr id="3" name="2"/>
          <p:cNvPicPr>
            <a:picLocks noChangeAspect="1"/>
          </p:cNvPicPr>
          <p:nvPr/>
        </p:nvPicPr>
        <p:blipFill rotWithShape="1">
          <a:blip r:embed="rId4">
            <a:extLst>
              <a:ext uri="{28A0092B-C50C-407E-A947-70E740481C1C}">
                <a14:useLocalDpi xmlns:a14="http://schemas.microsoft.com/office/drawing/2010/main" val="0"/>
              </a:ext>
            </a:extLst>
          </a:blip>
          <a:srcRect l="46419" t="44335" r="30371" b="19231"/>
          <a:stretch/>
        </p:blipFill>
        <p:spPr>
          <a:xfrm>
            <a:off x="5659497" y="3042629"/>
            <a:ext cx="2829748" cy="2498607"/>
          </a:xfrm>
          <a:prstGeom prst="rect">
            <a:avLst/>
          </a:prstGeom>
        </p:spPr>
      </p:pic>
      <p:pic>
        <p:nvPicPr>
          <p:cNvPr id="4" name="3"/>
          <p:cNvPicPr>
            <a:picLocks noChangeAspect="1"/>
          </p:cNvPicPr>
          <p:nvPr/>
        </p:nvPicPr>
        <p:blipFill rotWithShape="1">
          <a:blip r:embed="rId5">
            <a:extLst>
              <a:ext uri="{28A0092B-C50C-407E-A947-70E740481C1C}">
                <a14:useLocalDpi xmlns:a14="http://schemas.microsoft.com/office/drawing/2010/main" val="0"/>
              </a:ext>
            </a:extLst>
          </a:blip>
          <a:srcRect l="30124" t="5707" r="43333" b="59616"/>
          <a:stretch/>
        </p:blipFill>
        <p:spPr>
          <a:xfrm>
            <a:off x="3672651" y="391347"/>
            <a:ext cx="3236148" cy="2378195"/>
          </a:xfrm>
          <a:prstGeom prst="rect">
            <a:avLst/>
          </a:prstGeom>
        </p:spPr>
      </p:pic>
      <p:sp>
        <p:nvSpPr>
          <p:cNvPr id="9" name="TextBox 8"/>
          <p:cNvSpPr txBox="1"/>
          <p:nvPr/>
        </p:nvSpPr>
        <p:spPr>
          <a:xfrm>
            <a:off x="8400257" y="4680235"/>
            <a:ext cx="2697076" cy="605230"/>
          </a:xfrm>
          <a:prstGeom prst="rect">
            <a:avLst/>
          </a:prstGeom>
          <a:noFill/>
        </p:spPr>
        <p:txBody>
          <a:bodyPr wrap="square" rtlCol="0">
            <a:spAutoFit/>
          </a:bodyPr>
          <a:lstStyle/>
          <a:p>
            <a:endParaRPr lang="zh-CN" altLang="en-US" sz="3333" dirty="0">
              <a:solidFill>
                <a:schemeClr val="accent3">
                  <a:lumMod val="75000"/>
                </a:schemeClr>
              </a:solidFill>
              <a:latin typeface="Times New Roman" pitchFamily="18" charset="0"/>
              <a:ea typeface="方正粗圆_GBK" pitchFamily="65" charset="-122"/>
              <a:cs typeface="Times New Roman" pitchFamily="18" charset="0"/>
            </a:endParaRPr>
          </a:p>
        </p:txBody>
      </p:sp>
      <p:cxnSp>
        <p:nvCxnSpPr>
          <p:cNvPr id="13" name="12"/>
          <p:cNvCxnSpPr/>
          <p:nvPr/>
        </p:nvCxnSpPr>
        <p:spPr>
          <a:xfrm>
            <a:off x="143339" y="1949252"/>
            <a:ext cx="3198172" cy="788529"/>
          </a:xfrm>
          <a:prstGeom prst="bentConnector3">
            <a:avLst>
              <a:gd name="adj1" fmla="val 50000"/>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29"/>
          <p:cNvCxnSpPr/>
          <p:nvPr/>
        </p:nvCxnSpPr>
        <p:spPr>
          <a:xfrm flipV="1">
            <a:off x="815414" y="4581128"/>
            <a:ext cx="3072341" cy="1440160"/>
          </a:xfrm>
          <a:prstGeom prst="bentConnector3">
            <a:avLst>
              <a:gd name="adj1" fmla="val 79885"/>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43"/>
          <p:cNvCxnSpPr/>
          <p:nvPr/>
        </p:nvCxnSpPr>
        <p:spPr>
          <a:xfrm flipV="1">
            <a:off x="8880310" y="1120461"/>
            <a:ext cx="2907359" cy="1649080"/>
          </a:xfrm>
          <a:prstGeom prst="bentConnector3">
            <a:avLst>
              <a:gd name="adj1" fmla="val 83259"/>
            </a:avLst>
          </a:prstGeom>
          <a:ln w="254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57"/>
          <p:cNvCxnSpPr/>
          <p:nvPr/>
        </p:nvCxnSpPr>
        <p:spPr>
          <a:xfrm>
            <a:off x="8592278" y="4581128"/>
            <a:ext cx="3195391" cy="1440160"/>
          </a:xfrm>
          <a:prstGeom prst="bentConnector3">
            <a:avLst>
              <a:gd name="adj1" fmla="val 7412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37" name="TextBox 1036"/>
          <p:cNvSpPr txBox="1"/>
          <p:nvPr/>
        </p:nvSpPr>
        <p:spPr>
          <a:xfrm rot="20585212">
            <a:off x="4718816" y="2796859"/>
            <a:ext cx="2951525" cy="584775"/>
          </a:xfrm>
          <a:prstGeom prst="rect">
            <a:avLst/>
          </a:prstGeom>
          <a:noFill/>
        </p:spPr>
        <p:txBody>
          <a:bodyPr wrap="square" rtlCol="0">
            <a:spAutoFit/>
          </a:bodyPr>
          <a:lstStyle/>
          <a:p>
            <a:pPr algn="ctr"/>
            <a:r>
              <a:rPr lang="en-US" altLang="zh-CN" sz="3200" b="1" dirty="0">
                <a:solidFill>
                  <a:srgbClr val="002060"/>
                </a:solidFill>
                <a:latin typeface="Times New Roman" panose="02020603050405020304" pitchFamily="18" charset="0"/>
                <a:ea typeface="Segoe UI Black" panose="020B0A02040204020203" pitchFamily="34" charset="0"/>
                <a:cs typeface="Times New Roman" panose="02020603050405020304" pitchFamily="18" charset="0"/>
              </a:rPr>
              <a:t>NHÓM 1</a:t>
            </a:r>
            <a:endParaRPr lang="zh-CN" altLang="en-US" sz="3200" b="1" dirty="0">
              <a:solidFill>
                <a:srgbClr val="002060"/>
              </a:solidFill>
              <a:latin typeface="Times New Roman" panose="02020603050405020304" pitchFamily="18" charset="0"/>
              <a:ea typeface="方正粗圆_GBK" pitchFamily="65" charset="-122"/>
              <a:cs typeface="Times New Roman" panose="02020603050405020304" pitchFamily="18" charset="0"/>
            </a:endParaRPr>
          </a:p>
        </p:txBody>
      </p:sp>
      <p:sp>
        <p:nvSpPr>
          <p:cNvPr id="15" name="TextBox 14"/>
          <p:cNvSpPr txBox="1"/>
          <p:nvPr/>
        </p:nvSpPr>
        <p:spPr>
          <a:xfrm>
            <a:off x="47328" y="740701"/>
            <a:ext cx="2208245" cy="1118127"/>
          </a:xfrm>
          <a:prstGeom prst="rect">
            <a:avLst/>
          </a:prstGeom>
          <a:noFill/>
          <a:ln w="19050">
            <a:solidFill>
              <a:schemeClr val="accent3"/>
            </a:solidFill>
          </a:ln>
        </p:spPr>
        <p:txBody>
          <a:bodyPr wrap="square" rtlCol="0">
            <a:spAutoFit/>
          </a:bodyPr>
          <a:lstStyle/>
          <a:p>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Mẹ</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thích</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đi</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đâu</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chơi</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a:t>
            </a:r>
            <a:endParaRPr lang="zh-CN" altLang="en-US" sz="3333" dirty="0">
              <a:solidFill>
                <a:schemeClr val="accent3">
                  <a:lumMod val="75000"/>
                </a:schemeClr>
              </a:solidFill>
              <a:latin typeface="Times New Roman" pitchFamily="18" charset="0"/>
              <a:ea typeface="方正粗圆_GBK" pitchFamily="65" charset="-122"/>
              <a:cs typeface="Times New Roman" pitchFamily="18" charset="0"/>
            </a:endParaRPr>
          </a:p>
        </p:txBody>
      </p:sp>
      <p:sp>
        <p:nvSpPr>
          <p:cNvPr id="16" name="TextBox 15"/>
          <p:cNvSpPr txBox="1"/>
          <p:nvPr/>
        </p:nvSpPr>
        <p:spPr>
          <a:xfrm>
            <a:off x="815414" y="4359295"/>
            <a:ext cx="2476324" cy="1631024"/>
          </a:xfrm>
          <a:prstGeom prst="rect">
            <a:avLst/>
          </a:prstGeom>
          <a:noFill/>
          <a:ln w="19050">
            <a:solidFill>
              <a:schemeClr val="accent6"/>
            </a:solidFill>
          </a:ln>
        </p:spPr>
        <p:txBody>
          <a:bodyPr wrap="square" rtlCol="0">
            <a:spAutoFit/>
          </a:bodyPr>
          <a:lstStyle/>
          <a:p>
            <a:pPr algn="just"/>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Òa</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con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rất</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thích</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chuyến</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đi</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này</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a:t>
            </a:r>
            <a:endParaRPr lang="zh-CN" altLang="en-US" sz="3333" dirty="0">
              <a:solidFill>
                <a:schemeClr val="accent6">
                  <a:lumMod val="75000"/>
                </a:schemeClr>
              </a:solidFill>
              <a:latin typeface="Times New Roman" pitchFamily="18" charset="0"/>
              <a:ea typeface="方正粗圆_GBK" pitchFamily="65" charset="-122"/>
              <a:cs typeface="Times New Roman" pitchFamily="18" charset="0"/>
            </a:endParaRPr>
          </a:p>
        </p:txBody>
      </p:sp>
      <p:sp>
        <p:nvSpPr>
          <p:cNvPr id="18" name="TextBox 17"/>
          <p:cNvSpPr txBox="1"/>
          <p:nvPr/>
        </p:nvSpPr>
        <p:spPr>
          <a:xfrm>
            <a:off x="8790717" y="1604797"/>
            <a:ext cx="2489860" cy="1118127"/>
          </a:xfrm>
          <a:prstGeom prst="rect">
            <a:avLst/>
          </a:prstGeom>
          <a:noFill/>
          <a:ln w="19050">
            <a:solidFill>
              <a:srgbClr val="0070C0"/>
            </a:solidFill>
          </a:ln>
        </p:spPr>
        <p:txBody>
          <a:bodyPr wrap="square" rtlCol="0">
            <a:spAutoFit/>
          </a:bodyPr>
          <a:lstStyle/>
          <a:p>
            <a:r>
              <a:rPr lang="en-US" altLang="zh-CN" sz="3333" dirty="0" err="1">
                <a:solidFill>
                  <a:schemeClr val="accent1"/>
                </a:solidFill>
                <a:latin typeface="Times New Roman" pitchFamily="18" charset="0"/>
                <a:ea typeface="方正粗圆_GBK" pitchFamily="65" charset="-122"/>
                <a:cs typeface="Times New Roman" pitchFamily="18" charset="0"/>
              </a:rPr>
              <a:t>Bố</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muốn</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đi</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câu</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cá</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không</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endParaRPr lang="zh-CN" altLang="en-US" sz="3333" dirty="0">
              <a:solidFill>
                <a:schemeClr val="accent3">
                  <a:lumMod val="75000"/>
                </a:schemeClr>
              </a:solidFill>
              <a:latin typeface="Times New Roman" pitchFamily="18" charset="0"/>
              <a:ea typeface="方正粗圆_GBK" pitchFamily="65" charset="-122"/>
              <a:cs typeface="Times New Roman" pitchFamily="18" charset="0"/>
            </a:endParaRPr>
          </a:p>
        </p:txBody>
      </p:sp>
      <p:sp>
        <p:nvSpPr>
          <p:cNvPr id="19" name="TextBox 18"/>
          <p:cNvSpPr txBox="1"/>
          <p:nvPr/>
        </p:nvSpPr>
        <p:spPr>
          <a:xfrm>
            <a:off x="8516221" y="4581128"/>
            <a:ext cx="2476324" cy="1631024"/>
          </a:xfrm>
          <a:prstGeom prst="rect">
            <a:avLst/>
          </a:prstGeom>
          <a:noFill/>
          <a:ln w="19050">
            <a:solidFill>
              <a:srgbClr val="7030A0"/>
            </a:solidFill>
          </a:ln>
        </p:spPr>
        <p:txBody>
          <a:bodyPr wrap="square" rtlCol="0">
            <a:spAutoFit/>
          </a:bodyPr>
          <a:lstStyle/>
          <a:p>
            <a:pPr algn="just"/>
            <a:r>
              <a:rPr lang="en-US" altLang="zh-CN" sz="3333" dirty="0" err="1">
                <a:solidFill>
                  <a:srgbClr val="7030A0"/>
                </a:solidFill>
                <a:latin typeface="Times New Roman" pitchFamily="18" charset="0"/>
                <a:ea typeface="方正粗圆_GBK" pitchFamily="65" charset="-122"/>
                <a:cs typeface="Times New Roman" pitchFamily="18" charset="0"/>
              </a:rPr>
              <a:t>Đây</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là</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buổi</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dã</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ngoại</a:t>
            </a:r>
            <a:r>
              <a:rPr lang="en-US" altLang="zh-CN" sz="3333" dirty="0">
                <a:solidFill>
                  <a:srgbClr val="7030A0"/>
                </a:solidFill>
                <a:latin typeface="Times New Roman" pitchFamily="18" charset="0"/>
                <a:ea typeface="方正粗圆_GBK" pitchFamily="65" charset="-122"/>
                <a:cs typeface="Times New Roman" pitchFamily="18" charset="0"/>
              </a:rPr>
              <a:t> con </a:t>
            </a:r>
            <a:r>
              <a:rPr lang="en-US" altLang="zh-CN" sz="3333" dirty="0" err="1">
                <a:solidFill>
                  <a:srgbClr val="7030A0"/>
                </a:solidFill>
                <a:latin typeface="Times New Roman" pitchFamily="18" charset="0"/>
                <a:ea typeface="方正粗圆_GBK" pitchFamily="65" charset="-122"/>
                <a:cs typeface="Times New Roman" pitchFamily="18" charset="0"/>
              </a:rPr>
              <a:t>thích</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nhất</a:t>
            </a:r>
            <a:r>
              <a:rPr lang="en-US" altLang="zh-CN" sz="3333" dirty="0">
                <a:solidFill>
                  <a:srgbClr val="7030A0"/>
                </a:solidFill>
                <a:latin typeface="Times New Roman" pitchFamily="18" charset="0"/>
                <a:ea typeface="方正粗圆_GBK" pitchFamily="65" charset="-122"/>
                <a:cs typeface="Times New Roman" pitchFamily="18" charset="0"/>
              </a:rPr>
              <a:t>!</a:t>
            </a:r>
            <a:endParaRPr lang="zh-CN" altLang="en-US" sz="3333" dirty="0">
              <a:solidFill>
                <a:srgbClr val="7030A0"/>
              </a:solidFill>
              <a:latin typeface="Times New Roman" pitchFamily="18" charset="0"/>
              <a:ea typeface="方正粗圆_GBK" pitchFamily="65" charset="-122"/>
              <a:cs typeface="Times New Roman" pitchFamily="18" charset="0"/>
            </a:endParaRPr>
          </a:p>
        </p:txBody>
      </p:sp>
      <p:sp>
        <p:nvSpPr>
          <p:cNvPr id="5" name="AutoShape 2" descr="Ảnh đẹp Nha Trang nhìn từ trên cao"/>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6" name="AutoShape 5" descr="Cập nhật]Cẩm nang du lịch Đà Lạt tháng 12 ngắm hoa mùa đông"/>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27187818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37"/>
                                        </p:tgtEl>
                                        <p:attrNameLst>
                                          <p:attrName>style.visibility</p:attrName>
                                        </p:attrNameLst>
                                      </p:cBhvr>
                                      <p:to>
                                        <p:strVal val="visible"/>
                                      </p:to>
                                    </p:set>
                                    <p:animEffect transition="in" filter="barn(inVertical)">
                                      <p:cBhvr>
                                        <p:cTn id="7" dur="500"/>
                                        <p:tgtEl>
                                          <p:spTgt spid="103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1750"/>
                                  </p:stCondLst>
                                  <p:childTnLst>
                                    <p:animRot by="120000">
                                      <p:cBhvr>
                                        <p:cTn id="29" dur="100" fill="hold">
                                          <p:stCondLst>
                                            <p:cond delay="0"/>
                                          </p:stCondLst>
                                        </p:cTn>
                                        <p:tgtEl>
                                          <p:spTgt spid="3"/>
                                        </p:tgtEl>
                                        <p:attrNameLst>
                                          <p:attrName>r</p:attrName>
                                        </p:attrNameLst>
                                      </p:cBhvr>
                                    </p:animRot>
                                    <p:animRot by="-240000">
                                      <p:cBhvr>
                                        <p:cTn id="30" dur="200" fill="hold">
                                          <p:stCondLst>
                                            <p:cond delay="200"/>
                                          </p:stCondLst>
                                        </p:cTn>
                                        <p:tgtEl>
                                          <p:spTgt spid="3"/>
                                        </p:tgtEl>
                                        <p:attrNameLst>
                                          <p:attrName>r</p:attrName>
                                        </p:attrNameLst>
                                      </p:cBhvr>
                                    </p:animRot>
                                    <p:animRot by="240000">
                                      <p:cBhvr>
                                        <p:cTn id="31" dur="200" fill="hold">
                                          <p:stCondLst>
                                            <p:cond delay="400"/>
                                          </p:stCondLst>
                                        </p:cTn>
                                        <p:tgtEl>
                                          <p:spTgt spid="3"/>
                                        </p:tgtEl>
                                        <p:attrNameLst>
                                          <p:attrName>r</p:attrName>
                                        </p:attrNameLst>
                                      </p:cBhvr>
                                    </p:animRot>
                                    <p:animRot by="-240000">
                                      <p:cBhvr>
                                        <p:cTn id="32" dur="200" fill="hold">
                                          <p:stCondLst>
                                            <p:cond delay="600"/>
                                          </p:stCondLst>
                                        </p:cTn>
                                        <p:tgtEl>
                                          <p:spTgt spid="3"/>
                                        </p:tgtEl>
                                        <p:attrNameLst>
                                          <p:attrName>r</p:attrName>
                                        </p:attrNameLst>
                                      </p:cBhvr>
                                    </p:animRot>
                                    <p:animRot by="120000">
                                      <p:cBhvr>
                                        <p:cTn id="33" dur="200" fill="hold">
                                          <p:stCondLst>
                                            <p:cond delay="800"/>
                                          </p:stCondLst>
                                        </p:cTn>
                                        <p:tgtEl>
                                          <p:spTgt spid="3"/>
                                        </p:tgtEl>
                                        <p:attrNameLst>
                                          <p:attrName>r</p:attrName>
                                        </p:attrNameLst>
                                      </p:cBhvr>
                                    </p:animRot>
                                  </p:childTnLst>
                                </p:cTn>
                              </p:par>
                              <p:par>
                                <p:cTn id="34" presetID="32" presetClass="emph" presetSubtype="0" fill="hold" nodeType="withEffect">
                                  <p:stCondLst>
                                    <p:cond delay="1000"/>
                                  </p:stCondLst>
                                  <p:childTnLst>
                                    <p:animRot by="120000">
                                      <p:cBhvr>
                                        <p:cTn id="35" dur="100" fill="hold">
                                          <p:stCondLst>
                                            <p:cond delay="0"/>
                                          </p:stCondLst>
                                        </p:cTn>
                                        <p:tgtEl>
                                          <p:spTgt spid="4"/>
                                        </p:tgtEl>
                                        <p:attrNameLst>
                                          <p:attrName>r</p:attrName>
                                        </p:attrNameLst>
                                      </p:cBhvr>
                                    </p:animRot>
                                    <p:animRot by="-240000">
                                      <p:cBhvr>
                                        <p:cTn id="36" dur="200" fill="hold">
                                          <p:stCondLst>
                                            <p:cond delay="200"/>
                                          </p:stCondLst>
                                        </p:cTn>
                                        <p:tgtEl>
                                          <p:spTgt spid="4"/>
                                        </p:tgtEl>
                                        <p:attrNameLst>
                                          <p:attrName>r</p:attrName>
                                        </p:attrNameLst>
                                      </p:cBhvr>
                                    </p:animRot>
                                    <p:animRot by="240000">
                                      <p:cBhvr>
                                        <p:cTn id="37" dur="200" fill="hold">
                                          <p:stCondLst>
                                            <p:cond delay="400"/>
                                          </p:stCondLst>
                                        </p:cTn>
                                        <p:tgtEl>
                                          <p:spTgt spid="4"/>
                                        </p:tgtEl>
                                        <p:attrNameLst>
                                          <p:attrName>r</p:attrName>
                                        </p:attrNameLst>
                                      </p:cBhvr>
                                    </p:animRot>
                                    <p:animRot by="-240000">
                                      <p:cBhvr>
                                        <p:cTn id="38" dur="200" fill="hold">
                                          <p:stCondLst>
                                            <p:cond delay="600"/>
                                          </p:stCondLst>
                                        </p:cTn>
                                        <p:tgtEl>
                                          <p:spTgt spid="4"/>
                                        </p:tgtEl>
                                        <p:attrNameLst>
                                          <p:attrName>r</p:attrName>
                                        </p:attrNameLst>
                                      </p:cBhvr>
                                    </p:animRot>
                                    <p:animRot by="120000">
                                      <p:cBhvr>
                                        <p:cTn id="39" dur="200" fill="hold">
                                          <p:stCondLst>
                                            <p:cond delay="800"/>
                                          </p:stCondLst>
                                        </p:cTn>
                                        <p:tgtEl>
                                          <p:spTgt spid="4"/>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nodePh="1">
                                  <p:stCondLst>
                                    <p:cond delay="0"/>
                                  </p:stCondLst>
                                  <p:endCondLst>
                                    <p:cond evt="begin" delay="0">
                                      <p:tn val="48"/>
                                    </p:cond>
                                  </p:end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additive="base">
                                        <p:cTn id="61" dur="500" fill="hold"/>
                                        <p:tgtEl>
                                          <p:spTgt spid="44"/>
                                        </p:tgtEl>
                                        <p:attrNameLst>
                                          <p:attrName>ppt_x</p:attrName>
                                        </p:attrNameLst>
                                      </p:cBhvr>
                                      <p:tavLst>
                                        <p:tav tm="0">
                                          <p:val>
                                            <p:strVal val="1+#ppt_w/2"/>
                                          </p:val>
                                        </p:tav>
                                        <p:tav tm="100000">
                                          <p:val>
                                            <p:strVal val="#ppt_x"/>
                                          </p:val>
                                        </p:tav>
                                      </p:tavLst>
                                    </p:anim>
                                    <p:anim calcmode="lin" valueType="num">
                                      <p:cBhvr additive="base">
                                        <p:cTn id="62"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500" fill="hold"/>
                                        <p:tgtEl>
                                          <p:spTgt spid="58"/>
                                        </p:tgtEl>
                                        <p:attrNameLst>
                                          <p:attrName>ppt_x</p:attrName>
                                        </p:attrNameLst>
                                      </p:cBhvr>
                                      <p:tavLst>
                                        <p:tav tm="0">
                                          <p:val>
                                            <p:strVal val="1+#ppt_w/2"/>
                                          </p:val>
                                        </p:tav>
                                        <p:tav tm="100000">
                                          <p:val>
                                            <p:strVal val="#ppt_x"/>
                                          </p:val>
                                        </p:tav>
                                      </p:tavLst>
                                    </p:anim>
                                    <p:anim calcmode="lin" valueType="num">
                                      <p:cBhvr additive="base">
                                        <p:cTn id="6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left)">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left)">
                                      <p:cBhvr>
                                        <p:cTn id="78" dur="5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wipe(left)">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wipe(left)">
                                      <p:cBhvr>
                                        <p:cTn id="8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37" grpId="0"/>
      <p:bldP spid="15" grpId="0" animBg="1"/>
      <p:bldP spid="16"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64881" y="828426"/>
            <a:ext cx="4474295" cy="4489885"/>
          </a:xfrm>
          <a:prstGeom prst="rect">
            <a:avLst/>
          </a:prstGeom>
        </p:spPr>
      </p:pic>
      <p:pic>
        <p:nvPicPr>
          <p:cNvPr id="5" name="4"/>
          <p:cNvPicPr>
            <a:picLocks noChangeAspect="1"/>
          </p:cNvPicPr>
          <p:nvPr/>
        </p:nvPicPr>
        <p:blipFill rotWithShape="1">
          <a:blip r:embed="rId4">
            <a:extLst>
              <a:ext uri="{28A0092B-C50C-407E-A947-70E740481C1C}">
                <a14:useLocalDpi xmlns:a14="http://schemas.microsoft.com/office/drawing/2010/main" val="0"/>
              </a:ext>
            </a:extLst>
          </a:blip>
          <a:srcRect l="33765" t="20706" r="35647" b="20732"/>
          <a:stretch/>
        </p:blipFill>
        <p:spPr>
          <a:xfrm>
            <a:off x="4116594" y="1420009"/>
            <a:ext cx="3729317" cy="4016188"/>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65883" t="10249" r="3176" b="29935"/>
          <a:stretch/>
        </p:blipFill>
        <p:spPr>
          <a:xfrm>
            <a:off x="8032376" y="702833"/>
            <a:ext cx="3772349" cy="4102249"/>
          </a:xfrm>
          <a:prstGeom prst="rect">
            <a:avLst/>
          </a:prstGeom>
        </p:spPr>
      </p:pic>
      <p:pic>
        <p:nvPicPr>
          <p:cNvPr id="7" name="6"/>
          <p:cNvPicPr>
            <a:picLocks noChangeAspect="1"/>
          </p:cNvPicPr>
          <p:nvPr/>
        </p:nvPicPr>
        <p:blipFill rotWithShape="1">
          <a:blip r:embed="rId6">
            <a:extLst>
              <a:ext uri="{28A0092B-C50C-407E-A947-70E740481C1C}">
                <a14:useLocalDpi xmlns:a14="http://schemas.microsoft.com/office/drawing/2010/main" val="0"/>
              </a:ext>
            </a:extLst>
          </a:blip>
          <a:srcRect l="2588" t="72993" r="67059" b="11739"/>
          <a:stretch/>
        </p:blipFill>
        <p:spPr>
          <a:xfrm>
            <a:off x="315558" y="5005891"/>
            <a:ext cx="3700631" cy="1047079"/>
          </a:xfrm>
          <a:prstGeom prst="rect">
            <a:avLst/>
          </a:prstGeom>
        </p:spPr>
      </p:pic>
      <p:pic>
        <p:nvPicPr>
          <p:cNvPr id="8" name="7"/>
          <p:cNvPicPr>
            <a:picLocks noChangeAspect="1"/>
          </p:cNvPicPr>
          <p:nvPr/>
        </p:nvPicPr>
        <p:blipFill rotWithShape="1">
          <a:blip r:embed="rId7">
            <a:extLst>
              <a:ext uri="{28A0092B-C50C-407E-A947-70E740481C1C}">
                <a14:useLocalDpi xmlns:a14="http://schemas.microsoft.com/office/drawing/2010/main" val="0"/>
              </a:ext>
            </a:extLst>
          </a:blip>
          <a:srcRect l="35530" t="79268" r="35647" b="5673"/>
          <a:stretch/>
        </p:blipFill>
        <p:spPr>
          <a:xfrm>
            <a:off x="4331746" y="5436196"/>
            <a:ext cx="3514165" cy="1032737"/>
          </a:xfrm>
          <a:prstGeom prst="rect">
            <a:avLst/>
          </a:prstGeom>
        </p:spPr>
      </p:pic>
      <p:pic>
        <p:nvPicPr>
          <p:cNvPr id="9" name="8"/>
          <p:cNvPicPr>
            <a:picLocks noChangeAspect="1"/>
          </p:cNvPicPr>
          <p:nvPr/>
        </p:nvPicPr>
        <p:blipFill rotWithShape="1">
          <a:blip r:embed="rId8">
            <a:extLst>
              <a:ext uri="{28A0092B-C50C-407E-A947-70E740481C1C}">
                <a14:useLocalDpi xmlns:a14="http://schemas.microsoft.com/office/drawing/2010/main" val="0"/>
              </a:ext>
            </a:extLst>
          </a:blip>
          <a:srcRect l="66706" t="70065" r="3177" b="14968"/>
          <a:stretch/>
        </p:blipFill>
        <p:spPr>
          <a:xfrm>
            <a:off x="8132781" y="4805081"/>
            <a:ext cx="3671944" cy="1026459"/>
          </a:xfrm>
          <a:prstGeom prst="rect">
            <a:avLst/>
          </a:prstGeom>
        </p:spPr>
      </p:pic>
      <p:sp>
        <p:nvSpPr>
          <p:cNvPr id="11" name="TextBox 10"/>
          <p:cNvSpPr txBox="1"/>
          <p:nvPr/>
        </p:nvSpPr>
        <p:spPr>
          <a:xfrm>
            <a:off x="4840029" y="2756926"/>
            <a:ext cx="2408099" cy="1897699"/>
          </a:xfrm>
          <a:prstGeom prst="rect">
            <a:avLst/>
          </a:prstGeom>
          <a:noFill/>
        </p:spPr>
        <p:txBody>
          <a:bodyPr wrap="square" rtlCol="0">
            <a:spAutoFit/>
          </a:bodyPr>
          <a:lstStyle/>
          <a:p>
            <a:pPr algn="ctr"/>
            <a:r>
              <a:rPr lang="vi-VN" sz="2933" b="1" dirty="0">
                <a:latin typeface="+mj-lt"/>
              </a:rPr>
              <a:t>Bố ơi, bố thích ăn món thịt hay cá hơn? </a:t>
            </a:r>
            <a:endParaRPr lang="en-US" altLang="zh-CN" sz="2933" b="1" dirty="0">
              <a:latin typeface="+mj-lt"/>
            </a:endParaRPr>
          </a:p>
        </p:txBody>
      </p:sp>
      <p:sp>
        <p:nvSpPr>
          <p:cNvPr id="12" name="TextBox 11"/>
          <p:cNvSpPr txBox="1"/>
          <p:nvPr/>
        </p:nvSpPr>
        <p:spPr>
          <a:xfrm>
            <a:off x="8784298" y="2463006"/>
            <a:ext cx="2496279" cy="1446358"/>
          </a:xfrm>
          <a:prstGeom prst="rect">
            <a:avLst/>
          </a:prstGeom>
          <a:noFill/>
        </p:spPr>
        <p:txBody>
          <a:bodyPr wrap="square" rtlCol="0">
            <a:spAutoFit/>
          </a:bodyPr>
          <a:lstStyle/>
          <a:p>
            <a:pPr algn="ctr"/>
            <a:r>
              <a:rPr lang="en-US" altLang="zh-CN" sz="2933" b="1" dirty="0" err="1">
                <a:latin typeface="Times New Roman" pitchFamily="18" charset="0"/>
                <a:cs typeface="Times New Roman" pitchFamily="18" charset="0"/>
              </a:rPr>
              <a:t>Ông</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ơi</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ông</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ăn</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thêm</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canh</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nữa</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nhé</a:t>
            </a:r>
            <a:r>
              <a:rPr lang="en-US" altLang="zh-CN" sz="2933" b="1" dirty="0">
                <a:latin typeface="Times New Roman" pitchFamily="18" charset="0"/>
                <a:cs typeface="Times New Roman" pitchFamily="18" charset="0"/>
              </a:rPr>
              <a:t>?</a:t>
            </a:r>
          </a:p>
        </p:txBody>
      </p:sp>
      <p:sp>
        <p:nvSpPr>
          <p:cNvPr id="2" name="Rectangle 1"/>
          <p:cNvSpPr/>
          <p:nvPr/>
        </p:nvSpPr>
        <p:spPr>
          <a:xfrm>
            <a:off x="4751851" y="164638"/>
            <a:ext cx="2784311" cy="707886"/>
          </a:xfrm>
          <a:prstGeom prst="rect">
            <a:avLst/>
          </a:prstGeom>
          <a:solidFill>
            <a:srgbClr val="FFFF00"/>
          </a:solidFill>
        </p:spPr>
        <p:txBody>
          <a:bodyPr wrap="square">
            <a:spAutoFit/>
          </a:bodyPr>
          <a:lstStyle/>
          <a:p>
            <a:pPr algn="ctr"/>
            <a:r>
              <a:rPr lang="en-US" altLang="zh-CN" sz="4000" b="1" dirty="0">
                <a:solidFill>
                  <a:srgbClr val="002060"/>
                </a:solidFill>
                <a:latin typeface="Times New Roman" panose="02020603050405020304" pitchFamily="18" charset="0"/>
                <a:ea typeface="Segoe UI Black" panose="020B0A02040204020203" pitchFamily="34" charset="0"/>
                <a:cs typeface="Times New Roman" panose="02020603050405020304" pitchFamily="18" charset="0"/>
              </a:rPr>
              <a:t>NHÓM 2</a:t>
            </a:r>
            <a:endParaRPr lang="zh-CN" altLang="en-US" sz="4000" b="1" dirty="0">
              <a:solidFill>
                <a:srgbClr val="002060"/>
              </a:solidFill>
              <a:latin typeface="Times New Roman" panose="02020603050405020304" pitchFamily="18" charset="0"/>
              <a:ea typeface="方正粗圆_GBK" pitchFamily="65" charset="-122"/>
              <a:cs typeface="Times New Roman" panose="02020603050405020304" pitchFamily="18" charset="0"/>
            </a:endParaRPr>
          </a:p>
        </p:txBody>
      </p:sp>
      <p:sp>
        <p:nvSpPr>
          <p:cNvPr id="3" name="Rectangle 2"/>
          <p:cNvSpPr/>
          <p:nvPr/>
        </p:nvSpPr>
        <p:spPr>
          <a:xfrm>
            <a:off x="1103445" y="2507735"/>
            <a:ext cx="2592289" cy="1897699"/>
          </a:xfrm>
          <a:prstGeom prst="rect">
            <a:avLst/>
          </a:prstGeom>
        </p:spPr>
        <p:txBody>
          <a:bodyPr wrap="square">
            <a:spAutoFit/>
          </a:bodyPr>
          <a:lstStyle/>
          <a:p>
            <a:pPr algn="ctr"/>
            <a:r>
              <a:rPr lang="vi-VN" sz="2933" b="1" dirty="0">
                <a:solidFill>
                  <a:schemeClr val="accent5">
                    <a:lumMod val="50000"/>
                  </a:schemeClr>
                </a:solidFill>
                <a:latin typeface="+mj-lt"/>
              </a:rPr>
              <a:t>Mẹ ơi, mẹ thích ăn đồ luộc hay đồ xào?</a:t>
            </a:r>
            <a:endParaRPr lang="en-US" sz="2933" b="1" dirty="0">
              <a:solidFill>
                <a:schemeClr val="accent5">
                  <a:lumMod val="50000"/>
                </a:schemeClr>
              </a:solidFill>
              <a:latin typeface="+mj-lt"/>
            </a:endParaRPr>
          </a:p>
        </p:txBody>
      </p:sp>
    </p:spTree>
    <p:extLst>
      <p:ext uri="{BB962C8B-B14F-4D97-AF65-F5344CB8AC3E}">
        <p14:creationId xmlns:p14="http://schemas.microsoft.com/office/powerpoint/2010/main" val="32242239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0" presetClass="entr" presetSubtype="0" fill="hold" nodeType="withEffect">
                                  <p:stCondLst>
                                    <p:cond delay="7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0" presetClass="entr" presetSubtype="0" fill="hold" nodeType="withEffect">
                                  <p:stCondLst>
                                    <p:cond delay="10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par>
                                <p:cTn id="39" presetID="10" presetClass="entr" presetSubtype="0" fill="hold" nodeType="withEffect">
                                  <p:stCondLst>
                                    <p:cond delay="50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t="31289" r="58933"/>
          <a:stretch/>
        </p:blipFill>
        <p:spPr>
          <a:xfrm>
            <a:off x="225056" y="2145792"/>
            <a:ext cx="5006848" cy="4712208"/>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t="59970" r="33333"/>
          <a:stretch/>
        </p:blipFill>
        <p:spPr>
          <a:xfrm>
            <a:off x="0" y="4112768"/>
            <a:ext cx="8128000" cy="2745232"/>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25200" t="3793" r="52933" b="57807"/>
          <a:stretch/>
        </p:blipFill>
        <p:spPr>
          <a:xfrm>
            <a:off x="454453" y="151496"/>
            <a:ext cx="2665984" cy="2633472"/>
          </a:xfrm>
          <a:prstGeom prst="rect">
            <a:avLst/>
          </a:prstGeom>
        </p:spPr>
      </p:pic>
      <p:pic>
        <p:nvPicPr>
          <p:cNvPr id="12" name="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225" y="510067"/>
            <a:ext cx="1874441" cy="192021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chemeClr val="bg1"/>
            </a:contourClr>
          </a:sp3d>
        </p:spPr>
      </p:pic>
      <p:pic>
        <p:nvPicPr>
          <p:cNvPr id="9" name="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9883" y="2146365"/>
            <a:ext cx="2747264" cy="2434763"/>
          </a:xfrm>
          <a:prstGeom prst="rect">
            <a:avLst/>
          </a:prstGeom>
        </p:spPr>
      </p:pic>
      <p:sp>
        <p:nvSpPr>
          <p:cNvPr id="16" name="15"/>
          <p:cNvSpPr/>
          <p:nvPr/>
        </p:nvSpPr>
        <p:spPr>
          <a:xfrm>
            <a:off x="3106293" y="1770795"/>
            <a:ext cx="288032" cy="218045"/>
          </a:xfrm>
          <a:prstGeom prst="flowChartExtra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8" name="17"/>
          <p:cNvCxnSpPr/>
          <p:nvPr/>
        </p:nvCxnSpPr>
        <p:spPr>
          <a:xfrm flipV="1">
            <a:off x="3024920" y="1684060"/>
            <a:ext cx="6047411" cy="16749"/>
          </a:xfrm>
          <a:prstGeom prst="line">
            <a:avLst/>
          </a:prstGeom>
          <a:ln w="22225"/>
        </p:spPr>
        <p:style>
          <a:lnRef idx="1">
            <a:schemeClr val="accent6"/>
          </a:lnRef>
          <a:fillRef idx="0">
            <a:schemeClr val="accent6"/>
          </a:fillRef>
          <a:effectRef idx="0">
            <a:schemeClr val="accent6"/>
          </a:effectRef>
          <a:fontRef idx="minor">
            <a:schemeClr val="tx1"/>
          </a:fontRef>
        </p:style>
      </p:cxnSp>
      <p:sp>
        <p:nvSpPr>
          <p:cNvPr id="24" name="23"/>
          <p:cNvSpPr/>
          <p:nvPr/>
        </p:nvSpPr>
        <p:spPr>
          <a:xfrm>
            <a:off x="8016213" y="4003746"/>
            <a:ext cx="288032" cy="218045"/>
          </a:xfrm>
          <a:prstGeom prst="flowChartExtra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5" name="24"/>
          <p:cNvCxnSpPr/>
          <p:nvPr/>
        </p:nvCxnSpPr>
        <p:spPr>
          <a:xfrm>
            <a:off x="7536162" y="3813043"/>
            <a:ext cx="4512500" cy="0"/>
          </a:xfrm>
          <a:prstGeom prst="line">
            <a:avLst/>
          </a:prstGeom>
          <a:ln w="22225"/>
        </p:spPr>
        <p:style>
          <a:lnRef idx="1">
            <a:schemeClr val="accent6"/>
          </a:lnRef>
          <a:fillRef idx="0">
            <a:schemeClr val="accent6"/>
          </a:fillRef>
          <a:effectRef idx="0">
            <a:schemeClr val="accent6"/>
          </a:effectRef>
          <a:fontRef idx="minor">
            <a:schemeClr val="tx1"/>
          </a:fontRef>
        </p:style>
      </p:cxnSp>
      <p:sp>
        <p:nvSpPr>
          <p:cNvPr id="31" name="TextBox 30"/>
          <p:cNvSpPr txBox="1"/>
          <p:nvPr/>
        </p:nvSpPr>
        <p:spPr>
          <a:xfrm>
            <a:off x="2907126" y="1124745"/>
            <a:ext cx="6279283" cy="543675"/>
          </a:xfrm>
          <a:prstGeom prst="rect">
            <a:avLst/>
          </a:prstGeom>
          <a:noFill/>
        </p:spPr>
        <p:txBody>
          <a:bodyPr wrap="none" rtlCol="0">
            <a:spAutoFit/>
          </a:bodyPr>
          <a:lstStyle/>
          <a:p>
            <a:r>
              <a:rPr lang="en-US" altLang="zh-CN" sz="2933" dirty="0" err="1">
                <a:latin typeface="Times New Roman" pitchFamily="18" charset="0"/>
                <a:cs typeface="Times New Roman" pitchFamily="18" charset="0"/>
              </a:rPr>
              <a:t>Bố</a:t>
            </a:r>
            <a:r>
              <a:rPr lang="en-US" altLang="zh-CN" sz="2933" dirty="0">
                <a:latin typeface="Times New Roman" pitchFamily="18" charset="0"/>
                <a:cs typeface="Times New Roman" pitchFamily="18" charset="0"/>
              </a:rPr>
              <a:t> con </a:t>
            </a:r>
            <a:r>
              <a:rPr lang="en-US" altLang="zh-CN" sz="2933" dirty="0" err="1">
                <a:latin typeface="Times New Roman" pitchFamily="18" charset="0"/>
                <a:cs typeface="Times New Roman" pitchFamily="18" charset="0"/>
              </a:rPr>
              <a:t>mình</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tập</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thể</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dục</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cùng</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nhau</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nhé</a:t>
            </a:r>
            <a:r>
              <a:rPr lang="en-US" altLang="zh-CN" sz="2933" dirty="0">
                <a:latin typeface="Times New Roman" pitchFamily="18" charset="0"/>
                <a:cs typeface="Times New Roman" pitchFamily="18" charset="0"/>
              </a:rPr>
              <a:t>!</a:t>
            </a:r>
            <a:endParaRPr lang="zh-CN" altLang="en-US" sz="2933" dirty="0">
              <a:latin typeface="Times New Roman" pitchFamily="18" charset="0"/>
              <a:cs typeface="Times New Roman" pitchFamily="18" charset="0"/>
            </a:endParaRPr>
          </a:p>
        </p:txBody>
      </p:sp>
      <p:sp>
        <p:nvSpPr>
          <p:cNvPr id="33" name="TextBox 32"/>
          <p:cNvSpPr txBox="1"/>
          <p:nvPr/>
        </p:nvSpPr>
        <p:spPr>
          <a:xfrm>
            <a:off x="7152118" y="3238527"/>
            <a:ext cx="5178021" cy="543675"/>
          </a:xfrm>
          <a:prstGeom prst="rect">
            <a:avLst/>
          </a:prstGeom>
          <a:noFill/>
        </p:spPr>
        <p:txBody>
          <a:bodyPr wrap="none" rtlCol="0">
            <a:spAutoFit/>
          </a:bodyPr>
          <a:lstStyle/>
          <a:p>
            <a:r>
              <a:rPr lang="en-US" altLang="zh-CN" sz="2933" dirty="0" err="1">
                <a:latin typeface="Times New Roman" pitchFamily="18" charset="0"/>
                <a:cs typeface="Times New Roman" pitchFamily="18" charset="0"/>
              </a:rPr>
              <a:t>Mẹ</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ơi</a:t>
            </a:r>
            <a:r>
              <a:rPr lang="en-US" altLang="zh-CN" sz="2933" dirty="0">
                <a:latin typeface="Times New Roman" pitchFamily="18" charset="0"/>
                <a:cs typeface="Times New Roman" pitchFamily="18" charset="0"/>
              </a:rPr>
              <a:t>, con </a:t>
            </a:r>
            <a:r>
              <a:rPr lang="en-US" altLang="zh-CN" sz="2933" dirty="0" err="1">
                <a:latin typeface="Times New Roman" pitchFamily="18" charset="0"/>
                <a:cs typeface="Times New Roman" pitchFamily="18" charset="0"/>
              </a:rPr>
              <a:t>phụ</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mẹ</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nấu</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cơm</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nhé</a:t>
            </a:r>
            <a:r>
              <a:rPr lang="en-US" altLang="zh-CN" sz="2933" dirty="0">
                <a:latin typeface="Times New Roman" pitchFamily="18" charset="0"/>
                <a:cs typeface="Times New Roman" pitchFamily="18" charset="0"/>
              </a:rPr>
              <a:t>!</a:t>
            </a:r>
            <a:endParaRPr lang="zh-CN" altLang="en-US" sz="2933" dirty="0">
              <a:latin typeface="Times New Roman" pitchFamily="18" charset="0"/>
              <a:cs typeface="Times New Roman" pitchFamily="18" charset="0"/>
            </a:endParaRPr>
          </a:p>
        </p:txBody>
      </p:sp>
      <p:sp>
        <p:nvSpPr>
          <p:cNvPr id="13" name="Rectangle 12"/>
          <p:cNvSpPr/>
          <p:nvPr/>
        </p:nvSpPr>
        <p:spPr>
          <a:xfrm>
            <a:off x="4751851" y="164638"/>
            <a:ext cx="2784311"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CN" sz="4000" b="1" dirty="0">
                <a:solidFill>
                  <a:srgbClr val="002060"/>
                </a:solidFill>
                <a:latin typeface="Times New Roman" panose="02020603050405020304" pitchFamily="18" charset="0"/>
                <a:ea typeface="Segoe UI Black" panose="020B0A02040204020203" pitchFamily="34" charset="0"/>
                <a:cs typeface="Times New Roman" panose="02020603050405020304" pitchFamily="18" charset="0"/>
              </a:rPr>
              <a:t>NHÓM 3</a:t>
            </a:r>
            <a:endParaRPr lang="zh-CN" altLang="en-US" sz="4000" b="1" dirty="0">
              <a:solidFill>
                <a:srgbClr val="002060"/>
              </a:solidFill>
              <a:latin typeface="Times New Roman" panose="02020603050405020304" pitchFamily="18" charset="0"/>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5841464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500" fill="hold"/>
                                        <p:tgtEl>
                                          <p:spTgt spid="5"/>
                                        </p:tgtEl>
                                        <p:attrNameLst>
                                          <p:attrName>ppt_x</p:attrName>
                                        </p:attrNameLst>
                                      </p:cBhvr>
                                      <p:tavLst>
                                        <p:tav tm="0">
                                          <p:val>
                                            <p:strVal val="0-#ppt_w/2"/>
                                          </p:val>
                                        </p:tav>
                                        <p:tav tm="100000">
                                          <p:val>
                                            <p:strVal val="#ppt_x"/>
                                          </p:val>
                                        </p:tav>
                                      </p:tavLst>
                                    </p:anim>
                                    <p:anim calcmode="lin" valueType="num">
                                      <p:cBhvr additive="base">
                                        <p:cTn id="18"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500"/>
                                        <p:tgtEl>
                                          <p:spTgt spid="6"/>
                                        </p:tgtEl>
                                      </p:cBhvr>
                                    </p:animEffect>
                                    <p:anim calcmode="lin" valueType="num">
                                      <p:cBhvr>
                                        <p:cTn id="24" dur="1500" fill="hold"/>
                                        <p:tgtEl>
                                          <p:spTgt spid="6"/>
                                        </p:tgtEl>
                                        <p:attrNameLst>
                                          <p:attrName>ppt_w</p:attrName>
                                        </p:attrNameLst>
                                      </p:cBhvr>
                                      <p:tavLst>
                                        <p:tav tm="0" fmla="#ppt_w*sin(2.5*pi*$)">
                                          <p:val>
                                            <p:fltVal val="0"/>
                                          </p:val>
                                        </p:tav>
                                        <p:tav tm="100000">
                                          <p:val>
                                            <p:fltVal val="1"/>
                                          </p:val>
                                        </p:tav>
                                      </p:tavLst>
                                    </p:anim>
                                    <p:anim calcmode="lin" valueType="num">
                                      <p:cBhvr>
                                        <p:cTn id="25" dur="1500" fill="hold"/>
                                        <p:tgtEl>
                                          <p:spTgt spid="6"/>
                                        </p:tgtEl>
                                        <p:attrNameLst>
                                          <p:attrName>ppt_h</p:attrName>
                                        </p:attrNameLst>
                                      </p:cBhvr>
                                      <p:tavLst>
                                        <p:tav tm="0">
                                          <p:val>
                                            <p:strVal val="#ppt_h"/>
                                          </p:val>
                                        </p:tav>
                                        <p:tav tm="100000">
                                          <p:val>
                                            <p:strVal val="#ppt_h"/>
                                          </p:val>
                                        </p:tav>
                                      </p:tavLst>
                                    </p:anim>
                                  </p:childTnLst>
                                </p:cTn>
                              </p:par>
                              <p:par>
                                <p:cTn id="26" presetID="8" presetClass="emph" presetSubtype="0" fill="hold" nodeType="withEffect">
                                  <p:stCondLst>
                                    <p:cond delay="1500"/>
                                  </p:stCondLst>
                                  <p:childTnLst>
                                    <p:animRot by="21600000">
                                      <p:cBhvr>
                                        <p:cTn id="27" dur="1250" fill="hold"/>
                                        <p:tgtEl>
                                          <p:spTgt spid="6"/>
                                        </p:tgtEl>
                                        <p:attrNameLst>
                                          <p:attrName>r</p:attrName>
                                        </p:attrNameLst>
                                      </p:cBhvr>
                                    </p:animRot>
                                  </p:childTnLst>
                                </p:cTn>
                              </p:par>
                              <p:par>
                                <p:cTn id="28" presetID="10" presetClass="entr" presetSubtype="0" fill="hold" nodeType="withEffect">
                                  <p:stCondLst>
                                    <p:cond delay="20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750"/>
                                        <p:tgtEl>
                                          <p:spTgt spid="12"/>
                                        </p:tgtEl>
                                      </p:cBhvr>
                                    </p:animEffect>
                                  </p:childTnLst>
                                </p:cTn>
                              </p:par>
                              <p:par>
                                <p:cTn id="31" presetID="42" presetClass="entr" presetSubtype="0" fill="hold" grpId="0" nodeType="withEffect">
                                  <p:stCondLst>
                                    <p:cond delay="275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anim calcmode="lin" valueType="num">
                                      <p:cBhvr>
                                        <p:cTn id="34" dur="500" fill="hold"/>
                                        <p:tgtEl>
                                          <p:spTgt spid="16"/>
                                        </p:tgtEl>
                                        <p:attrNameLst>
                                          <p:attrName>ppt_x</p:attrName>
                                        </p:attrNameLst>
                                      </p:cBhvr>
                                      <p:tavLst>
                                        <p:tav tm="0">
                                          <p:val>
                                            <p:strVal val="#ppt_x"/>
                                          </p:val>
                                        </p:tav>
                                        <p:tav tm="100000">
                                          <p:val>
                                            <p:strVal val="#ppt_x"/>
                                          </p:val>
                                        </p:tav>
                                      </p:tavLst>
                                    </p:anim>
                                    <p:anim calcmode="lin" valueType="num">
                                      <p:cBhvr>
                                        <p:cTn id="35" dur="500" fill="hold"/>
                                        <p:tgtEl>
                                          <p:spTgt spid="16"/>
                                        </p:tgtEl>
                                        <p:attrNameLst>
                                          <p:attrName>ppt_y</p:attrName>
                                        </p:attrNameLst>
                                      </p:cBhvr>
                                      <p:tavLst>
                                        <p:tav tm="0">
                                          <p:val>
                                            <p:strVal val="#ppt_y+.1"/>
                                          </p:val>
                                        </p:tav>
                                        <p:tav tm="100000">
                                          <p:val>
                                            <p:strVal val="#ppt_y"/>
                                          </p:val>
                                        </p:tav>
                                      </p:tavLst>
                                    </p:anim>
                                  </p:childTnLst>
                                </p:cTn>
                              </p:par>
                              <p:par>
                                <p:cTn id="36" presetID="22" presetClass="entr" presetSubtype="8" fill="hold" nodeType="withEffect">
                                  <p:stCondLst>
                                    <p:cond delay="325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750"/>
                                        <p:tgtEl>
                                          <p:spTgt spid="18"/>
                                        </p:tgtEl>
                                      </p:cBhvr>
                                    </p:animEffect>
                                  </p:childTnLst>
                                </p:cTn>
                              </p:par>
                              <p:par>
                                <p:cTn id="39" presetID="22" presetClass="entr" presetSubtype="8" fill="hold" grpId="0" nodeType="withEffect">
                                  <p:stCondLst>
                                    <p:cond delay="400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750"/>
                                        <p:tgtEl>
                                          <p:spTgt spid="31"/>
                                        </p:tgtEl>
                                      </p:cBhvr>
                                    </p:animEffect>
                                  </p:childTnLst>
                                </p:cTn>
                              </p:par>
                              <p:par>
                                <p:cTn id="42" presetID="42" presetClass="entr" presetSubtype="0" fill="hold" grpId="0" nodeType="withEffect">
                                  <p:stCondLst>
                                    <p:cond delay="275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750"/>
                                        <p:tgtEl>
                                          <p:spTgt spid="24"/>
                                        </p:tgtEl>
                                      </p:cBhvr>
                                    </p:animEffect>
                                    <p:anim calcmode="lin" valueType="num">
                                      <p:cBhvr>
                                        <p:cTn id="45" dur="750" fill="hold"/>
                                        <p:tgtEl>
                                          <p:spTgt spid="24"/>
                                        </p:tgtEl>
                                        <p:attrNameLst>
                                          <p:attrName>ppt_x</p:attrName>
                                        </p:attrNameLst>
                                      </p:cBhvr>
                                      <p:tavLst>
                                        <p:tav tm="0">
                                          <p:val>
                                            <p:strVal val="#ppt_x"/>
                                          </p:val>
                                        </p:tav>
                                        <p:tav tm="100000">
                                          <p:val>
                                            <p:strVal val="#ppt_x"/>
                                          </p:val>
                                        </p:tav>
                                      </p:tavLst>
                                    </p:anim>
                                    <p:anim calcmode="lin" valueType="num">
                                      <p:cBhvr>
                                        <p:cTn id="46" dur="750" fill="hold"/>
                                        <p:tgtEl>
                                          <p:spTgt spid="24"/>
                                        </p:tgtEl>
                                        <p:attrNameLst>
                                          <p:attrName>ppt_y</p:attrName>
                                        </p:attrNameLst>
                                      </p:cBhvr>
                                      <p:tavLst>
                                        <p:tav tm="0">
                                          <p:val>
                                            <p:strVal val="#ppt_y+.1"/>
                                          </p:val>
                                        </p:tav>
                                        <p:tav tm="100000">
                                          <p:val>
                                            <p:strVal val="#ppt_y"/>
                                          </p:val>
                                        </p:tav>
                                      </p:tavLst>
                                    </p:anim>
                                  </p:childTnLst>
                                </p:cTn>
                              </p:par>
                              <p:par>
                                <p:cTn id="47" presetID="22" presetClass="entr" presetSubtype="8" fill="hold" nodeType="withEffect">
                                  <p:stCondLst>
                                    <p:cond delay="350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500"/>
                                        <p:tgtEl>
                                          <p:spTgt spid="25"/>
                                        </p:tgtEl>
                                      </p:cBhvr>
                                    </p:animEffect>
                                  </p:childTnLst>
                                </p:cTn>
                              </p:par>
                              <p:par>
                                <p:cTn id="50" presetID="22" presetClass="entr" presetSubtype="8" fill="hold" grpId="0" nodeType="withEffect">
                                  <p:stCondLst>
                                    <p:cond delay="400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75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heel(1)">
                                      <p:cBhvr>
                                        <p:cTn id="57" dur="1500"/>
                                        <p:tgtEl>
                                          <p:spTgt spid="9"/>
                                        </p:tgtEl>
                                      </p:cBhvr>
                                    </p:animEffect>
                                  </p:childTnLst>
                                </p:cTn>
                              </p:par>
                              <p:par>
                                <p:cTn id="58" presetID="8" presetClass="emph" presetSubtype="0" fill="hold" nodeType="withEffect">
                                  <p:stCondLst>
                                    <p:cond delay="1500"/>
                                  </p:stCondLst>
                                  <p:childTnLst>
                                    <p:animRot by="21600000">
                                      <p:cBhvr>
                                        <p:cTn id="59" dur="125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31" grpId="0"/>
      <p:bldP spid="33" grpId="0"/>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p:cNvPicPr>
            <a:picLocks noChangeAspect="1"/>
          </p:cNvPicPr>
          <p:nvPr/>
        </p:nvPicPr>
        <p:blipFill rotWithShape="1">
          <a:blip r:embed="rId3">
            <a:extLst>
              <a:ext uri="{28A0092B-C50C-407E-A947-70E740481C1C}">
                <a14:useLocalDpi xmlns:a14="http://schemas.microsoft.com/office/drawing/2010/main" val="0"/>
              </a:ext>
            </a:extLst>
          </a:blip>
          <a:srcRect l="71467" t="31526" r="6533" b="22726"/>
          <a:stretch/>
        </p:blipFill>
        <p:spPr>
          <a:xfrm>
            <a:off x="9645803" y="302340"/>
            <a:ext cx="2442453" cy="2856931"/>
          </a:xfrm>
          <a:prstGeom prst="rect">
            <a:avLst/>
          </a:prstGeom>
        </p:spPr>
      </p:pic>
      <p:pic>
        <p:nvPicPr>
          <p:cNvPr id="10" name="9"/>
          <p:cNvPicPr>
            <a:picLocks noChangeAspect="1"/>
          </p:cNvPicPr>
          <p:nvPr/>
        </p:nvPicPr>
        <p:blipFill rotWithShape="1">
          <a:blip r:embed="rId4">
            <a:extLst>
              <a:ext uri="{28A0092B-C50C-407E-A947-70E740481C1C}">
                <a14:useLocalDpi xmlns:a14="http://schemas.microsoft.com/office/drawing/2010/main" val="0"/>
              </a:ext>
            </a:extLst>
          </a:blip>
          <a:srcRect l="56400" t="31289" r="22801" b="23674"/>
          <a:stretch/>
        </p:blipFill>
        <p:spPr>
          <a:xfrm>
            <a:off x="8987350" y="1791020"/>
            <a:ext cx="2535765" cy="3088640"/>
          </a:xfrm>
          <a:prstGeom prst="rect">
            <a:avLst/>
          </a:prstGeom>
        </p:spPr>
      </p:pic>
      <p:pic>
        <p:nvPicPr>
          <p:cNvPr id="9" name="8"/>
          <p:cNvPicPr>
            <a:picLocks noChangeAspect="1"/>
          </p:cNvPicPr>
          <p:nvPr/>
        </p:nvPicPr>
        <p:blipFill rotWithShape="1">
          <a:blip r:embed="rId5">
            <a:extLst>
              <a:ext uri="{28A0092B-C50C-407E-A947-70E740481C1C}">
                <a14:useLocalDpi xmlns:a14="http://schemas.microsoft.com/office/drawing/2010/main" val="0"/>
              </a:ext>
            </a:extLst>
          </a:blip>
          <a:srcRect l="44618" t="33778" r="36813" b="24385"/>
          <a:stretch/>
        </p:blipFill>
        <p:spPr>
          <a:xfrm>
            <a:off x="7855333" y="3064701"/>
            <a:ext cx="2264032" cy="2869184"/>
          </a:xfrm>
          <a:prstGeom prst="rect">
            <a:avLst/>
          </a:prstGeom>
        </p:spPr>
      </p:pic>
      <p:pic>
        <p:nvPicPr>
          <p:cNvPr id="15" name="4"/>
          <p:cNvPicPr>
            <a:picLocks noChangeAspect="1"/>
          </p:cNvPicPr>
          <p:nvPr/>
        </p:nvPicPr>
        <p:blipFill rotWithShape="1">
          <a:blip r:embed="rId6">
            <a:extLst>
              <a:ext uri="{28A0092B-C50C-407E-A947-70E740481C1C}">
                <a14:useLocalDpi xmlns:a14="http://schemas.microsoft.com/office/drawing/2010/main" val="0"/>
              </a:ext>
            </a:extLst>
          </a:blip>
          <a:srcRect l="33765" t="20706" r="35647" b="20732"/>
          <a:stretch/>
        </p:blipFill>
        <p:spPr>
          <a:xfrm>
            <a:off x="1199456" y="-123395"/>
            <a:ext cx="6912768" cy="5678965"/>
          </a:xfrm>
          <a:prstGeom prst="rect">
            <a:avLst/>
          </a:prstGeom>
        </p:spPr>
      </p:pic>
      <p:sp>
        <p:nvSpPr>
          <p:cNvPr id="2" name="Rectangle 1"/>
          <p:cNvSpPr/>
          <p:nvPr/>
        </p:nvSpPr>
        <p:spPr>
          <a:xfrm>
            <a:off x="2543606" y="1796819"/>
            <a:ext cx="4224469" cy="2964594"/>
          </a:xfrm>
          <a:prstGeom prst="rect">
            <a:avLst/>
          </a:prstGeom>
        </p:spPr>
        <p:txBody>
          <a:bodyPr wrap="square">
            <a:spAutoFit/>
          </a:bodyPr>
          <a:lstStyle/>
          <a:p>
            <a:pPr algn="ctr"/>
            <a:r>
              <a:rPr lang="en-US" sz="3733" b="1" i="1" dirty="0" err="1">
                <a:latin typeface="Times New Roman" pitchFamily="18" charset="0"/>
                <a:cs typeface="Times New Roman" pitchFamily="18" charset="0"/>
              </a:rPr>
              <a:t>Hãy</a:t>
            </a:r>
            <a:r>
              <a:rPr lang="en-US" sz="3733" b="1" i="1" dirty="0">
                <a:latin typeface="Times New Roman" pitchFamily="18" charset="0"/>
                <a:cs typeface="Times New Roman" pitchFamily="18" charset="0"/>
              </a:rPr>
              <a:t> c</a:t>
            </a:r>
            <a:r>
              <a:rPr lang="vi-VN" sz="3733" b="1" i="1" dirty="0">
                <a:latin typeface="Times New Roman" pitchFamily="18" charset="0"/>
                <a:cs typeface="Times New Roman" pitchFamily="18" charset="0"/>
              </a:rPr>
              <a:t>hia sẻ </a:t>
            </a:r>
            <a:r>
              <a:rPr lang="en-US" sz="3733" b="1" i="1" dirty="0" err="1">
                <a:latin typeface="Times New Roman" pitchFamily="18" charset="0"/>
                <a:cs typeface="Times New Roman" pitchFamily="18" charset="0"/>
              </a:rPr>
              <a:t>việc</a:t>
            </a:r>
            <a:r>
              <a:rPr lang="en-US" sz="3733" b="1" i="1" dirty="0">
                <a:latin typeface="Times New Roman" pitchFamily="18" charset="0"/>
                <a:cs typeface="Times New Roman" pitchFamily="18" charset="0"/>
              </a:rPr>
              <a:t> </a:t>
            </a:r>
            <a:r>
              <a:rPr lang="en-US" sz="3733" b="1" i="1" dirty="0" err="1">
                <a:latin typeface="Times New Roman" pitchFamily="18" charset="0"/>
                <a:cs typeface="Times New Roman" pitchFamily="18" charset="0"/>
              </a:rPr>
              <a:t>làm</a:t>
            </a:r>
            <a:r>
              <a:rPr lang="en-US" sz="3733" b="1" i="1" dirty="0">
                <a:latin typeface="Times New Roman" pitchFamily="18" charset="0"/>
                <a:cs typeface="Times New Roman" pitchFamily="18" charset="0"/>
              </a:rPr>
              <a:t> </a:t>
            </a:r>
            <a:r>
              <a:rPr lang="en-US" sz="3733" b="1" i="1" dirty="0" err="1">
                <a:latin typeface="Times New Roman" pitchFamily="18" charset="0"/>
                <a:cs typeface="Times New Roman" pitchFamily="18" charset="0"/>
              </a:rPr>
              <a:t>hoặc</a:t>
            </a:r>
            <a:r>
              <a:rPr lang="vi-VN" sz="3733" b="1" i="1" dirty="0">
                <a:latin typeface="Times New Roman" pitchFamily="18" charset="0"/>
                <a:cs typeface="Times New Roman" pitchFamily="18" charset="0"/>
              </a:rPr>
              <a:t> tình huống </a:t>
            </a:r>
            <a:r>
              <a:rPr lang="en-US" sz="3733" b="1" i="1" dirty="0" err="1">
                <a:latin typeface="Times New Roman" pitchFamily="18" charset="0"/>
                <a:cs typeface="Times New Roman" pitchFamily="18" charset="0"/>
              </a:rPr>
              <a:t>em</a:t>
            </a:r>
            <a:r>
              <a:rPr lang="en-US" sz="3733" b="1" i="1" dirty="0">
                <a:latin typeface="Times New Roman" pitchFamily="18" charset="0"/>
                <a:cs typeface="Times New Roman" pitchFamily="18" charset="0"/>
              </a:rPr>
              <a:t> </a:t>
            </a:r>
            <a:r>
              <a:rPr lang="vi-VN" sz="3733" b="1" i="1" dirty="0">
                <a:latin typeface="Times New Roman" pitchFamily="18" charset="0"/>
                <a:cs typeface="Times New Roman" pitchFamily="18" charset="0"/>
              </a:rPr>
              <a:t>quan t</a:t>
            </a:r>
            <a:r>
              <a:rPr lang="en-US" sz="3733" b="1" i="1" dirty="0">
                <a:latin typeface="Times New Roman" pitchFamily="18" charset="0"/>
                <a:cs typeface="Times New Roman" pitchFamily="18" charset="0"/>
              </a:rPr>
              <a:t>â</a:t>
            </a:r>
            <a:r>
              <a:rPr lang="vi-VN" sz="3733" b="1" i="1" dirty="0">
                <a:latin typeface="Times New Roman" pitchFamily="18" charset="0"/>
                <a:cs typeface="Times New Roman" pitchFamily="18" charset="0"/>
              </a:rPr>
              <a:t>m về sở thích của gia đình em</a:t>
            </a:r>
            <a:r>
              <a:rPr lang="en-US" sz="3733" b="1" i="1" dirty="0">
                <a:latin typeface="Times New Roman" pitchFamily="18" charset="0"/>
                <a:cs typeface="Times New Roman" pitchFamily="18" charset="0"/>
              </a:rPr>
              <a:t>.</a:t>
            </a:r>
            <a:endParaRPr lang="zh-CN" altLang="en-US" sz="3733" dirty="0">
              <a:latin typeface="Times New Roman" pitchFamily="18" charset="0"/>
              <a:ea typeface="方正粗圆_GBK" pitchFamily="65" charset="-122"/>
              <a:cs typeface="Times New Roman" pitchFamily="18" charset="0"/>
            </a:endParaRPr>
          </a:p>
        </p:txBody>
      </p:sp>
      <p:pic>
        <p:nvPicPr>
          <p:cNvPr id="8" name="4"/>
          <p:cNvPicPr>
            <a:picLocks noChangeAspect="1"/>
          </p:cNvPicPr>
          <p:nvPr/>
        </p:nvPicPr>
        <p:blipFill rotWithShape="1">
          <a:blip r:embed="rId7" cstate="print">
            <a:extLst>
              <a:ext uri="{28A0092B-C50C-407E-A947-70E740481C1C}">
                <a14:useLocalDpi xmlns:a14="http://schemas.microsoft.com/office/drawing/2010/main" val="0"/>
              </a:ext>
            </a:extLst>
          </a:blip>
          <a:srcRect t="19208" b="10907"/>
          <a:stretch/>
        </p:blipFill>
        <p:spPr>
          <a:xfrm>
            <a:off x="-624747" y="2564904"/>
            <a:ext cx="10103803" cy="3971840"/>
          </a:xfrm>
          <a:prstGeom prst="rect">
            <a:avLst/>
          </a:prstGeom>
        </p:spPr>
      </p:pic>
      <p:pic>
        <p:nvPicPr>
          <p:cNvPr id="12" name="8"/>
          <p:cNvPicPr>
            <a:picLocks noChangeAspect="1"/>
          </p:cNvPicPr>
          <p:nvPr/>
        </p:nvPicPr>
        <p:blipFill rotWithShape="1">
          <a:blip r:embed="rId8">
            <a:extLst>
              <a:ext uri="{28A0092B-C50C-407E-A947-70E740481C1C}">
                <a14:useLocalDpi xmlns:a14="http://schemas.microsoft.com/office/drawing/2010/main" val="0"/>
              </a:ext>
            </a:extLst>
          </a:blip>
          <a:srcRect l="31600" t="14933" r="58000" b="35289"/>
          <a:stretch/>
        </p:blipFill>
        <p:spPr>
          <a:xfrm>
            <a:off x="431371" y="-127967"/>
            <a:ext cx="1267968" cy="3413760"/>
          </a:xfrm>
          <a:prstGeom prst="rect">
            <a:avLst/>
          </a:prstGeom>
        </p:spPr>
      </p:pic>
      <p:pic>
        <p:nvPicPr>
          <p:cNvPr id="13" name="7"/>
          <p:cNvPicPr>
            <a:picLocks noChangeAspect="1"/>
          </p:cNvPicPr>
          <p:nvPr/>
        </p:nvPicPr>
        <p:blipFill rotWithShape="1">
          <a:blip r:embed="rId9">
            <a:extLst>
              <a:ext uri="{28A0092B-C50C-407E-A947-70E740481C1C}">
                <a14:useLocalDpi xmlns:a14="http://schemas.microsoft.com/office/drawing/2010/main" val="0"/>
              </a:ext>
            </a:extLst>
          </a:blip>
          <a:srcRect l="2933" t="4266" r="72800" b="63971"/>
          <a:stretch/>
        </p:blipFill>
        <p:spPr>
          <a:xfrm>
            <a:off x="7141029" y="-159001"/>
            <a:ext cx="2958592" cy="2178304"/>
          </a:xfrm>
          <a:prstGeom prst="rect">
            <a:avLst/>
          </a:prstGeom>
        </p:spPr>
      </p:pic>
    </p:spTree>
    <p:extLst>
      <p:ext uri="{BB962C8B-B14F-4D97-AF65-F5344CB8AC3E}">
        <p14:creationId xmlns:p14="http://schemas.microsoft.com/office/powerpoint/2010/main" val="116289524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750" fill="hold"/>
                                        <p:tgtEl>
                                          <p:spTgt spid="10"/>
                                        </p:tgtEl>
                                        <p:attrNameLst>
                                          <p:attrName>ppt_x</p:attrName>
                                        </p:attrNameLst>
                                      </p:cBhvr>
                                      <p:tavLst>
                                        <p:tav tm="0">
                                          <p:val>
                                            <p:strVal val="1+#ppt_w/2"/>
                                          </p:val>
                                        </p:tav>
                                        <p:tav tm="100000">
                                          <p:val>
                                            <p:strVal val="#ppt_x"/>
                                          </p:val>
                                        </p:tav>
                                      </p:tavLst>
                                    </p:anim>
                                    <p:anim calcmode="lin" valueType="num">
                                      <p:cBhvr additive="base">
                                        <p:cTn id="14"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1+#ppt_w/2"/>
                                          </p:val>
                                        </p:tav>
                                        <p:tav tm="100000">
                                          <p:val>
                                            <p:strVal val="#ppt_x"/>
                                          </p:val>
                                        </p:tav>
                                      </p:tavLst>
                                    </p:anim>
                                    <p:anim calcmode="lin" valueType="num">
                                      <p:cBhvr additive="base">
                                        <p:cTn id="20"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175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par>
                                <p:cTn id="37" presetID="42" presetClass="entr" presetSubtype="0" fill="hold" nodeType="withEffect">
                                  <p:stCondLst>
                                    <p:cond delay="15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barn(inVertical)">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D080B8F-E125-4D00-94A5-0E5C36C81598}"/>
              </a:ext>
            </a:extLst>
          </p:cNvPr>
          <p:cNvSpPr txBox="1"/>
          <p:nvPr/>
        </p:nvSpPr>
        <p:spPr>
          <a:xfrm>
            <a:off x="3699934" y="936779"/>
            <a:ext cx="5359400" cy="646331"/>
          </a:xfrm>
          <a:prstGeom prst="rect">
            <a:avLst/>
          </a:prstGeom>
          <a:noFill/>
        </p:spPr>
        <p:txBody>
          <a:bodyPr wrap="square" rtlCol="0">
            <a:spAutoFit/>
          </a:bodyPr>
          <a:lstStyle/>
          <a:p>
            <a:pPr algn="ctr"/>
            <a:r>
              <a:rPr lang="en-US" sz="3600" b="1" u="sng"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HƯỚNG DẪN VỀ NHÀ</a:t>
            </a:r>
            <a:endParaRPr lang="en-US" sz="3600" b="1" u="sng"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7">
            <a:extLst>
              <a:ext uri="{FF2B5EF4-FFF2-40B4-BE49-F238E27FC236}">
                <a16:creationId xmlns="" xmlns:a16="http://schemas.microsoft.com/office/drawing/2014/main" id="{D5B34090-DF93-45A6-9036-79F3E2255173}"/>
              </a:ext>
            </a:extLst>
          </p:cNvPr>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8134749" y="2905811"/>
            <a:ext cx="2029769" cy="2402887"/>
          </a:xfrm>
          <a:prstGeom prst="rect">
            <a:avLst/>
          </a:prstGeom>
        </p:spPr>
      </p:pic>
      <p:pic>
        <p:nvPicPr>
          <p:cNvPr id="4" name="6">
            <a:extLst>
              <a:ext uri="{FF2B5EF4-FFF2-40B4-BE49-F238E27FC236}">
                <a16:creationId xmlns="" xmlns:a16="http://schemas.microsoft.com/office/drawing/2014/main" id="{0E8D93DF-278C-4F24-BC16-715E72691929}"/>
              </a:ext>
            </a:extLst>
          </p:cNvPr>
          <p:cNvPicPr>
            <a:picLocks noChangeAspect="1"/>
          </p:cNvPicPr>
          <p:nvPr/>
        </p:nvPicPr>
        <p:blipFill rotWithShape="1">
          <a:blip r:embed="rId4">
            <a:extLst>
              <a:ext uri="{28A0092B-C50C-407E-A947-70E740481C1C}">
                <a14:useLocalDpi xmlns:a14="http://schemas.microsoft.com/office/drawing/2010/main" val="0"/>
              </a:ext>
            </a:extLst>
          </a:blip>
          <a:srcRect l="54800" t="72533" r="8533"/>
          <a:stretch/>
        </p:blipFill>
        <p:spPr>
          <a:xfrm>
            <a:off x="5788872" y="4673248"/>
            <a:ext cx="4691755" cy="1976935"/>
          </a:xfrm>
          <a:prstGeom prst="rect">
            <a:avLst/>
          </a:prstGeom>
        </p:spPr>
      </p:pic>
      <p:pic>
        <p:nvPicPr>
          <p:cNvPr id="5" name="5">
            <a:extLst>
              <a:ext uri="{FF2B5EF4-FFF2-40B4-BE49-F238E27FC236}">
                <a16:creationId xmlns="" xmlns:a16="http://schemas.microsoft.com/office/drawing/2014/main" id="{2D352735-50A6-4631-A501-851AE79133F3}"/>
              </a:ext>
            </a:extLst>
          </p:cNvPr>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154310" y="4044560"/>
            <a:ext cx="1873172" cy="2528276"/>
          </a:xfrm>
          <a:prstGeom prst="rect">
            <a:avLst/>
          </a:prstGeom>
        </p:spPr>
      </p:pic>
      <p:sp>
        <p:nvSpPr>
          <p:cNvPr id="6" name="TextBox 5">
            <a:extLst>
              <a:ext uri="{FF2B5EF4-FFF2-40B4-BE49-F238E27FC236}">
                <a16:creationId xmlns="" xmlns:a16="http://schemas.microsoft.com/office/drawing/2014/main" id="{4D080B8F-E125-4D00-94A5-0E5C36C81598}"/>
              </a:ext>
            </a:extLst>
          </p:cNvPr>
          <p:cNvSpPr txBox="1"/>
          <p:nvPr/>
        </p:nvSpPr>
        <p:spPr>
          <a:xfrm>
            <a:off x="3699934" y="1951704"/>
            <a:ext cx="5359400" cy="954107"/>
          </a:xfrm>
          <a:prstGeom prst="rect">
            <a:avLst/>
          </a:prstGeom>
          <a:noFill/>
        </p:spPr>
        <p:txBody>
          <a:bodyPr wrap="square" rtlCol="0">
            <a:spAutoFit/>
          </a:bodyPr>
          <a:lstStyle/>
          <a:p>
            <a:pPr algn="ctr"/>
            <a:r>
              <a:rPr lang="en-US" sz="2800" dirty="0" err="1" smtClean="0">
                <a:solidFill>
                  <a:schemeClr val="bg1"/>
                </a:solidFill>
                <a:latin typeface="Times New Roman" panose="02020603050405020304" pitchFamily="18" charset="0"/>
                <a:cs typeface="Times New Roman" panose="02020603050405020304" pitchFamily="18" charset="0"/>
              </a:rPr>
              <a:t>Học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sinh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chuẩn</a:t>
            </a:r>
            <a:r>
              <a:rPr lang="en-US" sz="2800" dirty="0" smtClean="0">
                <a:solidFill>
                  <a:schemeClr val="bg1"/>
                </a:solidFill>
                <a:latin typeface="Times New Roman" panose="02020603050405020304" pitchFamily="18" charset="0"/>
                <a:cs typeface="Times New Roman" panose="02020603050405020304" pitchFamily="18" charset="0"/>
              </a:rPr>
              <a:t> bị </a:t>
            </a:r>
            <a:r>
              <a:rPr lang="en-US" sz="2800" dirty="0" err="1" smtClean="0">
                <a:solidFill>
                  <a:schemeClr val="bg1"/>
                </a:solidFill>
                <a:latin typeface="Times New Roman" panose="02020603050405020304" pitchFamily="18" charset="0"/>
                <a:cs typeface="Times New Roman" panose="02020603050405020304" pitchFamily="18" charset="0"/>
              </a:rPr>
              <a:t>cho</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chu</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đê</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tiếp</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theo</a:t>
            </a:r>
            <a:r>
              <a:rPr lang="en-US" sz="2800" dirty="0" smtClean="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5551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3330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2544830" y="3061522"/>
            <a:ext cx="6487673" cy="830997"/>
          </a:xfrm>
          <a:prstGeom prst="rect">
            <a:avLst/>
          </a:prstGeom>
        </p:spPr>
        <p:txBody>
          <a:bodyPr wrap="none">
            <a:spAutoFit/>
          </a:bodyPr>
          <a:lstStyle/>
          <a:p>
            <a:pPr marR="0" algn="just">
              <a:lnSpc>
                <a:spcPct val="150000"/>
              </a:lnSpc>
              <a:spcBef>
                <a:spcPts val="600"/>
              </a:spcBef>
              <a:spcAft>
                <a:spcPts val="600"/>
              </a:spcAft>
            </a:pPr>
            <a:r>
              <a:rPr lang="nl-NL" sz="3200" b="1" dirty="0" smtClean="0">
                <a:solidFill>
                  <a:srgbClr val="FF0000"/>
                </a:solidFill>
                <a:latin typeface="Times New Roman" pitchFamily="18" charset="0"/>
                <a:ea typeface="Calibri"/>
                <a:cs typeface="Times New Roman" pitchFamily="18" charset="0"/>
              </a:rPr>
              <a:t>I. Nói lời yêu thương với người thân</a:t>
            </a:r>
            <a:endParaRPr lang="nl-NL" sz="3200" dirty="0">
              <a:solidFill>
                <a:srgbClr val="FF00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324293733"/>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295" y="1391820"/>
            <a:ext cx="9525000" cy="1325563"/>
          </a:xfrm>
          <a:solidFill>
            <a:schemeClr val="bg1"/>
          </a:solidFill>
        </p:spPr>
        <p:txBody>
          <a:bodyPr>
            <a:normAutofit fontScale="90000"/>
          </a:bodyPr>
          <a:lstStyle/>
          <a:p>
            <a:pPr algn="just"/>
            <a:r>
              <a:rPr lang="en-US" dirty="0" smtClean="0">
                <a:latin typeface="Times New Roman" panose="02020603050405020304" pitchFamily="18" charset="0"/>
                <a:cs typeface="Times New Roman" panose="02020603050405020304" pitchFamily="18" charset="0"/>
              </a:rPr>
              <a:t>Cả </a:t>
            </a:r>
            <a:r>
              <a:rPr lang="en-US" dirty="0" err="1" smtClean="0">
                <a:latin typeface="Times New Roman" panose="02020603050405020304" pitchFamily="18" charset="0"/>
                <a:cs typeface="Times New Roman" panose="02020603050405020304" pitchFamily="18" charset="0"/>
              </a:rPr>
              <a:t>lớp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cùng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nhau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hát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bài</a:t>
            </a:r>
            <a:r>
              <a:rPr lang="en-US" dirty="0" smtClean="0">
                <a:latin typeface="Times New Roman" panose="02020603050405020304" pitchFamily="18" charset="0"/>
                <a:cs typeface="Times New Roman" panose="02020603050405020304" pitchFamily="18" charset="0"/>
              </a:rPr>
              <a:t> </a:t>
            </a:r>
            <a:r>
              <a:rPr lang="en-US" dirty="0" smtClean="0">
                <a:solidFill>
                  <a:srgbClr val="FF0066"/>
                </a:solidFill>
                <a:latin typeface="Times New Roman" panose="02020603050405020304" pitchFamily="18" charset="0"/>
                <a:cs typeface="Times New Roman" panose="02020603050405020304" pitchFamily="18" charset="0"/>
              </a:rPr>
              <a:t>CÂY GIA ĐÌNH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hát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chuyền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tay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nhau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một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tay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ai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bạn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đo</a:t>
            </a:r>
            <a:r>
              <a:rPr lang="en-US" dirty="0" smtClean="0">
                <a:latin typeface="Times New Roman" panose="02020603050405020304" pitchFamily="18" charset="0"/>
                <a:cs typeface="Times New Roman" panose="02020603050405020304" pitchFamily="18" charset="0"/>
              </a:rPr>
              <a:t>́ sẽ </a:t>
            </a:r>
            <a:r>
              <a:rPr lang="en-US" dirty="0" err="1" smtClean="0">
                <a:latin typeface="Times New Roman" panose="02020603050405020304" pitchFamily="18" charset="0"/>
                <a:cs typeface="Times New Roman" panose="02020603050405020304" pitchFamily="18" charset="0"/>
              </a:rPr>
              <a:t>nói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yêu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muốn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thân</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615042"/>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379" y="0"/>
            <a:ext cx="12336379" cy="8934450"/>
          </a:xfrm>
          <a:prstGeom prst="rect">
            <a:avLst/>
          </a:prstGeom>
        </p:spPr>
      </p:pic>
      <p:sp>
        <p:nvSpPr>
          <p:cNvPr id="5" name="Content Placeholder 2"/>
          <p:cNvSpPr>
            <a:spLocks noGrp="1"/>
          </p:cNvSpPr>
          <p:nvPr>
            <p:ph idx="1"/>
          </p:nvPr>
        </p:nvSpPr>
        <p:spPr>
          <a:xfrm>
            <a:off x="934453" y="2291556"/>
            <a:ext cx="10515600" cy="4351338"/>
          </a:xfrm>
        </p:spPr>
        <p:txBody>
          <a:bodyPr>
            <a:normAutofit/>
          </a:bodyPr>
          <a:lstStyle/>
          <a:p>
            <a:r>
              <a:rPr lang="en-US" sz="4400" b="1" dirty="0" err="1" smtClean="0">
                <a:solidFill>
                  <a:srgbClr val="00B050"/>
                </a:solidFill>
                <a:latin typeface="Times New Roman" panose="02020603050405020304" pitchFamily="18" charset="0"/>
                <a:cs typeface="Times New Roman" panose="02020603050405020304" pitchFamily="18" charset="0"/>
              </a:rPr>
              <a:t>Các</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em</a:t>
            </a:r>
            <a:r>
              <a:rPr lang="en-US" sz="4400" b="1" dirty="0" smtClean="0">
                <a:solidFill>
                  <a:srgbClr val="00B050"/>
                </a:solidFill>
                <a:latin typeface="Times New Roman" panose="02020603050405020304" pitchFamily="18" charset="0"/>
                <a:cs typeface="Times New Roman" panose="02020603050405020304" pitchFamily="18" charset="0"/>
              </a:rPr>
              <a:t> có </a:t>
            </a:r>
            <a:r>
              <a:rPr lang="en-US" sz="4400" b="1" dirty="0" err="1" smtClean="0">
                <a:solidFill>
                  <a:srgbClr val="00B050"/>
                </a:solidFill>
                <a:latin typeface="Times New Roman" panose="02020603050405020304" pitchFamily="18" charset="0"/>
                <a:cs typeface="Times New Roman" panose="02020603050405020304" pitchFamily="18" charset="0"/>
              </a:rPr>
              <a:t>thói</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quen</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nói</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lời</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yêu</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thương</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với</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các</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thành</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viên</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trong</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gia</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đình</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không</a:t>
            </a:r>
            <a:r>
              <a:rPr lang="en-US" sz="4400" b="1" dirty="0" smtClean="0">
                <a:solidFill>
                  <a:srgbClr val="00B050"/>
                </a:solidFill>
                <a:latin typeface="Times New Roman" panose="02020603050405020304" pitchFamily="18" charset="0"/>
                <a:cs typeface="Times New Roman" panose="02020603050405020304" pitchFamily="18" charset="0"/>
              </a:rPr>
              <a:t>?</a:t>
            </a:r>
            <a:endParaRPr lang="en-US" sz="4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1288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xit" presetSubtype="0" fill="hold" nodeType="clickEffect">
                                  <p:stCondLst>
                                    <p:cond delay="0"/>
                                  </p:stCondLst>
                                  <p:childTnLst>
                                    <p:animEffect transition="out" filter="wipe(down)">
                                      <p:cBhvr>
                                        <p:cTn id="11" dur="180" accel="50000">
                                          <p:stCondLst>
                                            <p:cond delay="1820"/>
                                          </p:stCondLst>
                                        </p:cTn>
                                        <p:tgtEl>
                                          <p:spTgt spid="4"/>
                                        </p:tgtEl>
                                      </p:cBhvr>
                                    </p:animEffect>
                                    <p:anim calcmode="lin" valueType="num">
                                      <p:cBhvr>
                                        <p:cTn id="12"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13"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14"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19" dur="26">
                                          <p:stCondLst>
                                            <p:cond delay="620"/>
                                          </p:stCondLst>
                                        </p:cTn>
                                        <p:tgtEl>
                                          <p:spTgt spid="4"/>
                                        </p:tgtEl>
                                      </p:cBhvr>
                                      <p:to x="100000" y="60000"/>
                                    </p:animScale>
                                    <p:animScale>
                                      <p:cBhvr>
                                        <p:cTn id="20" dur="166" decel="50000">
                                          <p:stCondLst>
                                            <p:cond delay="64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set>
                                      <p:cBhvr>
                                        <p:cTn id="27" dur="1" fill="hold">
                                          <p:stCondLst>
                                            <p:cond delay="19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848852" y="3381709"/>
            <a:ext cx="10515600" cy="4351338"/>
          </a:xfrm>
        </p:spPr>
        <p:txBody>
          <a:bodyPr>
            <a:normAutofit/>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II. </a:t>
            </a:r>
            <a:r>
              <a:rPr lang="en-US" sz="3200" b="1" dirty="0" err="1" smtClean="0">
                <a:solidFill>
                  <a:srgbClr val="FF0000"/>
                </a:solidFill>
                <a:latin typeface="Times New Roman" panose="02020603050405020304" pitchFamily="18" charset="0"/>
                <a:cs typeface="Times New Roman" panose="02020603050405020304" pitchFamily="18" charset="0"/>
              </a:rPr>
              <a:t>Thực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hành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một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sô</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việc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làm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sóc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đình</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272350"/>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 xmlns:a16="http://schemas.microsoft.com/office/drawing/2014/main"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 xmlns:a16="http://schemas.microsoft.com/office/drawing/2014/main" id="{A7F3DD2F-D3FD-4413-A947-D75E1578FCE2}"/>
              </a:ext>
            </a:extLst>
          </p:cNvPr>
          <p:cNvSpPr txBox="1"/>
          <p:nvPr/>
        </p:nvSpPr>
        <p:spPr>
          <a:xfrm>
            <a:off x="744198" y="2242725"/>
            <a:ext cx="10451341" cy="3322059"/>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đổi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tê</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1067"/>
              </a:spcAft>
            </a:pP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Nhóm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Hỏi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thăm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làm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vê</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1067"/>
              </a:spcAft>
            </a:pP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Nhóm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Kê</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học</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tập</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ở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trường</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nghe</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1067"/>
              </a:spcAft>
            </a:pP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Nhóm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3: Chia sẻ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niềm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vui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nỗi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buồn</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của</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mình</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biết</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1067"/>
              </a:spcAft>
            </a:pP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Nhóm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4: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Chăm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sóc</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hỏi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ông</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ba</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bị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ốm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3853298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5" y="0"/>
            <a:ext cx="12240125" cy="6858000"/>
          </a:xfrm>
          <a:prstGeom prst="rect">
            <a:avLst/>
          </a:prstGeom>
        </p:spPr>
      </p:pic>
    </p:spTree>
    <p:extLst>
      <p:ext uri="{BB962C8B-B14F-4D97-AF65-F5344CB8AC3E}">
        <p14:creationId xmlns:p14="http://schemas.microsoft.com/office/powerpoint/2010/main" val="1697300715"/>
      </p:ext>
    </p:extLst>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998</Words>
  <Application>Microsoft Office PowerPoint</Application>
  <PresentationFormat>Custom</PresentationFormat>
  <Paragraphs>92</Paragraphs>
  <Slides>37</Slides>
  <Notes>11</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Cả lớp cùng nhau hát bài CÂY GIA ĐÌNH, vừa hát vừa chuyền tay nhau một bông hoa. Bông hoa trên tay ai thì bạn đó sẽ nói lời yêu thương mình muốn dành cho người thân.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Windows User</cp:lastModifiedBy>
  <cp:revision>21</cp:revision>
  <dcterms:created xsi:type="dcterms:W3CDTF">2021-08-15T04:23:29Z</dcterms:created>
  <dcterms:modified xsi:type="dcterms:W3CDTF">2021-12-12T05:03:36Z</dcterms:modified>
</cp:coreProperties>
</file>