
<file path=[Content_Types].xml><?xml version="1.0" encoding="utf-8"?>
<Types xmlns="http://schemas.openxmlformats.org/package/2006/content-types">
  <Default Extension="jfif" ContentType="image/jpeg"/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0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42" r:id="rId17"/>
    <p:sldId id="343" r:id="rId18"/>
    <p:sldId id="344" r:id="rId19"/>
    <p:sldId id="345" r:id="rId20"/>
    <p:sldId id="346" r:id="rId21"/>
    <p:sldId id="347" r:id="rId22"/>
    <p:sldId id="355" r:id="rId23"/>
    <p:sldId id="35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9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1125D-C1B1-4C28-ACF1-CF46ABFC0F73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ABBAE-6B01-48A1-B7C4-791311BB9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8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92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143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722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248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129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19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080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28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66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02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28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158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04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13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5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6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0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9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5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3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0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56692-9E4F-4EC1-8F94-621791AF37D6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2360195" y="3305908"/>
            <a:ext cx="7772400" cy="35520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  <a:cs typeface="Arial"/>
              </a:rPr>
              <a:t>CHÀO MỪNG QUÝ THẦY CÔ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  <a:cs typeface="Arial"/>
              </a:rPr>
              <a:t> ĐẾN VỚI TIẾT HỌC HÔM NAY</a:t>
            </a:r>
          </a:p>
        </p:txBody>
      </p:sp>
    </p:spTree>
    <p:extLst>
      <p:ext uri="{BB962C8B-B14F-4D97-AF65-F5344CB8AC3E}">
        <p14:creationId xmlns:p14="http://schemas.microsoft.com/office/powerpoint/2010/main" val="3679561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39617" y="125149"/>
            <a:ext cx="6368025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CÁC BƯỚC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XỬ LÍ TÌNH HUỐNG </a:t>
            </a:r>
            <a:r>
              <a:rPr lang="en-US" altLang="zh-CN" sz="3200" dirty="0">
                <a:solidFill>
                  <a:srgbClr val="7030A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solidFill>
                <a:srgbClr val="7030A0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2" y="927280"/>
            <a:ext cx="9530366" cy="452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21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1297;p40"/>
          <p:cNvSpPr txBox="1">
            <a:spLocks/>
          </p:cNvSpPr>
          <p:nvPr/>
        </p:nvSpPr>
        <p:spPr>
          <a:xfrm>
            <a:off x="2429803" y="79707"/>
            <a:ext cx="8433264" cy="1429080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267" b="1" spc="-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267" b="1" spc="-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spc="-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267" b="1" spc="-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spc="-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267" b="1" spc="-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spc="-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267" b="1" spc="-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spc="-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267" b="1" spc="-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spc="-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b="1" spc="-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spc="-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267" b="1" spc="-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spc="-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267" b="1" spc="-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spc="-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67" b="1" spc="-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spc="-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267" b="1" spc="-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spc="-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267" b="1" spc="-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spc="-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267" b="1" spc="-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spc="-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267" b="1" spc="-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spc="-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4267" b="1" spc="-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2" y="1604797"/>
            <a:ext cx="5364956" cy="35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5" y="1604797"/>
            <a:ext cx="4381071" cy="297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34" y="4581128"/>
            <a:ext cx="476849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10032438" y="4936259"/>
            <a:ext cx="1537393" cy="1921741"/>
          </a:xfrm>
          <a:prstGeom prst="rect">
            <a:avLst/>
          </a:prstGeom>
        </p:spPr>
      </p:pic>
      <p:pic>
        <p:nvPicPr>
          <p:cNvPr id="23" name="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342372" y="-69571"/>
            <a:ext cx="1178560" cy="1674368"/>
          </a:xfrm>
          <a:prstGeom prst="rect">
            <a:avLst/>
          </a:prstGeom>
        </p:spPr>
      </p:pic>
      <p:pic>
        <p:nvPicPr>
          <p:cNvPr id="24" name="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1280577" y="1313741"/>
            <a:ext cx="1092111" cy="2979355"/>
          </a:xfrm>
          <a:prstGeom prst="rect">
            <a:avLst/>
          </a:prstGeom>
        </p:spPr>
      </p:pic>
      <p:pic>
        <p:nvPicPr>
          <p:cNvPr id="25" name="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43338" y="4255526"/>
            <a:ext cx="2310409" cy="270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068" y="1316766"/>
            <a:ext cx="8151703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933" dirty="0">
                <a:latin typeface="+mj-lt"/>
              </a:rPr>
              <a:t>+ </a:t>
            </a:r>
            <a:r>
              <a:rPr lang="vi-VN" sz="2933" b="1" dirty="0">
                <a:latin typeface="+mj-lt"/>
              </a:rPr>
              <a:t>Bước 1</a:t>
            </a:r>
            <a:r>
              <a:rPr lang="vi-VN" sz="2933" dirty="0">
                <a:latin typeface="+mj-lt"/>
              </a:rPr>
              <a:t>: Xác định vấn đề : sự bất đồng về anh, chị, em trong nhà về ứng xử, làm việc nhà.</a:t>
            </a:r>
            <a:endParaRPr lang="en-US" sz="2933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5841" y="164637"/>
            <a:ext cx="2951449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vi-VN" sz="4000" dirty="0">
                <a:latin typeface="+mj-lt"/>
              </a:rPr>
              <a:t>Tình huống </a:t>
            </a:r>
            <a:r>
              <a:rPr lang="en-US" sz="4000" dirty="0">
                <a:latin typeface="+mj-lt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1977" y="2276873"/>
            <a:ext cx="8284395" cy="4605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933" b="1" dirty="0">
                <a:latin typeface="+mj-lt"/>
              </a:rPr>
              <a:t>+ </a:t>
            </a:r>
            <a:r>
              <a:rPr lang="vi-VN" sz="2933" b="1" dirty="0">
                <a:latin typeface="+mj-lt"/>
              </a:rPr>
              <a:t>Bước 2: </a:t>
            </a:r>
            <a:r>
              <a:rPr lang="vi-VN" sz="2933" dirty="0">
                <a:latin typeface="+mj-lt"/>
              </a:rPr>
              <a:t>Hậu quả có thể xảy ra: bố mẹ buồn, phiền lòng; anh em bất hòa; bản thân khó chịu</a:t>
            </a:r>
            <a:endParaRPr lang="en-US" sz="2933" dirty="0">
              <a:latin typeface="+mj-lt"/>
            </a:endParaRPr>
          </a:p>
          <a:p>
            <a:pPr lvl="0"/>
            <a:r>
              <a:rPr lang="en-US" sz="2933" b="1" dirty="0">
                <a:latin typeface="+mj-lt"/>
              </a:rPr>
              <a:t>+ </a:t>
            </a:r>
            <a:r>
              <a:rPr lang="vi-VN" sz="2933" b="1" dirty="0">
                <a:latin typeface="+mj-lt"/>
              </a:rPr>
              <a:t>Bước 3: </a:t>
            </a:r>
            <a:r>
              <a:rPr lang="vi-VN" sz="2933" dirty="0">
                <a:latin typeface="+mj-lt"/>
              </a:rPr>
              <a:t>Cách giải quyết: phân việc nhà rõ ràng hơn; sằn sàng giúp đỡ anh chị em trong gia đình, khi nói chuyện biết kiềm chế cảm xúc,..</a:t>
            </a:r>
            <a:endParaRPr lang="en-US" sz="2933" dirty="0">
              <a:latin typeface="+mj-lt"/>
            </a:endParaRPr>
          </a:p>
          <a:p>
            <a:pPr lvl="0"/>
            <a:r>
              <a:rPr lang="en-US" sz="2933" b="1" dirty="0">
                <a:latin typeface="+mj-lt"/>
              </a:rPr>
              <a:t>+ </a:t>
            </a:r>
            <a:r>
              <a:rPr lang="vi-VN" sz="2933" b="1" dirty="0">
                <a:latin typeface="+mj-lt"/>
              </a:rPr>
              <a:t>Bước 4:</a:t>
            </a:r>
            <a:r>
              <a:rPr lang="vi-VN" sz="2933" dirty="0">
                <a:latin typeface="+mj-lt"/>
              </a:rPr>
              <a:t> Đánh giá hiệu quả của các biện</a:t>
            </a:r>
            <a:r>
              <a:rPr lang="en-US" sz="2933" dirty="0">
                <a:latin typeface="+mj-lt"/>
              </a:rPr>
              <a:t> </a:t>
            </a:r>
            <a:r>
              <a:rPr lang="en-US" sz="2933" dirty="0" err="1">
                <a:latin typeface="+mj-lt"/>
              </a:rPr>
              <a:t>pháp</a:t>
            </a:r>
            <a:r>
              <a:rPr lang="vi-VN" sz="2933" dirty="0">
                <a:latin typeface="+mj-lt"/>
              </a:rPr>
              <a:t>: anh chị em hoàn thuận, cùng nhau hoàn thành công việc nhà và học tập.</a:t>
            </a:r>
            <a:endParaRPr lang="en-US" sz="2933" dirty="0">
              <a:latin typeface="+mj-lt"/>
            </a:endParaRPr>
          </a:p>
          <a:p>
            <a:r>
              <a:rPr lang="vi-VN" sz="2933" dirty="0">
                <a:latin typeface="+mj-lt"/>
              </a:rPr>
              <a:t/>
            </a:r>
            <a:br>
              <a:rPr lang="vi-VN" sz="2933" dirty="0">
                <a:latin typeface="+mj-lt"/>
              </a:rPr>
            </a:br>
            <a:endParaRPr lang="en-US" sz="2933" dirty="0">
              <a:latin typeface="+mj-lt"/>
            </a:endParaRP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9207771" y="1796819"/>
            <a:ext cx="3003972" cy="32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116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9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4552" y="1028733"/>
            <a:ext cx="8067779" cy="111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333" dirty="0">
                <a:latin typeface="+mj-lt"/>
              </a:rPr>
              <a:t>+ Bước 1: Xác định vấn đề trong quan hệ gia đình: sự thiếu quan tâm, ít khi hỏi han</a:t>
            </a:r>
            <a:r>
              <a:rPr lang="en-US" sz="3333" dirty="0">
                <a:latin typeface="+mj-lt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55841" y="164637"/>
            <a:ext cx="295144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vi-VN" sz="4000" dirty="0">
                <a:latin typeface="+mj-lt"/>
              </a:rPr>
              <a:t>Tình huống </a:t>
            </a:r>
            <a:r>
              <a:rPr lang="en-US" sz="4000" dirty="0">
                <a:latin typeface="+mj-lt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552" y="2145626"/>
            <a:ext cx="81637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dirty="0">
                <a:latin typeface="+mj-lt"/>
              </a:rPr>
              <a:t>+ Bước 2: Hậu quả có thế x</a:t>
            </a:r>
            <a:r>
              <a:rPr lang="en-US" sz="3000" dirty="0">
                <a:latin typeface="+mj-lt"/>
              </a:rPr>
              <a:t>ả</a:t>
            </a:r>
            <a:r>
              <a:rPr lang="vi-VN" sz="3000" dirty="0">
                <a:latin typeface="+mj-lt"/>
              </a:rPr>
              <a:t>y ra: không khí gia đình thiếu ấm áp, các thành viên trong gia đình không hiếu nhau</a:t>
            </a:r>
            <a:r>
              <a:rPr lang="en-US" sz="3000" dirty="0">
                <a:latin typeface="+mj-lt"/>
              </a:rPr>
              <a:t>.</a:t>
            </a:r>
          </a:p>
          <a:p>
            <a:pPr algn="just"/>
            <a:r>
              <a:rPr lang="vi-VN" sz="3000" dirty="0">
                <a:latin typeface="+mj-lt"/>
              </a:rPr>
              <a:t>+ Bước 3: Cách giải quyết: họp gia đình để cả nhà cùng ý thức xây dựng , tạo hoạt động chung giữa mọi người</a:t>
            </a:r>
            <a:r>
              <a:rPr lang="en-US" sz="3000" dirty="0">
                <a:latin typeface="+mj-lt"/>
              </a:rPr>
              <a:t>.</a:t>
            </a:r>
          </a:p>
          <a:p>
            <a:pPr algn="just"/>
            <a:r>
              <a:rPr lang="vi-VN" sz="3000" dirty="0">
                <a:latin typeface="+mj-lt"/>
              </a:rPr>
              <a:t>+ Bước 4: Đánh giá hiệu quả của các biện pháp:mọi người trong gia đình bắt đầu hỏi han, nói chuyện với nhau.</a:t>
            </a:r>
            <a:endParaRPr lang="en-US" sz="3000" dirty="0">
              <a:latin typeface="+mj-lt"/>
            </a:endParaRPr>
          </a:p>
        </p:txBody>
      </p:sp>
      <p:pic>
        <p:nvPicPr>
          <p:cNvPr id="31" name="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8880310" y="1518197"/>
            <a:ext cx="3426959" cy="35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03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437376" y="2763520"/>
            <a:ext cx="5754624" cy="40944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1673" y="1028734"/>
            <a:ext cx="8080658" cy="1056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333" dirty="0">
                <a:latin typeface="+mj-lt"/>
              </a:rPr>
              <a:t>+ </a:t>
            </a:r>
            <a:r>
              <a:rPr lang="vi-VN" sz="3333" b="1" dirty="0">
                <a:latin typeface="+mj-lt"/>
              </a:rPr>
              <a:t>Bước 1</a:t>
            </a:r>
            <a:r>
              <a:rPr lang="vi-VN" sz="3333" dirty="0">
                <a:latin typeface="+mj-lt"/>
              </a:rPr>
              <a:t>: Xác định vấn đề</a:t>
            </a:r>
            <a:r>
              <a:rPr lang="en-US" sz="3333" dirty="0">
                <a:latin typeface="+mj-lt"/>
              </a:rPr>
              <a:t>:</a:t>
            </a:r>
            <a:r>
              <a:rPr lang="vi-VN" sz="3333" dirty="0">
                <a:latin typeface="+mj-lt"/>
              </a:rPr>
              <a:t> </a:t>
            </a:r>
            <a:r>
              <a:rPr lang="vi-VN" sz="2933" dirty="0">
                <a:latin typeface="+mj-lt"/>
              </a:rPr>
              <a:t>Mâu thuẫn trong quan hệ giữa bố, mẹ vì những chuyện riêng</a:t>
            </a:r>
            <a:endParaRPr lang="en-US" sz="2933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5841" y="164637"/>
            <a:ext cx="295144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vi-VN" sz="4000" dirty="0">
                <a:latin typeface="+mj-lt"/>
              </a:rPr>
              <a:t>Tình huống </a:t>
            </a:r>
            <a:r>
              <a:rPr lang="en-US" sz="4000" dirty="0">
                <a:latin typeface="+mj-lt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991673" y="2145626"/>
            <a:ext cx="81766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000" dirty="0">
                <a:latin typeface="+mj-lt"/>
              </a:rPr>
              <a:t>+ </a:t>
            </a:r>
            <a:r>
              <a:rPr lang="vi-VN" sz="3000" b="1" dirty="0">
                <a:latin typeface="+mj-lt"/>
              </a:rPr>
              <a:t>Bước 2</a:t>
            </a:r>
            <a:r>
              <a:rPr lang="vi-VN" sz="3000" dirty="0">
                <a:latin typeface="+mj-lt"/>
              </a:rPr>
              <a:t>: Hậu quả có th</a:t>
            </a:r>
            <a:r>
              <a:rPr lang="en-US" sz="3000" dirty="0">
                <a:latin typeface="+mj-lt"/>
              </a:rPr>
              <a:t>ể</a:t>
            </a:r>
            <a:r>
              <a:rPr lang="vi-VN" sz="3000" dirty="0">
                <a:latin typeface="+mj-lt"/>
              </a:rPr>
              <a:t> x</a:t>
            </a:r>
            <a:r>
              <a:rPr lang="en-US" sz="3000" dirty="0">
                <a:latin typeface="+mj-lt"/>
              </a:rPr>
              <a:t>ả</a:t>
            </a:r>
            <a:r>
              <a:rPr lang="vi-VN" sz="3000" dirty="0">
                <a:latin typeface="+mj-lt"/>
              </a:rPr>
              <a:t>y ra: không khí nặng nề trong gia đình, con</a:t>
            </a:r>
            <a:r>
              <a:rPr lang="en-US" sz="3000" dirty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cái khó tập trung vào việc học tập.</a:t>
            </a:r>
            <a:endParaRPr lang="en-US" sz="3000" dirty="0">
              <a:latin typeface="+mj-lt"/>
            </a:endParaRPr>
          </a:p>
          <a:p>
            <a:pPr lvl="0"/>
            <a:r>
              <a:rPr lang="vi-VN" sz="3000" dirty="0">
                <a:latin typeface="+mj-lt"/>
              </a:rPr>
              <a:t>+ </a:t>
            </a:r>
            <a:r>
              <a:rPr lang="vi-VN" sz="3000" b="1" dirty="0">
                <a:latin typeface="+mj-lt"/>
              </a:rPr>
              <a:t>Bước 3</a:t>
            </a:r>
            <a:r>
              <a:rPr lang="vi-VN" sz="3000" dirty="0">
                <a:latin typeface="+mj-lt"/>
              </a:rPr>
              <a:t>: Cách giải quyết: quan tâm, hỏi thăm cả 2 bên, nói ra những mong muốn về một gia đình hạnh phúc</a:t>
            </a:r>
            <a:r>
              <a:rPr lang="vi-VN" sz="3000" b="1" dirty="0">
                <a:latin typeface="+mj-lt"/>
              </a:rPr>
              <a:t>.</a:t>
            </a:r>
            <a:endParaRPr lang="en-US" sz="3000" b="1" dirty="0">
              <a:latin typeface="+mj-lt"/>
            </a:endParaRPr>
          </a:p>
          <a:p>
            <a:pPr algn="just"/>
            <a:r>
              <a:rPr lang="vi-VN" sz="3000" b="1" dirty="0">
                <a:latin typeface="+mj-lt"/>
              </a:rPr>
              <a:t>+ </a:t>
            </a:r>
            <a:r>
              <a:rPr lang="vi-VN" sz="3000" dirty="0">
                <a:latin typeface="+mj-lt"/>
              </a:rPr>
              <a:t>Bước 4: Đánh giá hiệu quả của các biện pháp:</a:t>
            </a:r>
            <a:r>
              <a:rPr lang="en-US" sz="3000" dirty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mâu thuẫn giữa bố mẹ bớt căng th</a:t>
            </a:r>
            <a:r>
              <a:rPr lang="en-US" sz="3000" dirty="0">
                <a:latin typeface="+mj-lt"/>
              </a:rPr>
              <a:t>ẳ</a:t>
            </a:r>
            <a:r>
              <a:rPr lang="vi-VN" sz="3000" dirty="0">
                <a:latin typeface="+mj-lt"/>
              </a:rPr>
              <a:t>ng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53053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ác hình vẽ, tranh vẽ về đề tài Gia Đình tuyệt đẹp - Ai cũng thích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44671" cy="709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3339" y="68627"/>
            <a:ext cx="723146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chemeClr val="tx1"/>
                </a:solidFill>
                <a:latin typeface="Times New Roman (Headings)"/>
              </a:rPr>
              <a:t>Gia</a:t>
            </a:r>
            <a:r>
              <a:rPr lang="en-US" sz="40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 (Headings)"/>
              </a:rPr>
              <a:t>đình</a:t>
            </a:r>
            <a:r>
              <a:rPr lang="en-US" sz="40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 (Headings)"/>
              </a:rPr>
              <a:t>thuận</a:t>
            </a:r>
            <a:r>
              <a:rPr lang="en-US" sz="40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 (Headings)"/>
              </a:rPr>
              <a:t>hòa</a:t>
            </a:r>
            <a:r>
              <a:rPr lang="en-US" sz="4000" dirty="0">
                <a:solidFill>
                  <a:schemeClr val="tx1"/>
                </a:solidFill>
                <a:latin typeface="Times New Roman (Headings)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 (Headings)"/>
              </a:rPr>
              <a:t>hạnh</a:t>
            </a:r>
            <a:r>
              <a:rPr lang="en-US" sz="40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 (Headings)"/>
              </a:rPr>
              <a:t>phúc</a:t>
            </a:r>
            <a:endParaRPr lang="en-US" sz="4000" dirty="0">
              <a:solidFill>
                <a:schemeClr val="tx1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0094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13BD3A-9E78-49AD-89FC-AD6A7A16F6C0}"/>
              </a:ext>
            </a:extLst>
          </p:cNvPr>
          <p:cNvSpPr txBox="1"/>
          <p:nvPr/>
        </p:nvSpPr>
        <p:spPr>
          <a:xfrm>
            <a:off x="1803400" y="300029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ershire Swash" panose="02040603050506020204" pitchFamily="18" charset="0"/>
              </a:rPr>
              <a:t>Nhiệm vụ 7: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8E584D-497C-4403-A020-1DEEC598E004}"/>
              </a:ext>
            </a:extLst>
          </p:cNvPr>
          <p:cNvSpPr txBox="1"/>
          <p:nvPr/>
        </p:nvSpPr>
        <p:spPr>
          <a:xfrm rot="559658">
            <a:off x="3029393" y="4132772"/>
            <a:ext cx="636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Tạo bầu không khí gia đình vui vẻ</a:t>
            </a:r>
          </a:p>
        </p:txBody>
      </p:sp>
    </p:spTree>
    <p:extLst>
      <p:ext uri="{BB962C8B-B14F-4D97-AF65-F5344CB8AC3E}">
        <p14:creationId xmlns:p14="http://schemas.microsoft.com/office/powerpoint/2010/main" val="150114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">
            <a:extLst>
              <a:ext uri="{FF2B5EF4-FFF2-40B4-BE49-F238E27FC236}">
                <a16:creationId xmlns:a16="http://schemas.microsoft.com/office/drawing/2014/main" xmlns="" id="{756EF9A0-C861-47B8-997D-E4C535F14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73803" y="829733"/>
            <a:ext cx="6102056" cy="5198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BEA4A5-5BAA-4154-B053-2A8487CA2D90}"/>
              </a:ext>
            </a:extLst>
          </p:cNvPr>
          <p:cNvSpPr txBox="1"/>
          <p:nvPr/>
        </p:nvSpPr>
        <p:spPr>
          <a:xfrm>
            <a:off x="1684867" y="2785532"/>
            <a:ext cx="360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4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75559F9-1483-4D7C-BB38-039D2679B573}"/>
              </a:ext>
            </a:extLst>
          </p:cNvPr>
          <p:cNvGrpSpPr/>
          <p:nvPr/>
        </p:nvGrpSpPr>
        <p:grpSpPr>
          <a:xfrm>
            <a:off x="492240" y="41852"/>
            <a:ext cx="7268030" cy="3023693"/>
            <a:chOff x="492240" y="41852"/>
            <a:chExt cx="7268030" cy="302369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121CD8D-EB69-4654-A6BB-230E2F1037A9}"/>
                </a:ext>
              </a:extLst>
            </p:cNvPr>
            <p:cNvGrpSpPr/>
            <p:nvPr/>
          </p:nvGrpSpPr>
          <p:grpSpPr>
            <a:xfrm>
              <a:off x="2282336" y="901315"/>
              <a:ext cx="5477934" cy="1939652"/>
              <a:chOff x="3048000" y="394057"/>
              <a:chExt cx="5477934" cy="1939652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A6DDC570-BAB3-4DD0-9B32-60C5A88BDC57}"/>
                  </a:ext>
                </a:extLst>
              </p:cNvPr>
              <p:cNvSpPr/>
              <p:nvPr/>
            </p:nvSpPr>
            <p:spPr>
              <a:xfrm>
                <a:off x="3048000" y="406399"/>
                <a:ext cx="5477934" cy="1927310"/>
              </a:xfrm>
              <a:prstGeom prst="roundRect">
                <a:avLst>
                  <a:gd name="adj" fmla="val 12713"/>
                </a:avLst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alpha val="0"/>
                    </a:schemeClr>
                  </a:gs>
                  <a:gs pos="50000">
                    <a:srgbClr val="FFE080"/>
                  </a:gs>
                  <a:gs pos="65000">
                    <a:schemeClr val="accent4">
                      <a:lumMod val="60000"/>
                      <a:lumOff val="40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40BEA7F-0601-4191-8F0C-B5E31454192B}"/>
                  </a:ext>
                </a:extLst>
              </p:cNvPr>
              <p:cNvSpPr txBox="1"/>
              <p:nvPr/>
            </p:nvSpPr>
            <p:spPr>
              <a:xfrm>
                <a:off x="3220997" y="394057"/>
                <a:ext cx="530493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mẹ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bếp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nấu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bữa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vi-VN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ngon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miệng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hào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hứng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</a:t>
                </a:r>
                <a:r>
                  <a:rPr lang="vi-VN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mâm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vi-VN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m.</a:t>
                </a:r>
              </a:p>
            </p:txBody>
          </p:sp>
        </p:grpSp>
        <p:pic>
          <p:nvPicPr>
            <p:cNvPr id="14" name="8">
              <a:extLst>
                <a:ext uri="{FF2B5EF4-FFF2-40B4-BE49-F238E27FC236}">
                  <a16:creationId xmlns:a16="http://schemas.microsoft.com/office/drawing/2014/main" xmlns="" id="{49CBBF1A-A42F-4744-B2F3-34BBD835F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18" t="33778" r="36813" b="24385"/>
            <a:stretch/>
          </p:blipFill>
          <p:spPr>
            <a:xfrm>
              <a:off x="1140506" y="41852"/>
              <a:ext cx="1698024" cy="215188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DF458D17-211C-463A-860A-FE0FA12DFAF0}"/>
                </a:ext>
              </a:extLst>
            </p:cNvPr>
            <p:cNvGrpSpPr/>
            <p:nvPr/>
          </p:nvGrpSpPr>
          <p:grpSpPr>
            <a:xfrm>
              <a:off x="492240" y="1138235"/>
              <a:ext cx="1871097" cy="1927310"/>
              <a:chOff x="516503" y="406399"/>
              <a:chExt cx="1871097" cy="1927310"/>
            </a:xfrm>
          </p:grpSpPr>
          <p:pic>
            <p:nvPicPr>
              <p:cNvPr id="16" name="Picture 2" descr="Hoa Cánh Màu Hồng - Miễn Phí vector hình ảnh trên Pixabay">
                <a:extLst>
                  <a:ext uri="{FF2B5EF4-FFF2-40B4-BE49-F238E27FC236}">
                    <a16:creationId xmlns:a16="http://schemas.microsoft.com/office/drawing/2014/main" xmlns="" id="{F5766693-45AD-43E4-8720-A2044538B6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503" y="406399"/>
                <a:ext cx="1871097" cy="1927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D7892094-C627-4F67-A63B-C1A5CC617E53}"/>
                  </a:ext>
                </a:extLst>
              </p:cNvPr>
              <p:cNvSpPr txBox="1"/>
              <p:nvPr/>
            </p:nvSpPr>
            <p:spPr>
              <a:xfrm>
                <a:off x="1134551" y="1077666"/>
                <a:ext cx="63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1291E69-30D0-41E2-BFA3-A58096DDCA3D}"/>
              </a:ext>
            </a:extLst>
          </p:cNvPr>
          <p:cNvGrpSpPr/>
          <p:nvPr/>
        </p:nvGrpSpPr>
        <p:grpSpPr>
          <a:xfrm>
            <a:off x="4258751" y="3031537"/>
            <a:ext cx="7153280" cy="3312747"/>
            <a:chOff x="4258751" y="3031537"/>
            <a:chExt cx="7153280" cy="33127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4C37BE7-A0F6-49C8-9EB2-0B4FA1618B97}"/>
                </a:ext>
              </a:extLst>
            </p:cNvPr>
            <p:cNvGrpSpPr/>
            <p:nvPr/>
          </p:nvGrpSpPr>
          <p:grpSpPr>
            <a:xfrm>
              <a:off x="5934097" y="4637896"/>
              <a:ext cx="5477934" cy="1432704"/>
              <a:chOff x="5194299" y="4199466"/>
              <a:chExt cx="5477934" cy="1432704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A1F39E9F-1BDE-4246-908B-1D664DA3C174}"/>
                  </a:ext>
                </a:extLst>
              </p:cNvPr>
              <p:cNvSpPr/>
              <p:nvPr/>
            </p:nvSpPr>
            <p:spPr>
              <a:xfrm>
                <a:off x="5194299" y="4199466"/>
                <a:ext cx="5477934" cy="1432704"/>
              </a:xfrm>
              <a:prstGeom prst="roundRect">
                <a:avLst>
                  <a:gd name="adj" fmla="val 12713"/>
                </a:avLst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alpha val="0"/>
                    </a:schemeClr>
                  </a:gs>
                  <a:gs pos="50000">
                    <a:schemeClr val="accent5">
                      <a:lumMod val="20000"/>
                      <a:lumOff val="80000"/>
                    </a:schemeClr>
                  </a:gs>
                  <a:gs pos="65000">
                    <a:schemeClr val="accent5">
                      <a:lumMod val="60000"/>
                      <a:lumOff val="40000"/>
                    </a:schemeClr>
                  </a:gs>
                  <a:gs pos="85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DA0A6FE-16C7-4670-B0B6-7D384AC7DFE6}"/>
                  </a:ext>
                </a:extLst>
              </p:cNvPr>
              <p:cNvSpPr txBox="1"/>
              <p:nvPr/>
            </p:nvSpPr>
            <p:spPr>
              <a:xfrm>
                <a:off x="5390049" y="4432533"/>
                <a:ext cx="52578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vi-VN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ớng sự quan tâm của mọi ng</a:t>
                </a:r>
                <a:r>
                  <a:rPr lang="vi-VN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ời về một chủ đề vui vẻ.</a:t>
                </a:r>
              </a:p>
            </p:txBody>
          </p:sp>
        </p:grpSp>
        <p:pic>
          <p:nvPicPr>
            <p:cNvPr id="13" name="9">
              <a:extLst>
                <a:ext uri="{FF2B5EF4-FFF2-40B4-BE49-F238E27FC236}">
                  <a16:creationId xmlns:a16="http://schemas.microsoft.com/office/drawing/2014/main" xmlns="" id="{8C7B5F23-4DD0-416C-9FEC-4BBDCAAF8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0" t="31289" r="22801" b="23674"/>
            <a:stretch/>
          </p:blipFill>
          <p:spPr>
            <a:xfrm>
              <a:off x="4803761" y="3031537"/>
              <a:ext cx="1901824" cy="231648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F1F12303-B8BE-4028-A19C-B6E7FD46C204}"/>
                </a:ext>
              </a:extLst>
            </p:cNvPr>
            <p:cNvGrpSpPr/>
            <p:nvPr/>
          </p:nvGrpSpPr>
          <p:grpSpPr>
            <a:xfrm>
              <a:off x="4258751" y="4416974"/>
              <a:ext cx="1871097" cy="1927310"/>
              <a:chOff x="516503" y="406399"/>
              <a:chExt cx="1871097" cy="1927310"/>
            </a:xfrm>
          </p:grpSpPr>
          <p:pic>
            <p:nvPicPr>
              <p:cNvPr id="19" name="Picture 2" descr="Hoa Cánh Màu Hồng - Miễn Phí vector hình ảnh trên Pixabay">
                <a:extLst>
                  <a:ext uri="{FF2B5EF4-FFF2-40B4-BE49-F238E27FC236}">
                    <a16:creationId xmlns:a16="http://schemas.microsoft.com/office/drawing/2014/main" xmlns="" id="{2A6258C3-D125-45DD-A6BF-9BD54AE8A2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503" y="406399"/>
                <a:ext cx="1871097" cy="1927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CAED855-02DD-4741-AF8F-647C7774100D}"/>
                  </a:ext>
                </a:extLst>
              </p:cNvPr>
              <p:cNvSpPr txBox="1"/>
              <p:nvPr/>
            </p:nvSpPr>
            <p:spPr>
              <a:xfrm>
                <a:off x="1134551" y="1077666"/>
                <a:ext cx="63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251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D9A9C8C-1221-48F2-BF68-AF831EC7D688}"/>
              </a:ext>
            </a:extLst>
          </p:cNvPr>
          <p:cNvGrpSpPr/>
          <p:nvPr/>
        </p:nvGrpSpPr>
        <p:grpSpPr>
          <a:xfrm>
            <a:off x="4258751" y="3031537"/>
            <a:ext cx="7201936" cy="3312747"/>
            <a:chOff x="4258751" y="3031537"/>
            <a:chExt cx="7201936" cy="33127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4C37BE7-A0F6-49C8-9EB2-0B4FA1618B97}"/>
                </a:ext>
              </a:extLst>
            </p:cNvPr>
            <p:cNvGrpSpPr/>
            <p:nvPr/>
          </p:nvGrpSpPr>
          <p:grpSpPr>
            <a:xfrm>
              <a:off x="5934097" y="4416974"/>
              <a:ext cx="5526590" cy="1680006"/>
              <a:chOff x="5194299" y="3952164"/>
              <a:chExt cx="5526590" cy="1680006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A1F39E9F-1BDE-4246-908B-1D664DA3C174}"/>
                  </a:ext>
                </a:extLst>
              </p:cNvPr>
              <p:cNvSpPr/>
              <p:nvPr/>
            </p:nvSpPr>
            <p:spPr>
              <a:xfrm>
                <a:off x="5194299" y="3952164"/>
                <a:ext cx="5477934" cy="1680006"/>
              </a:xfrm>
              <a:prstGeom prst="roundRect">
                <a:avLst>
                  <a:gd name="adj" fmla="val 12713"/>
                </a:avLst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alpha val="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65000">
                    <a:schemeClr val="accent2">
                      <a:lumMod val="60000"/>
                      <a:lumOff val="40000"/>
                    </a:schemeClr>
                  </a:gs>
                  <a:gs pos="85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DA0A6FE-16C7-4670-B0B6-7D384AC7DFE6}"/>
                  </a:ext>
                </a:extLst>
              </p:cNvPr>
              <p:cNvSpPr txBox="1"/>
              <p:nvPr/>
            </p:nvSpPr>
            <p:spPr>
              <a:xfrm>
                <a:off x="5463088" y="4094538"/>
                <a:ext cx="525780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sẻ niềm vui học tập hay thành tích của bản thân khi cả nhà ngồi vào bàn ăn.</a:t>
                </a:r>
              </a:p>
            </p:txBody>
          </p:sp>
        </p:grpSp>
        <p:pic>
          <p:nvPicPr>
            <p:cNvPr id="13" name="9">
              <a:extLst>
                <a:ext uri="{FF2B5EF4-FFF2-40B4-BE49-F238E27FC236}">
                  <a16:creationId xmlns:a16="http://schemas.microsoft.com/office/drawing/2014/main" xmlns="" id="{8C7B5F23-4DD0-416C-9FEC-4BBDCAAF8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0" t="31289" r="22801" b="23674"/>
            <a:stretch/>
          </p:blipFill>
          <p:spPr>
            <a:xfrm>
              <a:off x="4803761" y="3031537"/>
              <a:ext cx="1901824" cy="231648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F1F12303-B8BE-4028-A19C-B6E7FD46C204}"/>
                </a:ext>
              </a:extLst>
            </p:cNvPr>
            <p:cNvGrpSpPr/>
            <p:nvPr/>
          </p:nvGrpSpPr>
          <p:grpSpPr>
            <a:xfrm>
              <a:off x="4258751" y="4416974"/>
              <a:ext cx="1871097" cy="1927310"/>
              <a:chOff x="516503" y="406399"/>
              <a:chExt cx="1871097" cy="1927310"/>
            </a:xfrm>
          </p:grpSpPr>
          <p:pic>
            <p:nvPicPr>
              <p:cNvPr id="19" name="Picture 2" descr="Hoa Cánh Màu Hồng - Miễn Phí vector hình ảnh trên Pixabay">
                <a:extLst>
                  <a:ext uri="{FF2B5EF4-FFF2-40B4-BE49-F238E27FC236}">
                    <a16:creationId xmlns:a16="http://schemas.microsoft.com/office/drawing/2014/main" xmlns="" id="{2A6258C3-D125-45DD-A6BF-9BD54AE8A2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503" y="406399"/>
                <a:ext cx="1871097" cy="1927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CAED855-02DD-4741-AF8F-647C7774100D}"/>
                  </a:ext>
                </a:extLst>
              </p:cNvPr>
              <p:cNvSpPr txBox="1"/>
              <p:nvPr/>
            </p:nvSpPr>
            <p:spPr>
              <a:xfrm>
                <a:off x="1134551" y="1077666"/>
                <a:ext cx="63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C827590-69B0-466A-8534-A7EFAE462637}"/>
              </a:ext>
            </a:extLst>
          </p:cNvPr>
          <p:cNvGrpSpPr/>
          <p:nvPr/>
        </p:nvGrpSpPr>
        <p:grpSpPr>
          <a:xfrm>
            <a:off x="584236" y="-97977"/>
            <a:ext cx="7859968" cy="3340654"/>
            <a:chOff x="584236" y="-97977"/>
            <a:chExt cx="7859968" cy="334065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121CD8D-EB69-4654-A6BB-230E2F1037A9}"/>
                </a:ext>
              </a:extLst>
            </p:cNvPr>
            <p:cNvGrpSpPr/>
            <p:nvPr/>
          </p:nvGrpSpPr>
          <p:grpSpPr>
            <a:xfrm>
              <a:off x="2282336" y="901315"/>
              <a:ext cx="6161868" cy="1939652"/>
              <a:chOff x="3048000" y="394057"/>
              <a:chExt cx="6161868" cy="1939652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A6DDC570-BAB3-4DD0-9B32-60C5A88BDC57}"/>
                  </a:ext>
                </a:extLst>
              </p:cNvPr>
              <p:cNvSpPr/>
              <p:nvPr/>
            </p:nvSpPr>
            <p:spPr>
              <a:xfrm>
                <a:off x="3048000" y="406399"/>
                <a:ext cx="6161868" cy="1927310"/>
              </a:xfrm>
              <a:prstGeom prst="roundRect">
                <a:avLst>
                  <a:gd name="adj" fmla="val 12713"/>
                </a:avLst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alpha val="0"/>
                    </a:schemeClr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65000">
                    <a:schemeClr val="accent6">
                      <a:lumMod val="60000"/>
                      <a:lumOff val="40000"/>
                    </a:schemeClr>
                  </a:gs>
                  <a:gs pos="85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40BEA7F-0601-4191-8F0C-B5E31454192B}"/>
                  </a:ext>
                </a:extLst>
              </p:cNvPr>
              <p:cNvSpPr txBox="1"/>
              <p:nvPr/>
            </p:nvSpPr>
            <p:spPr>
              <a:xfrm>
                <a:off x="3220997" y="394057"/>
                <a:ext cx="530493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 giác, chủ động dọn nhà cửa sạch sẽ tr</a:t>
                </a:r>
                <a:r>
                  <a:rPr lang="vi-VN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ớc khi bố mẹ đi làm về để mọi ng</a:t>
                </a:r>
                <a:r>
                  <a:rPr lang="vi-VN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ời có tâm lí thoải mái h</a:t>
                </a:r>
                <a:r>
                  <a:rPr lang="vi-VN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n.</a:t>
                </a:r>
              </a:p>
            </p:txBody>
          </p:sp>
        </p:grpSp>
        <p:pic>
          <p:nvPicPr>
            <p:cNvPr id="22" name="10">
              <a:extLst>
                <a:ext uri="{FF2B5EF4-FFF2-40B4-BE49-F238E27FC236}">
                  <a16:creationId xmlns:a16="http://schemas.microsoft.com/office/drawing/2014/main" xmlns="" id="{F6678DB6-59F4-4433-AAC6-25514594B9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67" t="31526" r="6533" b="22726"/>
            <a:stretch/>
          </p:blipFill>
          <p:spPr>
            <a:xfrm>
              <a:off x="755467" y="-97977"/>
              <a:ext cx="1979642" cy="2315582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52B28997-8AB2-47FA-B43C-29C23C194728}"/>
                </a:ext>
              </a:extLst>
            </p:cNvPr>
            <p:cNvGrpSpPr/>
            <p:nvPr/>
          </p:nvGrpSpPr>
          <p:grpSpPr>
            <a:xfrm>
              <a:off x="584236" y="1315367"/>
              <a:ext cx="1871097" cy="1927310"/>
              <a:chOff x="516503" y="406399"/>
              <a:chExt cx="1871097" cy="1927310"/>
            </a:xfrm>
          </p:grpSpPr>
          <p:pic>
            <p:nvPicPr>
              <p:cNvPr id="24" name="Picture 2" descr="Hoa Cánh Màu Hồng - Miễn Phí vector hình ảnh trên Pixabay">
                <a:extLst>
                  <a:ext uri="{FF2B5EF4-FFF2-40B4-BE49-F238E27FC236}">
                    <a16:creationId xmlns:a16="http://schemas.microsoft.com/office/drawing/2014/main" xmlns="" id="{55461A7B-25D9-4DA9-BC48-FD4263B944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503" y="406399"/>
                <a:ext cx="1871097" cy="1927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36D9370-3EE5-4183-BC93-B9CAE60BCABD}"/>
                  </a:ext>
                </a:extLst>
              </p:cNvPr>
              <p:cNvSpPr txBox="1"/>
              <p:nvPr/>
            </p:nvSpPr>
            <p:spPr>
              <a:xfrm>
                <a:off x="1134551" y="1077666"/>
                <a:ext cx="63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310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371" y="1738045"/>
            <a:ext cx="913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Chủ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4: 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Nuôi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dưỡng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quan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hệ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gia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đình</a:t>
            </a:r>
            <a:endParaRPr lang="zh-CN" altLang="en-US" sz="4800" b="1" spc="-4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93" y="509543"/>
            <a:ext cx="1108855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HOẠT ĐỘNG TRẢI NGHIỆM</a:t>
            </a:r>
            <a:endParaRPr lang="zh-CN" altLang="en-US" sz="5867" b="1" dirty="0">
              <a:ln w="31550" cmpd="sng">
                <a:gradFill>
                  <a:gsLst>
                    <a:gs pos="6400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9" name="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1856859" y="3454055"/>
            <a:ext cx="5448300" cy="3479023"/>
          </a:xfrm>
          <a:prstGeom prst="rect">
            <a:avLst/>
          </a:prstGeom>
        </p:spPr>
      </p:pic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C9B619B-3319-4DE8-B87A-030F07ECB45D}"/>
              </a:ext>
            </a:extLst>
          </p:cNvPr>
          <p:cNvGrpSpPr/>
          <p:nvPr/>
        </p:nvGrpSpPr>
        <p:grpSpPr>
          <a:xfrm>
            <a:off x="4258751" y="3061649"/>
            <a:ext cx="7201936" cy="3282635"/>
            <a:chOff x="4258751" y="3061649"/>
            <a:chExt cx="7201936" cy="32826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4C37BE7-A0F6-49C8-9EB2-0B4FA1618B97}"/>
                </a:ext>
              </a:extLst>
            </p:cNvPr>
            <p:cNvGrpSpPr/>
            <p:nvPr/>
          </p:nvGrpSpPr>
          <p:grpSpPr>
            <a:xfrm>
              <a:off x="5934097" y="4416974"/>
              <a:ext cx="5526590" cy="1680006"/>
              <a:chOff x="5194299" y="3952164"/>
              <a:chExt cx="5526590" cy="1680006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A1F39E9F-1BDE-4246-908B-1D664DA3C174}"/>
                  </a:ext>
                </a:extLst>
              </p:cNvPr>
              <p:cNvSpPr/>
              <p:nvPr/>
            </p:nvSpPr>
            <p:spPr>
              <a:xfrm>
                <a:off x="5194299" y="3952164"/>
                <a:ext cx="5477934" cy="1680006"/>
              </a:xfrm>
              <a:prstGeom prst="roundRect">
                <a:avLst>
                  <a:gd name="adj" fmla="val 12713"/>
                </a:avLst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alpha val="0"/>
                    </a:schemeClr>
                  </a:gs>
                  <a:gs pos="50000">
                    <a:srgbClr val="FFD9D9"/>
                  </a:gs>
                  <a:gs pos="65000">
                    <a:srgbClr val="FFABAB"/>
                  </a:gs>
                  <a:gs pos="85000">
                    <a:srgbClr val="FF5D5D"/>
                  </a:gs>
                  <a:gs pos="100000">
                    <a:srgbClr val="C000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DA0A6FE-16C7-4670-B0B6-7D384AC7DFE6}"/>
                  </a:ext>
                </a:extLst>
              </p:cNvPr>
              <p:cNvSpPr txBox="1"/>
              <p:nvPr/>
            </p:nvSpPr>
            <p:spPr>
              <a:xfrm>
                <a:off x="5463088" y="4094538"/>
                <a:ext cx="525780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 hài h</a:t>
                </a:r>
                <a:r>
                  <a:rPr lang="vi-VN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ớc về “g</a:t>
                </a:r>
                <a:r>
                  <a:rPr lang="vi-VN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ơng mặt không vui” của mọi ng</a:t>
                </a:r>
                <a:r>
                  <a:rPr lang="vi-VN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ời trong gia đình.</a:t>
                </a:r>
              </a:p>
            </p:txBody>
          </p:sp>
        </p:grpSp>
        <p:pic>
          <p:nvPicPr>
            <p:cNvPr id="16" name="2">
              <a:extLst>
                <a:ext uri="{FF2B5EF4-FFF2-40B4-BE49-F238E27FC236}">
                  <a16:creationId xmlns:a16="http://schemas.microsoft.com/office/drawing/2014/main" xmlns="" id="{FFA4ABCB-331E-4AF9-B0F5-89D45D281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9" t="44335" r="30371" b="19231"/>
            <a:stretch/>
          </p:blipFill>
          <p:spPr>
            <a:xfrm>
              <a:off x="4429835" y="3061649"/>
              <a:ext cx="2122311" cy="1873955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C70F401B-B209-46B5-BEAE-2C8419F8CC59}"/>
                </a:ext>
              </a:extLst>
            </p:cNvPr>
            <p:cNvGrpSpPr/>
            <p:nvPr/>
          </p:nvGrpSpPr>
          <p:grpSpPr>
            <a:xfrm>
              <a:off x="4258751" y="4416974"/>
              <a:ext cx="1871097" cy="1927310"/>
              <a:chOff x="516503" y="406399"/>
              <a:chExt cx="1871097" cy="1927310"/>
            </a:xfrm>
          </p:grpSpPr>
          <p:pic>
            <p:nvPicPr>
              <p:cNvPr id="27" name="Picture 2" descr="Hoa Cánh Màu Hồng - Miễn Phí vector hình ảnh trên Pixabay">
                <a:extLst>
                  <a:ext uri="{FF2B5EF4-FFF2-40B4-BE49-F238E27FC236}">
                    <a16:creationId xmlns:a16="http://schemas.microsoft.com/office/drawing/2014/main" xmlns="" id="{410B20C5-8DDE-484A-9065-10E3FF93BC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503" y="406399"/>
                <a:ext cx="1871097" cy="1927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964FECF-92E5-45A7-A90C-203517173BCB}"/>
                  </a:ext>
                </a:extLst>
              </p:cNvPr>
              <p:cNvSpPr txBox="1"/>
              <p:nvPr/>
            </p:nvSpPr>
            <p:spPr>
              <a:xfrm>
                <a:off x="1134551" y="1077666"/>
                <a:ext cx="63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6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0432DCD-DCC6-4A5E-8135-686FBD1BF43A}"/>
              </a:ext>
            </a:extLst>
          </p:cNvPr>
          <p:cNvGrpSpPr/>
          <p:nvPr/>
        </p:nvGrpSpPr>
        <p:grpSpPr>
          <a:xfrm>
            <a:off x="348186" y="25610"/>
            <a:ext cx="8030704" cy="3240651"/>
            <a:chOff x="348186" y="25610"/>
            <a:chExt cx="8030704" cy="324065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121CD8D-EB69-4654-A6BB-230E2F1037A9}"/>
                </a:ext>
              </a:extLst>
            </p:cNvPr>
            <p:cNvGrpSpPr/>
            <p:nvPr/>
          </p:nvGrpSpPr>
          <p:grpSpPr>
            <a:xfrm>
              <a:off x="2282336" y="913657"/>
              <a:ext cx="6096554" cy="1927310"/>
              <a:chOff x="3048000" y="406399"/>
              <a:chExt cx="6096554" cy="1927310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A6DDC570-BAB3-4DD0-9B32-60C5A88BDC57}"/>
                  </a:ext>
                </a:extLst>
              </p:cNvPr>
              <p:cNvSpPr/>
              <p:nvPr/>
            </p:nvSpPr>
            <p:spPr>
              <a:xfrm>
                <a:off x="3048000" y="406399"/>
                <a:ext cx="6096554" cy="1927310"/>
              </a:xfrm>
              <a:prstGeom prst="roundRect">
                <a:avLst>
                  <a:gd name="adj" fmla="val 12713"/>
                </a:avLst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alpha val="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65000">
                    <a:schemeClr val="accent1">
                      <a:lumMod val="60000"/>
                      <a:lumOff val="40000"/>
                    </a:schemeClr>
                  </a:gs>
                  <a:gs pos="85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40BEA7F-0601-4191-8F0C-B5E31454192B}"/>
                  </a:ext>
                </a:extLst>
              </p:cNvPr>
              <p:cNvSpPr txBox="1"/>
              <p:nvPr/>
            </p:nvSpPr>
            <p:spPr>
              <a:xfrm>
                <a:off x="3220996" y="487188"/>
                <a:ext cx="568096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 những câu chuyện vui, chuyện c</a:t>
                </a:r>
                <a:r>
                  <a:rPr lang="vi-VN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ời, chuyện ở tr</a:t>
                </a:r>
                <a:r>
                  <a:rPr lang="vi-VN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ờng trong lúc mọi ng</a:t>
                </a:r>
                <a:r>
                  <a:rPr lang="vi-VN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ời đang quây quần bên nhau.</a:t>
                </a:r>
              </a:p>
            </p:txBody>
          </p:sp>
        </p:grpSp>
        <p:pic>
          <p:nvPicPr>
            <p:cNvPr id="17" name="3">
              <a:extLst>
                <a:ext uri="{FF2B5EF4-FFF2-40B4-BE49-F238E27FC236}">
                  <a16:creationId xmlns:a16="http://schemas.microsoft.com/office/drawing/2014/main" xmlns="" id="{34C6C31C-EF36-4ABB-8BB2-62B7458CB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24" t="5707" r="43333" b="59616"/>
            <a:stretch/>
          </p:blipFill>
          <p:spPr>
            <a:xfrm>
              <a:off x="348186" y="25610"/>
              <a:ext cx="2427111" cy="1783646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D8BED36E-93A4-4935-A822-B86D83817B3B}"/>
                </a:ext>
              </a:extLst>
            </p:cNvPr>
            <p:cNvGrpSpPr/>
            <p:nvPr/>
          </p:nvGrpSpPr>
          <p:grpSpPr>
            <a:xfrm>
              <a:off x="626192" y="1338951"/>
              <a:ext cx="1871097" cy="1927310"/>
              <a:chOff x="516503" y="406399"/>
              <a:chExt cx="1871097" cy="1927310"/>
            </a:xfrm>
          </p:grpSpPr>
          <p:pic>
            <p:nvPicPr>
              <p:cNvPr id="30" name="Picture 2" descr="Hoa Cánh Màu Hồng - Miễn Phí vector hình ảnh trên Pixabay">
                <a:extLst>
                  <a:ext uri="{FF2B5EF4-FFF2-40B4-BE49-F238E27FC236}">
                    <a16:creationId xmlns:a16="http://schemas.microsoft.com/office/drawing/2014/main" xmlns="" id="{70993348-7A4E-401C-8924-348A1CDCF7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503" y="406399"/>
                <a:ext cx="1871097" cy="1927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21D0AC7D-21F2-42CA-AD38-B672BA78E446}"/>
                  </a:ext>
                </a:extLst>
              </p:cNvPr>
              <p:cNvSpPr txBox="1"/>
              <p:nvPr/>
            </p:nvSpPr>
            <p:spPr>
              <a:xfrm>
                <a:off x="1134551" y="1077666"/>
                <a:ext cx="63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39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">
            <a:extLst>
              <a:ext uri="{FF2B5EF4-FFF2-40B4-BE49-F238E27FC236}">
                <a16:creationId xmlns:a16="http://schemas.microsoft.com/office/drawing/2014/main" xmlns="" id="{C80C4D2A-CB17-4AE2-B746-73516C448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91547" y="561738"/>
            <a:ext cx="6052800" cy="5997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4ABDAC-49EE-4968-97EB-6F2BB3F4685B}"/>
              </a:ext>
            </a:extLst>
          </p:cNvPr>
          <p:cNvSpPr txBox="1"/>
          <p:nvPr/>
        </p:nvSpPr>
        <p:spPr>
          <a:xfrm>
            <a:off x="1714547" y="2981475"/>
            <a:ext cx="360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Khi thực hiện những việc làm đó, em thấy bầu không khí trong gia đình mình nh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thế nào?</a:t>
            </a:r>
          </a:p>
        </p:txBody>
      </p:sp>
    </p:spTree>
    <p:extLst>
      <p:ext uri="{BB962C8B-B14F-4D97-AF65-F5344CB8AC3E}">
        <p14:creationId xmlns:p14="http://schemas.microsoft.com/office/powerpoint/2010/main" val="24799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080B8F-E125-4D00-94A5-0E5C36C81598}"/>
              </a:ext>
            </a:extLst>
          </p:cNvPr>
          <p:cNvSpPr txBox="1"/>
          <p:nvPr/>
        </p:nvSpPr>
        <p:spPr>
          <a:xfrm>
            <a:off x="3699934" y="936779"/>
            <a:ext cx="53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HƯỚNG DẪN VỀ NHÀ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7">
            <a:extLst>
              <a:ext uri="{FF2B5EF4-FFF2-40B4-BE49-F238E27FC236}">
                <a16:creationId xmlns:a16="http://schemas.microsoft.com/office/drawing/2014/main" xmlns="" id="{D5B34090-DF93-45A6-9036-79F3E22551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134749" y="2905811"/>
            <a:ext cx="2029769" cy="2402887"/>
          </a:xfrm>
          <a:prstGeom prst="rect">
            <a:avLst/>
          </a:prstGeom>
        </p:spPr>
      </p:pic>
      <p:pic>
        <p:nvPicPr>
          <p:cNvPr id="4" name="6">
            <a:extLst>
              <a:ext uri="{FF2B5EF4-FFF2-40B4-BE49-F238E27FC236}">
                <a16:creationId xmlns:a16="http://schemas.microsoft.com/office/drawing/2014/main" xmlns="" id="{0E8D93DF-278C-4F24-BC16-715E72691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5788872" y="4673248"/>
            <a:ext cx="4691755" cy="1976935"/>
          </a:xfrm>
          <a:prstGeom prst="rect">
            <a:avLst/>
          </a:prstGeom>
        </p:spPr>
      </p:pic>
      <p:pic>
        <p:nvPicPr>
          <p:cNvPr id="5" name="5">
            <a:extLst>
              <a:ext uri="{FF2B5EF4-FFF2-40B4-BE49-F238E27FC236}">
                <a16:creationId xmlns:a16="http://schemas.microsoft.com/office/drawing/2014/main" xmlns="" id="{2D352735-50A6-4631-A501-851AE79133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54310" y="4044560"/>
            <a:ext cx="1873172" cy="252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080B8F-E125-4D00-94A5-0E5C36C81598}"/>
              </a:ext>
            </a:extLst>
          </p:cNvPr>
          <p:cNvSpPr txBox="1"/>
          <p:nvPr/>
        </p:nvSpPr>
        <p:spPr>
          <a:xfrm>
            <a:off x="3699934" y="1951704"/>
            <a:ext cx="535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3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080368" y="325120"/>
            <a:ext cx="7656576" cy="653288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-912779" y="-315416"/>
            <a:ext cx="10273141" cy="734638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2480" y="-123395"/>
            <a:ext cx="4779264" cy="5169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237" y="740702"/>
            <a:ext cx="33666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733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Nhiệm</a:t>
            </a:r>
            <a:r>
              <a:rPr lang="en-US" altLang="zh-CN" sz="3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3733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vụ</a:t>
            </a:r>
            <a:r>
              <a:rPr lang="en-US" altLang="zh-CN" sz="3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6</a:t>
            </a:r>
            <a:endParaRPr lang="zh-CN" altLang="en-US" sz="3733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方正粗圆_GBK" pitchFamily="65" charset="-122"/>
              <a:cs typeface="Segoe UI Black" panose="020B0A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1478" y="1412776"/>
            <a:ext cx="5088565" cy="6247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333" b="1" dirty="0">
                <a:solidFill>
                  <a:srgbClr val="7030A0"/>
                </a:solidFill>
                <a:latin typeface="+mj-lt"/>
              </a:rPr>
              <a:t>Xác định v</a:t>
            </a:r>
            <a:r>
              <a:rPr lang="en-US" sz="3333" b="1" dirty="0">
                <a:solidFill>
                  <a:srgbClr val="7030A0"/>
                </a:solidFill>
                <a:latin typeface="+mj-lt"/>
              </a:rPr>
              <a:t>ấ</a:t>
            </a:r>
            <a:r>
              <a:rPr lang="vi-VN" sz="3333" b="1" dirty="0">
                <a:solidFill>
                  <a:srgbClr val="7030A0"/>
                </a:solidFill>
                <a:latin typeface="+mj-lt"/>
              </a:rPr>
              <a:t>n đ</a:t>
            </a:r>
            <a:r>
              <a:rPr lang="en-US" sz="3333" b="1" dirty="0">
                <a:solidFill>
                  <a:srgbClr val="7030A0"/>
                </a:solidFill>
                <a:latin typeface="+mj-lt"/>
              </a:rPr>
              <a:t>ề</a:t>
            </a:r>
            <a:r>
              <a:rPr lang="vi-VN" sz="3333" b="1" dirty="0">
                <a:solidFill>
                  <a:srgbClr val="7030A0"/>
                </a:solidFill>
                <a:latin typeface="+mj-lt"/>
              </a:rPr>
              <a:t> nảy sinh trong quan hệ gia đình và cách giải quyết</a:t>
            </a:r>
            <a:endParaRPr lang="en-US" altLang="zh-CN" sz="3333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itchFamily="18" charset="0"/>
            </a:endParaRPr>
          </a:p>
          <a:p>
            <a:endParaRPr lang="en-US" altLang="zh-CN" sz="3333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itchFamily="18" charset="0"/>
            </a:endParaRPr>
          </a:p>
          <a:p>
            <a:endParaRPr lang="en-US" altLang="zh-CN" sz="3333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itchFamily="18" charset="0"/>
            </a:endParaRPr>
          </a:p>
          <a:p>
            <a:endParaRPr lang="en-US" altLang="zh-CN" sz="3333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itchFamily="18" charset="0"/>
            </a:endParaRPr>
          </a:p>
          <a:p>
            <a:endParaRPr lang="en-US" altLang="zh-CN" sz="3333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itchFamily="18" charset="0"/>
            </a:endParaRPr>
          </a:p>
          <a:p>
            <a:endParaRPr lang="en-US" altLang="zh-CN" sz="3333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itchFamily="18" charset="0"/>
            </a:endParaRPr>
          </a:p>
          <a:p>
            <a:endParaRPr lang="en-US" altLang="zh-CN" sz="3333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itchFamily="18" charset="0"/>
            </a:endParaRPr>
          </a:p>
          <a:p>
            <a:endParaRPr lang="en-US" altLang="zh-CN" sz="3333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itchFamily="18" charset="0"/>
            </a:endParaRPr>
          </a:p>
          <a:p>
            <a:endParaRPr lang="en-US" altLang="zh-CN" sz="3333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itchFamily="18" charset="0"/>
            </a:endParaRPr>
          </a:p>
          <a:p>
            <a:endParaRPr lang="zh-CN" altLang="en-US" sz="3333" dirty="0">
              <a:solidFill>
                <a:srgbClr val="7030A0"/>
              </a:solidFill>
              <a:latin typeface="+mj-lt"/>
              <a:ea typeface="方正粗圆_GBK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9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15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36756"/>
            <a:ext cx="7575296" cy="6453632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563" y="1713958"/>
            <a:ext cx="5280587" cy="105987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267" b="1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Trò</a:t>
            </a:r>
            <a:r>
              <a:rPr lang="en-US" altLang="zh-CN" sz="4267" b="1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chơi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đồng</a:t>
            </a:r>
            <a:r>
              <a:rPr lang="en-US" altLang="zh-CN" sz="4267" b="1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đội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: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Trong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5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phút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,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hãy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tìm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tên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các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bài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hát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về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gia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đình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.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Đội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tìm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được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nhiều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nhất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sẽ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chiến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thắng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và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nhận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quà</a:t>
            </a:r>
            <a:r>
              <a:rPr lang="en-US" altLang="zh-CN" sz="4267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altLang="zh-CN" sz="4267" dirty="0">
              <a:solidFill>
                <a:srgbClr val="FF0000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algn="just"/>
            <a:endParaRPr lang="en-US" altLang="zh-CN" sz="4267" dirty="0">
              <a:solidFill>
                <a:srgbClr val="FF0000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algn="just"/>
            <a:endParaRPr lang="en-US" altLang="zh-CN" sz="4267" dirty="0">
              <a:solidFill>
                <a:srgbClr val="FF0000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algn="just"/>
            <a:endParaRPr lang="en-US" altLang="zh-CN" sz="4267" dirty="0">
              <a:solidFill>
                <a:srgbClr val="FF0000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algn="just"/>
            <a:endParaRPr lang="en-US" altLang="zh-CN" sz="4267" dirty="0">
              <a:solidFill>
                <a:srgbClr val="FF0000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algn="just"/>
            <a:endParaRPr lang="en-US" altLang="zh-CN" sz="4267" dirty="0">
              <a:solidFill>
                <a:srgbClr val="FF0000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algn="just"/>
            <a:endParaRPr lang="en-US" altLang="zh-CN" sz="4267" dirty="0">
              <a:solidFill>
                <a:srgbClr val="FF0000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algn="just"/>
            <a:endParaRPr lang="en-US" altLang="zh-CN" sz="4267" dirty="0">
              <a:solidFill>
                <a:srgbClr val="FF0000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algn="just"/>
            <a:endParaRPr lang="en-US" altLang="zh-CN" sz="4267" dirty="0">
              <a:solidFill>
                <a:srgbClr val="FF0000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algn="just"/>
            <a:endParaRPr lang="zh-CN" altLang="en-US" sz="4267" dirty="0">
              <a:solidFill>
                <a:srgbClr val="FF0000"/>
              </a:solidFill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-48683" y="3119353"/>
            <a:ext cx="2497563" cy="337103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72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34897" r="15062" b="7820"/>
          <a:stretch/>
        </p:blipFill>
        <p:spPr>
          <a:xfrm>
            <a:off x="2869803" y="2367302"/>
            <a:ext cx="7450667" cy="392853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77" y="1700808"/>
            <a:ext cx="2630760" cy="2630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8" t="38478" r="37870" b="37870"/>
          <a:stretch/>
        </p:blipFill>
        <p:spPr>
          <a:xfrm>
            <a:off x="6143579" y="2809638"/>
            <a:ext cx="439855" cy="439855"/>
          </a:xfrm>
          <a:prstGeom prst="rect">
            <a:avLst/>
          </a:prstGeom>
        </p:spPr>
      </p:pic>
      <p:grpSp>
        <p:nvGrpSpPr>
          <p:cNvPr id="9" name="8"/>
          <p:cNvGrpSpPr/>
          <p:nvPr/>
        </p:nvGrpSpPr>
        <p:grpSpPr>
          <a:xfrm>
            <a:off x="2869803" y="1700809"/>
            <a:ext cx="7450667" cy="4595028"/>
            <a:chOff x="2178756" y="1295062"/>
            <a:chExt cx="5588000" cy="3446271"/>
          </a:xfrm>
        </p:grpSpPr>
        <p:pic>
          <p:nvPicPr>
            <p:cNvPr id="5" name="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6" name="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7" name="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1158993" y="4921955"/>
            <a:ext cx="10039585" cy="1936044"/>
          </a:xfrm>
          <a:prstGeom prst="rect">
            <a:avLst/>
          </a:prstGeom>
        </p:spPr>
      </p:pic>
      <p:pic>
        <p:nvPicPr>
          <p:cNvPr id="14" name="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7" t="3973" r="2589" b="55825"/>
          <a:stretch/>
        </p:blipFill>
        <p:spPr>
          <a:xfrm>
            <a:off x="7898495" y="-411426"/>
            <a:ext cx="3850280" cy="2503031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7" t="3973" r="2589" b="55825"/>
          <a:stretch/>
        </p:blipFill>
        <p:spPr>
          <a:xfrm rot="21444030">
            <a:off x="956303" y="98299"/>
            <a:ext cx="3327037" cy="20545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12224" y="548681"/>
            <a:ext cx="3264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Segoe UI Black" panose="020B0A02040204020203" pitchFamily="34" charset="0"/>
                <a:cs typeface="Segoe UI Black" panose="020B0A02040204020203" pitchFamily="34" charset="0"/>
              </a:rPr>
              <a:t>     </a:t>
            </a:r>
            <a:r>
              <a:rPr lang="en-US" altLang="zh-CN" sz="400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Đội</a:t>
            </a:r>
            <a:r>
              <a:rPr lang="en-US" altLang="zh-CN" sz="4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1</a:t>
            </a:r>
            <a:endParaRPr lang="en-US" altLang="zh-CN" sz="4000" dirty="0"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en-US" altLang="zh-CN" sz="4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en-US" altLang="zh-CN" sz="4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zh-CN" altLang="en-US" sz="4000" dirty="0"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0230" y="932723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solidFill>
                  <a:schemeClr val="accent3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Đội</a:t>
            </a:r>
            <a:r>
              <a:rPr lang="en-US" altLang="zh-CN" sz="4000" dirty="0">
                <a:solidFill>
                  <a:schemeClr val="accent3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2</a:t>
            </a:r>
            <a:endParaRPr lang="zh-CN" altLang="en-US" sz="4000" dirty="0">
              <a:solidFill>
                <a:schemeClr val="accent3">
                  <a:lumMod val="75000"/>
                </a:schemeClr>
              </a:solidFill>
              <a:latin typeface="Segoe UI Black" panose="020B0A02040204020203" pitchFamily="34" charset="0"/>
              <a:ea typeface="方正粗圆_GBK" pitchFamily="65" charset="-122"/>
              <a:cs typeface="Segoe UI Black" panose="020B0A02040204020203" pitchFamily="34" charset="0"/>
            </a:endParaRPr>
          </a:p>
        </p:txBody>
      </p:sp>
      <p:sp>
        <p:nvSpPr>
          <p:cNvPr id="18" name="17"/>
          <p:cNvSpPr txBox="1"/>
          <p:nvPr/>
        </p:nvSpPr>
        <p:spPr>
          <a:xfrm>
            <a:off x="1014331" y="2146420"/>
            <a:ext cx="4935707" cy="23490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80990" indent="-380990">
              <a:buFontTx/>
              <a:buChar char="-"/>
            </a:pP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zh-CN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Tx/>
              <a:buChar char="-"/>
            </a:pP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pPr marL="380990" indent="-380990">
              <a:buFontTx/>
              <a:buChar char="-"/>
            </a:pP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altLang="zh-CN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Tx/>
              <a:buChar char="-"/>
            </a:pP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altLang="zh-CN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Tx/>
              <a:buChar char="-"/>
            </a:pP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zh-CN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18"/>
          <p:cNvSpPr txBox="1"/>
          <p:nvPr/>
        </p:nvSpPr>
        <p:spPr>
          <a:xfrm>
            <a:off x="7213904" y="2091605"/>
            <a:ext cx="4162683" cy="265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Tx/>
              <a:buChar char="-"/>
            </a:pPr>
            <a:r>
              <a:rPr lang="en-US" altLang="zh-CN" sz="3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zh-CN" sz="3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sz="3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3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altLang="zh-CN" sz="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Tx/>
              <a:buChar char="-"/>
            </a:pPr>
            <a:r>
              <a:rPr lang="en-US" altLang="zh-CN" sz="3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sz="3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zh-CN" sz="3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zh-CN" sz="3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altLang="zh-CN" sz="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Tx/>
              <a:buChar char="-"/>
            </a:pPr>
            <a:r>
              <a:rPr lang="en-US" altLang="zh-CN" sz="3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con</a:t>
            </a:r>
          </a:p>
          <a:p>
            <a:pPr marL="380990" indent="-380990">
              <a:buFontTx/>
              <a:buChar char="-"/>
            </a:pPr>
            <a:r>
              <a:rPr lang="en-US" altLang="zh-CN" sz="3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zh-CN" sz="3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zh-CN" sz="3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zh-CN" sz="3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altLang="zh-CN" sz="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Tx/>
              <a:buChar char="-"/>
            </a:pPr>
            <a:r>
              <a:rPr lang="en-US" altLang="zh-CN" sz="3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zh-CN" sz="3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zh-CN" sz="3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zh-CN" sz="3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zh-CN" sz="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10083502" y="260648"/>
            <a:ext cx="1032596" cy="1149960"/>
          </a:xfrm>
          <a:prstGeom prst="rect">
            <a:avLst/>
          </a:prstGeom>
        </p:spPr>
      </p:pic>
      <p:pic>
        <p:nvPicPr>
          <p:cNvPr id="21" name="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 rot="19922747">
            <a:off x="3525819" y="1343035"/>
            <a:ext cx="785583" cy="87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5400000">
                                      <p:cBhvr>
                                        <p:cTn id="24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9645803" y="302340"/>
            <a:ext cx="2442453" cy="2856931"/>
          </a:xfrm>
          <a:prstGeom prst="rect">
            <a:avLst/>
          </a:prstGeom>
        </p:spPr>
      </p:pic>
      <p:pic>
        <p:nvPicPr>
          <p:cNvPr id="1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1199456" y="-123395"/>
            <a:ext cx="6912768" cy="56789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3606" y="1796819"/>
            <a:ext cx="42244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latin typeface="+mj-lt"/>
              </a:rPr>
              <a:t>Tìm hiểu 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vi-VN" sz="4000" b="1" dirty="0">
                <a:latin typeface="+mj-lt"/>
              </a:rPr>
              <a:t>ng vấn để có thể nảy sinh trong gia đình em</a:t>
            </a:r>
            <a:endParaRPr lang="en-US" sz="4000" dirty="0">
              <a:latin typeface="+mj-lt"/>
            </a:endParaRPr>
          </a:p>
        </p:txBody>
      </p:sp>
      <p:pic>
        <p:nvPicPr>
          <p:cNvPr id="12" name="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431371" y="-127967"/>
            <a:ext cx="1267968" cy="3413760"/>
          </a:xfrm>
          <a:prstGeom prst="rect">
            <a:avLst/>
          </a:prstGeom>
        </p:spPr>
      </p:pic>
      <p:pic>
        <p:nvPicPr>
          <p:cNvPr id="13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7141029" y="-159001"/>
            <a:ext cx="2958592" cy="2178304"/>
          </a:xfrm>
          <a:prstGeom prst="rect">
            <a:avLst/>
          </a:prstGeom>
        </p:spPr>
      </p:pic>
      <p:pic>
        <p:nvPicPr>
          <p:cNvPr id="17" name="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2"/>
          <a:stretch/>
        </p:blipFill>
        <p:spPr>
          <a:xfrm>
            <a:off x="0" y="3139089"/>
            <a:ext cx="12192000" cy="371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5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7770" y="1783150"/>
            <a:ext cx="5576135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+mj-lt"/>
              </a:rPr>
              <a:t>Trong gia đình, đôi lúc có một số vấn đề nảy sinh ngoài ý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4000" dirty="0">
                <a:latin typeface="+mj-lt"/>
              </a:rPr>
              <a:t>uốn, đó thường là những vấn đề nào?</a:t>
            </a:r>
            <a:endParaRPr lang="en-US" sz="4000" dirty="0">
              <a:latin typeface="+mj-lt"/>
            </a:endParaRPr>
          </a:p>
          <a:p>
            <a:pPr algn="just"/>
            <a:endParaRPr lang="en-US" altLang="zh-CN" sz="4000" b="1" dirty="0">
              <a:solidFill>
                <a:schemeClr val="accent3">
                  <a:lumMod val="75000"/>
                </a:schemeClr>
              </a:solidFill>
              <a:latin typeface="+mj-lt"/>
              <a:ea typeface="方正粗圆_GBK" pitchFamily="65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4000" b="1" dirty="0">
              <a:solidFill>
                <a:schemeClr val="accent3">
                  <a:lumMod val="75000"/>
                </a:schemeClr>
              </a:solidFill>
              <a:latin typeface="+mj-lt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207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2"/>
          <a:stretch/>
        </p:blipFill>
        <p:spPr>
          <a:xfrm>
            <a:off x="0" y="3139089"/>
            <a:ext cx="12192000" cy="371891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755">
            <a:off x="1115596" y="1014210"/>
            <a:ext cx="2640259" cy="1543535"/>
          </a:xfrm>
          <a:prstGeom prst="wedgeRoundRect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886">
            <a:off x="7659655" y="-96747"/>
            <a:ext cx="3777904" cy="2405264"/>
          </a:xfrm>
          <a:prstGeom prst="star5">
            <a:avLst>
              <a:gd name="adj" fmla="val 32095"/>
              <a:gd name="hf" fmla="val 105146"/>
              <a:gd name="vf" fmla="val 11055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6" name="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19" y="1870591"/>
            <a:ext cx="2918987" cy="1942452"/>
          </a:xfrm>
          <a:prstGeom prst="wedgeEllipse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contourClr>
              <a:schemeClr val="bg1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84419" y="3010473"/>
            <a:ext cx="3246402" cy="58477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Thiếu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sự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quan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tâm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3166" y="4197086"/>
            <a:ext cx="4825360" cy="584775"/>
          </a:xfrm>
          <a:prstGeom prst="rect">
            <a:avLst/>
          </a:prstGeom>
          <a:noFill/>
          <a:ln w="19050">
            <a:solidFill>
              <a:srgbClr val="ACCE3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Cãi</a:t>
            </a:r>
            <a:r>
              <a:rPr lang="en-US" altLang="zh-CN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nhau</a:t>
            </a: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vì</a:t>
            </a:r>
            <a:r>
              <a:rPr lang="en-US" altLang="zh-CN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không</a:t>
            </a:r>
            <a:r>
              <a:rPr lang="en-US" altLang="zh-CN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thấu</a:t>
            </a:r>
            <a:r>
              <a:rPr lang="en-US" altLang="zh-CN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hiểu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5942" y="2668502"/>
            <a:ext cx="3502882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solidFill>
                  <a:schemeClr val="tx2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Bất</a:t>
            </a:r>
            <a:r>
              <a: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đồng</a:t>
            </a:r>
            <a:r>
              <a: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quan</a:t>
            </a:r>
            <a:r>
              <a: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điểm</a:t>
            </a:r>
            <a:endParaRPr lang="zh-CN" altLang="en-US" sz="3200" dirty="0">
              <a:solidFill>
                <a:schemeClr val="tx2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7770" y="1783149"/>
            <a:ext cx="5576135" cy="39500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4267" dirty="0">
                <a:latin typeface="+mj-lt"/>
              </a:rPr>
              <a:t>Khi có vấn đề </a:t>
            </a:r>
            <a:r>
              <a:rPr lang="vi-VN" sz="4000" dirty="0">
                <a:latin typeface="+mj-lt"/>
              </a:rPr>
              <a:t>n</a:t>
            </a:r>
            <a:r>
              <a:rPr lang="en-US" sz="4000" dirty="0" err="1">
                <a:latin typeface="+mj-lt"/>
              </a:rPr>
              <a:t>ảy</a:t>
            </a:r>
            <a:r>
              <a:rPr lang="vi-VN" sz="4000" dirty="0">
                <a:latin typeface="+mj-lt"/>
              </a:rPr>
              <a:t> </a:t>
            </a:r>
            <a:r>
              <a:rPr lang="vi-VN" sz="4267" dirty="0">
                <a:latin typeface="+mj-lt"/>
              </a:rPr>
              <a:t>sinh ngoài ý muốn trong quan hệ gia đình, </a:t>
            </a:r>
            <a:r>
              <a:rPr lang="en-US" sz="4267" dirty="0" err="1">
                <a:latin typeface="Times New Roman (Headings)"/>
              </a:rPr>
              <a:t>em</a:t>
            </a:r>
            <a:r>
              <a:rPr lang="en-US" sz="4267" dirty="0">
                <a:latin typeface="Times New Roman (Headings)"/>
              </a:rPr>
              <a:t> </a:t>
            </a:r>
            <a:r>
              <a:rPr lang="en-US" sz="4267" dirty="0" err="1">
                <a:latin typeface="Times New Roman (Headings)"/>
              </a:rPr>
              <a:t>sẽ</a:t>
            </a:r>
            <a:r>
              <a:rPr lang="en-US" sz="4267" dirty="0">
                <a:latin typeface="Times New Roman (Headings)"/>
              </a:rPr>
              <a:t> </a:t>
            </a:r>
            <a:r>
              <a:rPr lang="en-US" sz="4267" dirty="0" err="1">
                <a:latin typeface="Times New Roman (Headings)"/>
              </a:rPr>
              <a:t>làm</a:t>
            </a:r>
            <a:r>
              <a:rPr lang="en-US" sz="4267" dirty="0">
                <a:latin typeface="Times New Roman (Headings)"/>
              </a:rPr>
              <a:t> </a:t>
            </a:r>
            <a:r>
              <a:rPr lang="en-US" sz="4267" dirty="0" err="1">
                <a:latin typeface="Times New Roman (Headings)"/>
              </a:rPr>
              <a:t>gì</a:t>
            </a:r>
            <a:r>
              <a:rPr lang="en-US" sz="4267" dirty="0">
                <a:latin typeface="Times New Roman (Headings)"/>
              </a:rPr>
              <a:t>?</a:t>
            </a:r>
          </a:p>
          <a:p>
            <a:pPr algn="just"/>
            <a:endParaRPr lang="en-US" altLang="zh-CN" sz="4000" b="1" dirty="0">
              <a:solidFill>
                <a:schemeClr val="accent3">
                  <a:lumMod val="75000"/>
                </a:schemeClr>
              </a:solidFill>
              <a:latin typeface="+mj-lt"/>
              <a:ea typeface="方正粗圆_GBK" pitchFamily="65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4000" b="1" dirty="0">
              <a:solidFill>
                <a:schemeClr val="accent3">
                  <a:lumMod val="75000"/>
                </a:schemeClr>
              </a:solidFill>
              <a:latin typeface="+mj-lt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9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437376" y="2763520"/>
            <a:ext cx="5754624" cy="40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730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808</Words>
  <Application>Microsoft Office PowerPoint</Application>
  <PresentationFormat>Custom</PresentationFormat>
  <Paragraphs>92</Paragraphs>
  <Slides>23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User</cp:lastModifiedBy>
  <cp:revision>25</cp:revision>
  <dcterms:created xsi:type="dcterms:W3CDTF">2021-08-15T04:23:29Z</dcterms:created>
  <dcterms:modified xsi:type="dcterms:W3CDTF">2021-12-13T04:37:46Z</dcterms:modified>
</cp:coreProperties>
</file>