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1" r:id="rId2"/>
    <p:sldId id="259" r:id="rId3"/>
    <p:sldId id="305" r:id="rId4"/>
    <p:sldId id="302" r:id="rId5"/>
    <p:sldId id="303" r:id="rId6"/>
    <p:sldId id="300" r:id="rId7"/>
    <p:sldId id="262" r:id="rId8"/>
    <p:sldId id="266" r:id="rId9"/>
    <p:sldId id="282" r:id="rId10"/>
    <p:sldId id="284" r:id="rId11"/>
    <p:sldId id="299" r:id="rId12"/>
    <p:sldId id="270" r:id="rId13"/>
    <p:sldId id="271" r:id="rId14"/>
    <p:sldId id="272" r:id="rId15"/>
    <p:sldId id="298" r:id="rId16"/>
    <p:sldId id="277" r:id="rId17"/>
    <p:sldId id="279"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0" d="100"/>
          <a:sy n="70" d="100"/>
        </p:scale>
        <p:origin x="4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image" Target="../media/image3.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GIF"/><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image" Target="../media/image3.GIF"/><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4722495" y="45085"/>
            <a:ext cx="2896870" cy="7562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 Box 99"/>
          <p:cNvSpPr txBox="1"/>
          <p:nvPr/>
        </p:nvSpPr>
        <p:spPr>
          <a:xfrm>
            <a:off x="259715" y="704215"/>
            <a:ext cx="11932285" cy="1198880"/>
          </a:xfrm>
          <a:prstGeom prst="rect">
            <a:avLst/>
          </a:prstGeom>
          <a:noFill/>
          <a:ln w="9525">
            <a:noFill/>
          </a:ln>
        </p:spPr>
        <p:txBody>
          <a:bodyPr wrap="square">
            <a:spAutoFit/>
          </a:bodyPr>
          <a:lstStyle/>
          <a:p>
            <a:pPr indent="0"/>
            <a:r>
              <a:rPr lang="en-US" sz="3600" b="1" i="1">
                <a:solidFill>
                  <a:srgbClr val="000000"/>
                </a:solidFill>
                <a:latin typeface="Times New Roman" panose="02020603050405020304" pitchFamily="18" charset="0"/>
                <a:ea typeface="SimSun" panose="02010600030101010101" pitchFamily="2" charset="-122"/>
              </a:rPr>
              <a:t>Câu </a:t>
            </a:r>
            <a:r>
              <a:rPr lang="vi-VN" altLang="en-US" sz="3600" b="1" i="1">
                <a:solidFill>
                  <a:srgbClr val="000000"/>
                </a:solidFill>
                <a:latin typeface="Times New Roman" panose="02020603050405020304" pitchFamily="18" charset="0"/>
                <a:ea typeface="SimSun" panose="02010600030101010101" pitchFamily="2" charset="-122"/>
              </a:rPr>
              <a:t>1</a:t>
            </a:r>
            <a:r>
              <a:rPr lang="en-US" sz="3600" b="0" i="1">
                <a:solidFill>
                  <a:srgbClr val="000000"/>
                </a:solidFill>
                <a:latin typeface="Times New Roman" panose="02020603050405020304" pitchFamily="18" charset="0"/>
                <a:ea typeface="SimSun" panose="02010600030101010101" pitchFamily="2" charset="-122"/>
              </a:rPr>
              <a:t>. Trong các bữa ăn dưới đây, em hãy cho biết bữa ăn nào có thành phần các nhóm thực phẩm hợp lí. Vì sao?</a:t>
            </a:r>
            <a:endParaRPr lang="en-US" sz="3600"/>
          </a:p>
        </p:txBody>
      </p:sp>
      <p:graphicFrame>
        <p:nvGraphicFramePr>
          <p:cNvPr id="4" name="Table 3"/>
          <p:cNvGraphicFramePr/>
          <p:nvPr/>
        </p:nvGraphicFramePr>
        <p:xfrm>
          <a:off x="1627505" y="1903095"/>
          <a:ext cx="8936355" cy="3725545"/>
        </p:xfrm>
        <a:graphic>
          <a:graphicData uri="http://schemas.openxmlformats.org/drawingml/2006/table">
            <a:tbl>
              <a:tblPr firstRow="1" bandRow="1">
                <a:tableStyleId>{5940675A-B579-460E-94D1-54222C63F5DA}</a:tableStyleId>
              </a:tblPr>
              <a:tblGrid>
                <a:gridCol w="3057525">
                  <a:extLst>
                    <a:ext uri="{9D8B030D-6E8A-4147-A177-3AD203B41FA5}">
                      <a16:colId xmlns:a16="http://schemas.microsoft.com/office/drawing/2014/main" xmlns="" val="20000"/>
                    </a:ext>
                  </a:extLst>
                </a:gridCol>
                <a:gridCol w="2766695">
                  <a:extLst>
                    <a:ext uri="{9D8B030D-6E8A-4147-A177-3AD203B41FA5}">
                      <a16:colId xmlns:a16="http://schemas.microsoft.com/office/drawing/2014/main" xmlns="" val="20001"/>
                    </a:ext>
                  </a:extLst>
                </a:gridCol>
                <a:gridCol w="3112135">
                  <a:extLst>
                    <a:ext uri="{9D8B030D-6E8A-4147-A177-3AD203B41FA5}">
                      <a16:colId xmlns:a16="http://schemas.microsoft.com/office/drawing/2014/main" xmlns="" val="20002"/>
                    </a:ext>
                  </a:extLst>
                </a:gridCol>
              </a:tblGrid>
              <a:tr h="640080">
                <a:tc>
                  <a:txBody>
                    <a:bodyPr/>
                    <a:lstStyle/>
                    <a:p>
                      <a:pPr indent="0" algn="ctr">
                        <a:buNone/>
                      </a:pPr>
                      <a:r>
                        <a:rPr lang="en-US" sz="3600" b="0" i="1">
                          <a:solidFill>
                            <a:srgbClr val="000000"/>
                          </a:solidFill>
                          <a:latin typeface="Times New Roman" panose="02020603050405020304" pitchFamily="18" charset="0"/>
                          <a:cs typeface="Times New Roman" panose="02020603050405020304" pitchFamily="18" charset="0"/>
                        </a:rPr>
                        <a:t>Bữa ăn số 1</a:t>
                      </a:r>
                      <a:endParaRPr lang="en-US" sz="3600" b="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ctr">
                        <a:buNone/>
                      </a:pPr>
                      <a:r>
                        <a:rPr lang="en-US" sz="3600" b="0" i="1">
                          <a:solidFill>
                            <a:srgbClr val="000000"/>
                          </a:solidFill>
                          <a:latin typeface="Times New Roman" panose="02020603050405020304" pitchFamily="18" charset="0"/>
                          <a:cs typeface="Times New Roman" panose="02020603050405020304" pitchFamily="18" charset="0"/>
                        </a:rPr>
                        <a:t>Bữa ăn số 2</a:t>
                      </a:r>
                      <a:endParaRPr lang="en-US" sz="3600" b="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40000"/>
                        <a:lumOff val="60000"/>
                      </a:schemeClr>
                    </a:solidFill>
                  </a:tcPr>
                </a:tc>
                <a:tc>
                  <a:txBody>
                    <a:bodyPr/>
                    <a:lstStyle/>
                    <a:p>
                      <a:pPr indent="0" algn="ctr">
                        <a:buNone/>
                      </a:pPr>
                      <a:r>
                        <a:rPr lang="en-US" sz="3600" b="0" i="1">
                          <a:solidFill>
                            <a:srgbClr val="000000"/>
                          </a:solidFill>
                          <a:latin typeface="Times New Roman" panose="02020603050405020304" pitchFamily="18" charset="0"/>
                          <a:cs typeface="Times New Roman" panose="02020603050405020304" pitchFamily="18" charset="0"/>
                        </a:rPr>
                        <a:t>Bữa ăn số 3</a:t>
                      </a:r>
                      <a:endParaRPr lang="en-US" sz="3600" b="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0"/>
                  </a:ext>
                </a:extLst>
              </a:tr>
              <a:tr h="3085465">
                <a:tc>
                  <a:txBody>
                    <a:bodyPr/>
                    <a:lstStyle/>
                    <a:p>
                      <a:pPr indent="0">
                        <a:buNone/>
                      </a:pPr>
                      <a:r>
                        <a:rPr lang="en-US" sz="3600" b="0">
                          <a:solidFill>
                            <a:srgbClr val="000000"/>
                          </a:solidFill>
                          <a:latin typeface="Times New Roman" panose="02020603050405020304" pitchFamily="18" charset="0"/>
                          <a:cs typeface="Times New Roman" panose="02020603050405020304" pitchFamily="18" charset="0"/>
                        </a:rPr>
                        <a:t>- Cơm trắng- Thịt kho trứng- Cá rán- Canh mướp đắng (khổ qua)</a:t>
                      </a:r>
                      <a:endParaRPr lang="en-US" sz="3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600" b="0">
                          <a:solidFill>
                            <a:srgbClr val="000000"/>
                          </a:solidFill>
                          <a:latin typeface="Times New Roman" panose="02020603050405020304" pitchFamily="18" charset="0"/>
                          <a:cs typeface="Times New Roman" panose="02020603050405020304" pitchFamily="18" charset="0"/>
                        </a:rPr>
                        <a:t>- Cơm trắng- Su su, cà rốt xào- Giá hẹ xào- Canh cà chua thịt bằm</a:t>
                      </a:r>
                      <a:endParaRPr lang="en-US" sz="3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600" b="0">
                          <a:solidFill>
                            <a:srgbClr val="000000"/>
                          </a:solidFill>
                          <a:latin typeface="Times New Roman" panose="02020603050405020304" pitchFamily="18" charset="0"/>
                          <a:cs typeface="Times New Roman" panose="02020603050405020304" pitchFamily="18" charset="0"/>
                        </a:rPr>
                        <a:t>- Cơm trắng- Cá rô kho tộ- Canh chua nấu cá- Đậu cô ve xào thịt</a:t>
                      </a:r>
                      <a:endParaRPr lang="en-US" sz="3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 name="Text Box 4"/>
          <p:cNvSpPr txBox="1"/>
          <p:nvPr/>
        </p:nvSpPr>
        <p:spPr>
          <a:xfrm>
            <a:off x="4785995" y="116840"/>
            <a:ext cx="2879725" cy="706755"/>
          </a:xfrm>
          <a:prstGeom prst="rect">
            <a:avLst/>
          </a:prstGeom>
          <a:noFill/>
        </p:spPr>
        <p:txBody>
          <a:bodyPr wrap="none" rtlCol="0" anchor="t">
            <a:spAutoFit/>
          </a:bodyPr>
          <a:lstStyle/>
          <a:p>
            <a:r>
              <a:rPr lang="vi-VN" altLang="en-US" sz="4000" b="1" i="1">
                <a:gradFill>
                  <a:gsLst>
                    <a:gs pos="0">
                      <a:srgbClr val="FE4444"/>
                    </a:gs>
                    <a:gs pos="100000">
                      <a:srgbClr val="832B2B"/>
                    </a:gs>
                  </a:gsLst>
                  <a:lin scaled="0"/>
                </a:gradFill>
                <a:latin typeface="Times New Roman" panose="02020603050405020304" pitchFamily="18" charset="0"/>
                <a:ea typeface="SimSun" panose="02010600030101010101" pitchFamily="2" charset="-122"/>
                <a:sym typeface="+mn-ea"/>
              </a:rPr>
              <a:t>ÔN BÀI CŨ</a:t>
            </a:r>
            <a:r>
              <a:rPr lang="en-US" sz="4000" b="1" i="1">
                <a:gradFill>
                  <a:gsLst>
                    <a:gs pos="0">
                      <a:srgbClr val="FE4444"/>
                    </a:gs>
                    <a:gs pos="100000">
                      <a:srgbClr val="832B2B"/>
                    </a:gs>
                  </a:gsLst>
                  <a:lin scaled="0"/>
                </a:gradFill>
                <a:latin typeface="Times New Roman" panose="02020603050405020304" pitchFamily="18" charset="0"/>
                <a:ea typeface="SimSun" panose="02010600030101010101" pitchFamily="2" charset="-122"/>
                <a:sym typeface="+mn-ea"/>
              </a:rPr>
              <a:t> </a:t>
            </a:r>
          </a:p>
        </p:txBody>
      </p:sp>
      <p:sp>
        <p:nvSpPr>
          <p:cNvPr id="3" name="Text Box 2"/>
          <p:cNvSpPr txBox="1"/>
          <p:nvPr/>
        </p:nvSpPr>
        <p:spPr>
          <a:xfrm>
            <a:off x="259715" y="5659120"/>
            <a:ext cx="11791315" cy="1198880"/>
          </a:xfrm>
          <a:prstGeom prst="rect">
            <a:avLst/>
          </a:prstGeom>
          <a:noFill/>
        </p:spPr>
        <p:txBody>
          <a:bodyPr wrap="square" rtlCol="0" anchor="t">
            <a:spAutoFit/>
          </a:bodyPr>
          <a:lstStyle/>
          <a:p>
            <a:pPr indent="0" algn="ctr">
              <a:buNone/>
            </a:pPr>
            <a:r>
              <a:rPr lang="en-US" sz="3600" i="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Bữa ăn số 3</a:t>
            </a:r>
            <a:r>
              <a:rPr lang="vi-VN" altLang="en-US" sz="3600" i="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là hợp lí vì có đủ 3 món chính: canh, mặn, xào(hay luộc), cung cấp đủ chất dinh dưỡng.</a:t>
            </a:r>
          </a:p>
        </p:txBody>
      </p:sp>
      <p:pic>
        <p:nvPicPr>
          <p:cNvPr id="6" name="Picture 5"/>
          <p:cNvPicPr>
            <a:picLocks noChangeAspect="1"/>
          </p:cNvPicPr>
          <p:nvPr/>
        </p:nvPicPr>
        <p:blipFill>
          <a:blip r:embed="rId2"/>
          <a:stretch>
            <a:fillRect/>
          </a:stretch>
        </p:blipFill>
        <p:spPr>
          <a:xfrm>
            <a:off x="-144115" y="11974"/>
            <a:ext cx="12479594" cy="6858594"/>
          </a:xfrm>
          <a:prstGeom prst="rect">
            <a:avLst/>
          </a:prstGeom>
        </p:spPr>
      </p:pic>
      <p:sp>
        <p:nvSpPr>
          <p:cNvPr id="8" name="Rounded Rectangle 7"/>
          <p:cNvSpPr/>
          <p:nvPr/>
        </p:nvSpPr>
        <p:spPr>
          <a:xfrm>
            <a:off x="3587932" y="2080036"/>
            <a:ext cx="4223657" cy="984068"/>
          </a:xfrm>
          <a:prstGeom prst="roundRect">
            <a:avLst/>
          </a:prstGeom>
          <a:scene3d>
            <a:camera prst="orthographicFront"/>
            <a:lightRig rig="threePt" dir="t"/>
          </a:scene3d>
          <a:sp3d>
            <a:bevelT w="139700" h="139700" prst="divo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i="1" dirty="0">
                <a:solidFill>
                  <a:srgbClr val="FF0000"/>
                </a:solidFill>
                <a:latin typeface="Times New Roman" panose="02020603050405020304" pitchFamily="18" charset="0"/>
                <a:cs typeface="Times New Roman" panose="02020603050405020304" pitchFamily="18" charset="0"/>
              </a:rPr>
              <a:t>CÔNG NGHỆ 6</a:t>
            </a:r>
          </a:p>
        </p:txBody>
      </p:sp>
      <p:sp>
        <p:nvSpPr>
          <p:cNvPr id="9" name="TextBox 8"/>
          <p:cNvSpPr txBox="1"/>
          <p:nvPr/>
        </p:nvSpPr>
        <p:spPr>
          <a:xfrm>
            <a:off x="4014650" y="4833257"/>
            <a:ext cx="4397829"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GV</a:t>
            </a:r>
            <a:r>
              <a:rPr lang="en-US" sz="2400" b="1" i="1" dirty="0" smtClean="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17"/>
            <a:ext cx="8229600" cy="563562"/>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4. </a:t>
            </a:r>
            <a:r>
              <a:rPr lang="en-US" sz="3200" b="1" dirty="0" err="1">
                <a:solidFill>
                  <a:srgbClr val="FF0000"/>
                </a:solidFill>
                <a:latin typeface="Times New Roman" panose="02020603050405020304" pitchFamily="18" charset="0"/>
                <a:cs typeface="Times New Roman" panose="02020603050405020304" pitchFamily="18" charset="0"/>
              </a:rPr>
              <a:t>Xây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bữa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lí</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463494"/>
              </p:ext>
            </p:extLst>
          </p:nvPr>
        </p:nvGraphicFramePr>
        <p:xfrm>
          <a:off x="2" y="971550"/>
          <a:ext cx="12221210" cy="5464810"/>
        </p:xfrm>
        <a:graphic>
          <a:graphicData uri="http://schemas.openxmlformats.org/drawingml/2006/table">
            <a:tbl>
              <a:tblPr firstRow="1" firstCol="1" bandRow="1">
                <a:tableStyleId>{5C22544A-7EE6-4342-B048-85BDC9FD1C3A}</a:tableStyleId>
              </a:tblPr>
              <a:tblGrid>
                <a:gridCol w="2155190">
                  <a:extLst>
                    <a:ext uri="{9D8B030D-6E8A-4147-A177-3AD203B41FA5}">
                      <a16:colId xmlns:a16="http://schemas.microsoft.com/office/drawing/2014/main" xmlns="" val="20000"/>
                    </a:ext>
                  </a:extLst>
                </a:gridCol>
                <a:gridCol w="1827530">
                  <a:extLst>
                    <a:ext uri="{9D8B030D-6E8A-4147-A177-3AD203B41FA5}">
                      <a16:colId xmlns:a16="http://schemas.microsoft.com/office/drawing/2014/main" xmlns="" val="20001"/>
                    </a:ext>
                  </a:extLst>
                </a:gridCol>
                <a:gridCol w="2250440">
                  <a:extLst>
                    <a:ext uri="{9D8B030D-6E8A-4147-A177-3AD203B41FA5}">
                      <a16:colId xmlns:a16="http://schemas.microsoft.com/office/drawing/2014/main" xmlns="" val="20002"/>
                    </a:ext>
                  </a:extLst>
                </a:gridCol>
                <a:gridCol w="2501900">
                  <a:extLst>
                    <a:ext uri="{9D8B030D-6E8A-4147-A177-3AD203B41FA5}">
                      <a16:colId xmlns:a16="http://schemas.microsoft.com/office/drawing/2014/main" xmlns="" val="20003"/>
                    </a:ext>
                  </a:extLst>
                </a:gridCol>
                <a:gridCol w="1852930">
                  <a:extLst>
                    <a:ext uri="{9D8B030D-6E8A-4147-A177-3AD203B41FA5}">
                      <a16:colId xmlns:a16="http://schemas.microsoft.com/office/drawing/2014/main" xmlns="" val="20004"/>
                    </a:ext>
                  </a:extLst>
                </a:gridCol>
                <a:gridCol w="1633220">
                  <a:extLst>
                    <a:ext uri="{9D8B030D-6E8A-4147-A177-3AD203B41FA5}">
                      <a16:colId xmlns:a16="http://schemas.microsoft.com/office/drawing/2014/main" xmlns="" val="20005"/>
                    </a:ext>
                  </a:extLst>
                </a:gridCol>
              </a:tblGrid>
              <a:tr h="975360">
                <a:tc>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Món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ăn</a:t>
                      </a: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Thực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phẩm</a:t>
                      </a: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SL</a:t>
                      </a:r>
                    </a:p>
                  </a:txBody>
                  <a:tcPr marL="68580" marR="68580" marT="0" marB="0"/>
                </a:tc>
                <a:tc>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a:t>
                      </a:r>
                      <a:endParaRPr lang="en-US" sz="3200" dirty="0">
                        <a:effectLst/>
                        <a:latin typeface="Times New Roman" panose="02020603050405020304" pitchFamily="18" charset="0"/>
                        <a:cs typeface="Times New Roman" panose="02020603050405020304" pitchFamily="18" charset="0"/>
                      </a:endParaRPr>
                    </a:p>
                  </a:txBody>
                  <a:tcPr marL="68580" marR="68580" marT="0" marB="0"/>
                </a:tc>
                <a:tc gridSpan="2">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cs typeface="Times New Roman" panose="02020603050405020304" pitchFamily="18" charset="0"/>
                        </a:rPr>
                        <a:t>) </a:t>
                      </a:r>
                    </a:p>
                  </a:txBody>
                  <a:tcPr marL="68580" marR="68580" marT="0" marB="0"/>
                </a:tc>
                <a:tc hMerge="1">
                  <a:txBody>
                    <a:bodyPr/>
                    <a:lstStyle/>
                    <a:p>
                      <a:endParaRPr lang="en-US"/>
                    </a:p>
                  </a:txBody>
                  <a:tcPr/>
                </a:tc>
                <a:extLst>
                  <a:ext uri="{0D108BD9-81ED-4DB2-BD59-A6C34878D82A}">
                    <a16:rowId xmlns:a16="http://schemas.microsoft.com/office/drawing/2014/main" xmlns="" val="10000"/>
                  </a:ext>
                </a:extLst>
              </a:tr>
              <a:tr h="603885">
                <a:tc rowSpan="2">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Canh</a:t>
                      </a:r>
                      <a:r>
                        <a:rPr lang="en-US" sz="3200" dirty="0">
                          <a:effectLst/>
                          <a:latin typeface="Times New Roman" panose="02020603050405020304" pitchFamily="18" charset="0"/>
                          <a:cs typeface="Times New Roman" panose="02020603050405020304" pitchFamily="18" charset="0"/>
                        </a:rPr>
                        <a:t> </a:t>
                      </a:r>
                      <a:r>
                        <a:rPr lang="vi-VN" altLang="en-US" sz="3200" dirty="0" smtClean="0">
                          <a:effectLst/>
                          <a:latin typeface="Times New Roman" panose="02020603050405020304" pitchFamily="18" charset="0"/>
                          <a:cs typeface="Times New Roman" panose="02020603050405020304" pitchFamily="18" charset="0"/>
                        </a:rPr>
                        <a:t>c</a:t>
                      </a:r>
                      <a:r>
                        <a:rPr lang="en-US" altLang="en-US" sz="3200" dirty="0" err="1" smtClean="0">
                          <a:effectLst/>
                          <a:latin typeface="Times New Roman" panose="02020603050405020304" pitchFamily="18" charset="0"/>
                          <a:cs typeface="Times New Roman" panose="02020603050405020304" pitchFamily="18" charset="0"/>
                        </a:rPr>
                        <a:t>ải</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thảo</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nấu</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thịt</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băm</a:t>
                      </a:r>
                      <a:r>
                        <a:rPr lang="vi-VN" altLang="en-US" sz="3200" dirty="0" smtClean="0">
                          <a:effectLst/>
                          <a:latin typeface="Times New Roman" panose="02020603050405020304" pitchFamily="18" charset="0"/>
                          <a:cs typeface="Times New Roman" panose="02020603050405020304" pitchFamily="18" charset="0"/>
                        </a:rPr>
                        <a:t> </a:t>
                      </a:r>
                      <a:r>
                        <a:rPr lang="en-US" sz="3200" dirty="0" smtClean="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err="1" smtClean="0">
                          <a:effectLst/>
                          <a:latin typeface="Times New Roman" panose="02020603050405020304" pitchFamily="18" charset="0"/>
                          <a:cs typeface="Times New Roman" panose="02020603050405020304" pitchFamily="18" charset="0"/>
                        </a:rPr>
                        <a:t>Thịt</a:t>
                      </a:r>
                      <a:r>
                        <a:rPr lang="en-US" sz="3200" dirty="0" smtClean="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băm</a:t>
                      </a: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0,</a:t>
                      </a:r>
                      <a:r>
                        <a:rPr lang="vi-VN" altLang="en-US" sz="3200" dirty="0">
                          <a:effectLst/>
                          <a:latin typeface="Times New Roman" panose="02020603050405020304" pitchFamily="18" charset="0"/>
                          <a:cs typeface="Times New Roman" panose="02020603050405020304" pitchFamily="18" charset="0"/>
                        </a:rPr>
                        <a:t>3</a:t>
                      </a:r>
                      <a:r>
                        <a:rPr lang="en-US" sz="3200" dirty="0">
                          <a:effectLst/>
                          <a:latin typeface="Times New Roman" panose="02020603050405020304" pitchFamily="18" charset="0"/>
                          <a:cs typeface="Times New Roman" panose="02020603050405020304" pitchFamily="18" charset="0"/>
                        </a:rPr>
                        <a:t> kg</a:t>
                      </a:r>
                    </a:p>
                  </a:txBody>
                  <a:tcPr marL="68580" marR="68580" marT="0" marB="0"/>
                </a:tc>
                <a:tc>
                  <a:txBody>
                    <a:bodyPr/>
                    <a:lstStyle/>
                    <a:p>
                      <a:pPr marR="152400">
                        <a:spcAft>
                          <a:spcPts val="600"/>
                        </a:spcAft>
                      </a:pPr>
                      <a:r>
                        <a:rPr lang="en-US" sz="3200" dirty="0">
                          <a:effectLst/>
                          <a:latin typeface="Times New Roman" panose="02020603050405020304" pitchFamily="18" charset="0"/>
                          <a:cs typeface="Times New Roman" panose="02020603050405020304" pitchFamily="18" charset="0"/>
                        </a:rPr>
                        <a:t>1</a:t>
                      </a:r>
                      <a:r>
                        <a:rPr lang="vi-VN" altLang="en-US" sz="3200" dirty="0">
                          <a:effectLst/>
                          <a:latin typeface="Times New Roman" panose="02020603050405020304" pitchFamily="18" charset="0"/>
                          <a:cs typeface="Times New Roman" panose="02020603050405020304" pitchFamily="18" charset="0"/>
                        </a:rPr>
                        <a:t>2</a:t>
                      </a:r>
                      <a:r>
                        <a:rPr lang="en-US" sz="3200" dirty="0">
                          <a:effectLst/>
                          <a:latin typeface="Times New Roman" panose="02020603050405020304" pitchFamily="18" charset="0"/>
                          <a:cs typeface="Times New Roman" panose="02020603050405020304" pitchFamily="18" charset="0"/>
                        </a:rPr>
                        <a:t>0</a:t>
                      </a:r>
                      <a:r>
                        <a:rPr lang="vi-VN" altLang="en-US" sz="3200" dirty="0">
                          <a:effectLst/>
                          <a:latin typeface="Times New Roman" panose="02020603050405020304" pitchFamily="18" charset="0"/>
                          <a:cs typeface="Times New Roman" panose="02020603050405020304" pitchFamily="18" charset="0"/>
                        </a:rPr>
                        <a:t>.</a:t>
                      </a:r>
                      <a:r>
                        <a:rPr lang="en-US" sz="3200" dirty="0">
                          <a:effectLst/>
                          <a:latin typeface="Times New Roman" panose="02020603050405020304" pitchFamily="18" charset="0"/>
                          <a:cs typeface="Times New Roman" panose="02020603050405020304" pitchFamily="18" charset="0"/>
                        </a:rPr>
                        <a:t>000</a:t>
                      </a:r>
                      <a:r>
                        <a:rPr lang="vi-VN" altLang="en-US" sz="3200" dirty="0">
                          <a:effectLst/>
                          <a:latin typeface="Times New Roman" panose="02020603050405020304" pitchFamily="18" charset="0"/>
                          <a:cs typeface="Times New Roman" panose="02020603050405020304" pitchFamily="18" charset="0"/>
                        </a:rPr>
                        <a:t> đ</a:t>
                      </a:r>
                      <a:r>
                        <a:rPr lang="en-US" sz="3200" dirty="0">
                          <a:effectLst/>
                          <a:latin typeface="Times New Roman" panose="02020603050405020304" pitchFamily="18" charset="0"/>
                          <a:cs typeface="Times New Roman" panose="02020603050405020304" pitchFamily="18" charset="0"/>
                        </a:rPr>
                        <a:t>/kg</a:t>
                      </a:r>
                    </a:p>
                  </a:txBody>
                  <a:tcPr marL="68580" marR="68580" marT="0" marB="0"/>
                </a:tc>
                <a:tc>
                  <a:txBody>
                    <a:bodyPr/>
                    <a:lstStyle/>
                    <a:p>
                      <a:pPr marR="152400" algn="ctr">
                        <a:spcAft>
                          <a:spcPts val="600"/>
                        </a:spcAft>
                      </a:pPr>
                      <a:r>
                        <a:rPr lang="en-US" sz="3200">
                          <a:effectLst/>
                          <a:latin typeface="Times New Roman" panose="02020603050405020304" pitchFamily="18" charset="0"/>
                          <a:cs typeface="Times New Roman" panose="02020603050405020304" pitchFamily="18" charset="0"/>
                        </a:rPr>
                        <a:t> </a:t>
                      </a:r>
                    </a:p>
                  </a:txBody>
                  <a:tcPr marL="68580" marR="68580" marT="0" marB="0"/>
                </a:tc>
                <a:tc rowSpan="2">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 </a:t>
                      </a:r>
                    </a:p>
                  </a:txBody>
                  <a:tcPr marL="68580" marR="68580" marT="0" marB="0">
                    <a:solidFill>
                      <a:srgbClr val="FFFF00"/>
                    </a:solidFill>
                  </a:tcPr>
                </a:tc>
                <a:extLst>
                  <a:ext uri="{0D108BD9-81ED-4DB2-BD59-A6C34878D82A}">
                    <a16:rowId xmlns:a16="http://schemas.microsoft.com/office/drawing/2014/main" xmlns="" val="10001"/>
                  </a:ext>
                </a:extLst>
              </a:tr>
              <a:tr h="1080770">
                <a:tc vMerge="1">
                  <a:txBody>
                    <a:bodyPr/>
                    <a:lstStyle/>
                    <a:p>
                      <a:endParaRPr lang="en-US"/>
                    </a:p>
                  </a:txBody>
                  <a:tcPr/>
                </a:tc>
                <a:tc>
                  <a:txBody>
                    <a:bodyPr/>
                    <a:lstStyle/>
                    <a:p>
                      <a:pPr marR="152400" algn="ctr">
                        <a:spcAft>
                          <a:spcPts val="600"/>
                        </a:spcAft>
                      </a:pPr>
                      <a:r>
                        <a:rPr lang="en-US" altLang="en-US" sz="3200" dirty="0" err="1" smtClean="0">
                          <a:effectLst/>
                          <a:latin typeface="Times New Roman" panose="02020603050405020304" pitchFamily="18" charset="0"/>
                          <a:cs typeface="Times New Roman" panose="02020603050405020304" pitchFamily="18" charset="0"/>
                        </a:rPr>
                        <a:t>Cải</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Thảo</a:t>
                      </a:r>
                      <a:endParaRPr lang="en-US" altLang="en-US" sz="3200" baseline="0" dirty="0" smtClean="0">
                        <a:effectLst/>
                        <a:latin typeface="Times New Roman" panose="02020603050405020304" pitchFamily="18" charset="0"/>
                        <a:cs typeface="Times New Roman" panose="02020603050405020304" pitchFamily="18" charset="0"/>
                      </a:endParaRPr>
                    </a:p>
                    <a:p>
                      <a:pPr marR="152400" algn="ctr">
                        <a:spcAft>
                          <a:spcPts val="600"/>
                        </a:spcAft>
                      </a:pPr>
                      <a:r>
                        <a:rPr lang="en-US" altLang="en-US" sz="3200" baseline="0" dirty="0" err="1" smtClean="0">
                          <a:effectLst/>
                          <a:latin typeface="Times New Roman" panose="02020603050405020304" pitchFamily="18" charset="0"/>
                          <a:cs typeface="Times New Roman" panose="02020603050405020304" pitchFamily="18" charset="0"/>
                        </a:rPr>
                        <a:t>Hành</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lá</a:t>
                      </a:r>
                      <a:endParaRPr lang="vi-VN" alt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0,5 kg</a:t>
                      </a: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3</a:t>
                      </a:r>
                      <a:r>
                        <a:rPr lang="vi-VN" altLang="en-US" sz="3200" dirty="0">
                          <a:effectLst/>
                          <a:latin typeface="Times New Roman" panose="02020603050405020304" pitchFamily="18" charset="0"/>
                          <a:cs typeface="Times New Roman" panose="02020603050405020304" pitchFamily="18" charset="0"/>
                        </a:rPr>
                        <a:t>0.</a:t>
                      </a:r>
                      <a:r>
                        <a:rPr lang="en-US" sz="3200" dirty="0">
                          <a:effectLst/>
                          <a:latin typeface="Times New Roman" panose="02020603050405020304" pitchFamily="18" charset="0"/>
                          <a:cs typeface="Times New Roman" panose="02020603050405020304" pitchFamily="18" charset="0"/>
                        </a:rPr>
                        <a:t>000đ/</a:t>
                      </a:r>
                      <a:r>
                        <a:rPr lang="vi-VN" altLang="en-US" sz="3200" dirty="0" err="1">
                          <a:effectLst/>
                          <a:latin typeface="Times New Roman" panose="02020603050405020304" pitchFamily="18" charset="0"/>
                          <a:cs typeface="Times New Roman" panose="02020603050405020304" pitchFamily="18" charset="0"/>
                        </a:rPr>
                        <a:t>kg</a:t>
                      </a:r>
                    </a:p>
                  </a:txBody>
                  <a:tcPr marL="68580" marR="68580" marT="0" marB="0"/>
                </a:tc>
                <a:tc>
                  <a:txBody>
                    <a:bodyPr/>
                    <a:lstStyle/>
                    <a:p>
                      <a:pPr marR="152400" algn="ctr">
                        <a:spcAft>
                          <a:spcPts val="600"/>
                        </a:spcAft>
                      </a:pPr>
                      <a:endParaRPr lang="en-US" sz="3200" dirty="0">
                        <a:effectLst/>
                        <a:latin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10002"/>
                  </a:ext>
                </a:extLst>
              </a:tr>
              <a:tr h="539115">
                <a:tc rowSpan="2">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Cá </a:t>
                      </a:r>
                      <a:r>
                        <a:rPr lang="en-US" altLang="en-US" sz="3200" dirty="0" err="1" smtClean="0">
                          <a:effectLst/>
                          <a:latin typeface="Times New Roman" panose="02020603050405020304" pitchFamily="18" charset="0"/>
                          <a:cs typeface="Times New Roman" panose="02020603050405020304" pitchFamily="18" charset="0"/>
                        </a:rPr>
                        <a:t>Ngát</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kho</a:t>
                      </a:r>
                      <a:r>
                        <a:rPr lang="en-US" altLang="en-US" sz="3200" baseline="0" dirty="0" smtClean="0">
                          <a:effectLst/>
                          <a:latin typeface="Times New Roman" panose="02020603050405020304" pitchFamily="18" charset="0"/>
                          <a:cs typeface="Times New Roman" panose="02020603050405020304" pitchFamily="18" charset="0"/>
                        </a:rPr>
                        <a:t> </a:t>
                      </a:r>
                      <a:r>
                        <a:rPr lang="en-US" altLang="en-US" sz="3200" baseline="0" dirty="0" err="1" smtClean="0">
                          <a:effectLst/>
                          <a:latin typeface="Times New Roman" panose="02020603050405020304" pitchFamily="18" charset="0"/>
                          <a:cs typeface="Times New Roman" panose="02020603050405020304" pitchFamily="18" charset="0"/>
                        </a:rPr>
                        <a:t>tiêu</a:t>
                      </a:r>
                      <a:endParaRPr lang="vi-VN" altLang="en-US" sz="3200" dirty="0" err="1">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Cá </a:t>
                      </a:r>
                      <a:r>
                        <a:rPr lang="en-US" altLang="en-US" sz="3200" dirty="0" err="1" smtClean="0">
                          <a:effectLst/>
                          <a:latin typeface="Times New Roman" panose="02020603050405020304" pitchFamily="18" charset="0"/>
                          <a:cs typeface="Times New Roman" panose="02020603050405020304" pitchFamily="18" charset="0"/>
                        </a:rPr>
                        <a:t>Ngát</a:t>
                      </a:r>
                      <a:endParaRPr lang="vi-VN" altLang="en-US" sz="3200" dirty="0" err="1">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0,7</a:t>
                      </a:r>
                      <a:r>
                        <a:rPr lang="en-US" sz="3200" dirty="0">
                          <a:effectLst/>
                          <a:latin typeface="Times New Roman" panose="02020603050405020304" pitchFamily="18" charset="0"/>
                          <a:cs typeface="Times New Roman" panose="02020603050405020304" pitchFamily="18" charset="0"/>
                        </a:rPr>
                        <a:t>kg</a:t>
                      </a:r>
                    </a:p>
                  </a:txBody>
                  <a:tcPr marL="68580" marR="68580" marT="0" marB="0"/>
                </a:tc>
                <a:tc>
                  <a:txBody>
                    <a:bodyPr/>
                    <a:lstStyle/>
                    <a:p>
                      <a:pPr marR="152400" algn="ctr">
                        <a:spcAft>
                          <a:spcPts val="600"/>
                        </a:spcAft>
                      </a:pPr>
                      <a:r>
                        <a:rPr lang="vi-VN" altLang="en-US" sz="3200" dirty="0" smtClean="0">
                          <a:effectLst/>
                          <a:latin typeface="Times New Roman" panose="02020603050405020304" pitchFamily="18" charset="0"/>
                          <a:cs typeface="Times New Roman" panose="02020603050405020304" pitchFamily="18" charset="0"/>
                        </a:rPr>
                        <a:t>1</a:t>
                      </a:r>
                      <a:r>
                        <a:rPr lang="en-US" altLang="en-US" sz="3200" dirty="0" smtClean="0">
                          <a:effectLst/>
                          <a:latin typeface="Times New Roman" panose="02020603050405020304" pitchFamily="18" charset="0"/>
                          <a:cs typeface="Times New Roman" panose="02020603050405020304" pitchFamily="18" charset="0"/>
                        </a:rPr>
                        <a:t>3</a:t>
                      </a:r>
                      <a:r>
                        <a:rPr lang="vi-VN" altLang="en-US" sz="3200" dirty="0" smtClean="0">
                          <a:effectLst/>
                          <a:latin typeface="Times New Roman" panose="02020603050405020304" pitchFamily="18" charset="0"/>
                          <a:cs typeface="Times New Roman" panose="02020603050405020304" pitchFamily="18" charset="0"/>
                        </a:rPr>
                        <a:t>0.</a:t>
                      </a:r>
                      <a:r>
                        <a:rPr lang="en-US" sz="3200" dirty="0">
                          <a:effectLst/>
                          <a:latin typeface="Times New Roman" panose="02020603050405020304" pitchFamily="18" charset="0"/>
                          <a:cs typeface="Times New Roman" panose="02020603050405020304" pitchFamily="18" charset="0"/>
                        </a:rPr>
                        <a:t>000 đ/kg</a:t>
                      </a:r>
                    </a:p>
                  </a:txBody>
                  <a:tcPr marL="68580" marR="68580" marT="0" marB="0"/>
                </a:tc>
                <a:tc>
                  <a:txBody>
                    <a:bodyPr/>
                    <a:lstStyle/>
                    <a:p>
                      <a:pPr marR="152400" algn="ctr">
                        <a:spcAft>
                          <a:spcPts val="600"/>
                        </a:spcAft>
                      </a:pPr>
                      <a:r>
                        <a:rPr lang="en-US" sz="3200">
                          <a:effectLst/>
                          <a:latin typeface="Times New Roman" panose="02020603050405020304" pitchFamily="18" charset="0"/>
                          <a:cs typeface="Times New Roman" panose="02020603050405020304" pitchFamily="18" charset="0"/>
                        </a:rPr>
                        <a:t> </a:t>
                      </a:r>
                    </a:p>
                  </a:txBody>
                  <a:tcPr marL="68580" marR="68580" marT="0" marB="0"/>
                </a:tc>
                <a:tc rowSpan="2">
                  <a:txBody>
                    <a:bodyPr/>
                    <a:lstStyle/>
                    <a:p>
                      <a:pPr marR="152400" algn="ctr">
                        <a:spcAft>
                          <a:spcPts val="600"/>
                        </a:spcAft>
                      </a:pPr>
                      <a:endParaRPr lang="en-US" sz="3200">
                        <a:effectLst/>
                        <a:latin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0003"/>
                  </a:ext>
                </a:extLst>
              </a:tr>
              <a:tr h="644525">
                <a:tc vMerge="1">
                  <a:txBody>
                    <a:bodyPr/>
                    <a:lstStyle/>
                    <a:p>
                      <a:endParaRPr lang="en-US"/>
                    </a:p>
                  </a:txBody>
                  <a:tcPr/>
                </a:tc>
                <a:tc>
                  <a:txBody>
                    <a:bodyPr/>
                    <a:lstStyle/>
                    <a:p>
                      <a:pPr marR="152400" algn="ctr">
                        <a:spcAft>
                          <a:spcPts val="600"/>
                        </a:spcAft>
                      </a:pPr>
                      <a:endParaRPr lang="vi-VN" altLang="en-US" sz="3200" dirty="0" err="1">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endParaRPr lang="en-US" sz="32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endParaRPr lang="en-US" sz="3200">
                        <a:effectLst/>
                        <a:latin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10004"/>
                  </a:ext>
                </a:extLst>
              </a:tr>
              <a:tr h="540385">
                <a:tc rowSpan="2">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Đậu</a:t>
                      </a:r>
                      <a:r>
                        <a:rPr lang="en-US" sz="3200" dirty="0">
                          <a:effectLst/>
                          <a:latin typeface="Times New Roman" panose="02020603050405020304" pitchFamily="18" charset="0"/>
                          <a:cs typeface="Times New Roman" panose="02020603050405020304" pitchFamily="18" charset="0"/>
                        </a:rPr>
                        <a:t> </a:t>
                      </a:r>
                      <a:r>
                        <a:rPr lang="vi-VN" altLang="en-US" sz="3200" dirty="0">
                          <a:effectLst/>
                          <a:latin typeface="Times New Roman" panose="02020603050405020304" pitchFamily="18" charset="0"/>
                          <a:cs typeface="Times New Roman" panose="02020603050405020304" pitchFamily="18" charset="0"/>
                        </a:rPr>
                        <a:t>que xào </a:t>
                      </a:r>
                      <a:r>
                        <a:rPr lang="vi-VN" altLang="en-US" sz="3200" dirty="0" smtClean="0">
                          <a:effectLst/>
                          <a:latin typeface="Times New Roman" panose="02020603050405020304" pitchFamily="18" charset="0"/>
                          <a:cs typeface="Times New Roman" panose="02020603050405020304" pitchFamily="18" charset="0"/>
                        </a:rPr>
                        <a:t>t</a:t>
                      </a:r>
                      <a:r>
                        <a:rPr lang="en-US" altLang="en-US" sz="3200" dirty="0" err="1" smtClean="0">
                          <a:effectLst/>
                          <a:latin typeface="Times New Roman" panose="02020603050405020304" pitchFamily="18" charset="0"/>
                          <a:cs typeface="Times New Roman" panose="02020603050405020304" pitchFamily="18" charset="0"/>
                        </a:rPr>
                        <a:t>ôm</a:t>
                      </a:r>
                      <a:endParaRPr lang="vi-VN" altLang="en-US" sz="3200" dirty="0" err="1">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err="1">
                          <a:effectLst/>
                          <a:latin typeface="Times New Roman" panose="02020603050405020304" pitchFamily="18" charset="0"/>
                          <a:cs typeface="Times New Roman" panose="02020603050405020304" pitchFamily="18" charset="0"/>
                        </a:rPr>
                        <a:t>Đậu</a:t>
                      </a:r>
                      <a:r>
                        <a:rPr lang="vi-VN" altLang="en-US" sz="3200" dirty="0" err="1">
                          <a:effectLst/>
                          <a:latin typeface="Times New Roman" panose="02020603050405020304" pitchFamily="18" charset="0"/>
                          <a:cs typeface="Times New Roman" panose="02020603050405020304" pitchFamily="18" charset="0"/>
                        </a:rPr>
                        <a:t> que</a:t>
                      </a:r>
                    </a:p>
                  </a:txBody>
                  <a:tcPr marL="68580" marR="68580" marT="0" marB="0"/>
                </a:tc>
                <a:tc>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0,5 kg</a:t>
                      </a:r>
                    </a:p>
                  </a:txBody>
                  <a:tcPr marL="68580" marR="68580" marT="0" marB="0"/>
                </a:tc>
                <a:tc>
                  <a:txBody>
                    <a:bodyPr/>
                    <a:lstStyle/>
                    <a:p>
                      <a:pPr marR="152400" algn="ctr">
                        <a:spcAft>
                          <a:spcPts val="600"/>
                        </a:spcAft>
                      </a:pPr>
                      <a:r>
                        <a:rPr lang="vi-VN" altLang="en-US" sz="3200" dirty="0">
                          <a:effectLst/>
                          <a:latin typeface="Times New Roman" panose="02020603050405020304" pitchFamily="18" charset="0"/>
                          <a:cs typeface="Times New Roman" panose="02020603050405020304" pitchFamily="18" charset="0"/>
                        </a:rPr>
                        <a:t>40.</a:t>
                      </a:r>
                      <a:r>
                        <a:rPr lang="en-US" sz="3200" dirty="0">
                          <a:effectLst/>
                          <a:latin typeface="Times New Roman" panose="02020603050405020304" pitchFamily="18" charset="0"/>
                          <a:cs typeface="Times New Roman" panose="02020603050405020304" pitchFamily="18" charset="0"/>
                        </a:rPr>
                        <a:t>000đ/</a:t>
                      </a:r>
                      <a:r>
                        <a:rPr lang="vi-VN" altLang="en-US" sz="3200" dirty="0">
                          <a:effectLst/>
                          <a:latin typeface="Times New Roman" panose="02020603050405020304" pitchFamily="18" charset="0"/>
                          <a:cs typeface="Times New Roman" panose="02020603050405020304" pitchFamily="18" charset="0"/>
                        </a:rPr>
                        <a:t>kg</a:t>
                      </a: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 </a:t>
                      </a:r>
                    </a:p>
                  </a:txBody>
                  <a:tcPr marL="68580" marR="68580" marT="0" marB="0"/>
                </a:tc>
                <a:tc rowSpan="2">
                  <a:txBody>
                    <a:bodyPr/>
                    <a:lstStyle/>
                    <a:p>
                      <a:pPr marR="152400" algn="ctr">
                        <a:spcAft>
                          <a:spcPts val="600"/>
                        </a:spcAft>
                      </a:pPr>
                      <a:r>
                        <a:rPr lang="en-US" sz="3200">
                          <a:effectLst/>
                          <a:latin typeface="Times New Roman" panose="02020603050405020304" pitchFamily="18" charset="0"/>
                          <a:cs typeface="Times New Roman" panose="02020603050405020304" pitchFamily="18" charset="0"/>
                        </a:rPr>
                        <a:t> </a:t>
                      </a:r>
                    </a:p>
                  </a:txBody>
                  <a:tcPr marL="68580" marR="68580" marT="0" marB="0">
                    <a:solidFill>
                      <a:srgbClr val="FFFF00"/>
                    </a:solidFill>
                  </a:tcPr>
                </a:tc>
                <a:extLst>
                  <a:ext uri="{0D108BD9-81ED-4DB2-BD59-A6C34878D82A}">
                    <a16:rowId xmlns:a16="http://schemas.microsoft.com/office/drawing/2014/main" xmlns="" val="10005"/>
                  </a:ext>
                </a:extLst>
              </a:tr>
              <a:tr h="540385">
                <a:tc vMerge="1">
                  <a:txBody>
                    <a:bodyPr/>
                    <a:lstStyle/>
                    <a:p>
                      <a:endParaRPr lang="en-US"/>
                    </a:p>
                  </a:txBody>
                  <a:tcPr/>
                </a:tc>
                <a:tc>
                  <a:txBody>
                    <a:bodyPr/>
                    <a:lstStyle/>
                    <a:p>
                      <a:pPr marR="152400" algn="ctr">
                        <a:spcAft>
                          <a:spcPts val="600"/>
                        </a:spcAft>
                      </a:pPr>
                      <a:r>
                        <a:rPr lang="vi-VN" altLang="en-US" sz="3200" dirty="0" smtClean="0">
                          <a:effectLst/>
                          <a:latin typeface="Times New Roman" panose="02020603050405020304" pitchFamily="18" charset="0"/>
                          <a:cs typeface="Times New Roman" panose="02020603050405020304" pitchFamily="18" charset="0"/>
                        </a:rPr>
                        <a:t>T</a:t>
                      </a:r>
                      <a:r>
                        <a:rPr lang="en-US" altLang="en-US" sz="3200" dirty="0" err="1" smtClean="0">
                          <a:effectLst/>
                          <a:latin typeface="Times New Roman" panose="02020603050405020304" pitchFamily="18" charset="0"/>
                          <a:cs typeface="Times New Roman" panose="02020603050405020304" pitchFamily="18" charset="0"/>
                        </a:rPr>
                        <a:t>ôm</a:t>
                      </a:r>
                      <a:endParaRPr lang="vi-VN" altLang="en-US" sz="3200" dirty="0" err="1">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0,2kg</a:t>
                      </a:r>
                    </a:p>
                  </a:txBody>
                  <a:tcPr marL="68580" marR="68580" marT="0" marB="0"/>
                </a:tc>
                <a:tc>
                  <a:txBody>
                    <a:bodyPr/>
                    <a:lstStyle/>
                    <a:p>
                      <a:pPr marR="152400">
                        <a:spcAft>
                          <a:spcPts val="600"/>
                        </a:spcAft>
                      </a:pPr>
                      <a:r>
                        <a:rPr lang="en-US" sz="3200" dirty="0" smtClean="0">
                          <a:effectLst/>
                          <a:latin typeface="Times New Roman" panose="02020603050405020304" pitchFamily="18" charset="0"/>
                          <a:cs typeface="Times New Roman" panose="02020603050405020304" pitchFamily="18" charset="0"/>
                        </a:rPr>
                        <a:t>1</a:t>
                      </a:r>
                      <a:r>
                        <a:rPr lang="en-US" sz="3200" dirty="0">
                          <a:effectLst/>
                          <a:latin typeface="Times New Roman" panose="02020603050405020304" pitchFamily="18" charset="0"/>
                          <a:cs typeface="Times New Roman" panose="02020603050405020304" pitchFamily="18" charset="0"/>
                        </a:rPr>
                        <a:t>0</a:t>
                      </a:r>
                      <a:r>
                        <a:rPr lang="vi-VN" altLang="en-US" sz="3200" dirty="0" smtClean="0">
                          <a:effectLst/>
                          <a:latin typeface="Times New Roman" panose="02020603050405020304" pitchFamily="18" charset="0"/>
                          <a:cs typeface="Times New Roman" panose="02020603050405020304" pitchFamily="18" charset="0"/>
                        </a:rPr>
                        <a:t>0.</a:t>
                      </a:r>
                      <a:r>
                        <a:rPr lang="en-US" sz="3200" dirty="0">
                          <a:effectLst/>
                          <a:latin typeface="Times New Roman" panose="02020603050405020304" pitchFamily="18" charset="0"/>
                          <a:cs typeface="Times New Roman" panose="02020603050405020304" pitchFamily="18" charset="0"/>
                        </a:rPr>
                        <a:t>000 đ/kg</a:t>
                      </a:r>
                    </a:p>
                  </a:txBody>
                  <a:tcPr marL="68580" marR="68580" marT="0" marB="0"/>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 </a:t>
                      </a:r>
                    </a:p>
                  </a:txBody>
                  <a:tcPr marL="68580" marR="68580" marT="0" marB="0"/>
                </a:tc>
                <a:tc vMerge="1">
                  <a:txBody>
                    <a:bodyPr/>
                    <a:lstStyle/>
                    <a:p>
                      <a:endParaRPr lang="en-US"/>
                    </a:p>
                  </a:txBody>
                  <a:tcPr/>
                </a:tc>
                <a:extLst>
                  <a:ext uri="{0D108BD9-81ED-4DB2-BD59-A6C34878D82A}">
                    <a16:rowId xmlns:a16="http://schemas.microsoft.com/office/drawing/2014/main" xmlns="" val="10006"/>
                  </a:ext>
                </a:extLst>
              </a:tr>
              <a:tr h="540385">
                <a:tc gridSpan="5">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TỔNG CHI PHÍ CHO BỮA ĂN</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R="152400" algn="ctr">
                        <a:spcAft>
                          <a:spcPts val="600"/>
                        </a:spcAft>
                      </a:pPr>
                      <a:r>
                        <a:rPr lang="en-US" sz="3200" dirty="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xmlns="" val="10007"/>
                  </a:ext>
                </a:extLst>
              </a:tr>
            </a:tbl>
          </a:graphicData>
        </a:graphic>
      </p:graphicFrame>
      <p:sp>
        <p:nvSpPr>
          <p:cNvPr id="3" name="Text Box 2"/>
          <p:cNvSpPr txBox="1"/>
          <p:nvPr/>
        </p:nvSpPr>
        <p:spPr>
          <a:xfrm>
            <a:off x="2548255" y="387985"/>
            <a:ext cx="4345305" cy="583565"/>
          </a:xfrm>
          <a:prstGeom prst="rect">
            <a:avLst/>
          </a:prstGeom>
          <a:noFill/>
        </p:spPr>
        <p:txBody>
          <a:bodyPr wrap="none" rtlCol="0" anchor="t">
            <a:spAutoFit/>
          </a:bodyPr>
          <a:lstStyle/>
          <a:p>
            <a:r>
              <a:rPr lang="en-US" sz="3200" b="1" dirty="0">
                <a:solidFill>
                  <a:srgbClr val="C00000"/>
                </a:solidFill>
                <a:latin typeface="Times New Roman" panose="02020603050405020304" pitchFamily="18" charset="0"/>
                <a:cs typeface="Times New Roman" panose="02020603050405020304" pitchFamily="18" charset="0"/>
                <a:sym typeface="+mn-ea"/>
              </a:rPr>
              <a:t>4.2. Chi </a:t>
            </a:r>
            <a:r>
              <a:rPr lang="en-US" sz="3200" b="1" dirty="0" err="1">
                <a:solidFill>
                  <a:srgbClr val="C00000"/>
                </a:solidFill>
                <a:latin typeface="Times New Roman" panose="02020603050405020304" pitchFamily="18" charset="0"/>
                <a:cs typeface="Times New Roman" panose="02020603050405020304" pitchFamily="18" charset="0"/>
                <a:sym typeface="+mn-ea"/>
              </a:rPr>
              <a:t>phí</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của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bữa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ăn</a:t>
            </a:r>
            <a:r>
              <a:rPr lang="en-US" sz="3200" b="1" dirty="0">
                <a:solidFill>
                  <a:srgbClr val="C00000"/>
                </a:solidFill>
                <a:latin typeface="Times New Roman" panose="02020603050405020304" pitchFamily="18" charset="0"/>
                <a:cs typeface="Times New Roman" panose="02020603050405020304" pitchFamily="18" charset="0"/>
                <a:sym typeface="+mn-ea"/>
              </a:rPr>
              <a:t>:</a:t>
            </a:r>
            <a:endParaRPr lang="en-US" sz="3200"/>
          </a:p>
        </p:txBody>
      </p:sp>
      <p:sp>
        <p:nvSpPr>
          <p:cNvPr id="6" name="Text Box 5"/>
          <p:cNvSpPr txBox="1"/>
          <p:nvPr/>
        </p:nvSpPr>
        <p:spPr>
          <a:xfrm>
            <a:off x="8820785" y="1846580"/>
            <a:ext cx="1503680" cy="583565"/>
          </a:xfrm>
          <a:prstGeom prst="rect">
            <a:avLst/>
          </a:prstGeom>
          <a:noFill/>
        </p:spPr>
        <p:txBody>
          <a:bodyPr wrap="square" rtlCol="0" anchor="t">
            <a:spAutoFit/>
          </a:bodyPr>
          <a:lstStyle/>
          <a:p>
            <a:r>
              <a:rPr lang="vi-VN" altLang="en-US" sz="3200">
                <a:effectLst/>
                <a:latin typeface="Times New Roman" panose="02020603050405020304" pitchFamily="18" charset="0"/>
                <a:cs typeface="Times New Roman" panose="02020603050405020304" pitchFamily="18" charset="0"/>
                <a:sym typeface="+mn-ea"/>
              </a:rPr>
              <a:t>36.000</a:t>
            </a:r>
            <a:r>
              <a:rPr lang="vi-VN" altLang="en-US" sz="3200" dirty="0">
                <a:effectLst/>
                <a:latin typeface="Times New Roman" panose="02020603050405020304" pitchFamily="18" charset="0"/>
                <a:cs typeface="Times New Roman" panose="02020603050405020304" pitchFamily="18" charset="0"/>
                <a:sym typeface="+mn-ea"/>
              </a:rPr>
              <a:t>đ</a:t>
            </a:r>
            <a:endParaRPr lang="en-US" sz="3200"/>
          </a:p>
        </p:txBody>
      </p:sp>
      <p:sp>
        <p:nvSpPr>
          <p:cNvPr id="7" name="Text Box 6"/>
          <p:cNvSpPr txBox="1"/>
          <p:nvPr/>
        </p:nvSpPr>
        <p:spPr>
          <a:xfrm>
            <a:off x="8871585" y="2494280"/>
            <a:ext cx="1503680" cy="583565"/>
          </a:xfrm>
          <a:prstGeom prst="rect">
            <a:avLst/>
          </a:prstGeom>
          <a:noFill/>
        </p:spPr>
        <p:txBody>
          <a:bodyPr wrap="none" rtlCol="0" anchor="t">
            <a:spAutoFit/>
          </a:bodyPr>
          <a:lstStyle/>
          <a:p>
            <a:r>
              <a:rPr lang="vi-VN" altLang="en-US" sz="3200">
                <a:effectLst/>
                <a:latin typeface="Times New Roman" panose="02020603050405020304" pitchFamily="18" charset="0"/>
                <a:cs typeface="Times New Roman" panose="02020603050405020304" pitchFamily="18" charset="0"/>
                <a:sym typeface="+mn-ea"/>
              </a:rPr>
              <a:t>15.000</a:t>
            </a:r>
            <a:r>
              <a:rPr lang="vi-VN" altLang="en-US" sz="3200" dirty="0">
                <a:effectLst/>
                <a:latin typeface="Times New Roman" panose="02020603050405020304" pitchFamily="18" charset="0"/>
                <a:cs typeface="Times New Roman" panose="02020603050405020304" pitchFamily="18" charset="0"/>
                <a:sym typeface="+mn-ea"/>
              </a:rPr>
              <a:t>đ</a:t>
            </a:r>
            <a:endParaRPr lang="en-US" sz="3200"/>
          </a:p>
        </p:txBody>
      </p:sp>
      <p:sp>
        <p:nvSpPr>
          <p:cNvPr id="8" name="Text Box 7"/>
          <p:cNvSpPr txBox="1"/>
          <p:nvPr/>
        </p:nvSpPr>
        <p:spPr>
          <a:xfrm>
            <a:off x="10665460" y="2430145"/>
            <a:ext cx="1540806" cy="584775"/>
          </a:xfrm>
          <a:prstGeom prst="rect">
            <a:avLst/>
          </a:prstGeom>
          <a:noFill/>
        </p:spPr>
        <p:txBody>
          <a:bodyPr wrap="none" rtlCol="0" anchor="t">
            <a:spAutoFit/>
          </a:bodyPr>
          <a:lstStyle/>
          <a:p>
            <a:r>
              <a:rPr lang="vi-VN" altLang="en-US" sz="3200" b="1" dirty="0" smtClean="0">
                <a:effectLst/>
                <a:latin typeface="Times New Roman" panose="02020603050405020304" pitchFamily="18" charset="0"/>
                <a:cs typeface="Times New Roman" panose="02020603050405020304" pitchFamily="18" charset="0"/>
                <a:sym typeface="+mn-ea"/>
              </a:rPr>
              <a:t>5</a:t>
            </a:r>
            <a:r>
              <a:rPr lang="en-US" altLang="en-US" sz="3200" b="1" dirty="0" smtClean="0">
                <a:effectLst/>
                <a:latin typeface="Times New Roman" panose="02020603050405020304" pitchFamily="18" charset="0"/>
                <a:cs typeface="Times New Roman" panose="02020603050405020304" pitchFamily="18" charset="0"/>
                <a:sym typeface="+mn-ea"/>
              </a:rPr>
              <a:t>2</a:t>
            </a:r>
            <a:r>
              <a:rPr lang="vi-VN" altLang="en-US" sz="3200" b="1" dirty="0" smtClean="0">
                <a:effectLst/>
                <a:latin typeface="Times New Roman" panose="02020603050405020304" pitchFamily="18" charset="0"/>
                <a:cs typeface="Times New Roman" panose="02020603050405020304" pitchFamily="18" charset="0"/>
                <a:sym typeface="+mn-ea"/>
              </a:rPr>
              <a:t>.000đ</a:t>
            </a:r>
            <a:endParaRPr lang="en-US" sz="3200" dirty="0"/>
          </a:p>
        </p:txBody>
      </p:sp>
      <p:sp>
        <p:nvSpPr>
          <p:cNvPr id="9" name="Text Box 8"/>
          <p:cNvSpPr txBox="1"/>
          <p:nvPr/>
        </p:nvSpPr>
        <p:spPr>
          <a:xfrm>
            <a:off x="10614660" y="4091940"/>
            <a:ext cx="1643399" cy="584775"/>
          </a:xfrm>
          <a:prstGeom prst="rect">
            <a:avLst/>
          </a:prstGeom>
          <a:noFill/>
        </p:spPr>
        <p:txBody>
          <a:bodyPr wrap="none" rtlCol="0" anchor="t">
            <a:spAutoFit/>
          </a:bodyPr>
          <a:lstStyle/>
          <a:p>
            <a:r>
              <a:rPr lang="en-US" altLang="en-US" sz="3200" b="1" dirty="0" smtClean="0">
                <a:latin typeface="Times New Roman" panose="02020603050405020304" pitchFamily="18" charset="0"/>
                <a:cs typeface="Times New Roman" panose="02020603050405020304" pitchFamily="18" charset="0"/>
                <a:sym typeface="+mn-ea"/>
              </a:rPr>
              <a:t>91</a:t>
            </a:r>
            <a:r>
              <a:rPr lang="vi-VN" altLang="en-US" sz="3200" b="1" dirty="0" smtClean="0">
                <a:effectLst/>
                <a:latin typeface="Times New Roman" panose="02020603050405020304" pitchFamily="18" charset="0"/>
                <a:cs typeface="Times New Roman" panose="02020603050405020304" pitchFamily="18" charset="0"/>
                <a:sym typeface="+mn-ea"/>
              </a:rPr>
              <a:t>.000đ</a:t>
            </a:r>
            <a:r>
              <a:rPr lang="en-US" sz="3200" dirty="0">
                <a:effectLst/>
                <a:latin typeface="Times New Roman" panose="02020603050405020304" pitchFamily="18" charset="0"/>
                <a:cs typeface="Times New Roman" panose="02020603050405020304" pitchFamily="18" charset="0"/>
                <a:sym typeface="+mn-ea"/>
              </a:rPr>
              <a:t> </a:t>
            </a:r>
            <a:endParaRPr lang="en-US" sz="3200" dirty="0"/>
          </a:p>
        </p:txBody>
      </p:sp>
      <p:sp>
        <p:nvSpPr>
          <p:cNvPr id="10" name="Text Box 9"/>
          <p:cNvSpPr txBox="1"/>
          <p:nvPr/>
        </p:nvSpPr>
        <p:spPr>
          <a:xfrm>
            <a:off x="8871585" y="3630295"/>
            <a:ext cx="1793875" cy="584775"/>
          </a:xfrm>
          <a:prstGeom prst="rect">
            <a:avLst/>
          </a:prstGeom>
          <a:noFill/>
        </p:spPr>
        <p:txBody>
          <a:bodyPr wrap="square" rtlCol="0" anchor="t">
            <a:spAutoFit/>
          </a:bodyPr>
          <a:lstStyle/>
          <a:p>
            <a:r>
              <a:rPr lang="en-US" altLang="vi-VN" sz="3200" dirty="0" smtClean="0">
                <a:effectLst/>
                <a:latin typeface="Times New Roman" panose="02020603050405020304" pitchFamily="18" charset="0"/>
                <a:cs typeface="Times New Roman" panose="02020603050405020304" pitchFamily="18" charset="0"/>
                <a:sym typeface="+mn-ea"/>
              </a:rPr>
              <a:t>91</a:t>
            </a:r>
            <a:r>
              <a:rPr lang="vi-VN" altLang="en-US" sz="3200" dirty="0" smtClean="0">
                <a:effectLst/>
                <a:latin typeface="Times New Roman" panose="02020603050405020304" pitchFamily="18" charset="0"/>
                <a:cs typeface="Times New Roman" panose="02020603050405020304" pitchFamily="18" charset="0"/>
                <a:sym typeface="+mn-ea"/>
              </a:rPr>
              <a:t>.000đ</a:t>
            </a:r>
            <a:r>
              <a:rPr lang="en-US" sz="3200" dirty="0">
                <a:effectLst/>
                <a:latin typeface="Times New Roman" panose="02020603050405020304" pitchFamily="18" charset="0"/>
                <a:cs typeface="Times New Roman" panose="02020603050405020304" pitchFamily="18" charset="0"/>
                <a:sym typeface="+mn-ea"/>
              </a:rPr>
              <a:t> </a:t>
            </a:r>
            <a:endParaRPr lang="en-US" sz="3200" dirty="0"/>
          </a:p>
        </p:txBody>
      </p:sp>
      <p:sp>
        <p:nvSpPr>
          <p:cNvPr id="12" name="Text Box 11"/>
          <p:cNvSpPr txBox="1"/>
          <p:nvPr/>
        </p:nvSpPr>
        <p:spPr>
          <a:xfrm>
            <a:off x="8719185" y="4797107"/>
            <a:ext cx="1605280" cy="583565"/>
          </a:xfrm>
          <a:prstGeom prst="rect">
            <a:avLst/>
          </a:prstGeom>
          <a:noFill/>
        </p:spPr>
        <p:txBody>
          <a:bodyPr wrap="none" rtlCol="0" anchor="t">
            <a:spAutoFit/>
          </a:bodyPr>
          <a:lstStyle/>
          <a:p>
            <a:r>
              <a:rPr lang="vi-VN" altLang="en-US" sz="3200" dirty="0">
                <a:effectLst/>
                <a:latin typeface="Times New Roman" panose="02020603050405020304" pitchFamily="18" charset="0"/>
                <a:cs typeface="Times New Roman" panose="02020603050405020304" pitchFamily="18" charset="0"/>
                <a:sym typeface="+mn-ea"/>
              </a:rPr>
              <a:t>20.000đ</a:t>
            </a:r>
            <a:r>
              <a:rPr lang="en-US" sz="3200" dirty="0">
                <a:effectLst/>
                <a:latin typeface="Times New Roman" panose="02020603050405020304" pitchFamily="18" charset="0"/>
                <a:cs typeface="Times New Roman" panose="02020603050405020304" pitchFamily="18" charset="0"/>
                <a:sym typeface="+mn-ea"/>
              </a:rPr>
              <a:t> </a:t>
            </a:r>
            <a:endParaRPr lang="en-US" sz="3200" dirty="0"/>
          </a:p>
        </p:txBody>
      </p:sp>
      <p:sp>
        <p:nvSpPr>
          <p:cNvPr id="13" name="Text Box 12"/>
          <p:cNvSpPr txBox="1"/>
          <p:nvPr/>
        </p:nvSpPr>
        <p:spPr>
          <a:xfrm>
            <a:off x="8864602" y="5380354"/>
            <a:ext cx="1620957" cy="584775"/>
          </a:xfrm>
          <a:prstGeom prst="rect">
            <a:avLst/>
          </a:prstGeom>
          <a:noFill/>
        </p:spPr>
        <p:txBody>
          <a:bodyPr wrap="none" rtlCol="0" anchor="t">
            <a:spAutoFit/>
          </a:bodyPr>
          <a:lstStyle/>
          <a:p>
            <a:r>
              <a:rPr lang="en-US" altLang="en-US" sz="3200" dirty="0" smtClean="0">
                <a:latin typeface="Times New Roman" panose="02020603050405020304" pitchFamily="18" charset="0"/>
                <a:cs typeface="Times New Roman" panose="02020603050405020304" pitchFamily="18" charset="0"/>
                <a:sym typeface="+mn-ea"/>
              </a:rPr>
              <a:t>20</a:t>
            </a:r>
            <a:r>
              <a:rPr lang="vi-VN" altLang="en-US" sz="3200" dirty="0" smtClean="0">
                <a:effectLst/>
                <a:latin typeface="Times New Roman" panose="02020603050405020304" pitchFamily="18" charset="0"/>
                <a:cs typeface="Times New Roman" panose="02020603050405020304" pitchFamily="18" charset="0"/>
                <a:sym typeface="+mn-ea"/>
              </a:rPr>
              <a:t>.000đ</a:t>
            </a:r>
            <a:r>
              <a:rPr lang="en-US" sz="3200" dirty="0">
                <a:effectLst/>
                <a:latin typeface="Times New Roman" panose="02020603050405020304" pitchFamily="18" charset="0"/>
                <a:cs typeface="Times New Roman" panose="02020603050405020304" pitchFamily="18" charset="0"/>
                <a:sym typeface="+mn-ea"/>
              </a:rPr>
              <a:t> </a:t>
            </a:r>
            <a:endParaRPr lang="en-US" sz="3200" dirty="0"/>
          </a:p>
        </p:txBody>
      </p:sp>
      <p:sp>
        <p:nvSpPr>
          <p:cNvPr id="14" name="Text Box 13"/>
          <p:cNvSpPr txBox="1"/>
          <p:nvPr/>
        </p:nvSpPr>
        <p:spPr>
          <a:xfrm>
            <a:off x="10593070" y="5478780"/>
            <a:ext cx="1643399" cy="584775"/>
          </a:xfrm>
          <a:prstGeom prst="rect">
            <a:avLst/>
          </a:prstGeom>
          <a:noFill/>
        </p:spPr>
        <p:txBody>
          <a:bodyPr wrap="none" rtlCol="0" anchor="t">
            <a:spAutoFit/>
          </a:bodyPr>
          <a:lstStyle/>
          <a:p>
            <a:r>
              <a:rPr lang="en-US" altLang="en-US" sz="3200" b="1" dirty="0" smtClean="0">
                <a:latin typeface="Times New Roman" panose="02020603050405020304" pitchFamily="18" charset="0"/>
                <a:cs typeface="Times New Roman" panose="02020603050405020304" pitchFamily="18" charset="0"/>
                <a:sym typeface="+mn-ea"/>
              </a:rPr>
              <a:t>40</a:t>
            </a:r>
            <a:r>
              <a:rPr lang="vi-VN" altLang="en-US" sz="3200" b="1" dirty="0" smtClean="0">
                <a:effectLst/>
                <a:latin typeface="Times New Roman" panose="02020603050405020304" pitchFamily="18" charset="0"/>
                <a:cs typeface="Times New Roman" panose="02020603050405020304" pitchFamily="18" charset="0"/>
                <a:sym typeface="+mn-ea"/>
              </a:rPr>
              <a:t>.000đ</a:t>
            </a:r>
            <a:r>
              <a:rPr lang="en-US" sz="3200" dirty="0">
                <a:effectLst/>
                <a:latin typeface="Times New Roman" panose="02020603050405020304" pitchFamily="18" charset="0"/>
                <a:cs typeface="Times New Roman" panose="02020603050405020304" pitchFamily="18" charset="0"/>
                <a:sym typeface="+mn-ea"/>
              </a:rPr>
              <a:t> </a:t>
            </a:r>
            <a:endParaRPr lang="en-US" sz="3200" dirty="0"/>
          </a:p>
        </p:txBody>
      </p:sp>
      <p:sp>
        <p:nvSpPr>
          <p:cNvPr id="15" name="Text Box 14"/>
          <p:cNvSpPr txBox="1"/>
          <p:nvPr/>
        </p:nvSpPr>
        <p:spPr>
          <a:xfrm>
            <a:off x="10513060" y="6289040"/>
            <a:ext cx="1831340" cy="583565"/>
          </a:xfrm>
          <a:prstGeom prst="rect">
            <a:avLst/>
          </a:prstGeom>
          <a:noFill/>
        </p:spPr>
        <p:txBody>
          <a:bodyPr wrap="none" rtlCol="0" anchor="t">
            <a:spAutoFit/>
          </a:bodyPr>
          <a:lstStyle/>
          <a:p>
            <a:r>
              <a:rPr lang="vi-VN" altLang="en-US" sz="3200" b="1" dirty="0">
                <a:effectLst/>
                <a:highlight>
                  <a:srgbClr val="FF0000"/>
                </a:highlight>
                <a:latin typeface="Times New Roman" panose="02020603050405020304" pitchFamily="18" charset="0"/>
                <a:cs typeface="Times New Roman" panose="02020603050405020304" pitchFamily="18" charset="0"/>
                <a:sym typeface="+mn-ea"/>
              </a:rPr>
              <a:t>183.00</a:t>
            </a:r>
            <a:r>
              <a:rPr lang="vi-VN" altLang="en-US" sz="3200" b="1">
                <a:effectLst/>
                <a:highlight>
                  <a:srgbClr val="FF0000"/>
                </a:highlight>
                <a:latin typeface="Times New Roman" panose="02020603050405020304" pitchFamily="18" charset="0"/>
                <a:cs typeface="Times New Roman" panose="02020603050405020304" pitchFamily="18" charset="0"/>
                <a:sym typeface="+mn-ea"/>
              </a:rPr>
              <a:t>0</a:t>
            </a:r>
            <a:r>
              <a:rPr lang="vi-VN" altLang="en-US" sz="3200" b="1" dirty="0">
                <a:effectLst/>
                <a:highlight>
                  <a:srgbClr val="FF0000"/>
                </a:highlight>
                <a:latin typeface="Times New Roman" panose="02020603050405020304" pitchFamily="18" charset="0"/>
                <a:cs typeface="Times New Roman" panose="02020603050405020304" pitchFamily="18" charset="0"/>
                <a:sym typeface="+mn-ea"/>
              </a:rPr>
              <a:t>đ</a:t>
            </a:r>
            <a:r>
              <a:rPr lang="vi-VN" altLang="en-US" sz="3200" b="1">
                <a:effectLst/>
                <a:highlight>
                  <a:srgbClr val="FF0000"/>
                </a:highlight>
                <a:latin typeface="Times New Roman" panose="02020603050405020304" pitchFamily="18" charset="0"/>
                <a:cs typeface="Times New Roman" panose="02020603050405020304" pitchFamily="18" charset="0"/>
                <a:sym typeface="+mn-ea"/>
              </a:rPr>
              <a:t> </a:t>
            </a:r>
          </a:p>
        </p:txBody>
      </p:sp>
      <p:sp>
        <p:nvSpPr>
          <p:cNvPr id="16" name="Text Box 6"/>
          <p:cNvSpPr txBox="1"/>
          <p:nvPr/>
        </p:nvSpPr>
        <p:spPr>
          <a:xfrm>
            <a:off x="8871585" y="3077686"/>
            <a:ext cx="1313180" cy="584775"/>
          </a:xfrm>
          <a:prstGeom prst="rect">
            <a:avLst/>
          </a:prstGeom>
          <a:noFill/>
        </p:spPr>
        <p:txBody>
          <a:bodyPr wrap="none" rtlCol="0" anchor="t">
            <a:spAutoFit/>
          </a:bodyPr>
          <a:lstStyle/>
          <a:p>
            <a:r>
              <a:rPr lang="vi-VN" altLang="en-US" sz="3200" dirty="0" smtClean="0">
                <a:effectLst/>
                <a:latin typeface="Times New Roman" panose="02020603050405020304" pitchFamily="18" charset="0"/>
                <a:cs typeface="Times New Roman" panose="02020603050405020304" pitchFamily="18" charset="0"/>
                <a:sym typeface="+mn-ea"/>
              </a:rPr>
              <a:t>1.000đ</a:t>
            </a:r>
            <a:endParaRPr lang="en-US" sz="32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6" grpId="0"/>
      <p:bldP spid="6" grpId="1"/>
      <p:bldP spid="7" grpId="0"/>
      <p:bldP spid="7" grpId="1"/>
      <p:bldP spid="8" grpId="0"/>
      <p:bldP spid="8" grpId="1"/>
      <p:bldP spid="9" grpId="0"/>
      <p:bldP spid="9" grpId="1"/>
      <p:bldP spid="10" grpId="0"/>
      <p:bldP spid="10" grpId="1"/>
      <p:bldP spid="12" grpId="0"/>
      <p:bldP spid="12" grpId="1"/>
      <p:bldP spid="13" grpId="0"/>
      <p:bldP spid="13" grpId="1"/>
      <p:bldP spid="14" grpId="0"/>
      <p:bldP spid="14" grpId="1"/>
      <p:bldP spid="15" grpId="0"/>
      <p:bldP spid="15" grpId="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31"/>
          <p:cNvPicPr>
            <a:picLocks noGrp="1" noChangeAspect="1"/>
          </p:cNvPicPr>
          <p:nvPr>
            <p:ph idx="1"/>
          </p:nvPr>
        </p:nvPicPr>
        <p:blipFill>
          <a:blip r:embed="rId2"/>
          <a:stretch>
            <a:fillRect/>
          </a:stretch>
        </p:blipFill>
        <p:spPr>
          <a:xfrm>
            <a:off x="-635" y="88900"/>
            <a:ext cx="12192635" cy="6847840"/>
          </a:xfrm>
          <a:prstGeom prst="rect">
            <a:avLst/>
          </a:prstGeom>
        </p:spPr>
      </p:pic>
      <p:sp>
        <p:nvSpPr>
          <p:cNvPr id="4" name="Title 1"/>
          <p:cNvSpPr>
            <a:spLocks noGrp="1"/>
          </p:cNvSpPr>
          <p:nvPr/>
        </p:nvSpPr>
        <p:spPr>
          <a:xfrm>
            <a:off x="880745" y="88900"/>
            <a:ext cx="8229600" cy="56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0000"/>
                </a:solidFill>
                <a:latin typeface="Times New Roman" panose="02020603050405020304" pitchFamily="18" charset="0"/>
                <a:cs typeface="Times New Roman" panose="02020603050405020304" pitchFamily="18" charset="0"/>
              </a:rPr>
              <a:t>4.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endParaRPr lang="en-US" sz="3600" dirty="0"/>
          </a:p>
        </p:txBody>
      </p:sp>
      <p:sp>
        <p:nvSpPr>
          <p:cNvPr id="5" name="Text Box 4"/>
          <p:cNvSpPr txBox="1"/>
          <p:nvPr/>
        </p:nvSpPr>
        <p:spPr>
          <a:xfrm>
            <a:off x="1511300" y="652145"/>
            <a:ext cx="4864100" cy="645160"/>
          </a:xfrm>
          <a:prstGeom prst="rect">
            <a:avLst/>
          </a:prstGeom>
          <a:noFill/>
        </p:spPr>
        <p:txBody>
          <a:bodyPr wrap="none" rtlCol="0" anchor="t">
            <a:spAutoFit/>
          </a:bodyPr>
          <a:lstStyle/>
          <a:p>
            <a:r>
              <a:rPr lang="en-US" sz="3600" b="1" dirty="0">
                <a:solidFill>
                  <a:srgbClr val="C00000"/>
                </a:solidFill>
                <a:latin typeface="Times New Roman" panose="02020603050405020304" pitchFamily="18" charset="0"/>
                <a:cs typeface="Times New Roman" panose="02020603050405020304" pitchFamily="18" charset="0"/>
                <a:sym typeface="+mn-ea"/>
              </a:rPr>
              <a:t>4.2. Chi </a:t>
            </a:r>
            <a:r>
              <a:rPr lang="en-US" sz="3600" b="1" dirty="0" err="1">
                <a:solidFill>
                  <a:srgbClr val="C00000"/>
                </a:solidFill>
                <a:latin typeface="Times New Roman" panose="02020603050405020304" pitchFamily="18" charset="0"/>
                <a:cs typeface="Times New Roman" panose="02020603050405020304" pitchFamily="18" charset="0"/>
                <a:sym typeface="+mn-ea"/>
              </a:rPr>
              <a:t>phí</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a:solidFill>
                  <a:srgbClr val="C00000"/>
                </a:solidFill>
                <a:latin typeface="Times New Roman" panose="02020603050405020304" pitchFamily="18" charset="0"/>
                <a:cs typeface="Times New Roman" panose="02020603050405020304" pitchFamily="18" charset="0"/>
                <a:sym typeface="+mn-ea"/>
              </a:rPr>
              <a:t>của</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a:solidFill>
                  <a:srgbClr val="C00000"/>
                </a:solidFill>
                <a:latin typeface="Times New Roman" panose="02020603050405020304" pitchFamily="18" charset="0"/>
                <a:cs typeface="Times New Roman" panose="02020603050405020304" pitchFamily="18" charset="0"/>
                <a:sym typeface="+mn-ea"/>
              </a:rPr>
              <a:t>bữa</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a:solidFill>
                  <a:srgbClr val="C00000"/>
                </a:solidFill>
                <a:latin typeface="Times New Roman" panose="02020603050405020304" pitchFamily="18" charset="0"/>
                <a:cs typeface="Times New Roman" panose="02020603050405020304" pitchFamily="18" charset="0"/>
                <a:sym typeface="+mn-ea"/>
              </a:rPr>
              <a:t>ăn</a:t>
            </a:r>
            <a:r>
              <a:rPr lang="en-US" sz="3600" b="1" dirty="0">
                <a:solidFill>
                  <a:srgbClr val="C00000"/>
                </a:solidFill>
                <a:latin typeface="Times New Roman" panose="02020603050405020304" pitchFamily="18" charset="0"/>
                <a:cs typeface="Times New Roman" panose="02020603050405020304" pitchFamily="18" charset="0"/>
                <a:sym typeface="+mn-ea"/>
              </a:rPr>
              <a:t>:</a:t>
            </a:r>
            <a:endParaRPr lang="en-US" sz="3600" dirty="0"/>
          </a:p>
        </p:txBody>
      </p:sp>
      <p:sp>
        <p:nvSpPr>
          <p:cNvPr id="100" name="Text Box 99"/>
          <p:cNvSpPr txBox="1"/>
          <p:nvPr/>
        </p:nvSpPr>
        <p:spPr>
          <a:xfrm>
            <a:off x="961390" y="1297305"/>
            <a:ext cx="9218295" cy="583565"/>
          </a:xfrm>
          <a:prstGeom prst="rect">
            <a:avLst/>
          </a:prstGeom>
          <a:noFill/>
          <a:ln w="9525">
            <a:noFill/>
          </a:ln>
        </p:spPr>
        <p:txBody>
          <a:bodyPr wrap="square">
            <a:spAutoFit/>
          </a:bodyPr>
          <a:lstStyle/>
          <a:p>
            <a:pPr indent="0"/>
            <a:r>
              <a:rPr lang="en-US" sz="3200" b="0">
                <a:gradFill>
                  <a:gsLst>
                    <a:gs pos="0">
                      <a:srgbClr val="007BD3"/>
                    </a:gs>
                    <a:gs pos="100000">
                      <a:srgbClr val="034373"/>
                    </a:gs>
                  </a:gsLst>
                  <a:lin scaled="0"/>
                </a:gradFill>
                <a:latin typeface="Times New Roman" panose="02020603050405020304" pitchFamily="18" charset="0"/>
                <a:cs typeface="Segoe UI" panose="020B0502040204020203" charset="0"/>
              </a:rPr>
              <a:t>- Phù hợp với điều kiện của gia đình</a:t>
            </a:r>
          </a:p>
        </p:txBody>
      </p:sp>
      <p:sp>
        <p:nvSpPr>
          <p:cNvPr id="6" name="Text Box 5"/>
          <p:cNvSpPr txBox="1"/>
          <p:nvPr/>
        </p:nvSpPr>
        <p:spPr>
          <a:xfrm>
            <a:off x="830580" y="1971675"/>
            <a:ext cx="11077575" cy="583565"/>
          </a:xfrm>
          <a:prstGeom prst="rect">
            <a:avLst/>
          </a:prstGeom>
          <a:noFill/>
          <a:ln w="9525">
            <a:noFill/>
          </a:ln>
        </p:spPr>
        <p:txBody>
          <a:bodyPr wrap="square">
            <a:spAutoFit/>
          </a:bodyPr>
          <a:lstStyle/>
          <a:p>
            <a:pPr indent="0"/>
            <a:r>
              <a:rPr lang="en-US" sz="3200" b="0">
                <a:gradFill>
                  <a:gsLst>
                    <a:gs pos="0">
                      <a:srgbClr val="007BD3"/>
                    </a:gs>
                    <a:gs pos="100000">
                      <a:srgbClr val="034373"/>
                    </a:gs>
                  </a:gsLst>
                  <a:lin scaled="0"/>
                </a:gradFill>
                <a:latin typeface="Times New Roman" panose="02020603050405020304" pitchFamily="18" charset="0"/>
                <a:cs typeface="Segoe UI" panose="020B0502040204020203" charset="0"/>
              </a:rPr>
              <a:t>- Cần tính toán chi phí cho từng món ăn thật hợp lí, tránh lãng phí </a:t>
            </a:r>
          </a:p>
        </p:txBody>
      </p:sp>
      <p:sp>
        <p:nvSpPr>
          <p:cNvPr id="2" name="Rectangle 1"/>
          <p:cNvSpPr/>
          <p:nvPr/>
        </p:nvSpPr>
        <p:spPr>
          <a:xfrm>
            <a:off x="6370093" y="837168"/>
            <a:ext cx="3959738" cy="369332"/>
          </a:xfrm>
          <a:prstGeom prst="rect">
            <a:avLst/>
          </a:prstGeom>
        </p:spPr>
        <p:txBody>
          <a:bodyPr wrap="none">
            <a:spAutoFit/>
          </a:bodyPr>
          <a:lstStyle/>
          <a:p>
            <a:r>
              <a:rPr lang="en-US" i="1" dirty="0">
                <a:solidFill>
                  <a:srgbClr val="7030A0"/>
                </a:solidFill>
                <a:latin typeface="Times New Roman" panose="02020603050405020304" pitchFamily="18" charset="0"/>
                <a:cs typeface="Times New Roman" panose="02020603050405020304" pitchFamily="18" charset="0"/>
                <a:sym typeface="+mn-ea"/>
              </a:rPr>
              <a:t>(</a:t>
            </a:r>
            <a:r>
              <a:rPr lang="en-US" i="1" dirty="0" err="1">
                <a:solidFill>
                  <a:srgbClr val="7030A0"/>
                </a:solidFill>
                <a:latin typeface="Times New Roman" panose="02020603050405020304" pitchFamily="18" charset="0"/>
                <a:cs typeface="Times New Roman" panose="02020603050405020304" pitchFamily="18" charset="0"/>
                <a:sym typeface="+mn-ea"/>
              </a:rPr>
              <a:t>Hướng</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dẫn</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hs</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cách</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tính</a:t>
            </a:r>
            <a:r>
              <a:rPr lang="en-US" i="1" dirty="0">
                <a:solidFill>
                  <a:srgbClr val="7030A0"/>
                </a:solidFill>
                <a:latin typeface="Times New Roman" panose="02020603050405020304" pitchFamily="18" charset="0"/>
                <a:cs typeface="Times New Roman" panose="02020603050405020304" pitchFamily="18" charset="0"/>
                <a:sym typeface="+mn-ea"/>
              </a:rPr>
              <a:t> chi </a:t>
            </a:r>
            <a:r>
              <a:rPr lang="en-US" i="1" dirty="0" err="1">
                <a:solidFill>
                  <a:srgbClr val="7030A0"/>
                </a:solidFill>
                <a:latin typeface="Times New Roman" panose="02020603050405020304" pitchFamily="18" charset="0"/>
                <a:cs typeface="Times New Roman" panose="02020603050405020304" pitchFamily="18" charset="0"/>
                <a:sym typeface="+mn-ea"/>
              </a:rPr>
              <a:t>phí</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bữa</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ăn</a:t>
            </a:r>
            <a:r>
              <a:rPr lang="en-US" i="1" dirty="0">
                <a:solidFill>
                  <a:srgbClr val="7030A0"/>
                </a:solidFill>
                <a:latin typeface="Times New Roman" panose="02020603050405020304" pitchFamily="18" charset="0"/>
                <a:cs typeface="Times New Roman" panose="02020603050405020304" pitchFamily="18" charset="0"/>
                <a:sym typeface="+mn-ea"/>
              </a:rPr>
              <a:t>)</a:t>
            </a:r>
            <a:endParaRPr lang="en-US" i="1" dirty="0">
              <a:solidFill>
                <a:srgbClr val="7030A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7990" y="-229235"/>
            <a:ext cx="10515600" cy="1325563"/>
          </a:xfrm>
        </p:spPr>
        <p:txBody>
          <a:bodyPr>
            <a:noAutofit/>
          </a:bodyPr>
          <a:lstStyle/>
          <a:p>
            <a:r>
              <a:rPr lang="en-US" sz="3600" b="1" dirty="0">
                <a:solidFill>
                  <a:srgbClr val="FF0000"/>
                </a:solidFill>
                <a:latin typeface="Times New Roman" panose="02020603050405020304" pitchFamily="18" charset="0"/>
                <a:cs typeface="Times New Roman" panose="02020603050405020304" pitchFamily="18" charset="0"/>
              </a:rPr>
              <a:t>4.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endParaRPr lang="en-US" sz="3600" dirty="0"/>
          </a:p>
        </p:txBody>
      </p:sp>
      <p:sp>
        <p:nvSpPr>
          <p:cNvPr id="2" name="Text Box 1"/>
          <p:cNvSpPr txBox="1"/>
          <p:nvPr/>
        </p:nvSpPr>
        <p:spPr>
          <a:xfrm>
            <a:off x="1075690" y="746760"/>
            <a:ext cx="9015095" cy="583565"/>
          </a:xfrm>
          <a:prstGeom prst="rect">
            <a:avLst/>
          </a:prstGeom>
          <a:noFill/>
        </p:spPr>
        <p:txBody>
          <a:bodyPr wrap="none" rtlCol="0" anchor="t">
            <a:spAutoFit/>
          </a:bodyPr>
          <a:lstStyle/>
          <a:p>
            <a:pPr>
              <a:spcBef>
                <a:spcPts val="100"/>
              </a:spcBef>
            </a:pPr>
            <a:r>
              <a:rPr lang="en-US" sz="3200" b="1" dirty="0">
                <a:solidFill>
                  <a:srgbClr val="C00000"/>
                </a:solidFill>
                <a:latin typeface="Times New Roman" panose="02020603050405020304" pitchFamily="18" charset="0"/>
                <a:cs typeface="Times New Roman" panose="02020603050405020304" pitchFamily="18" charset="0"/>
                <a:sym typeface="+mn-ea"/>
              </a:rPr>
              <a:t>4.3. </a:t>
            </a:r>
            <a:r>
              <a:rPr lang="en-US" sz="3200" b="1" dirty="0" err="1">
                <a:solidFill>
                  <a:srgbClr val="C00000"/>
                </a:solidFill>
                <a:latin typeface="Times New Roman" panose="02020603050405020304" pitchFamily="18" charset="0"/>
                <a:cs typeface="Times New Roman" panose="02020603050405020304" pitchFamily="18" charset="0"/>
                <a:sym typeface="+mn-ea"/>
              </a:rPr>
              <a:t>Các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bước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xây</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dựng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bữa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ăn</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dinh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dưỡng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hợp</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smtClean="0">
                <a:solidFill>
                  <a:srgbClr val="C00000"/>
                </a:solidFill>
                <a:latin typeface="Times New Roman" panose="02020603050405020304" pitchFamily="18" charset="0"/>
                <a:cs typeface="Times New Roman" panose="02020603050405020304" pitchFamily="18" charset="0"/>
                <a:sym typeface="+mn-ea"/>
              </a:rPr>
              <a:t>lí</a:t>
            </a:r>
            <a:r>
              <a:rPr lang="en-US" sz="3200" b="1" dirty="0" smtClean="0">
                <a:solidFill>
                  <a:srgbClr val="C00000"/>
                </a:solidFill>
                <a:latin typeface="Times New Roman" panose="02020603050405020304" pitchFamily="18" charset="0"/>
                <a:cs typeface="Times New Roman" panose="02020603050405020304" pitchFamily="18" charset="0"/>
                <a:sym typeface="+mn-ea"/>
              </a:rPr>
              <a:t>:</a:t>
            </a:r>
            <a:endParaRPr lang="en-US" sz="3200" dirty="0"/>
          </a:p>
        </p:txBody>
      </p:sp>
      <p:pic>
        <p:nvPicPr>
          <p:cNvPr id="7" name="Content Placeholder 6"/>
          <p:cNvPicPr>
            <a:picLocks noGrp="1" noChangeAspect="1"/>
          </p:cNvPicPr>
          <p:nvPr>
            <p:ph sz="half" idx="1"/>
          </p:nvPr>
        </p:nvPicPr>
        <p:blipFill>
          <a:blip r:embed="rId2"/>
          <a:stretch>
            <a:fillRect/>
          </a:stretch>
        </p:blipFill>
        <p:spPr>
          <a:xfrm>
            <a:off x="2220142" y="1706133"/>
            <a:ext cx="7624445" cy="666750"/>
          </a:xfrm>
          <a:prstGeom prst="rect">
            <a:avLst/>
          </a:prstGeom>
        </p:spPr>
      </p:pic>
      <p:pic>
        <p:nvPicPr>
          <p:cNvPr id="8" name="Content Placeholder 7"/>
          <p:cNvPicPr>
            <a:picLocks noGrp="1" noChangeAspect="1"/>
          </p:cNvPicPr>
          <p:nvPr>
            <p:ph sz="half" idx="2"/>
          </p:nvPr>
        </p:nvPicPr>
        <p:blipFill>
          <a:blip r:embed="rId3"/>
          <a:stretch>
            <a:fillRect/>
          </a:stretch>
        </p:blipFill>
        <p:spPr>
          <a:xfrm>
            <a:off x="2048873" y="2231072"/>
            <a:ext cx="8675370" cy="2735580"/>
          </a:xfrm>
          <a:prstGeom prst="rect">
            <a:avLst/>
          </a:prstGeom>
        </p:spPr>
      </p:pic>
      <p:pic>
        <p:nvPicPr>
          <p:cNvPr id="9" name="Picture 8"/>
          <p:cNvPicPr>
            <a:picLocks noChangeAspect="1"/>
          </p:cNvPicPr>
          <p:nvPr/>
        </p:nvPicPr>
        <p:blipFill>
          <a:blip r:embed="rId4"/>
          <a:stretch>
            <a:fillRect/>
          </a:stretch>
        </p:blipFill>
        <p:spPr>
          <a:xfrm>
            <a:off x="2048873" y="4953000"/>
            <a:ext cx="8674100" cy="1905000"/>
          </a:xfrm>
          <a:prstGeom prst="rect">
            <a:avLst/>
          </a:prstGeom>
        </p:spPr>
      </p:pic>
      <p:pic>
        <p:nvPicPr>
          <p:cNvPr id="10" name="Picture 9" descr="anh-dong-312_113857"/>
          <p:cNvPicPr>
            <a:picLocks noChangeAspect="1"/>
          </p:cNvPicPr>
          <p:nvPr/>
        </p:nvPicPr>
        <p:blipFill>
          <a:blip r:embed="rId5"/>
          <a:stretch>
            <a:fillRect/>
          </a:stretch>
        </p:blipFill>
        <p:spPr>
          <a:xfrm>
            <a:off x="427990" y="5492750"/>
            <a:ext cx="952500" cy="1156970"/>
          </a:xfrm>
          <a:prstGeom prst="rect">
            <a:avLst/>
          </a:prstGeom>
        </p:spPr>
      </p:pic>
      <p:pic>
        <p:nvPicPr>
          <p:cNvPr id="11" name="Picture 10" descr="anh-dong-319_113857"/>
          <p:cNvPicPr>
            <a:picLocks noChangeAspect="1"/>
          </p:cNvPicPr>
          <p:nvPr/>
        </p:nvPicPr>
        <p:blipFill>
          <a:blip r:embed="rId6"/>
          <a:stretch>
            <a:fillRect/>
          </a:stretch>
        </p:blipFill>
        <p:spPr>
          <a:xfrm>
            <a:off x="11179175" y="285750"/>
            <a:ext cx="857250" cy="1504950"/>
          </a:xfrm>
          <a:prstGeom prst="rect">
            <a:avLst/>
          </a:prstGeom>
        </p:spPr>
      </p:pic>
      <p:sp>
        <p:nvSpPr>
          <p:cNvPr id="3" name="Rectangle 2"/>
          <p:cNvSpPr/>
          <p:nvPr/>
        </p:nvSpPr>
        <p:spPr>
          <a:xfrm>
            <a:off x="2487628" y="1251935"/>
            <a:ext cx="3959738" cy="369332"/>
          </a:xfrm>
          <a:prstGeom prst="rect">
            <a:avLst/>
          </a:prstGeom>
        </p:spPr>
        <p:txBody>
          <a:bodyPr wrap="none">
            <a:spAutoFit/>
          </a:bodyPr>
          <a:lstStyle/>
          <a:p>
            <a:r>
              <a:rPr lang="en-US" i="1" dirty="0">
                <a:solidFill>
                  <a:srgbClr val="7030A0"/>
                </a:solidFill>
                <a:latin typeface="Times New Roman" panose="02020603050405020304" pitchFamily="18" charset="0"/>
                <a:cs typeface="Times New Roman" panose="02020603050405020304" pitchFamily="18" charset="0"/>
                <a:sym typeface="+mn-ea"/>
              </a:rPr>
              <a:t>(</a:t>
            </a:r>
            <a:r>
              <a:rPr lang="en-US" i="1" dirty="0" err="1">
                <a:solidFill>
                  <a:srgbClr val="7030A0"/>
                </a:solidFill>
                <a:latin typeface="Times New Roman" panose="02020603050405020304" pitchFamily="18" charset="0"/>
                <a:cs typeface="Times New Roman" panose="02020603050405020304" pitchFamily="18" charset="0"/>
                <a:sym typeface="+mn-ea"/>
              </a:rPr>
              <a:t>Hướng</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dẫn</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hs</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cách</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tính</a:t>
            </a:r>
            <a:r>
              <a:rPr lang="en-US" i="1" dirty="0">
                <a:solidFill>
                  <a:srgbClr val="7030A0"/>
                </a:solidFill>
                <a:latin typeface="Times New Roman" panose="02020603050405020304" pitchFamily="18" charset="0"/>
                <a:cs typeface="Times New Roman" panose="02020603050405020304" pitchFamily="18" charset="0"/>
                <a:sym typeface="+mn-ea"/>
              </a:rPr>
              <a:t> chi </a:t>
            </a:r>
            <a:r>
              <a:rPr lang="en-US" i="1" dirty="0" err="1">
                <a:solidFill>
                  <a:srgbClr val="7030A0"/>
                </a:solidFill>
                <a:latin typeface="Times New Roman" panose="02020603050405020304" pitchFamily="18" charset="0"/>
                <a:cs typeface="Times New Roman" panose="02020603050405020304" pitchFamily="18" charset="0"/>
                <a:sym typeface="+mn-ea"/>
              </a:rPr>
              <a:t>phí</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bữa</a:t>
            </a:r>
            <a:r>
              <a:rPr lang="en-US" i="1" dirty="0">
                <a:solidFill>
                  <a:srgbClr val="7030A0"/>
                </a:solidFill>
                <a:latin typeface="Times New Roman" panose="02020603050405020304" pitchFamily="18" charset="0"/>
                <a:cs typeface="Times New Roman" panose="02020603050405020304" pitchFamily="18" charset="0"/>
                <a:sym typeface="+mn-ea"/>
              </a:rPr>
              <a:t> </a:t>
            </a:r>
            <a:r>
              <a:rPr lang="en-US" i="1" dirty="0" err="1">
                <a:solidFill>
                  <a:srgbClr val="7030A0"/>
                </a:solidFill>
                <a:latin typeface="Times New Roman" panose="02020603050405020304" pitchFamily="18" charset="0"/>
                <a:cs typeface="Times New Roman" panose="02020603050405020304" pitchFamily="18" charset="0"/>
                <a:sym typeface="+mn-ea"/>
              </a:rPr>
              <a:t>ăn</a:t>
            </a:r>
            <a:r>
              <a:rPr lang="en-US" i="1" dirty="0">
                <a:solidFill>
                  <a:srgbClr val="7030A0"/>
                </a:solidFill>
                <a:latin typeface="Times New Roman" panose="02020603050405020304" pitchFamily="18" charset="0"/>
                <a:cs typeface="Times New Roman" panose="02020603050405020304" pitchFamily="18" charset="0"/>
                <a:sym typeface="+mn-ea"/>
              </a:rPr>
              <a:t>)</a:t>
            </a:r>
            <a:endParaRPr lang="en-US" i="1" dirty="0">
              <a:solidFill>
                <a:srgbClr val="7030A0"/>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410" y="-153035"/>
            <a:ext cx="10515600" cy="1325563"/>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4.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endParaRPr lang="en-US" sz="3600" dirty="0"/>
          </a:p>
        </p:txBody>
      </p:sp>
      <p:sp>
        <p:nvSpPr>
          <p:cNvPr id="5" name="Title 1"/>
          <p:cNvSpPr txBox="1"/>
          <p:nvPr/>
        </p:nvSpPr>
        <p:spPr>
          <a:xfrm>
            <a:off x="1380317" y="890905"/>
            <a:ext cx="8229600" cy="56356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100"/>
              </a:spcBef>
            </a:pPr>
            <a:r>
              <a:rPr lang="en-US" sz="3200" b="1" dirty="0">
                <a:solidFill>
                  <a:srgbClr val="C00000"/>
                </a:solidFill>
                <a:latin typeface="Times New Roman" panose="02020603050405020304" pitchFamily="18" charset="0"/>
                <a:cs typeface="Times New Roman" panose="02020603050405020304" pitchFamily="18" charset="0"/>
              </a:rPr>
              <a:t>4.3. </a:t>
            </a:r>
            <a:r>
              <a:rPr lang="en-US" sz="3200" b="1" dirty="0" err="1">
                <a:solidFill>
                  <a:srgbClr val="C00000"/>
                </a:solidFill>
                <a:latin typeface="Times New Roman" panose="02020603050405020304" pitchFamily="18" charset="0"/>
                <a:cs typeface="Times New Roman" panose="02020603050405020304" pitchFamily="18" charset="0"/>
              </a:rPr>
              <a:t>Các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bước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dựng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bữa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ăn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hợp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lí</a:t>
            </a:r>
            <a:r>
              <a:rPr lang="en-US" sz="3200" b="1"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10" name="Picture 9" descr="anh-dong-312_113857"/>
          <p:cNvPicPr>
            <a:picLocks noChangeAspect="1"/>
          </p:cNvPicPr>
          <p:nvPr/>
        </p:nvPicPr>
        <p:blipFill>
          <a:blip r:embed="rId2"/>
          <a:stretch>
            <a:fillRect/>
          </a:stretch>
        </p:blipFill>
        <p:spPr>
          <a:xfrm>
            <a:off x="427990" y="5492750"/>
            <a:ext cx="952500" cy="1156970"/>
          </a:xfrm>
          <a:prstGeom prst="rect">
            <a:avLst/>
          </a:prstGeom>
        </p:spPr>
      </p:pic>
      <p:pic>
        <p:nvPicPr>
          <p:cNvPr id="11" name="Picture 10" descr="anh-dong-319_113857"/>
          <p:cNvPicPr>
            <a:picLocks noChangeAspect="1"/>
          </p:cNvPicPr>
          <p:nvPr/>
        </p:nvPicPr>
        <p:blipFill>
          <a:blip r:embed="rId3"/>
          <a:stretch>
            <a:fillRect/>
          </a:stretch>
        </p:blipFill>
        <p:spPr>
          <a:xfrm>
            <a:off x="11179175" y="285750"/>
            <a:ext cx="857250" cy="1504950"/>
          </a:xfrm>
          <a:prstGeom prst="rect">
            <a:avLst/>
          </a:prstGeom>
        </p:spPr>
      </p:pic>
      <p:pic>
        <p:nvPicPr>
          <p:cNvPr id="4" name="Content Placeholder 3"/>
          <p:cNvPicPr>
            <a:picLocks noGrp="1" noChangeAspect="1"/>
          </p:cNvPicPr>
          <p:nvPr>
            <p:ph sz="half" idx="1"/>
          </p:nvPr>
        </p:nvPicPr>
        <p:blipFill>
          <a:blip r:embed="rId4"/>
          <a:stretch>
            <a:fillRect/>
          </a:stretch>
        </p:blipFill>
        <p:spPr>
          <a:xfrm>
            <a:off x="2005965" y="1454150"/>
            <a:ext cx="8488680" cy="2007870"/>
          </a:xfrm>
          <a:prstGeom prst="rect">
            <a:avLst/>
          </a:prstGeom>
        </p:spPr>
      </p:pic>
      <p:pic>
        <p:nvPicPr>
          <p:cNvPr id="6" name="Content Placeholder 5"/>
          <p:cNvPicPr>
            <a:picLocks noGrp="1" noChangeAspect="1"/>
          </p:cNvPicPr>
          <p:nvPr>
            <p:ph sz="half" idx="2"/>
          </p:nvPr>
        </p:nvPicPr>
        <p:blipFill>
          <a:blip r:embed="rId5"/>
          <a:stretch>
            <a:fillRect/>
          </a:stretch>
        </p:blipFill>
        <p:spPr>
          <a:xfrm>
            <a:off x="2005965" y="3462020"/>
            <a:ext cx="8488680" cy="2788285"/>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stretch>
            <a:fillRect/>
          </a:stretch>
        </p:blipFill>
        <p:spPr>
          <a:xfrm>
            <a:off x="1530350" y="714375"/>
            <a:ext cx="9245600" cy="22421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1530350" y="2956560"/>
            <a:ext cx="9245600" cy="2145030"/>
          </a:xfrm>
          <a:prstGeom prst="rect">
            <a:avLst/>
          </a:prstGeom>
        </p:spPr>
      </p:pic>
      <p:pic>
        <p:nvPicPr>
          <p:cNvPr id="8" name="Picture 7"/>
          <p:cNvPicPr>
            <a:picLocks noChangeAspect="1"/>
          </p:cNvPicPr>
          <p:nvPr/>
        </p:nvPicPr>
        <p:blipFill>
          <a:blip r:embed="rId4"/>
          <a:stretch>
            <a:fillRect/>
          </a:stretch>
        </p:blipFill>
        <p:spPr>
          <a:xfrm>
            <a:off x="1530985" y="5101590"/>
            <a:ext cx="9244965" cy="1504950"/>
          </a:xfrm>
          <a:prstGeom prst="rect">
            <a:avLst/>
          </a:prstGeom>
        </p:spPr>
      </p:pic>
      <p:sp>
        <p:nvSpPr>
          <p:cNvPr id="9" name="Text Box 8"/>
          <p:cNvSpPr txBox="1"/>
          <p:nvPr/>
        </p:nvSpPr>
        <p:spPr>
          <a:xfrm>
            <a:off x="989330" y="130810"/>
            <a:ext cx="9015095" cy="583565"/>
          </a:xfrm>
          <a:prstGeom prst="rect">
            <a:avLst/>
          </a:prstGeom>
          <a:noFill/>
        </p:spPr>
        <p:txBody>
          <a:bodyPr wrap="none" rtlCol="0" anchor="t">
            <a:spAutoFit/>
          </a:bodyPr>
          <a:lstStyle/>
          <a:p>
            <a:pPr>
              <a:spcBef>
                <a:spcPts val="100"/>
              </a:spcBef>
            </a:pPr>
            <a:r>
              <a:rPr lang="en-US" sz="3200" b="1" dirty="0">
                <a:solidFill>
                  <a:srgbClr val="C00000"/>
                </a:solidFill>
                <a:latin typeface="Times New Roman" panose="02020603050405020304" pitchFamily="18" charset="0"/>
                <a:cs typeface="Times New Roman" panose="02020603050405020304" pitchFamily="18" charset="0"/>
                <a:sym typeface="+mn-ea"/>
              </a:rPr>
              <a:t>4.3. </a:t>
            </a:r>
            <a:r>
              <a:rPr lang="en-US" sz="3200" b="1" dirty="0" err="1">
                <a:solidFill>
                  <a:srgbClr val="C00000"/>
                </a:solidFill>
                <a:latin typeface="Times New Roman" panose="02020603050405020304" pitchFamily="18" charset="0"/>
                <a:cs typeface="Times New Roman" panose="02020603050405020304" pitchFamily="18" charset="0"/>
                <a:sym typeface="+mn-ea"/>
              </a:rPr>
              <a:t>Các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bước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xây</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dựng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bữa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ăn</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dinh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dưỡng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hợp</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smtClean="0">
                <a:solidFill>
                  <a:srgbClr val="C00000"/>
                </a:solidFill>
                <a:latin typeface="Times New Roman" panose="02020603050405020304" pitchFamily="18" charset="0"/>
                <a:cs typeface="Times New Roman" panose="02020603050405020304" pitchFamily="18" charset="0"/>
                <a:sym typeface="+mn-ea"/>
              </a:rPr>
              <a:t>lí</a:t>
            </a:r>
            <a:r>
              <a:rPr lang="en-US" sz="3200" b="1" dirty="0" smtClean="0">
                <a:solidFill>
                  <a:srgbClr val="C00000"/>
                </a:solidFill>
                <a:latin typeface="Times New Roman" panose="02020603050405020304" pitchFamily="18" charset="0"/>
                <a:cs typeface="Times New Roman" panose="02020603050405020304" pitchFamily="18" charset="0"/>
                <a:sym typeface="+mn-ea"/>
              </a:rPr>
              <a:t>:</a:t>
            </a:r>
            <a:endParaRPr lang="en-US" sz="3200" dirty="0"/>
          </a:p>
        </p:txBody>
      </p:sp>
      <p:pic>
        <p:nvPicPr>
          <p:cNvPr id="10" name="Picture 9" descr="anh-dong-312_113857"/>
          <p:cNvPicPr>
            <a:picLocks noChangeAspect="1"/>
          </p:cNvPicPr>
          <p:nvPr/>
        </p:nvPicPr>
        <p:blipFill>
          <a:blip r:embed="rId5"/>
          <a:stretch>
            <a:fillRect/>
          </a:stretch>
        </p:blipFill>
        <p:spPr>
          <a:xfrm>
            <a:off x="427990" y="5492750"/>
            <a:ext cx="952500" cy="1156970"/>
          </a:xfrm>
          <a:prstGeom prst="rect">
            <a:avLst/>
          </a:prstGeom>
        </p:spPr>
      </p:pic>
      <p:pic>
        <p:nvPicPr>
          <p:cNvPr id="11" name="Picture 10" descr="anh-dong-319_113857"/>
          <p:cNvPicPr>
            <a:picLocks noChangeAspect="1"/>
          </p:cNvPicPr>
          <p:nvPr/>
        </p:nvPicPr>
        <p:blipFill>
          <a:blip r:embed="rId6"/>
          <a:stretch>
            <a:fillRect/>
          </a:stretch>
        </p:blipFill>
        <p:spPr>
          <a:xfrm>
            <a:off x="11179175" y="285750"/>
            <a:ext cx="857250" cy="150495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32"/>
          <p:cNvPicPr>
            <a:picLocks noGrp="1" noChangeAspect="1"/>
          </p:cNvPicPr>
          <p:nvPr>
            <p:ph idx="1"/>
          </p:nvPr>
        </p:nvPicPr>
        <p:blipFill>
          <a:blip r:embed="rId2"/>
          <a:stretch>
            <a:fillRect/>
          </a:stretch>
        </p:blipFill>
        <p:spPr>
          <a:xfrm>
            <a:off x="1270" y="-74930"/>
            <a:ext cx="12190730" cy="7052310"/>
          </a:xfrm>
          <a:prstGeom prst="rect">
            <a:avLst/>
          </a:prstGeom>
        </p:spPr>
      </p:pic>
      <p:sp>
        <p:nvSpPr>
          <p:cNvPr id="5" name="Title 1"/>
          <p:cNvSpPr>
            <a:spLocks noGrp="1"/>
          </p:cNvSpPr>
          <p:nvPr>
            <p:ph type="title"/>
          </p:nvPr>
        </p:nvSpPr>
        <p:spPr>
          <a:xfrm>
            <a:off x="665480" y="-335280"/>
            <a:ext cx="10515600" cy="1325563"/>
          </a:xfrm>
        </p:spPr>
        <p:txBody>
          <a:bodyPr>
            <a:noAutofit/>
          </a:bodyPr>
          <a:lstStyle/>
          <a:p>
            <a:r>
              <a:rPr lang="en-US" sz="3600" b="1" dirty="0">
                <a:solidFill>
                  <a:srgbClr val="FF0000"/>
                </a:solidFill>
                <a:latin typeface="Times New Roman" panose="02020603050405020304" pitchFamily="18" charset="0"/>
                <a:cs typeface="Times New Roman" panose="02020603050405020304" pitchFamily="18" charset="0"/>
              </a:rPr>
              <a:t>4.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endParaRPr lang="en-US" sz="3600" dirty="0"/>
          </a:p>
        </p:txBody>
      </p:sp>
      <p:sp>
        <p:nvSpPr>
          <p:cNvPr id="6" name="Text Box 5"/>
          <p:cNvSpPr txBox="1"/>
          <p:nvPr/>
        </p:nvSpPr>
        <p:spPr>
          <a:xfrm>
            <a:off x="1202690" y="680085"/>
            <a:ext cx="9015095" cy="583565"/>
          </a:xfrm>
          <a:prstGeom prst="rect">
            <a:avLst/>
          </a:prstGeom>
          <a:noFill/>
        </p:spPr>
        <p:txBody>
          <a:bodyPr wrap="none" rtlCol="0" anchor="t">
            <a:spAutoFit/>
          </a:bodyPr>
          <a:lstStyle/>
          <a:p>
            <a:pPr>
              <a:spcBef>
                <a:spcPts val="100"/>
              </a:spcBef>
            </a:pPr>
            <a:r>
              <a:rPr lang="en-US" sz="3200" b="1" dirty="0">
                <a:solidFill>
                  <a:srgbClr val="C00000"/>
                </a:solidFill>
                <a:latin typeface="Times New Roman" panose="02020603050405020304" pitchFamily="18" charset="0"/>
                <a:cs typeface="Times New Roman" panose="02020603050405020304" pitchFamily="18" charset="0"/>
                <a:sym typeface="+mn-ea"/>
              </a:rPr>
              <a:t>4.3. </a:t>
            </a:r>
            <a:r>
              <a:rPr lang="en-US" sz="3200" b="1" dirty="0" err="1">
                <a:solidFill>
                  <a:srgbClr val="C00000"/>
                </a:solidFill>
                <a:latin typeface="Times New Roman" panose="02020603050405020304" pitchFamily="18" charset="0"/>
                <a:cs typeface="Times New Roman" panose="02020603050405020304" pitchFamily="18" charset="0"/>
                <a:sym typeface="+mn-ea"/>
              </a:rPr>
              <a:t>Các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bước</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xây</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dựng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bữa</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ăn</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dinh</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dưỡng</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a:solidFill>
                  <a:srgbClr val="C00000"/>
                </a:solidFill>
                <a:latin typeface="Times New Roman" panose="02020603050405020304" pitchFamily="18" charset="0"/>
                <a:cs typeface="Times New Roman" panose="02020603050405020304" pitchFamily="18" charset="0"/>
                <a:sym typeface="+mn-ea"/>
              </a:rPr>
              <a:t>hợp</a:t>
            </a:r>
            <a:r>
              <a:rPr lang="en-US" sz="3200" b="1" dirty="0">
                <a:solidFill>
                  <a:srgbClr val="C00000"/>
                </a:solidFill>
                <a:latin typeface="Times New Roman" panose="02020603050405020304" pitchFamily="18" charset="0"/>
                <a:cs typeface="Times New Roman" panose="02020603050405020304" pitchFamily="18" charset="0"/>
                <a:sym typeface="+mn-ea"/>
              </a:rPr>
              <a:t> </a:t>
            </a:r>
            <a:r>
              <a:rPr lang="en-US" sz="3200" b="1" dirty="0" err="1" smtClean="0">
                <a:solidFill>
                  <a:srgbClr val="C00000"/>
                </a:solidFill>
                <a:latin typeface="Times New Roman" panose="02020603050405020304" pitchFamily="18" charset="0"/>
                <a:cs typeface="Times New Roman" panose="02020603050405020304" pitchFamily="18" charset="0"/>
                <a:sym typeface="+mn-ea"/>
              </a:rPr>
              <a:t>lí</a:t>
            </a:r>
            <a:r>
              <a:rPr lang="en-US" sz="3200" b="1" dirty="0" smtClean="0">
                <a:solidFill>
                  <a:srgbClr val="C00000"/>
                </a:solidFill>
                <a:latin typeface="Times New Roman" panose="02020603050405020304" pitchFamily="18" charset="0"/>
                <a:cs typeface="Times New Roman" panose="02020603050405020304" pitchFamily="18" charset="0"/>
                <a:sym typeface="+mn-ea"/>
              </a:rPr>
              <a:t>:</a:t>
            </a:r>
            <a:endParaRPr lang="en-US" sz="3200" dirty="0"/>
          </a:p>
        </p:txBody>
      </p:sp>
      <p:sp>
        <p:nvSpPr>
          <p:cNvPr id="9" name="Text Box 8"/>
          <p:cNvSpPr txBox="1"/>
          <p:nvPr/>
        </p:nvSpPr>
        <p:spPr>
          <a:xfrm>
            <a:off x="1363980" y="1263650"/>
            <a:ext cx="6964680" cy="583565"/>
          </a:xfrm>
          <a:prstGeom prst="rect">
            <a:avLst/>
          </a:prstGeom>
          <a:noFill/>
        </p:spPr>
        <p:txBody>
          <a:bodyPr wrap="none" rtlCol="0" anchor="t">
            <a:spAutoFit/>
          </a:bodyPr>
          <a:lstStyle/>
          <a:p>
            <a:r>
              <a:rPr lang="en-US" sz="3200" b="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Lập danh sách món ăn theo từng loại </a:t>
            </a:r>
          </a:p>
        </p:txBody>
      </p:sp>
      <p:sp>
        <p:nvSpPr>
          <p:cNvPr id="10" name="Text Box 9"/>
          <p:cNvSpPr txBox="1"/>
          <p:nvPr/>
        </p:nvSpPr>
        <p:spPr>
          <a:xfrm>
            <a:off x="1363980" y="1807845"/>
            <a:ext cx="6123305" cy="583565"/>
          </a:xfrm>
          <a:prstGeom prst="rect">
            <a:avLst/>
          </a:prstGeom>
          <a:noFill/>
        </p:spPr>
        <p:txBody>
          <a:bodyPr wrap="none" rtlCol="0" anchor="t">
            <a:spAutoFit/>
          </a:bodyPr>
          <a:lstStyle/>
          <a:p>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Chọn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món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ăn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chính</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món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ăn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phụ</a:t>
            </a:r>
            <a:endPar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endParaRPr>
          </a:p>
        </p:txBody>
      </p:sp>
      <p:sp>
        <p:nvSpPr>
          <p:cNvPr id="11" name="Text Box 10"/>
          <p:cNvSpPr txBox="1"/>
          <p:nvPr/>
        </p:nvSpPr>
        <p:spPr>
          <a:xfrm>
            <a:off x="1363980" y="2352040"/>
            <a:ext cx="8692515" cy="583565"/>
          </a:xfrm>
          <a:prstGeom prst="rect">
            <a:avLst/>
          </a:prstGeom>
          <a:noFill/>
        </p:spPr>
        <p:txBody>
          <a:bodyPr wrap="none" rtlCol="0" anchor="t">
            <a:spAutoFit/>
          </a:bodyPr>
          <a:lstStyle/>
          <a:p>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Ước</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tính</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số</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lượng</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mỗi</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loại</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thực</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phẩm</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cần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dùng</a:t>
            </a:r>
            <a:endPar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endParaRPr>
          </a:p>
        </p:txBody>
      </p:sp>
      <p:sp>
        <p:nvSpPr>
          <p:cNvPr id="12" name="Text Box 11"/>
          <p:cNvSpPr txBox="1"/>
          <p:nvPr/>
        </p:nvSpPr>
        <p:spPr>
          <a:xfrm>
            <a:off x="1363980" y="2896235"/>
            <a:ext cx="8414385" cy="583565"/>
          </a:xfrm>
          <a:prstGeom prst="rect">
            <a:avLst/>
          </a:prstGeom>
          <a:noFill/>
        </p:spPr>
        <p:txBody>
          <a:bodyPr wrap="none" rtlCol="0" anchor="t">
            <a:spAutoFit/>
          </a:bodyPr>
          <a:lstStyle/>
          <a:p>
            <a:r>
              <a:rPr lang="en-US" sz="3200" b="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Tính chi phí cho mỗi loại thực phẩm cần dùng</a:t>
            </a:r>
          </a:p>
        </p:txBody>
      </p:sp>
      <p:sp>
        <p:nvSpPr>
          <p:cNvPr id="13" name="Text Box 12"/>
          <p:cNvSpPr txBox="1"/>
          <p:nvPr/>
        </p:nvSpPr>
        <p:spPr>
          <a:xfrm>
            <a:off x="1363980" y="3440430"/>
            <a:ext cx="5505450" cy="583565"/>
          </a:xfrm>
          <a:prstGeom prst="rect">
            <a:avLst/>
          </a:prstGeom>
          <a:noFill/>
        </p:spPr>
        <p:txBody>
          <a:bodyPr wrap="none" rtlCol="0" anchor="t">
            <a:spAutoFit/>
          </a:bodyPr>
          <a:lstStyle/>
          <a:p>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Tính</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chi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phí</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cho</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mỗi</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món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r>
              <a:rPr lang="en-US" sz="3200" b="1" dirty="0" err="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ăn</a:t>
            </a:r>
            <a:r>
              <a:rPr lang="en-US" sz="3200" b="1" dirty="0">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a:t>
            </a:r>
          </a:p>
        </p:txBody>
      </p:sp>
      <p:sp>
        <p:nvSpPr>
          <p:cNvPr id="14" name="Text Box 13"/>
          <p:cNvSpPr txBox="1"/>
          <p:nvPr/>
        </p:nvSpPr>
        <p:spPr>
          <a:xfrm>
            <a:off x="1363980" y="3984625"/>
            <a:ext cx="3656330" cy="583565"/>
          </a:xfrm>
          <a:prstGeom prst="rect">
            <a:avLst/>
          </a:prstGeom>
          <a:noFill/>
        </p:spPr>
        <p:txBody>
          <a:bodyPr wrap="none" rtlCol="0" anchor="t">
            <a:spAutoFit/>
          </a:bodyPr>
          <a:lstStyle/>
          <a:p>
            <a:r>
              <a:rPr lang="en-US" sz="3200" b="1">
                <a:gradFill>
                  <a:gsLst>
                    <a:gs pos="0">
                      <a:srgbClr val="007BD3"/>
                    </a:gs>
                    <a:gs pos="100000">
                      <a:srgbClr val="034373"/>
                    </a:gs>
                  </a:gsLst>
                  <a:lin scaled="0"/>
                </a:gradFill>
                <a:latin typeface="Times New Roman" panose="02020603050405020304" pitchFamily="18" charset="0"/>
                <a:cs typeface="Segoe UI" panose="020B0502040204020203" charset="0"/>
                <a:sym typeface="+mn-ea"/>
              </a:rPr>
              <a:t>- Hoàn thiện bữa 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iao an cong nghe\CN6 CTST\hình\bảng 4.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43455" y="0"/>
            <a:ext cx="6898005" cy="6858635"/>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 descr="anh-dong-dep-2"/>
          <p:cNvPicPr>
            <a:picLocks noGrp="1" noChangeAspect="1"/>
          </p:cNvPicPr>
          <p:nvPr>
            <p:ph sz="half" idx="2"/>
          </p:nvPr>
        </p:nvPicPr>
        <p:blipFill>
          <a:blip r:embed="rId3"/>
          <a:stretch>
            <a:fillRect/>
          </a:stretch>
        </p:blipFill>
        <p:spPr>
          <a:xfrm>
            <a:off x="10830560" y="5236845"/>
            <a:ext cx="1215390" cy="162115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487362"/>
          </a:xfrm>
        </p:spPr>
        <p:txBody>
          <a:bodyPr>
            <a:normAutofit fontScale="90000"/>
          </a:bodyPr>
          <a:lstStyle/>
          <a:p>
            <a:r>
              <a:rPr lang="en-US" b="1" dirty="0" err="1">
                <a:solidFill>
                  <a:srgbClr val="FF0000"/>
                </a:solidFill>
                <a:latin typeface="Times New Roman" panose="02020603050405020304" pitchFamily="18" charset="0"/>
                <a:cs typeface="Times New Roman" panose="02020603050405020304" pitchFamily="18" charset="0"/>
              </a:rPr>
              <a:t>Hướng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dẫn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ở SGK</a:t>
            </a:r>
            <a:endParaRPr lang="en-US" dirty="0"/>
          </a:p>
        </p:txBody>
      </p:sp>
      <p:graphicFrame>
        <p:nvGraphicFramePr>
          <p:cNvPr id="6" name="Content Placeholder 5"/>
          <p:cNvGraphicFramePr>
            <a:graphicFrameLocks noGrp="1"/>
          </p:cNvGraphicFramePr>
          <p:nvPr>
            <p:ph idx="1"/>
          </p:nvPr>
        </p:nvGraphicFramePr>
        <p:xfrm>
          <a:off x="1523999" y="1142998"/>
          <a:ext cx="9144000" cy="4800601"/>
        </p:xfrm>
        <a:graphic>
          <a:graphicData uri="http://schemas.openxmlformats.org/drawingml/2006/table">
            <a:tbl>
              <a:tblPr firstRow="1" firstCol="1" bandRow="1">
                <a:tableStyleId>{5C22544A-7EE6-4342-B048-85BDC9FD1C3A}</a:tableStyleId>
              </a:tblPr>
              <a:tblGrid>
                <a:gridCol w="932180">
                  <a:extLst>
                    <a:ext uri="{9D8B030D-6E8A-4147-A177-3AD203B41FA5}">
                      <a16:colId xmlns:a16="http://schemas.microsoft.com/office/drawing/2014/main" xmlns="" val="20000"/>
                    </a:ext>
                  </a:extLst>
                </a:gridCol>
                <a:gridCol w="21082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gridCol w="3810000">
                  <a:extLst>
                    <a:ext uri="{9D8B030D-6E8A-4147-A177-3AD203B41FA5}">
                      <a16:colId xmlns:a16="http://schemas.microsoft.com/office/drawing/2014/main" xmlns="" val="20003"/>
                    </a:ext>
                  </a:extLst>
                </a:gridCol>
              </a:tblGrid>
              <a:tr h="685800">
                <a:tc gridSpan="2">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STT</a:t>
                      </a:r>
                    </a:p>
                  </a:txBody>
                  <a:tcPr marL="68580" marR="68580" marT="0" marB="0"/>
                </a:tc>
                <a:tc hMerge="1">
                  <a:txBody>
                    <a:bodyPr/>
                    <a:lstStyle/>
                    <a:p>
                      <a:endParaRPr lang="en-US"/>
                    </a:p>
                  </a:txBody>
                  <a:tcPr marL="68580" marR="68580" marT="0" marB="0"/>
                </a:tc>
                <a:tc>
                  <a:txBody>
                    <a:bodyPr/>
                    <a:lstStyle/>
                    <a:p>
                      <a:pPr marR="152400" algn="ctr">
                        <a:spcAft>
                          <a:spcPts val="60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minh </a:t>
                      </a:r>
                      <a:r>
                        <a:rPr lang="en-US" sz="2800" dirty="0" err="1">
                          <a:effectLst/>
                          <a:latin typeface="Times New Roman" panose="02020603050405020304" pitchFamily="18" charset="0"/>
                          <a:cs typeface="Times New Roman" panose="02020603050405020304" pitchFamily="18" charset="0"/>
                        </a:rPr>
                        <a:t>họa</a:t>
                      </a:r>
                      <a:endParaRPr lang="en-US" sz="28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685800">
                <a:tc gridSpan="4">
                  <a:txBody>
                    <a:bodyPr/>
                    <a:lstStyle/>
                    <a:p>
                      <a:pPr marR="152400" algn="ctr">
                        <a:spcAft>
                          <a:spcPts val="600"/>
                        </a:spcAft>
                      </a:pPr>
                      <a:r>
                        <a:rPr lang="en-US" sz="2800" dirty="0" err="1">
                          <a:effectLst/>
                          <a:latin typeface="Times New Roman" panose="02020603050405020304" pitchFamily="18" charset="0"/>
                          <a:cs typeface="Times New Roman" panose="02020603050405020304" pitchFamily="18" charset="0"/>
                        </a:rPr>
                        <a:t>Xây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371601">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1</a:t>
                      </a:r>
                    </a:p>
                  </a:txBody>
                  <a:tcPr marL="68580" marR="68580" marT="0" marB="0"/>
                </a:tc>
                <a:tc gridSpan="2">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Lập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marR="152400">
                        <a:spcAft>
                          <a:spcPts val="600"/>
                        </a:spcAft>
                      </a:pPr>
                      <a:r>
                        <a:rPr lang="en-US" sz="1400" dirty="0">
                          <a:effectLst/>
                        </a:rPr>
                        <a:t> </a:t>
                      </a:r>
                      <a:endParaRPr lang="en-US" sz="1400" dirty="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2"/>
                  </a:ext>
                </a:extLst>
              </a:tr>
              <a:tr h="685800">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2</a:t>
                      </a:r>
                    </a:p>
                  </a:txBody>
                  <a:tcPr marL="68580" marR="68580" marT="0" marB="0"/>
                </a:tc>
                <a:tc gridSpan="2">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marR="152400">
                        <a:spcAft>
                          <a:spcPts val="600"/>
                        </a:spcAft>
                      </a:pPr>
                      <a:r>
                        <a:rPr lang="en-US" sz="1400">
                          <a:effectLst/>
                        </a:rPr>
                        <a:t> </a:t>
                      </a:r>
                      <a:endParaRPr lang="en-US" sz="140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3"/>
                  </a:ext>
                </a:extLst>
              </a:tr>
              <a:tr h="685800">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3</a:t>
                      </a:r>
                    </a:p>
                  </a:txBody>
                  <a:tcPr marL="68580" marR="68580" marT="0" marB="0"/>
                </a:tc>
                <a:tc gridSpan="2">
                  <a:txBody>
                    <a:bodyPr/>
                    <a:lstStyle/>
                    <a:p>
                      <a:pPr marR="152400">
                        <a:spcAft>
                          <a:spcPts val="600"/>
                        </a:spcAft>
                      </a:pPr>
                      <a:r>
                        <a:rPr lang="en-US" sz="2800" dirty="0">
                          <a:effectLst/>
                          <a:latin typeface="Times New Roman" panose="02020603050405020304" pitchFamily="18" charset="0"/>
                          <a:cs typeface="Times New Roman" panose="02020603050405020304" pitchFamily="18" charset="0"/>
                        </a:rPr>
                        <a:t>Chon </a:t>
                      </a:r>
                      <a:r>
                        <a:rPr lang="en-US" sz="2800" dirty="0" err="1">
                          <a:effectLst/>
                          <a:latin typeface="Times New Roman" panose="02020603050405020304" pitchFamily="18" charset="0"/>
                          <a:cs typeface="Times New Roman" panose="02020603050405020304" pitchFamily="18" charset="0"/>
                        </a:rPr>
                        <a:t>thêm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kèm</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marR="152400">
                        <a:spcAft>
                          <a:spcPts val="600"/>
                        </a:spcAft>
                      </a:pPr>
                      <a:r>
                        <a:rPr lang="en-US" sz="1400">
                          <a:effectLst/>
                        </a:rPr>
                        <a:t> </a:t>
                      </a:r>
                      <a:endParaRPr lang="en-US" sz="140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4"/>
                  </a:ext>
                </a:extLst>
              </a:tr>
              <a:tr h="685800">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4</a:t>
                      </a:r>
                    </a:p>
                  </a:txBody>
                  <a:tcPr marL="68580" marR="68580" marT="0" marB="0"/>
                </a:tc>
                <a:tc gridSpan="2">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a:txBody>
                    <a:bodyPr/>
                    <a:lstStyle/>
                    <a:p>
                      <a:pPr marR="152400">
                        <a:spcAft>
                          <a:spcPts val="600"/>
                        </a:spcAft>
                      </a:pPr>
                      <a:r>
                        <a:rPr lang="en-US" sz="1400" dirty="0">
                          <a:effectLst/>
                        </a:rPr>
                        <a:t> </a:t>
                      </a:r>
                      <a:endParaRPr lang="en-US" sz="1400" dirty="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5"/>
                  </a:ext>
                </a:extLst>
              </a:tr>
            </a:tbl>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639762"/>
          </a:xfrm>
        </p:spPr>
        <p:txBody>
          <a:bodyPr>
            <a:normAutofit fontScale="90000"/>
          </a:bodyPr>
          <a:lstStyle/>
          <a:p>
            <a:r>
              <a:rPr lang="en-US" b="1" dirty="0" err="1">
                <a:solidFill>
                  <a:srgbClr val="FF0000"/>
                </a:solidFill>
                <a:latin typeface="Times New Roman" panose="02020603050405020304" pitchFamily="18" charset="0"/>
                <a:cs typeface="Times New Roman" panose="02020603050405020304" pitchFamily="18" charset="0"/>
              </a:rPr>
              <a:t>Hướng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dẫn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r>
              <a:rPr lang="en-US" b="1" dirty="0">
                <a:solidFill>
                  <a:srgbClr val="FF0000"/>
                </a:solidFill>
                <a:latin typeface="Times New Roman" panose="02020603050405020304" pitchFamily="18" charset="0"/>
                <a:cs typeface="Times New Roman" panose="02020603050405020304" pitchFamily="18" charset="0"/>
              </a:rPr>
              <a:t> ở SGK</a:t>
            </a:r>
            <a:endParaRPr lang="en-US" dirty="0"/>
          </a:p>
        </p:txBody>
      </p:sp>
      <p:graphicFrame>
        <p:nvGraphicFramePr>
          <p:cNvPr id="4" name="Content Placeholder 3"/>
          <p:cNvGraphicFramePr>
            <a:graphicFrameLocks noGrp="1"/>
          </p:cNvGraphicFramePr>
          <p:nvPr>
            <p:ph idx="1"/>
          </p:nvPr>
        </p:nvGraphicFramePr>
        <p:xfrm>
          <a:off x="1600199" y="1066800"/>
          <a:ext cx="9067800" cy="5229225"/>
        </p:xfrm>
        <a:graphic>
          <a:graphicData uri="http://schemas.openxmlformats.org/drawingml/2006/table">
            <a:tbl>
              <a:tblPr firstRow="1" firstCol="1" bandRow="1">
                <a:tableStyleId>{5C22544A-7EE6-4342-B048-85BDC9FD1C3A}</a:tableStyleId>
              </a:tblPr>
              <a:tblGrid>
                <a:gridCol w="924560">
                  <a:extLst>
                    <a:ext uri="{9D8B030D-6E8A-4147-A177-3AD203B41FA5}">
                      <a16:colId xmlns:a16="http://schemas.microsoft.com/office/drawing/2014/main" xmlns="" val="20000"/>
                    </a:ext>
                  </a:extLst>
                </a:gridCol>
                <a:gridCol w="3884295">
                  <a:extLst>
                    <a:ext uri="{9D8B030D-6E8A-4147-A177-3AD203B41FA5}">
                      <a16:colId xmlns:a16="http://schemas.microsoft.com/office/drawing/2014/main" xmlns="" val="20001"/>
                    </a:ext>
                  </a:extLst>
                </a:gridCol>
                <a:gridCol w="4258945">
                  <a:extLst>
                    <a:ext uri="{9D8B030D-6E8A-4147-A177-3AD203B41FA5}">
                      <a16:colId xmlns:a16="http://schemas.microsoft.com/office/drawing/2014/main" xmlns="" val="20002"/>
                    </a:ext>
                  </a:extLst>
                </a:gridCol>
              </a:tblGrid>
              <a:tr h="729615">
                <a:tc gridSpan="3">
                  <a:txBody>
                    <a:bodyPr/>
                    <a:lstStyle/>
                    <a:p>
                      <a:pPr marR="152400" algn="ctr">
                        <a:spcAft>
                          <a:spcPts val="600"/>
                        </a:spcAft>
                      </a:pPr>
                      <a:r>
                        <a:rPr lang="en-US" sz="3600" dirty="0" err="1">
                          <a:effectLst/>
                          <a:latin typeface="Times New Roman" panose="02020603050405020304" pitchFamily="18" charset="0"/>
                          <a:cs typeface="Times New Roman" panose="02020603050405020304" pitchFamily="18" charset="0"/>
                        </a:rPr>
                        <a:t>Tính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toán</a:t>
                      </a:r>
                      <a:r>
                        <a:rPr lang="en-US" sz="3600" dirty="0">
                          <a:effectLst/>
                          <a:latin typeface="Times New Roman" panose="02020603050405020304" pitchFamily="18" charset="0"/>
                          <a:cs typeface="Times New Roman" panose="02020603050405020304" pitchFamily="18" charset="0"/>
                        </a:rPr>
                        <a:t> chi </a:t>
                      </a:r>
                      <a:r>
                        <a:rPr lang="en-US" sz="3600" dirty="0" err="1">
                          <a:effectLst/>
                          <a:latin typeface="Times New Roman" panose="02020603050405020304" pitchFamily="18" charset="0"/>
                          <a:cs typeface="Times New Roman" panose="02020603050405020304" pitchFamily="18" charset="0"/>
                        </a:rPr>
                        <a:t>phí</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cho</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bữa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ăn</a:t>
                      </a:r>
                      <a:endParaRPr lang="en-US" sz="3600" dirty="0">
                        <a:effectLst/>
                        <a:latin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458595">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5</a:t>
                      </a:r>
                    </a:p>
                  </a:txBody>
                  <a:tcPr marL="68580" marR="68580" marT="0" marB="0"/>
                </a:tc>
                <a:tc>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Ước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dùng</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spcAft>
                          <a:spcPts val="600"/>
                        </a:spcAft>
                      </a:pPr>
                      <a:r>
                        <a:rPr lang="en-US" sz="1400" dirty="0">
                          <a:effectLst/>
                        </a:rPr>
                        <a:t> </a:t>
                      </a:r>
                      <a:endParaRPr lang="en-US" sz="1400" dirty="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1"/>
                  </a:ext>
                </a:extLst>
              </a:tr>
              <a:tr h="1457960">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6</a:t>
                      </a:r>
                    </a:p>
                  </a:txBody>
                  <a:tcPr marL="68580" marR="68580" marT="0" marB="0"/>
                </a:tc>
                <a:tc>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phí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dùng</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spcAft>
                          <a:spcPts val="600"/>
                        </a:spcAft>
                      </a:pPr>
                      <a:r>
                        <a:rPr lang="en-US" sz="1400">
                          <a:effectLst/>
                        </a:rPr>
                        <a:t> </a:t>
                      </a:r>
                      <a:endParaRPr lang="en-US" sz="140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2"/>
                  </a:ext>
                </a:extLst>
              </a:tr>
              <a:tr h="853440">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7</a:t>
                      </a:r>
                    </a:p>
                  </a:txBody>
                  <a:tcPr marL="68580" marR="68580" marT="0" marB="0"/>
                </a:tc>
                <a:tc>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phí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spcAft>
                          <a:spcPts val="600"/>
                        </a:spcAft>
                      </a:pPr>
                      <a:r>
                        <a:rPr lang="en-US" sz="1400">
                          <a:effectLst/>
                        </a:rPr>
                        <a:t> </a:t>
                      </a:r>
                      <a:endParaRPr lang="en-US" sz="140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3"/>
                  </a:ext>
                </a:extLst>
              </a:tr>
              <a:tr h="729615">
                <a:tc>
                  <a:txBody>
                    <a:bodyPr/>
                    <a:lstStyle/>
                    <a:p>
                      <a:pPr marR="152400" algn="ctr">
                        <a:spcAft>
                          <a:spcPts val="600"/>
                        </a:spcAft>
                      </a:pPr>
                      <a:r>
                        <a:rPr lang="en-US" sz="2800" dirty="0">
                          <a:effectLst/>
                          <a:latin typeface="Times New Roman" panose="02020603050405020304" pitchFamily="18" charset="0"/>
                          <a:cs typeface="Times New Roman" panose="02020603050405020304" pitchFamily="18" charset="0"/>
                        </a:rPr>
                        <a:t>8</a:t>
                      </a:r>
                    </a:p>
                  </a:txBody>
                  <a:tcPr marL="68580" marR="68580" marT="0" marB="0"/>
                </a:tc>
                <a:tc>
                  <a:txBody>
                    <a:bodyPr/>
                    <a:lstStyle/>
                    <a:p>
                      <a:pPr marR="152400">
                        <a:spcAft>
                          <a:spcPts val="600"/>
                        </a:spcAft>
                      </a:pP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phí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endParaRPr lang="en-US" sz="2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R="152400">
                        <a:spcAft>
                          <a:spcPts val="600"/>
                        </a:spcAft>
                      </a:pPr>
                      <a:r>
                        <a:rPr lang="en-US" sz="1400" dirty="0">
                          <a:effectLst/>
                        </a:rPr>
                        <a:t> </a:t>
                      </a:r>
                      <a:endParaRPr lang="en-US" sz="1400" dirty="0">
                        <a:effectLst/>
                        <a:latin typeface="Times New Roman" panose="02020603050405020304"/>
                        <a:cs typeface="Times New Roman" panose="02020603050405020304"/>
                      </a:endParaRPr>
                    </a:p>
                  </a:txBody>
                  <a:tcPr marL="68580" marR="68580" marT="0" marB="0"/>
                </a:tc>
                <a:extLst>
                  <a:ext uri="{0D108BD9-81ED-4DB2-BD59-A6C34878D82A}">
                    <a16:rowId xmlns:a16="http://schemas.microsoft.com/office/drawing/2014/main" xmlns="" val="10004"/>
                  </a:ext>
                </a:extLst>
              </a:tr>
            </a:tbl>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4756785" y="278130"/>
            <a:ext cx="2722245" cy="72453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nh-dong-319_113857"/>
          <p:cNvPicPr>
            <a:picLocks noChangeAspect="1"/>
          </p:cNvPicPr>
          <p:nvPr/>
        </p:nvPicPr>
        <p:blipFill>
          <a:blip r:embed="rId2"/>
          <a:stretch>
            <a:fillRect/>
          </a:stretch>
        </p:blipFill>
        <p:spPr>
          <a:xfrm>
            <a:off x="11303000" y="5270500"/>
            <a:ext cx="889000" cy="1588135"/>
          </a:xfrm>
          <a:prstGeom prst="rect">
            <a:avLst/>
          </a:prstGeom>
        </p:spPr>
      </p:pic>
      <p:pic>
        <p:nvPicPr>
          <p:cNvPr id="4" name="Picture 3" descr="anh-dong-312_113857"/>
          <p:cNvPicPr>
            <a:picLocks noChangeAspect="1"/>
          </p:cNvPicPr>
          <p:nvPr/>
        </p:nvPicPr>
        <p:blipFill>
          <a:blip r:embed="rId3"/>
          <a:stretch>
            <a:fillRect/>
          </a:stretch>
        </p:blipFill>
        <p:spPr>
          <a:xfrm>
            <a:off x="64770" y="0"/>
            <a:ext cx="952500" cy="952500"/>
          </a:xfrm>
          <a:prstGeom prst="rect">
            <a:avLst/>
          </a:prstGeom>
        </p:spPr>
      </p:pic>
      <p:sp>
        <p:nvSpPr>
          <p:cNvPr id="5" name="Text Box 4"/>
          <p:cNvSpPr txBox="1"/>
          <p:nvPr/>
        </p:nvSpPr>
        <p:spPr>
          <a:xfrm>
            <a:off x="81915" y="832485"/>
            <a:ext cx="12230100" cy="1568450"/>
          </a:xfrm>
          <a:prstGeom prst="rect">
            <a:avLst/>
          </a:prstGeom>
          <a:noFill/>
          <a:ln w="9525">
            <a:noFill/>
          </a:ln>
        </p:spPr>
        <p:txBody>
          <a:bodyPr wrap="square">
            <a:spAutoFit/>
          </a:bodyPr>
          <a:lstStyle/>
          <a:p>
            <a:pPr indent="0"/>
            <a:r>
              <a:rPr lang="en-US" sz="3200" b="1" i="1">
                <a:solidFill>
                  <a:srgbClr val="000000"/>
                </a:solidFill>
                <a:latin typeface="Times New Roman" panose="02020603050405020304" pitchFamily="18" charset="0"/>
                <a:ea typeface="SimSun" panose="02010600030101010101" pitchFamily="2" charset="-122"/>
                <a:sym typeface="+mn-ea"/>
              </a:rPr>
              <a:t>Câu </a:t>
            </a:r>
            <a:r>
              <a:rPr lang="vi-VN" altLang="en-US" sz="3200" b="1" i="1">
                <a:solidFill>
                  <a:srgbClr val="000000"/>
                </a:solidFill>
                <a:latin typeface="Times New Roman" panose="02020603050405020304" pitchFamily="18" charset="0"/>
                <a:ea typeface="SimSun" panose="02010600030101010101" pitchFamily="2" charset="-122"/>
                <a:sym typeface="+mn-ea"/>
              </a:rPr>
              <a:t>2: </a:t>
            </a:r>
            <a:r>
              <a:rPr lang="en-US" sz="3200" b="0" i="1">
                <a:solidFill>
                  <a:srgbClr val="000000"/>
                </a:solidFill>
                <a:latin typeface="Times New Roman" panose="02020603050405020304" pitchFamily="18" charset="0"/>
                <a:ea typeface="SimSun" panose="02010600030101010101" pitchFamily="2" charset="-122"/>
              </a:rPr>
              <a:t>Quan sát thời gian phân chia bữa ăn của 3 bạn dưới đây. Theo em, bạn nào có thời gian phân chia bữa ăn hợp lí nhất? Các bạn khác nên điều chỉnh phân chia bữa ăn hợp lí như thế nào?</a:t>
            </a:r>
            <a:endParaRPr lang="en-US" sz="3200"/>
          </a:p>
        </p:txBody>
      </p:sp>
      <p:pic>
        <p:nvPicPr>
          <p:cNvPr id="26631" name="Picture 2" descr="Screen Clipping"/>
          <p:cNvPicPr>
            <a:picLocks noChangeAspect="1"/>
          </p:cNvPicPr>
          <p:nvPr/>
        </p:nvPicPr>
        <p:blipFill>
          <a:blip r:embed="rId4"/>
          <a:stretch>
            <a:fillRect/>
          </a:stretch>
        </p:blipFill>
        <p:spPr>
          <a:xfrm>
            <a:off x="795972" y="2344737"/>
            <a:ext cx="10643870" cy="2492375"/>
          </a:xfrm>
          <a:prstGeom prst="rect">
            <a:avLst/>
          </a:prstGeom>
          <a:noFill/>
          <a:ln w="9525">
            <a:noFill/>
          </a:ln>
        </p:spPr>
      </p:pic>
      <p:sp>
        <p:nvSpPr>
          <p:cNvPr id="2" name="Text Box 1"/>
          <p:cNvSpPr txBox="1"/>
          <p:nvPr/>
        </p:nvSpPr>
        <p:spPr>
          <a:xfrm>
            <a:off x="4756785" y="311150"/>
            <a:ext cx="2879725" cy="706755"/>
          </a:xfrm>
          <a:prstGeom prst="rect">
            <a:avLst/>
          </a:prstGeom>
          <a:noFill/>
        </p:spPr>
        <p:txBody>
          <a:bodyPr wrap="none" rtlCol="0" anchor="t">
            <a:spAutoFit/>
          </a:bodyPr>
          <a:lstStyle/>
          <a:p>
            <a:r>
              <a:rPr lang="vi-VN" altLang="en-US" sz="4000" b="1" i="1">
                <a:gradFill>
                  <a:gsLst>
                    <a:gs pos="0">
                      <a:srgbClr val="FE4444"/>
                    </a:gs>
                    <a:gs pos="100000">
                      <a:srgbClr val="832B2B"/>
                    </a:gs>
                  </a:gsLst>
                  <a:lin scaled="0"/>
                </a:gradFill>
                <a:latin typeface="Times New Roman" panose="02020603050405020304" pitchFamily="18" charset="0"/>
                <a:ea typeface="SimSun" panose="02010600030101010101" pitchFamily="2" charset="-122"/>
                <a:sym typeface="+mn-ea"/>
              </a:rPr>
              <a:t>ÔN BÀI CŨ</a:t>
            </a:r>
            <a:r>
              <a:rPr lang="en-US" sz="4000" b="1" i="1">
                <a:gradFill>
                  <a:gsLst>
                    <a:gs pos="0">
                      <a:srgbClr val="FE4444"/>
                    </a:gs>
                    <a:gs pos="100000">
                      <a:srgbClr val="832B2B"/>
                    </a:gs>
                  </a:gsLst>
                  <a:lin scaled="0"/>
                </a:gradFill>
                <a:latin typeface="Times New Roman" panose="02020603050405020304" pitchFamily="18" charset="0"/>
                <a:ea typeface="SimSun" panose="02010600030101010101" pitchFamily="2" charset="-122"/>
                <a:sym typeface="+mn-ea"/>
              </a:rPr>
              <a:t> </a:t>
            </a:r>
          </a:p>
        </p:txBody>
      </p:sp>
      <p:sp>
        <p:nvSpPr>
          <p:cNvPr id="8" name="Text Box 7"/>
          <p:cNvSpPr txBox="1"/>
          <p:nvPr/>
        </p:nvSpPr>
        <p:spPr>
          <a:xfrm>
            <a:off x="297180" y="5039360"/>
            <a:ext cx="10921365" cy="1568450"/>
          </a:xfrm>
          <a:prstGeom prst="rect">
            <a:avLst/>
          </a:prstGeom>
          <a:noFill/>
        </p:spPr>
        <p:txBody>
          <a:bodyPr wrap="square" rtlCol="0" anchor="t">
            <a:spAutoFit/>
          </a:bodyPr>
          <a:lstStyle/>
          <a:p>
            <a:pPr algn="ctr"/>
            <a:r>
              <a:rPr lang="vi-VN" alt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T</a:t>
            </a:r>
            <a:r>
              <a:rPr 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hời gian phân chia</a:t>
            </a:r>
            <a:r>
              <a:rPr lang="vi-VN" alt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 b</a:t>
            </a:r>
            <a:r>
              <a:rPr 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ữa ăn của </a:t>
            </a:r>
            <a:r>
              <a:rPr lang="vi-VN" alt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bạn thứ </a:t>
            </a:r>
            <a:r>
              <a:rPr 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3</a:t>
            </a:r>
            <a:r>
              <a:rPr lang="vi-VN" altLang="en-US" sz="3200" b="1" i="1">
                <a:gradFill>
                  <a:gsLst>
                    <a:gs pos="0">
                      <a:srgbClr val="E30000"/>
                    </a:gs>
                    <a:gs pos="100000">
                      <a:srgbClr val="760303"/>
                    </a:gs>
                  </a:gsLst>
                  <a:lin scaled="0"/>
                </a:gradFill>
                <a:latin typeface="Times New Roman" panose="02020603050405020304" pitchFamily="18" charset="0"/>
                <a:ea typeface="SimSun" panose="02010600030101010101" pitchFamily="2" charset="-122"/>
                <a:sym typeface="+mn-ea"/>
              </a:rPr>
              <a:t> là hợp lí. Còn bạn thứ 1 nên điều chỉnh bữa phụ lúc 14h, bạn thứ 2 nên điều chỉnh có thêm bữa phụ lúc 15h.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p:nvPr/>
        </p:nvSpPr>
        <p:spPr>
          <a:xfrm>
            <a:off x="314891" y="980080"/>
            <a:ext cx="1956435" cy="707886"/>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T</a:t>
            </a:r>
            <a:r>
              <a:rPr kumimoji="0" lang="vi-VN" alt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iết </a:t>
            </a:r>
            <a:r>
              <a:rPr kumimoji="0" lang="en-US" altLang="en-US" sz="4000" b="1" i="1"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3</a:t>
            </a:r>
            <a:r>
              <a:rPr kumimoji="0" lang="vi-VN" altLang="en-US" sz="4000" b="1" i="1"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rPr>
              <a:t>:</a:t>
            </a:r>
            <a:endParaRPr kumimoji="0" lang="vi-VN" altLang="en-US" sz="40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8" name="TextBox 7"/>
          <p:cNvSpPr txBox="1"/>
          <p:nvPr/>
        </p:nvSpPr>
        <p:spPr>
          <a:xfrm>
            <a:off x="314891" y="333749"/>
            <a:ext cx="11520057" cy="646331"/>
          </a:xfrm>
          <a:prstGeom prst="rect">
            <a:avLst/>
          </a:prstGeom>
          <a:effectLst>
            <a:glow rad="139700">
              <a:schemeClr val="accent3">
                <a:satMod val="175000"/>
                <a:alpha val="40000"/>
              </a:schemeClr>
            </a:glow>
          </a:effectLst>
          <a:scene3d>
            <a:camera prst="orthographicFront"/>
            <a:lightRig rig="threePt" dir="t"/>
          </a:scene3d>
          <a:sp3d>
            <a:bevelT w="139700" prst="cross"/>
          </a:sp3d>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CHƯƠNG 2: BẢO QUẢN VÀ CHẾ BIẾN THỰC PHẨM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924491" y="2147882"/>
            <a:ext cx="869481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trị</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dinh</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dưỡng</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nhóm</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36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endParaRPr kumimoji="0" lang="en-US" sz="3600" b="0" i="1" u="none" strike="noStrike" kern="1200" cap="none" spc="0" normalizeH="0" baseline="0" noProof="0" dirty="0">
              <a:ln>
                <a:noFill/>
              </a:ln>
              <a:solidFill>
                <a:srgbClr val="0000FF"/>
              </a:solidFill>
              <a:effectLst/>
              <a:uLnTx/>
              <a:uFillTx/>
              <a:latin typeface="Calibri"/>
              <a:ea typeface="+mn-ea"/>
              <a:cs typeface="+mn-cs"/>
            </a:endParaRPr>
          </a:p>
        </p:txBody>
      </p:sp>
      <p:pic>
        <p:nvPicPr>
          <p:cNvPr id="11" name="Picture 10"/>
          <p:cNvPicPr>
            <a:picLocks noChangeAspect="1"/>
          </p:cNvPicPr>
          <p:nvPr/>
        </p:nvPicPr>
        <p:blipFill>
          <a:blip r:embed="rId2"/>
          <a:stretch>
            <a:fillRect/>
          </a:stretch>
        </p:blipFill>
        <p:spPr>
          <a:xfrm>
            <a:off x="1941206" y="1329346"/>
            <a:ext cx="9474926" cy="560881"/>
          </a:xfrm>
          <a:prstGeom prst="rect">
            <a:avLst/>
          </a:prstGeom>
        </p:spPr>
      </p:pic>
      <p:sp>
        <p:nvSpPr>
          <p:cNvPr id="4" name="TextBox 3"/>
          <p:cNvSpPr txBox="1"/>
          <p:nvPr/>
        </p:nvSpPr>
        <p:spPr>
          <a:xfrm>
            <a:off x="1009745" y="3225820"/>
            <a:ext cx="8367555"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altLang="en-US" sz="3200" b="1" dirty="0">
                <a:solidFill>
                  <a:srgbClr val="66FF33"/>
                </a:solidFill>
                <a:latin typeface="Times New Roman" panose="02020603050405020304" pitchFamily="18" charset="0"/>
              </a:rPr>
              <a:t>2. NHU CẦU DINH DƯỠNG CỦA CƠ THỂ</a:t>
            </a:r>
            <a:endParaRPr lang="en-US" sz="3200" dirty="0">
              <a:solidFill>
                <a:srgbClr val="66FF33"/>
              </a:solidFill>
            </a:endParaRPr>
          </a:p>
        </p:txBody>
      </p:sp>
      <p:sp>
        <p:nvSpPr>
          <p:cNvPr id="10" name="Rectangle 10"/>
          <p:cNvSpPr/>
          <p:nvPr/>
        </p:nvSpPr>
        <p:spPr>
          <a:xfrm>
            <a:off x="1029347" y="4053627"/>
            <a:ext cx="6320687" cy="58356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3. CHẾ ĐỘ ĂN UỐNG KHOA HỌC</a:t>
            </a:r>
          </a:p>
        </p:txBody>
      </p:sp>
      <p:sp>
        <p:nvSpPr>
          <p:cNvPr id="12" name="Title 1"/>
          <p:cNvSpPr txBox="1"/>
          <p:nvPr/>
        </p:nvSpPr>
        <p:spPr>
          <a:xfrm>
            <a:off x="1009745" y="4880224"/>
            <a:ext cx="7861024" cy="639762"/>
          </a:xfrm>
          <a:prstGeom prst="rect">
            <a:avLst/>
          </a:prstGeo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latin typeface="Times New Roman" panose="02020603050405020304" pitchFamily="18" charset="0"/>
                <a:cs typeface="Times New Roman" panose="02020603050405020304" pitchFamily="18" charset="0"/>
              </a:rPr>
              <a:t>4. </a:t>
            </a:r>
            <a:r>
              <a:rPr lang="en-US" sz="3600" b="1" dirty="0" err="1" smtClean="0">
                <a:solidFill>
                  <a:srgbClr val="0070C0"/>
                </a:solidFill>
                <a:latin typeface="Times New Roman" panose="02020603050405020304" pitchFamily="18" charset="0"/>
                <a:cs typeface="Times New Roman" panose="02020603050405020304" pitchFamily="18" charset="0"/>
              </a:rPr>
              <a:t>Xây</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dựng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bữa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ăn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dinh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dưỡng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hợp</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lí</a:t>
            </a:r>
            <a:endParaRPr lang="en-US" sz="3600" dirty="0">
              <a:solidFill>
                <a:srgbClr val="0070C0"/>
              </a:solidFill>
            </a:endParaRPr>
          </a:p>
        </p:txBody>
      </p:sp>
    </p:spTree>
    <p:extLst>
      <p:ext uri="{BB962C8B-B14F-4D97-AF65-F5344CB8AC3E}">
        <p14:creationId xmlns:p14="http://schemas.microsoft.com/office/powerpoint/2010/main" val="5132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p:nvPr/>
        </p:nvSpPr>
        <p:spPr>
          <a:xfrm>
            <a:off x="876300" y="99219"/>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latin typeface="Times New Roman" panose="02020603050405020304" pitchFamily="18" charset="0"/>
                <a:cs typeface="Times New Roman" panose="02020603050405020304" pitchFamily="18" charset="0"/>
              </a:rPr>
              <a:t>4. </a:t>
            </a:r>
            <a:r>
              <a:rPr lang="en-US" sz="3600" b="1" dirty="0" err="1" smtClean="0">
                <a:solidFill>
                  <a:srgbClr val="0070C0"/>
                </a:solidFill>
                <a:latin typeface="Times New Roman" panose="02020603050405020304" pitchFamily="18" charset="0"/>
                <a:cs typeface="Times New Roman" panose="02020603050405020304" pitchFamily="18" charset="0"/>
              </a:rPr>
              <a:t>Xây</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dựng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bữa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ăn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dinh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dưỡng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hợp</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lí</a:t>
            </a:r>
            <a:endParaRPr lang="en-US" sz="3600" dirty="0">
              <a:solidFill>
                <a:srgbClr val="0070C0"/>
              </a:solidFill>
            </a:endParaRPr>
          </a:p>
        </p:txBody>
      </p:sp>
      <p:sp>
        <p:nvSpPr>
          <p:cNvPr id="17" name="Content Placeholder 2"/>
          <p:cNvSpPr txBox="1"/>
          <p:nvPr/>
        </p:nvSpPr>
        <p:spPr>
          <a:xfrm>
            <a:off x="1612969" y="745701"/>
            <a:ext cx="90678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900" b="1" dirty="0" smtClean="0">
                <a:solidFill>
                  <a:srgbClr val="C00000"/>
                </a:solidFill>
                <a:latin typeface="Times New Roman" panose="02020603050405020304" pitchFamily="18" charset="0"/>
                <a:cs typeface="Times New Roman" panose="02020603050405020304" pitchFamily="18" charset="0"/>
              </a:rPr>
              <a:t>4.1. </a:t>
            </a:r>
            <a:r>
              <a:rPr lang="en-US" sz="3900" b="1" dirty="0" err="1" smtClean="0">
                <a:solidFill>
                  <a:srgbClr val="C00000"/>
                </a:solidFill>
                <a:latin typeface="Times New Roman" panose="02020603050405020304" pitchFamily="18" charset="0"/>
                <a:cs typeface="Times New Roman" panose="02020603050405020304" pitchFamily="18" charset="0"/>
              </a:rPr>
              <a:t>Các</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yếu</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tố</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của</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bữa</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ăn</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dinh</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dưỡng</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hợp</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lí</a:t>
            </a:r>
            <a:r>
              <a:rPr lang="en-US" sz="3900" b="1" dirty="0" smtClean="0">
                <a:solidFill>
                  <a:srgbClr val="C0000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5961561" y="1573593"/>
            <a:ext cx="6020889" cy="1077218"/>
          </a:xfrm>
          <a:prstGeom prst="rect">
            <a:avLst/>
          </a:prstGeom>
          <a:noFill/>
          <a:ln w="9525">
            <a:noFill/>
          </a:ln>
        </p:spPr>
        <p:txBody>
          <a:bodyPr wrap="square">
            <a:spAutoFit/>
          </a:bodyPr>
          <a:lstStyle/>
          <a:p>
            <a:pPr indent="0"/>
            <a:r>
              <a:rPr lang="en-US" sz="3200"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Có</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đầy</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đủ</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thực</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phẩm</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thuộc</a:t>
            </a:r>
            <a:r>
              <a:rPr lang="en-US" sz="3200" b="1" i="1" dirty="0">
                <a:latin typeface="Times New Roman" panose="02020603050405020304" pitchFamily="18" charset="0"/>
                <a:cs typeface="Segoe UI" panose="020B0502040204020203" charset="0"/>
              </a:rPr>
              <a:t> 4 </a:t>
            </a:r>
            <a:r>
              <a:rPr lang="en-US" sz="3200" b="1" i="1" dirty="0" err="1">
                <a:latin typeface="Times New Roman" panose="02020603050405020304" pitchFamily="18" charset="0"/>
                <a:cs typeface="Segoe UI" panose="020B0502040204020203" charset="0"/>
              </a:rPr>
              <a:t>nhóm</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chính</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với</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tỉ</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lệ</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thích</a:t>
            </a:r>
            <a:r>
              <a:rPr lang="en-US" sz="3200" b="1" i="1" dirty="0">
                <a:latin typeface="Times New Roman" panose="02020603050405020304" pitchFamily="18" charset="0"/>
                <a:cs typeface="Segoe UI" panose="020B0502040204020203" charset="0"/>
              </a:rPr>
              <a:t> </a:t>
            </a:r>
            <a:r>
              <a:rPr lang="en-US" sz="3200" b="1" i="1" dirty="0" err="1">
                <a:latin typeface="Times New Roman" panose="02020603050405020304" pitchFamily="18" charset="0"/>
                <a:cs typeface="Segoe UI" panose="020B0502040204020203" charset="0"/>
              </a:rPr>
              <a:t>hợp</a:t>
            </a:r>
            <a:r>
              <a:rPr lang="vi-VN" altLang="en-US" sz="3200" b="1" i="1" dirty="0">
                <a:latin typeface="Times New Roman" panose="02020603050405020304" pitchFamily="18" charset="0"/>
                <a:cs typeface="Segoe UI" panose="020B0502040204020203" charset="0"/>
              </a:rPr>
              <a:t>:</a:t>
            </a:r>
            <a:r>
              <a:rPr lang="en-US" sz="3200" b="1" i="1" dirty="0">
                <a:latin typeface="Times New Roman" panose="02020603050405020304" pitchFamily="18" charset="0"/>
                <a:cs typeface="Segoe UI" panose="020B0502040204020203" charset="0"/>
              </a:rPr>
              <a:t> </a:t>
            </a:r>
          </a:p>
        </p:txBody>
      </p:sp>
      <p:pic>
        <p:nvPicPr>
          <p:cNvPr id="6" name="Picture 5"/>
          <p:cNvPicPr>
            <a:picLocks noChangeAspect="1"/>
          </p:cNvPicPr>
          <p:nvPr/>
        </p:nvPicPr>
        <p:blipFill>
          <a:blip r:embed="rId2"/>
          <a:stretch>
            <a:fillRect/>
          </a:stretch>
        </p:blipFill>
        <p:spPr>
          <a:xfrm>
            <a:off x="173091" y="1355301"/>
            <a:ext cx="5740052" cy="3824310"/>
          </a:xfrm>
          <a:prstGeom prst="rect">
            <a:avLst/>
          </a:prstGeom>
        </p:spPr>
      </p:pic>
      <p:pic>
        <p:nvPicPr>
          <p:cNvPr id="12" name="Picture 11"/>
          <p:cNvPicPr>
            <a:picLocks noChangeAspect="1"/>
          </p:cNvPicPr>
          <p:nvPr/>
        </p:nvPicPr>
        <p:blipFill>
          <a:blip r:embed="rId3"/>
          <a:stretch>
            <a:fillRect/>
          </a:stretch>
        </p:blipFill>
        <p:spPr>
          <a:xfrm>
            <a:off x="5913143" y="2666967"/>
            <a:ext cx="6069307" cy="4046205"/>
          </a:xfrm>
          <a:prstGeom prst="rect">
            <a:avLst/>
          </a:prstGeom>
        </p:spPr>
      </p:pic>
    </p:spTree>
    <p:extLst>
      <p:ext uri="{BB962C8B-B14F-4D97-AF65-F5344CB8AC3E}">
        <p14:creationId xmlns:p14="http://schemas.microsoft.com/office/powerpoint/2010/main" val="23642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wipe(down)">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6002" y="601274"/>
            <a:ext cx="11790000" cy="6188939"/>
            <a:chOff x="156002" y="601274"/>
            <a:chExt cx="11790000" cy="6188939"/>
          </a:xfrm>
        </p:grpSpPr>
        <p:pic>
          <p:nvPicPr>
            <p:cNvPr id="5" name="Picture 4"/>
            <p:cNvPicPr>
              <a:picLocks noChangeAspect="1"/>
            </p:cNvPicPr>
            <p:nvPr/>
          </p:nvPicPr>
          <p:blipFill>
            <a:blip r:embed="rId2"/>
            <a:stretch>
              <a:fillRect/>
            </a:stretch>
          </p:blipFill>
          <p:spPr>
            <a:xfrm>
              <a:off x="295716" y="3700762"/>
              <a:ext cx="5544762" cy="3089451"/>
            </a:xfrm>
            <a:prstGeom prst="rect">
              <a:avLst/>
            </a:prstGeom>
          </p:spPr>
        </p:pic>
        <p:pic>
          <p:nvPicPr>
            <p:cNvPr id="6" name="Picture 5"/>
            <p:cNvPicPr>
              <a:picLocks noChangeAspect="1"/>
            </p:cNvPicPr>
            <p:nvPr/>
          </p:nvPicPr>
          <p:blipFill>
            <a:blip r:embed="rId3"/>
            <a:stretch>
              <a:fillRect/>
            </a:stretch>
          </p:blipFill>
          <p:spPr>
            <a:xfrm>
              <a:off x="156002" y="601274"/>
              <a:ext cx="5596259" cy="3159325"/>
            </a:xfrm>
            <a:prstGeom prst="rect">
              <a:avLst/>
            </a:prstGeom>
          </p:spPr>
        </p:pic>
        <p:pic>
          <p:nvPicPr>
            <p:cNvPr id="7" name="Picture 6"/>
            <p:cNvPicPr>
              <a:picLocks noChangeAspect="1"/>
            </p:cNvPicPr>
            <p:nvPr/>
          </p:nvPicPr>
          <p:blipFill rotWithShape="1">
            <a:blip r:embed="rId4"/>
            <a:srcRect r="13737"/>
            <a:stretch/>
          </p:blipFill>
          <p:spPr>
            <a:xfrm>
              <a:off x="6261462" y="3617003"/>
              <a:ext cx="5660571" cy="3173210"/>
            </a:xfrm>
            <a:prstGeom prst="rect">
              <a:avLst/>
            </a:prstGeom>
          </p:spPr>
        </p:pic>
        <p:pic>
          <p:nvPicPr>
            <p:cNvPr id="8" name="Picture 7"/>
            <p:cNvPicPr>
              <a:picLocks noChangeAspect="1"/>
            </p:cNvPicPr>
            <p:nvPr/>
          </p:nvPicPr>
          <p:blipFill rotWithShape="1">
            <a:blip r:embed="rId5"/>
            <a:srcRect t="16481"/>
            <a:stretch/>
          </p:blipFill>
          <p:spPr>
            <a:xfrm>
              <a:off x="5840478" y="853441"/>
              <a:ext cx="6105524" cy="2847322"/>
            </a:xfrm>
            <a:prstGeom prst="rect">
              <a:avLst/>
            </a:prstGeom>
          </p:spPr>
        </p:pic>
      </p:grpSp>
      <p:sp>
        <p:nvSpPr>
          <p:cNvPr id="9" name="TextBox 8"/>
          <p:cNvSpPr txBox="1"/>
          <p:nvPr/>
        </p:nvSpPr>
        <p:spPr>
          <a:xfrm>
            <a:off x="295716" y="53221"/>
            <a:ext cx="9751088" cy="800219"/>
          </a:xfrm>
          <a:prstGeom prst="rect">
            <a:avLst/>
          </a:prstGeom>
          <a:noFill/>
        </p:spPr>
        <p:txBody>
          <a:bodyPr wrap="square" rtlCol="0">
            <a:spAutoFit/>
          </a:bodyPr>
          <a:lstStyle/>
          <a:p>
            <a:r>
              <a:rPr lang="en-US" sz="2800" b="1" i="1" dirty="0" err="1" smtClean="0">
                <a:latin typeface="Times New Roman" panose="02020603050405020304" pitchFamily="18" charset="0"/>
                <a:cs typeface="Segoe UI" panose="020B0502040204020203" charset="0"/>
              </a:rPr>
              <a:t>Ăn</a:t>
            </a:r>
            <a:r>
              <a:rPr lang="en-US" sz="2800" b="1" i="1" dirty="0" smtClean="0">
                <a:latin typeface="Times New Roman" panose="02020603050405020304" pitchFamily="18" charset="0"/>
                <a:cs typeface="Segoe UI" panose="020B0502040204020203" charset="0"/>
              </a:rPr>
              <a:t> </a:t>
            </a:r>
            <a:r>
              <a:rPr lang="en-US" sz="2800" b="1" i="1" dirty="0" err="1" smtClean="0">
                <a:latin typeface="Times New Roman" panose="02020603050405020304" pitchFamily="18" charset="0"/>
                <a:cs typeface="Segoe UI" panose="020B0502040204020203" charset="0"/>
              </a:rPr>
              <a:t>Nhiều</a:t>
            </a:r>
            <a:r>
              <a:rPr lang="en-US" sz="2800" b="1" i="1" dirty="0" smtClean="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thực</a:t>
            </a:r>
            <a:r>
              <a:rPr lang="en-US" sz="2800" b="1" i="1" dirty="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phẩm</a:t>
            </a:r>
            <a:r>
              <a:rPr lang="en-US" sz="2800" b="1" i="1" dirty="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cung</a:t>
            </a:r>
            <a:r>
              <a:rPr lang="en-US" sz="2800" b="1" i="1" dirty="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cấp</a:t>
            </a:r>
            <a:r>
              <a:rPr lang="en-US" sz="2800" b="1" i="1" dirty="0">
                <a:latin typeface="Times New Roman" panose="02020603050405020304" pitchFamily="18" charset="0"/>
                <a:cs typeface="Segoe UI" panose="020B0502040204020203" charset="0"/>
              </a:rPr>
              <a:t> vitamin </a:t>
            </a:r>
            <a:r>
              <a:rPr lang="en-US" sz="2800" b="1" i="1" dirty="0" err="1">
                <a:latin typeface="Times New Roman" panose="02020603050405020304" pitchFamily="18" charset="0"/>
                <a:cs typeface="Segoe UI" panose="020B0502040204020203" charset="0"/>
              </a:rPr>
              <a:t>và</a:t>
            </a:r>
            <a:r>
              <a:rPr lang="en-US" sz="2800" b="1" i="1" dirty="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chất</a:t>
            </a:r>
            <a:r>
              <a:rPr lang="en-US" sz="2800" b="1" i="1" dirty="0">
                <a:latin typeface="Times New Roman" panose="02020603050405020304" pitchFamily="18" charset="0"/>
                <a:cs typeface="Segoe UI" panose="020B0502040204020203" charset="0"/>
              </a:rPr>
              <a:t> </a:t>
            </a:r>
            <a:r>
              <a:rPr lang="en-US" sz="2800" b="1" i="1" dirty="0" err="1">
                <a:latin typeface="Times New Roman" panose="02020603050405020304" pitchFamily="18" charset="0"/>
                <a:cs typeface="Segoe UI" panose="020B0502040204020203" charset="0"/>
              </a:rPr>
              <a:t>khoáng</a:t>
            </a:r>
            <a:r>
              <a:rPr lang="en-US" sz="2800" b="1" i="1" dirty="0">
                <a:latin typeface="Times New Roman" panose="02020603050405020304" pitchFamily="18" charset="0"/>
                <a:cs typeface="Segoe UI" panose="020B0502040204020203" charset="0"/>
              </a:rPr>
              <a:t> </a:t>
            </a:r>
          </a:p>
          <a:p>
            <a:endParaRPr lang="en-US" dirty="0"/>
          </a:p>
        </p:txBody>
      </p:sp>
    </p:spTree>
    <p:extLst>
      <p:ext uri="{BB962C8B-B14F-4D97-AF65-F5344CB8AC3E}">
        <p14:creationId xmlns:p14="http://schemas.microsoft.com/office/powerpoint/2010/main" val="20566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3009" y="0"/>
            <a:ext cx="11272237" cy="6918960"/>
          </a:xfrm>
          <a:prstGeom prst="rect">
            <a:avLst/>
          </a:prstGeom>
        </p:spPr>
      </p:pic>
    </p:spTree>
    <p:extLst>
      <p:ext uri="{BB962C8B-B14F-4D97-AF65-F5344CB8AC3E}">
        <p14:creationId xmlns:p14="http://schemas.microsoft.com/office/powerpoint/2010/main" val="665175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7"/>
          <p:cNvPicPr>
            <a:picLocks noChangeAspect="1"/>
          </p:cNvPicPr>
          <p:nvPr/>
        </p:nvPicPr>
        <p:blipFill>
          <a:blip r:embed="rId2"/>
          <a:stretch>
            <a:fillRect/>
          </a:stretch>
        </p:blipFill>
        <p:spPr>
          <a:xfrm>
            <a:off x="0" y="0"/>
            <a:ext cx="12190730" cy="6858000"/>
          </a:xfrm>
          <a:prstGeom prst="rect">
            <a:avLst/>
          </a:prstGeom>
        </p:spPr>
      </p:pic>
      <p:sp>
        <p:nvSpPr>
          <p:cNvPr id="15" name="Title 1"/>
          <p:cNvSpPr txBox="1"/>
          <p:nvPr/>
        </p:nvSpPr>
        <p:spPr>
          <a:xfrm>
            <a:off x="876300" y="99219"/>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70C0"/>
                </a:solidFill>
                <a:latin typeface="Times New Roman" panose="02020603050405020304" pitchFamily="18" charset="0"/>
                <a:cs typeface="Times New Roman" panose="02020603050405020304" pitchFamily="18" charset="0"/>
              </a:rPr>
              <a:t>4. </a:t>
            </a:r>
            <a:r>
              <a:rPr lang="en-US" sz="3600" b="1" dirty="0" err="1" smtClean="0">
                <a:solidFill>
                  <a:srgbClr val="0070C0"/>
                </a:solidFill>
                <a:latin typeface="Times New Roman" panose="02020603050405020304" pitchFamily="18" charset="0"/>
                <a:cs typeface="Times New Roman" panose="02020603050405020304" pitchFamily="18" charset="0"/>
              </a:rPr>
              <a:t>Xây</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dựng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bữa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ăn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dinh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dưỡng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hợp</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lí</a:t>
            </a:r>
            <a:endParaRPr lang="en-US" sz="3600" dirty="0">
              <a:solidFill>
                <a:srgbClr val="0070C0"/>
              </a:solidFill>
            </a:endParaRPr>
          </a:p>
        </p:txBody>
      </p:sp>
      <p:sp>
        <p:nvSpPr>
          <p:cNvPr id="17" name="Content Placeholder 2"/>
          <p:cNvSpPr txBox="1"/>
          <p:nvPr/>
        </p:nvSpPr>
        <p:spPr>
          <a:xfrm>
            <a:off x="1656512" y="738981"/>
            <a:ext cx="90678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900" b="1" dirty="0" smtClean="0">
                <a:solidFill>
                  <a:srgbClr val="C00000"/>
                </a:solidFill>
                <a:latin typeface="Times New Roman" panose="02020603050405020304" pitchFamily="18" charset="0"/>
                <a:cs typeface="Times New Roman" panose="02020603050405020304" pitchFamily="18" charset="0"/>
              </a:rPr>
              <a:t>4.1. </a:t>
            </a:r>
            <a:r>
              <a:rPr lang="en-US" sz="3900" b="1" dirty="0" err="1" smtClean="0">
                <a:solidFill>
                  <a:srgbClr val="C00000"/>
                </a:solidFill>
                <a:latin typeface="Times New Roman" panose="02020603050405020304" pitchFamily="18" charset="0"/>
                <a:cs typeface="Times New Roman" panose="02020603050405020304" pitchFamily="18" charset="0"/>
              </a:rPr>
              <a:t>Các</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yếu</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tố</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của</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bữa</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ăn</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dinh</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dưỡng</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hợp</a:t>
            </a:r>
            <a:r>
              <a:rPr lang="en-US" sz="3900" b="1" dirty="0" smtClean="0">
                <a:solidFill>
                  <a:srgbClr val="C00000"/>
                </a:solidFill>
                <a:latin typeface="Times New Roman" panose="02020603050405020304" pitchFamily="18" charset="0"/>
                <a:cs typeface="Times New Roman" panose="02020603050405020304" pitchFamily="18" charset="0"/>
              </a:rPr>
              <a:t> </a:t>
            </a:r>
            <a:r>
              <a:rPr lang="en-US" sz="3900" b="1" dirty="0" err="1" smtClean="0">
                <a:solidFill>
                  <a:srgbClr val="C00000"/>
                </a:solidFill>
                <a:latin typeface="Times New Roman" panose="02020603050405020304" pitchFamily="18" charset="0"/>
                <a:cs typeface="Times New Roman" panose="02020603050405020304" pitchFamily="18" charset="0"/>
              </a:rPr>
              <a:t>lí</a:t>
            </a:r>
            <a:r>
              <a:rPr lang="en-US" sz="3900" b="1" dirty="0" smtClean="0">
                <a:solidFill>
                  <a:srgbClr val="C0000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876300" y="1348740"/>
            <a:ext cx="11315065" cy="583565"/>
          </a:xfrm>
          <a:prstGeom prst="rect">
            <a:avLst/>
          </a:prstGeom>
          <a:noFill/>
          <a:ln w="9525">
            <a:noFill/>
          </a:ln>
        </p:spPr>
        <p:txBody>
          <a:bodyPr wrap="square">
            <a:spAutoFit/>
          </a:bodyPr>
          <a:lstStyle/>
          <a:p>
            <a:pPr indent="0"/>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Có</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đầy</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đủ</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thực</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phẩm</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thuộc</a:t>
            </a:r>
            <a:r>
              <a:rPr lang="en-US" sz="3200" i="1" dirty="0">
                <a:latin typeface="Times New Roman" panose="02020603050405020304" pitchFamily="18" charset="0"/>
                <a:cs typeface="Segoe UI" panose="020B0502040204020203" charset="0"/>
              </a:rPr>
              <a:t> 4 </a:t>
            </a:r>
            <a:r>
              <a:rPr lang="en-US" sz="3200" i="1" dirty="0" err="1">
                <a:latin typeface="Times New Roman" panose="02020603050405020304" pitchFamily="18" charset="0"/>
                <a:cs typeface="Segoe UI" panose="020B0502040204020203" charset="0"/>
              </a:rPr>
              <a:t>nhóm</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chính</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với</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tỉ</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lệ</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thích</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hợp</a:t>
            </a:r>
            <a:r>
              <a:rPr lang="vi-VN" altLang="en-US" sz="3200" i="1" dirty="0">
                <a:latin typeface="Times New Roman" panose="02020603050405020304" pitchFamily="18" charset="0"/>
                <a:cs typeface="Segoe UI" panose="020B0502040204020203" charset="0"/>
              </a:rPr>
              <a:t>:</a:t>
            </a:r>
            <a:r>
              <a:rPr lang="en-US" sz="3200" i="1" dirty="0">
                <a:latin typeface="Times New Roman" panose="02020603050405020304" pitchFamily="18" charset="0"/>
                <a:cs typeface="Segoe UI" panose="020B0502040204020203" charset="0"/>
              </a:rPr>
              <a:t> </a:t>
            </a:r>
          </a:p>
        </p:txBody>
      </p:sp>
      <p:sp>
        <p:nvSpPr>
          <p:cNvPr id="2" name="Text Box 1"/>
          <p:cNvSpPr txBox="1"/>
          <p:nvPr/>
        </p:nvSpPr>
        <p:spPr>
          <a:xfrm>
            <a:off x="799465" y="2070084"/>
            <a:ext cx="10458450" cy="583565"/>
          </a:xfrm>
          <a:prstGeom prst="rect">
            <a:avLst/>
          </a:prstGeom>
          <a:noFill/>
          <a:ln w="9525">
            <a:noFill/>
          </a:ln>
        </p:spPr>
        <p:txBody>
          <a:bodyPr wrap="square">
            <a:spAutoFit/>
          </a:bodyPr>
          <a:lstStyle/>
          <a:p>
            <a:pPr indent="457200"/>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Nhiều</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thực</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phẩm</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cung</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cấp</a:t>
            </a:r>
            <a:r>
              <a:rPr lang="en-US" sz="3200" dirty="0">
                <a:latin typeface="Times New Roman" panose="02020603050405020304" pitchFamily="18" charset="0"/>
                <a:cs typeface="Segoe UI" panose="020B0502040204020203" charset="0"/>
              </a:rPr>
              <a:t> vitamin </a:t>
            </a:r>
            <a:r>
              <a:rPr lang="en-US" sz="3200" dirty="0" err="1">
                <a:latin typeface="Times New Roman" panose="02020603050405020304" pitchFamily="18" charset="0"/>
                <a:cs typeface="Segoe UI" panose="020B0502040204020203" charset="0"/>
              </a:rPr>
              <a:t>và</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chất</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khoáng</a:t>
            </a:r>
            <a:r>
              <a:rPr lang="en-US" sz="3200" dirty="0">
                <a:latin typeface="Times New Roman" panose="02020603050405020304" pitchFamily="18" charset="0"/>
                <a:cs typeface="Segoe UI" panose="020B0502040204020203" charset="0"/>
              </a:rPr>
              <a:t> </a:t>
            </a:r>
          </a:p>
        </p:txBody>
      </p:sp>
      <p:sp>
        <p:nvSpPr>
          <p:cNvPr id="3" name="Text Box 2"/>
          <p:cNvSpPr txBox="1"/>
          <p:nvPr/>
        </p:nvSpPr>
        <p:spPr>
          <a:xfrm>
            <a:off x="1309688" y="2661428"/>
            <a:ext cx="10881360" cy="1076325"/>
          </a:xfrm>
          <a:prstGeom prst="rect">
            <a:avLst/>
          </a:prstGeom>
          <a:noFill/>
          <a:ln w="9525">
            <a:noFill/>
          </a:ln>
        </p:spPr>
        <p:txBody>
          <a:bodyPr wrap="square">
            <a:spAutoFit/>
          </a:bodyPr>
          <a:lstStyle/>
          <a:p>
            <a:pPr indent="0"/>
            <a:r>
              <a:rPr lang="en-US" sz="3200" dirty="0">
                <a:latin typeface="Times New Roman" panose="02020603050405020304" pitchFamily="18" charset="0"/>
                <a:cs typeface="Segoe UI" panose="020B0502040204020203" charset="0"/>
              </a:rPr>
              <a:t>+ </a:t>
            </a:r>
            <a:r>
              <a:rPr lang="vi-VN" altLang="en-US" sz="3200" dirty="0">
                <a:latin typeface="Times New Roman" panose="02020603050405020304" pitchFamily="18" charset="0"/>
                <a:cs typeface="Segoe UI" panose="020B0502040204020203" charset="0"/>
              </a:rPr>
              <a:t>Lượng v</a:t>
            </a:r>
            <a:r>
              <a:rPr lang="en-US" sz="3200" dirty="0" err="1">
                <a:latin typeface="Times New Roman" panose="02020603050405020304" pitchFamily="18" charset="0"/>
                <a:cs typeface="Segoe UI" panose="020B0502040204020203" charset="0"/>
              </a:rPr>
              <a:t>ừa</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đủ</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các</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thực</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phẩm</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cung</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cấp</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chất</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đạm</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chất</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đường</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bột</a:t>
            </a:r>
            <a:endParaRPr lang="en-US" sz="3200" dirty="0">
              <a:latin typeface="Times New Roman" panose="02020603050405020304" pitchFamily="18" charset="0"/>
              <a:cs typeface="Segoe UI" panose="020B0502040204020203" charset="0"/>
            </a:endParaRPr>
          </a:p>
        </p:txBody>
      </p:sp>
      <p:sp>
        <p:nvSpPr>
          <p:cNvPr id="4" name="Text Box 3"/>
          <p:cNvSpPr txBox="1"/>
          <p:nvPr/>
        </p:nvSpPr>
        <p:spPr>
          <a:xfrm>
            <a:off x="799465" y="3958876"/>
            <a:ext cx="8246110" cy="583565"/>
          </a:xfrm>
          <a:prstGeom prst="rect">
            <a:avLst/>
          </a:prstGeom>
          <a:noFill/>
          <a:ln w="9525">
            <a:noFill/>
          </a:ln>
        </p:spPr>
        <p:txBody>
          <a:bodyPr wrap="square">
            <a:spAutoFit/>
          </a:bodyPr>
          <a:lstStyle/>
          <a:p>
            <a:pPr indent="457200"/>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Ít</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thực</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phẩm</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cung</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cấp</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chất</a:t>
            </a:r>
            <a:r>
              <a:rPr lang="en-US" sz="3200" dirty="0">
                <a:latin typeface="Times New Roman" panose="02020603050405020304" pitchFamily="18" charset="0"/>
                <a:cs typeface="Segoe UI" panose="020B0502040204020203" charset="0"/>
              </a:rPr>
              <a:t> </a:t>
            </a:r>
            <a:r>
              <a:rPr lang="en-US" sz="3200" dirty="0" err="1">
                <a:latin typeface="Times New Roman" panose="02020603050405020304" pitchFamily="18" charset="0"/>
                <a:cs typeface="Segoe UI" panose="020B0502040204020203" charset="0"/>
              </a:rPr>
              <a:t>béo</a:t>
            </a:r>
            <a:r>
              <a:rPr lang="en-US" sz="3200" dirty="0">
                <a:latin typeface="Times New Roman" panose="02020603050405020304" pitchFamily="18" charset="0"/>
                <a:cs typeface="Segoe UI" panose="020B0502040204020203" charset="0"/>
              </a:rPr>
              <a:t> </a:t>
            </a:r>
          </a:p>
        </p:txBody>
      </p:sp>
      <p:sp>
        <p:nvSpPr>
          <p:cNvPr id="5" name="Text Box 4"/>
          <p:cNvSpPr txBox="1"/>
          <p:nvPr/>
        </p:nvSpPr>
        <p:spPr>
          <a:xfrm>
            <a:off x="799465" y="4648706"/>
            <a:ext cx="11315700" cy="1077218"/>
          </a:xfrm>
          <a:prstGeom prst="rect">
            <a:avLst/>
          </a:prstGeom>
          <a:noFill/>
          <a:ln w="9525">
            <a:noFill/>
          </a:ln>
        </p:spPr>
        <p:txBody>
          <a:bodyPr wrap="square">
            <a:spAutoFit/>
          </a:bodyPr>
          <a:lstStyle/>
          <a:p>
            <a:pPr indent="0"/>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Có</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đủ</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các</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loại</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món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ăn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chính</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món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canh</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món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mặn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món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xào</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Có</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thể</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thêm</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món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phụ</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ăn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kèm</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như</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rau</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trộn</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dưa</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chua</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rau</a:t>
            </a:r>
            <a:r>
              <a:rPr lang="en-US" sz="3200" i="1" dirty="0">
                <a:latin typeface="Times New Roman" panose="02020603050405020304" pitchFamily="18" charset="0"/>
                <a:cs typeface="Segoe UI" panose="020B0502040204020203" charset="0"/>
              </a:rPr>
              <a:t> </a:t>
            </a:r>
            <a:r>
              <a:rPr lang="en-US" sz="3200" i="1" dirty="0" err="1">
                <a:latin typeface="Times New Roman" panose="02020603050405020304" pitchFamily="18" charset="0"/>
                <a:cs typeface="Segoe UI" panose="020B0502040204020203" charset="0"/>
              </a:rPr>
              <a:t>sống</a:t>
            </a:r>
            <a:r>
              <a:rPr lang="en-US" sz="3200" i="1" dirty="0">
                <a:latin typeface="Times New Roman" panose="02020603050405020304" pitchFamily="18" charset="0"/>
                <a:cs typeface="Segoe UI" panose="020B0502040204020203" charset="0"/>
              </a:rPr>
              <a:t>,…</a:t>
            </a:r>
            <a:r>
              <a:rPr lang="en-US" sz="3200" i="1" dirty="0" err="1">
                <a:latin typeface="Times New Roman" panose="02020603050405020304" pitchFamily="18" charset="0"/>
                <a:cs typeface="Segoe UI" panose="020B0502040204020203" charset="0"/>
              </a:rPr>
              <a:t>v,v</a:t>
            </a:r>
            <a:r>
              <a:rPr lang="en-US" sz="3200" i="1" dirty="0">
                <a:latin typeface="Times New Roman" panose="02020603050405020304" pitchFamily="18" charset="0"/>
                <a:cs typeface="Segoe UI" panose="020B0502040204020203" charset="0"/>
              </a:rPr>
              <a:t> </a:t>
            </a:r>
          </a:p>
        </p:txBody>
      </p:sp>
      <p:pic>
        <p:nvPicPr>
          <p:cNvPr id="8" name="Content Placeholder 7" descr="anh-dong-323_113857"/>
          <p:cNvPicPr>
            <a:picLocks noGrp="1" noChangeAspect="1"/>
          </p:cNvPicPr>
          <p:nvPr>
            <p:ph sz="half" idx="2"/>
          </p:nvPr>
        </p:nvPicPr>
        <p:blipFill>
          <a:blip r:embed="rId3"/>
          <a:stretch>
            <a:fillRect/>
          </a:stretch>
        </p:blipFill>
        <p:spPr>
          <a:xfrm>
            <a:off x="171450" y="0"/>
            <a:ext cx="85725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2"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2"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2"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amond(in)">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00" grpId="2"/>
      <p:bldP spid="2" grpId="1"/>
      <p:bldP spid="2" grpId="2"/>
      <p:bldP spid="3" grpId="1"/>
      <p:bldP spid="3" grpId="2"/>
      <p:bldP spid="4" grpId="1"/>
      <p:bldP spid="4" grpId="2"/>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4645"/>
            <a:ext cx="10515600" cy="1325563"/>
          </a:xfrm>
        </p:spPr>
        <p:txBody>
          <a:bodyPr>
            <a:noAutofit/>
          </a:bodyPr>
          <a:lstStyle/>
          <a:p>
            <a:r>
              <a:rPr lang="en-US" sz="3600" b="1" dirty="0">
                <a:solidFill>
                  <a:srgbClr val="0070C0"/>
                </a:solidFill>
                <a:latin typeface="Times New Roman" panose="02020603050405020304" pitchFamily="18" charset="0"/>
                <a:cs typeface="Times New Roman" panose="02020603050405020304" pitchFamily="18" charset="0"/>
              </a:rPr>
              <a:t>4. </a:t>
            </a:r>
            <a:r>
              <a:rPr lang="en-US" sz="3600" b="1" dirty="0" err="1">
                <a:solidFill>
                  <a:srgbClr val="0070C0"/>
                </a:solidFill>
                <a:latin typeface="Times New Roman" panose="02020603050405020304" pitchFamily="18" charset="0"/>
                <a:cs typeface="Times New Roman" panose="02020603050405020304" pitchFamily="18" charset="0"/>
              </a:rPr>
              <a:t>Xây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dựng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bữa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dinh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dưỡng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hợp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lí</a:t>
            </a:r>
            <a:endParaRPr lang="en-US" sz="3600" dirty="0">
              <a:solidFill>
                <a:srgbClr val="0070C0"/>
              </a:solidFill>
            </a:endParaRPr>
          </a:p>
        </p:txBody>
      </p:sp>
      <p:sp>
        <p:nvSpPr>
          <p:cNvPr id="6" name="Rectangle 5"/>
          <p:cNvSpPr/>
          <p:nvPr/>
        </p:nvSpPr>
        <p:spPr>
          <a:xfrm>
            <a:off x="219248" y="1984320"/>
            <a:ext cx="4102405" cy="584775"/>
          </a:xfrm>
          <a:prstGeom prst="rect">
            <a:avLst/>
          </a:prstGeom>
          <a:noFill/>
        </p:spPr>
        <p:txBody>
          <a:bodyPr wrap="none">
            <a:spAutoFit/>
          </a:bodyPr>
          <a:lstStyle/>
          <a:p>
            <a:pP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Canh</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cải</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thảo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nấu</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thịt</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707890" y="1914525"/>
            <a:ext cx="2976245" cy="583565"/>
          </a:xfrm>
          <a:prstGeom prst="rect">
            <a:avLst/>
          </a:prstGeom>
          <a:noFill/>
        </p:spPr>
        <p:txBody>
          <a:bodyPr wrap="square">
            <a:spAutoFit/>
          </a:bodyPr>
          <a:lstStyle/>
          <a:p>
            <a:pPr>
              <a:defRPr/>
            </a:pP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Cải</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Thảo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8817660" y="1793078"/>
            <a:ext cx="1915909" cy="584775"/>
          </a:xfrm>
          <a:prstGeom prst="rect">
            <a:avLst/>
          </a:prstGeom>
          <a:noFill/>
        </p:spPr>
        <p:txBody>
          <a:bodyPr wrap="none">
            <a:spAutoFit/>
          </a:bodyPr>
          <a:lstStyle/>
          <a:p>
            <a:pPr>
              <a:defRPr/>
            </a:pP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Thịt</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băm</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28" name="TextBox 27"/>
          <p:cNvSpPr txBox="1"/>
          <p:nvPr/>
        </p:nvSpPr>
        <p:spPr>
          <a:xfrm>
            <a:off x="3583106" y="2859833"/>
            <a:ext cx="685800" cy="1198880"/>
          </a:xfrm>
          <a:prstGeom prst="rect">
            <a:avLst/>
          </a:prstGeom>
          <a:noFill/>
        </p:spPr>
        <p:txBody>
          <a:bodyPr wrap="square" rtlCol="0">
            <a:spAutoFit/>
          </a:bodyPr>
          <a:lstStyle/>
          <a:p>
            <a:r>
              <a:rPr lang="en-US" sz="7200" dirty="0"/>
              <a:t>=</a:t>
            </a:r>
          </a:p>
        </p:txBody>
      </p:sp>
      <p:sp>
        <p:nvSpPr>
          <p:cNvPr id="29" name="TextBox 28"/>
          <p:cNvSpPr txBox="1"/>
          <p:nvPr/>
        </p:nvSpPr>
        <p:spPr>
          <a:xfrm>
            <a:off x="7948243" y="3023430"/>
            <a:ext cx="609600" cy="811530"/>
          </a:xfrm>
          <a:prstGeom prst="rect">
            <a:avLst/>
          </a:prstGeom>
          <a:noFill/>
        </p:spPr>
        <p:txBody>
          <a:bodyPr wrap="square" rtlCol="0">
            <a:spAutoFit/>
          </a:bodyPr>
          <a:lstStyle/>
          <a:p>
            <a:r>
              <a:rPr lang="en-US" sz="7200" baseline="-25000" dirty="0"/>
              <a:t>+</a:t>
            </a:r>
          </a:p>
        </p:txBody>
      </p:sp>
      <p:sp>
        <p:nvSpPr>
          <p:cNvPr id="5" name="Text Box 4"/>
          <p:cNvSpPr txBox="1"/>
          <p:nvPr/>
        </p:nvSpPr>
        <p:spPr>
          <a:xfrm>
            <a:off x="1265793" y="579139"/>
            <a:ext cx="10725910" cy="646331"/>
          </a:xfrm>
          <a:prstGeom prst="rect">
            <a:avLst/>
          </a:prstGeom>
          <a:noFill/>
        </p:spPr>
        <p:txBody>
          <a:bodyPr wrap="square" rtlCol="0" anchor="t">
            <a:spAutoFit/>
          </a:bodyPr>
          <a:lstStyle/>
          <a:p>
            <a:r>
              <a:rPr lang="en-US" sz="3600" b="1" dirty="0">
                <a:solidFill>
                  <a:srgbClr val="C00000"/>
                </a:solidFill>
                <a:latin typeface="Times New Roman" panose="02020603050405020304" pitchFamily="18" charset="0"/>
                <a:cs typeface="Times New Roman" panose="02020603050405020304" pitchFamily="18" charset="0"/>
                <a:sym typeface="+mn-ea"/>
              </a:rPr>
              <a:t>4.2. Chi </a:t>
            </a:r>
            <a:r>
              <a:rPr lang="en-US" sz="3600" b="1" dirty="0" err="1">
                <a:solidFill>
                  <a:srgbClr val="C00000"/>
                </a:solidFill>
                <a:latin typeface="Times New Roman" panose="02020603050405020304" pitchFamily="18" charset="0"/>
                <a:cs typeface="Times New Roman" panose="02020603050405020304" pitchFamily="18" charset="0"/>
                <a:sym typeface="+mn-ea"/>
              </a:rPr>
              <a:t>phí</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a:solidFill>
                  <a:srgbClr val="C00000"/>
                </a:solidFill>
                <a:latin typeface="Times New Roman" panose="02020603050405020304" pitchFamily="18" charset="0"/>
                <a:cs typeface="Times New Roman" panose="02020603050405020304" pitchFamily="18" charset="0"/>
                <a:sym typeface="+mn-ea"/>
              </a:rPr>
              <a:t>của</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a:solidFill>
                  <a:srgbClr val="C00000"/>
                </a:solidFill>
                <a:latin typeface="Times New Roman" panose="02020603050405020304" pitchFamily="18" charset="0"/>
                <a:cs typeface="Times New Roman" panose="02020603050405020304" pitchFamily="18" charset="0"/>
                <a:sym typeface="+mn-ea"/>
              </a:rPr>
              <a:t>bữa</a:t>
            </a:r>
            <a:r>
              <a:rPr lang="en-US" sz="3600" b="1" dirty="0">
                <a:solidFill>
                  <a:srgbClr val="C00000"/>
                </a:solidFill>
                <a:latin typeface="Times New Roman" panose="02020603050405020304" pitchFamily="18" charset="0"/>
                <a:cs typeface="Times New Roman" panose="02020603050405020304" pitchFamily="18" charset="0"/>
                <a:sym typeface="+mn-ea"/>
              </a:rPr>
              <a:t> </a:t>
            </a:r>
            <a:r>
              <a:rPr lang="en-US" sz="3600" b="1" dirty="0" err="1" smtClean="0">
                <a:solidFill>
                  <a:srgbClr val="C00000"/>
                </a:solidFill>
                <a:latin typeface="Times New Roman" panose="02020603050405020304" pitchFamily="18" charset="0"/>
                <a:cs typeface="Times New Roman" panose="02020603050405020304" pitchFamily="18" charset="0"/>
                <a:sym typeface="+mn-ea"/>
              </a:rPr>
              <a:t>ăn</a:t>
            </a:r>
            <a:r>
              <a:rPr lang="en-US" sz="3600" b="1" dirty="0" smtClean="0">
                <a:solidFill>
                  <a:srgbClr val="C00000"/>
                </a:solidFill>
                <a:latin typeface="Times New Roman" panose="02020603050405020304" pitchFamily="18" charset="0"/>
                <a:cs typeface="Times New Roman" panose="02020603050405020304" pitchFamily="18" charset="0"/>
                <a:sym typeface="+mn-ea"/>
              </a:rPr>
              <a:t> </a:t>
            </a:r>
            <a:r>
              <a:rPr lang="en-US" sz="2400" i="1" dirty="0" smtClean="0">
                <a:solidFill>
                  <a:srgbClr val="7030A0"/>
                </a:solidFill>
                <a:latin typeface="Times New Roman" panose="02020603050405020304" pitchFamily="18" charset="0"/>
                <a:cs typeface="Times New Roman" panose="02020603050405020304" pitchFamily="18" charset="0"/>
                <a:sym typeface="+mn-ea"/>
              </a:rPr>
              <a:t>(</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Hướng</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dẫn</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hs</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cách</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tính</a:t>
            </a:r>
            <a:r>
              <a:rPr lang="en-US" sz="2400" i="1" dirty="0" smtClean="0">
                <a:solidFill>
                  <a:srgbClr val="7030A0"/>
                </a:solidFill>
                <a:latin typeface="Times New Roman" panose="02020603050405020304" pitchFamily="18" charset="0"/>
                <a:cs typeface="Times New Roman" panose="02020603050405020304" pitchFamily="18" charset="0"/>
                <a:sym typeface="+mn-ea"/>
              </a:rPr>
              <a:t> chi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phí</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bữa</a:t>
            </a:r>
            <a:r>
              <a:rPr lang="en-US" sz="2400" i="1" dirty="0" smtClean="0">
                <a:solidFill>
                  <a:srgbClr val="7030A0"/>
                </a:solidFill>
                <a:latin typeface="Times New Roman" panose="02020603050405020304" pitchFamily="18" charset="0"/>
                <a:cs typeface="Times New Roman" panose="02020603050405020304" pitchFamily="18" charset="0"/>
                <a:sym typeface="+mn-ea"/>
              </a:rPr>
              <a:t> </a:t>
            </a:r>
            <a:r>
              <a:rPr lang="en-US" sz="2400" i="1" dirty="0" err="1" smtClean="0">
                <a:solidFill>
                  <a:srgbClr val="7030A0"/>
                </a:solidFill>
                <a:latin typeface="Times New Roman" panose="02020603050405020304" pitchFamily="18" charset="0"/>
                <a:cs typeface="Times New Roman" panose="02020603050405020304" pitchFamily="18" charset="0"/>
                <a:sym typeface="+mn-ea"/>
              </a:rPr>
              <a:t>ăn</a:t>
            </a:r>
            <a:r>
              <a:rPr lang="en-US" sz="2400" i="1" dirty="0" smtClean="0">
                <a:solidFill>
                  <a:srgbClr val="7030A0"/>
                </a:solidFill>
                <a:latin typeface="Times New Roman" panose="02020603050405020304" pitchFamily="18" charset="0"/>
                <a:cs typeface="Times New Roman" panose="02020603050405020304" pitchFamily="18" charset="0"/>
                <a:sym typeface="+mn-ea"/>
              </a:rPr>
              <a:t>)</a:t>
            </a:r>
            <a:endParaRPr lang="en-US" sz="2400" i="1" dirty="0">
              <a:solidFill>
                <a:srgbClr val="7030A0"/>
              </a:solidFill>
            </a:endParaRPr>
          </a:p>
        </p:txBody>
      </p:sp>
      <p:sp>
        <p:nvSpPr>
          <p:cNvPr id="7" name="Text Box 6"/>
          <p:cNvSpPr txBox="1"/>
          <p:nvPr/>
        </p:nvSpPr>
        <p:spPr>
          <a:xfrm>
            <a:off x="487680" y="1256665"/>
            <a:ext cx="3526928" cy="646331"/>
          </a:xfrm>
          <a:prstGeom prst="rect">
            <a:avLst/>
          </a:prstGeom>
          <a:noFill/>
        </p:spPr>
        <p:txBody>
          <a:bodyPr wrap="none" rtlCol="0" anchor="t">
            <a:spAutoFit/>
          </a:bodyPr>
          <a:lstStyle/>
          <a:p>
            <a:r>
              <a:rPr lang="vi-VN" altLang="en-US" sz="3600" b="1" dirty="0" err="1">
                <a:solidFill>
                  <a:srgbClr val="FF33CC"/>
                </a:solidFill>
                <a:latin typeface="Times New Roman" panose="02020603050405020304" pitchFamily="18" charset="0"/>
                <a:cs typeface="Times New Roman" panose="02020603050405020304" pitchFamily="18" charset="0"/>
                <a:sym typeface="+mn-ea"/>
              </a:rPr>
              <a:t>M</a:t>
            </a:r>
            <a:r>
              <a:rPr lang="en-US" sz="3600" b="1" dirty="0" err="1">
                <a:solidFill>
                  <a:srgbClr val="FF33CC"/>
                </a:solidFill>
                <a:latin typeface="Times New Roman" panose="02020603050405020304" pitchFamily="18" charset="0"/>
                <a:cs typeface="Times New Roman" panose="02020603050405020304" pitchFamily="18" charset="0"/>
                <a:sym typeface="+mn-ea"/>
              </a:rPr>
              <a:t>ón</a:t>
            </a:r>
            <a:r>
              <a:rPr lang="en-US" sz="3600" b="1" dirty="0">
                <a:solidFill>
                  <a:srgbClr val="FF33CC"/>
                </a:solidFill>
                <a:latin typeface="Times New Roman" panose="02020603050405020304" pitchFamily="18" charset="0"/>
                <a:cs typeface="Times New Roman" panose="02020603050405020304" pitchFamily="18" charset="0"/>
                <a:sym typeface="+mn-ea"/>
              </a:rPr>
              <a:t> </a:t>
            </a:r>
            <a:r>
              <a:rPr lang="en-US" sz="3600" b="1" dirty="0" err="1">
                <a:solidFill>
                  <a:srgbClr val="FF33CC"/>
                </a:solidFill>
                <a:latin typeface="Times New Roman" panose="02020603050405020304" pitchFamily="18" charset="0"/>
                <a:cs typeface="Times New Roman" panose="02020603050405020304" pitchFamily="18" charset="0"/>
                <a:sym typeface="+mn-ea"/>
              </a:rPr>
              <a:t>ăn</a:t>
            </a:r>
            <a:r>
              <a:rPr lang="vi-VN" altLang="en-US" sz="3600" b="1" dirty="0">
                <a:solidFill>
                  <a:srgbClr val="FF33CC"/>
                </a:solidFill>
                <a:latin typeface="Times New Roman" panose="02020603050405020304" pitchFamily="18" charset="0"/>
                <a:cs typeface="Times New Roman" panose="02020603050405020304" pitchFamily="18" charset="0"/>
                <a:sym typeface="+mn-ea"/>
              </a:rPr>
              <a:t> </a:t>
            </a:r>
            <a:r>
              <a:rPr lang="vi-VN" altLang="en-US" sz="3600" b="1" dirty="0" smtClean="0">
                <a:solidFill>
                  <a:srgbClr val="FF33CC"/>
                </a:solidFill>
                <a:latin typeface="Times New Roman" panose="02020603050405020304" pitchFamily="18" charset="0"/>
                <a:cs typeface="Times New Roman" panose="02020603050405020304" pitchFamily="18" charset="0"/>
                <a:sym typeface="+mn-ea"/>
              </a:rPr>
              <a:t>thứ </a:t>
            </a:r>
            <a:r>
              <a:rPr lang="vi-VN" altLang="en-US" sz="3600" b="1" dirty="0">
                <a:solidFill>
                  <a:srgbClr val="FF33CC"/>
                </a:solidFill>
                <a:latin typeface="Times New Roman" panose="02020603050405020304" pitchFamily="18" charset="0"/>
                <a:cs typeface="Times New Roman" panose="02020603050405020304" pitchFamily="18" charset="0"/>
                <a:sym typeface="+mn-ea"/>
              </a:rPr>
              <a:t>nhất</a:t>
            </a:r>
          </a:p>
        </p:txBody>
      </p:sp>
      <p:pic>
        <p:nvPicPr>
          <p:cNvPr id="4" name="Content Placeholder 3"/>
          <p:cNvPicPr>
            <a:picLocks noGrp="1" noChangeAspect="1"/>
          </p:cNvPicPr>
          <p:nvPr>
            <p:ph sz="half" idx="1"/>
          </p:nvPr>
        </p:nvPicPr>
        <p:blipFill>
          <a:blip r:embed="rId2"/>
          <a:stretch>
            <a:fillRect/>
          </a:stretch>
        </p:blipFill>
        <p:spPr>
          <a:xfrm>
            <a:off x="620702" y="2793402"/>
            <a:ext cx="2341067" cy="2078916"/>
          </a:xfrm>
          <a:prstGeom prst="rect">
            <a:avLst/>
          </a:prstGeom>
        </p:spPr>
      </p:pic>
      <p:pic>
        <p:nvPicPr>
          <p:cNvPr id="13" name="Picture 12"/>
          <p:cNvPicPr>
            <a:picLocks noChangeAspect="1"/>
          </p:cNvPicPr>
          <p:nvPr/>
        </p:nvPicPr>
        <p:blipFill>
          <a:blip r:embed="rId3"/>
          <a:stretch>
            <a:fillRect/>
          </a:stretch>
        </p:blipFill>
        <p:spPr>
          <a:xfrm>
            <a:off x="8601027" y="2498090"/>
            <a:ext cx="2786113" cy="2164268"/>
          </a:xfrm>
          <a:prstGeom prst="rect">
            <a:avLst/>
          </a:prstGeom>
        </p:spPr>
      </p:pic>
      <p:pic>
        <p:nvPicPr>
          <p:cNvPr id="15" name="Picture 14"/>
          <p:cNvPicPr>
            <a:picLocks noChangeAspect="1"/>
          </p:cNvPicPr>
          <p:nvPr/>
        </p:nvPicPr>
        <p:blipFill>
          <a:blip r:embed="rId4"/>
          <a:stretch>
            <a:fillRect/>
          </a:stretch>
        </p:blipFill>
        <p:spPr>
          <a:xfrm>
            <a:off x="4312090" y="2485304"/>
            <a:ext cx="3026468" cy="2264246"/>
          </a:xfrm>
          <a:prstGeom prst="rect">
            <a:avLst/>
          </a:prstGeom>
        </p:spPr>
      </p:pic>
      <p:sp>
        <p:nvSpPr>
          <p:cNvPr id="16" name="TextBox 15"/>
          <p:cNvSpPr txBox="1"/>
          <p:nvPr/>
        </p:nvSpPr>
        <p:spPr>
          <a:xfrm>
            <a:off x="487680" y="5320329"/>
            <a:ext cx="11416937"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Em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hãy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ước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lượng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nguyên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liệu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cần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mua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và</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số</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tiền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món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canh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cải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thảo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nấu</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thịt</a:t>
            </a:r>
            <a:r>
              <a:rPr lang="en-US" sz="2800" b="1" i="1" dirty="0" smtClean="0">
                <a:latin typeface="Times New Roman" panose="02020603050405020304" pitchFamily="18" charset="0"/>
                <a:cs typeface="Times New Roman" panose="02020603050405020304" pitchFamily="18" charset="0"/>
              </a:rPr>
              <a:t> ?</a:t>
            </a:r>
            <a:endParaRPr lang="en-US" sz="2800" b="1" i="1" dirty="0">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amond(in)">
                                      <p:cBhvr>
                                        <p:cTn id="22" dur="2000"/>
                                        <p:tgtEl>
                                          <p:spTgt spid="2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2000"/>
                                        <p:tgtEl>
                                          <p:spTgt spid="10"/>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amond(in)">
                                      <p:cBhvr>
                                        <p:cTn id="28" dur="2000"/>
                                        <p:tgtEl>
                                          <p:spTgt spid="29"/>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amond(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4" grpId="0"/>
      <p:bldP spid="14" grpId="1"/>
      <p:bldP spid="28" grpId="0"/>
      <p:bldP spid="28" grpId="1"/>
      <p:bldP spid="29" grpId="0"/>
      <p:bldP spid="29" grpId="1"/>
      <p:bldP spid="5" grpId="0"/>
      <p:bldP spid="5"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5026" y="3984625"/>
            <a:ext cx="3158237" cy="584775"/>
          </a:xfrm>
          <a:prstGeom prst="rect">
            <a:avLst/>
          </a:prstGeom>
          <a:noFill/>
        </p:spPr>
        <p:txBody>
          <a:bodyPr wrap="none">
            <a:spAutoFit/>
          </a:bodyPr>
          <a:lstStyle/>
          <a:p>
            <a:pP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a:t>
            </a:r>
            <a:r>
              <a:rPr lang="vi-VN" alt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ậu que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xào</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tôm</a:t>
            </a:r>
            <a:endParaRPr lang="vi-VN" alt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16" name="Rectangle 15"/>
          <p:cNvSpPr/>
          <p:nvPr/>
        </p:nvSpPr>
        <p:spPr>
          <a:xfrm>
            <a:off x="9601203" y="3984399"/>
            <a:ext cx="1670995" cy="583565"/>
          </a:xfrm>
          <a:prstGeom prst="rect">
            <a:avLst/>
          </a:prstGeom>
          <a:noFill/>
        </p:spPr>
        <p:txBody>
          <a:bodyPr wrap="square">
            <a:spAutoFit/>
          </a:bodyPr>
          <a:lstStyle/>
          <a:p>
            <a:pP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Đậu</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que</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24" name="Picture 5" descr="G:\My Documents\My Pictures\DKTC\DSC06770 copy.png"/>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9029065" y="4497705"/>
            <a:ext cx="3099435" cy="237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4154590" y="4928023"/>
            <a:ext cx="685800" cy="1198880"/>
          </a:xfrm>
          <a:prstGeom prst="rect">
            <a:avLst/>
          </a:prstGeom>
          <a:noFill/>
        </p:spPr>
        <p:txBody>
          <a:bodyPr wrap="square" rtlCol="0">
            <a:spAutoFit/>
          </a:bodyPr>
          <a:lstStyle/>
          <a:p>
            <a:r>
              <a:rPr lang="en-US" sz="7200" dirty="0"/>
              <a:t>=</a:t>
            </a:r>
          </a:p>
        </p:txBody>
      </p:sp>
      <p:sp>
        <p:nvSpPr>
          <p:cNvPr id="23" name="TextBox 22"/>
          <p:cNvSpPr txBox="1"/>
          <p:nvPr/>
        </p:nvSpPr>
        <p:spPr>
          <a:xfrm>
            <a:off x="8264183" y="4928538"/>
            <a:ext cx="609600" cy="811530"/>
          </a:xfrm>
          <a:prstGeom prst="rect">
            <a:avLst/>
          </a:prstGeom>
          <a:noFill/>
        </p:spPr>
        <p:txBody>
          <a:bodyPr wrap="square" rtlCol="0">
            <a:spAutoFit/>
          </a:bodyPr>
          <a:lstStyle/>
          <a:p>
            <a:r>
              <a:rPr lang="en-US" sz="7200" baseline="-25000" dirty="0"/>
              <a:t>+</a:t>
            </a:r>
          </a:p>
        </p:txBody>
      </p:sp>
      <p:sp>
        <p:nvSpPr>
          <p:cNvPr id="7" name="Text Box 6"/>
          <p:cNvSpPr txBox="1"/>
          <p:nvPr/>
        </p:nvSpPr>
        <p:spPr>
          <a:xfrm>
            <a:off x="360045" y="113030"/>
            <a:ext cx="3424335" cy="646331"/>
          </a:xfrm>
          <a:prstGeom prst="rect">
            <a:avLst/>
          </a:prstGeom>
          <a:noFill/>
        </p:spPr>
        <p:txBody>
          <a:bodyPr wrap="none" rtlCol="0" anchor="t">
            <a:spAutoFit/>
          </a:bodyPr>
          <a:lstStyle/>
          <a:p>
            <a:r>
              <a:rPr lang="en-US" altLang="en-US" sz="3600" b="1" i="1"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a:t>
            </a:r>
            <a:r>
              <a:rPr lang="vi-VN" altLang="en-US" sz="3600" b="1" i="1"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M</a:t>
            </a:r>
            <a:r>
              <a:rPr 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ón</a:t>
            </a:r>
            <a:r>
              <a:rPr lang="en-US" sz="3600" b="1" i="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a:t>
            </a:r>
            <a:r>
              <a:rPr 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ăn</a:t>
            </a:r>
            <a:r>
              <a:rPr lang="vi-VN" alt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thứ hai</a:t>
            </a:r>
          </a:p>
        </p:txBody>
      </p:sp>
      <p:sp>
        <p:nvSpPr>
          <p:cNvPr id="6" name="Text Box 5"/>
          <p:cNvSpPr txBox="1"/>
          <p:nvPr/>
        </p:nvSpPr>
        <p:spPr>
          <a:xfrm>
            <a:off x="360045" y="3314065"/>
            <a:ext cx="3270447" cy="646331"/>
          </a:xfrm>
          <a:prstGeom prst="rect">
            <a:avLst/>
          </a:prstGeom>
          <a:noFill/>
        </p:spPr>
        <p:txBody>
          <a:bodyPr wrap="none" rtlCol="0" anchor="t">
            <a:spAutoFit/>
          </a:bodyPr>
          <a:lstStyle/>
          <a:p>
            <a:r>
              <a:rPr lang="en-US" altLang="en-US" sz="3600" b="1" i="1"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a:t>
            </a:r>
            <a:r>
              <a:rPr lang="vi-VN" altLang="en-US" sz="3600" b="1" i="1" dirty="0" smtClean="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M</a:t>
            </a:r>
            <a:r>
              <a:rPr 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ón</a:t>
            </a:r>
            <a:r>
              <a:rPr lang="en-US" sz="3600" b="1" i="1" dirty="0">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a:t>
            </a:r>
            <a:r>
              <a:rPr 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ăn</a:t>
            </a:r>
            <a:r>
              <a:rPr lang="vi-VN" altLang="en-US" sz="3600" b="1" i="1" dirty="0" err="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 thứ ba</a:t>
            </a:r>
          </a:p>
        </p:txBody>
      </p:sp>
      <p:sp>
        <p:nvSpPr>
          <p:cNvPr id="13" name="TextBox 3"/>
          <p:cNvSpPr txBox="1"/>
          <p:nvPr/>
        </p:nvSpPr>
        <p:spPr>
          <a:xfrm>
            <a:off x="4991248" y="1688434"/>
            <a:ext cx="685800" cy="1198880"/>
          </a:xfrm>
          <a:prstGeom prst="rect">
            <a:avLst/>
          </a:prstGeom>
          <a:noFill/>
        </p:spPr>
        <p:txBody>
          <a:bodyPr wrap="square" rtlCol="0">
            <a:spAutoFit/>
          </a:bodyPr>
          <a:lstStyle/>
          <a:p>
            <a:r>
              <a:rPr lang="en-US" sz="7200" dirty="0"/>
              <a:t>=</a:t>
            </a:r>
          </a:p>
        </p:txBody>
      </p:sp>
      <p:sp>
        <p:nvSpPr>
          <p:cNvPr id="20" name="Rectangle 7"/>
          <p:cNvSpPr/>
          <p:nvPr/>
        </p:nvSpPr>
        <p:spPr>
          <a:xfrm>
            <a:off x="587205" y="797201"/>
            <a:ext cx="3068469" cy="553998"/>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vi-VN" altLang="en-US" sz="3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Cá </a:t>
            </a:r>
            <a:r>
              <a:rPr lang="en-US" altLang="en-US" sz="3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Ngát</a:t>
            </a:r>
            <a:r>
              <a:rPr lang="en-US" alt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altLang="en-US" sz="3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kho</a:t>
            </a:r>
            <a:r>
              <a:rPr lang="en-US" alt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altLang="en-US" sz="3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tiêu</a:t>
            </a:r>
            <a:r>
              <a:rPr lang="en-US" alt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vi-VN" altLang="en-US" sz="3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25" name="Picture 24" descr="anh-dong-137_113748"/>
          <p:cNvPicPr>
            <a:picLocks noChangeAspect="1"/>
          </p:cNvPicPr>
          <p:nvPr/>
        </p:nvPicPr>
        <p:blipFill>
          <a:blip r:embed="rId3"/>
          <a:stretch>
            <a:fillRect/>
          </a:stretch>
        </p:blipFill>
        <p:spPr>
          <a:xfrm>
            <a:off x="11271885" y="90170"/>
            <a:ext cx="756285" cy="666750"/>
          </a:xfrm>
          <a:prstGeom prst="rect">
            <a:avLst/>
          </a:prstGeom>
        </p:spPr>
      </p:pic>
      <p:pic>
        <p:nvPicPr>
          <p:cNvPr id="2" name="Picture 1"/>
          <p:cNvPicPr>
            <a:picLocks noChangeAspect="1"/>
          </p:cNvPicPr>
          <p:nvPr/>
        </p:nvPicPr>
        <p:blipFill>
          <a:blip r:embed="rId4"/>
          <a:stretch>
            <a:fillRect/>
          </a:stretch>
        </p:blipFill>
        <p:spPr>
          <a:xfrm>
            <a:off x="912898" y="4534050"/>
            <a:ext cx="2146663" cy="2146663"/>
          </a:xfrm>
          <a:prstGeom prst="rect">
            <a:avLst/>
          </a:prstGeom>
        </p:spPr>
      </p:pic>
      <p:pic>
        <p:nvPicPr>
          <p:cNvPr id="3" name="Picture 2"/>
          <p:cNvPicPr>
            <a:picLocks noChangeAspect="1"/>
          </p:cNvPicPr>
          <p:nvPr/>
        </p:nvPicPr>
        <p:blipFill rotWithShape="1">
          <a:blip r:embed="rId5"/>
          <a:srcRect l="50784"/>
          <a:stretch/>
        </p:blipFill>
        <p:spPr>
          <a:xfrm>
            <a:off x="5273023" y="4567964"/>
            <a:ext cx="2835878" cy="2148881"/>
          </a:xfrm>
          <a:prstGeom prst="rect">
            <a:avLst/>
          </a:prstGeom>
        </p:spPr>
      </p:pic>
      <p:pic>
        <p:nvPicPr>
          <p:cNvPr id="9" name="Picture 8"/>
          <p:cNvPicPr>
            <a:picLocks noChangeAspect="1"/>
          </p:cNvPicPr>
          <p:nvPr/>
        </p:nvPicPr>
        <p:blipFill>
          <a:blip r:embed="rId6"/>
          <a:stretch>
            <a:fillRect/>
          </a:stretch>
        </p:blipFill>
        <p:spPr>
          <a:xfrm>
            <a:off x="1487029" y="1304427"/>
            <a:ext cx="3084615" cy="2056410"/>
          </a:xfrm>
          <a:prstGeom prst="rect">
            <a:avLst/>
          </a:prstGeom>
        </p:spPr>
      </p:pic>
      <p:sp>
        <p:nvSpPr>
          <p:cNvPr id="19" name="Rectangle 18"/>
          <p:cNvSpPr/>
          <p:nvPr/>
        </p:nvSpPr>
        <p:spPr>
          <a:xfrm>
            <a:off x="5928995" y="3984399"/>
            <a:ext cx="1005403" cy="584775"/>
          </a:xfrm>
          <a:prstGeom prst="rect">
            <a:avLst/>
          </a:prstGeom>
          <a:noFill/>
        </p:spPr>
        <p:txBody>
          <a:bodyPr wrap="none">
            <a:spAutoFit/>
          </a:bodyPr>
          <a:lstStyle/>
          <a:p>
            <a:pPr>
              <a:defRPr/>
            </a:pPr>
            <a:r>
              <a:rPr lang="en-US" sz="32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rPr>
              <a:t>Tôm</a:t>
            </a:r>
            <a:endParaRPr lang="vi-VN" alt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00">
                    <a:alpha val="60000"/>
                  </a:srgbClr>
                </a:glow>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94850" y="1325347"/>
            <a:ext cx="3530232" cy="2253876"/>
            <a:chOff x="6194850" y="1325347"/>
            <a:chExt cx="3530232" cy="2253876"/>
          </a:xfrm>
        </p:grpSpPr>
        <p:pic>
          <p:nvPicPr>
            <p:cNvPr id="11" name="Picture 10"/>
            <p:cNvPicPr>
              <a:picLocks noChangeAspect="1"/>
            </p:cNvPicPr>
            <p:nvPr/>
          </p:nvPicPr>
          <p:blipFill rotWithShape="1">
            <a:blip r:embed="rId7"/>
            <a:srcRect l="15028" b="13200"/>
            <a:stretch/>
          </p:blipFill>
          <p:spPr>
            <a:xfrm>
              <a:off x="6194850" y="1325347"/>
              <a:ext cx="3530232" cy="2253876"/>
            </a:xfrm>
            <a:prstGeom prst="rect">
              <a:avLst/>
            </a:prstGeom>
          </p:spPr>
        </p:pic>
        <p:sp>
          <p:nvSpPr>
            <p:cNvPr id="4" name="TextBox 3"/>
            <p:cNvSpPr txBox="1"/>
            <p:nvPr/>
          </p:nvSpPr>
          <p:spPr>
            <a:xfrm>
              <a:off x="7036526" y="2786743"/>
              <a:ext cx="162850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Ngát</a:t>
              </a:r>
              <a:endParaRPr lang="en-US" sz="32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2"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2"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2"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randombar(horizont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2"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16" grpId="1"/>
      <p:bldP spid="16" grpId="2"/>
      <p:bldP spid="5" grpId="1"/>
      <p:bldP spid="5" grpId="2"/>
      <p:bldP spid="23" grpId="1"/>
      <p:bldP spid="23" grpId="2"/>
      <p:bldP spid="7" grpId="1"/>
      <p:bldP spid="7" grpId="2"/>
      <p:bldP spid="6" grpId="1"/>
      <p:bldP spid="6" grpId="2"/>
      <p:bldP spid="13" grpId="1"/>
      <p:bldP spid="13" grpId="2"/>
      <p:bldP spid="20" grpId="1" animBg="1"/>
      <p:bldP spid="20" grpId="2" animBg="1"/>
      <p:bldP spid="19" grpId="0"/>
      <p:bldP spid="1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949</Words>
  <Application>Microsoft Office PowerPoint</Application>
  <PresentationFormat>Widescreen</PresentationFormat>
  <Paragraphs>144</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SimSun</vt:lpstr>
      <vt:lpstr>Arial</vt:lpstr>
      <vt:lpstr>Calibri</vt:lpstr>
      <vt:lpstr>Calibri Light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Xây dựng bữa ăn dinh dưỡng, hợp lí</vt:lpstr>
      <vt:lpstr>PowerPoint Presentation</vt:lpstr>
      <vt:lpstr>4. Xây dựng bữa ăn dinh dưỡng, hợp lí</vt:lpstr>
      <vt:lpstr>PowerPoint Presentation</vt:lpstr>
      <vt:lpstr>4. Xây dựng bữa ăn dinh dưỡng, hợp lí</vt:lpstr>
      <vt:lpstr>4. Xây dựng bữa ăn dinh dưỡng, hợp lí</vt:lpstr>
      <vt:lpstr>PowerPoint Presentation</vt:lpstr>
      <vt:lpstr>4. Xây dựng bữa ăn dinh dưỡng, hợp lí</vt:lpstr>
      <vt:lpstr>PowerPoint Presentation</vt:lpstr>
      <vt:lpstr>Hướng dẫn phần vận dụng ở SGK</vt:lpstr>
      <vt:lpstr>Hướng dẫn phần vận dụng ở SGK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LENOVO</dc:creator>
  <cp:lastModifiedBy>ASUS</cp:lastModifiedBy>
  <cp:revision>53</cp:revision>
  <dcterms:created xsi:type="dcterms:W3CDTF">2021-09-18T16:38:00Z</dcterms:created>
  <dcterms:modified xsi:type="dcterms:W3CDTF">2021-11-12T06:56:21Z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06D97F7058A04145A6A57EF78BD1751D</vt:lpwstr>
  </property>
  <property fmtid="{D5CDD505-2E9C-101B-9397-08002B2CF9AE}" pid="3" name="KSOProductBuildVer">
    <vt:lpwstr>1033-11.2.0.10323</vt:lpwstr>
  </property>
</Properties>
</file>