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1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5F5F5F"/>
    <a:srgbClr val="3333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2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42BB-EB06-4B74-9924-531079FC6501}" type="datetimeFigureOut">
              <a:rPr lang="en-US" smtClean="0"/>
              <a:t>10/06/2021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A3C4F-6A25-4354-B458-25A4240B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90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42BB-EB06-4B74-9924-531079FC6501}" type="datetimeFigureOut">
              <a:rPr lang="en-US" smtClean="0"/>
              <a:t>10/06/2021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A3C4F-6A25-4354-B458-25A4240B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18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42BB-EB06-4B74-9924-531079FC6501}" type="datetimeFigureOut">
              <a:rPr lang="en-US" smtClean="0"/>
              <a:t>10/06/2021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A3C4F-6A25-4354-B458-25A4240B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01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42BB-EB06-4B74-9924-531079FC6501}" type="datetimeFigureOut">
              <a:rPr lang="en-US" smtClean="0"/>
              <a:t>10/06/2021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A3C4F-6A25-4354-B458-25A4240B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87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42BB-EB06-4B74-9924-531079FC6501}" type="datetimeFigureOut">
              <a:rPr lang="en-US" smtClean="0"/>
              <a:t>10/06/2021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A3C4F-6A25-4354-B458-25A4240B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19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42BB-EB06-4B74-9924-531079FC6501}" type="datetimeFigureOut">
              <a:rPr lang="en-US" smtClean="0"/>
              <a:t>10/06/2021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A3C4F-6A25-4354-B458-25A4240B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21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42BB-EB06-4B74-9924-531079FC6501}" type="datetimeFigureOut">
              <a:rPr lang="en-US" smtClean="0"/>
              <a:t>10/06/2021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A3C4F-6A25-4354-B458-25A4240B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88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42BB-EB06-4B74-9924-531079FC6501}" type="datetimeFigureOut">
              <a:rPr lang="en-US" smtClean="0"/>
              <a:t>10/06/2021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A3C4F-6A25-4354-B458-25A4240B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116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42BB-EB06-4B74-9924-531079FC6501}" type="datetimeFigureOut">
              <a:rPr lang="en-US" smtClean="0"/>
              <a:t>10/06/2021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A3C4F-6A25-4354-B458-25A4240B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93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42BB-EB06-4B74-9924-531079FC6501}" type="datetimeFigureOut">
              <a:rPr lang="en-US" smtClean="0"/>
              <a:t>10/06/2021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A3C4F-6A25-4354-B458-25A4240B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31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42BB-EB06-4B74-9924-531079FC6501}" type="datetimeFigureOut">
              <a:rPr lang="en-US" smtClean="0"/>
              <a:t>10/06/2021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A3C4F-6A25-4354-B458-25A4240B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52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C42BB-EB06-4B74-9924-531079FC6501}" type="datetimeFigureOut">
              <a:rPr lang="en-US" smtClean="0"/>
              <a:t>10/06/2021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A3C4F-6A25-4354-B458-25A4240B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2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94"/>
            <a:ext cx="2057315" cy="3312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767" y="198773"/>
            <a:ext cx="2170741" cy="23580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086" y="206187"/>
            <a:ext cx="2312863" cy="22501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97" y="4498310"/>
            <a:ext cx="2442203" cy="2070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675" y="97137"/>
            <a:ext cx="2375206" cy="24597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5483"/>
            <a:ext cx="2772162" cy="2219635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1886995" y="4215325"/>
            <a:ext cx="88516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082834" y="4215325"/>
            <a:ext cx="914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0318" y="4215325"/>
            <a:ext cx="896190" cy="4571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8599" y="4213798"/>
            <a:ext cx="896190" cy="4877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8084" y="4221638"/>
            <a:ext cx="896190" cy="4877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6394" y="4229478"/>
            <a:ext cx="896190" cy="4877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1226" y="4229478"/>
            <a:ext cx="896190" cy="4877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36058" y="4229478"/>
            <a:ext cx="896190" cy="4877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 flipH="1">
            <a:off x="1968578" y="2959505"/>
            <a:ext cx="740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60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90677" y="2959504"/>
            <a:ext cx="6270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60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flipH="1">
            <a:off x="4519326" y="2963659"/>
            <a:ext cx="5606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60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656265" y="2950212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60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012513" y="2959504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sz="60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240230" y="2959504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60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449281" y="2963658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60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633717" y="2927473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60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35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in pairs. Tell your partner one thing: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hat is happening now</a:t>
            </a:r>
          </a:p>
          <a:p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hat you usually do</a:t>
            </a:r>
          </a:p>
          <a:p>
            <a:r>
              <a:rPr lang="en-US" sz="3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hat you are doing tomorrow</a:t>
            </a:r>
          </a:p>
          <a:p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hat annoys you</a:t>
            </a:r>
            <a:endParaRPr lang="en-US" sz="36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45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the sentences about people you know.</a:t>
            </a:r>
            <a:b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 the correct preposition.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 is very popular </a:t>
            </a:r>
            <a:r>
              <a:rPr lang="en-US" sz="3200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to/ with 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his/ her ___________</a:t>
            </a:r>
          </a:p>
          <a:p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 is 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ealous </a:t>
            </a:r>
            <a:r>
              <a:rPr lang="en-US" sz="3200" u="sng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of/ with 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people’s __________</a:t>
            </a:r>
          </a:p>
          <a:p>
            <a:r>
              <a:rPr lang="en-US" sz="32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 is very fond </a:t>
            </a:r>
            <a:r>
              <a:rPr lang="en-US" sz="3200" u="sng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at/ of </a:t>
            </a:r>
            <a:r>
              <a:rPr lang="en-US" sz="32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</a:t>
            </a:r>
          </a:p>
          <a:p>
            <a:r>
              <a:rPr lang="en-US" sz="32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 is good </a:t>
            </a:r>
            <a:r>
              <a:rPr lang="en-US" sz="3200" u="sng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for/ at </a:t>
            </a:r>
            <a:r>
              <a:rPr lang="en-US" sz="32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</a:t>
            </a:r>
          </a:p>
          <a:p>
            <a:r>
              <a:rPr lang="en-US" sz="3200" dirty="0" smtClean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 is patient </a:t>
            </a:r>
            <a:r>
              <a:rPr lang="en-US" sz="3200" u="sng" dirty="0" smtClean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of/ with </a:t>
            </a:r>
            <a:r>
              <a:rPr lang="en-US" sz="3200" dirty="0" smtClean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</a:t>
            </a:r>
            <a:endParaRPr lang="en-US" sz="32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688183" y="1690688"/>
            <a:ext cx="875211" cy="752066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199017" y="2442754"/>
            <a:ext cx="627017" cy="483326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126480" y="2926080"/>
            <a:ext cx="705394" cy="718457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538651" y="3553097"/>
            <a:ext cx="731520" cy="653143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826034" y="4088674"/>
            <a:ext cx="862149" cy="600892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7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" y="28209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Homework </a:t>
            </a:r>
            <a:endParaRPr lang="en-US" sz="80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63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027" y="0"/>
            <a:ext cx="470594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3177" y="2063930"/>
            <a:ext cx="367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32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3177" y="2356317"/>
            <a:ext cx="367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2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3177" y="264870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2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50935" y="2941091"/>
            <a:ext cx="367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32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35419" y="323347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32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3946" y="3609629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raised</a:t>
            </a:r>
            <a:endParaRPr lang="en-US" sz="32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97351" y="3609629"/>
            <a:ext cx="1167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eyebrows</a:t>
            </a:r>
            <a:endParaRPr lang="en-US" sz="20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04631" y="4235823"/>
            <a:ext cx="127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clenched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81004" y="4235824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fist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04631" y="4802927"/>
            <a:ext cx="1715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shook hands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23946" y="5335249"/>
            <a:ext cx="1199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cratches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14874" y="5368798"/>
            <a:ext cx="764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20165" y="5934669"/>
            <a:ext cx="901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biting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39678" y="6297714"/>
            <a:ext cx="764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nails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35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79" y="57854"/>
            <a:ext cx="6254679" cy="6800146"/>
          </a:xfrm>
        </p:spPr>
      </p:pic>
      <p:sp>
        <p:nvSpPr>
          <p:cNvPr id="8" name="Oval 7"/>
          <p:cNvSpPr/>
          <p:nvPr/>
        </p:nvSpPr>
        <p:spPr>
          <a:xfrm>
            <a:off x="4289612" y="605118"/>
            <a:ext cx="927847" cy="5513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921624" y="1479176"/>
            <a:ext cx="1143000" cy="5378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464424" y="2245659"/>
            <a:ext cx="1788458" cy="5647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397188" y="3039035"/>
            <a:ext cx="1223683" cy="4706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46812" y="3482788"/>
            <a:ext cx="847164" cy="4303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620871" y="4572000"/>
            <a:ext cx="1264023" cy="5378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97188" y="4961965"/>
            <a:ext cx="1385047" cy="7261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921624" y="5768788"/>
            <a:ext cx="1143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30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408" y="411870"/>
            <a:ext cx="8170244" cy="59389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92471" y="1425389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endParaRPr lang="en-US" sz="32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78472" y="2022568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endParaRPr lang="en-US" sz="32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0487" y="2545788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endParaRPr lang="en-US" sz="32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25530" y="3119733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endParaRPr lang="en-US" sz="32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83148" y="4186692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endParaRPr lang="en-US" sz="32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87906" y="4709912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endParaRPr lang="en-US" sz="32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76899" y="5233132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endParaRPr lang="en-US" sz="32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19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755" y="225157"/>
            <a:ext cx="7302137" cy="6430453"/>
          </a:xfrm>
        </p:spPr>
      </p:pic>
      <p:sp>
        <p:nvSpPr>
          <p:cNvPr id="5" name="TextBox 4"/>
          <p:cNvSpPr txBox="1"/>
          <p:nvPr/>
        </p:nvSpPr>
        <p:spPr>
          <a:xfrm>
            <a:off x="3482788" y="1869141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44553" y="1861397"/>
            <a:ext cx="1558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 coming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9356" y="2608729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3773" y="2702859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99669" y="3440383"/>
            <a:ext cx="13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making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59494" y="3737067"/>
            <a:ext cx="1486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</a:t>
            </a:r>
            <a:r>
              <a:rPr lang="en-US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having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9356" y="4151862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bring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06458" y="4465721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think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90409" y="4828732"/>
            <a:ext cx="1602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on’t</a:t>
            </a:r>
            <a:r>
              <a:rPr lang="en-US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59494" y="5225271"/>
            <a:ext cx="1439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rrives/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arriving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88749" y="5246653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98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555" y="184838"/>
            <a:ext cx="6861141" cy="6367247"/>
          </a:xfrm>
        </p:spPr>
      </p:pic>
      <p:sp>
        <p:nvSpPr>
          <p:cNvPr id="5" name="TextBox 4"/>
          <p:cNvSpPr txBox="1"/>
          <p:nvPr/>
        </p:nvSpPr>
        <p:spPr>
          <a:xfrm>
            <a:off x="4061012" y="1371601"/>
            <a:ext cx="1491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thinking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79998" y="1833266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think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76579" y="2657503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 seeing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04737" y="3137630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0848" y="3529577"/>
            <a:ext cx="2233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 you smelling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83247" y="4002158"/>
            <a:ext cx="97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smells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10974" y="4383192"/>
            <a:ext cx="2114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 you looking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79998" y="5236805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looks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47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508" y="0"/>
            <a:ext cx="10515600" cy="888909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gestures suggest the same feelings throughout the world?</a:t>
            </a:r>
            <a:b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read to find out.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263132" y="3273753"/>
            <a:ext cx="3915279" cy="133208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548" y="888909"/>
            <a:ext cx="10058400" cy="591560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375212" y="5096435"/>
            <a:ext cx="2743200" cy="1210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312894" y="5338482"/>
            <a:ext cx="3805518" cy="1613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312894" y="5620871"/>
            <a:ext cx="443753" cy="134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279776" y="5338482"/>
            <a:ext cx="2568389" cy="1613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818" y="884916"/>
            <a:ext cx="2195904" cy="17858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130" y="963879"/>
            <a:ext cx="1759346" cy="162787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65555" y="380148"/>
            <a:ext cx="6892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Label the pictures with phrases from the text .</a:t>
            </a:r>
            <a:endParaRPr lang="en-US" sz="2800" dirty="0">
              <a:solidFill>
                <a:srgbClr val="00206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972997" y="4450977"/>
            <a:ext cx="3306779" cy="403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273750" y="3993472"/>
            <a:ext cx="3078179" cy="1321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Track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53412" y="39079"/>
            <a:ext cx="561116" cy="56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2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8556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351" y="-62582"/>
            <a:ext cx="10705504" cy="963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95" y="1448099"/>
            <a:ext cx="9332260" cy="54885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706" y="803529"/>
            <a:ext cx="1172583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Japanese person can be insulted if _____________________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286" y="775313"/>
            <a:ext cx="4346825" cy="7498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87821"/>
            <a:ext cx="10963451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greet someone in China, ______________________________</a:t>
            </a:r>
          </a:p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_________________________________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36751" y="735946"/>
            <a:ext cx="62536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 hold your right hands in a fist against 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left palm and nod slightly.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743734"/>
            <a:ext cx="1156447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the Thai sees the soles of your shoes showing, he will be ________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59677" y="728543"/>
            <a:ext cx="1587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nsulted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0853" y="728278"/>
            <a:ext cx="1192754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the Greek nods his head, he ____________________________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71284" y="685517"/>
            <a:ext cx="17716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ays “no”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477" y="699509"/>
            <a:ext cx="1199029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While travelling abroad, we should be careful how ______________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13522" y="658897"/>
            <a:ext cx="28664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use gestures.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97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/>
      <p:bldP spid="10" grpId="1"/>
      <p:bldP spid="11" grpId="0" animBg="1"/>
      <p:bldP spid="11" grpId="1" animBg="1"/>
      <p:bldP spid="12" grpId="0"/>
      <p:bldP spid="12" grpId="1"/>
      <p:bldP spid="13" grpId="0" animBg="1"/>
      <p:bldP spid="13" grpId="1" animBg="1"/>
      <p:bldP spid="14" grpId="0"/>
      <p:bldP spid="14" grpId="1"/>
      <p:bldP spid="1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50576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Explain the underlined words/ phrases. Then make sentences using them.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225"/>
            <a:ext cx="5129363" cy="5888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29363" y="1261740"/>
            <a:ext cx="6728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manage to communicate with a few words/ phrases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9363" y="1616971"/>
            <a:ext cx="5033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movements intended to communicate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29363" y="2188445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refer to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8759" y="2892856"/>
            <a:ext cx="6929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putting your arms around someone to show affection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29363" y="4092912"/>
            <a:ext cx="2382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not approved of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29363" y="4839244"/>
            <a:ext cx="6037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closed hand with fingers and thumb together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734671" y="5292968"/>
            <a:ext cx="510988" cy="3413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990165" y="5150224"/>
            <a:ext cx="3038594" cy="1427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348318" y="5292968"/>
            <a:ext cx="578223" cy="4489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003737" y="5430025"/>
            <a:ext cx="1048429" cy="941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084649" y="5311735"/>
            <a:ext cx="3525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flat inner surface of hand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84649" y="5714411"/>
            <a:ext cx="2525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to a small degree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20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5" grpId="0" animBg="1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170" y="-167694"/>
            <a:ext cx="12400339" cy="12497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459" y="839070"/>
            <a:ext cx="5710617" cy="59113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0401" y="1088423"/>
            <a:ext cx="3270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bottom of feet or shoes =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59355" y="1550088"/>
            <a:ext cx="3811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aying something offensive =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7575" y="2095187"/>
            <a:ext cx="5633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ompletely focused on talking to someone =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959353" y="2088858"/>
            <a:ext cx="551329" cy="3845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360459" y="2420471"/>
            <a:ext cx="4612341" cy="3765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356948" y="2608729"/>
            <a:ext cx="5113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move head up and down in agreement =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4532" y="3607955"/>
            <a:ext cx="5941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 head from side to side in disagreement =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07783" y="4302737"/>
            <a:ext cx="4031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 causing damage/ offence =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65154" y="4928258"/>
            <a:ext cx="3705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ffensive action/ comment =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1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7577"/>
            <a:ext cx="10515600" cy="1210236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Simple present – Present progressive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57" y="1317813"/>
            <a:ext cx="9717677" cy="496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7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543" y="479008"/>
            <a:ext cx="8728764" cy="60916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04473" y="1583487"/>
            <a:ext cx="97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comes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46784" y="2045152"/>
            <a:ext cx="115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delivers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56871" y="2427334"/>
            <a:ext cx="1349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don’t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6258" y="2809516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sweating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34979" y="2658166"/>
            <a:ext cx="1234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racing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31613" y="3119831"/>
            <a:ext cx="1558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waiting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04473" y="3581496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43098" y="3921894"/>
            <a:ext cx="52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try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52291" y="5034272"/>
            <a:ext cx="1558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smiling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10833" y="5298989"/>
            <a:ext cx="1337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 going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3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589" y="585162"/>
            <a:ext cx="8969691" cy="5896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3784" y="1600200"/>
            <a:ext cx="3206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 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 and Lyn coming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3784" y="2433918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starts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2611" y="2664750"/>
            <a:ext cx="1893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oes he finish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9530" y="3986832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drive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82658" y="3163749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leaves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66194" y="3614779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working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55252" y="4322894"/>
            <a:ext cx="1643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learning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13038" y="4217664"/>
            <a:ext cx="1404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taking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48949" y="4679329"/>
            <a:ext cx="1589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on’t know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95349" y="5035764"/>
            <a:ext cx="2319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 always losing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77648" y="5482039"/>
            <a:ext cx="1406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looking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40942" y="5743047"/>
            <a:ext cx="1252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seeing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56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647" y="44072"/>
            <a:ext cx="10515600" cy="912346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the notes to act out short dialogues</a:t>
            </a:r>
            <a:endParaRPr lang="en-US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934" y="869746"/>
            <a:ext cx="2000529" cy="1476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74" y="1174588"/>
            <a:ext cx="4429743" cy="11717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76" y="2574575"/>
            <a:ext cx="2314898" cy="1343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549" y="3083310"/>
            <a:ext cx="2314898" cy="14098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496" y="3637866"/>
            <a:ext cx="2143424" cy="152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2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399</Words>
  <Application>Microsoft Office PowerPoint</Application>
  <PresentationFormat>Widescreen</PresentationFormat>
  <Paragraphs>114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Do gestures suggest the same feelings throughout the world? Listen and read to find out.</vt:lpstr>
      <vt:lpstr>PowerPoint Presentation</vt:lpstr>
      <vt:lpstr>Explain the underlined words/ phrases. Then make sentences using them.</vt:lpstr>
      <vt:lpstr>PowerPoint Presentation</vt:lpstr>
      <vt:lpstr>Simple present – Present progressive</vt:lpstr>
      <vt:lpstr>PowerPoint Presentation</vt:lpstr>
      <vt:lpstr>PowerPoint Presentation</vt:lpstr>
      <vt:lpstr>Use the notes to act out short dialogues</vt:lpstr>
      <vt:lpstr>Work in pairs. Tell your partner one thing:</vt:lpstr>
      <vt:lpstr>Complete the sentences about people you know. Choose the correct preposition.</vt:lpstr>
      <vt:lpstr>Homework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31</cp:revision>
  <dcterms:created xsi:type="dcterms:W3CDTF">2021-10-06T05:49:41Z</dcterms:created>
  <dcterms:modified xsi:type="dcterms:W3CDTF">2021-10-06T13:37:18Z</dcterms:modified>
</cp:coreProperties>
</file>