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3"/>
  </p:notesMasterIdLst>
  <p:sldIdLst>
    <p:sldId id="299" r:id="rId2"/>
    <p:sldId id="284" r:id="rId3"/>
    <p:sldId id="302" r:id="rId4"/>
    <p:sldId id="289" r:id="rId5"/>
    <p:sldId id="292" r:id="rId6"/>
    <p:sldId id="290" r:id="rId7"/>
    <p:sldId id="293" r:id="rId8"/>
    <p:sldId id="294" r:id="rId9"/>
    <p:sldId id="291" r:id="rId10"/>
    <p:sldId id="295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B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6CAD1-4C6B-41EA-8246-29982265F954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98C57-8B07-4BDC-AE05-4733E8759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22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9CDDB3A-B84E-4B25-8B9E-8CE4D6A2E9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605B3-CDEC-47F0-B378-EF972D2E0A2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4C7B2347-24EA-4F90-B553-4D782CDA94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F268EB5-4D9C-4663-9E11-783A8FB4A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2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3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87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45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61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53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39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05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6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3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55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9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2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6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7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8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3A320C-D7BE-410F-B507-2AAB09F00B69}" type="datetimeFigureOut">
              <a:rPr lang="en-US" smtClean="0"/>
              <a:t>09/30/2021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D7B9BE-0B8D-4166-8B1F-D19069FE6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1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Text Box 3">
            <a:extLst>
              <a:ext uri="{FF2B5EF4-FFF2-40B4-BE49-F238E27FC236}">
                <a16:creationId xmlns:a16="http://schemas.microsoft.com/office/drawing/2014/main" id="{7CD83599-1D11-4FBA-A4B5-E0EDFB62C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371601"/>
            <a:ext cx="31242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6500" b="1">
                <a:solidFill>
                  <a:srgbClr val="800080"/>
                </a:solidFill>
                <a:latin typeface=".VnAristote" pitchFamily="34" charset="0"/>
              </a:rPr>
              <a:t>Unit 2</a:t>
            </a:r>
          </a:p>
        </p:txBody>
      </p:sp>
      <p:sp>
        <p:nvSpPr>
          <p:cNvPr id="116740" name="Text Box 4">
            <a:extLst>
              <a:ext uri="{FF2B5EF4-FFF2-40B4-BE49-F238E27FC236}">
                <a16:creationId xmlns:a16="http://schemas.microsoft.com/office/drawing/2014/main" id="{A72EF922-5B22-4FD8-B4B3-32A5F97E8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514601"/>
            <a:ext cx="5105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000" b="1">
                <a:solidFill>
                  <a:srgbClr val="0000CC"/>
                </a:solidFill>
                <a:latin typeface=".VnRevue" pitchFamily="34" charset="0"/>
              </a:rPr>
              <a:t>CLOTHING</a:t>
            </a:r>
          </a:p>
        </p:txBody>
      </p:sp>
      <p:sp>
        <p:nvSpPr>
          <p:cNvPr id="116741" name="WordArt 5">
            <a:extLst>
              <a:ext uri="{FF2B5EF4-FFF2-40B4-BE49-F238E27FC236}">
                <a16:creationId xmlns:a16="http://schemas.microsoft.com/office/drawing/2014/main" id="{2D2D8948-7734-41CC-A44E-0C6F297E20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62400" y="3962400"/>
            <a:ext cx="4343400" cy="685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>
                        <a:gamma/>
                        <a:shade val="46275"/>
                        <a:invGamma/>
                      </a:srgbClr>
                    </a:gs>
                    <a:gs pos="5000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Write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Text Box 4">
            <a:extLst>
              <a:ext uri="{FF2B5EF4-FFF2-40B4-BE49-F238E27FC236}">
                <a16:creationId xmlns:a16="http://schemas.microsoft.com/office/drawing/2014/main" id="{6D00FA1E-3CEB-469A-AF9C-A0E2B3F62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33400"/>
            <a:ext cx="5665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Arial Black" panose="020B0A04020102020204" pitchFamily="34" charset="0"/>
              </a:rPr>
              <a:t>Answer the question about you : </a:t>
            </a:r>
          </a:p>
        </p:txBody>
      </p:sp>
      <p:sp>
        <p:nvSpPr>
          <p:cNvPr id="105477" name="Text Box 5">
            <a:extLst>
              <a:ext uri="{FF2B5EF4-FFF2-40B4-BE49-F238E27FC236}">
                <a16:creationId xmlns:a16="http://schemas.microsoft.com/office/drawing/2014/main" id="{F20465F6-EBFD-4A76-9DF5-4752E9507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2718" y="1524001"/>
            <a:ext cx="66303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400" dirty="0">
                <a:solidFill>
                  <a:srgbClr val="0000FF"/>
                </a:solidFill>
                <a:latin typeface="Arial Black" panose="020B0A04020102020204" pitchFamily="34" charset="0"/>
              </a:rPr>
              <a:t>Do you like wearing school uniform or </a:t>
            </a:r>
          </a:p>
          <a:p>
            <a:pPr algn="ctr"/>
            <a:r>
              <a:rPr lang="en-US" altLang="en-US" sz="2400" dirty="0">
                <a:solidFill>
                  <a:srgbClr val="0000FF"/>
                </a:solidFill>
                <a:latin typeface="Arial Black" panose="020B0A04020102020204" pitchFamily="34" charset="0"/>
              </a:rPr>
              <a:t>casual clothes ?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WordArt 3">
            <a:extLst>
              <a:ext uri="{FF2B5EF4-FFF2-40B4-BE49-F238E27FC236}">
                <a16:creationId xmlns:a16="http://schemas.microsoft.com/office/drawing/2014/main" id="{439BA9F8-CA96-4A80-BA06-217D5952E7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76601" y="609600"/>
            <a:ext cx="5453063" cy="896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3495"/>
              </a:avLst>
            </a:prstTxWarp>
          </a:bodyPr>
          <a:lstStyle/>
          <a:p>
            <a:pPr algn="ctr"/>
            <a:r>
              <a:rPr lang="en-US" sz="3600" kern="10" dirty="0">
                <a:latin typeface="Jokerman" panose="04090605060D06020702" pitchFamily="82" charset="0"/>
              </a:rPr>
              <a:t>Homework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0000"/>
                  </a:gs>
                  <a:gs pos="100000">
                    <a:srgbClr val="336600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Jokerman" panose="04090605060D06020702" pitchFamily="82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3D913FE-91F7-4037-846C-CA4341DDF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2057400"/>
            <a:ext cx="678021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- Learn vocabulary by heart</a:t>
            </a:r>
          </a:p>
          <a:p>
            <a:pPr eaLnBrk="1" hangingPunct="1">
              <a:buFontTx/>
              <a:buChar char="-"/>
            </a:pPr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Rewrite Task b into your  </a:t>
            </a:r>
          </a:p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  exercise notebooks.</a:t>
            </a:r>
          </a:p>
          <a:p>
            <a:pPr eaLnBrk="1" hangingPunct="1">
              <a:buFontTx/>
              <a:buChar char="-"/>
            </a:pPr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Prepare : LANGUAGE FOCUS </a:t>
            </a:r>
          </a:p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 ( Review the present perfect,</a:t>
            </a:r>
          </a:p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   passive voice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AB70C8B0-8C63-4130-83AE-96CB71268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FE494A0E-29AA-462C-964F-C4FA77102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81CF883D-BAC6-476A-8106-3D986BB40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118" name="Rectangle 6">
            <a:extLst>
              <a:ext uri="{FF2B5EF4-FFF2-40B4-BE49-F238E27FC236}">
                <a16:creationId xmlns:a16="http://schemas.microsoft.com/office/drawing/2014/main" id="{162DD86D-862B-4FD2-973B-A1CABB009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D57FBF4C-B9BD-4F19-B56F-21220A356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2400"/>
            <a:ext cx="6400800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FF0000"/>
                </a:solidFill>
                <a:latin typeface="Arial Black" panose="020B0A04020102020204" pitchFamily="34" charset="0"/>
              </a:rPr>
              <a:t>Unit 2</a:t>
            </a:r>
            <a:r>
              <a:rPr lang="en-US" altLang="en-US" sz="3200" b="1">
                <a:solidFill>
                  <a:srgbClr val="FF0000"/>
                </a:solidFill>
                <a:latin typeface="Arial Black" panose="020B0A04020102020204" pitchFamily="34" charset="0"/>
              </a:rPr>
              <a:t>: CLOTHING</a:t>
            </a:r>
            <a:endParaRPr lang="en-US" altLang="en-US" sz="320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 u="sng">
                <a:solidFill>
                  <a:srgbClr val="A50021"/>
                </a:solidFill>
                <a:latin typeface="Arial Black" panose="020B0A04020102020204" pitchFamily="34" charset="0"/>
              </a:rPr>
              <a:t>Lesson 5 </a:t>
            </a:r>
            <a:r>
              <a:rPr lang="en-US" altLang="en-US" sz="2800">
                <a:solidFill>
                  <a:srgbClr val="A50021"/>
                </a:solidFill>
                <a:latin typeface="Arial Black" panose="020B0A04020102020204" pitchFamily="34" charset="0"/>
              </a:rPr>
              <a:t>: Write</a:t>
            </a:r>
          </a:p>
        </p:txBody>
      </p:sp>
      <p:sp>
        <p:nvSpPr>
          <p:cNvPr id="90123" name="Text Box 11">
            <a:extLst>
              <a:ext uri="{FF2B5EF4-FFF2-40B4-BE49-F238E27FC236}">
                <a16:creationId xmlns:a16="http://schemas.microsoft.com/office/drawing/2014/main" id="{2A08931B-68F3-4E4C-866B-1453DA4C8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6002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6600FF"/>
                </a:solidFill>
                <a:latin typeface="Arial Black" panose="020B0A04020102020204" pitchFamily="34" charset="0"/>
              </a:rPr>
              <a:t>I. Vocabulary :</a:t>
            </a:r>
          </a:p>
        </p:txBody>
      </p:sp>
      <p:sp>
        <p:nvSpPr>
          <p:cNvPr id="90124" name="Text Box 12">
            <a:extLst>
              <a:ext uri="{FF2B5EF4-FFF2-40B4-BE49-F238E27FC236}">
                <a16:creationId xmlns:a16="http://schemas.microsoft.com/office/drawing/2014/main" id="{67960971-BB8B-4F41-916A-EEABE540E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133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 - freedom of choice :</a:t>
            </a:r>
          </a:p>
        </p:txBody>
      </p:sp>
      <p:sp>
        <p:nvSpPr>
          <p:cNvPr id="90125" name="Rectangle 13">
            <a:extLst>
              <a:ext uri="{FF2B5EF4-FFF2-40B4-BE49-F238E27FC236}">
                <a16:creationId xmlns:a16="http://schemas.microsoft.com/office/drawing/2014/main" id="{A68CAE04-32B9-44E2-9734-71E325BE6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1" y="2133601"/>
            <a:ext cx="21611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0126" name="Text Box 14">
            <a:extLst>
              <a:ext uri="{FF2B5EF4-FFF2-40B4-BE49-F238E27FC236}">
                <a16:creationId xmlns:a16="http://schemas.microsoft.com/office/drawing/2014/main" id="{364730C3-DE98-49D4-BE63-F1F300D58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6670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 - </a:t>
            </a:r>
            <a:r>
              <a:rPr lang="en-US" altLang="en-US" sz="24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point </a:t>
            </a: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of view (n) :</a:t>
            </a:r>
          </a:p>
        </p:txBody>
      </p:sp>
      <p:sp>
        <p:nvSpPr>
          <p:cNvPr id="90127" name="Rectangle 15">
            <a:extLst>
              <a:ext uri="{FF2B5EF4-FFF2-40B4-BE49-F238E27FC236}">
                <a16:creationId xmlns:a16="http://schemas.microsoft.com/office/drawing/2014/main" id="{1B6B5819-1FB4-484B-972A-D32D144C6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1" y="2667001"/>
            <a:ext cx="16562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0128" name="Text Box 16">
            <a:extLst>
              <a:ext uri="{FF2B5EF4-FFF2-40B4-BE49-F238E27FC236}">
                <a16:creationId xmlns:a16="http://schemas.microsoft.com/office/drawing/2014/main" id="{DA682EA1-3589-43A9-B84F-70FA1E5DD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1242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- bear one’s name :</a:t>
            </a:r>
          </a:p>
        </p:txBody>
      </p:sp>
      <p:sp>
        <p:nvSpPr>
          <p:cNvPr id="90129" name="Rectangle 17">
            <a:extLst>
              <a:ext uri="{FF2B5EF4-FFF2-40B4-BE49-F238E27FC236}">
                <a16:creationId xmlns:a16="http://schemas.microsoft.com/office/drawing/2014/main" id="{3DF60315-C9C1-4BAC-9088-65AFA6317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124201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661A3DC4-6A5A-42C0-BB18-CF2748E5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581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- equal  (adj) :</a:t>
            </a:r>
          </a:p>
        </p:txBody>
      </p:sp>
      <p:sp>
        <p:nvSpPr>
          <p:cNvPr id="90131" name="Text Box 19">
            <a:extLst>
              <a:ext uri="{FF2B5EF4-FFF2-40B4-BE49-F238E27FC236}">
                <a16:creationId xmlns:a16="http://schemas.microsoft.com/office/drawing/2014/main" id="{E9872E68-1D1B-4716-86C5-961E7807B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1"/>
            <a:ext cx="30861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132" name="Text Box 20">
            <a:extLst>
              <a:ext uri="{FF2B5EF4-FFF2-40B4-BE49-F238E27FC236}">
                <a16:creationId xmlns:a16="http://schemas.microsoft.com/office/drawing/2014/main" id="{0E466FC9-DB61-403E-8664-4DF4E6BE9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92265"/>
            <a:ext cx="47176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- encourage </a:t>
            </a:r>
            <a:r>
              <a:rPr lang="vi-VN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[in'kʌridʒ]</a:t>
            </a: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(v) :</a:t>
            </a:r>
          </a:p>
        </p:txBody>
      </p:sp>
      <p:sp>
        <p:nvSpPr>
          <p:cNvPr id="90133" name="Rectangle 21">
            <a:extLst>
              <a:ext uri="{FF2B5EF4-FFF2-40B4-BE49-F238E27FC236}">
                <a16:creationId xmlns:a16="http://schemas.microsoft.com/office/drawing/2014/main" id="{43052BED-F651-4B68-A9CD-C73CEE90C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876801"/>
            <a:ext cx="20505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0134" name="Text Box 22">
            <a:extLst>
              <a:ext uri="{FF2B5EF4-FFF2-40B4-BE49-F238E27FC236}">
                <a16:creationId xmlns:a16="http://schemas.microsoft.com/office/drawing/2014/main" id="{B2D806D1-3923-4E82-9204-8B4F41C56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1910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- self-confident (adj):</a:t>
            </a:r>
          </a:p>
        </p:txBody>
      </p:sp>
      <p:sp>
        <p:nvSpPr>
          <p:cNvPr id="90135" name="Rectangle 23">
            <a:extLst>
              <a:ext uri="{FF2B5EF4-FFF2-40B4-BE49-F238E27FC236}">
                <a16:creationId xmlns:a16="http://schemas.microsoft.com/office/drawing/2014/main" id="{F75B0E67-62F2-4DA7-86AD-C22E6933A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1" y="4191001"/>
            <a:ext cx="9076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0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4" grpId="0"/>
      <p:bldP spid="90125" grpId="0"/>
      <p:bldP spid="90126" grpId="0"/>
      <p:bldP spid="90127" grpId="0"/>
      <p:bldP spid="90128" grpId="0"/>
      <p:bldP spid="90129" grpId="0"/>
      <p:bldP spid="90130" grpId="0"/>
      <p:bldP spid="90131" grpId="0"/>
      <p:bldP spid="90132" grpId="0"/>
      <p:bldP spid="90133" grpId="0"/>
      <p:bldP spid="90134" grpId="0"/>
      <p:bldP spid="90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9A10E8D0-FE29-49E2-9FC5-21243A030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3ACBA175-B946-454F-A8FA-B1E3E4811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0836" name="Rectangle 4">
            <a:extLst>
              <a:ext uri="{FF2B5EF4-FFF2-40B4-BE49-F238E27FC236}">
                <a16:creationId xmlns:a16="http://schemas.microsoft.com/office/drawing/2014/main" id="{1C077E6B-A9B6-46E0-9C2E-D8676B941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0838" name="Rectangle 6">
            <a:extLst>
              <a:ext uri="{FF2B5EF4-FFF2-40B4-BE49-F238E27FC236}">
                <a16:creationId xmlns:a16="http://schemas.microsoft.com/office/drawing/2014/main" id="{E09063B4-4590-4832-91F7-ADFEF206D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29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0842" name="Text Box 10">
            <a:extLst>
              <a:ext uri="{FF2B5EF4-FFF2-40B4-BE49-F238E27FC236}">
                <a16:creationId xmlns:a16="http://schemas.microsoft.com/office/drawing/2014/main" id="{7BC29700-9AE3-4D75-B0D6-DFAF5FEF1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2400"/>
            <a:ext cx="6400800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>
                <a:solidFill>
                  <a:srgbClr val="FF0000"/>
                </a:solidFill>
                <a:latin typeface="Arial Black" panose="020B0A04020102020204" pitchFamily="34" charset="0"/>
              </a:rPr>
              <a:t>Unit 2</a:t>
            </a:r>
            <a:r>
              <a:rPr lang="en-US" altLang="en-US" sz="3200" b="1">
                <a:solidFill>
                  <a:srgbClr val="FF0000"/>
                </a:solidFill>
                <a:latin typeface="Arial Black" panose="020B0A04020102020204" pitchFamily="34" charset="0"/>
              </a:rPr>
              <a:t>: CLOTHING</a:t>
            </a:r>
            <a:endParaRPr lang="en-US" altLang="en-US" sz="320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 u="sng">
                <a:solidFill>
                  <a:srgbClr val="A50021"/>
                </a:solidFill>
                <a:latin typeface="Arial Black" panose="020B0A04020102020204" pitchFamily="34" charset="0"/>
              </a:rPr>
              <a:t>Lesson 5 </a:t>
            </a:r>
            <a:r>
              <a:rPr lang="en-US" altLang="en-US" sz="2800">
                <a:solidFill>
                  <a:srgbClr val="A50021"/>
                </a:solidFill>
                <a:latin typeface="Arial Black" panose="020B0A04020102020204" pitchFamily="34" charset="0"/>
              </a:rPr>
              <a:t>: Write</a:t>
            </a:r>
          </a:p>
        </p:txBody>
      </p:sp>
      <p:sp>
        <p:nvSpPr>
          <p:cNvPr id="120843" name="Text Box 11">
            <a:extLst>
              <a:ext uri="{FF2B5EF4-FFF2-40B4-BE49-F238E27FC236}">
                <a16:creationId xmlns:a16="http://schemas.microsoft.com/office/drawing/2014/main" id="{A592C6B6-44C5-4890-9EB2-CC5CF0483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6002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6600FF"/>
                </a:solidFill>
                <a:latin typeface="Arial Black" panose="020B0A04020102020204" pitchFamily="34" charset="0"/>
              </a:rPr>
              <a:t>II. Checking vocabulary :</a:t>
            </a:r>
          </a:p>
        </p:txBody>
      </p:sp>
      <p:sp>
        <p:nvSpPr>
          <p:cNvPr id="120844" name="Text Box 12">
            <a:extLst>
              <a:ext uri="{FF2B5EF4-FFF2-40B4-BE49-F238E27FC236}">
                <a16:creationId xmlns:a16="http://schemas.microsoft.com/office/drawing/2014/main" id="{4FD4055E-9EA3-461C-8BD2-C1F4A5768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199" y="4800600"/>
            <a:ext cx="43150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 - freedom of choice (</a:t>
            </a:r>
            <a:r>
              <a:rPr lang="en-US" altLang="en-US" sz="24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n) :</a:t>
            </a:r>
            <a:endParaRPr lang="en-US" altLang="en-US" sz="2400" b="1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120845" name="Rectangle 13">
            <a:extLst>
              <a:ext uri="{FF2B5EF4-FFF2-40B4-BE49-F238E27FC236}">
                <a16:creationId xmlns:a16="http://schemas.microsoft.com/office/drawing/2014/main" id="{AF734CBA-EA94-43E9-90ED-8591B207F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807" y="4805680"/>
            <a:ext cx="21611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0846" name="Text Box 14">
            <a:extLst>
              <a:ext uri="{FF2B5EF4-FFF2-40B4-BE49-F238E27FC236}">
                <a16:creationId xmlns:a16="http://schemas.microsoft.com/office/drawing/2014/main" id="{784A0546-E937-4CC8-8550-8FD4B6B3C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657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 - poin of view (n) :</a:t>
            </a:r>
          </a:p>
        </p:txBody>
      </p:sp>
      <p:sp>
        <p:nvSpPr>
          <p:cNvPr id="120847" name="Rectangle 15">
            <a:extLst>
              <a:ext uri="{FF2B5EF4-FFF2-40B4-BE49-F238E27FC236}">
                <a16:creationId xmlns:a16="http://schemas.microsoft.com/office/drawing/2014/main" id="{892C952C-A678-4BC7-B0E7-3CED83FCA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1" y="3657601"/>
            <a:ext cx="16562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0848" name="Text Box 16">
            <a:extLst>
              <a:ext uri="{FF2B5EF4-FFF2-40B4-BE49-F238E27FC236}">
                <a16:creationId xmlns:a16="http://schemas.microsoft.com/office/drawing/2014/main" id="{A97E8D56-72C8-4FA3-B116-3EB3BA233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1242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- bear one’s name :</a:t>
            </a:r>
          </a:p>
        </p:txBody>
      </p:sp>
      <p:sp>
        <p:nvSpPr>
          <p:cNvPr id="120849" name="Rectangle 17">
            <a:extLst>
              <a:ext uri="{FF2B5EF4-FFF2-40B4-BE49-F238E27FC236}">
                <a16:creationId xmlns:a16="http://schemas.microsoft.com/office/drawing/2014/main" id="{22765373-B90F-419F-8F7F-89BAB4705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124201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50" name="Text Box 18">
            <a:extLst>
              <a:ext uri="{FF2B5EF4-FFF2-40B4-BE49-F238E27FC236}">
                <a16:creationId xmlns:a16="http://schemas.microsoft.com/office/drawing/2014/main" id="{1053B089-1A49-4FED-9B02-19BCE318E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09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- equal in (ajd) :</a:t>
            </a:r>
          </a:p>
        </p:txBody>
      </p:sp>
      <p:sp>
        <p:nvSpPr>
          <p:cNvPr id="120851" name="Text Box 19">
            <a:extLst>
              <a:ext uri="{FF2B5EF4-FFF2-40B4-BE49-F238E27FC236}">
                <a16:creationId xmlns:a16="http://schemas.microsoft.com/office/drawing/2014/main" id="{715885C8-9CBA-4F18-8958-725C79345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209801"/>
            <a:ext cx="30861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52" name="Text Box 20">
            <a:extLst>
              <a:ext uri="{FF2B5EF4-FFF2-40B4-BE49-F238E27FC236}">
                <a16:creationId xmlns:a16="http://schemas.microsoft.com/office/drawing/2014/main" id="{12E729B2-0452-439A-9BBE-9C83EDE16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43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- encourage </a:t>
            </a: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400" b="1">
                <a:solidFill>
                  <a:srgbClr val="0000FF"/>
                </a:solidFill>
                <a:latin typeface="Arial Black" panose="020B0A04020102020204" pitchFamily="34" charset="0"/>
              </a:rPr>
              <a:t>(v) :</a:t>
            </a:r>
          </a:p>
        </p:txBody>
      </p:sp>
      <p:sp>
        <p:nvSpPr>
          <p:cNvPr id="120853" name="Rectangle 21">
            <a:extLst>
              <a:ext uri="{FF2B5EF4-FFF2-40B4-BE49-F238E27FC236}">
                <a16:creationId xmlns:a16="http://schemas.microsoft.com/office/drawing/2014/main" id="{E872FC7B-533E-434B-8AC1-B3BD286A7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743201"/>
            <a:ext cx="20967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0854" name="Text Box 22">
            <a:extLst>
              <a:ext uri="{FF2B5EF4-FFF2-40B4-BE49-F238E27FC236}">
                <a16:creationId xmlns:a16="http://schemas.microsoft.com/office/drawing/2014/main" id="{6B7160DA-641F-4AC7-B7D6-E31B44C32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1910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 Black" panose="020B0A04020102020204" pitchFamily="34" charset="0"/>
              </a:rPr>
              <a:t>- self-confident (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Arial Black" panose="020B0A04020102020204" pitchFamily="34" charset="0"/>
              </a:rPr>
              <a:t>adj</a:t>
            </a:r>
            <a:r>
              <a:rPr lang="en-US" altLang="en-US" sz="2400" b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):</a:t>
            </a:r>
            <a:endParaRPr lang="en-US" altLang="en-US" sz="2400" b="1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120855" name="Rectangle 23">
            <a:extLst>
              <a:ext uri="{FF2B5EF4-FFF2-40B4-BE49-F238E27FC236}">
                <a16:creationId xmlns:a16="http://schemas.microsoft.com/office/drawing/2014/main" id="{B7531EBE-6805-4684-AF32-59C3BE886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1" y="4191001"/>
            <a:ext cx="9076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50"/>
                                        <p:tgtEl>
                                          <p:spTgt spid="12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50"/>
                                        <p:tgtEl>
                                          <p:spTgt spid="120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50"/>
                                        <p:tgtEl>
                                          <p:spTgt spid="12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5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50"/>
                                        <p:tgtEl>
                                          <p:spTgt spid="12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5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50"/>
                                        <p:tgtEl>
                                          <p:spTgt spid="12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25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250"/>
                                        <p:tgtEl>
                                          <p:spTgt spid="12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25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5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25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4" grpId="0"/>
      <p:bldP spid="120845" grpId="0"/>
      <p:bldP spid="120846" grpId="0"/>
      <p:bldP spid="120847" grpId="0"/>
      <p:bldP spid="120848" grpId="0"/>
      <p:bldP spid="120849" grpId="0"/>
      <p:bldP spid="120850" grpId="0"/>
      <p:bldP spid="120851" grpId="0"/>
      <p:bldP spid="120852" grpId="0"/>
      <p:bldP spid="120853" grpId="0"/>
      <p:bldP spid="120854" grpId="0"/>
      <p:bldP spid="1208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Text Box 4">
            <a:extLst>
              <a:ext uri="{FF2B5EF4-FFF2-40B4-BE49-F238E27FC236}">
                <a16:creationId xmlns:a16="http://schemas.microsoft.com/office/drawing/2014/main" id="{96A8F211-4ED4-404A-981D-9F1F53EEA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892" y="228601"/>
            <a:ext cx="8822031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>
                <a:solidFill>
                  <a:srgbClr val="A50021"/>
                </a:solidFill>
                <a:latin typeface="Arial Black" panose="020B0A04020102020204" pitchFamily="34" charset="0"/>
              </a:rPr>
              <a:t>This is how to present one side of an argument . It is used to </a:t>
            </a:r>
          </a:p>
          <a:p>
            <a:pPr algn="ctr"/>
            <a:r>
              <a:rPr lang="en-US" altLang="en-US" sz="2000" dirty="0">
                <a:solidFill>
                  <a:srgbClr val="A50021"/>
                </a:solidFill>
                <a:latin typeface="Arial Black" panose="020B0A04020102020204" pitchFamily="34" charset="0"/>
              </a:rPr>
              <a:t>persuade readers to believe or do something . An argument</a:t>
            </a:r>
          </a:p>
          <a:p>
            <a:pPr algn="ctr"/>
            <a:r>
              <a:rPr lang="en-US" altLang="en-US" sz="2000" dirty="0">
                <a:solidFill>
                  <a:srgbClr val="A50021"/>
                </a:solidFill>
                <a:latin typeface="Arial Black" panose="020B0A04020102020204" pitchFamily="34" charset="0"/>
              </a:rPr>
              <a:t>should have :</a:t>
            </a:r>
          </a:p>
        </p:txBody>
      </p:sp>
      <p:graphicFrame>
        <p:nvGraphicFramePr>
          <p:cNvPr id="21" name="Group 5">
            <a:extLst>
              <a:ext uri="{FF2B5EF4-FFF2-40B4-BE49-F238E27FC236}">
                <a16:creationId xmlns:a16="http://schemas.microsoft.com/office/drawing/2014/main" id="{D93BCC78-B815-44A1-8241-89A527E1B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652403"/>
              </p:ext>
            </p:extLst>
          </p:nvPr>
        </p:nvGraphicFramePr>
        <p:xfrm>
          <a:off x="2209800" y="1415143"/>
          <a:ext cx="8458200" cy="4495801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185361255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381365155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977466713"/>
                    </a:ext>
                  </a:extLst>
                </a:gridCol>
              </a:tblGrid>
              <a:tr h="487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051816"/>
                  </a:ext>
                </a:extLst>
              </a:tr>
              <a:tr h="1219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9689"/>
                  </a:ext>
                </a:extLst>
              </a:tr>
              <a:tr h="1798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887102"/>
                  </a:ext>
                </a:extLst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0755536"/>
                  </a:ext>
                </a:extLst>
              </a:tr>
            </a:tbl>
          </a:graphicData>
        </a:graphic>
      </p:graphicFrame>
      <p:sp>
        <p:nvSpPr>
          <p:cNvPr id="22" name="Text Box 27">
            <a:extLst>
              <a:ext uri="{FF2B5EF4-FFF2-40B4-BE49-F238E27FC236}">
                <a16:creationId xmlns:a16="http://schemas.microsoft.com/office/drawing/2014/main" id="{154CAB34-207E-4BD8-B05C-CA1D1AFB6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588306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Arial Black" panose="020B0A04020102020204" pitchFamily="34" charset="0"/>
              </a:rPr>
              <a:t>I think …</a:t>
            </a:r>
          </a:p>
        </p:txBody>
      </p:sp>
      <p:sp>
        <p:nvSpPr>
          <p:cNvPr id="23" name="Text Box 28">
            <a:extLst>
              <a:ext uri="{FF2B5EF4-FFF2-40B4-BE49-F238E27FC236}">
                <a16:creationId xmlns:a16="http://schemas.microsoft.com/office/drawing/2014/main" id="{530C5A09-94A3-47CF-BE0E-500A9238C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3243943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Firstly, …</a:t>
            </a:r>
          </a:p>
        </p:txBody>
      </p:sp>
      <p:sp>
        <p:nvSpPr>
          <p:cNvPr id="24" name="Text Box 29">
            <a:extLst>
              <a:ext uri="{FF2B5EF4-FFF2-40B4-BE49-F238E27FC236}">
                <a16:creationId xmlns:a16="http://schemas.microsoft.com/office/drawing/2014/main" id="{E42A8CAF-0A9F-4D91-B61E-04FEC9308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3624943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Secondly, …</a:t>
            </a:r>
          </a:p>
        </p:txBody>
      </p:sp>
      <p:sp>
        <p:nvSpPr>
          <p:cNvPr id="25" name="Text Box 30">
            <a:extLst>
              <a:ext uri="{FF2B5EF4-FFF2-40B4-BE49-F238E27FC236}">
                <a16:creationId xmlns:a16="http://schemas.microsoft.com/office/drawing/2014/main" id="{03424EB4-5FFD-424B-A455-B480A9E8A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4417106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Finally,  …</a:t>
            </a:r>
          </a:p>
        </p:txBody>
      </p:sp>
      <p:sp>
        <p:nvSpPr>
          <p:cNvPr id="26" name="Text Box 31">
            <a:extLst>
              <a:ext uri="{FF2B5EF4-FFF2-40B4-BE49-F238E27FC236}">
                <a16:creationId xmlns:a16="http://schemas.microsoft.com/office/drawing/2014/main" id="{3CF2B4FC-6FB0-4841-8E5E-6D0619343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4996543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Therefore,  …</a:t>
            </a:r>
          </a:p>
        </p:txBody>
      </p:sp>
      <p:sp>
        <p:nvSpPr>
          <p:cNvPr id="27" name="Text Box 32">
            <a:extLst>
              <a:ext uri="{FF2B5EF4-FFF2-40B4-BE49-F238E27FC236}">
                <a16:creationId xmlns:a16="http://schemas.microsoft.com/office/drawing/2014/main" id="{DC8355E7-5243-42EC-B094-7421449F9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054906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Arial Black" panose="020B0A04020102020204" pitchFamily="34" charset="0"/>
              </a:rPr>
              <a:t>My </a:t>
            </a: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opinion</a:t>
            </a:r>
            <a:r>
              <a:rPr lang="en-US" altLang="en-US" sz="240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is</a:t>
            </a:r>
            <a:r>
              <a:rPr lang="en-US" altLang="en-US" sz="2400">
                <a:solidFill>
                  <a:srgbClr val="0000FF"/>
                </a:solidFill>
                <a:latin typeface="Arial Black" panose="020B0A04020102020204" pitchFamily="34" charset="0"/>
              </a:rPr>
              <a:t>… </a:t>
            </a:r>
          </a:p>
        </p:txBody>
      </p:sp>
      <p:sp>
        <p:nvSpPr>
          <p:cNvPr id="28" name="Text Box 33">
            <a:extLst>
              <a:ext uri="{FF2B5EF4-FFF2-40B4-BE49-F238E27FC236}">
                <a16:creationId xmlns:a16="http://schemas.microsoft.com/office/drawing/2014/main" id="{F2A074F5-DB16-4A4B-BB7E-FF265D5D2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1491343"/>
            <a:ext cx="228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Language</a:t>
            </a:r>
          </a:p>
          <a:p>
            <a:pPr algn="ctr" eaLnBrk="1" hangingPunct="1"/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29" name="Text Box 34">
            <a:extLst>
              <a:ext uri="{FF2B5EF4-FFF2-40B4-BE49-F238E27FC236}">
                <a16:creationId xmlns:a16="http://schemas.microsoft.com/office/drawing/2014/main" id="{0F13C302-710C-462E-808B-48EDD105C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491343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Organization</a:t>
            </a:r>
          </a:p>
          <a:p>
            <a:pPr algn="ctr" eaLnBrk="1" hangingPunct="1"/>
            <a:endParaRPr lang="en-US" altLang="en-US" sz="20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 Box 35">
            <a:extLst>
              <a:ext uri="{FF2B5EF4-FFF2-40B4-BE49-F238E27FC236}">
                <a16:creationId xmlns:a16="http://schemas.microsoft.com/office/drawing/2014/main" id="{8EA436B8-360A-44FA-BB9D-34C201826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23181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Introduction</a:t>
            </a:r>
          </a:p>
          <a:p>
            <a:pPr algn="ctr" eaLnBrk="1" hangingPunct="1"/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31" name="Text Box 36">
            <a:extLst>
              <a:ext uri="{FF2B5EF4-FFF2-40B4-BE49-F238E27FC236}">
                <a16:creationId xmlns:a16="http://schemas.microsoft.com/office/drawing/2014/main" id="{5794EBE7-C294-489F-937E-AA26D732B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070781"/>
            <a:ext cx="373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 dirty="0">
                <a:solidFill>
                  <a:srgbClr val="0000FF"/>
                </a:solidFill>
                <a:latin typeface="Arial Black" panose="020B0A04020102020204" pitchFamily="34" charset="0"/>
              </a:rPr>
              <a:t>lets the reader know the writer’s point of view</a:t>
            </a:r>
          </a:p>
        </p:txBody>
      </p:sp>
      <p:sp>
        <p:nvSpPr>
          <p:cNvPr id="32" name="Text Box 37">
            <a:extLst>
              <a:ext uri="{FF2B5EF4-FFF2-40B4-BE49-F238E27FC236}">
                <a16:creationId xmlns:a16="http://schemas.microsoft.com/office/drawing/2014/main" id="{EA6329A2-4DD1-42B4-A8DF-447E685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655106"/>
            <a:ext cx="1905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Series of </a:t>
            </a:r>
          </a:p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arguments</a:t>
            </a:r>
          </a:p>
          <a:p>
            <a:pPr algn="ctr" eaLnBrk="1" hangingPunct="1"/>
            <a:endParaRPr lang="en-US" altLang="en-US" sz="20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 Box 38">
            <a:extLst>
              <a:ext uri="{FF2B5EF4-FFF2-40B4-BE49-F238E27FC236}">
                <a16:creationId xmlns:a16="http://schemas.microsoft.com/office/drawing/2014/main" id="{FF0D9551-E7C1-44AA-A50E-239EBA61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072743"/>
            <a:ext cx="190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FF0000"/>
                </a:solidFill>
                <a:latin typeface="Arial Black" panose="020B0A04020102020204" pitchFamily="34" charset="0"/>
              </a:rPr>
              <a:t>Conclusion</a:t>
            </a:r>
          </a:p>
          <a:p>
            <a:pPr algn="ctr" eaLnBrk="1" hangingPunct="1"/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34" name="Text Box 39">
            <a:extLst>
              <a:ext uri="{FF2B5EF4-FFF2-40B4-BE49-F238E27FC236}">
                <a16:creationId xmlns:a16="http://schemas.microsoft.com/office/drawing/2014/main" id="{7B775370-E621-49E3-93A0-7EAE8E725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072743"/>
            <a:ext cx="3429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sums up the argument</a:t>
            </a:r>
          </a:p>
          <a:p>
            <a:pPr algn="ctr" eaLnBrk="1" hangingPunct="1"/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35" name="Text Box 40">
            <a:extLst>
              <a:ext uri="{FF2B5EF4-FFF2-40B4-BE49-F238E27FC236}">
                <a16:creationId xmlns:a16="http://schemas.microsoft.com/office/drawing/2014/main" id="{4F5BAE21-25FA-4795-A9CB-619738DDE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245531"/>
            <a:ext cx="36576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presents arguments in a </a:t>
            </a:r>
          </a:p>
          <a:p>
            <a:pPr algn="ctr" eaLnBrk="1" hangingPunct="1"/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logical way (one in each </a:t>
            </a:r>
          </a:p>
          <a:p>
            <a:pPr algn="ctr" eaLnBrk="1" hangingPunct="1"/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paragraph), gives </a:t>
            </a:r>
          </a:p>
          <a:p>
            <a:pPr algn="ctr" eaLnBrk="1" hangingPunct="1"/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examples where possible</a:t>
            </a:r>
          </a:p>
        </p:txBody>
      </p:sp>
      <p:sp>
        <p:nvSpPr>
          <p:cNvPr id="36" name="Text Box 41">
            <a:extLst>
              <a:ext uri="{FF2B5EF4-FFF2-40B4-BE49-F238E27FC236}">
                <a16:creationId xmlns:a16="http://schemas.microsoft.com/office/drawing/2014/main" id="{F66AD8E8-620C-4FA8-9936-64F4AFEA7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940856"/>
            <a:ext cx="160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  <a:latin typeface="Arial Black" panose="020B0A04020102020204" pitchFamily="34" charset="0"/>
              </a:rPr>
              <a:t>…………..</a:t>
            </a:r>
          </a:p>
        </p:txBody>
      </p:sp>
      <p:sp>
        <p:nvSpPr>
          <p:cNvPr id="37" name="Text Box 42">
            <a:extLst>
              <a:ext uri="{FF2B5EF4-FFF2-40B4-BE49-F238E27FC236}">
                <a16:creationId xmlns:a16="http://schemas.microsoft.com/office/drawing/2014/main" id="{9979D46F-89A5-4BE3-9B63-CD74A146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360081"/>
            <a:ext cx="2555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0000FF"/>
                </a:solidFill>
                <a:latin typeface="Arial Black" panose="020B0A04020102020204" pitchFamily="34" charset="0"/>
              </a:rPr>
              <a:t>In conclusion 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>
            <a:extLst>
              <a:ext uri="{FF2B5EF4-FFF2-40B4-BE49-F238E27FC236}">
                <a16:creationId xmlns:a16="http://schemas.microsoft.com/office/drawing/2014/main" id="{DE5A137E-F14D-4464-8A41-5621A683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33400"/>
            <a:ext cx="7162800" cy="457200"/>
          </a:xfrm>
          <a:prstGeom prst="rect">
            <a:avLst/>
          </a:prstGeom>
          <a:noFill/>
          <a:ln w="57150" cmpd="thickThin">
            <a:solidFill>
              <a:srgbClr val="9900CC"/>
            </a:solidFill>
            <a:miter lim="800000"/>
            <a:headEnd/>
            <a:tailEnd/>
          </a:ln>
          <a:effec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Secondary school students should wear uniforms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C45E5BFB-1571-44CE-9B96-909693569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990600"/>
            <a:ext cx="8686800" cy="2235200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                               </a:t>
            </a:r>
            <a:r>
              <a:rPr lang="en-US" altLang="en-US" sz="2000" b="1" dirty="0">
                <a:solidFill>
                  <a:srgbClr val="A50021"/>
                </a:solidFill>
                <a:latin typeface="Arial Black" panose="020B0A04020102020204" pitchFamily="34" charset="0"/>
              </a:rPr>
              <a:t>Outline A</a:t>
            </a:r>
          </a:p>
          <a:p>
            <a:pPr eaLnBrk="1" hangingPunct="1"/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Wearing uniforms:</a:t>
            </a:r>
          </a:p>
          <a:p>
            <a:pPr eaLnBrk="1" hangingPunct="1">
              <a:buFontTx/>
              <a:buChar char="-"/>
            </a:pP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encourages students to be proud of their school because </a:t>
            </a:r>
          </a:p>
          <a:p>
            <a:pPr eaLnBrk="1" hangingPunct="1"/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 the uniforms bear their school’s name.</a:t>
            </a:r>
          </a:p>
          <a:p>
            <a:pPr eaLnBrk="1" hangingPunct="1">
              <a:buFontTx/>
              <a:buChar char="-"/>
            </a:pP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helps students feel equal in many ways, whether they are</a:t>
            </a:r>
          </a:p>
          <a:p>
            <a:pPr eaLnBrk="1" hangingPunct="1"/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 rich or poor.</a:t>
            </a:r>
          </a:p>
          <a:p>
            <a:pPr eaLnBrk="1" hangingPunct="1"/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- is practical. No need to think of what to wear every day.</a:t>
            </a:r>
          </a:p>
        </p:txBody>
      </p:sp>
      <p:sp>
        <p:nvSpPr>
          <p:cNvPr id="99337" name="Rectangle 9">
            <a:extLst>
              <a:ext uri="{FF2B5EF4-FFF2-40B4-BE49-F238E27FC236}">
                <a16:creationId xmlns:a16="http://schemas.microsoft.com/office/drawing/2014/main" id="{04DD4A96-70A5-4CDA-8F6F-7E30E616B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51200"/>
            <a:ext cx="8763000" cy="34544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I think</a:t>
            </a:r>
            <a:r>
              <a:rPr lang="en-US" alt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it is necessary for secondary school students to wear uniforms when they are at school.</a:t>
            </a:r>
          </a:p>
          <a:p>
            <a:r>
              <a:rPr lang="en-US" altLang="en-US" sz="2000" b="1" u="sng" dirty="0">
                <a:solidFill>
                  <a:srgbClr val="0000FF"/>
                </a:solidFill>
                <a:latin typeface="Arial Black" panose="020B0A04020102020204" pitchFamily="34" charset="0"/>
              </a:rPr>
              <a:t>Firstly</a:t>
            </a: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, wearing uniforms encourages students to be proud of being students of their school because they are wearing the uniforms with  labels bearing their school’s name.</a:t>
            </a:r>
          </a:p>
          <a:p>
            <a:r>
              <a:rPr lang="en-US" alt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Secondly</a:t>
            </a:r>
            <a:r>
              <a:rPr lang="en-US" alt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,</a:t>
            </a: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wearing uniforms helps students feel equal in many ways, whether they are rich or poor.</a:t>
            </a:r>
          </a:p>
          <a:p>
            <a:r>
              <a:rPr lang="en-US" alt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Finally</a:t>
            </a:r>
            <a:r>
              <a:rPr lang="en-US" alt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,</a:t>
            </a: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 wearing uniforms is practical. You don’t have to think of what to wear every day.</a:t>
            </a:r>
          </a:p>
          <a:p>
            <a:r>
              <a:rPr lang="en-US" alt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Therefore</a:t>
            </a:r>
            <a:r>
              <a:rPr lang="en-US" altLang="en-US" sz="2000" b="1" dirty="0">
                <a:solidFill>
                  <a:srgbClr val="0000FF"/>
                </a:solidFill>
                <a:latin typeface="Arial Black" panose="020B0A04020102020204" pitchFamily="34" charset="0"/>
              </a:rPr>
              <a:t>, students in secondary schools should wear uniforms.</a:t>
            </a:r>
            <a:r>
              <a:rPr lang="en-US" altLang="en-US" sz="2000" dirty="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99338" name="Text Box 10">
            <a:extLst>
              <a:ext uri="{FF2B5EF4-FFF2-40B4-BE49-F238E27FC236}">
                <a16:creationId xmlns:a16="http://schemas.microsoft.com/office/drawing/2014/main" id="{C7AC8027-8DD7-4179-9125-5ECD0EF72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0"/>
            <a:ext cx="7942263" cy="406400"/>
          </a:xfrm>
          <a:prstGeom prst="rect">
            <a:avLst/>
          </a:prstGeom>
          <a:noFill/>
          <a:ln w="57150">
            <a:solidFill>
              <a:srgbClr val="9900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Arial Black" panose="020B0A04020102020204" pitchFamily="34" charset="0"/>
              </a:rPr>
              <a:t>a) Read the topic &amp; Outline A . Then read the passage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animBg="1"/>
      <p:bldP spid="99333" grpId="0" animBg="1"/>
      <p:bldP spid="993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09758A4-A994-4D43-9109-E3373A957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7168" y="-114298"/>
            <a:ext cx="10018713" cy="1752599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FF0000"/>
                </a:solidFill>
              </a:rPr>
              <a:t/>
            </a:r>
            <a:br>
              <a:rPr lang="en-US" altLang="en-US" sz="3600" dirty="0">
                <a:solidFill>
                  <a:srgbClr val="FF0000"/>
                </a:solidFill>
              </a:rPr>
            </a:br>
            <a:r>
              <a:rPr lang="en-US" altLang="en-US" sz="3600" dirty="0">
                <a:solidFill>
                  <a:srgbClr val="FF0000"/>
                </a:solidFill>
              </a:rPr>
              <a:t>Rearrange the passage into the correct order</a:t>
            </a:r>
            <a:br>
              <a:rPr lang="en-US" altLang="en-US" sz="3600" dirty="0">
                <a:solidFill>
                  <a:srgbClr val="FF0000"/>
                </a:solidFill>
              </a:rPr>
            </a:br>
            <a:endParaRPr lang="en-US" altLang="en-US" sz="3600" dirty="0">
              <a:solidFill>
                <a:srgbClr val="CC0066"/>
              </a:solidFill>
            </a:endParaRPr>
          </a:p>
        </p:txBody>
      </p:sp>
      <p:sp>
        <p:nvSpPr>
          <p:cNvPr id="97283" name="Text Box 3">
            <a:extLst>
              <a:ext uri="{FF2B5EF4-FFF2-40B4-BE49-F238E27FC236}">
                <a16:creationId xmlns:a16="http://schemas.microsoft.com/office/drawing/2014/main" id="{222A1494-A76E-44EC-BE3F-A3BA6340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1524001"/>
            <a:ext cx="7848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Firstly, wearing uniforms </a:t>
            </a:r>
            <a:r>
              <a:rPr lang="en-US" altLang="en-US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makes 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the students take pride in their school.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284" name="Text Box 4">
            <a:extLst>
              <a:ext uri="{FF2B5EF4-FFF2-40B4-BE49-F238E27FC236}">
                <a16:creationId xmlns:a16="http://schemas.microsoft.com/office/drawing/2014/main" id="{8A9A0E37-1451-4C4A-B020-8FC45C112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1524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A.</a:t>
            </a:r>
          </a:p>
        </p:txBody>
      </p:sp>
      <p:sp>
        <p:nvSpPr>
          <p:cNvPr id="97285" name="Text Box 5">
            <a:extLst>
              <a:ext uri="{FF2B5EF4-FFF2-40B4-BE49-F238E27FC236}">
                <a16:creationId xmlns:a16="http://schemas.microsoft.com/office/drawing/2014/main" id="{869476CF-916B-4FF4-B24B-E5A7795FB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236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B.</a:t>
            </a:r>
          </a:p>
        </p:txBody>
      </p:sp>
      <p:sp>
        <p:nvSpPr>
          <p:cNvPr id="97286" name="Text Box 6">
            <a:extLst>
              <a:ext uri="{FF2B5EF4-FFF2-40B4-BE49-F238E27FC236}">
                <a16:creationId xmlns:a16="http://schemas.microsoft.com/office/drawing/2014/main" id="{EE6C6DF2-06D3-47A5-BB0C-73048E377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362200"/>
            <a:ext cx="78486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I think that it is important to wear uniforms when high school students are at school. </a:t>
            </a: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287" name="Text Box 7">
            <a:extLst>
              <a:ext uri="{FF2B5EF4-FFF2-40B4-BE49-F238E27FC236}">
                <a16:creationId xmlns:a16="http://schemas.microsoft.com/office/drawing/2014/main" id="{B90E4BAA-96F2-4312-966E-754FAA1F6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648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E.</a:t>
            </a:r>
          </a:p>
        </p:txBody>
      </p:sp>
      <p:sp>
        <p:nvSpPr>
          <p:cNvPr id="97288" name="Text Box 8">
            <a:extLst>
              <a:ext uri="{FF2B5EF4-FFF2-40B4-BE49-F238E27FC236}">
                <a16:creationId xmlns:a16="http://schemas.microsoft.com/office/drawing/2014/main" id="{7533415D-5F67-444F-819E-138FC9577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4648201"/>
            <a:ext cx="7391400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Secondly, wearing uniforms helps students feel equal in many ways. They all start in the same place </a:t>
            </a:r>
            <a:r>
              <a:rPr lang="en-US" altLang="en-US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whether they 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are rich or poor.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289" name="Text Box 9">
            <a:extLst>
              <a:ext uri="{FF2B5EF4-FFF2-40B4-BE49-F238E27FC236}">
                <a16:creationId xmlns:a16="http://schemas.microsoft.com/office/drawing/2014/main" id="{06B89F51-234D-446B-A0EB-D841E3170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8" y="3124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C.</a:t>
            </a:r>
          </a:p>
        </p:txBody>
      </p:sp>
      <p:sp>
        <p:nvSpPr>
          <p:cNvPr id="97290" name="Text Box 10">
            <a:extLst>
              <a:ext uri="{FF2B5EF4-FFF2-40B4-BE49-F238E27FC236}">
                <a16:creationId xmlns:a16="http://schemas.microsoft.com/office/drawing/2014/main" id="{49A9684E-A1BC-4F86-87B8-763B84366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124200"/>
            <a:ext cx="7848600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Finally, it is practical to wear uniforms. It doesn't take you time to think of what to wear every day.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7291" name="Text Box 11">
            <a:extLst>
              <a:ext uri="{FF2B5EF4-FFF2-40B4-BE49-F238E27FC236}">
                <a16:creationId xmlns:a16="http://schemas.microsoft.com/office/drawing/2014/main" id="{0260AF06-71E6-4884-ABEC-EC6078E75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10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D.</a:t>
            </a:r>
          </a:p>
        </p:txBody>
      </p:sp>
      <p:sp>
        <p:nvSpPr>
          <p:cNvPr id="97292" name="Text Box 12">
            <a:extLst>
              <a:ext uri="{FF2B5EF4-FFF2-40B4-BE49-F238E27FC236}">
                <a16:creationId xmlns:a16="http://schemas.microsoft.com/office/drawing/2014/main" id="{39676711-0EC9-4618-B7B0-5EC616308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86201"/>
            <a:ext cx="7848600" cy="1717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In conclusion, all students should wear uniforms to school.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2400" b="1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Arial" panose="020B0604020202020204" pitchFamily="34" charset="0"/>
              </a:rPr>
              <a:t>  </a:t>
            </a: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7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5607E-7 L 3.33333E-6 0.0998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3399 L 0.00417 0.0883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610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3.33333E-6 -0.12208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0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19653E-6 L 0.00156 -0.132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66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9.82659E-7 L -0.00417 -0.1886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943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3.33333E-6 -0.2444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22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50289E-6 L -0.00052 0.1664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83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 L -0.00416 0.1490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90751E-6 L -0.00417 0.1997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998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7.40741E-7 L -0.00416 0.1613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282"/>
                  </p:tgtEl>
                </p:cond>
              </p:nextCondLst>
            </p:seq>
          </p:childTnLst>
        </p:cTn>
      </p:par>
    </p:tnLst>
    <p:bldLst>
      <p:bldP spid="97282" grpId="0"/>
      <p:bldP spid="97283" grpId="0"/>
      <p:bldP spid="97283" grpId="1"/>
      <p:bldP spid="97284" grpId="0"/>
      <p:bldP spid="97284" grpId="1"/>
      <p:bldP spid="97285" grpId="0"/>
      <p:bldP spid="97285" grpId="1"/>
      <p:bldP spid="97286" grpId="0"/>
      <p:bldP spid="97286" grpId="1"/>
      <p:bldP spid="97287" grpId="0"/>
      <p:bldP spid="97287" grpId="1"/>
      <p:bldP spid="97288" grpId="0"/>
      <p:bldP spid="97288" grpId="1"/>
      <p:bldP spid="97289" grpId="0"/>
      <p:bldP spid="97289" grpId="1"/>
      <p:bldP spid="97290" grpId="0"/>
      <p:bldP spid="97290" grpId="1"/>
      <p:bldP spid="97291" grpId="0"/>
      <p:bldP spid="97291" grpId="1"/>
      <p:bldP spid="97292" grpId="0"/>
      <p:bldP spid="9729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>
            <a:extLst>
              <a:ext uri="{FF2B5EF4-FFF2-40B4-BE49-F238E27FC236}">
                <a16:creationId xmlns:a16="http://schemas.microsoft.com/office/drawing/2014/main" id="{7C2AD6C7-21EE-4BE7-9760-EF0712447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1" y="228601"/>
            <a:ext cx="7419975" cy="1014413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u="sng" dirty="0">
                <a:latin typeface="Arial Black" panose="020B0A04020102020204" pitchFamily="34" charset="0"/>
              </a:rPr>
              <a:t>b) Writing</a:t>
            </a:r>
            <a:r>
              <a:rPr lang="en-US" alt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: Use the outline below and write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a paragraph :</a:t>
            </a:r>
          </a:p>
        </p:txBody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A71B671D-E139-46B2-9711-1F36B8946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00200"/>
            <a:ext cx="8534400" cy="457200"/>
          </a:xfrm>
          <a:prstGeom prst="rect">
            <a:avLst/>
          </a:prstGeom>
          <a:noFill/>
          <a:ln w="57150" cmpd="thickThin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Secondary school students should wear casual clothes</a:t>
            </a:r>
          </a:p>
        </p:txBody>
      </p:sp>
      <p:sp>
        <p:nvSpPr>
          <p:cNvPr id="103430" name="Rectangle 6">
            <a:extLst>
              <a:ext uri="{FF2B5EF4-FFF2-40B4-BE49-F238E27FC236}">
                <a16:creationId xmlns:a16="http://schemas.microsoft.com/office/drawing/2014/main" id="{10CAC6B6-9AF1-4B75-AB3D-C88B3E2C2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438400"/>
            <a:ext cx="8534400" cy="3581400"/>
          </a:xfrm>
          <a:prstGeom prst="rect">
            <a:avLst/>
          </a:prstGeom>
          <a:noFill/>
          <a:ln w="57150" cmpd="thickThin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>
                <a:solidFill>
                  <a:srgbClr val="CC3300"/>
                </a:solidFill>
                <a:latin typeface="Arial Black" panose="020B0A04020102020204" pitchFamily="34" charset="0"/>
              </a:rPr>
              <a:t>Outline B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33CC"/>
                </a:solidFill>
                <a:latin typeface="Arial Black" panose="020B0A04020102020204" pitchFamily="34" charset="0"/>
              </a:rPr>
              <a:t>Wearing casual clothes :     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2400" b="1">
                <a:solidFill>
                  <a:srgbClr val="0033CC"/>
                </a:solidFill>
                <a:latin typeface="Arial Black" panose="020B0A04020102020204" pitchFamily="34" charset="0"/>
              </a:rPr>
              <a:t>makes students feel comfortable.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2400" b="1">
                <a:solidFill>
                  <a:srgbClr val="0033CC"/>
                </a:solidFill>
                <a:latin typeface="Arial Black" panose="020B0A04020102020204" pitchFamily="34" charset="0"/>
              </a:rPr>
              <a:t>gives students freedom of choice (sizes, colors, and fashions, etc.).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2400" b="1">
                <a:solidFill>
                  <a:srgbClr val="0033CC"/>
                </a:solidFill>
                <a:latin typeface="Arial Black" panose="020B0A04020102020204" pitchFamily="34" charset="0"/>
              </a:rPr>
              <a:t>makes students feel self-confident when they are in their favorite clothes.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2400" b="1">
                <a:solidFill>
                  <a:srgbClr val="0033CC"/>
                </a:solidFill>
                <a:latin typeface="Arial Black" panose="020B0A04020102020204" pitchFamily="34" charset="0"/>
              </a:rPr>
              <a:t>makes school more colorful and lively.</a:t>
            </a:r>
          </a:p>
          <a:p>
            <a:pPr eaLnBrk="1" hangingPunct="1">
              <a:buClr>
                <a:schemeClr val="tx1"/>
              </a:buClr>
            </a:pPr>
            <a:endParaRPr lang="en-US" altLang="en-US" sz="2400" b="1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animBg="1"/>
      <p:bldP spid="1034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>
            <a:extLst>
              <a:ext uri="{FF2B5EF4-FFF2-40B4-BE49-F238E27FC236}">
                <a16:creationId xmlns:a16="http://schemas.microsoft.com/office/drawing/2014/main" id="{DF17876B-B8EA-44E4-80B4-1A2B3E8A3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33400"/>
            <a:ext cx="8534400" cy="5943600"/>
          </a:xfrm>
          <a:prstGeom prst="rect">
            <a:avLst/>
          </a:prstGeom>
          <a:noFill/>
          <a:ln w="9525">
            <a:pattFill prst="pct5">
              <a:fgClr>
                <a:srgbClr val="C80026"/>
              </a:fgClr>
              <a:bgClr>
                <a:srgbClr val="6600FF"/>
              </a:bgClr>
            </a:patt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>
                <a:latin typeface="Arial Black" panose="020B0A04020102020204" pitchFamily="34" charset="0"/>
              </a:rPr>
              <a:t>My opinion is that secondary school students should wear casual clothes.</a:t>
            </a:r>
            <a:endParaRPr lang="en-US" altLang="en-US" sz="2400" dirty="0">
              <a:latin typeface="Arial Black" panose="020B0A04020102020204" pitchFamily="34" charset="0"/>
              <a:hlinkClick r:id="" action="ppaction://noaction">
                <a:snd r:embed="rId2" name="chimes.wav"/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en-US" altLang="en-US" sz="2400" dirty="0">
                <a:latin typeface="Arial Black" panose="020B0A04020102020204" pitchFamily="34" charset="0"/>
              </a:rPr>
              <a:t>Firstly, casual clothes make students feel comfortable.</a:t>
            </a:r>
          </a:p>
          <a:p>
            <a:r>
              <a:rPr lang="en-US" altLang="en-US" sz="2400" dirty="0">
                <a:latin typeface="Arial Black" panose="020B0A04020102020204" pitchFamily="34" charset="0"/>
              </a:rPr>
              <a:t>Secondly, wearing casual clothes gives students freedom of choice. They have rights to choose sizes , colors and fashions of clothes that they love.</a:t>
            </a:r>
          </a:p>
          <a:p>
            <a:r>
              <a:rPr lang="en-US" altLang="en-US" sz="2400" dirty="0">
                <a:latin typeface="Arial Black" panose="020B0A04020102020204" pitchFamily="34" charset="0"/>
              </a:rPr>
              <a:t>Thirdly, casual clothes make students feel </a:t>
            </a:r>
          </a:p>
          <a:p>
            <a:r>
              <a:rPr lang="en-US" altLang="en-US" sz="2400" dirty="0">
                <a:latin typeface="Arial Black" panose="020B0A04020102020204" pitchFamily="34" charset="0"/>
              </a:rPr>
              <a:t>self-confident when they are in their favorite clothes.</a:t>
            </a:r>
          </a:p>
          <a:p>
            <a:r>
              <a:rPr lang="en-US" altLang="en-US" sz="2400" dirty="0">
                <a:latin typeface="Arial Black" panose="020B0A04020102020204" pitchFamily="34" charset="0"/>
              </a:rPr>
              <a:t>Finally, casual clothes make school more colorful and lovely.</a:t>
            </a:r>
          </a:p>
          <a:p>
            <a:r>
              <a:rPr lang="en-US" altLang="en-US" sz="2400" dirty="0">
                <a:latin typeface="Arial Black" panose="020B0A04020102020204" pitchFamily="34" charset="0"/>
              </a:rPr>
              <a:t>In conclusion, secondary school students should wear casual clothes. Wearing casual clothes is convenient, comfortable and fun. </a:t>
            </a:r>
            <a:endParaRPr lang="en-US" altLang="en-US" sz="2400" dirty="0">
              <a:latin typeface="Arial Black" panose="020B0A04020102020204" pitchFamily="34" charset="0"/>
              <a:hlinkClick r:id="" action="ppaction://noaction">
                <a:snd r:embed="rId2" name="chimes.wav"/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</p:txBody>
      </p:sp>
      <p:sp>
        <p:nvSpPr>
          <p:cNvPr id="104454" name="Rectangle 6">
            <a:extLst>
              <a:ext uri="{FF2B5EF4-FFF2-40B4-BE49-F238E27FC236}">
                <a16:creationId xmlns:a16="http://schemas.microsoft.com/office/drawing/2014/main" id="{AB6F2CD0-54E1-410A-AAB0-A0ABC2C4C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0" y="0"/>
            <a:ext cx="3886200" cy="533400"/>
          </a:xfrm>
          <a:noFill/>
          <a:ln>
            <a:solidFill>
              <a:srgbClr val="9900CC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en-US" altLang="en-U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Suggestion writing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>
            <a:extLst>
              <a:ext uri="{FF2B5EF4-FFF2-40B4-BE49-F238E27FC236}">
                <a16:creationId xmlns:a16="http://schemas.microsoft.com/office/drawing/2014/main" id="{A265B77F-9F02-460A-B846-FE40B1E04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/>
            </a:r>
            <a:b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</a:br>
            <a:endParaRPr lang="en-US" altLang="en-US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8309" name="Rectangle 5">
            <a:extLst>
              <a:ext uri="{FF2B5EF4-FFF2-40B4-BE49-F238E27FC236}">
                <a16:creationId xmlns:a16="http://schemas.microsoft.com/office/drawing/2014/main" id="{ED3E7587-437D-43E3-A77C-1EA1FFAFA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270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0" dirty="0">
                <a:solidFill>
                  <a:srgbClr val="FF0000"/>
                </a:solidFill>
              </a:rPr>
              <a:t>STUDENTS IN HIGH SCHOOLS SHOULD WEAR </a:t>
            </a:r>
            <a:br>
              <a:rPr lang="en-US" altLang="en-US" sz="2800" b="0" dirty="0">
                <a:solidFill>
                  <a:srgbClr val="FF0000"/>
                </a:solidFill>
              </a:rPr>
            </a:br>
            <a:r>
              <a:rPr lang="en-US" altLang="en-US" sz="2800" b="0" dirty="0">
                <a:solidFill>
                  <a:srgbClr val="FF0000"/>
                </a:solidFill>
              </a:rPr>
              <a:t>AO DAI TO SCHOOL</a:t>
            </a:r>
          </a:p>
        </p:txBody>
      </p:sp>
      <p:sp>
        <p:nvSpPr>
          <p:cNvPr id="98310" name="Text Box 6">
            <a:extLst>
              <a:ext uri="{FF2B5EF4-FFF2-40B4-BE49-F238E27FC236}">
                <a16:creationId xmlns:a16="http://schemas.microsoft.com/office/drawing/2014/main" id="{92E96A89-406B-4926-A888-D6986EDBC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0"/>
            <a:ext cx="78486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FF3300"/>
                </a:solidFill>
                <a:latin typeface="Arial" panose="020B0604020202020204" pitchFamily="34" charset="0"/>
              </a:rPr>
              <a:t>I think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   that it is important to wear the </a:t>
            </a:r>
            <a:r>
              <a:rPr lang="en-US" altLang="en-US" sz="2400" b="1" dirty="0" err="1">
                <a:solidFill>
                  <a:srgbClr val="0000FF"/>
                </a:solidFill>
                <a:latin typeface="Arial" panose="020B0604020202020204" pitchFamily="34" charset="0"/>
              </a:rPr>
              <a:t>Ao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 Dai when high school students are at school. </a:t>
            </a: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8311" name="Text Box 7">
            <a:extLst>
              <a:ext uri="{FF2B5EF4-FFF2-40B4-BE49-F238E27FC236}">
                <a16:creationId xmlns:a16="http://schemas.microsoft.com/office/drawing/2014/main" id="{82E67BBB-E2BD-46B7-B59D-FC224A88F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048001"/>
            <a:ext cx="7391400" cy="108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 dirty="0">
                <a:solidFill>
                  <a:srgbClr val="FF0066"/>
                </a:solidFill>
                <a:latin typeface="Arial" panose="020B0604020202020204" pitchFamily="34" charset="0"/>
              </a:rPr>
              <a:t>Secondly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,  wearing </a:t>
            </a:r>
            <a:r>
              <a:rPr lang="en-US" altLang="en-US" sz="2400" b="1" dirty="0" err="1">
                <a:solidFill>
                  <a:srgbClr val="0000FF"/>
                </a:solidFill>
                <a:latin typeface="Arial" panose="020B0604020202020204" pitchFamily="34" charset="0"/>
              </a:rPr>
              <a:t>ao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 dais helps students feel equal in many ways. They all start in the same place whether they are rich or poor. </a:t>
            </a: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8312" name="Text Box 8">
            <a:extLst>
              <a:ext uri="{FF2B5EF4-FFF2-40B4-BE49-F238E27FC236}">
                <a16:creationId xmlns:a16="http://schemas.microsoft.com/office/drawing/2014/main" id="{D4C04D6E-40D5-4EDA-8B73-B71D1E325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91001"/>
            <a:ext cx="7848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FF0066"/>
                </a:solidFill>
                <a:latin typeface="Arial" panose="020B0604020202020204" pitchFamily="34" charset="0"/>
              </a:rPr>
              <a:t>Finally,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  it is practical to wear ao dais. It doesn't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take you time to think of what to wear every day.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8313" name="Text Box 9">
            <a:extLst>
              <a:ext uri="{FF2B5EF4-FFF2-40B4-BE49-F238E27FC236}">
                <a16:creationId xmlns:a16="http://schemas.microsoft.com/office/drawing/2014/main" id="{6757A5A8-4782-48F1-8590-4C216F82E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086350"/>
            <a:ext cx="7848600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FF0066"/>
                </a:solidFill>
                <a:latin typeface="Arial" panose="020B0604020202020204" pitchFamily="34" charset="0"/>
              </a:rPr>
              <a:t>In conclusion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,  all students in high schools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</a:rPr>
              <a:t>should wear ao dais to school.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altLang="en-US" sz="24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8314" name="Text Box 10">
            <a:extLst>
              <a:ext uri="{FF2B5EF4-FFF2-40B4-BE49-F238E27FC236}">
                <a16:creationId xmlns:a16="http://schemas.microsoft.com/office/drawing/2014/main" id="{39C459C2-7C09-4E2D-BD91-665E80B41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209801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66"/>
                </a:solidFill>
                <a:latin typeface="Arial" panose="020B0604020202020204" pitchFamily="34" charset="0"/>
              </a:rPr>
              <a:t>Firstly,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  wearing traditional clothes </a:t>
            </a:r>
            <a:r>
              <a:rPr lang="en-US" altLang="en-US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makes 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the students take pride in their home country.</a:t>
            </a:r>
            <a:endParaRPr lang="en-US" altLang="en-US" sz="24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8315" name="Text Box 11">
            <a:extLst>
              <a:ext uri="{FF2B5EF4-FFF2-40B4-BE49-F238E27FC236}">
                <a16:creationId xmlns:a16="http://schemas.microsoft.com/office/drawing/2014/main" id="{63DBE8E0-9ECE-4677-9E75-3BD4CC90B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447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B.</a:t>
            </a:r>
          </a:p>
        </p:txBody>
      </p:sp>
      <p:sp>
        <p:nvSpPr>
          <p:cNvPr id="98316" name="Text Box 12">
            <a:extLst>
              <a:ext uri="{FF2B5EF4-FFF2-40B4-BE49-F238E27FC236}">
                <a16:creationId xmlns:a16="http://schemas.microsoft.com/office/drawing/2014/main" id="{29C0CA60-D8DD-44C3-90F1-3F40C0DAD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209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A.</a:t>
            </a:r>
          </a:p>
        </p:txBody>
      </p:sp>
      <p:sp>
        <p:nvSpPr>
          <p:cNvPr id="98317" name="Text Box 13">
            <a:extLst>
              <a:ext uri="{FF2B5EF4-FFF2-40B4-BE49-F238E27FC236}">
                <a16:creationId xmlns:a16="http://schemas.microsoft.com/office/drawing/2014/main" id="{C102CA8C-5874-49DD-A180-8AF136793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E.</a:t>
            </a:r>
          </a:p>
        </p:txBody>
      </p:sp>
      <p:sp>
        <p:nvSpPr>
          <p:cNvPr id="98318" name="Text Box 14">
            <a:extLst>
              <a:ext uri="{FF2B5EF4-FFF2-40B4-BE49-F238E27FC236}">
                <a16:creationId xmlns:a16="http://schemas.microsoft.com/office/drawing/2014/main" id="{D58F4186-F432-4A6B-864C-1E8B1524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191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C.</a:t>
            </a:r>
          </a:p>
        </p:txBody>
      </p:sp>
      <p:sp>
        <p:nvSpPr>
          <p:cNvPr id="98319" name="Text Box 15">
            <a:extLst>
              <a:ext uri="{FF2B5EF4-FFF2-40B4-BE49-F238E27FC236}">
                <a16:creationId xmlns:a16="http://schemas.microsoft.com/office/drawing/2014/main" id="{D805C1AD-8E0F-4DCD-BB51-8A5926360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D.</a:t>
            </a:r>
          </a:p>
        </p:txBody>
      </p:sp>
      <p:sp>
        <p:nvSpPr>
          <p:cNvPr id="98320" name="AutoShape 1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69F7F61-7802-4E44-A477-F9D6C8CA8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6019800"/>
            <a:ext cx="381000" cy="1524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8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8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8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0" grpId="0"/>
      <p:bldP spid="98311" grpId="0"/>
      <p:bldP spid="98312" grpId="0"/>
      <p:bldP spid="98313" grpId="0"/>
      <p:bldP spid="98314" grpId="0"/>
      <p:bldP spid="98315" grpId="0"/>
      <p:bldP spid="98316" grpId="0"/>
      <p:bldP spid="98317" grpId="0"/>
      <p:bldP spid="98318" grpId="0"/>
      <p:bldP spid="983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51</TotalTime>
  <Words>775</Words>
  <Application>Microsoft Office PowerPoint</Application>
  <PresentationFormat>Widescreen</PresentationFormat>
  <Paragraphs>125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.VnAristote</vt:lpstr>
      <vt:lpstr>.VnRevue</vt:lpstr>
      <vt:lpstr>Arial</vt:lpstr>
      <vt:lpstr>Arial Black</vt:lpstr>
      <vt:lpstr>Calibri</vt:lpstr>
      <vt:lpstr>Corbel</vt:lpstr>
      <vt:lpstr>Jokerman</vt:lpstr>
      <vt:lpstr>Times New Roman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Rearrange the passage into the correct order </vt:lpstr>
      <vt:lpstr>PowerPoint Presentation</vt:lpstr>
      <vt:lpstr>Suggestion writing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Công Hiếu_CT_2023</dc:creator>
  <cp:lastModifiedBy>Windows User</cp:lastModifiedBy>
  <cp:revision>3</cp:revision>
  <dcterms:created xsi:type="dcterms:W3CDTF">2021-09-29T11:03:38Z</dcterms:created>
  <dcterms:modified xsi:type="dcterms:W3CDTF">2021-09-30T15:50:58Z</dcterms:modified>
</cp:coreProperties>
</file>