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80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87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11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77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10/4/2021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21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81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41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47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74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70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03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10/4/2021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16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8827F1-3359-44F6-9009-43AE2B17F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AFAD67-5350-4773-886F-D6DD7E66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ng exposure of colorful rainbow light traces in a curved path between the rocks">
            <a:extLst>
              <a:ext uri="{FF2B5EF4-FFF2-40B4-BE49-F238E27FC236}">
                <a16:creationId xmlns:a16="http://schemas.microsoft.com/office/drawing/2014/main" id="{30C1F234-E155-44FB-BE34-81AF5BB257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442" r="-1" b="6267"/>
          <a:stretch/>
        </p:blipFill>
        <p:spPr>
          <a:xfrm>
            <a:off x="20" y="10"/>
            <a:ext cx="12188932" cy="6857990"/>
          </a:xfrm>
          <a:prstGeom prst="rect">
            <a:avLst/>
          </a:prstGeom>
          <a:ln w="12700"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54AC0FE-C43D-49AC-9730-284354DEC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8366" y="87"/>
            <a:ext cx="10933011" cy="6864297"/>
            <a:chOff x="628366" y="87"/>
            <a:chExt cx="10933011" cy="686429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46F6FE9-8F24-4E96-8FA6-DABE61A20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1282750" y="3429044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4">
              <a:extLst>
                <a:ext uri="{FF2B5EF4-FFF2-40B4-BE49-F238E27FC236}">
                  <a16:creationId xmlns:a16="http://schemas.microsoft.com/office/drawing/2014/main" id="{40C5E755-8FD9-4EBF-978B-015F9339F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6688336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5">
              <a:extLst>
                <a:ext uri="{FF2B5EF4-FFF2-40B4-BE49-F238E27FC236}">
                  <a16:creationId xmlns:a16="http://schemas.microsoft.com/office/drawing/2014/main" id="{9C7F63B7-3E85-42EC-8447-F6699247E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28366" y="3413532"/>
              <a:ext cx="258581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Graphic 11">
              <a:extLst>
                <a:ext uri="{FF2B5EF4-FFF2-40B4-BE49-F238E27FC236}">
                  <a16:creationId xmlns:a16="http://schemas.microsoft.com/office/drawing/2014/main" id="{AFDFA9EA-AAC0-416F-A0E9-ACD410E9D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2063" y="702002"/>
              <a:ext cx="5759819" cy="6155995"/>
            </a:xfrm>
            <a:custGeom>
              <a:avLst/>
              <a:gdLst>
                <a:gd name="connsiteX0" fmla="*/ 0 w 4320540"/>
                <a:gd name="connsiteY0" fmla="*/ 4617720 h 4617719"/>
                <a:gd name="connsiteX1" fmla="*/ 0 w 4320540"/>
                <a:gd name="connsiteY1" fmla="*/ 4268439 h 4617719"/>
                <a:gd name="connsiteX2" fmla="*/ 0 w 4320540"/>
                <a:gd name="connsiteY2" fmla="*/ 2052352 h 4617719"/>
                <a:gd name="connsiteX3" fmla="*/ 2160270 w 4320540"/>
                <a:gd name="connsiteY3" fmla="*/ 0 h 4617719"/>
                <a:gd name="connsiteX4" fmla="*/ 2160270 w 4320540"/>
                <a:gd name="connsiteY4" fmla="*/ 0 h 4617719"/>
                <a:gd name="connsiteX5" fmla="*/ 4320540 w 4320540"/>
                <a:gd name="connsiteY5" fmla="*/ 2052352 h 4617719"/>
                <a:gd name="connsiteX6" fmla="*/ 4320540 w 4320540"/>
                <a:gd name="connsiteY6" fmla="*/ 2782443 h 4617719"/>
                <a:gd name="connsiteX7" fmla="*/ 4320540 w 4320540"/>
                <a:gd name="connsiteY7" fmla="*/ 4617720 h 46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540" h="4617719">
                  <a:moveTo>
                    <a:pt x="0" y="4617720"/>
                  </a:moveTo>
                  <a:lnTo>
                    <a:pt x="0" y="4268439"/>
                  </a:lnTo>
                  <a:lnTo>
                    <a:pt x="0" y="2052352"/>
                  </a:lnTo>
                  <a:cubicBezTo>
                    <a:pt x="0" y="918877"/>
                    <a:pt x="967169" y="0"/>
                    <a:pt x="2160270" y="0"/>
                  </a:cubicBezTo>
                  <a:lnTo>
                    <a:pt x="2160270" y="0"/>
                  </a:lnTo>
                  <a:cubicBezTo>
                    <a:pt x="3353372" y="0"/>
                    <a:pt x="4320540" y="918877"/>
                    <a:pt x="4320540" y="2052352"/>
                  </a:cubicBezTo>
                  <a:lnTo>
                    <a:pt x="4320540" y="2782443"/>
                  </a:lnTo>
                  <a:lnTo>
                    <a:pt x="4320540" y="461772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C4EF7E7E-9948-4D78-BE70-F624A62D8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74010" y="3413529"/>
              <a:ext cx="258736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8">
              <a:extLst>
                <a:ext uri="{FF2B5EF4-FFF2-40B4-BE49-F238E27FC236}">
                  <a16:creationId xmlns:a16="http://schemas.microsoft.com/office/drawing/2014/main" id="{6975AAAB-9AEC-496F-94E4-CE5330CB4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2421" y="3431507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9">
              <a:extLst>
                <a:ext uri="{FF2B5EF4-FFF2-40B4-BE49-F238E27FC236}">
                  <a16:creationId xmlns:a16="http://schemas.microsoft.com/office/drawing/2014/main" id="{EB5BF383-42C5-4FE4-894A-17B84AF22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6164" y="3435428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CA3C22A-A788-4CD3-A495-799AC07F9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7612" y="1245473"/>
            <a:ext cx="5248275" cy="2387600"/>
          </a:xfrm>
        </p:spPr>
        <p:txBody>
          <a:bodyPr anchor="t">
            <a:normAutofit/>
          </a:bodyPr>
          <a:lstStyle/>
          <a:p>
            <a:pPr algn="ctr"/>
            <a:r>
              <a:rPr lang="en-US" sz="5400" dirty="0"/>
              <a:t>UNIT 1A GRAMMAR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084BDC-88CE-4BE1-91A6-037D1A6FA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8750" y="3263030"/>
            <a:ext cx="5248275" cy="1321670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b="1" dirty="0"/>
              <a:t>SIMPLE PRESENT VS. PRESENT PROGRESSIVE</a:t>
            </a:r>
            <a:br>
              <a:rPr lang="en-US" sz="2000" b="1" dirty="0"/>
            </a:b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15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FBD0-E102-4F80-AEA9-7B36BF62E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Watch the video and answer the questions</a:t>
            </a:r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74DC6D63-0937-40E9-8A53-B15C6D4D71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551" y="2052886"/>
            <a:ext cx="6674727" cy="375443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62EFA-9A88-43BD-8BD2-427BB2EB3CA1}"/>
              </a:ext>
            </a:extLst>
          </p:cNvPr>
          <p:cNvSpPr txBox="1"/>
          <p:nvPr/>
        </p:nvSpPr>
        <p:spPr>
          <a:xfrm>
            <a:off x="8316686" y="1769858"/>
            <a:ext cx="2776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1/How do we form the present progressive? </a:t>
            </a:r>
          </a:p>
          <a:p>
            <a:r>
              <a:rPr lang="en-US" sz="2400" dirty="0"/>
              <a:t>2/What do we use the present progressive for?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5AFE8-EDFA-4F8A-857B-C7042826C2B9}"/>
              </a:ext>
            </a:extLst>
          </p:cNvPr>
          <p:cNvSpPr txBox="1"/>
          <p:nvPr/>
        </p:nvSpPr>
        <p:spPr>
          <a:xfrm>
            <a:off x="8033629" y="4243554"/>
            <a:ext cx="33201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am/is/are +V-</a:t>
            </a:r>
            <a:r>
              <a:rPr lang="en-US" dirty="0" err="1"/>
              <a:t>ing</a:t>
            </a:r>
            <a:endParaRPr lang="en-US" dirty="0"/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sz="1800" dirty="0"/>
              <a:t>ctions happening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sz="1800" dirty="0"/>
              <a:t>rrangements in the future</a:t>
            </a:r>
            <a:br>
              <a:rPr lang="en-US" sz="18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379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9CDB0-89A8-4906-A351-DB6CD999C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Read the sentences. What tenses are the verbs in bold in?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3366B-FB07-409A-AD7C-6582521A0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chemeClr val="tx2"/>
                </a:solidFill>
              </a:rPr>
              <a:t>An usually </a:t>
            </a:r>
            <a:r>
              <a:rPr lang="en-US" sz="3600" b="1" dirty="0">
                <a:solidFill>
                  <a:srgbClr val="FF0000"/>
                </a:solidFill>
              </a:rPr>
              <a:t>does</a:t>
            </a:r>
            <a:r>
              <a:rPr lang="en-US" sz="3600" dirty="0">
                <a:solidFill>
                  <a:schemeClr val="tx2"/>
                </a:solidFill>
              </a:rPr>
              <a:t> her homework in the afternoon.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tx2"/>
                </a:solidFill>
              </a:rPr>
              <a:t>		 (Present simple)</a:t>
            </a:r>
          </a:p>
          <a:p>
            <a:pPr marL="742950" indent="-742950">
              <a:buFont typeface="+mj-lt"/>
              <a:buAutoNum type="arabicPeriod" startAt="2"/>
            </a:pPr>
            <a:r>
              <a:rPr lang="en-US" sz="3600" dirty="0">
                <a:solidFill>
                  <a:schemeClr val="tx2"/>
                </a:solidFill>
              </a:rPr>
              <a:t>Look! She </a:t>
            </a:r>
            <a:r>
              <a:rPr lang="en-US" sz="3600" b="1" dirty="0">
                <a:solidFill>
                  <a:srgbClr val="FF0000"/>
                </a:solidFill>
              </a:rPr>
              <a:t>is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doing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chemeClr val="tx2"/>
                </a:solidFill>
              </a:rPr>
              <a:t>her homework.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tx2"/>
                </a:solidFill>
              </a:rPr>
              <a:t>	         (Present progressive)</a:t>
            </a:r>
          </a:p>
          <a:p>
            <a:pPr marL="742950" indent="-742950">
              <a:buFont typeface="+mj-lt"/>
              <a:buAutoNum type="arabicPeriod" startAt="3"/>
            </a:pPr>
            <a:r>
              <a:rPr lang="en-US" sz="3600" dirty="0">
                <a:solidFill>
                  <a:schemeClr val="tx2"/>
                </a:solidFill>
              </a:rPr>
              <a:t>She </a:t>
            </a:r>
            <a:r>
              <a:rPr lang="en-US" sz="3600" b="1" dirty="0">
                <a:solidFill>
                  <a:srgbClr val="FF0000"/>
                </a:solidFill>
              </a:rPr>
              <a:t>is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going</a:t>
            </a:r>
            <a:r>
              <a:rPr lang="en-US" sz="3600" dirty="0">
                <a:solidFill>
                  <a:schemeClr val="tx2"/>
                </a:solidFill>
              </a:rPr>
              <a:t> out later.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tx2"/>
                </a:solidFill>
              </a:rPr>
              <a:t>                 (Present progressive)</a:t>
            </a:r>
          </a:p>
          <a:p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33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19906-54E1-4401-BD18-AD1653AE7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333" y="654437"/>
            <a:ext cx="5037667" cy="5549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2"/>
                </a:solidFill>
              </a:rPr>
              <a:t>Which tense shows 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an action happening now?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=&gt; Present progressive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a habit or routine?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=&gt; Present simple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a future arrangement?</a:t>
            </a:r>
            <a:endParaRPr lang="en-US" sz="16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=&gt; Present progressive</a:t>
            </a:r>
          </a:p>
        </p:txBody>
      </p:sp>
    </p:spTree>
    <p:extLst>
      <p:ext uri="{BB962C8B-B14F-4D97-AF65-F5344CB8AC3E}">
        <p14:creationId xmlns:p14="http://schemas.microsoft.com/office/powerpoint/2010/main" val="467494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FB4C-8AB1-4537-BFA9-6AA3A8D5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46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Complete the sentences by putting the verb </a:t>
            </a:r>
            <a:br>
              <a:rPr lang="en-US" sz="4400" dirty="0">
                <a:solidFill>
                  <a:schemeClr val="tx2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leave, visit, make, go, milk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br>
              <a:rPr lang="en-US" sz="4400" i="1" dirty="0">
                <a:solidFill>
                  <a:srgbClr val="FF0000"/>
                </a:solidFill>
              </a:rPr>
            </a:br>
            <a:r>
              <a:rPr lang="en-US" sz="4400" dirty="0">
                <a:solidFill>
                  <a:schemeClr val="tx2"/>
                </a:solidFill>
              </a:rPr>
              <a:t>in the present progressive</a:t>
            </a:r>
            <a:br>
              <a:rPr lang="en-US" sz="4400" b="1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D57D9-4B72-42ED-935D-A02AFFF0A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64323"/>
            <a:ext cx="10515600" cy="3821778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>
                <a:solidFill>
                  <a:schemeClr val="tx2"/>
                </a:solidFill>
              </a:rPr>
              <a:t>Mom..................breakfast now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solidFill>
                  <a:schemeClr val="tx2"/>
                </a:solidFill>
              </a:rPr>
              <a:t>We..................shopping this afternoon.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solidFill>
                  <a:schemeClr val="tx2"/>
                </a:solidFill>
              </a:rPr>
              <a:t>Hurry up! The school bus...................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solidFill>
                  <a:schemeClr val="tx2"/>
                </a:solidFill>
              </a:rPr>
              <a:t>She..................her aunt this weekend.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solidFill>
                  <a:schemeClr val="tx2"/>
                </a:solidFill>
              </a:rPr>
              <a:t>Harry is in the barn. He..................the cows.</a:t>
            </a:r>
            <a:br>
              <a:rPr lang="en-US" sz="4000" dirty="0">
                <a:solidFill>
                  <a:schemeClr val="tx2"/>
                </a:solidFill>
              </a:rPr>
            </a:b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E3DE1C-C3D2-4DF5-80A9-D439E625F958}"/>
              </a:ext>
            </a:extLst>
          </p:cNvPr>
          <p:cNvSpPr txBox="1"/>
          <p:nvPr/>
        </p:nvSpPr>
        <p:spPr>
          <a:xfrm>
            <a:off x="2808516" y="2705427"/>
            <a:ext cx="22642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B0F0"/>
                </a:solidFill>
              </a:rPr>
              <a:t>is making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A8C543-6087-44FD-91B5-0DB080435081}"/>
              </a:ext>
            </a:extLst>
          </p:cNvPr>
          <p:cNvSpPr txBox="1"/>
          <p:nvPr/>
        </p:nvSpPr>
        <p:spPr>
          <a:xfrm>
            <a:off x="2503715" y="3381178"/>
            <a:ext cx="2111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B0F0"/>
                </a:solidFill>
              </a:rPr>
              <a:t>is going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43B8D8-DD49-48BD-AFAA-780993FA493D}"/>
              </a:ext>
            </a:extLst>
          </p:cNvPr>
          <p:cNvSpPr txBox="1"/>
          <p:nvPr/>
        </p:nvSpPr>
        <p:spPr>
          <a:xfrm>
            <a:off x="7151914" y="3996731"/>
            <a:ext cx="24057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B0F0"/>
                </a:solidFill>
              </a:rPr>
              <a:t>is leaving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C1AF22-D8A1-4DBC-BEB2-BBE36DD924BF}"/>
              </a:ext>
            </a:extLst>
          </p:cNvPr>
          <p:cNvSpPr txBox="1"/>
          <p:nvPr/>
        </p:nvSpPr>
        <p:spPr>
          <a:xfrm>
            <a:off x="2503715" y="4635055"/>
            <a:ext cx="23730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B0F0"/>
                </a:solidFill>
              </a:rPr>
              <a:t>is visiting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AC899B-261F-4A84-9EF3-0B980185419A}"/>
              </a:ext>
            </a:extLst>
          </p:cNvPr>
          <p:cNvSpPr txBox="1"/>
          <p:nvPr/>
        </p:nvSpPr>
        <p:spPr>
          <a:xfrm>
            <a:off x="6564087" y="5250608"/>
            <a:ext cx="23730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B0F0"/>
                </a:solidFill>
              </a:rPr>
              <a:t>is milking</a:t>
            </a:r>
          </a:p>
        </p:txBody>
      </p:sp>
    </p:spTree>
    <p:extLst>
      <p:ext uri="{BB962C8B-B14F-4D97-AF65-F5344CB8AC3E}">
        <p14:creationId xmlns:p14="http://schemas.microsoft.com/office/powerpoint/2010/main" val="55725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8AACA-B6D1-4673-A3DB-6FF210D13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7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tx2"/>
                </a:solidFill>
              </a:rPr>
              <a:t>Put the verbs in the parentheses in the simple present or present progressive. Give the reasons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79B0E-6C1C-4A39-BAD0-D5EDFD8A2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2208"/>
            <a:ext cx="10744200" cy="3821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tx2"/>
                </a:solidFill>
              </a:rPr>
              <a:t>Hi Steve,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Thanks very much for your email. At the moment, I........................... (</a:t>
            </a:r>
            <a:r>
              <a:rPr lang="en-US" sz="2400" b="1" dirty="0">
                <a:solidFill>
                  <a:schemeClr val="tx2"/>
                </a:solidFill>
              </a:rPr>
              <a:t>study</a:t>
            </a:r>
            <a:r>
              <a:rPr lang="en-US" sz="2400" dirty="0">
                <a:solidFill>
                  <a:schemeClr val="tx2"/>
                </a:solidFill>
              </a:rPr>
              <a:t>) really hard. I…….................. (</a:t>
            </a:r>
            <a:r>
              <a:rPr lang="en-US" sz="2400" b="1" dirty="0">
                <a:solidFill>
                  <a:schemeClr val="tx2"/>
                </a:solidFill>
              </a:rPr>
              <a:t>take</a:t>
            </a:r>
            <a:r>
              <a:rPr lang="en-US" sz="2400" dirty="0">
                <a:solidFill>
                  <a:schemeClr val="tx2"/>
                </a:solidFill>
              </a:rPr>
              <a:t>) my exam next week.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My classes…..................(</a:t>
            </a:r>
            <a:r>
              <a:rPr lang="en-US" sz="2400" b="1" dirty="0">
                <a:solidFill>
                  <a:schemeClr val="tx2"/>
                </a:solidFill>
              </a:rPr>
              <a:t>start</a:t>
            </a:r>
            <a:r>
              <a:rPr lang="en-US" sz="2400" dirty="0">
                <a:solidFill>
                  <a:schemeClr val="tx2"/>
                </a:solidFill>
              </a:rPr>
              <a:t>) at 8:30. After school, I go to my part- time job. I………..................(</a:t>
            </a:r>
            <a:r>
              <a:rPr lang="en-US" sz="2400" b="1" dirty="0">
                <a:solidFill>
                  <a:schemeClr val="tx2"/>
                </a:solidFill>
              </a:rPr>
              <a:t>work</a:t>
            </a:r>
            <a:r>
              <a:rPr lang="en-US" sz="2400" dirty="0">
                <a:solidFill>
                  <a:schemeClr val="tx2"/>
                </a:solidFill>
              </a:rPr>
              <a:t>) in a library for the next few months. Tonight, I..............................(</a:t>
            </a:r>
            <a:r>
              <a:rPr lang="en-US" sz="2400" b="1" dirty="0">
                <a:solidFill>
                  <a:schemeClr val="tx2"/>
                </a:solidFill>
              </a:rPr>
              <a:t>meet</a:t>
            </a:r>
            <a:r>
              <a:rPr lang="en-US" sz="2400" dirty="0">
                <a:solidFill>
                  <a:schemeClr val="tx2"/>
                </a:solidFill>
              </a:rPr>
              <a:t>) my friends.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Anyway, I’d better finish here. Write again soon.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Victor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04185C-725E-4550-B0BA-F3E5CE95395C}"/>
              </a:ext>
            </a:extLst>
          </p:cNvPr>
          <p:cNvSpPr txBox="1"/>
          <p:nvPr/>
        </p:nvSpPr>
        <p:spPr>
          <a:xfrm>
            <a:off x="8001002" y="2284691"/>
            <a:ext cx="211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am studying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D4E8E4-133C-4441-86BA-6018ACAB0844}"/>
              </a:ext>
            </a:extLst>
          </p:cNvPr>
          <p:cNvSpPr txBox="1"/>
          <p:nvPr/>
        </p:nvSpPr>
        <p:spPr>
          <a:xfrm>
            <a:off x="2852060" y="2912146"/>
            <a:ext cx="211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am taking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CAF15-7129-495C-8A24-D6D8A521E7F2}"/>
              </a:ext>
            </a:extLst>
          </p:cNvPr>
          <p:cNvSpPr txBox="1"/>
          <p:nvPr/>
        </p:nvSpPr>
        <p:spPr>
          <a:xfrm>
            <a:off x="2917374" y="3443042"/>
            <a:ext cx="96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start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374712-AE8B-40A0-BD0D-98F53BF06031}"/>
              </a:ext>
            </a:extLst>
          </p:cNvPr>
          <p:cNvSpPr txBox="1"/>
          <p:nvPr/>
        </p:nvSpPr>
        <p:spPr>
          <a:xfrm>
            <a:off x="1251859" y="3963300"/>
            <a:ext cx="211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am working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9D2AE3-0488-4134-B687-870144E6D7DC}"/>
              </a:ext>
            </a:extLst>
          </p:cNvPr>
          <p:cNvSpPr txBox="1"/>
          <p:nvPr/>
        </p:nvSpPr>
        <p:spPr>
          <a:xfrm>
            <a:off x="1251859" y="4494196"/>
            <a:ext cx="211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am meeting</a:t>
            </a:r>
          </a:p>
        </p:txBody>
      </p:sp>
    </p:spTree>
    <p:extLst>
      <p:ext uri="{BB962C8B-B14F-4D97-AF65-F5344CB8AC3E}">
        <p14:creationId xmlns:p14="http://schemas.microsoft.com/office/powerpoint/2010/main" val="2701992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5F63-D091-4CF4-9FFD-10ED51E36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9581"/>
            <a:ext cx="10515600" cy="44978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tx2"/>
                </a:solidFill>
              </a:rPr>
              <a:t>Work in pairs. Ask and answer questions based on the text.</a:t>
            </a:r>
            <a:br>
              <a:rPr lang="en-US" sz="4000" b="1" dirty="0">
                <a:solidFill>
                  <a:schemeClr val="tx2"/>
                </a:solidFill>
              </a:rPr>
            </a:br>
            <a:r>
              <a:rPr lang="en-US" sz="4000" b="1" dirty="0">
                <a:solidFill>
                  <a:schemeClr val="tx2"/>
                </a:solidFill>
              </a:rPr>
              <a:t>A: Where does Meg live?</a:t>
            </a:r>
            <a:br>
              <a:rPr lang="en-US" sz="4000" b="1" dirty="0">
                <a:solidFill>
                  <a:schemeClr val="tx2"/>
                </a:solidFill>
              </a:rPr>
            </a:br>
            <a:r>
              <a:rPr lang="en-US" sz="4000" b="1" dirty="0">
                <a:solidFill>
                  <a:schemeClr val="tx2"/>
                </a:solidFill>
              </a:rPr>
              <a:t>B: She lives in New York.</a:t>
            </a:r>
          </a:p>
        </p:txBody>
      </p:sp>
    </p:spTree>
    <p:extLst>
      <p:ext uri="{BB962C8B-B14F-4D97-AF65-F5344CB8AC3E}">
        <p14:creationId xmlns:p14="http://schemas.microsoft.com/office/powerpoint/2010/main" val="1645822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ArchVTI">
  <a:themeElements>
    <a:clrScheme name="AnalogousFromLightSeedRightStep">
      <a:dk1>
        <a:srgbClr val="000000"/>
      </a:dk1>
      <a:lt1>
        <a:srgbClr val="FFFFFF"/>
      </a:lt1>
      <a:dk2>
        <a:srgbClr val="213B37"/>
      </a:dk2>
      <a:lt2>
        <a:srgbClr val="E8E7E2"/>
      </a:lt2>
      <a:accent1>
        <a:srgbClr val="969BC7"/>
      </a:accent1>
      <a:accent2>
        <a:srgbClr val="917EBA"/>
      </a:accent2>
      <a:accent3>
        <a:srgbClr val="B996C7"/>
      </a:accent3>
      <a:accent4>
        <a:srgbClr val="BA7EB2"/>
      </a:accent4>
      <a:accent5>
        <a:srgbClr val="C796AB"/>
      </a:accent5>
      <a:accent6>
        <a:srgbClr val="BA7E80"/>
      </a:accent6>
      <a:hlink>
        <a:srgbClr val="8A8453"/>
      </a:hlink>
      <a:folHlink>
        <a:srgbClr val="7F7F7F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347</Words>
  <Application>Microsoft Office PowerPoint</Application>
  <PresentationFormat>Widescreen</PresentationFormat>
  <Paragraphs>43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Avenir Next LT Pro</vt:lpstr>
      <vt:lpstr>Footlight MT Light</vt:lpstr>
      <vt:lpstr>ArchVTI</vt:lpstr>
      <vt:lpstr>UNIT 1A GRAMMAR</vt:lpstr>
      <vt:lpstr>Watch the video and answer the questions</vt:lpstr>
      <vt:lpstr>Read the sentences. What tenses are the verbs in bold in?</vt:lpstr>
      <vt:lpstr>PowerPoint Presentation</vt:lpstr>
      <vt:lpstr>Complete the sentences by putting the verb  leave, visit, make, go, milk  in the present progressive </vt:lpstr>
      <vt:lpstr>Put the verbs in the parentheses in the simple present or present progressive. Give the reasons</vt:lpstr>
      <vt:lpstr>Work in pairs. Ask and answer questions based on the text. A: Where does Meg live? B: She lives in New York.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1A GRAMMAR</dc:title>
  <dc:creator>Nguyễn Công Hiếu_CT_2023</dc:creator>
  <cp:lastModifiedBy>Nguyễn Công Hiếu_CT_2023</cp:lastModifiedBy>
  <cp:revision>3</cp:revision>
  <dcterms:created xsi:type="dcterms:W3CDTF">2021-10-04T14:18:50Z</dcterms:created>
  <dcterms:modified xsi:type="dcterms:W3CDTF">2021-10-04T15:55:28Z</dcterms:modified>
</cp:coreProperties>
</file>