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7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10" initials="W" lastIdx="0" clrIdx="0">
    <p:extLst>
      <p:ext uri="{19B8F6BF-5375-455C-9EA6-DF929625EA0E}">
        <p15:presenceInfo xmlns:p15="http://schemas.microsoft.com/office/powerpoint/2012/main" userId="cdc0203a067efa2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0E4B2-2446-43C4-877A-0453A0624C32}" type="datetimeFigureOut">
              <a:rPr lang="en-US" smtClean="0"/>
              <a:pPr/>
              <a:t>2021-09-26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BA354-29E7-4F42-8625-D5FAF3A77E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6700" y="31551"/>
            <a:ext cx="86868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   </a:t>
            </a:r>
            <a:r>
              <a:rPr lang="vi-VN" sz="4400" b="1" dirty="0">
                <a:solidFill>
                  <a:srgbClr val="FF0000"/>
                </a:solidFill>
              </a:rPr>
              <a:t>THE SIMPLE PAST TENSE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2800" dirty="0" smtClean="0">
                <a:solidFill>
                  <a:srgbClr val="00B050"/>
                </a:solidFill>
              </a:rPr>
              <a:t>(</a:t>
            </a:r>
            <a:r>
              <a:rPr lang="vi-VN" sz="2800" dirty="0" smtClean="0">
                <a:solidFill>
                  <a:srgbClr val="00B050"/>
                </a:solidFill>
              </a:rPr>
              <a:t>Thì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vi-VN" sz="2800" dirty="0" smtClean="0">
                <a:solidFill>
                  <a:srgbClr val="00B050"/>
                </a:solidFill>
              </a:rPr>
              <a:t>quá khứ đơn</a:t>
            </a:r>
            <a:r>
              <a:rPr lang="en-US" sz="2800" dirty="0" smtClean="0">
                <a:solidFill>
                  <a:srgbClr val="00B050"/>
                </a:solidFill>
              </a:rPr>
              <a:t>)</a:t>
            </a:r>
          </a:p>
          <a:p>
            <a:pPr>
              <a:spcBef>
                <a:spcPts val="1200"/>
              </a:spcBef>
            </a:pPr>
            <a:endParaRPr lang="vi-VN" sz="3200" b="1" dirty="0" smtClean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endParaRPr lang="vi-VN" sz="3200" b="1" dirty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endParaRPr lang="vi-VN" sz="3200" b="1" dirty="0" smtClean="0">
              <a:solidFill>
                <a:srgbClr val="0070C0"/>
              </a:solidFill>
            </a:endParaRPr>
          </a:p>
          <a:p>
            <a:pPr>
              <a:spcBef>
                <a:spcPts val="1200"/>
              </a:spcBef>
            </a:pPr>
            <a:endParaRPr lang="vi-VN" sz="3200" b="1" dirty="0">
              <a:solidFill>
                <a:srgbClr val="0070C0"/>
              </a:solidFill>
            </a:endParaRPr>
          </a:p>
          <a:p>
            <a:endParaRPr lang="vi-VN" sz="1600" b="1" dirty="0" smtClean="0">
              <a:solidFill>
                <a:srgbClr val="0070C0"/>
              </a:solidFill>
            </a:endParaRPr>
          </a:p>
          <a:p>
            <a:r>
              <a:rPr lang="vi-VN" sz="2000" b="1" dirty="0" smtClean="0">
                <a:solidFill>
                  <a:srgbClr val="0070C0"/>
                </a:solidFill>
              </a:rPr>
              <a:t>       </a:t>
            </a:r>
            <a:r>
              <a:rPr lang="en-US" altLang="en-US" sz="17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Time expressions</a:t>
            </a:r>
            <a:r>
              <a:rPr lang="en-US" altLang="en-US" sz="17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vi-VN" altLang="en-US" sz="17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altLang="en-US" sz="1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simple past tense is used to talk about activities and states that were completed at a specific time in the past, whether or not the specific time is mentioned.</a:t>
            </a:r>
            <a:r>
              <a:rPr lang="en-US" altLang="en-US" sz="17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US" altLang="en-US" sz="1700" dirty="0"/>
          </a:p>
          <a:p>
            <a:endParaRPr lang="vi-VN" sz="2000" b="1" dirty="0" smtClean="0">
              <a:solidFill>
                <a:srgbClr val="0070C0"/>
              </a:solidFill>
            </a:endParaRPr>
          </a:p>
          <a:p>
            <a:endParaRPr lang="vi-VN" sz="2000" b="1" dirty="0">
              <a:solidFill>
                <a:srgbClr val="0070C0"/>
              </a:solidFill>
            </a:endParaRPr>
          </a:p>
          <a:p>
            <a:endParaRPr lang="vi-VN" sz="2000" b="1" dirty="0" smtClean="0">
              <a:solidFill>
                <a:srgbClr val="0070C0"/>
              </a:solidFill>
            </a:endParaRPr>
          </a:p>
          <a:p>
            <a:endParaRPr lang="vi-VN" sz="2000" b="1" dirty="0" smtClean="0">
              <a:solidFill>
                <a:srgbClr val="0070C0"/>
              </a:solidFill>
            </a:endParaRPr>
          </a:p>
          <a:p>
            <a:endParaRPr lang="vi-VN" sz="2000" b="1" dirty="0">
              <a:solidFill>
                <a:srgbClr val="0070C0"/>
              </a:solidFill>
            </a:endParaRPr>
          </a:p>
          <a:p>
            <a:endParaRPr lang="vi-VN" sz="2000" b="1" dirty="0" smtClean="0">
              <a:solidFill>
                <a:srgbClr val="0070C0"/>
              </a:solidFill>
            </a:endParaRPr>
          </a:p>
          <a:p>
            <a:endParaRPr lang="en-US" sz="2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086685"/>
              </p:ext>
            </p:extLst>
          </p:nvPr>
        </p:nvGraphicFramePr>
        <p:xfrm>
          <a:off x="533400" y="1219200"/>
          <a:ext cx="8153399" cy="27614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5799"/>
                <a:gridCol w="4495800"/>
                <a:gridCol w="2971800"/>
              </a:tblGrid>
              <a:tr h="21668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09880" algn="l"/>
                        </a:tabLs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Form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To BE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Ordinary Verb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217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9880" algn="l"/>
                        </a:tabLst>
                      </a:pP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US" sz="2000" dirty="0">
                          <a:solidFill>
                            <a:sysClr val="windowText" lastClr="000000"/>
                          </a:solidFill>
                          <a:effectLst/>
                        </a:rPr>
                        <a:t>+</a:t>
                      </a: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300"/>
                        </a:spcAft>
                      </a:pPr>
                      <a:endParaRPr lang="vi-VN" sz="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200"/>
                        </a:spcAft>
                        <a:tabLst>
                          <a:tab pos="3889375" algn="l"/>
                        </a:tabLst>
                      </a:pPr>
                      <a:r>
                        <a:rPr lang="en-US" sz="1800" dirty="0" smtClean="0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/ He/ She/ It/ Singular noun    +    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was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We/ You/ They/ Plural noun     +  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were</a:t>
                      </a:r>
                      <a:endParaRPr lang="vi-VN" sz="18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vi-VN" sz="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S  </a:t>
                      </a:r>
                      <a:r>
                        <a:rPr lang="en-US" sz="1800" dirty="0">
                          <a:effectLst/>
                        </a:rPr>
                        <a:t>+  V</a:t>
                      </a:r>
                      <a:r>
                        <a:rPr lang="en-US" sz="1800" b="1" baseline="-25000" dirty="0">
                          <a:solidFill>
                            <a:srgbClr val="FF0000"/>
                          </a:solidFill>
                          <a:effectLst/>
                        </a:rPr>
                        <a:t>-</a:t>
                      </a:r>
                      <a:r>
                        <a:rPr lang="en-US" sz="1800" b="1" baseline="-25000" dirty="0" err="1">
                          <a:solidFill>
                            <a:srgbClr val="FF0000"/>
                          </a:solidFill>
                          <a:effectLst/>
                        </a:rPr>
                        <a:t>ed</a:t>
                      </a:r>
                      <a:r>
                        <a:rPr lang="en-US" sz="1800" dirty="0">
                          <a:effectLst/>
                        </a:rPr>
                        <a:t>   (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regular</a:t>
                      </a:r>
                      <a:r>
                        <a:rPr lang="en-US" sz="1800" dirty="0">
                          <a:effectLst/>
                        </a:rPr>
                        <a:t> verb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vi-VN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21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  +  V</a:t>
                      </a:r>
                      <a:r>
                        <a:rPr lang="en-US" sz="1800" b="1" baseline="-25000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r>
                        <a:rPr lang="en-US" sz="1800" dirty="0">
                          <a:effectLst/>
                        </a:rPr>
                        <a:t>     (</a:t>
                      </a:r>
                      <a:r>
                        <a:rPr lang="en-US" sz="1800" b="1" u="sng" dirty="0" smtClean="0">
                          <a:solidFill>
                            <a:srgbClr val="FF0000"/>
                          </a:solidFill>
                          <a:effectLst/>
                        </a:rPr>
                        <a:t>ir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regular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verb)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61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9880" algn="l"/>
                        </a:tabLst>
                      </a:pPr>
                      <a:r>
                        <a:rPr lang="en-US" sz="1800" dirty="0" smtClean="0">
                          <a:solidFill>
                            <a:sysClr val="windowText" lastClr="000000"/>
                          </a:solidFill>
                          <a:effectLst/>
                        </a:rPr>
                        <a:t>(–)</a:t>
                      </a:r>
                      <a:endParaRPr lang="en-US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vi-VN" sz="6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I</a:t>
                      </a:r>
                      <a:r>
                        <a:rPr lang="en-US" sz="1800" dirty="0">
                          <a:effectLst/>
                        </a:rPr>
                        <a:t>/ He/ She/ It/ Sing. noun +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was not</a:t>
                      </a:r>
                      <a:r>
                        <a:rPr lang="en-US" sz="1800" dirty="0">
                          <a:effectLst/>
                        </a:rPr>
                        <a:t>/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wasn’t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We/ You/ They/ Pl. noun +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were not</a:t>
                      </a:r>
                      <a:r>
                        <a:rPr lang="en-US" sz="1800" dirty="0">
                          <a:effectLst/>
                        </a:rPr>
                        <a:t>/ </a:t>
                      </a: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weren’t</a:t>
                      </a:r>
                      <a:endParaRPr lang="vi-VN" sz="1800" b="1" dirty="0" smtClean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  + 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did not</a:t>
                      </a:r>
                      <a:r>
                        <a:rPr lang="en-US" sz="1800" dirty="0">
                          <a:effectLst/>
                        </a:rPr>
                        <a:t>/ </a:t>
                      </a: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didn’t </a:t>
                      </a:r>
                      <a:r>
                        <a:rPr lang="en-US" sz="1800" dirty="0">
                          <a:effectLst/>
                        </a:rPr>
                        <a:t> +  </a:t>
                      </a:r>
                      <a:r>
                        <a:rPr lang="en-US" sz="1800" dirty="0" err="1">
                          <a:effectLst/>
                        </a:rPr>
                        <a:t>V</a:t>
                      </a:r>
                      <a:r>
                        <a:rPr lang="en-US" sz="2000" b="1" baseline="-25000" dirty="0" err="1">
                          <a:solidFill>
                            <a:srgbClr val="FF0000"/>
                          </a:solidFill>
                          <a:effectLst/>
                        </a:rPr>
                        <a:t>bare</a:t>
                      </a:r>
                      <a:r>
                        <a:rPr lang="en-US" sz="2000" b="1" baseline="-25000" dirty="0">
                          <a:solidFill>
                            <a:srgbClr val="FF0000"/>
                          </a:solidFill>
                          <a:effectLst/>
                        </a:rPr>
                        <a:t> inf.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61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309880" algn="l"/>
                        </a:tabLst>
                      </a:pP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(</a:t>
                      </a:r>
                      <a:r>
                        <a:rPr lang="en-US" sz="1800" dirty="0">
                          <a:solidFill>
                            <a:sysClr val="windowText" lastClr="000000"/>
                          </a:solidFill>
                          <a:effectLst/>
                        </a:rPr>
                        <a:t>?</a:t>
                      </a:r>
                      <a:r>
                        <a:rPr lang="en-US" sz="1600" dirty="0">
                          <a:solidFill>
                            <a:sysClr val="windowText" lastClr="000000"/>
                          </a:solidFill>
                          <a:effectLst/>
                        </a:rPr>
                        <a:t>)</a:t>
                      </a:r>
                      <a:endParaRPr lang="en-US" sz="16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vi-VN" sz="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800" b="1" dirty="0" smtClean="0">
                          <a:solidFill>
                            <a:srgbClr val="FF0000"/>
                          </a:solidFill>
                          <a:effectLst/>
                        </a:rPr>
                        <a:t>Was</a:t>
                      </a:r>
                      <a:r>
                        <a:rPr lang="en-US" sz="1800" dirty="0" smtClean="0">
                          <a:effectLst/>
                        </a:rPr>
                        <a:t>    </a:t>
                      </a:r>
                      <a:r>
                        <a:rPr lang="en-US" sz="1800" dirty="0">
                          <a:effectLst/>
                        </a:rPr>
                        <a:t>+    I/ he/ she/ it/ sing. noun  ?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Were</a:t>
                      </a:r>
                      <a:r>
                        <a:rPr lang="en-US" sz="1800" dirty="0">
                          <a:effectLst/>
                        </a:rPr>
                        <a:t>   +   we/ you/ they/ pl. noun   </a:t>
                      </a:r>
                      <a:r>
                        <a:rPr lang="en-US" sz="1800" dirty="0" smtClean="0">
                          <a:effectLst/>
                        </a:rPr>
                        <a:t>?</a:t>
                      </a:r>
                      <a:endParaRPr lang="vi-VN" sz="18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FF0000"/>
                          </a:solidFill>
                          <a:effectLst/>
                        </a:rPr>
                        <a:t>Did</a:t>
                      </a:r>
                      <a:r>
                        <a:rPr lang="en-US" sz="1800" dirty="0">
                          <a:effectLst/>
                        </a:rPr>
                        <a:t> +  S  +  </a:t>
                      </a:r>
                      <a:r>
                        <a:rPr lang="en-US" sz="1800" dirty="0" err="1">
                          <a:effectLst/>
                        </a:rPr>
                        <a:t>V</a:t>
                      </a:r>
                      <a:r>
                        <a:rPr lang="en-US" sz="2000" b="1" baseline="-25000" dirty="0" err="1">
                          <a:solidFill>
                            <a:srgbClr val="FF0000"/>
                          </a:solidFill>
                          <a:effectLst/>
                        </a:rPr>
                        <a:t>bare</a:t>
                      </a:r>
                      <a:r>
                        <a:rPr lang="en-US" sz="2000" b="1" baseline="-25000" dirty="0">
                          <a:solidFill>
                            <a:srgbClr val="FF0000"/>
                          </a:solidFill>
                          <a:effectLst/>
                        </a:rPr>
                        <a:t> inf.</a:t>
                      </a: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</a:rPr>
                        <a:t>  </a:t>
                      </a:r>
                      <a:r>
                        <a:rPr lang="en-US" sz="1800" dirty="0">
                          <a:effectLst/>
                        </a:rPr>
                        <a:t>?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28" marR="656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0868" y="4547041"/>
            <a:ext cx="5638800" cy="2231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3262313" algn="l"/>
                <a:tab pos="4733925" algn="l"/>
              </a:tabLst>
            </a:pPr>
            <a:r>
              <a:rPr kumimoji="0" lang="en-US" altLang="en-US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Time expressions:   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3262313" algn="l"/>
                <a:tab pos="4733925" algn="l"/>
              </a:tabLst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 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______: ______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kumimoji="0" lang="en-US" altLang="en-US" sz="17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last summer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3262313" algn="l"/>
                <a:tab pos="4733925" algn="l"/>
              </a:tabLst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ago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______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17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three months ago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3262313" algn="l"/>
                <a:tab pos="4733925" algn="l"/>
              </a:tabLst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yesterday (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______):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hôm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qua 	</a:t>
            </a:r>
            <a:r>
              <a:rPr kumimoji="0" lang="en-US" altLang="en-US" sz="17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yesterday (morning)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3262313" algn="l"/>
                <a:tab pos="4733925" algn="l"/>
              </a:tabLst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______: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______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kumimoji="0" lang="en-US" altLang="en-US" sz="17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 2000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3262313" algn="l"/>
                <a:tab pos="4733925" algn="l"/>
              </a:tabLst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Last 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______: ______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kumimoji="0" lang="en-US" altLang="en-US" sz="17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last summer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3262313" algn="l"/>
                <a:tab pos="4733925" algn="l"/>
              </a:tabLst>
            </a:pP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the past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quá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7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khứ</a:t>
            </a:r>
            <a:r>
              <a:rPr kumimoji="0" lang="en-US" altLang="en-US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US" alt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760868" y="4184273"/>
            <a:ext cx="5638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3262313" algn="l"/>
                <a:tab pos="47339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>
                <a:tab pos="3262313" algn="l"/>
                <a:tab pos="4733925" algn="l"/>
              </a:tabLst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494" y="533400"/>
            <a:ext cx="9067800" cy="5978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1200"/>
              </a:spcAft>
            </a:pPr>
            <a:r>
              <a:rPr lang="vi-VN" sz="3200" b="1" dirty="0" smtClean="0">
                <a:solidFill>
                  <a:srgbClr val="FF0000"/>
                </a:solidFill>
              </a:rPr>
              <a:t>Pronunciation of Verbs ending in </a:t>
            </a:r>
            <a:r>
              <a:rPr lang="vi-VN" sz="3200" b="1" i="1" dirty="0" smtClean="0">
                <a:solidFill>
                  <a:srgbClr val="FF0000"/>
                </a:solidFill>
              </a:rPr>
              <a:t>-ed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vi-VN" sz="2000" dirty="0" smtClean="0">
                <a:latin typeface="+mj-lt"/>
              </a:rPr>
              <a:t>The regular simple past ending </a:t>
            </a:r>
            <a:r>
              <a:rPr lang="vi-VN" sz="2000" b="1" i="1" dirty="0" smtClean="0">
                <a:solidFill>
                  <a:srgbClr val="FF0000"/>
                </a:solidFill>
                <a:latin typeface="+mj-lt"/>
              </a:rPr>
              <a:t>-ed</a:t>
            </a:r>
            <a:r>
              <a:rPr lang="vi-VN" sz="2000" dirty="0" smtClean="0">
                <a:latin typeface="+mj-lt"/>
              </a:rPr>
              <a:t> is pronounced in three different ways, depending on</a:t>
            </a:r>
            <a:endParaRPr lang="en-US" sz="2000" dirty="0" smtClean="0"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vi-VN" sz="2000" dirty="0" smtClean="0">
                <a:latin typeface="+mj-lt"/>
              </a:rPr>
              <a:t>the final</a:t>
            </a:r>
            <a:r>
              <a:rPr lang="en-US" sz="2000" dirty="0" smtClean="0">
                <a:latin typeface="+mj-lt"/>
              </a:rPr>
              <a:t> </a:t>
            </a:r>
            <a:r>
              <a:rPr lang="vi-VN" sz="2000" dirty="0" smtClean="0">
                <a:latin typeface="+mj-lt"/>
              </a:rPr>
              <a:t>sound of the base form of the verb.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vi-VN" sz="2000" dirty="0" smtClean="0">
                <a:latin typeface="+mj-lt"/>
              </a:rPr>
              <a:t>1. The </a:t>
            </a:r>
            <a:r>
              <a:rPr lang="vi-VN" sz="2000" b="1" i="1" dirty="0">
                <a:solidFill>
                  <a:srgbClr val="FF0000"/>
                </a:solidFill>
                <a:latin typeface="+mj-lt"/>
              </a:rPr>
              <a:t>-ed</a:t>
            </a:r>
            <a:r>
              <a:rPr lang="vi-VN" sz="2000" i="1" dirty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is pronounced </a:t>
            </a:r>
            <a:r>
              <a:rPr lang="vi-VN" sz="2000" dirty="0" smtClean="0">
                <a:latin typeface="+mj-lt"/>
              </a:rPr>
              <a:t>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ɪ</a:t>
            </a:r>
            <a:r>
              <a:rPr lang="vi-VN" sz="2000" b="1" dirty="0" smtClean="0">
                <a:latin typeface="+mj-lt"/>
              </a:rPr>
              <a:t>d</a:t>
            </a:r>
            <a:r>
              <a:rPr lang="vi-VN" sz="2000" dirty="0" smtClean="0"/>
              <a:t> </a:t>
            </a:r>
            <a:r>
              <a:rPr lang="vi-VN" sz="2000" dirty="0" smtClean="0">
                <a:latin typeface="+mj-lt"/>
              </a:rPr>
              <a:t>/ if the verb ends with the sound /</a:t>
            </a:r>
            <a:r>
              <a:rPr lang="vi-VN" sz="2000" b="1" dirty="0" smtClean="0">
                <a:latin typeface="+mj-lt"/>
              </a:rPr>
              <a:t>d</a:t>
            </a:r>
            <a:r>
              <a:rPr lang="vi-VN" sz="2000" dirty="0" smtClean="0">
                <a:latin typeface="+mj-lt"/>
              </a:rPr>
              <a:t>/ or /</a:t>
            </a:r>
            <a:r>
              <a:rPr lang="vi-VN" sz="2000" b="1" dirty="0" smtClean="0">
                <a:latin typeface="+mj-lt"/>
              </a:rPr>
              <a:t>t</a:t>
            </a:r>
            <a:r>
              <a:rPr lang="vi-VN" sz="2000" dirty="0" smtClean="0">
                <a:latin typeface="+mj-lt"/>
              </a:rPr>
              <a:t>/.</a:t>
            </a: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227013" algn="l"/>
              </a:tabLst>
            </a:pPr>
            <a:r>
              <a:rPr lang="vi-VN" dirty="0" smtClean="0"/>
              <a:t>	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remind – remind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vi-VN" dirty="0" smtClean="0"/>
              <a:t>/</a:t>
            </a:r>
            <a:r>
              <a:rPr lang="en-US" dirty="0" smtClean="0">
                <a:cs typeface="Times New Roman" panose="02020603050405020304" pitchFamily="18" charset="0"/>
              </a:rPr>
              <a:t>ˌ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ri'maɪn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ɪd</a:t>
            </a:r>
            <a:r>
              <a:rPr lang="vi-VN" dirty="0" smtClean="0"/>
              <a:t>/</a:t>
            </a:r>
            <a:r>
              <a:rPr lang="en-US" dirty="0" smtClean="0"/>
              <a:t>       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rent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rent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ed </a:t>
            </a:r>
            <a:r>
              <a:rPr lang="vi-VN" dirty="0" smtClean="0"/>
              <a:t>/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ren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ɪd</a:t>
            </a:r>
            <a:r>
              <a:rPr lang="vi-VN" dirty="0"/>
              <a:t>/         </a:t>
            </a:r>
            <a:endParaRPr lang="en-US" dirty="0" smtClean="0"/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227013" algn="l"/>
              </a:tabLs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000" dirty="0">
                <a:latin typeface="+mj-lt"/>
              </a:rPr>
              <a:t>The </a:t>
            </a:r>
            <a:r>
              <a:rPr lang="vi-VN" sz="2000" b="1" i="1" dirty="0">
                <a:solidFill>
                  <a:srgbClr val="FF0000"/>
                </a:solidFill>
                <a:latin typeface="+mj-lt"/>
              </a:rPr>
              <a:t>-ed </a:t>
            </a:r>
            <a:r>
              <a:rPr lang="vi-VN" sz="2000" dirty="0">
                <a:latin typeface="+mj-lt"/>
              </a:rPr>
              <a:t>is pronounced /</a:t>
            </a:r>
            <a:r>
              <a:rPr lang="vi-VN" sz="2000" b="1" dirty="0">
                <a:latin typeface="+mj-lt"/>
              </a:rPr>
              <a:t>t</a:t>
            </a:r>
            <a:r>
              <a:rPr lang="vi-VN" sz="2000" dirty="0">
                <a:latin typeface="+mj-lt"/>
              </a:rPr>
              <a:t>/ if the verb ends with the sound /</a:t>
            </a:r>
            <a:r>
              <a:rPr lang="vi-VN" sz="2000" b="1" dirty="0">
                <a:latin typeface="+mj-lt"/>
              </a:rPr>
              <a:t>p</a:t>
            </a:r>
            <a:r>
              <a:rPr lang="vi-VN" sz="2000" dirty="0">
                <a:latin typeface="+mj-lt"/>
              </a:rPr>
              <a:t>/, /</a:t>
            </a:r>
            <a:r>
              <a:rPr lang="vi-VN" sz="2000" b="1" dirty="0">
                <a:latin typeface="+mj-lt"/>
              </a:rPr>
              <a:t>k</a:t>
            </a:r>
            <a:r>
              <a:rPr lang="vi-VN" sz="2000" dirty="0">
                <a:latin typeface="+mj-lt"/>
              </a:rPr>
              <a:t>/, /</a:t>
            </a:r>
            <a:r>
              <a:rPr lang="vi-VN" sz="2000" b="1" dirty="0">
                <a:latin typeface="+mj-lt"/>
              </a:rPr>
              <a:t>tʃ</a:t>
            </a:r>
            <a:r>
              <a:rPr lang="vi-VN" sz="2000" dirty="0">
                <a:latin typeface="+mj-lt"/>
              </a:rPr>
              <a:t>/, /</a:t>
            </a:r>
            <a:r>
              <a:rPr lang="vi-VN" sz="2000" b="1" dirty="0">
                <a:latin typeface="+mj-lt"/>
              </a:rPr>
              <a:t>f</a:t>
            </a:r>
            <a:r>
              <a:rPr lang="vi-VN" sz="2000" dirty="0">
                <a:latin typeface="+mj-lt"/>
              </a:rPr>
              <a:t>/, /</a:t>
            </a:r>
            <a:r>
              <a:rPr lang="vi-VN" sz="2000" b="1" dirty="0">
                <a:latin typeface="+mj-lt"/>
              </a:rPr>
              <a:t>s</a:t>
            </a:r>
            <a:r>
              <a:rPr lang="vi-VN" sz="2000" dirty="0">
                <a:latin typeface="+mj-lt"/>
              </a:rPr>
              <a:t>/, or</a:t>
            </a:r>
            <a:r>
              <a:rPr lang="vi-VN" sz="2000" dirty="0"/>
              <a:t> </a:t>
            </a:r>
            <a:r>
              <a:rPr lang="vi-VN" sz="2000" dirty="0" smtClean="0">
                <a:latin typeface="+mj-lt"/>
              </a:rPr>
              <a:t>/</a:t>
            </a:r>
            <a:r>
              <a:rPr lang="vi-VN" sz="2000" b="1" dirty="0">
                <a:latin typeface="+mj-lt"/>
              </a:rPr>
              <a:t>ʃ</a:t>
            </a:r>
            <a:r>
              <a:rPr lang="vi-VN" sz="2000" dirty="0" smtClean="0">
                <a:latin typeface="+mj-lt"/>
              </a:rPr>
              <a:t>/.</a:t>
            </a:r>
            <a:endParaRPr lang="vi-VN" sz="2000" dirty="0"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227013" algn="l"/>
              </a:tabLst>
            </a:pPr>
            <a:r>
              <a:rPr lang="vi-VN" dirty="0"/>
              <a:t>	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worked </a:t>
            </a:r>
            <a:r>
              <a:rPr lang="vi-VN" dirty="0"/>
              <a:t>/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wɜ:r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/>
              <a:t>/   </a:t>
            </a:r>
            <a:r>
              <a:rPr lang="vi-VN" dirty="0" smtClean="0"/>
              <a:t>     </a:t>
            </a:r>
            <a:r>
              <a:rPr lang="en-US" dirty="0" smtClean="0"/>
              <a:t>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wa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tc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 wa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tc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hed </a:t>
            </a:r>
            <a:r>
              <a:rPr lang="vi-VN" dirty="0"/>
              <a:t>/</a:t>
            </a:r>
            <a:r>
              <a:rPr lang="vi-VN" dirty="0" smtClean="0">
                <a:latin typeface="+mj-lt"/>
                <a:cs typeface="Times New Roman" panose="02020603050405020304" pitchFamily="18" charset="0"/>
              </a:rPr>
              <a:t>wɑ</a:t>
            </a:r>
            <a:r>
              <a:rPr lang="vi-VN" b="1" dirty="0" smtClean="0">
                <a:latin typeface="+mj-lt"/>
              </a:rPr>
              <a:t>tʃ</a:t>
            </a:r>
            <a:r>
              <a:rPr lang="vi-VN" dirty="0" smtClean="0">
                <a:latin typeface="+mj-lt"/>
                <a:cs typeface="Times New Roman" panose="02020603050405020304" pitchFamily="18" charset="0"/>
              </a:rPr>
              <a:t>t</a:t>
            </a:r>
            <a:r>
              <a:rPr lang="vi-VN" dirty="0"/>
              <a:t>/    </a:t>
            </a:r>
            <a:r>
              <a:rPr lang="vi-VN" dirty="0" smtClean="0"/>
              <a:t>    </a:t>
            </a:r>
            <a:r>
              <a:rPr lang="en-US" dirty="0" smtClean="0"/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escape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escape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vi-VN" dirty="0" smtClean="0"/>
              <a:t>/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ɪ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skeɪ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dirty="0"/>
              <a:t>/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2000" dirty="0">
                <a:latin typeface="+mj-lt"/>
              </a:rPr>
              <a:t>The</a:t>
            </a:r>
            <a:r>
              <a:rPr lang="vi-VN" sz="2000" dirty="0" smtClean="0">
                <a:latin typeface="+mj-lt"/>
              </a:rPr>
              <a:t> </a:t>
            </a:r>
            <a:r>
              <a:rPr lang="vi-VN" sz="2000" b="1" i="1" dirty="0">
                <a:solidFill>
                  <a:srgbClr val="FF0000"/>
                </a:solidFill>
                <a:latin typeface="+mj-lt"/>
              </a:rPr>
              <a:t>-ed </a:t>
            </a:r>
            <a:r>
              <a:rPr lang="vi-VN" sz="2000" dirty="0">
                <a:latin typeface="+mj-lt"/>
              </a:rPr>
              <a:t>is pronounced </a:t>
            </a:r>
            <a:r>
              <a:rPr lang="vi-VN" sz="2000" dirty="0" smtClean="0">
                <a:latin typeface="+mj-lt"/>
              </a:rPr>
              <a:t>/</a:t>
            </a:r>
            <a:r>
              <a:rPr lang="vi-VN" sz="2000" b="1" dirty="0" smtClean="0">
                <a:latin typeface="+mj-lt"/>
              </a:rPr>
              <a:t>d</a:t>
            </a:r>
            <a:r>
              <a:rPr lang="vi-VN" sz="2000" dirty="0" smtClean="0">
                <a:latin typeface="+mj-lt"/>
              </a:rPr>
              <a:t>/ </a:t>
            </a:r>
            <a:r>
              <a:rPr lang="vi-VN" sz="2000" dirty="0">
                <a:latin typeface="+mj-lt"/>
              </a:rPr>
              <a:t>if the verb ends </a:t>
            </a:r>
            <a:r>
              <a:rPr lang="vi-VN" sz="2000" dirty="0" smtClean="0">
                <a:latin typeface="+mj-lt"/>
              </a:rPr>
              <a:t>with</a:t>
            </a:r>
            <a:r>
              <a:rPr lang="en-US" sz="2000" dirty="0" smtClean="0">
                <a:latin typeface="+mj-lt"/>
              </a:rPr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vi-VN" sz="2000" dirty="0" smtClean="0">
                <a:latin typeface="+mj-lt"/>
              </a:rPr>
              <a:t> </a:t>
            </a:r>
            <a:r>
              <a:rPr lang="vi-VN" sz="2000" dirty="0">
                <a:latin typeface="+mj-lt"/>
              </a:rPr>
              <a:t>the sound </a:t>
            </a:r>
            <a:r>
              <a:rPr lang="vi-VN" sz="2000" dirty="0" smtClean="0">
                <a:latin typeface="+mj-lt"/>
              </a:rPr>
              <a:t>/</a:t>
            </a:r>
            <a:r>
              <a:rPr lang="vi-VN" sz="2000" b="1" dirty="0" smtClean="0">
                <a:latin typeface="+mj-lt"/>
              </a:rPr>
              <a:t>b</a:t>
            </a:r>
            <a:r>
              <a:rPr lang="vi-VN" sz="2000" dirty="0" smtClean="0">
                <a:latin typeface="+mj-lt"/>
              </a:rPr>
              <a:t>/, 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ɡ</a:t>
            </a:r>
            <a:r>
              <a:rPr lang="vi-VN" sz="2000" dirty="0" smtClean="0">
                <a:latin typeface="+mj-lt"/>
              </a:rPr>
              <a:t>/, </a:t>
            </a:r>
            <a:r>
              <a:rPr lang="vi-VN" sz="2000" dirty="0" smtClean="0"/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sz="2000" dirty="0" smtClean="0"/>
              <a:t>/, /</a:t>
            </a:r>
            <a:r>
              <a:rPr lang="vi-V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sz="2000" dirty="0" smtClean="0"/>
              <a:t>/, </a:t>
            </a:r>
            <a:r>
              <a:rPr lang="vi-VN" sz="2000" dirty="0" smtClean="0">
                <a:latin typeface="+mj-lt"/>
              </a:rPr>
              <a:t>/</a:t>
            </a:r>
            <a:r>
              <a:rPr lang="vi-VN" sz="2000" b="1" dirty="0">
                <a:latin typeface="+mj-lt"/>
                <a:cs typeface="Times New Roman" panose="02020603050405020304" pitchFamily="18" charset="0"/>
              </a:rPr>
              <a:t>n</a:t>
            </a:r>
            <a:r>
              <a:rPr lang="vi-VN" sz="2000" dirty="0">
                <a:latin typeface="+mj-lt"/>
              </a:rPr>
              <a:t>/, </a:t>
            </a:r>
            <a:r>
              <a:rPr lang="vi-VN" sz="2000" dirty="0"/>
              <a:t>/</a:t>
            </a:r>
            <a:r>
              <a:rPr lang="vi-VN" sz="2000" b="1" dirty="0" smtClean="0">
                <a:latin typeface="+mj-lt"/>
                <a:cs typeface="Times New Roman" panose="02020603050405020304" pitchFamily="18" charset="0"/>
              </a:rPr>
              <a:t>ŋ</a:t>
            </a:r>
            <a:r>
              <a:rPr lang="vi-VN" sz="2000" dirty="0">
                <a:latin typeface="+mj-lt"/>
                <a:cs typeface="Times New Roman" panose="02020603050405020304" pitchFamily="18" charset="0"/>
              </a:rPr>
              <a:t>/, </a:t>
            </a:r>
            <a:r>
              <a:rPr lang="vi-VN" sz="2000" dirty="0"/>
              <a:t>/</a:t>
            </a:r>
            <a:r>
              <a:rPr lang="vi-VN" sz="2000" b="1" dirty="0">
                <a:latin typeface="+mj-lt"/>
              </a:rPr>
              <a:t>ʒ</a:t>
            </a:r>
            <a:r>
              <a:rPr lang="vi-VN" sz="2000" dirty="0"/>
              <a:t>/, /</a:t>
            </a:r>
            <a:r>
              <a:rPr lang="vi-VN" sz="2000" b="1" dirty="0">
                <a:latin typeface="+mj-lt"/>
              </a:rPr>
              <a:t>ʤ</a:t>
            </a:r>
            <a:r>
              <a:rPr lang="vi-VN" sz="2000" dirty="0"/>
              <a:t>/, /</a:t>
            </a:r>
            <a:r>
              <a:rPr lang="vi-VN" sz="2000" b="1" dirty="0">
                <a:latin typeface="+mj-lt"/>
              </a:rPr>
              <a:t>z</a:t>
            </a:r>
            <a:r>
              <a:rPr lang="vi-VN" sz="2000" dirty="0"/>
              <a:t>/, </a:t>
            </a:r>
            <a:r>
              <a:rPr lang="vi-VN" sz="2000" dirty="0" smtClean="0"/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sz="2000" dirty="0" smtClean="0"/>
              <a:t>/</a:t>
            </a:r>
            <a:r>
              <a:rPr lang="vi-VN" sz="2000" dirty="0"/>
              <a:t>,</a:t>
            </a:r>
            <a:r>
              <a:rPr lang="vi-VN" sz="2000" dirty="0" smtClean="0"/>
              <a:t> </a:t>
            </a:r>
            <a:r>
              <a:rPr lang="vi-VN" sz="2000" dirty="0"/>
              <a:t>/</a:t>
            </a:r>
            <a:r>
              <a:rPr lang="vi-VN" sz="2000" b="1" dirty="0">
                <a:latin typeface="+mj-lt"/>
              </a:rPr>
              <a:t>v</a:t>
            </a:r>
            <a:r>
              <a:rPr lang="vi-VN" sz="2000" dirty="0"/>
              <a:t>/</a:t>
            </a:r>
            <a:r>
              <a:rPr lang="en-US" sz="2000" dirty="0" smtClean="0"/>
              <a:t> </a:t>
            </a:r>
            <a:r>
              <a:rPr lang="vi-VN" sz="2000" dirty="0" smtClean="0">
                <a:latin typeface="+mj-lt"/>
              </a:rPr>
              <a:t>or</a:t>
            </a:r>
            <a:r>
              <a:rPr lang="en-US" sz="2000" dirty="0" smtClean="0">
                <a:latin typeface="+mj-lt"/>
              </a:rPr>
              <a:t> </a:t>
            </a:r>
            <a:r>
              <a:rPr lang="vi-VN" sz="2000" dirty="0" smtClean="0"/>
              <a:t>/</a:t>
            </a:r>
            <a:r>
              <a:rPr lang="vi-VN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ð</a:t>
            </a:r>
            <a:r>
              <a:rPr lang="vi-VN" sz="2000" dirty="0" smtClean="0"/>
              <a:t>/</a:t>
            </a:r>
            <a:r>
              <a:rPr lang="en-US" sz="2000" dirty="0" smtClean="0"/>
              <a:t>.</a:t>
            </a:r>
            <a:endParaRPr lang="vi-VN" sz="2000" dirty="0"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227013" algn="l"/>
              </a:tabLst>
            </a:pPr>
            <a:r>
              <a:rPr lang="vi-VN" sz="1600" dirty="0"/>
              <a:t>	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plan –</a:t>
            </a:r>
            <a:r>
              <a:rPr lang="vi-VN" dirty="0" smtClean="0"/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plan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dirty="0" smtClean="0"/>
              <a:t>ed /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az-Cyrl-A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ӕ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/>
              <a:t>/      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judge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vi-VN" dirty="0" smtClean="0"/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judg</a:t>
            </a:r>
            <a:r>
              <a:rPr lang="vi-VN" dirty="0" smtClean="0"/>
              <a:t>ed /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ʤʌ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ʤ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/>
              <a:t>/      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ath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vi-VN" dirty="0" smtClean="0"/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dirty="0" smtClean="0">
                <a:cs typeface="Arial" panose="020B0604020202020204" pitchFamily="34" charset="0"/>
              </a:rPr>
              <a:t>ath</a:t>
            </a:r>
            <a:r>
              <a:rPr lang="vi-VN" dirty="0" smtClean="0"/>
              <a:t>ed /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ð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/>
              <a:t>/    </a:t>
            </a:r>
            <a:endParaRPr lang="vi-VN" dirty="0"/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227013" algn="l"/>
              </a:tabLst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vowel</a:t>
            </a:r>
            <a:r>
              <a:rPr lang="vi-V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sound </a:t>
            </a:r>
            <a:endParaRPr lang="vi-VN" sz="2000" dirty="0">
              <a:latin typeface="+mj-lt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700" dirty="0" smtClean="0"/>
              <a:t>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play –</a:t>
            </a:r>
            <a:r>
              <a:rPr lang="vi-VN" dirty="0" smtClean="0"/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vi-VN" dirty="0" smtClean="0"/>
              <a:t>ed /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</a:t>
            </a:r>
            <a:r>
              <a:rPr lang="vi-V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eɪ</a:t>
            </a:r>
            <a:r>
              <a:rPr lang="vi-V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/>
              <a:t>/         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ig</a:t>
            </a:r>
            <a:r>
              <a:rPr lang="vi-VN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vi-VN" dirty="0">
                <a:cs typeface="Arial" panose="020B0604020202020204" pitchFamily="34" charset="0"/>
              </a:rPr>
              <a:t> s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ig</a:t>
            </a:r>
            <a:r>
              <a:rPr lang="vi-VN" dirty="0" smtClean="0">
                <a:cs typeface="Arial" panose="020B0604020202020204" pitchFamily="34" charset="0"/>
              </a:rPr>
              <a:t>h</a:t>
            </a:r>
            <a:r>
              <a:rPr lang="vi-VN" dirty="0" smtClean="0"/>
              <a:t>ed /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aɪ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/>
              <a:t>/        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row</a:t>
            </a:r>
            <a:r>
              <a:rPr lang="en-US" dirty="0" smtClean="0"/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vi-VN" dirty="0" smtClean="0"/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row</a:t>
            </a:r>
            <a:r>
              <a:rPr lang="vi-VN" dirty="0" smtClean="0"/>
              <a:t>ed /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oʊ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vi-VN" dirty="0" smtClean="0"/>
              <a:t>/    </a:t>
            </a:r>
            <a:endParaRPr lang="vi-VN" dirty="0"/>
          </a:p>
          <a:p>
            <a:pPr>
              <a:spcBef>
                <a:spcPts val="300"/>
              </a:spcBef>
              <a:spcAft>
                <a:spcPts val="300"/>
              </a:spcAft>
              <a:tabLst>
                <a:tab pos="227013" algn="l"/>
              </a:tabLst>
            </a:pPr>
            <a:endParaRPr lang="vi-VN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10600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b="1" smtClean="0">
                <a:latin typeface="Arial" panose="020B0604020202020204" pitchFamily="34" charset="0"/>
                <a:cs typeface="Arial" panose="020B0604020202020204" pitchFamily="34" charset="0"/>
              </a:rPr>
              <a:t>Choose </a:t>
            </a:r>
            <a:r>
              <a:rPr lang="en-US" sz="165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word whose underlined part is pronounced differently from the others.</a:t>
            </a:r>
            <a:endParaRPr lang="en-US" sz="16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226569"/>
              </p:ext>
            </p:extLst>
          </p:nvPr>
        </p:nvGraphicFramePr>
        <p:xfrm>
          <a:off x="228601" y="598718"/>
          <a:ext cx="8610598" cy="6106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38217"/>
                <a:gridCol w="1812546"/>
                <a:gridCol w="1812546"/>
                <a:gridCol w="1812546"/>
                <a:gridCol w="1134743"/>
              </a:tblGrid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1.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talked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looked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wrapped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arrived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1. ______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2.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rented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wanted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escaped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2.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3.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interested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happened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3.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4.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helped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learned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moved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remembered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4.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5.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played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answered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followed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included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5. ______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6.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decided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laughed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6.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7.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raised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brushed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liked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7.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8. A. stayed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received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exchanged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hoped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8.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9.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visited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traveled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9.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drilled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explained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reported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scared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disappeared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listened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studied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carried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preferred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polished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sneezed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 A. imported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continued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sounded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annoyed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cleaned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seemed      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touched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 ______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 A.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invited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ironed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accepted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 ______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 A. asked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coughed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washed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injured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emigrated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owned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 ______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 A.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worked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founded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suggested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supported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18. ______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 A. watched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stopped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looked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borrowed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 ______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5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 A. replaced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B.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planned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appeared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D.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allowed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______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93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2061</TotalTime>
  <Words>604</Words>
  <Application>Microsoft Office PowerPoint</Application>
  <PresentationFormat>On-screen Show (4:3)</PresentationFormat>
  <Paragraphs>153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WIN10</cp:lastModifiedBy>
  <cp:revision>89</cp:revision>
  <dcterms:created xsi:type="dcterms:W3CDTF">2021-09-06T05:09:05Z</dcterms:created>
  <dcterms:modified xsi:type="dcterms:W3CDTF">2021-09-26T14:01:15Z</dcterms:modified>
</cp:coreProperties>
</file>