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0" r:id="rId2"/>
    <p:sldId id="294" r:id="rId3"/>
    <p:sldId id="257" r:id="rId4"/>
    <p:sldId id="304" r:id="rId5"/>
    <p:sldId id="295" r:id="rId6"/>
    <p:sldId id="303" r:id="rId7"/>
    <p:sldId id="306" r:id="rId8"/>
    <p:sldId id="307"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9" d="100"/>
          <a:sy n="69" d="100"/>
        </p:scale>
        <p:origin x="708"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2021/9/25</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2021/9/25</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950464" y="3372139"/>
            <a:ext cx="6827520" cy="1477328"/>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Bài</a:t>
            </a:r>
            <a:r>
              <a:rPr lang="en-US" sz="3000" b="1"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r>
              <a:rPr lang="en-US" sz="3000" dirty="0">
                <a:solidFill>
                  <a:srgbClr val="002060"/>
                </a:solidFill>
                <a:latin typeface="Times New Roman" panose="02020603050405020304" pitchFamily="18" charset="0"/>
                <a:cs typeface="Times New Roman" panose="02020603050405020304" pitchFamily="18" charset="0"/>
              </a:rPr>
              <a:t>(2 TIẾT –TIẾT 1)</a:t>
            </a:r>
          </a:p>
        </p:txBody>
      </p:sp>
      <p:sp>
        <p:nvSpPr>
          <p:cNvPr id="2" name="TextBox 1"/>
          <p:cNvSpPr txBox="1"/>
          <p:nvPr/>
        </p:nvSpPr>
        <p:spPr>
          <a:xfrm>
            <a:off x="85344" y="482540"/>
            <a:ext cx="3023616" cy="400110"/>
          </a:xfrm>
          <a:prstGeom prst="rect">
            <a:avLst/>
          </a:prstGeom>
          <a:noFill/>
        </p:spPr>
        <p:txBody>
          <a:bodyPr wrap="square" rtlCol="0">
            <a:spAutoFit/>
          </a:bodyPr>
          <a:lstStyle/>
          <a:p>
            <a:r>
              <a:rPr lang="vi-VN" sz="2000" dirty="0"/>
              <a:t>Sách Chân trời sáng tạo</a:t>
            </a:r>
            <a:endParaRPr lang="en-US" sz="2000" dirty="0"/>
          </a:p>
        </p:txBody>
      </p:sp>
    </p:spTree>
    <p:extLst>
      <p:ext uri="{BB962C8B-B14F-4D97-AF65-F5344CB8AC3E}">
        <p14:creationId xmlns:p14="http://schemas.microsoft.com/office/powerpoint/2010/main" val="266688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541012" y="53389"/>
            <a:ext cx="7813221"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a:t> </a:t>
            </a:r>
            <a:r>
              <a:rPr lang="en-US" sz="2400" dirty="0">
                <a:latin typeface="Times New Roman" panose="02020603050405020304" pitchFamily="18" charset="0"/>
                <a:cs typeface="Times New Roman" panose="02020603050405020304" pitchFamily="18" charset="0"/>
              </a:rPr>
              <a:t>KÍ HIỆU BẢN ĐỒ </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VÀ</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HIỆU</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191431" y="1190639"/>
            <a:ext cx="7162802"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       </a:t>
            </a:r>
            <a:r>
              <a:rPr lang="en-US" sz="2400" b="1" u="sng" dirty="0">
                <a:solidFill>
                  <a:srgbClr val="7030A0"/>
                </a:solidFill>
                <a:latin typeface="Times New Roman" panose="02020603050405020304" pitchFamily="18" charset="0"/>
                <a:cs typeface="Times New Roman" panose="02020603050405020304" pitchFamily="18" charset="0"/>
              </a:rPr>
              <a:t>TUẦN 4</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 </a:t>
            </a:r>
            <a:r>
              <a:rPr lang="en-US" sz="2400" b="1" dirty="0">
                <a:solidFill>
                  <a:srgbClr val="7030A0"/>
                </a:solidFill>
                <a:latin typeface="Times New Roman" panose="02020603050405020304" pitchFamily="18" charset="0"/>
                <a:cs typeface="Times New Roman" panose="02020603050405020304" pitchFamily="18" charset="0"/>
              </a:rPr>
              <a:t>(2 </a:t>
            </a:r>
            <a:r>
              <a:rPr lang="en-US" sz="2400" b="1" dirty="0" err="1">
                <a:solidFill>
                  <a:srgbClr val="7030A0"/>
                </a:solidFill>
                <a:latin typeface="Times New Roman" panose="02020603050405020304" pitchFamily="18" charset="0"/>
                <a:cs typeface="Times New Roman" panose="02020603050405020304" pitchFamily="18" charset="0"/>
              </a:rPr>
              <a:t>tiết-Tiết</a:t>
            </a:r>
            <a:r>
              <a:rPr lang="en-US" sz="2400" b="1" dirty="0">
                <a:solidFill>
                  <a:srgbClr val="7030A0"/>
                </a:solidFill>
                <a:latin typeface="Times New Roman" panose="02020603050405020304" pitchFamily="18" charset="0"/>
                <a:cs typeface="Times New Roman" panose="02020603050405020304" pitchFamily="18" charset="0"/>
              </a:rPr>
              <a:t> 1)</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029311" y="678178"/>
            <a:ext cx="10228701"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118539" y="4458478"/>
            <a:ext cx="5277393"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556401" y="4859731"/>
            <a:ext cx="9272710" cy="1631216"/>
          </a:xfrm>
          <a:prstGeom prst="rect">
            <a:avLst/>
          </a:prstGeom>
          <a:noFill/>
        </p:spPr>
        <p:txBody>
          <a:bodyPr wrap="square" rtlCol="0">
            <a:spAutoFit/>
          </a:bodyPr>
          <a:lstStyle/>
          <a:p>
            <a:r>
              <a:rPr lang="vi-VN"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Như 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86983" y="653141"/>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107730" y="1139877"/>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1029310" y="1293219"/>
            <a:ext cx="50405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2" y="5146725"/>
            <a:ext cx="2751531" cy="100208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38784" y="1803702"/>
            <a:ext cx="5168947" cy="76944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11" name="Group 10"/>
          <p:cNvGrpSpPr/>
          <p:nvPr/>
        </p:nvGrpSpPr>
        <p:grpSpPr>
          <a:xfrm>
            <a:off x="6198929" y="1287198"/>
            <a:ext cx="2113188" cy="2213177"/>
            <a:chOff x="6090441" y="1325698"/>
            <a:chExt cx="2515677" cy="2625563"/>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094623" y="3513111"/>
              <a:ext cx="1613200" cy="43815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7590596" y="2809783"/>
            <a:ext cx="3737882" cy="3256554"/>
            <a:chOff x="8038906" y="1409784"/>
            <a:chExt cx="3171452" cy="2989190"/>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8906" y="1409784"/>
              <a:ext cx="3171452" cy="2557098"/>
            </a:xfrm>
            <a:prstGeom prst="rect">
              <a:avLst/>
            </a:prstGeom>
          </p:spPr>
        </p:pic>
        <p:sp>
          <p:nvSpPr>
            <p:cNvPr id="14" name="TextBox 13"/>
            <p:cNvSpPr txBox="1"/>
            <p:nvPr/>
          </p:nvSpPr>
          <p:spPr>
            <a:xfrm>
              <a:off x="8649685" y="3998864"/>
              <a:ext cx="1765227"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Bản đồ thế giới</a:t>
              </a:r>
              <a:endParaRPr lang="en-US" sz="2000"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9082" y="2809783"/>
            <a:ext cx="5220747" cy="2195684"/>
          </a:xfrm>
          <a:prstGeom prst="rect">
            <a:avLst/>
          </a:prstGeom>
        </p:spPr>
      </p:pic>
    </p:spTree>
    <p:extLst>
      <p:ext uri="{BB962C8B-B14F-4D97-AF65-F5344CB8AC3E}">
        <p14:creationId xmlns:p14="http://schemas.microsoft.com/office/powerpoint/2010/main" val="40694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1029310" y="1293219"/>
            <a:ext cx="5040519"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1029311" y="2498463"/>
            <a:ext cx="4918926"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K</a:t>
            </a:r>
            <a:r>
              <a:rPr lang="en-US" sz="2000" dirty="0">
                <a:latin typeface="Times New Roman" panose="02020603050405020304" pitchFamily="18" charset="0"/>
                <a:cs typeface="Times New Roman" panose="02020603050405020304" pitchFamily="18" charset="0"/>
              </a:rPr>
              <a:t>í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vi-VN" sz="2000" dirty="0">
                <a:latin typeface="Times New Roman" panose="02020603050405020304" pitchFamily="18" charset="0"/>
                <a:cs typeface="Times New Roman" panose="02020603050405020304" pitchFamily="18" charset="0"/>
              </a:rPr>
              <a:t> là những hình vẽ. </a:t>
            </a:r>
            <a:r>
              <a:rPr lang="en-US" sz="2000" dirty="0">
                <a:latin typeface="Times New Roman" panose="02020603050405020304" pitchFamily="18" charset="0"/>
                <a:cs typeface="Times New Roman" panose="02020603050405020304" pitchFamily="18" charset="0"/>
              </a:rPr>
              <a:t>m</a:t>
            </a:r>
            <a:r>
              <a:rPr lang="vi-VN" sz="2000" dirty="0">
                <a:latin typeface="Times New Roman" panose="02020603050405020304" pitchFamily="18" charset="0"/>
                <a:cs typeface="Times New Roman" panose="02020603050405020304" pitchFamily="18" charset="0"/>
              </a:rPr>
              <a:t>àu sắc, chữ viết...mang tính qui ước dùng để thể hiện các đối tượng địa lí trên bản đồ</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029310" y="1803702"/>
            <a:ext cx="4856175" cy="707886"/>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phẳng</a:t>
            </a:r>
            <a:r>
              <a:rPr lang="en-US" sz="20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069829" y="5618019"/>
            <a:ext cx="5220747" cy="1015663"/>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Quan sát H2.1, em hãy cho biết các kí hiệu a,b,c,d tương ứng với nội dung các hình nào (1,2,3,4)</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551295"/>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038031"/>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1029310" y="1293219"/>
            <a:ext cx="50405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1090106" y="2538804"/>
            <a:ext cx="4918926"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t>
            </a:r>
            <a:r>
              <a:rPr lang="en-US" sz="2000" dirty="0">
                <a:solidFill>
                  <a:prstClr val="black"/>
                </a:solidFill>
                <a:latin typeface="Times New Roman" panose="02020603050405020304" pitchFamily="18" charset="0"/>
                <a:cs typeface="Times New Roman" panose="02020603050405020304" pitchFamily="18" charset="0"/>
              </a:rPr>
              <a:t>í </a:t>
            </a:r>
            <a:r>
              <a:rPr lang="en-US" sz="2000" dirty="0" err="1">
                <a:solidFill>
                  <a:prstClr val="black"/>
                </a:solidFill>
                <a:latin typeface="Times New Roman" panose="02020603050405020304" pitchFamily="18" charset="0"/>
                <a:cs typeface="Times New Roman" panose="02020603050405020304" pitchFamily="18" charset="0"/>
              </a:rPr>
              <a:t>hiệu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bản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đồ</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là những hình vẽ. Màu sắc, chữ viết...mang tính qui ước dùng để thể hiện các đối tượng địa lí trên bản đồ</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029311" y="1803702"/>
            <a:ext cx="485617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081140" y="3583890"/>
            <a:ext cx="4936857" cy="1015663"/>
          </a:xfrm>
          <a:prstGeom prst="rect">
            <a:avLst/>
          </a:prstGeom>
          <a:noFill/>
        </p:spPr>
        <p:txBody>
          <a:bodyPr wrap="square" rtlCol="0">
            <a:spAutoFit/>
          </a:bodyPr>
          <a:lstStyle/>
          <a:p>
            <a:pPr lvl="0" algn="just"/>
            <a:r>
              <a:rPr lang="vi-VN" sz="2000" dirty="0">
                <a:solidFill>
                  <a:prstClr val="black"/>
                </a:solidFill>
                <a:latin typeface="Times New Roman" panose="02020603050405020304" pitchFamily="18" charset="0"/>
                <a:cs typeface="Times New Roman" panose="02020603050405020304" pitchFamily="18" charset="0"/>
              </a:rPr>
              <a:t>- K</a:t>
            </a:r>
            <a:r>
              <a:rPr lang="en-US" sz="2000" dirty="0">
                <a:solidFill>
                  <a:prstClr val="black"/>
                </a:solidFill>
                <a:latin typeface="Times New Roman" panose="02020603050405020304" pitchFamily="18" charset="0"/>
                <a:cs typeface="Times New Roman" panose="02020603050405020304" pitchFamily="18" charset="0"/>
              </a:rPr>
              <a:t>í </a:t>
            </a:r>
            <a:r>
              <a:rPr lang="en-US" sz="2000" dirty="0" err="1">
                <a:solidFill>
                  <a:prstClr val="black"/>
                </a:solidFill>
                <a:latin typeface="Times New Roman" panose="02020603050405020304" pitchFamily="18" charset="0"/>
                <a:cs typeface="Times New Roman" panose="02020603050405020304" pitchFamily="18" charset="0"/>
              </a:rPr>
              <a:t>hiệu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bản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đồ</a:t>
            </a:r>
            <a:r>
              <a:rPr lang="vi-VN" sz="2000" dirty="0">
                <a:solidFill>
                  <a:prstClr val="black"/>
                </a:solidFill>
                <a:latin typeface="Times New Roman" panose="02020603050405020304" pitchFamily="18" charset="0"/>
                <a:cs typeface="Times New Roman" panose="02020603050405020304" pitchFamily="18" charset="0"/>
              </a:rPr>
              <a:t> giúp người đọc phân biệt được sự khác nhau của các thông tin thể hiện trên bản đồ.</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232128" y="1298032"/>
            <a:ext cx="4842917" cy="5397162"/>
            <a:chOff x="6232128" y="1298032"/>
            <a:chExt cx="4842917" cy="5397162"/>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2"/>
              <a:ext cx="4842917" cy="4847273"/>
            </a:xfrm>
            <a:prstGeom prst="rect">
              <a:avLst/>
            </a:prstGeom>
          </p:spPr>
        </p:pic>
        <p:sp>
          <p:nvSpPr>
            <p:cNvPr id="9" name="TextBox 8"/>
            <p:cNvSpPr txBox="1"/>
            <p:nvPr/>
          </p:nvSpPr>
          <p:spPr>
            <a:xfrm>
              <a:off x="6317534" y="6295084"/>
              <a:ext cx="4428264"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Bảng kí hiệu bản đồ trong Atlat địa lí VN</a:t>
              </a:r>
              <a:endParaRPr lang="en-US" sz="2000"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001139" y="4599553"/>
            <a:ext cx="3738042" cy="1813238"/>
          </a:xfrm>
          <a:prstGeom prst="teardrop">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í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vi-VN" sz="2400" dirty="0">
                <a:latin typeface="Times New Roman" panose="02020603050405020304" pitchFamily="18" charset="0"/>
                <a:cs typeface="Times New Roman" panose="02020603050405020304" pitchFamily="18" charset="0"/>
              </a:rPr>
              <a:t> trong hình có đa dạng không? Điều đó có tác dụng gì?</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415" y="4136132"/>
            <a:ext cx="1962911"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1197744" y="1315929"/>
            <a:ext cx="49099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1029311" y="2538804"/>
            <a:ext cx="4918926"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lang="en-US" sz="2000" dirty="0">
                <a:solidFill>
                  <a:prstClr val="black"/>
                </a:solidFill>
                <a:latin typeface="Times New Roman" panose="02020603050405020304" pitchFamily="18" charset="0"/>
                <a:cs typeface="Times New Roman" panose="02020603050405020304" pitchFamily="18" charset="0"/>
              </a:rPr>
              <a:t>í </a:t>
            </a:r>
            <a:r>
              <a:rPr lang="en-US" sz="2000" dirty="0" err="1">
                <a:solidFill>
                  <a:prstClr val="black"/>
                </a:solidFill>
                <a:latin typeface="Times New Roman" panose="02020603050405020304" pitchFamily="18" charset="0"/>
                <a:cs typeface="Times New Roman" panose="02020603050405020304" pitchFamily="18" charset="0"/>
              </a:rPr>
              <a:t>hiệu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bản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đồ</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là những hình vẽ. Màu sắc, chữ viết...mang tính qui ước dùng để thể hiện các đối tượng địa lí trên bản đồ</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029311" y="1803702"/>
            <a:ext cx="485617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1197743" y="3489801"/>
            <a:ext cx="4750489" cy="1015663"/>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a:t>
            </a:r>
            <a:r>
              <a:rPr lang="vi-VN" sz="2000" dirty="0">
                <a:solidFill>
                  <a:prstClr val="black"/>
                </a:solidFill>
                <a:latin typeface="Times New Roman" panose="02020603050405020304" pitchFamily="18" charset="0"/>
                <a:cs typeface="Times New Roman" panose="02020603050405020304" pitchFamily="18" charset="0"/>
              </a:rPr>
              <a:t>K</a:t>
            </a:r>
            <a:r>
              <a:rPr lang="en-US" sz="2000" dirty="0">
                <a:solidFill>
                  <a:prstClr val="black"/>
                </a:solidFill>
                <a:latin typeface="Times New Roman" panose="02020603050405020304" pitchFamily="18" charset="0"/>
                <a:cs typeface="Times New Roman" panose="02020603050405020304" pitchFamily="18" charset="0"/>
              </a:rPr>
              <a:t>í </a:t>
            </a:r>
            <a:r>
              <a:rPr lang="en-US" sz="2000" dirty="0" err="1">
                <a:solidFill>
                  <a:prstClr val="black"/>
                </a:solidFill>
                <a:latin typeface="Times New Roman" panose="02020603050405020304" pitchFamily="18" charset="0"/>
                <a:cs typeface="Times New Roman" panose="02020603050405020304" pitchFamily="18" charset="0"/>
              </a:rPr>
              <a:t>hiệu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bản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đồ</a:t>
            </a:r>
            <a:r>
              <a:rPr lang="en-US" sz="2000" dirty="0">
                <a:solidFill>
                  <a:prstClr val="black"/>
                </a:solidFill>
                <a:latin typeface="Times New Roman" panose="02020603050405020304" pitchFamily="18" charset="0"/>
                <a:cs typeface="Times New Roman" panose="02020603050405020304" pitchFamily="18" charset="0"/>
              </a:rPr>
              <a:t> </a:t>
            </a:r>
            <a:r>
              <a:rPr lang="vi-VN" sz="2000" dirty="0">
                <a:solidFill>
                  <a:prstClr val="black"/>
                </a:solidFill>
                <a:latin typeface="Times New Roman" panose="02020603050405020304" pitchFamily="18" charset="0"/>
                <a:cs typeface="Times New Roman" panose="02020603050405020304" pitchFamily="18" charset="0"/>
              </a:rPr>
              <a:t>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426465"/>
            <a:ext cx="2867854" cy="2486632"/>
          </a:xfrm>
          <a:prstGeom prst="rect">
            <a:avLst/>
          </a:prstGeom>
        </p:spPr>
      </p:pic>
      <p:grpSp>
        <p:nvGrpSpPr>
          <p:cNvPr id="12" name="Group 11"/>
          <p:cNvGrpSpPr/>
          <p:nvPr/>
        </p:nvGrpSpPr>
        <p:grpSpPr>
          <a:xfrm>
            <a:off x="8663782" y="1426465"/>
            <a:ext cx="2594832" cy="2940499"/>
            <a:chOff x="8663781" y="1648934"/>
            <a:chExt cx="2717411" cy="2718030"/>
          </a:xfrm>
        </p:grpSpPr>
        <p:pic>
          <p:nvPicPr>
            <p:cNvPr id="9" name="Picture 8"/>
            <p:cNvPicPr>
              <a:picLocks noChangeAspect="1"/>
            </p:cNvPicPr>
            <p:nvPr/>
          </p:nvPicPr>
          <p:blipFill>
            <a:blip r:embed="rId9"/>
            <a:stretch>
              <a:fillRect/>
            </a:stretch>
          </p:blipFill>
          <p:spPr>
            <a:xfrm>
              <a:off x="8885529" y="1648934"/>
              <a:ext cx="2412504" cy="2264162"/>
            </a:xfrm>
            <a:prstGeom prst="rect">
              <a:avLst/>
            </a:prstGeom>
          </p:spPr>
        </p:pic>
        <p:sp>
          <p:nvSpPr>
            <p:cNvPr id="11" name="TextBox 10"/>
            <p:cNvSpPr txBox="1"/>
            <p:nvPr/>
          </p:nvSpPr>
          <p:spPr>
            <a:xfrm>
              <a:off x="8663781" y="3997632"/>
              <a:ext cx="2717411" cy="369332"/>
            </a:xfrm>
            <a:prstGeom prst="rect">
              <a:avLst/>
            </a:prstGeom>
            <a:noFill/>
          </p:spPr>
          <p:txBody>
            <a:bodyPr wrap="none" rtlCol="0">
              <a:spAutoFit/>
            </a:bodyPr>
            <a:lstStyle/>
            <a:p>
              <a:r>
                <a:rPr lang="en-US" dirty="0"/>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endParaRPr lang="en-US"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5986016" y="4538297"/>
            <a:ext cx="52725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29530" y="4938407"/>
            <a:ext cx="5268503"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sắt</a:t>
            </a:r>
            <a:r>
              <a:rPr lang="en-US" sz="2000" dirty="0">
                <a:latin typeface="Times New Roman" panose="02020603050405020304" pitchFamily="18" charset="0"/>
                <a:cs typeface="Times New Roman" panose="02020603050405020304" pitchFamily="18" charset="0"/>
              </a:rPr>
              <a:t>, than?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1197744" y="4418568"/>
            <a:ext cx="4788272" cy="707886"/>
          </a:xfrm>
          <a:prstGeom prst="rect">
            <a:avLst/>
          </a:prstGeom>
          <a:noFill/>
        </p:spPr>
        <p:txBody>
          <a:bodyPr wrap="square" rtlCol="0">
            <a:spAutoFit/>
          </a:bodyPr>
          <a:lstStyle/>
          <a:p>
            <a:pPr lvl="0" algn="just"/>
            <a:r>
              <a:rPr lang="vi-VN" sz="2000" dirty="0">
                <a:solidFill>
                  <a:prstClr val="black"/>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7625-CE8C-41CC-8313-D97CA34F870A}"/>
              </a:ext>
            </a:extLst>
          </p:cNvPr>
          <p:cNvSpPr>
            <a:spLocks noGrp="1"/>
          </p:cNvSpPr>
          <p:nvPr>
            <p:ph type="title"/>
          </p:nvPr>
        </p:nvSpPr>
        <p:spPr/>
        <p:txBody>
          <a:bodyPr>
            <a:noAutofit/>
          </a:bodyPr>
          <a:lstStyle/>
          <a:p>
            <a:pPr algn="ctr"/>
            <a:r>
              <a:rPr lang="en-US" sz="5400" dirty="0">
                <a:solidFill>
                  <a:srgbClr val="C00000"/>
                </a:solidFill>
              </a:rPr>
              <a:t>DẶN DÒ_TUẦN 5</a:t>
            </a:r>
            <a:br>
              <a:rPr lang="en-US" sz="5400" dirty="0">
                <a:solidFill>
                  <a:srgbClr val="C00000"/>
                </a:solidFill>
              </a:rPr>
            </a:br>
            <a:endParaRPr lang="vi-VN" sz="5400" dirty="0">
              <a:solidFill>
                <a:srgbClr val="C00000"/>
              </a:solidFill>
            </a:endParaRPr>
          </a:p>
        </p:txBody>
      </p:sp>
      <p:sp>
        <p:nvSpPr>
          <p:cNvPr id="3" name="Content Placeholder 2">
            <a:extLst>
              <a:ext uri="{FF2B5EF4-FFF2-40B4-BE49-F238E27FC236}">
                <a16:creationId xmlns:a16="http://schemas.microsoft.com/office/drawing/2014/main" id="{68E3E8CC-ADB6-4C61-B575-DED94B41E9E5}"/>
              </a:ext>
            </a:extLst>
          </p:cNvPr>
          <p:cNvSpPr>
            <a:spLocks noGrp="1"/>
          </p:cNvSpPr>
          <p:nvPr>
            <p:ph idx="1"/>
          </p:nvPr>
        </p:nvSpPr>
        <p:spPr>
          <a:xfrm>
            <a:off x="221673" y="1253331"/>
            <a:ext cx="11312236" cy="4351338"/>
          </a:xfrm>
        </p:spPr>
        <p:txBody>
          <a:bodyPr/>
          <a:lstStyle/>
          <a:p>
            <a:r>
              <a:rPr lang="en-US" sz="5400" dirty="0"/>
              <a:t>1. HS </a:t>
            </a:r>
            <a:r>
              <a:rPr lang="en-US" sz="5400" dirty="0" err="1"/>
              <a:t>xem</a:t>
            </a:r>
            <a:r>
              <a:rPr lang="en-US" sz="5400" dirty="0"/>
              <a:t> </a:t>
            </a:r>
            <a:r>
              <a:rPr lang="en-US" sz="5400" dirty="0" err="1"/>
              <a:t>lại</a:t>
            </a:r>
            <a:r>
              <a:rPr lang="en-US" sz="5400" dirty="0"/>
              <a:t> </a:t>
            </a:r>
            <a:r>
              <a:rPr lang="en-US" sz="5400" dirty="0" err="1"/>
              <a:t>bài</a:t>
            </a:r>
            <a:r>
              <a:rPr lang="en-US" sz="5400" dirty="0"/>
              <a:t> 2, </a:t>
            </a:r>
            <a:r>
              <a:rPr lang="en-US" sz="5400" dirty="0" err="1"/>
              <a:t>tiết</a:t>
            </a:r>
            <a:r>
              <a:rPr lang="en-US" sz="5400" dirty="0"/>
              <a:t> 1(PHẦN I)</a:t>
            </a:r>
          </a:p>
          <a:p>
            <a:r>
              <a:rPr lang="en-US" sz="5400" dirty="0"/>
              <a:t>2. </a:t>
            </a:r>
            <a:r>
              <a:rPr lang="en-US" sz="5400" dirty="0" err="1"/>
              <a:t>Đọc</a:t>
            </a:r>
            <a:r>
              <a:rPr lang="en-US" sz="5400" dirty="0"/>
              <a:t> </a:t>
            </a:r>
            <a:r>
              <a:rPr lang="en-US" sz="5400" dirty="0" err="1"/>
              <a:t>trước</a:t>
            </a:r>
            <a:r>
              <a:rPr lang="en-US" sz="5400" dirty="0"/>
              <a:t> </a:t>
            </a:r>
            <a:r>
              <a:rPr lang="en-US" sz="5400" dirty="0" err="1"/>
              <a:t>bài</a:t>
            </a:r>
            <a:r>
              <a:rPr lang="en-US" sz="5400" dirty="0"/>
              <a:t> 4( PHẦN II)</a:t>
            </a:r>
          </a:p>
          <a:p>
            <a:r>
              <a:rPr lang="en-US" sz="5400" dirty="0"/>
              <a:t>3. HS </a:t>
            </a:r>
            <a:r>
              <a:rPr lang="en-US" sz="5400" dirty="0" err="1"/>
              <a:t>nhớ</a:t>
            </a:r>
            <a:r>
              <a:rPr lang="en-US" sz="5400" dirty="0"/>
              <a:t> </a:t>
            </a:r>
            <a:r>
              <a:rPr lang="en-US" sz="5400" dirty="0" err="1"/>
              <a:t>lên</a:t>
            </a:r>
            <a:r>
              <a:rPr lang="en-US" sz="5400" dirty="0"/>
              <a:t> </a:t>
            </a:r>
            <a:r>
              <a:rPr lang="en-US" sz="5400" dirty="0" err="1"/>
              <a:t>trang</a:t>
            </a:r>
            <a:r>
              <a:rPr lang="en-US" sz="5400" dirty="0"/>
              <a:t> </a:t>
            </a:r>
            <a:r>
              <a:rPr lang="en-US" sz="5400" dirty="0" err="1">
                <a:solidFill>
                  <a:srgbClr val="C00000"/>
                </a:solidFill>
              </a:rPr>
              <a:t>lms</a:t>
            </a:r>
            <a:r>
              <a:rPr lang="en-US" sz="5400" dirty="0"/>
              <a:t> </a:t>
            </a:r>
            <a:r>
              <a:rPr lang="en-US" sz="5400" dirty="0" err="1"/>
              <a:t>để</a:t>
            </a:r>
            <a:r>
              <a:rPr lang="en-US" sz="5400" dirty="0"/>
              <a:t> </a:t>
            </a:r>
            <a:r>
              <a:rPr lang="en-US" sz="5400" dirty="0" err="1"/>
              <a:t>xem</a:t>
            </a:r>
            <a:r>
              <a:rPr lang="en-US" sz="5400" dirty="0"/>
              <a:t> </a:t>
            </a:r>
            <a:r>
              <a:rPr lang="en-US" sz="5400" dirty="0" err="1"/>
              <a:t>lại</a:t>
            </a:r>
            <a:r>
              <a:rPr lang="en-US" sz="5400" dirty="0"/>
              <a:t> </a:t>
            </a:r>
            <a:r>
              <a:rPr lang="en-US" sz="5400" dirty="0" err="1"/>
              <a:t>bài</a:t>
            </a:r>
            <a:r>
              <a:rPr lang="en-US" sz="5400" dirty="0"/>
              <a:t> </a:t>
            </a:r>
            <a:r>
              <a:rPr lang="en-US" sz="5400" dirty="0" err="1"/>
              <a:t>học</a:t>
            </a:r>
            <a:r>
              <a:rPr lang="en-US" sz="5400" dirty="0"/>
              <a:t> </a:t>
            </a:r>
            <a:r>
              <a:rPr lang="en-US" sz="5400" dirty="0" err="1"/>
              <a:t>nhé</a:t>
            </a:r>
            <a:r>
              <a:rPr lang="en-US" sz="5400" dirty="0"/>
              <a:t>.</a:t>
            </a:r>
          </a:p>
          <a:p>
            <a:endParaRPr lang="vi-VN" dirty="0"/>
          </a:p>
        </p:txBody>
      </p:sp>
    </p:spTree>
    <p:extLst>
      <p:ext uri="{BB962C8B-B14F-4D97-AF65-F5344CB8AC3E}">
        <p14:creationId xmlns:p14="http://schemas.microsoft.com/office/powerpoint/2010/main" val="547288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731</Words>
  <Application>Microsoft Office PowerPoint</Application>
  <PresentationFormat>Widescreen</PresentationFormat>
  <Paragraphs>57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等线</vt:lpstr>
      <vt:lpstr>Arial</vt:lpstr>
      <vt:lpstr>Calibri</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DÒ_TUẦN 5 </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www.1ppt.com</dc:description>
  <cp:lastModifiedBy>hkdung.bdq3@hcm.edu.vn</cp:lastModifiedBy>
  <cp:revision>177</cp:revision>
  <dcterms:created xsi:type="dcterms:W3CDTF">2017-05-08T08:38:07Z</dcterms:created>
  <dcterms:modified xsi:type="dcterms:W3CDTF">2021-09-25T01:56:16Z</dcterms:modified>
</cp:coreProperties>
</file>