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8C11A67-BB10-42A8-9FE7-2F31EB9BFA20}" type="datetimeFigureOut">
              <a:rPr lang="en-US" smtClean="0"/>
              <a:pPr/>
              <a:t>10/17/2021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67D2F34-27F8-44FF-B7CD-475CACC2F174}"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67D2F34-27F8-44FF-B7CD-475CACC2F174}" type="slidenum">
              <a:rPr lang="en-US" smtClean="0"/>
              <a:pPr/>
              <a:t>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EF94179-6E6E-421F-80FE-0743CE6DE2DC}" type="datetimeFigureOut">
              <a:rPr lang="en-US" smtClean="0"/>
              <a:pPr/>
              <a:t>10/17/2021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2C797B-4FA6-448E-A284-DDFCFE7053A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EF94179-6E6E-421F-80FE-0743CE6DE2DC}" type="datetimeFigureOut">
              <a:rPr lang="en-US" smtClean="0"/>
              <a:pPr/>
              <a:t>10/17/2021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2C797B-4FA6-448E-A284-DDFCFE7053A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EF94179-6E6E-421F-80FE-0743CE6DE2DC}" type="datetimeFigureOut">
              <a:rPr lang="en-US" smtClean="0"/>
              <a:pPr/>
              <a:t>10/17/2021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2C797B-4FA6-448E-A284-DDFCFE7053A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EF94179-6E6E-421F-80FE-0743CE6DE2DC}" type="datetimeFigureOut">
              <a:rPr lang="en-US" smtClean="0"/>
              <a:pPr/>
              <a:t>10/17/2021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2C797B-4FA6-448E-A284-DDFCFE7053A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EF94179-6E6E-421F-80FE-0743CE6DE2DC}" type="datetimeFigureOut">
              <a:rPr lang="en-US" smtClean="0"/>
              <a:pPr/>
              <a:t>10/17/2021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2C797B-4FA6-448E-A284-DDFCFE7053A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EF94179-6E6E-421F-80FE-0743CE6DE2DC}" type="datetimeFigureOut">
              <a:rPr lang="en-US" smtClean="0"/>
              <a:pPr/>
              <a:t>10/17/2021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2C797B-4FA6-448E-A284-DDFCFE7053A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EF94179-6E6E-421F-80FE-0743CE6DE2DC}" type="datetimeFigureOut">
              <a:rPr lang="en-US" smtClean="0"/>
              <a:pPr/>
              <a:t>10/17/2021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22C797B-4FA6-448E-A284-DDFCFE7053A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EF94179-6E6E-421F-80FE-0743CE6DE2DC}" type="datetimeFigureOut">
              <a:rPr lang="en-US" smtClean="0"/>
              <a:pPr/>
              <a:t>10/17/2021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22C797B-4FA6-448E-A284-DDFCFE7053A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F94179-6E6E-421F-80FE-0743CE6DE2DC}" type="datetimeFigureOut">
              <a:rPr lang="en-US" smtClean="0"/>
              <a:pPr/>
              <a:t>10/17/2021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22C797B-4FA6-448E-A284-DDFCFE7053A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EF94179-6E6E-421F-80FE-0743CE6DE2DC}" type="datetimeFigureOut">
              <a:rPr lang="en-US" smtClean="0"/>
              <a:pPr/>
              <a:t>10/17/2021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2C797B-4FA6-448E-A284-DDFCFE7053A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EF94179-6E6E-421F-80FE-0743CE6DE2DC}" type="datetimeFigureOut">
              <a:rPr lang="en-US" smtClean="0"/>
              <a:pPr/>
              <a:t>10/17/2021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2C797B-4FA6-448E-A284-DDFCFE7053A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F94179-6E6E-421F-80FE-0743CE6DE2DC}" type="datetimeFigureOut">
              <a:rPr lang="en-US" smtClean="0"/>
              <a:pPr/>
              <a:t>10/17/2021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2C797B-4FA6-448E-A284-DDFCFE7053A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image" Target="../media/image13.jpeg"/><Relationship Id="rId1" Type="http://schemas.openxmlformats.org/officeDocument/2006/relationships/slideLayout" Target="../slideLayouts/slideLayout7.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power 6.jpg"/>
          <p:cNvPicPr>
            <a:picLocks noChangeAspect="1" noChangeArrowheads="1"/>
          </p:cNvPicPr>
          <p:nvPr/>
        </p:nvPicPr>
        <p:blipFill>
          <a:blip r:embed="rId3"/>
          <a:srcRect/>
          <a:stretch>
            <a:fillRect/>
          </a:stretch>
        </p:blipFill>
        <p:spPr bwMode="auto">
          <a:xfrm>
            <a:off x="0" y="-304800"/>
            <a:ext cx="9144000" cy="6858000"/>
          </a:xfrm>
          <a:prstGeom prst="rect">
            <a:avLst/>
          </a:prstGeom>
          <a:noFill/>
        </p:spPr>
      </p:pic>
      <p:sp>
        <p:nvSpPr>
          <p:cNvPr id="6" name="TextBox 5"/>
          <p:cNvSpPr txBox="1"/>
          <p:nvPr/>
        </p:nvSpPr>
        <p:spPr>
          <a:xfrm>
            <a:off x="1981200" y="1752600"/>
            <a:ext cx="7162800" cy="2708434"/>
          </a:xfrm>
          <a:prstGeom prst="rect">
            <a:avLst/>
          </a:prstGeom>
          <a:noFill/>
        </p:spPr>
        <p:txBody>
          <a:bodyPr wrap="square" rtlCol="0">
            <a:spAutoFit/>
          </a:bodyPr>
          <a:lstStyle/>
          <a:p>
            <a:r>
              <a:rPr lang="en-US" sz="2800" b="1" dirty="0" smtClean="0">
                <a:solidFill>
                  <a:srgbClr val="7030A0"/>
                </a:solidFill>
                <a:latin typeface="Arial" pitchFamily="34" charset="0"/>
                <a:cs typeface="Arial" pitchFamily="34" charset="0"/>
              </a:rPr>
              <a:t>Week  7 -  Period 19</a:t>
            </a:r>
          </a:p>
          <a:p>
            <a:r>
              <a:rPr lang="en-US" sz="2800" b="1" u="sng" dirty="0" smtClean="0">
                <a:latin typeface="Arial" pitchFamily="34" charset="0"/>
                <a:cs typeface="Arial" pitchFamily="34" charset="0"/>
              </a:rPr>
              <a:t>Unit Four</a:t>
            </a:r>
            <a:r>
              <a:rPr lang="en-US" sz="2800" b="1" dirty="0" smtClean="0">
                <a:latin typeface="Arial" pitchFamily="34" charset="0"/>
                <a:cs typeface="Arial" pitchFamily="34" charset="0"/>
              </a:rPr>
              <a:t> :</a:t>
            </a:r>
            <a:r>
              <a:rPr lang="en-US" sz="2800" dirty="0" smtClean="0">
                <a:latin typeface="Arial" pitchFamily="34" charset="0"/>
                <a:cs typeface="Arial" pitchFamily="34" charset="0"/>
              </a:rPr>
              <a:t>    </a:t>
            </a:r>
            <a:r>
              <a:rPr lang="en-US" sz="4400" dirty="0" smtClean="0">
                <a:solidFill>
                  <a:srgbClr val="FF0000"/>
                </a:solidFill>
                <a:latin typeface=".VnCooperH" pitchFamily="34" charset="0"/>
                <a:cs typeface="Arial" pitchFamily="34" charset="0"/>
              </a:rPr>
              <a:t>AT SCHOOL</a:t>
            </a:r>
          </a:p>
          <a:p>
            <a:r>
              <a:rPr lang="en-US" sz="4000" b="1" dirty="0" smtClean="0">
                <a:solidFill>
                  <a:srgbClr val="00B050"/>
                </a:solidFill>
                <a:latin typeface="Arial" pitchFamily="34" charset="0"/>
                <a:cs typeface="Arial" pitchFamily="34" charset="0"/>
              </a:rPr>
              <a:t>                     KHỐI  7</a:t>
            </a:r>
          </a:p>
          <a:p>
            <a:r>
              <a:rPr lang="en-US" sz="3600" b="1" dirty="0" smtClean="0">
                <a:latin typeface="Arial" pitchFamily="34" charset="0"/>
                <a:cs typeface="Arial" pitchFamily="34" charset="0"/>
              </a:rPr>
              <a:t>                    2021 - 2022</a:t>
            </a:r>
          </a:p>
          <a:p>
            <a:endParaRPr lang="en-US"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85800" y="304800"/>
            <a:ext cx="8001000" cy="461665"/>
          </a:xfrm>
          <a:prstGeom prst="rect">
            <a:avLst/>
          </a:prstGeom>
          <a:noFill/>
        </p:spPr>
        <p:txBody>
          <a:bodyPr wrap="square" rtlCol="0">
            <a:spAutoFit/>
          </a:bodyPr>
          <a:lstStyle/>
          <a:p>
            <a:r>
              <a:rPr lang="en-US" sz="2400" b="1" dirty="0" smtClean="0">
                <a:solidFill>
                  <a:srgbClr val="FF0000"/>
                </a:solidFill>
                <a:latin typeface="Arial" pitchFamily="34" charset="0"/>
                <a:cs typeface="Arial" pitchFamily="34" charset="0"/>
              </a:rPr>
              <a:t>A4/ Look at the pictures. Ask and answer questions.</a:t>
            </a:r>
            <a:endParaRPr lang="en-US" sz="2400" b="1" dirty="0">
              <a:solidFill>
                <a:srgbClr val="FF0000"/>
              </a:solidFill>
              <a:latin typeface="Arial" pitchFamily="34" charset="0"/>
              <a:cs typeface="Arial" pitchFamily="34" charset="0"/>
            </a:endParaRPr>
          </a:p>
        </p:txBody>
      </p:sp>
      <p:pic>
        <p:nvPicPr>
          <p:cNvPr id="2050" name="Picture 2" descr="D:\Lan.jpg"/>
          <p:cNvPicPr>
            <a:picLocks noChangeAspect="1" noChangeArrowheads="1"/>
          </p:cNvPicPr>
          <p:nvPr/>
        </p:nvPicPr>
        <p:blipFill>
          <a:blip r:embed="rId2"/>
          <a:srcRect/>
          <a:stretch>
            <a:fillRect/>
          </a:stretch>
        </p:blipFill>
        <p:spPr bwMode="auto">
          <a:xfrm>
            <a:off x="461963" y="914400"/>
            <a:ext cx="2586037" cy="1905000"/>
          </a:xfrm>
          <a:prstGeom prst="rect">
            <a:avLst/>
          </a:prstGeom>
          <a:noFill/>
        </p:spPr>
      </p:pic>
      <p:pic>
        <p:nvPicPr>
          <p:cNvPr id="2051" name="Picture 3" descr="D:\Bình.jpg"/>
          <p:cNvPicPr>
            <a:picLocks noChangeAspect="1" noChangeArrowheads="1"/>
          </p:cNvPicPr>
          <p:nvPr/>
        </p:nvPicPr>
        <p:blipFill>
          <a:blip r:embed="rId3"/>
          <a:srcRect/>
          <a:stretch>
            <a:fillRect/>
          </a:stretch>
        </p:blipFill>
        <p:spPr bwMode="auto">
          <a:xfrm>
            <a:off x="3276600" y="914400"/>
            <a:ext cx="2590800" cy="1905000"/>
          </a:xfrm>
          <a:prstGeom prst="rect">
            <a:avLst/>
          </a:prstGeom>
          <a:noFill/>
        </p:spPr>
      </p:pic>
      <p:pic>
        <p:nvPicPr>
          <p:cNvPr id="2052" name="Picture 4" descr="D:\Hùng.jpg"/>
          <p:cNvPicPr>
            <a:picLocks noChangeAspect="1" noChangeArrowheads="1"/>
          </p:cNvPicPr>
          <p:nvPr/>
        </p:nvPicPr>
        <p:blipFill>
          <a:blip r:embed="rId4" cstate="print"/>
          <a:srcRect/>
          <a:stretch>
            <a:fillRect/>
          </a:stretch>
        </p:blipFill>
        <p:spPr bwMode="auto">
          <a:xfrm>
            <a:off x="6172200" y="914400"/>
            <a:ext cx="2438400" cy="1905000"/>
          </a:xfrm>
          <a:prstGeom prst="rect">
            <a:avLst/>
          </a:prstGeom>
          <a:noFill/>
        </p:spPr>
      </p:pic>
      <p:pic>
        <p:nvPicPr>
          <p:cNvPr id="2053" name="Picture 5" descr="D:\Loan.jpg"/>
          <p:cNvPicPr>
            <a:picLocks noChangeAspect="1" noChangeArrowheads="1"/>
          </p:cNvPicPr>
          <p:nvPr/>
        </p:nvPicPr>
        <p:blipFill>
          <a:blip r:embed="rId5" cstate="print"/>
          <a:srcRect/>
          <a:stretch>
            <a:fillRect/>
          </a:stretch>
        </p:blipFill>
        <p:spPr bwMode="auto">
          <a:xfrm>
            <a:off x="457201" y="3048000"/>
            <a:ext cx="2590800" cy="1905000"/>
          </a:xfrm>
          <a:prstGeom prst="rect">
            <a:avLst/>
          </a:prstGeom>
          <a:noFill/>
        </p:spPr>
      </p:pic>
      <p:pic>
        <p:nvPicPr>
          <p:cNvPr id="2054" name="Picture 6" descr="D:\Hoa.jpg"/>
          <p:cNvPicPr>
            <a:picLocks noChangeAspect="1" noChangeArrowheads="1"/>
          </p:cNvPicPr>
          <p:nvPr/>
        </p:nvPicPr>
        <p:blipFill>
          <a:blip r:embed="rId6"/>
          <a:srcRect/>
          <a:stretch>
            <a:fillRect/>
          </a:stretch>
        </p:blipFill>
        <p:spPr bwMode="auto">
          <a:xfrm>
            <a:off x="3352800" y="3048000"/>
            <a:ext cx="2590800" cy="1905000"/>
          </a:xfrm>
          <a:prstGeom prst="rect">
            <a:avLst/>
          </a:prstGeom>
          <a:noFill/>
        </p:spPr>
      </p:pic>
      <p:pic>
        <p:nvPicPr>
          <p:cNvPr id="2055" name="Picture 7" descr="D:\Mi.jpg"/>
          <p:cNvPicPr>
            <a:picLocks noChangeAspect="1" noChangeArrowheads="1"/>
          </p:cNvPicPr>
          <p:nvPr/>
        </p:nvPicPr>
        <p:blipFill>
          <a:blip r:embed="rId7" cstate="print"/>
          <a:srcRect/>
          <a:stretch>
            <a:fillRect/>
          </a:stretch>
        </p:blipFill>
        <p:spPr bwMode="auto">
          <a:xfrm>
            <a:off x="6248400" y="3048000"/>
            <a:ext cx="2362200" cy="1981200"/>
          </a:xfrm>
          <a:prstGeom prst="rect">
            <a:avLst/>
          </a:prstGeom>
          <a:noFill/>
        </p:spPr>
      </p:pic>
      <p:sp>
        <p:nvSpPr>
          <p:cNvPr id="10" name="TextBox 9"/>
          <p:cNvSpPr txBox="1"/>
          <p:nvPr/>
        </p:nvSpPr>
        <p:spPr>
          <a:xfrm>
            <a:off x="0" y="5181600"/>
            <a:ext cx="9144000" cy="1754326"/>
          </a:xfrm>
          <a:prstGeom prst="rect">
            <a:avLst/>
          </a:prstGeom>
          <a:noFill/>
        </p:spPr>
        <p:txBody>
          <a:bodyPr wrap="square" rtlCol="0">
            <a:spAutoFit/>
          </a:bodyPr>
          <a:lstStyle/>
          <a:p>
            <a:r>
              <a:rPr lang="en-US" sz="2400" b="1" dirty="0" smtClean="0">
                <a:solidFill>
                  <a:srgbClr val="7030A0"/>
                </a:solidFill>
                <a:latin typeface="Arial" pitchFamily="34" charset="0"/>
                <a:cs typeface="Arial" pitchFamily="34" charset="0"/>
              </a:rPr>
              <a:t>*What is </a:t>
            </a:r>
            <a:r>
              <a:rPr lang="en-US" sz="2400" b="1" dirty="0" err="1" smtClean="0">
                <a:solidFill>
                  <a:srgbClr val="7030A0"/>
                </a:solidFill>
                <a:latin typeface="Arial" pitchFamily="34" charset="0"/>
                <a:cs typeface="Arial" pitchFamily="34" charset="0"/>
              </a:rPr>
              <a:t>Lan</a:t>
            </a:r>
            <a:r>
              <a:rPr lang="en-US" sz="2400" b="1" dirty="0" smtClean="0">
                <a:solidFill>
                  <a:srgbClr val="7030A0"/>
                </a:solidFill>
                <a:latin typeface="Arial" pitchFamily="34" charset="0"/>
                <a:cs typeface="Arial" pitchFamily="34" charset="0"/>
              </a:rPr>
              <a:t> studying?  </a:t>
            </a:r>
            <a:r>
              <a:rPr lang="en-US" sz="2400" b="1" dirty="0" smtClean="0">
                <a:solidFill>
                  <a:srgbClr val="7030A0"/>
                </a:solidFill>
                <a:latin typeface="Arial" pitchFamily="34" charset="0"/>
                <a:cs typeface="Arial" pitchFamily="34" charset="0"/>
                <a:sym typeface="Wingdings" pitchFamily="2" charset="2"/>
              </a:rPr>
              <a:t> </a:t>
            </a:r>
            <a:r>
              <a:rPr lang="en-US" sz="2400" b="1" dirty="0" err="1" smtClean="0">
                <a:solidFill>
                  <a:srgbClr val="00B050"/>
                </a:solidFill>
                <a:latin typeface="Arial" pitchFamily="34" charset="0"/>
                <a:cs typeface="Arial" pitchFamily="34" charset="0"/>
                <a:sym typeface="Wingdings" pitchFamily="2" charset="2"/>
              </a:rPr>
              <a:t>Lan</a:t>
            </a:r>
            <a:r>
              <a:rPr lang="en-US" sz="2400" b="1" dirty="0" smtClean="0">
                <a:solidFill>
                  <a:srgbClr val="00B050"/>
                </a:solidFill>
                <a:latin typeface="Arial" pitchFamily="34" charset="0"/>
                <a:cs typeface="Arial" pitchFamily="34" charset="0"/>
                <a:sym typeface="Wingdings" pitchFamily="2" charset="2"/>
              </a:rPr>
              <a:t> is studying Physics.</a:t>
            </a:r>
          </a:p>
          <a:p>
            <a:r>
              <a:rPr lang="en-US" sz="2400" b="1" dirty="0" smtClean="0">
                <a:solidFill>
                  <a:srgbClr val="7030A0"/>
                </a:solidFill>
                <a:latin typeface="Arial" pitchFamily="34" charset="0"/>
                <a:cs typeface="Arial" pitchFamily="34" charset="0"/>
                <a:sym typeface="Wingdings" pitchFamily="2" charset="2"/>
              </a:rPr>
              <a:t>*What time </a:t>
            </a:r>
            <a:r>
              <a:rPr lang="en-US" sz="2400" b="1" dirty="0" err="1" smtClean="0">
                <a:solidFill>
                  <a:srgbClr val="7030A0"/>
                </a:solidFill>
                <a:latin typeface="Arial" pitchFamily="34" charset="0"/>
                <a:cs typeface="Arial" pitchFamily="34" charset="0"/>
                <a:sym typeface="Wingdings" pitchFamily="2" charset="2"/>
              </a:rPr>
              <a:t>deos</a:t>
            </a:r>
            <a:r>
              <a:rPr lang="en-US" sz="2400" b="1" dirty="0" smtClean="0">
                <a:solidFill>
                  <a:srgbClr val="7030A0"/>
                </a:solidFill>
                <a:latin typeface="Arial" pitchFamily="34" charset="0"/>
                <a:cs typeface="Arial" pitchFamily="34" charset="0"/>
                <a:sym typeface="Wingdings" pitchFamily="2" charset="2"/>
              </a:rPr>
              <a:t> </a:t>
            </a:r>
            <a:r>
              <a:rPr lang="en-US" sz="2400" b="1" dirty="0" err="1" smtClean="0">
                <a:solidFill>
                  <a:srgbClr val="7030A0"/>
                </a:solidFill>
                <a:latin typeface="Arial" pitchFamily="34" charset="0"/>
                <a:cs typeface="Arial" pitchFamily="34" charset="0"/>
                <a:sym typeface="Wingdings" pitchFamily="2" charset="2"/>
              </a:rPr>
              <a:t>Lan</a:t>
            </a:r>
            <a:r>
              <a:rPr lang="en-US" sz="2400" b="1" dirty="0" smtClean="0">
                <a:solidFill>
                  <a:srgbClr val="7030A0"/>
                </a:solidFill>
                <a:latin typeface="Arial" pitchFamily="34" charset="0"/>
                <a:cs typeface="Arial" pitchFamily="34" charset="0"/>
                <a:sym typeface="Wingdings" pitchFamily="2" charset="2"/>
              </a:rPr>
              <a:t> have her Physics class?</a:t>
            </a:r>
          </a:p>
          <a:p>
            <a:r>
              <a:rPr lang="en-US" sz="2400" b="1" dirty="0" smtClean="0">
                <a:solidFill>
                  <a:srgbClr val="7030A0"/>
                </a:solidFill>
                <a:latin typeface="Arial" pitchFamily="34" charset="0"/>
                <a:cs typeface="Arial" pitchFamily="34" charset="0"/>
                <a:sym typeface="Wingdings" pitchFamily="2" charset="2"/>
              </a:rPr>
              <a:t>   </a:t>
            </a:r>
            <a:r>
              <a:rPr lang="en-US" sz="2400" b="1" dirty="0" smtClean="0">
                <a:solidFill>
                  <a:srgbClr val="00B050"/>
                </a:solidFill>
                <a:latin typeface="Arial" pitchFamily="34" charset="0"/>
                <a:cs typeface="Arial" pitchFamily="34" charset="0"/>
                <a:sym typeface="Wingdings" pitchFamily="2" charset="2"/>
              </a:rPr>
              <a:t>She has her Physics class at 8.40.  </a:t>
            </a:r>
          </a:p>
          <a:p>
            <a:r>
              <a:rPr lang="en-US" b="1" dirty="0" smtClean="0">
                <a:solidFill>
                  <a:srgbClr val="FF0000"/>
                </a:solidFill>
                <a:latin typeface="Arial" pitchFamily="34" charset="0"/>
                <a:cs typeface="Arial" pitchFamily="34" charset="0"/>
                <a:sym typeface="Wingdings" pitchFamily="2" charset="2"/>
              </a:rPr>
              <a:t>                                                                                                 </a:t>
            </a:r>
          </a:p>
          <a:p>
            <a:endParaRPr lang="en-US" b="1"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381000"/>
            <a:ext cx="9144000" cy="5632311"/>
          </a:xfrm>
          <a:prstGeom prst="rect">
            <a:avLst/>
          </a:prstGeom>
          <a:noFill/>
        </p:spPr>
        <p:txBody>
          <a:bodyPr wrap="square" rtlCol="0">
            <a:spAutoFit/>
          </a:bodyPr>
          <a:lstStyle/>
          <a:p>
            <a:r>
              <a:rPr lang="en-US" sz="2400" b="1" dirty="0" smtClean="0">
                <a:solidFill>
                  <a:srgbClr val="00B050"/>
                </a:solidFill>
                <a:latin typeface="Arial" pitchFamily="34" charset="0"/>
                <a:cs typeface="Arial" pitchFamily="34" charset="0"/>
              </a:rPr>
              <a:t>*What is </a:t>
            </a:r>
            <a:r>
              <a:rPr lang="en-US" sz="2400" b="1" dirty="0" err="1" smtClean="0">
                <a:solidFill>
                  <a:srgbClr val="00B050"/>
                </a:solidFill>
                <a:latin typeface="Arial" pitchFamily="34" charset="0"/>
                <a:cs typeface="Arial" pitchFamily="34" charset="0"/>
              </a:rPr>
              <a:t>Binh</a:t>
            </a:r>
            <a:r>
              <a:rPr lang="en-US" sz="2400" b="1" dirty="0" smtClean="0">
                <a:solidFill>
                  <a:srgbClr val="00B050"/>
                </a:solidFill>
                <a:latin typeface="Arial" pitchFamily="34" charset="0"/>
                <a:cs typeface="Arial" pitchFamily="34" charset="0"/>
              </a:rPr>
              <a:t> studying ?  </a:t>
            </a:r>
            <a:r>
              <a:rPr lang="en-US" sz="2400" dirty="0" smtClean="0">
                <a:latin typeface="Arial" pitchFamily="34" charset="0"/>
                <a:cs typeface="Arial" pitchFamily="34" charset="0"/>
                <a:sym typeface="Wingdings" pitchFamily="2" charset="2"/>
              </a:rPr>
              <a:t> </a:t>
            </a:r>
            <a:r>
              <a:rPr lang="en-US" sz="2400" dirty="0" err="1" smtClean="0">
                <a:latin typeface="Arial" pitchFamily="34" charset="0"/>
                <a:cs typeface="Arial" pitchFamily="34" charset="0"/>
                <a:sym typeface="Wingdings" pitchFamily="2" charset="2"/>
              </a:rPr>
              <a:t>Binh</a:t>
            </a:r>
            <a:r>
              <a:rPr lang="en-US" sz="2400" dirty="0" smtClean="0">
                <a:latin typeface="Arial" pitchFamily="34" charset="0"/>
                <a:cs typeface="Arial" pitchFamily="34" charset="0"/>
                <a:sym typeface="Wingdings" pitchFamily="2" charset="2"/>
              </a:rPr>
              <a:t> is studying Geography.</a:t>
            </a:r>
          </a:p>
          <a:p>
            <a:r>
              <a:rPr lang="en-US" sz="2400" dirty="0" smtClean="0">
                <a:latin typeface="Arial" pitchFamily="34" charset="0"/>
                <a:cs typeface="Arial" pitchFamily="34" charset="0"/>
                <a:sym typeface="Wingdings" pitchFamily="2" charset="2"/>
              </a:rPr>
              <a:t>   </a:t>
            </a:r>
            <a:r>
              <a:rPr lang="en-US" sz="2400" b="1" dirty="0" smtClean="0">
                <a:solidFill>
                  <a:srgbClr val="00B050"/>
                </a:solidFill>
                <a:latin typeface="Arial" pitchFamily="34" charset="0"/>
                <a:cs typeface="Arial" pitchFamily="34" charset="0"/>
                <a:sym typeface="Wingdings" pitchFamily="2" charset="2"/>
              </a:rPr>
              <a:t>What time does </a:t>
            </a:r>
            <a:r>
              <a:rPr lang="en-US" sz="2400" b="1" dirty="0" err="1" smtClean="0">
                <a:solidFill>
                  <a:srgbClr val="00B050"/>
                </a:solidFill>
                <a:latin typeface="Arial" pitchFamily="34" charset="0"/>
                <a:cs typeface="Arial" pitchFamily="34" charset="0"/>
                <a:sym typeface="Wingdings" pitchFamily="2" charset="2"/>
              </a:rPr>
              <a:t>Binh</a:t>
            </a:r>
            <a:r>
              <a:rPr lang="en-US" sz="2400" b="1" dirty="0" smtClean="0">
                <a:solidFill>
                  <a:srgbClr val="00B050"/>
                </a:solidFill>
                <a:latin typeface="Arial" pitchFamily="34" charset="0"/>
                <a:cs typeface="Arial" pitchFamily="34" charset="0"/>
                <a:sym typeface="Wingdings" pitchFamily="2" charset="2"/>
              </a:rPr>
              <a:t> have his Geography class?</a:t>
            </a:r>
          </a:p>
          <a:p>
            <a:r>
              <a:rPr lang="en-US" sz="2400" dirty="0" smtClean="0">
                <a:latin typeface="Arial" pitchFamily="34" charset="0"/>
                <a:cs typeface="Arial" pitchFamily="34" charset="0"/>
                <a:sym typeface="Wingdings" pitchFamily="2" charset="2"/>
              </a:rPr>
              <a:t>    He has his Geography class at 10.10.</a:t>
            </a:r>
          </a:p>
          <a:p>
            <a:r>
              <a:rPr lang="en-US" sz="2400" b="1" dirty="0" smtClean="0">
                <a:solidFill>
                  <a:srgbClr val="00B050"/>
                </a:solidFill>
                <a:latin typeface="Arial" pitchFamily="34" charset="0"/>
                <a:cs typeface="Arial" pitchFamily="34" charset="0"/>
                <a:sym typeface="Wingdings" pitchFamily="2" charset="2"/>
              </a:rPr>
              <a:t>*What is Hung studying?  </a:t>
            </a:r>
            <a:r>
              <a:rPr lang="en-US" sz="2400" dirty="0" smtClean="0">
                <a:latin typeface="Arial" pitchFamily="34" charset="0"/>
                <a:cs typeface="Arial" pitchFamily="34" charset="0"/>
                <a:sym typeface="Wingdings" pitchFamily="2" charset="2"/>
              </a:rPr>
              <a:t> Hung is studying English.</a:t>
            </a:r>
          </a:p>
          <a:p>
            <a:r>
              <a:rPr lang="en-US" sz="2400" dirty="0" smtClean="0">
                <a:latin typeface="Arial" pitchFamily="34" charset="0"/>
                <a:cs typeface="Arial" pitchFamily="34" charset="0"/>
                <a:sym typeface="Wingdings" pitchFamily="2" charset="2"/>
              </a:rPr>
              <a:t>  </a:t>
            </a:r>
            <a:r>
              <a:rPr lang="en-US" sz="2400" b="1" dirty="0" smtClean="0">
                <a:solidFill>
                  <a:srgbClr val="00B050"/>
                </a:solidFill>
                <a:latin typeface="Arial" pitchFamily="34" charset="0"/>
                <a:cs typeface="Arial" pitchFamily="34" charset="0"/>
                <a:sym typeface="Wingdings" pitchFamily="2" charset="2"/>
              </a:rPr>
              <a:t>What time does Hung have his English class?</a:t>
            </a:r>
          </a:p>
          <a:p>
            <a:r>
              <a:rPr lang="en-US" sz="2400" dirty="0" smtClean="0">
                <a:latin typeface="Arial" pitchFamily="34" charset="0"/>
                <a:cs typeface="Arial" pitchFamily="34" charset="0"/>
                <a:sym typeface="Wingdings" pitchFamily="2" charset="2"/>
              </a:rPr>
              <a:t>   He has his English class at 9.20.</a:t>
            </a:r>
          </a:p>
          <a:p>
            <a:r>
              <a:rPr lang="en-US" sz="2400" b="1" dirty="0" smtClean="0">
                <a:solidFill>
                  <a:srgbClr val="00B050"/>
                </a:solidFill>
                <a:latin typeface="Arial" pitchFamily="34" charset="0"/>
                <a:cs typeface="Arial" pitchFamily="34" charset="0"/>
                <a:sym typeface="Wingdings" pitchFamily="2" charset="2"/>
              </a:rPr>
              <a:t>*What is Loan studying ?  </a:t>
            </a:r>
            <a:r>
              <a:rPr lang="en-US" sz="2400" dirty="0" smtClean="0">
                <a:latin typeface="Arial" pitchFamily="34" charset="0"/>
                <a:cs typeface="Arial" pitchFamily="34" charset="0"/>
                <a:sym typeface="Wingdings" pitchFamily="2" charset="2"/>
              </a:rPr>
              <a:t> Loan is studying Music.</a:t>
            </a:r>
          </a:p>
          <a:p>
            <a:r>
              <a:rPr lang="en-US" sz="2400" dirty="0" smtClean="0">
                <a:latin typeface="Arial" pitchFamily="34" charset="0"/>
                <a:cs typeface="Arial" pitchFamily="34" charset="0"/>
                <a:sym typeface="Wingdings" pitchFamily="2" charset="2"/>
              </a:rPr>
              <a:t>  </a:t>
            </a:r>
            <a:r>
              <a:rPr lang="en-US" sz="2400" b="1" dirty="0" smtClean="0">
                <a:solidFill>
                  <a:srgbClr val="00B050"/>
                </a:solidFill>
                <a:latin typeface="Arial" pitchFamily="34" charset="0"/>
                <a:cs typeface="Arial" pitchFamily="34" charset="0"/>
                <a:sym typeface="Wingdings" pitchFamily="2" charset="2"/>
              </a:rPr>
              <a:t>What time does Loan have her Music class?</a:t>
            </a:r>
          </a:p>
          <a:p>
            <a:r>
              <a:rPr lang="en-US" sz="2400" dirty="0" smtClean="0">
                <a:latin typeface="Arial" pitchFamily="34" charset="0"/>
                <a:cs typeface="Arial" pitchFamily="34" charset="0"/>
                <a:sym typeface="Wingdings" pitchFamily="2" charset="2"/>
              </a:rPr>
              <a:t>   She has her Music class at 3.30.</a:t>
            </a:r>
          </a:p>
          <a:p>
            <a:r>
              <a:rPr lang="en-US" sz="2400" b="1" dirty="0" smtClean="0">
                <a:solidFill>
                  <a:srgbClr val="00B050"/>
                </a:solidFill>
                <a:latin typeface="Arial" pitchFamily="34" charset="0"/>
                <a:cs typeface="Arial" pitchFamily="34" charset="0"/>
                <a:sym typeface="Wingdings" pitchFamily="2" charset="2"/>
              </a:rPr>
              <a:t>*What is </a:t>
            </a:r>
            <a:r>
              <a:rPr lang="en-US" sz="2400" b="1" dirty="0" err="1" smtClean="0">
                <a:solidFill>
                  <a:srgbClr val="00B050"/>
                </a:solidFill>
                <a:latin typeface="Arial" pitchFamily="34" charset="0"/>
                <a:cs typeface="Arial" pitchFamily="34" charset="0"/>
                <a:sym typeface="Wingdings" pitchFamily="2" charset="2"/>
              </a:rPr>
              <a:t>Hoa</a:t>
            </a:r>
            <a:r>
              <a:rPr lang="en-US" sz="2400" b="1" dirty="0" smtClean="0">
                <a:solidFill>
                  <a:srgbClr val="00B050"/>
                </a:solidFill>
                <a:latin typeface="Arial" pitchFamily="34" charset="0"/>
                <a:cs typeface="Arial" pitchFamily="34" charset="0"/>
                <a:sym typeface="Wingdings" pitchFamily="2" charset="2"/>
              </a:rPr>
              <a:t> studying?</a:t>
            </a:r>
            <a:r>
              <a:rPr lang="en-US" sz="2400" dirty="0" smtClean="0">
                <a:latin typeface="Arial" pitchFamily="34" charset="0"/>
                <a:cs typeface="Arial" pitchFamily="34" charset="0"/>
                <a:sym typeface="Wingdings" pitchFamily="2" charset="2"/>
              </a:rPr>
              <a:t>   </a:t>
            </a:r>
            <a:r>
              <a:rPr lang="en-US" sz="2400" dirty="0" err="1" smtClean="0">
                <a:latin typeface="Arial" pitchFamily="34" charset="0"/>
                <a:cs typeface="Arial" pitchFamily="34" charset="0"/>
                <a:sym typeface="Wingdings" pitchFamily="2" charset="2"/>
              </a:rPr>
              <a:t>Hoa</a:t>
            </a:r>
            <a:r>
              <a:rPr lang="en-US" sz="2400" dirty="0" smtClean="0">
                <a:latin typeface="Arial" pitchFamily="34" charset="0"/>
                <a:cs typeface="Arial" pitchFamily="34" charset="0"/>
                <a:sym typeface="Wingdings" pitchFamily="2" charset="2"/>
              </a:rPr>
              <a:t> is studying Math.</a:t>
            </a:r>
          </a:p>
          <a:p>
            <a:r>
              <a:rPr lang="en-US" sz="2400" dirty="0" smtClean="0">
                <a:latin typeface="Arial" pitchFamily="34" charset="0"/>
                <a:cs typeface="Arial" pitchFamily="34" charset="0"/>
                <a:sym typeface="Wingdings" pitchFamily="2" charset="2"/>
              </a:rPr>
              <a:t>  </a:t>
            </a:r>
            <a:r>
              <a:rPr lang="en-US" sz="2400" b="1" dirty="0" smtClean="0">
                <a:solidFill>
                  <a:srgbClr val="00B050"/>
                </a:solidFill>
                <a:latin typeface="Arial" pitchFamily="34" charset="0"/>
                <a:cs typeface="Arial" pitchFamily="34" charset="0"/>
                <a:sym typeface="Wingdings" pitchFamily="2" charset="2"/>
              </a:rPr>
              <a:t>What time does </a:t>
            </a:r>
            <a:r>
              <a:rPr lang="en-US" sz="2400" b="1" dirty="0" err="1" smtClean="0">
                <a:solidFill>
                  <a:srgbClr val="00B050"/>
                </a:solidFill>
                <a:latin typeface="Arial" pitchFamily="34" charset="0"/>
                <a:cs typeface="Arial" pitchFamily="34" charset="0"/>
                <a:sym typeface="Wingdings" pitchFamily="2" charset="2"/>
              </a:rPr>
              <a:t>Hoa</a:t>
            </a:r>
            <a:r>
              <a:rPr lang="en-US" sz="2400" b="1" dirty="0" smtClean="0">
                <a:solidFill>
                  <a:srgbClr val="00B050"/>
                </a:solidFill>
                <a:latin typeface="Arial" pitchFamily="34" charset="0"/>
                <a:cs typeface="Arial" pitchFamily="34" charset="0"/>
                <a:sym typeface="Wingdings" pitchFamily="2" charset="2"/>
              </a:rPr>
              <a:t> have her Math class?</a:t>
            </a:r>
          </a:p>
          <a:p>
            <a:r>
              <a:rPr lang="en-US" sz="2400" dirty="0" smtClean="0">
                <a:latin typeface="Arial" pitchFamily="34" charset="0"/>
                <a:cs typeface="Arial" pitchFamily="34" charset="0"/>
                <a:sym typeface="Wingdings" pitchFamily="2" charset="2"/>
              </a:rPr>
              <a:t>   She has her Math class at 2.50.</a:t>
            </a:r>
          </a:p>
          <a:p>
            <a:r>
              <a:rPr lang="en-US" sz="2400" dirty="0" smtClean="0">
                <a:latin typeface="Arial" pitchFamily="34" charset="0"/>
                <a:cs typeface="Arial" pitchFamily="34" charset="0"/>
                <a:sym typeface="Wingdings" pitchFamily="2" charset="2"/>
              </a:rPr>
              <a:t>*</a:t>
            </a:r>
            <a:r>
              <a:rPr lang="en-US" sz="2400" b="1" dirty="0" smtClean="0">
                <a:solidFill>
                  <a:srgbClr val="00B050"/>
                </a:solidFill>
                <a:latin typeface="Arial" pitchFamily="34" charset="0"/>
                <a:cs typeface="Arial" pitchFamily="34" charset="0"/>
                <a:sym typeface="Wingdings" pitchFamily="2" charset="2"/>
              </a:rPr>
              <a:t>What is Mi studying?  </a:t>
            </a:r>
            <a:r>
              <a:rPr lang="en-US" sz="2400" dirty="0" smtClean="0">
                <a:latin typeface="Arial" pitchFamily="34" charset="0"/>
                <a:cs typeface="Arial" pitchFamily="34" charset="0"/>
                <a:sym typeface="Wingdings" pitchFamily="2" charset="2"/>
              </a:rPr>
              <a:t> Mi is studying Physical Education (PE) </a:t>
            </a:r>
          </a:p>
          <a:p>
            <a:r>
              <a:rPr lang="en-US" sz="2400" dirty="0" smtClean="0">
                <a:latin typeface="Arial" pitchFamily="34" charset="0"/>
                <a:cs typeface="Arial" pitchFamily="34" charset="0"/>
                <a:sym typeface="Wingdings" pitchFamily="2" charset="2"/>
              </a:rPr>
              <a:t>  </a:t>
            </a:r>
            <a:r>
              <a:rPr lang="en-US" sz="2400" b="1" dirty="0" smtClean="0">
                <a:solidFill>
                  <a:srgbClr val="00B050"/>
                </a:solidFill>
                <a:latin typeface="Arial" pitchFamily="34" charset="0"/>
                <a:cs typeface="Arial" pitchFamily="34" charset="0"/>
                <a:sym typeface="Wingdings" pitchFamily="2" charset="2"/>
              </a:rPr>
              <a:t>What time does Mi have her P.E class?</a:t>
            </a:r>
          </a:p>
          <a:p>
            <a:r>
              <a:rPr lang="en-US" sz="2400" dirty="0" smtClean="0">
                <a:latin typeface="Arial" pitchFamily="34" charset="0"/>
                <a:cs typeface="Arial" pitchFamily="34" charset="0"/>
                <a:sym typeface="Wingdings" pitchFamily="2" charset="2"/>
              </a:rPr>
              <a:t>   She has her P.E class at 2.40.</a:t>
            </a:r>
            <a:endParaRPr lang="en-US" sz="24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Unit4 A5.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D:\power 5.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4" name="TextBox 3"/>
          <p:cNvSpPr txBox="1"/>
          <p:nvPr/>
        </p:nvSpPr>
        <p:spPr>
          <a:xfrm>
            <a:off x="838200" y="2286000"/>
            <a:ext cx="8077200" cy="2739211"/>
          </a:xfrm>
          <a:prstGeom prst="rect">
            <a:avLst/>
          </a:prstGeom>
          <a:noFill/>
        </p:spPr>
        <p:txBody>
          <a:bodyPr wrap="square" rtlCol="0">
            <a:spAutoFit/>
          </a:bodyPr>
          <a:lstStyle/>
          <a:p>
            <a:r>
              <a:rPr lang="en-US" sz="4400" dirty="0" smtClean="0">
                <a:solidFill>
                  <a:srgbClr val="FF0000"/>
                </a:solidFill>
                <a:latin typeface=".VnBodoniH" pitchFamily="34" charset="0"/>
                <a:cs typeface="Arial" pitchFamily="34" charset="0"/>
              </a:rPr>
              <a:t>HOMEWORK:</a:t>
            </a:r>
          </a:p>
          <a:p>
            <a:r>
              <a:rPr lang="en-US" sz="3200" dirty="0" smtClean="0">
                <a:solidFill>
                  <a:srgbClr val="7030A0"/>
                </a:solidFill>
                <a:latin typeface="Arial" pitchFamily="34" charset="0"/>
                <a:cs typeface="Arial" pitchFamily="34" charset="0"/>
              </a:rPr>
              <a:t>*Learn new words and grammar by heart.</a:t>
            </a:r>
          </a:p>
          <a:p>
            <a:r>
              <a:rPr lang="en-US" sz="3200" dirty="0" smtClean="0">
                <a:solidFill>
                  <a:srgbClr val="7030A0"/>
                </a:solidFill>
                <a:latin typeface="Arial" pitchFamily="34" charset="0"/>
                <a:cs typeface="Arial" pitchFamily="34" charset="0"/>
              </a:rPr>
              <a:t>*Do exercises.</a:t>
            </a:r>
          </a:p>
          <a:p>
            <a:r>
              <a:rPr lang="en-US" sz="3200" dirty="0" smtClean="0">
                <a:solidFill>
                  <a:srgbClr val="7030A0"/>
                </a:solidFill>
                <a:latin typeface="Arial" pitchFamily="34" charset="0"/>
                <a:cs typeface="Arial" pitchFamily="34" charset="0"/>
              </a:rPr>
              <a:t>*Write your schedule in your exercise book.</a:t>
            </a:r>
          </a:p>
          <a:p>
            <a:r>
              <a:rPr lang="en-US" sz="3200" dirty="0" smtClean="0">
                <a:solidFill>
                  <a:srgbClr val="7030A0"/>
                </a:solidFill>
                <a:latin typeface="Arial" pitchFamily="34" charset="0"/>
                <a:cs typeface="Arial" pitchFamily="34" charset="0"/>
              </a:rPr>
              <a:t>*Prepare next lesson.</a:t>
            </a:r>
            <a:endParaRPr lang="en-US" sz="3200" dirty="0">
              <a:solidFill>
                <a:srgbClr val="7030A0"/>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1"/>
            <a:ext cx="8915400" cy="1815882"/>
          </a:xfrm>
          <a:prstGeom prst="rect">
            <a:avLst/>
          </a:prstGeom>
          <a:noFill/>
        </p:spPr>
        <p:txBody>
          <a:bodyPr wrap="square" rtlCol="0">
            <a:spAutoFit/>
          </a:bodyPr>
          <a:lstStyle/>
          <a:p>
            <a:r>
              <a:rPr lang="en-US" sz="2800" b="1" dirty="0" smtClean="0">
                <a:solidFill>
                  <a:srgbClr val="00B050"/>
                </a:solidFill>
                <a:latin typeface="Arial" pitchFamily="34" charset="0"/>
                <a:cs typeface="Arial" pitchFamily="34" charset="0"/>
              </a:rPr>
              <a:t>Week 7 – Period 19</a:t>
            </a:r>
          </a:p>
          <a:p>
            <a:r>
              <a:rPr lang="en-US" sz="2800" b="1" dirty="0" smtClean="0">
                <a:latin typeface="Arial" pitchFamily="34" charset="0"/>
                <a:cs typeface="Arial" pitchFamily="34" charset="0"/>
              </a:rPr>
              <a:t>                                Unit 4:</a:t>
            </a:r>
            <a:r>
              <a:rPr lang="en-US" sz="2800" dirty="0" smtClean="0">
                <a:latin typeface="Arial" pitchFamily="34" charset="0"/>
                <a:cs typeface="Arial" pitchFamily="34" charset="0"/>
              </a:rPr>
              <a:t>   </a:t>
            </a:r>
            <a:r>
              <a:rPr lang="en-US" sz="2800" b="1" dirty="0" smtClean="0">
                <a:solidFill>
                  <a:srgbClr val="7030A0"/>
                </a:solidFill>
                <a:latin typeface="Arial" pitchFamily="34" charset="0"/>
                <a:cs typeface="Arial" pitchFamily="34" charset="0"/>
              </a:rPr>
              <a:t>AT SCHOOL</a:t>
            </a:r>
          </a:p>
          <a:p>
            <a:r>
              <a:rPr lang="en-US" sz="3200" b="1" dirty="0" smtClean="0">
                <a:solidFill>
                  <a:srgbClr val="FF0000"/>
                </a:solidFill>
                <a:latin typeface="Arial" pitchFamily="34" charset="0"/>
                <a:cs typeface="Arial" pitchFamily="34" charset="0"/>
              </a:rPr>
              <a:t>A/ Schedules: </a:t>
            </a:r>
            <a:r>
              <a:rPr lang="en-US" sz="2400" b="1" dirty="0" smtClean="0">
                <a:latin typeface="Arial" pitchFamily="34" charset="0"/>
                <a:cs typeface="Arial" pitchFamily="34" charset="0"/>
              </a:rPr>
              <a:t>(</a:t>
            </a:r>
            <a:r>
              <a:rPr lang="en-US" sz="2400" b="1" dirty="0" err="1" smtClean="0">
                <a:latin typeface="Arial" pitchFamily="34" charset="0"/>
                <a:cs typeface="Arial" pitchFamily="34" charset="0"/>
              </a:rPr>
              <a:t>Thời</a:t>
            </a:r>
            <a:r>
              <a:rPr lang="en-US" sz="2400" b="1" dirty="0" smtClean="0">
                <a:latin typeface="Arial" pitchFamily="34" charset="0"/>
                <a:cs typeface="Arial" pitchFamily="34" charset="0"/>
              </a:rPr>
              <a:t> </a:t>
            </a:r>
            <a:r>
              <a:rPr lang="en-US" sz="2400" b="1" dirty="0" err="1" smtClean="0">
                <a:latin typeface="Arial" pitchFamily="34" charset="0"/>
                <a:cs typeface="Arial" pitchFamily="34" charset="0"/>
              </a:rPr>
              <a:t>khóa</a:t>
            </a:r>
            <a:r>
              <a:rPr lang="en-US" sz="2400" b="1" dirty="0" smtClean="0">
                <a:latin typeface="Arial" pitchFamily="34" charset="0"/>
                <a:cs typeface="Arial" pitchFamily="34" charset="0"/>
              </a:rPr>
              <a:t> </a:t>
            </a:r>
            <a:r>
              <a:rPr lang="en-US" sz="2400" b="1" dirty="0" err="1" smtClean="0">
                <a:latin typeface="Arial" pitchFamily="34" charset="0"/>
                <a:cs typeface="Arial" pitchFamily="34" charset="0"/>
              </a:rPr>
              <a:t>biểu</a:t>
            </a:r>
            <a:r>
              <a:rPr lang="en-US" sz="2400" b="1" dirty="0" smtClean="0">
                <a:latin typeface="Arial" pitchFamily="34" charset="0"/>
                <a:cs typeface="Arial" pitchFamily="34" charset="0"/>
              </a:rPr>
              <a:t>)</a:t>
            </a:r>
            <a:r>
              <a:rPr lang="en-US" sz="2800" b="1" dirty="0" smtClean="0">
                <a:latin typeface="Arial" pitchFamily="34" charset="0"/>
                <a:cs typeface="Arial" pitchFamily="34" charset="0"/>
              </a:rPr>
              <a:t> </a:t>
            </a:r>
            <a:r>
              <a:rPr lang="en-US" sz="2800" b="1" dirty="0" smtClean="0">
                <a:solidFill>
                  <a:srgbClr val="FF0000"/>
                </a:solidFill>
                <a:latin typeface="Arial" pitchFamily="34" charset="0"/>
                <a:cs typeface="Arial" pitchFamily="34" charset="0"/>
              </a:rPr>
              <a:t>= Time table)</a:t>
            </a:r>
          </a:p>
          <a:p>
            <a:r>
              <a:rPr lang="en-US" sz="2400" b="1" dirty="0">
                <a:solidFill>
                  <a:srgbClr val="FF0000"/>
                </a:solidFill>
                <a:latin typeface="Arial" pitchFamily="34" charset="0"/>
                <a:cs typeface="Arial" pitchFamily="34" charset="0"/>
              </a:rPr>
              <a:t> </a:t>
            </a:r>
            <a:r>
              <a:rPr lang="en-US" sz="2400" b="1" dirty="0" smtClean="0">
                <a:solidFill>
                  <a:srgbClr val="FF0000"/>
                </a:solidFill>
                <a:latin typeface="Arial" pitchFamily="34" charset="0"/>
                <a:cs typeface="Arial" pitchFamily="34" charset="0"/>
              </a:rPr>
              <a:t>  </a:t>
            </a:r>
            <a:endParaRPr lang="en-US" sz="2400" b="1" dirty="0">
              <a:latin typeface="Arial" pitchFamily="34" charset="0"/>
              <a:cs typeface="Arial" pitchFamily="34" charset="0"/>
            </a:endParaRPr>
          </a:p>
        </p:txBody>
      </p:sp>
      <p:pic>
        <p:nvPicPr>
          <p:cNvPr id="1026" name="Picture 2" descr="D:\Hồ 1.jpg"/>
          <p:cNvPicPr>
            <a:picLocks noChangeAspect="1" noChangeArrowheads="1"/>
          </p:cNvPicPr>
          <p:nvPr/>
        </p:nvPicPr>
        <p:blipFill>
          <a:blip r:embed="rId2"/>
          <a:srcRect/>
          <a:stretch>
            <a:fillRect/>
          </a:stretch>
        </p:blipFill>
        <p:spPr bwMode="auto">
          <a:xfrm>
            <a:off x="304800" y="1371600"/>
            <a:ext cx="2514600" cy="2057400"/>
          </a:xfrm>
          <a:prstGeom prst="rect">
            <a:avLst/>
          </a:prstGeom>
          <a:noFill/>
        </p:spPr>
      </p:pic>
      <p:pic>
        <p:nvPicPr>
          <p:cNvPr id="1027" name="Picture 3" descr="D:\Hồ 2.jpg"/>
          <p:cNvPicPr>
            <a:picLocks noChangeAspect="1" noChangeArrowheads="1"/>
          </p:cNvPicPr>
          <p:nvPr/>
        </p:nvPicPr>
        <p:blipFill>
          <a:blip r:embed="rId3"/>
          <a:srcRect/>
          <a:stretch>
            <a:fillRect/>
          </a:stretch>
        </p:blipFill>
        <p:spPr bwMode="auto">
          <a:xfrm>
            <a:off x="3048000" y="1371600"/>
            <a:ext cx="2590800" cy="2057400"/>
          </a:xfrm>
          <a:prstGeom prst="rect">
            <a:avLst/>
          </a:prstGeom>
          <a:noFill/>
        </p:spPr>
      </p:pic>
      <p:pic>
        <p:nvPicPr>
          <p:cNvPr id="1028" name="Picture 4" descr="D:\Hồ 3.jpg"/>
          <p:cNvPicPr>
            <a:picLocks noChangeAspect="1" noChangeArrowheads="1"/>
          </p:cNvPicPr>
          <p:nvPr/>
        </p:nvPicPr>
        <p:blipFill>
          <a:blip r:embed="rId4"/>
          <a:srcRect/>
          <a:stretch>
            <a:fillRect/>
          </a:stretch>
        </p:blipFill>
        <p:spPr bwMode="auto">
          <a:xfrm>
            <a:off x="5943600" y="1371600"/>
            <a:ext cx="2819400" cy="2057400"/>
          </a:xfrm>
          <a:prstGeom prst="rect">
            <a:avLst/>
          </a:prstGeom>
          <a:noFill/>
        </p:spPr>
      </p:pic>
      <p:pic>
        <p:nvPicPr>
          <p:cNvPr id="3" name="Picture 2" descr="D:\Hồ 4.jpg"/>
          <p:cNvPicPr>
            <a:picLocks noChangeAspect="1" noChangeArrowheads="1"/>
          </p:cNvPicPr>
          <p:nvPr/>
        </p:nvPicPr>
        <p:blipFill>
          <a:blip r:embed="rId5"/>
          <a:srcRect/>
          <a:stretch>
            <a:fillRect/>
          </a:stretch>
        </p:blipFill>
        <p:spPr bwMode="auto">
          <a:xfrm>
            <a:off x="381000" y="3581400"/>
            <a:ext cx="2362200" cy="2057400"/>
          </a:xfrm>
          <a:prstGeom prst="rect">
            <a:avLst/>
          </a:prstGeom>
          <a:noFill/>
        </p:spPr>
      </p:pic>
      <p:pic>
        <p:nvPicPr>
          <p:cNvPr id="4" name="Picture 3" descr="D:\Hồ 5.jpg"/>
          <p:cNvPicPr>
            <a:picLocks noChangeAspect="1" noChangeArrowheads="1"/>
          </p:cNvPicPr>
          <p:nvPr/>
        </p:nvPicPr>
        <p:blipFill>
          <a:blip r:embed="rId6"/>
          <a:srcRect/>
          <a:stretch>
            <a:fillRect/>
          </a:stretch>
        </p:blipFill>
        <p:spPr bwMode="auto">
          <a:xfrm>
            <a:off x="2895600" y="3581400"/>
            <a:ext cx="2819400" cy="2057400"/>
          </a:xfrm>
          <a:prstGeom prst="rect">
            <a:avLst/>
          </a:prstGeom>
          <a:noFill/>
        </p:spPr>
      </p:pic>
      <p:pic>
        <p:nvPicPr>
          <p:cNvPr id="5" name="Picture 4" descr="D:\Hồ 6.jpg"/>
          <p:cNvPicPr>
            <a:picLocks noChangeAspect="1" noChangeArrowheads="1"/>
          </p:cNvPicPr>
          <p:nvPr/>
        </p:nvPicPr>
        <p:blipFill>
          <a:blip r:embed="rId7"/>
          <a:srcRect/>
          <a:stretch>
            <a:fillRect/>
          </a:stretch>
        </p:blipFill>
        <p:spPr bwMode="auto">
          <a:xfrm>
            <a:off x="5943600" y="3581400"/>
            <a:ext cx="2819400" cy="2057400"/>
          </a:xfrm>
          <a:prstGeom prst="rect">
            <a:avLst/>
          </a:prstGeom>
          <a:noFill/>
        </p:spPr>
      </p:pic>
      <p:sp>
        <p:nvSpPr>
          <p:cNvPr id="9" name="TextBox 8"/>
          <p:cNvSpPr txBox="1"/>
          <p:nvPr/>
        </p:nvSpPr>
        <p:spPr>
          <a:xfrm>
            <a:off x="304800" y="5867400"/>
            <a:ext cx="8534400" cy="646331"/>
          </a:xfrm>
          <a:prstGeom prst="rect">
            <a:avLst/>
          </a:prstGeom>
          <a:noFill/>
        </p:spPr>
        <p:txBody>
          <a:bodyPr wrap="square" rtlCol="0">
            <a:spAutoFit/>
          </a:bodyPr>
          <a:lstStyle/>
          <a:p>
            <a:r>
              <a:rPr lang="en-US" sz="3600" b="1" dirty="0" smtClean="0">
                <a:solidFill>
                  <a:srgbClr val="FF0000"/>
                </a:solidFill>
                <a:latin typeface="Arial" pitchFamily="34" charset="0"/>
                <a:cs typeface="Arial" pitchFamily="34" charset="0"/>
              </a:rPr>
              <a:t>What time is it? </a:t>
            </a:r>
            <a:r>
              <a:rPr lang="en-US" sz="3600" b="1" dirty="0" smtClean="0">
                <a:solidFill>
                  <a:srgbClr val="FF0000"/>
                </a:solidFill>
                <a:latin typeface="Arial" pitchFamily="34" charset="0"/>
                <a:cs typeface="Arial" pitchFamily="34" charset="0"/>
                <a:sym typeface="Wingdings" pitchFamily="2" charset="2"/>
              </a:rPr>
              <a:t> It’s seven o’clock.</a:t>
            </a:r>
            <a:endParaRPr lang="en-US" sz="3600" b="1" dirty="0">
              <a:solidFill>
                <a:srgbClr val="FF0000"/>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Hình nền GADT 5.jpg"/>
          <p:cNvPicPr>
            <a:picLocks noChangeAspect="1" noChangeArrowheads="1"/>
          </p:cNvPicPr>
          <p:nvPr/>
        </p:nvPicPr>
        <p:blipFill>
          <a:blip r:embed="rId2"/>
          <a:srcRect/>
          <a:stretch>
            <a:fillRect/>
          </a:stretch>
        </p:blipFill>
        <p:spPr bwMode="auto">
          <a:xfrm>
            <a:off x="0" y="152400"/>
            <a:ext cx="9144000" cy="6858000"/>
          </a:xfrm>
          <a:prstGeom prst="rect">
            <a:avLst/>
          </a:prstGeom>
          <a:noFill/>
        </p:spPr>
      </p:pic>
      <p:sp>
        <p:nvSpPr>
          <p:cNvPr id="3" name="TextBox 2"/>
          <p:cNvSpPr txBox="1"/>
          <p:nvPr/>
        </p:nvSpPr>
        <p:spPr>
          <a:xfrm>
            <a:off x="457200" y="381000"/>
            <a:ext cx="8686800" cy="1384995"/>
          </a:xfrm>
          <a:prstGeom prst="rect">
            <a:avLst/>
          </a:prstGeom>
          <a:noFill/>
        </p:spPr>
        <p:txBody>
          <a:bodyPr wrap="square" rtlCol="0">
            <a:spAutoFit/>
          </a:bodyPr>
          <a:lstStyle/>
          <a:p>
            <a:r>
              <a:rPr lang="en-US" sz="2400" b="1" dirty="0" smtClean="0">
                <a:solidFill>
                  <a:srgbClr val="FF0000"/>
                </a:solidFill>
                <a:latin typeface="Arial" pitchFamily="34" charset="0"/>
                <a:cs typeface="Arial" pitchFamily="34" charset="0"/>
              </a:rPr>
              <a:t>What time is it? = What’s the time?: </a:t>
            </a:r>
            <a:r>
              <a:rPr lang="en-US" sz="2000" b="1" dirty="0" smtClean="0">
                <a:latin typeface="Arial" pitchFamily="34" charset="0"/>
                <a:cs typeface="Arial" pitchFamily="34" charset="0"/>
              </a:rPr>
              <a:t>(</a:t>
            </a:r>
            <a:r>
              <a:rPr lang="en-US" sz="2000" b="1" dirty="0" err="1" smtClean="0">
                <a:latin typeface="Arial" pitchFamily="34" charset="0"/>
                <a:cs typeface="Arial" pitchFamily="34" charset="0"/>
              </a:rPr>
              <a:t>Mấy</a:t>
            </a:r>
            <a:r>
              <a:rPr lang="en-US" sz="2000" b="1" dirty="0" smtClean="0">
                <a:latin typeface="Arial" pitchFamily="34" charset="0"/>
                <a:cs typeface="Arial" pitchFamily="34" charset="0"/>
              </a:rPr>
              <a:t> </a:t>
            </a:r>
            <a:r>
              <a:rPr lang="en-US" sz="2000" b="1" dirty="0" err="1" smtClean="0">
                <a:latin typeface="Arial" pitchFamily="34" charset="0"/>
                <a:cs typeface="Arial" pitchFamily="34" charset="0"/>
              </a:rPr>
              <a:t>giờ</a:t>
            </a:r>
            <a:r>
              <a:rPr lang="en-US" sz="2000" b="1" dirty="0" smtClean="0">
                <a:latin typeface="Arial" pitchFamily="34" charset="0"/>
                <a:cs typeface="Arial" pitchFamily="34" charset="0"/>
              </a:rPr>
              <a:t> </a:t>
            </a:r>
            <a:r>
              <a:rPr lang="en-US" sz="2000" b="1" dirty="0" err="1" smtClean="0">
                <a:latin typeface="Arial" pitchFamily="34" charset="0"/>
                <a:cs typeface="Arial" pitchFamily="34" charset="0"/>
              </a:rPr>
              <a:t>rồi</a:t>
            </a:r>
            <a:r>
              <a:rPr lang="en-US" sz="2000" b="1" dirty="0" smtClean="0">
                <a:latin typeface="Arial" pitchFamily="34" charset="0"/>
                <a:cs typeface="Arial" pitchFamily="34" charset="0"/>
              </a:rPr>
              <a:t>?) </a:t>
            </a:r>
          </a:p>
          <a:p>
            <a:r>
              <a:rPr lang="en-US" sz="2400" b="1" dirty="0" smtClean="0">
                <a:latin typeface="Arial" pitchFamily="34" charset="0"/>
                <a:cs typeface="Arial" pitchFamily="34" charset="0"/>
                <a:sym typeface="Wingdings" pitchFamily="2" charset="2"/>
              </a:rPr>
              <a:t>**</a:t>
            </a:r>
            <a:r>
              <a:rPr lang="en-US" sz="2400" b="1" dirty="0" err="1" smtClean="0">
                <a:latin typeface="Arial" pitchFamily="34" charset="0"/>
                <a:cs typeface="Arial" pitchFamily="34" charset="0"/>
              </a:rPr>
              <a:t>Giờ</a:t>
            </a:r>
            <a:r>
              <a:rPr lang="en-US" sz="2400" b="1" dirty="0" smtClean="0">
                <a:latin typeface="Arial" pitchFamily="34" charset="0"/>
                <a:cs typeface="Arial" pitchFamily="34" charset="0"/>
              </a:rPr>
              <a:t> </a:t>
            </a:r>
            <a:r>
              <a:rPr lang="en-US" sz="2400" b="1" dirty="0" err="1" smtClean="0">
                <a:latin typeface="Arial" pitchFamily="34" charset="0"/>
                <a:cs typeface="Arial" pitchFamily="34" charset="0"/>
              </a:rPr>
              <a:t>chẵn</a:t>
            </a:r>
            <a:r>
              <a:rPr lang="en-US" sz="2400" b="1" dirty="0" smtClean="0">
                <a:latin typeface="Arial" pitchFamily="34" charset="0"/>
                <a:cs typeface="Arial" pitchFamily="34" charset="0"/>
              </a:rPr>
              <a:t>:   </a:t>
            </a:r>
            <a:r>
              <a:rPr lang="en-US" b="1" dirty="0" smtClean="0">
                <a:latin typeface="Arial" pitchFamily="34" charset="0"/>
                <a:cs typeface="Arial" pitchFamily="34" charset="0"/>
                <a:sym typeface="Wingdings" pitchFamily="2" charset="2"/>
              </a:rPr>
              <a:t> </a:t>
            </a:r>
            <a:endParaRPr lang="en-US" b="1" dirty="0" smtClean="0">
              <a:latin typeface="Arial" pitchFamily="34" charset="0"/>
              <a:cs typeface="Arial" pitchFamily="34" charset="0"/>
            </a:endParaRPr>
          </a:p>
          <a:p>
            <a:r>
              <a:rPr lang="en-US" dirty="0" smtClean="0">
                <a:latin typeface="Arial" pitchFamily="34" charset="0"/>
                <a:cs typeface="Arial" pitchFamily="34" charset="0"/>
              </a:rPr>
              <a:t>  </a:t>
            </a:r>
          </a:p>
          <a:p>
            <a:endParaRPr lang="en-US" dirty="0">
              <a:latin typeface="Arial" pitchFamily="34" charset="0"/>
              <a:cs typeface="Arial" pitchFamily="34" charset="0"/>
            </a:endParaRPr>
          </a:p>
        </p:txBody>
      </p:sp>
      <p:graphicFrame>
        <p:nvGraphicFramePr>
          <p:cNvPr id="4" name="Table 3"/>
          <p:cNvGraphicFramePr>
            <a:graphicFrameLocks noGrp="1"/>
          </p:cNvGraphicFramePr>
          <p:nvPr/>
        </p:nvGraphicFramePr>
        <p:xfrm>
          <a:off x="2819400" y="838200"/>
          <a:ext cx="3276600" cy="457200"/>
        </p:xfrm>
        <a:graphic>
          <a:graphicData uri="http://schemas.openxmlformats.org/drawingml/2006/table">
            <a:tbl>
              <a:tblPr firstRow="1" bandRow="1">
                <a:tableStyleId>{5C22544A-7EE6-4342-B048-85BDC9FD1C3A}</a:tableStyleId>
              </a:tblPr>
              <a:tblGrid>
                <a:gridCol w="3276600"/>
              </a:tblGrid>
              <a:tr h="457200">
                <a:tc>
                  <a:txBody>
                    <a:bodyPr/>
                    <a:lstStyle/>
                    <a:p>
                      <a:r>
                        <a:rPr lang="en-US" sz="2000" b="1" dirty="0" smtClean="0">
                          <a:solidFill>
                            <a:schemeClr val="bg1"/>
                          </a:solidFill>
                          <a:latin typeface="Arial" pitchFamily="34" charset="0"/>
                          <a:cs typeface="Arial" pitchFamily="34" charset="0"/>
                        </a:rPr>
                        <a:t>It’s  +  </a:t>
                      </a:r>
                      <a:r>
                        <a:rPr lang="en-US" sz="2000" b="1" dirty="0" err="1" smtClean="0">
                          <a:solidFill>
                            <a:schemeClr val="bg1"/>
                          </a:solidFill>
                          <a:latin typeface="Arial" pitchFamily="34" charset="0"/>
                          <a:cs typeface="Arial" pitchFamily="34" charset="0"/>
                        </a:rPr>
                        <a:t>số</a:t>
                      </a:r>
                      <a:r>
                        <a:rPr lang="en-US" sz="2000" b="1" baseline="0" dirty="0" smtClean="0">
                          <a:solidFill>
                            <a:schemeClr val="bg1"/>
                          </a:solidFill>
                          <a:latin typeface="Arial" pitchFamily="34" charset="0"/>
                          <a:cs typeface="Arial" pitchFamily="34" charset="0"/>
                        </a:rPr>
                        <a:t> </a:t>
                      </a:r>
                      <a:r>
                        <a:rPr lang="en-US" sz="2000" b="1" baseline="0" dirty="0" err="1" smtClean="0">
                          <a:solidFill>
                            <a:schemeClr val="bg1"/>
                          </a:solidFill>
                          <a:latin typeface="Arial" pitchFamily="34" charset="0"/>
                          <a:cs typeface="Arial" pitchFamily="34" charset="0"/>
                        </a:rPr>
                        <a:t>giờ</a:t>
                      </a:r>
                      <a:r>
                        <a:rPr lang="en-US" sz="2000" b="1" baseline="0" dirty="0" smtClean="0">
                          <a:solidFill>
                            <a:schemeClr val="bg1"/>
                          </a:solidFill>
                          <a:latin typeface="Arial" pitchFamily="34" charset="0"/>
                          <a:cs typeface="Arial" pitchFamily="34" charset="0"/>
                        </a:rPr>
                        <a:t>   +  </a:t>
                      </a:r>
                      <a:r>
                        <a:rPr lang="en-US" sz="2000" b="1" baseline="0" dirty="0" smtClean="0">
                          <a:solidFill>
                            <a:srgbClr val="FF0000"/>
                          </a:solidFill>
                          <a:latin typeface="Arial" pitchFamily="34" charset="0"/>
                          <a:cs typeface="Arial" pitchFamily="34" charset="0"/>
                        </a:rPr>
                        <a:t>o’clock.</a:t>
                      </a:r>
                      <a:endParaRPr lang="en-US" sz="2000" b="1" dirty="0">
                        <a:solidFill>
                          <a:srgbClr val="FF0000"/>
                        </a:solidFill>
                        <a:latin typeface="Arial" pitchFamily="34" charset="0"/>
                        <a:cs typeface="Arial" pitchFamily="34" charset="0"/>
                      </a:endParaRPr>
                    </a:p>
                  </a:txBody>
                  <a:tcPr/>
                </a:tc>
              </a:tr>
            </a:tbl>
          </a:graphicData>
        </a:graphic>
      </p:graphicFrame>
      <p:sp>
        <p:nvSpPr>
          <p:cNvPr id="6" name="TextBox 5"/>
          <p:cNvSpPr txBox="1"/>
          <p:nvPr/>
        </p:nvSpPr>
        <p:spPr>
          <a:xfrm>
            <a:off x="1371600" y="1219200"/>
            <a:ext cx="5334000" cy="984885"/>
          </a:xfrm>
          <a:prstGeom prst="rect">
            <a:avLst/>
          </a:prstGeom>
          <a:noFill/>
        </p:spPr>
        <p:txBody>
          <a:bodyPr wrap="square" rtlCol="0">
            <a:spAutoFit/>
          </a:bodyPr>
          <a:lstStyle/>
          <a:p>
            <a:r>
              <a:rPr lang="en-US" sz="2000" b="1" dirty="0" smtClean="0">
                <a:latin typeface="Arial" pitchFamily="34" charset="0"/>
                <a:cs typeface="Arial" pitchFamily="34" charset="0"/>
              </a:rPr>
              <a:t>                   Ex:  </a:t>
            </a:r>
            <a:r>
              <a:rPr lang="en-US" sz="2000" dirty="0" smtClean="0">
                <a:latin typeface="Arial" pitchFamily="34" charset="0"/>
                <a:cs typeface="Arial" pitchFamily="34" charset="0"/>
              </a:rPr>
              <a:t>7:00  It’s seven</a:t>
            </a:r>
            <a:r>
              <a:rPr lang="en-US" sz="2000" b="1" dirty="0" smtClean="0">
                <a:latin typeface="Arial" pitchFamily="34" charset="0"/>
                <a:cs typeface="Arial" pitchFamily="34" charset="0"/>
              </a:rPr>
              <a:t> </a:t>
            </a:r>
            <a:r>
              <a:rPr lang="en-US" sz="2000" b="1" dirty="0" smtClean="0">
                <a:solidFill>
                  <a:srgbClr val="FF0000"/>
                </a:solidFill>
                <a:latin typeface="Arial" pitchFamily="34" charset="0"/>
                <a:cs typeface="Arial" pitchFamily="34" charset="0"/>
              </a:rPr>
              <a:t>o’clock.</a:t>
            </a:r>
          </a:p>
          <a:p>
            <a:r>
              <a:rPr lang="en-US" sz="2000" dirty="0" smtClean="0">
                <a:latin typeface="Arial" pitchFamily="34" charset="0"/>
                <a:cs typeface="Arial" pitchFamily="34" charset="0"/>
              </a:rPr>
              <a:t>                          2:00  It’s two </a:t>
            </a:r>
            <a:r>
              <a:rPr lang="en-US" sz="2000" b="1" dirty="0" smtClean="0">
                <a:solidFill>
                  <a:srgbClr val="FF0000"/>
                </a:solidFill>
                <a:latin typeface="Arial" pitchFamily="34" charset="0"/>
                <a:cs typeface="Arial" pitchFamily="34" charset="0"/>
              </a:rPr>
              <a:t>o’clock.</a:t>
            </a:r>
          </a:p>
          <a:p>
            <a:endParaRPr lang="en-US" dirty="0">
              <a:latin typeface="Arial" pitchFamily="34" charset="0"/>
              <a:cs typeface="Arial" pitchFamily="34" charset="0"/>
            </a:endParaRPr>
          </a:p>
        </p:txBody>
      </p:sp>
      <p:sp>
        <p:nvSpPr>
          <p:cNvPr id="7" name="TextBox 6"/>
          <p:cNvSpPr txBox="1"/>
          <p:nvPr/>
        </p:nvSpPr>
        <p:spPr>
          <a:xfrm>
            <a:off x="533400" y="1981200"/>
            <a:ext cx="5562600" cy="461665"/>
          </a:xfrm>
          <a:prstGeom prst="rect">
            <a:avLst/>
          </a:prstGeom>
          <a:noFill/>
        </p:spPr>
        <p:txBody>
          <a:bodyPr wrap="square" rtlCol="0">
            <a:spAutoFit/>
          </a:bodyPr>
          <a:lstStyle/>
          <a:p>
            <a:r>
              <a:rPr lang="en-US" sz="2400" b="1" dirty="0" smtClean="0">
                <a:latin typeface="Arial" pitchFamily="34" charset="0"/>
                <a:cs typeface="Arial" pitchFamily="34" charset="0"/>
              </a:rPr>
              <a:t>** </a:t>
            </a:r>
            <a:r>
              <a:rPr lang="en-US" sz="2400" b="1" dirty="0" err="1" smtClean="0">
                <a:latin typeface="Arial" pitchFamily="34" charset="0"/>
                <a:cs typeface="Arial" pitchFamily="34" charset="0"/>
              </a:rPr>
              <a:t>Giờ</a:t>
            </a:r>
            <a:r>
              <a:rPr lang="en-US" sz="2400" b="1" dirty="0" smtClean="0">
                <a:latin typeface="Arial" pitchFamily="34" charset="0"/>
                <a:cs typeface="Arial" pitchFamily="34" charset="0"/>
              </a:rPr>
              <a:t> </a:t>
            </a:r>
            <a:r>
              <a:rPr lang="en-US" sz="2400" b="1" dirty="0" err="1" smtClean="0">
                <a:latin typeface="Arial" pitchFamily="34" charset="0"/>
                <a:cs typeface="Arial" pitchFamily="34" charset="0"/>
              </a:rPr>
              <a:t>lẻ</a:t>
            </a:r>
            <a:r>
              <a:rPr lang="en-US" sz="2400" b="1" dirty="0" smtClean="0">
                <a:latin typeface="Arial" pitchFamily="34" charset="0"/>
                <a:cs typeface="Arial" pitchFamily="34" charset="0"/>
              </a:rPr>
              <a:t>:  </a:t>
            </a:r>
            <a:r>
              <a:rPr lang="en-US" dirty="0" smtClean="0">
                <a:sym typeface="Wingdings" pitchFamily="2" charset="2"/>
              </a:rPr>
              <a:t> </a:t>
            </a:r>
            <a:endParaRPr lang="en-US" dirty="0"/>
          </a:p>
        </p:txBody>
      </p:sp>
      <p:graphicFrame>
        <p:nvGraphicFramePr>
          <p:cNvPr id="8" name="Table 7"/>
          <p:cNvGraphicFramePr>
            <a:graphicFrameLocks noGrp="1"/>
          </p:cNvGraphicFramePr>
          <p:nvPr/>
        </p:nvGraphicFramePr>
        <p:xfrm>
          <a:off x="2514600" y="1981200"/>
          <a:ext cx="3276600" cy="396240"/>
        </p:xfrm>
        <a:graphic>
          <a:graphicData uri="http://schemas.openxmlformats.org/drawingml/2006/table">
            <a:tbl>
              <a:tblPr firstRow="1" bandRow="1">
                <a:tableStyleId>{5C22544A-7EE6-4342-B048-85BDC9FD1C3A}</a:tableStyleId>
              </a:tblPr>
              <a:tblGrid>
                <a:gridCol w="3276600"/>
              </a:tblGrid>
              <a:tr h="370840">
                <a:tc>
                  <a:txBody>
                    <a:bodyPr/>
                    <a:lstStyle/>
                    <a:p>
                      <a:r>
                        <a:rPr lang="en-US" sz="2000" b="1" dirty="0" smtClean="0">
                          <a:latin typeface="Arial" pitchFamily="34" charset="0"/>
                          <a:cs typeface="Arial" pitchFamily="34" charset="0"/>
                        </a:rPr>
                        <a:t>It’s  +  </a:t>
                      </a:r>
                      <a:r>
                        <a:rPr lang="en-US" sz="2000" b="1" dirty="0" err="1" smtClean="0">
                          <a:latin typeface="Arial" pitchFamily="34" charset="0"/>
                          <a:cs typeface="Arial" pitchFamily="34" charset="0"/>
                        </a:rPr>
                        <a:t>số</a:t>
                      </a:r>
                      <a:r>
                        <a:rPr lang="en-US" sz="2000" b="1" baseline="0" dirty="0" smtClean="0">
                          <a:latin typeface="Arial" pitchFamily="34" charset="0"/>
                          <a:cs typeface="Arial" pitchFamily="34" charset="0"/>
                        </a:rPr>
                        <a:t> </a:t>
                      </a:r>
                      <a:r>
                        <a:rPr lang="en-US" sz="2000" b="1" baseline="0" dirty="0" err="1" smtClean="0">
                          <a:latin typeface="Arial" pitchFamily="34" charset="0"/>
                          <a:cs typeface="Arial" pitchFamily="34" charset="0"/>
                        </a:rPr>
                        <a:t>giờ</a:t>
                      </a:r>
                      <a:r>
                        <a:rPr lang="en-US" sz="2000" b="1" baseline="0" dirty="0" smtClean="0">
                          <a:latin typeface="Arial" pitchFamily="34" charset="0"/>
                          <a:cs typeface="Arial" pitchFamily="34" charset="0"/>
                        </a:rPr>
                        <a:t>  +  </a:t>
                      </a:r>
                      <a:r>
                        <a:rPr lang="en-US" sz="2000" b="1" baseline="0" dirty="0" err="1" smtClean="0">
                          <a:latin typeface="Arial" pitchFamily="34" charset="0"/>
                          <a:cs typeface="Arial" pitchFamily="34" charset="0"/>
                        </a:rPr>
                        <a:t>số</a:t>
                      </a:r>
                      <a:r>
                        <a:rPr lang="en-US" sz="2000" b="1" baseline="0" dirty="0" smtClean="0">
                          <a:latin typeface="Arial" pitchFamily="34" charset="0"/>
                          <a:cs typeface="Arial" pitchFamily="34" charset="0"/>
                        </a:rPr>
                        <a:t> </a:t>
                      </a:r>
                      <a:r>
                        <a:rPr lang="en-US" sz="2000" b="1" baseline="0" dirty="0" err="1" smtClean="0">
                          <a:latin typeface="Arial" pitchFamily="34" charset="0"/>
                          <a:cs typeface="Arial" pitchFamily="34" charset="0"/>
                        </a:rPr>
                        <a:t>phút</a:t>
                      </a:r>
                      <a:endParaRPr lang="en-US" sz="2000" b="1" dirty="0">
                        <a:latin typeface="Arial" pitchFamily="34" charset="0"/>
                        <a:cs typeface="Arial" pitchFamily="34" charset="0"/>
                      </a:endParaRPr>
                    </a:p>
                  </a:txBody>
                  <a:tcPr/>
                </a:tc>
              </a:tr>
            </a:tbl>
          </a:graphicData>
        </a:graphic>
      </p:graphicFrame>
      <p:graphicFrame>
        <p:nvGraphicFramePr>
          <p:cNvPr id="9" name="Table 8"/>
          <p:cNvGraphicFramePr>
            <a:graphicFrameLocks noGrp="1"/>
          </p:cNvGraphicFramePr>
          <p:nvPr/>
        </p:nvGraphicFramePr>
        <p:xfrm>
          <a:off x="2514600" y="2514600"/>
          <a:ext cx="3962400" cy="370840"/>
        </p:xfrm>
        <a:graphic>
          <a:graphicData uri="http://schemas.openxmlformats.org/drawingml/2006/table">
            <a:tbl>
              <a:tblPr firstRow="1" bandRow="1">
                <a:tableStyleId>{5C22544A-7EE6-4342-B048-85BDC9FD1C3A}</a:tableStyleId>
              </a:tblPr>
              <a:tblGrid>
                <a:gridCol w="3962400"/>
              </a:tblGrid>
              <a:tr h="370840">
                <a:tc>
                  <a:txBody>
                    <a:bodyPr/>
                    <a:lstStyle/>
                    <a:p>
                      <a:r>
                        <a:rPr lang="en-US" dirty="0" smtClean="0">
                          <a:latin typeface="Arial" pitchFamily="34" charset="0"/>
                          <a:cs typeface="Arial" pitchFamily="34" charset="0"/>
                        </a:rPr>
                        <a:t>It’s  +  </a:t>
                      </a:r>
                      <a:r>
                        <a:rPr lang="en-US" dirty="0" err="1" smtClean="0">
                          <a:latin typeface="Arial" pitchFamily="34" charset="0"/>
                          <a:cs typeface="Arial" pitchFamily="34" charset="0"/>
                        </a:rPr>
                        <a:t>số</a:t>
                      </a:r>
                      <a:r>
                        <a:rPr lang="en-US" baseline="0" dirty="0" smtClean="0">
                          <a:latin typeface="Arial" pitchFamily="34" charset="0"/>
                          <a:cs typeface="Arial" pitchFamily="34" charset="0"/>
                        </a:rPr>
                        <a:t> </a:t>
                      </a:r>
                      <a:r>
                        <a:rPr lang="en-US" baseline="0" dirty="0" err="1" smtClean="0">
                          <a:latin typeface="Arial" pitchFamily="34" charset="0"/>
                          <a:cs typeface="Arial" pitchFamily="34" charset="0"/>
                        </a:rPr>
                        <a:t>phút</a:t>
                      </a:r>
                      <a:r>
                        <a:rPr lang="en-US" baseline="0" dirty="0" smtClean="0">
                          <a:latin typeface="Arial" pitchFamily="34" charset="0"/>
                          <a:cs typeface="Arial" pitchFamily="34" charset="0"/>
                        </a:rPr>
                        <a:t>  + </a:t>
                      </a:r>
                      <a:r>
                        <a:rPr lang="en-US" b="1" baseline="0" dirty="0" smtClean="0">
                          <a:solidFill>
                            <a:srgbClr val="FF0000"/>
                          </a:solidFill>
                          <a:latin typeface="Arial" pitchFamily="34" charset="0"/>
                          <a:cs typeface="Arial" pitchFamily="34" charset="0"/>
                        </a:rPr>
                        <a:t>PAST </a:t>
                      </a:r>
                      <a:r>
                        <a:rPr lang="en-US" baseline="0" dirty="0" smtClean="0">
                          <a:latin typeface="Arial" pitchFamily="34" charset="0"/>
                          <a:cs typeface="Arial" pitchFamily="34" charset="0"/>
                        </a:rPr>
                        <a:t> + </a:t>
                      </a:r>
                      <a:r>
                        <a:rPr lang="en-US" baseline="0" dirty="0" err="1" smtClean="0">
                          <a:latin typeface="Arial" pitchFamily="34" charset="0"/>
                          <a:cs typeface="Arial" pitchFamily="34" charset="0"/>
                        </a:rPr>
                        <a:t>số</a:t>
                      </a:r>
                      <a:r>
                        <a:rPr lang="en-US" baseline="0" dirty="0" smtClean="0">
                          <a:latin typeface="Arial" pitchFamily="34" charset="0"/>
                          <a:cs typeface="Arial" pitchFamily="34" charset="0"/>
                        </a:rPr>
                        <a:t> </a:t>
                      </a:r>
                      <a:r>
                        <a:rPr lang="en-US" baseline="0" dirty="0" err="1" smtClean="0">
                          <a:latin typeface="Arial" pitchFamily="34" charset="0"/>
                          <a:cs typeface="Arial" pitchFamily="34" charset="0"/>
                        </a:rPr>
                        <a:t>giờ</a:t>
                      </a:r>
                      <a:endParaRPr lang="en-US" dirty="0">
                        <a:latin typeface="Arial" pitchFamily="34" charset="0"/>
                        <a:cs typeface="Arial" pitchFamily="34" charset="0"/>
                      </a:endParaRPr>
                    </a:p>
                  </a:txBody>
                  <a:tcPr/>
                </a:tc>
              </a:tr>
            </a:tbl>
          </a:graphicData>
        </a:graphic>
      </p:graphicFrame>
      <p:sp>
        <p:nvSpPr>
          <p:cNvPr id="10" name="TextBox 9"/>
          <p:cNvSpPr txBox="1"/>
          <p:nvPr/>
        </p:nvSpPr>
        <p:spPr>
          <a:xfrm>
            <a:off x="1676400" y="2895600"/>
            <a:ext cx="5867400" cy="400110"/>
          </a:xfrm>
          <a:prstGeom prst="rect">
            <a:avLst/>
          </a:prstGeom>
          <a:noFill/>
        </p:spPr>
        <p:txBody>
          <a:bodyPr wrap="square" rtlCol="0">
            <a:spAutoFit/>
          </a:bodyPr>
          <a:lstStyle/>
          <a:p>
            <a:r>
              <a:rPr lang="en-US" sz="2000" b="1" dirty="0" smtClean="0">
                <a:latin typeface="Arial" pitchFamily="34" charset="0"/>
                <a:cs typeface="Arial" pitchFamily="34" charset="0"/>
              </a:rPr>
              <a:t>Ex : </a:t>
            </a:r>
            <a:r>
              <a:rPr lang="en-US" sz="2000" dirty="0" smtClean="0">
                <a:latin typeface="Arial" pitchFamily="34" charset="0"/>
                <a:cs typeface="Arial" pitchFamily="34" charset="0"/>
              </a:rPr>
              <a:t>4:10  It’s four ten.    </a:t>
            </a:r>
            <a:r>
              <a:rPr lang="en-US" sz="2000" b="1" dirty="0" smtClean="0">
                <a:latin typeface="Arial" pitchFamily="34" charset="0"/>
                <a:cs typeface="Arial" pitchFamily="34" charset="0"/>
              </a:rPr>
              <a:t>/     </a:t>
            </a:r>
            <a:r>
              <a:rPr lang="en-US" sz="2000" dirty="0" smtClean="0">
                <a:latin typeface="Arial" pitchFamily="34" charset="0"/>
                <a:cs typeface="Arial" pitchFamily="34" charset="0"/>
              </a:rPr>
              <a:t>It’s ten </a:t>
            </a:r>
            <a:r>
              <a:rPr lang="en-US" sz="2000" b="1" dirty="0" smtClean="0">
                <a:solidFill>
                  <a:srgbClr val="FF0000"/>
                </a:solidFill>
                <a:latin typeface="Arial" pitchFamily="34" charset="0"/>
                <a:cs typeface="Arial" pitchFamily="34" charset="0"/>
              </a:rPr>
              <a:t>past</a:t>
            </a:r>
            <a:r>
              <a:rPr lang="en-US" sz="2000" b="1" dirty="0" smtClean="0">
                <a:latin typeface="Arial" pitchFamily="34" charset="0"/>
                <a:cs typeface="Arial" pitchFamily="34" charset="0"/>
              </a:rPr>
              <a:t> </a:t>
            </a:r>
            <a:r>
              <a:rPr lang="en-US" sz="2000" dirty="0" smtClean="0">
                <a:latin typeface="Arial" pitchFamily="34" charset="0"/>
                <a:cs typeface="Arial" pitchFamily="34" charset="0"/>
              </a:rPr>
              <a:t>four.</a:t>
            </a:r>
            <a:endParaRPr lang="en-US" sz="2000" dirty="0">
              <a:latin typeface="Arial" pitchFamily="34" charset="0"/>
              <a:cs typeface="Arial" pitchFamily="34" charset="0"/>
            </a:endParaRPr>
          </a:p>
        </p:txBody>
      </p:sp>
      <p:sp>
        <p:nvSpPr>
          <p:cNvPr id="11" name="TextBox 10"/>
          <p:cNvSpPr txBox="1"/>
          <p:nvPr/>
        </p:nvSpPr>
        <p:spPr>
          <a:xfrm>
            <a:off x="609600" y="3352800"/>
            <a:ext cx="5410200" cy="461665"/>
          </a:xfrm>
          <a:prstGeom prst="rect">
            <a:avLst/>
          </a:prstGeom>
          <a:noFill/>
        </p:spPr>
        <p:txBody>
          <a:bodyPr wrap="square" rtlCol="0">
            <a:spAutoFit/>
          </a:bodyPr>
          <a:lstStyle/>
          <a:p>
            <a:r>
              <a:rPr lang="en-US" sz="2400" b="1" dirty="0" smtClean="0">
                <a:latin typeface="Arial" pitchFamily="34" charset="0"/>
                <a:cs typeface="Arial" pitchFamily="34" charset="0"/>
              </a:rPr>
              <a:t>** </a:t>
            </a:r>
            <a:r>
              <a:rPr lang="en-US" sz="2400" b="1" dirty="0" err="1" smtClean="0">
                <a:latin typeface="Arial" pitchFamily="34" charset="0"/>
                <a:cs typeface="Arial" pitchFamily="34" charset="0"/>
              </a:rPr>
              <a:t>Giờ</a:t>
            </a:r>
            <a:r>
              <a:rPr lang="en-US" sz="2400" b="1" dirty="0" smtClean="0">
                <a:latin typeface="Arial" pitchFamily="34" charset="0"/>
                <a:cs typeface="Arial" pitchFamily="34" charset="0"/>
              </a:rPr>
              <a:t> </a:t>
            </a:r>
            <a:r>
              <a:rPr lang="en-US" sz="2400" b="1" dirty="0" err="1" smtClean="0">
                <a:latin typeface="Arial" pitchFamily="34" charset="0"/>
                <a:cs typeface="Arial" pitchFamily="34" charset="0"/>
              </a:rPr>
              <a:t>kém</a:t>
            </a:r>
            <a:r>
              <a:rPr lang="en-US" sz="2400" b="1" dirty="0" smtClean="0">
                <a:latin typeface="Arial" pitchFamily="34" charset="0"/>
                <a:cs typeface="Arial" pitchFamily="34" charset="0"/>
              </a:rPr>
              <a:t>:  </a:t>
            </a:r>
            <a:r>
              <a:rPr lang="en-US" dirty="0" smtClean="0">
                <a:sym typeface="Wingdings" pitchFamily="2" charset="2"/>
              </a:rPr>
              <a:t> </a:t>
            </a:r>
            <a:endParaRPr lang="en-US" dirty="0"/>
          </a:p>
        </p:txBody>
      </p:sp>
      <p:graphicFrame>
        <p:nvGraphicFramePr>
          <p:cNvPr id="12" name="Table 11"/>
          <p:cNvGraphicFramePr>
            <a:graphicFrameLocks noGrp="1"/>
          </p:cNvGraphicFramePr>
          <p:nvPr/>
        </p:nvGraphicFramePr>
        <p:xfrm>
          <a:off x="3124200" y="3429000"/>
          <a:ext cx="3352800" cy="396240"/>
        </p:xfrm>
        <a:graphic>
          <a:graphicData uri="http://schemas.openxmlformats.org/drawingml/2006/table">
            <a:tbl>
              <a:tblPr firstRow="1" bandRow="1">
                <a:tableStyleId>{5C22544A-7EE6-4342-B048-85BDC9FD1C3A}</a:tableStyleId>
              </a:tblPr>
              <a:tblGrid>
                <a:gridCol w="3352800"/>
              </a:tblGrid>
              <a:tr h="320040">
                <a:tc>
                  <a:txBody>
                    <a:bodyPr/>
                    <a:lstStyle/>
                    <a:p>
                      <a:r>
                        <a:rPr lang="en-US" sz="2000" b="1" dirty="0" smtClean="0">
                          <a:latin typeface="Arial" pitchFamily="34" charset="0"/>
                          <a:cs typeface="Arial" pitchFamily="34" charset="0"/>
                        </a:rPr>
                        <a:t>It’s  +  </a:t>
                      </a:r>
                      <a:r>
                        <a:rPr lang="en-US" sz="2000" b="1" dirty="0" err="1" smtClean="0">
                          <a:latin typeface="Arial" pitchFamily="34" charset="0"/>
                          <a:cs typeface="Arial" pitchFamily="34" charset="0"/>
                        </a:rPr>
                        <a:t>số</a:t>
                      </a:r>
                      <a:r>
                        <a:rPr lang="en-US" sz="2000" b="1" baseline="0" dirty="0" smtClean="0">
                          <a:latin typeface="Arial" pitchFamily="34" charset="0"/>
                          <a:cs typeface="Arial" pitchFamily="34" charset="0"/>
                        </a:rPr>
                        <a:t> </a:t>
                      </a:r>
                      <a:r>
                        <a:rPr lang="en-US" sz="2000" b="1" baseline="0" dirty="0" err="1" smtClean="0">
                          <a:latin typeface="Arial" pitchFamily="34" charset="0"/>
                          <a:cs typeface="Arial" pitchFamily="34" charset="0"/>
                        </a:rPr>
                        <a:t>giờ</a:t>
                      </a:r>
                      <a:r>
                        <a:rPr lang="en-US" sz="2000" b="1" baseline="0" dirty="0" smtClean="0">
                          <a:latin typeface="Arial" pitchFamily="34" charset="0"/>
                          <a:cs typeface="Arial" pitchFamily="34" charset="0"/>
                        </a:rPr>
                        <a:t>  + </a:t>
                      </a:r>
                      <a:r>
                        <a:rPr lang="en-US" sz="2000" b="1" baseline="0" dirty="0" err="1" smtClean="0">
                          <a:latin typeface="Arial" pitchFamily="34" charset="0"/>
                          <a:cs typeface="Arial" pitchFamily="34" charset="0"/>
                        </a:rPr>
                        <a:t>số</a:t>
                      </a:r>
                      <a:r>
                        <a:rPr lang="en-US" sz="2000" b="1" baseline="0" dirty="0" smtClean="0">
                          <a:latin typeface="Arial" pitchFamily="34" charset="0"/>
                          <a:cs typeface="Arial" pitchFamily="34" charset="0"/>
                        </a:rPr>
                        <a:t> </a:t>
                      </a:r>
                      <a:r>
                        <a:rPr lang="en-US" sz="2000" b="1" baseline="0" dirty="0" err="1" smtClean="0">
                          <a:latin typeface="Arial" pitchFamily="34" charset="0"/>
                          <a:cs typeface="Arial" pitchFamily="34" charset="0"/>
                        </a:rPr>
                        <a:t>phút</a:t>
                      </a:r>
                      <a:endParaRPr lang="en-US" sz="2000" b="1" dirty="0">
                        <a:latin typeface="Arial" pitchFamily="34" charset="0"/>
                        <a:cs typeface="Arial" pitchFamily="34" charset="0"/>
                      </a:endParaRPr>
                    </a:p>
                  </a:txBody>
                  <a:tcPr/>
                </a:tc>
              </a:tr>
            </a:tbl>
          </a:graphicData>
        </a:graphic>
      </p:graphicFrame>
      <p:graphicFrame>
        <p:nvGraphicFramePr>
          <p:cNvPr id="13" name="Table 12"/>
          <p:cNvGraphicFramePr>
            <a:graphicFrameLocks noGrp="1"/>
          </p:cNvGraphicFramePr>
          <p:nvPr/>
        </p:nvGraphicFramePr>
        <p:xfrm>
          <a:off x="2971800" y="3962400"/>
          <a:ext cx="3962400" cy="396240"/>
        </p:xfrm>
        <a:graphic>
          <a:graphicData uri="http://schemas.openxmlformats.org/drawingml/2006/table">
            <a:tbl>
              <a:tblPr firstRow="1" bandRow="1">
                <a:tableStyleId>{5C22544A-7EE6-4342-B048-85BDC9FD1C3A}</a:tableStyleId>
              </a:tblPr>
              <a:tblGrid>
                <a:gridCol w="3962400"/>
              </a:tblGrid>
              <a:tr h="370840">
                <a:tc>
                  <a:txBody>
                    <a:bodyPr/>
                    <a:lstStyle/>
                    <a:p>
                      <a:r>
                        <a:rPr lang="en-US" sz="2000" b="1" dirty="0" smtClean="0">
                          <a:latin typeface="Arial" pitchFamily="34" charset="0"/>
                          <a:cs typeface="Arial" pitchFamily="34" charset="0"/>
                        </a:rPr>
                        <a:t>It’s  +  </a:t>
                      </a:r>
                      <a:r>
                        <a:rPr lang="en-US" sz="2000" b="1" dirty="0" err="1" smtClean="0">
                          <a:latin typeface="Arial" pitchFamily="34" charset="0"/>
                          <a:cs typeface="Arial" pitchFamily="34" charset="0"/>
                        </a:rPr>
                        <a:t>số</a:t>
                      </a:r>
                      <a:r>
                        <a:rPr lang="en-US" sz="2000" b="1" baseline="0" dirty="0" smtClean="0">
                          <a:latin typeface="Arial" pitchFamily="34" charset="0"/>
                          <a:cs typeface="Arial" pitchFamily="34" charset="0"/>
                        </a:rPr>
                        <a:t> </a:t>
                      </a:r>
                      <a:r>
                        <a:rPr lang="en-US" sz="2000" b="1" baseline="0" dirty="0" err="1" smtClean="0">
                          <a:latin typeface="Arial" pitchFamily="34" charset="0"/>
                          <a:cs typeface="Arial" pitchFamily="34" charset="0"/>
                        </a:rPr>
                        <a:t>phút</a:t>
                      </a:r>
                      <a:r>
                        <a:rPr lang="en-US" sz="2000" b="1" baseline="0" dirty="0" smtClean="0">
                          <a:latin typeface="Arial" pitchFamily="34" charset="0"/>
                          <a:cs typeface="Arial" pitchFamily="34" charset="0"/>
                        </a:rPr>
                        <a:t>  + </a:t>
                      </a:r>
                      <a:r>
                        <a:rPr lang="en-US" sz="2000" b="1" baseline="0" dirty="0" smtClean="0">
                          <a:solidFill>
                            <a:srgbClr val="FF0000"/>
                          </a:solidFill>
                          <a:latin typeface="Arial" pitchFamily="34" charset="0"/>
                          <a:cs typeface="Arial" pitchFamily="34" charset="0"/>
                        </a:rPr>
                        <a:t>TO</a:t>
                      </a:r>
                      <a:r>
                        <a:rPr lang="en-US" sz="2000" b="1" baseline="0" dirty="0" smtClean="0">
                          <a:solidFill>
                            <a:srgbClr val="FFC000"/>
                          </a:solidFill>
                          <a:latin typeface="Arial" pitchFamily="34" charset="0"/>
                          <a:cs typeface="Arial" pitchFamily="34" charset="0"/>
                        </a:rPr>
                        <a:t> </a:t>
                      </a:r>
                      <a:r>
                        <a:rPr lang="en-US" sz="2000" b="1" baseline="0" dirty="0" smtClean="0">
                          <a:latin typeface="Arial" pitchFamily="34" charset="0"/>
                          <a:cs typeface="Arial" pitchFamily="34" charset="0"/>
                        </a:rPr>
                        <a:t> +  </a:t>
                      </a:r>
                      <a:r>
                        <a:rPr lang="en-US" sz="2000" b="1" baseline="0" dirty="0" err="1" smtClean="0">
                          <a:latin typeface="Arial" pitchFamily="34" charset="0"/>
                          <a:cs typeface="Arial" pitchFamily="34" charset="0"/>
                        </a:rPr>
                        <a:t>số</a:t>
                      </a:r>
                      <a:r>
                        <a:rPr lang="en-US" sz="2000" b="1" baseline="0" dirty="0" smtClean="0">
                          <a:latin typeface="Arial" pitchFamily="34" charset="0"/>
                          <a:cs typeface="Arial" pitchFamily="34" charset="0"/>
                        </a:rPr>
                        <a:t> </a:t>
                      </a:r>
                      <a:r>
                        <a:rPr lang="en-US" sz="2000" b="1" baseline="0" dirty="0" err="1" smtClean="0">
                          <a:latin typeface="Arial" pitchFamily="34" charset="0"/>
                          <a:cs typeface="Arial" pitchFamily="34" charset="0"/>
                        </a:rPr>
                        <a:t>giờ</a:t>
                      </a:r>
                      <a:endParaRPr lang="en-US" sz="2000" b="1" dirty="0">
                        <a:latin typeface="Arial" pitchFamily="34" charset="0"/>
                        <a:cs typeface="Arial" pitchFamily="34" charset="0"/>
                      </a:endParaRPr>
                    </a:p>
                  </a:txBody>
                  <a:tcPr/>
                </a:tc>
              </a:tr>
            </a:tbl>
          </a:graphicData>
        </a:graphic>
      </p:graphicFrame>
      <p:sp>
        <p:nvSpPr>
          <p:cNvPr id="14" name="TextBox 13"/>
          <p:cNvSpPr txBox="1"/>
          <p:nvPr/>
        </p:nvSpPr>
        <p:spPr>
          <a:xfrm>
            <a:off x="1600200" y="4343400"/>
            <a:ext cx="6705600" cy="400110"/>
          </a:xfrm>
          <a:prstGeom prst="rect">
            <a:avLst/>
          </a:prstGeom>
          <a:noFill/>
        </p:spPr>
        <p:txBody>
          <a:bodyPr wrap="square" rtlCol="0">
            <a:spAutoFit/>
          </a:bodyPr>
          <a:lstStyle/>
          <a:p>
            <a:r>
              <a:rPr lang="en-US" sz="2000" b="1" dirty="0" smtClean="0">
                <a:latin typeface="Arial" pitchFamily="34" charset="0"/>
                <a:cs typeface="Arial" pitchFamily="34" charset="0"/>
              </a:rPr>
              <a:t>Ex:  </a:t>
            </a:r>
            <a:r>
              <a:rPr lang="en-US" sz="2000" dirty="0" smtClean="0">
                <a:latin typeface="Arial" pitchFamily="34" charset="0"/>
                <a:cs typeface="Arial" pitchFamily="34" charset="0"/>
              </a:rPr>
              <a:t>5:45  It’s five forty-five.     </a:t>
            </a:r>
            <a:r>
              <a:rPr lang="en-US" sz="2000" b="1" dirty="0" smtClean="0">
                <a:latin typeface="Arial" pitchFamily="34" charset="0"/>
                <a:cs typeface="Arial" pitchFamily="34" charset="0"/>
              </a:rPr>
              <a:t>/     </a:t>
            </a:r>
            <a:r>
              <a:rPr lang="en-US" sz="2000" dirty="0" smtClean="0">
                <a:latin typeface="Arial" pitchFamily="34" charset="0"/>
                <a:cs typeface="Arial" pitchFamily="34" charset="0"/>
              </a:rPr>
              <a:t>It’s </a:t>
            </a:r>
            <a:r>
              <a:rPr lang="en-US" sz="2000" b="1" dirty="0" smtClean="0">
                <a:solidFill>
                  <a:srgbClr val="0070C0"/>
                </a:solidFill>
                <a:latin typeface="Arial" pitchFamily="34" charset="0"/>
                <a:cs typeface="Arial" pitchFamily="34" charset="0"/>
              </a:rPr>
              <a:t>a quarter</a:t>
            </a:r>
            <a:r>
              <a:rPr lang="en-US" sz="2000" dirty="0" smtClean="0">
                <a:latin typeface="Arial" pitchFamily="34" charset="0"/>
                <a:cs typeface="Arial" pitchFamily="34" charset="0"/>
              </a:rPr>
              <a:t> </a:t>
            </a:r>
            <a:r>
              <a:rPr lang="en-US" sz="2000" b="1" dirty="0" smtClean="0">
                <a:solidFill>
                  <a:srgbClr val="FF0000"/>
                </a:solidFill>
                <a:latin typeface="Arial" pitchFamily="34" charset="0"/>
                <a:cs typeface="Arial" pitchFamily="34" charset="0"/>
              </a:rPr>
              <a:t>to</a:t>
            </a:r>
            <a:r>
              <a:rPr lang="en-US" sz="2000" dirty="0" smtClean="0">
                <a:latin typeface="Arial" pitchFamily="34" charset="0"/>
                <a:cs typeface="Arial" pitchFamily="34" charset="0"/>
              </a:rPr>
              <a:t> six.</a:t>
            </a:r>
            <a:endParaRPr lang="en-US" sz="2000" dirty="0">
              <a:latin typeface="Arial" pitchFamily="34" charset="0"/>
              <a:cs typeface="Arial" pitchFamily="34" charset="0"/>
            </a:endParaRPr>
          </a:p>
        </p:txBody>
      </p:sp>
      <p:sp>
        <p:nvSpPr>
          <p:cNvPr id="16" name="TextBox 15"/>
          <p:cNvSpPr txBox="1"/>
          <p:nvPr/>
        </p:nvSpPr>
        <p:spPr>
          <a:xfrm>
            <a:off x="304800" y="4876800"/>
            <a:ext cx="8686800" cy="1107996"/>
          </a:xfrm>
          <a:prstGeom prst="rect">
            <a:avLst/>
          </a:prstGeom>
          <a:noFill/>
        </p:spPr>
        <p:txBody>
          <a:bodyPr wrap="square" rtlCol="0">
            <a:spAutoFit/>
          </a:bodyPr>
          <a:lstStyle/>
          <a:p>
            <a:r>
              <a:rPr lang="en-US" sz="2400" b="1" dirty="0" smtClean="0">
                <a:solidFill>
                  <a:srgbClr val="FF0000"/>
                </a:solidFill>
                <a:latin typeface="Arial" pitchFamily="34" charset="0"/>
                <a:cs typeface="Arial" pitchFamily="34" charset="0"/>
                <a:sym typeface="Wingdings" pitchFamily="2" charset="2"/>
              </a:rPr>
              <a:t>*15’ </a:t>
            </a:r>
            <a:r>
              <a:rPr lang="en-US" sz="2400" b="1" dirty="0" smtClean="0">
                <a:latin typeface="Arial" pitchFamily="34" charset="0"/>
                <a:cs typeface="Arial" pitchFamily="34" charset="0"/>
                <a:sym typeface="Wingdings" pitchFamily="2" charset="2"/>
              </a:rPr>
              <a:t>=</a:t>
            </a:r>
            <a:r>
              <a:rPr lang="en-US" sz="2400" b="1" dirty="0" smtClean="0">
                <a:solidFill>
                  <a:srgbClr val="FF0000"/>
                </a:solidFill>
                <a:latin typeface="Arial" pitchFamily="34" charset="0"/>
                <a:cs typeface="Arial" pitchFamily="34" charset="0"/>
                <a:sym typeface="Wingdings" pitchFamily="2" charset="2"/>
              </a:rPr>
              <a:t> </a:t>
            </a:r>
            <a:r>
              <a:rPr lang="en-US" sz="2400" b="1" dirty="0" smtClean="0">
                <a:solidFill>
                  <a:srgbClr val="00B050"/>
                </a:solidFill>
                <a:latin typeface="Arial" pitchFamily="34" charset="0"/>
                <a:cs typeface="Arial" pitchFamily="34" charset="0"/>
                <a:sym typeface="Wingdings" pitchFamily="2" charset="2"/>
              </a:rPr>
              <a:t>fifteen</a:t>
            </a:r>
            <a:r>
              <a:rPr lang="en-US" sz="2400" b="1" dirty="0" smtClean="0">
                <a:solidFill>
                  <a:srgbClr val="FF0000"/>
                </a:solidFill>
                <a:latin typeface="Arial" pitchFamily="34" charset="0"/>
                <a:cs typeface="Arial" pitchFamily="34" charset="0"/>
                <a:sym typeface="Wingdings" pitchFamily="2" charset="2"/>
              </a:rPr>
              <a:t> </a:t>
            </a:r>
            <a:r>
              <a:rPr lang="en-US" sz="2400" b="1" dirty="0" smtClean="0">
                <a:latin typeface="Arial" pitchFamily="34" charset="0"/>
                <a:cs typeface="Arial" pitchFamily="34" charset="0"/>
                <a:sym typeface="Wingdings" pitchFamily="2" charset="2"/>
              </a:rPr>
              <a:t> =</a:t>
            </a:r>
            <a:r>
              <a:rPr lang="en-US" sz="2400" b="1" dirty="0" smtClean="0">
                <a:solidFill>
                  <a:srgbClr val="FF0000"/>
                </a:solidFill>
                <a:latin typeface="Arial" pitchFamily="34" charset="0"/>
                <a:cs typeface="Arial" pitchFamily="34" charset="0"/>
                <a:sym typeface="Wingdings" pitchFamily="2" charset="2"/>
              </a:rPr>
              <a:t>  </a:t>
            </a:r>
            <a:r>
              <a:rPr lang="en-US" sz="2400" b="1" dirty="0" smtClean="0">
                <a:solidFill>
                  <a:srgbClr val="0070C0"/>
                </a:solidFill>
                <a:latin typeface="Arial" pitchFamily="34" charset="0"/>
                <a:cs typeface="Arial" pitchFamily="34" charset="0"/>
                <a:sym typeface="Wingdings" pitchFamily="2" charset="2"/>
              </a:rPr>
              <a:t>a quarter</a:t>
            </a:r>
            <a:r>
              <a:rPr lang="en-US" sz="2400" b="1" dirty="0" smtClean="0">
                <a:solidFill>
                  <a:srgbClr val="FF0000"/>
                </a:solidFill>
                <a:latin typeface="Arial" pitchFamily="34" charset="0"/>
                <a:cs typeface="Arial" pitchFamily="34" charset="0"/>
                <a:sym typeface="Wingdings" pitchFamily="2" charset="2"/>
              </a:rPr>
              <a:t>   It’s </a:t>
            </a:r>
            <a:r>
              <a:rPr lang="en-US" sz="2400" b="1" dirty="0" smtClean="0">
                <a:solidFill>
                  <a:srgbClr val="0070C0"/>
                </a:solidFill>
                <a:latin typeface="Arial" pitchFamily="34" charset="0"/>
                <a:cs typeface="Arial" pitchFamily="34" charset="0"/>
                <a:sym typeface="Wingdings" pitchFamily="2" charset="2"/>
              </a:rPr>
              <a:t>a quarter</a:t>
            </a:r>
            <a:r>
              <a:rPr lang="en-US" sz="2400" b="1" dirty="0" smtClean="0">
                <a:solidFill>
                  <a:srgbClr val="FF0000"/>
                </a:solidFill>
                <a:latin typeface="Arial" pitchFamily="34" charset="0"/>
                <a:cs typeface="Arial" pitchFamily="34" charset="0"/>
                <a:sym typeface="Wingdings" pitchFamily="2" charset="2"/>
              </a:rPr>
              <a:t> past ten. </a:t>
            </a:r>
            <a:r>
              <a:rPr lang="en-US" sz="2400" b="1" dirty="0" smtClean="0">
                <a:latin typeface="Arial" pitchFamily="34" charset="0"/>
                <a:cs typeface="Arial" pitchFamily="34" charset="0"/>
                <a:sym typeface="Wingdings" pitchFamily="2" charset="2"/>
              </a:rPr>
              <a:t>(10.15)</a:t>
            </a:r>
          </a:p>
          <a:p>
            <a:r>
              <a:rPr lang="en-US" sz="2400" b="1" dirty="0" smtClean="0">
                <a:solidFill>
                  <a:srgbClr val="FF0000"/>
                </a:solidFill>
                <a:latin typeface="Arial" pitchFamily="34" charset="0"/>
                <a:cs typeface="Arial" pitchFamily="34" charset="0"/>
                <a:sym typeface="Wingdings" pitchFamily="2" charset="2"/>
              </a:rPr>
              <a:t>*30’ </a:t>
            </a:r>
            <a:r>
              <a:rPr lang="en-US" sz="2400" b="1" dirty="0" smtClean="0">
                <a:latin typeface="Arial" pitchFamily="34" charset="0"/>
                <a:cs typeface="Arial" pitchFamily="34" charset="0"/>
                <a:sym typeface="Wingdings" pitchFamily="2" charset="2"/>
              </a:rPr>
              <a:t>=</a:t>
            </a:r>
            <a:r>
              <a:rPr lang="en-US" sz="2400" b="1" dirty="0" smtClean="0">
                <a:solidFill>
                  <a:srgbClr val="FF0000"/>
                </a:solidFill>
                <a:latin typeface="Arial" pitchFamily="34" charset="0"/>
                <a:cs typeface="Arial" pitchFamily="34" charset="0"/>
                <a:sym typeface="Wingdings" pitchFamily="2" charset="2"/>
              </a:rPr>
              <a:t>  </a:t>
            </a:r>
            <a:r>
              <a:rPr lang="en-US" sz="2400" b="1" dirty="0" smtClean="0">
                <a:solidFill>
                  <a:srgbClr val="00B050"/>
                </a:solidFill>
                <a:latin typeface="Arial" pitchFamily="34" charset="0"/>
                <a:cs typeface="Arial" pitchFamily="34" charset="0"/>
                <a:sym typeface="Wingdings" pitchFamily="2" charset="2"/>
              </a:rPr>
              <a:t>thirty</a:t>
            </a:r>
            <a:r>
              <a:rPr lang="en-US" sz="2400" b="1" dirty="0" smtClean="0">
                <a:solidFill>
                  <a:srgbClr val="FF0000"/>
                </a:solidFill>
                <a:latin typeface="Arial" pitchFamily="34" charset="0"/>
                <a:cs typeface="Arial" pitchFamily="34" charset="0"/>
                <a:sym typeface="Wingdings" pitchFamily="2" charset="2"/>
              </a:rPr>
              <a:t>  </a:t>
            </a:r>
            <a:r>
              <a:rPr lang="en-US" sz="2400" b="1" dirty="0" smtClean="0">
                <a:latin typeface="Arial" pitchFamily="34" charset="0"/>
                <a:cs typeface="Arial" pitchFamily="34" charset="0"/>
                <a:sym typeface="Wingdings" pitchFamily="2" charset="2"/>
              </a:rPr>
              <a:t>=</a:t>
            </a:r>
            <a:r>
              <a:rPr lang="en-US" sz="2400" b="1" dirty="0" smtClean="0">
                <a:solidFill>
                  <a:srgbClr val="FF0000"/>
                </a:solidFill>
                <a:latin typeface="Arial" pitchFamily="34" charset="0"/>
                <a:cs typeface="Arial" pitchFamily="34" charset="0"/>
                <a:sym typeface="Wingdings" pitchFamily="2" charset="2"/>
              </a:rPr>
              <a:t> </a:t>
            </a:r>
            <a:r>
              <a:rPr lang="en-US" sz="2400" b="1" dirty="0" smtClean="0">
                <a:solidFill>
                  <a:srgbClr val="0070C0"/>
                </a:solidFill>
                <a:latin typeface="Arial" pitchFamily="34" charset="0"/>
                <a:cs typeface="Arial" pitchFamily="34" charset="0"/>
                <a:sym typeface="Wingdings" pitchFamily="2" charset="2"/>
              </a:rPr>
              <a:t>half</a:t>
            </a:r>
            <a:r>
              <a:rPr lang="en-US" sz="2400" b="1" dirty="0" smtClean="0">
                <a:solidFill>
                  <a:srgbClr val="FF0000"/>
                </a:solidFill>
                <a:latin typeface="Arial" pitchFamily="34" charset="0"/>
                <a:cs typeface="Arial" pitchFamily="34" charset="0"/>
                <a:sym typeface="Wingdings" pitchFamily="2" charset="2"/>
              </a:rPr>
              <a:t>     It’s </a:t>
            </a:r>
            <a:r>
              <a:rPr lang="en-US" sz="2400" b="1" dirty="0" smtClean="0">
                <a:solidFill>
                  <a:srgbClr val="0070C0"/>
                </a:solidFill>
                <a:latin typeface="Arial" pitchFamily="34" charset="0"/>
                <a:cs typeface="Arial" pitchFamily="34" charset="0"/>
                <a:sym typeface="Wingdings" pitchFamily="2" charset="2"/>
              </a:rPr>
              <a:t>half</a:t>
            </a:r>
            <a:r>
              <a:rPr lang="en-US" sz="2400" b="1" dirty="0" smtClean="0">
                <a:solidFill>
                  <a:srgbClr val="FF0000"/>
                </a:solidFill>
                <a:latin typeface="Arial" pitchFamily="34" charset="0"/>
                <a:cs typeface="Arial" pitchFamily="34" charset="0"/>
                <a:sym typeface="Wingdings" pitchFamily="2" charset="2"/>
              </a:rPr>
              <a:t> </a:t>
            </a:r>
            <a:r>
              <a:rPr lang="en-US" sz="2400" b="1" dirty="0" smtClean="0">
                <a:solidFill>
                  <a:srgbClr val="FF0000"/>
                </a:solidFill>
                <a:latin typeface="Arial" pitchFamily="34" charset="0"/>
                <a:cs typeface="Arial" pitchFamily="34" charset="0"/>
                <a:sym typeface="Wingdings" pitchFamily="2" charset="2"/>
              </a:rPr>
              <a:t>past ten. </a:t>
            </a:r>
            <a:r>
              <a:rPr lang="en-US" sz="2400" b="1" dirty="0" smtClean="0">
                <a:latin typeface="Arial" pitchFamily="34" charset="0"/>
                <a:cs typeface="Arial" pitchFamily="34" charset="0"/>
                <a:sym typeface="Wingdings" pitchFamily="2" charset="2"/>
              </a:rPr>
              <a:t>(10.30)</a:t>
            </a:r>
          </a:p>
          <a:p>
            <a:r>
              <a:rPr lang="en-US" dirty="0" smtClean="0">
                <a:solidFill>
                  <a:srgbClr val="FF0000"/>
                </a:solidFill>
                <a:sym typeface="Wingdings" pitchFamily="2" charset="2"/>
              </a:rPr>
              <a:t> </a:t>
            </a:r>
            <a:endParaRPr lang="en-US" dirty="0">
              <a:solidFill>
                <a:srgbClr val="FF0000"/>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D:\Khối 7-b.jpg"/>
          <p:cNvPicPr>
            <a:picLocks noChangeAspect="1" noChangeArrowheads="1"/>
          </p:cNvPicPr>
          <p:nvPr/>
        </p:nvPicPr>
        <p:blipFill>
          <a:blip r:embed="rId2"/>
          <a:srcRect/>
          <a:stretch>
            <a:fillRect/>
          </a:stretch>
        </p:blipFill>
        <p:spPr bwMode="auto">
          <a:xfrm>
            <a:off x="2209800" y="3581400"/>
            <a:ext cx="4191000" cy="3276600"/>
          </a:xfrm>
          <a:prstGeom prst="rect">
            <a:avLst/>
          </a:prstGeom>
          <a:noFill/>
        </p:spPr>
      </p:pic>
      <p:sp>
        <p:nvSpPr>
          <p:cNvPr id="3" name="TextBox 2"/>
          <p:cNvSpPr txBox="1"/>
          <p:nvPr/>
        </p:nvSpPr>
        <p:spPr>
          <a:xfrm>
            <a:off x="0" y="381000"/>
            <a:ext cx="9144000" cy="3477875"/>
          </a:xfrm>
          <a:prstGeom prst="rect">
            <a:avLst/>
          </a:prstGeom>
          <a:noFill/>
        </p:spPr>
        <p:txBody>
          <a:bodyPr wrap="square" rtlCol="0">
            <a:spAutoFit/>
          </a:bodyPr>
          <a:lstStyle/>
          <a:p>
            <a:r>
              <a:rPr lang="en-US" sz="3200" b="1" dirty="0" smtClean="0">
                <a:solidFill>
                  <a:srgbClr val="00B050"/>
                </a:solidFill>
                <a:latin typeface="Arial" pitchFamily="34" charset="0"/>
                <a:cs typeface="Arial" pitchFamily="34" charset="0"/>
              </a:rPr>
              <a:t>A2/ Answer about you.</a:t>
            </a:r>
          </a:p>
          <a:p>
            <a:r>
              <a:rPr lang="en-US" sz="2400" b="1" dirty="0" smtClean="0">
                <a:latin typeface="Arial" pitchFamily="34" charset="0"/>
                <a:cs typeface="Arial" pitchFamily="34" charset="0"/>
              </a:rPr>
              <a:t>a/ What time do you get up? </a:t>
            </a:r>
            <a:r>
              <a:rPr lang="en-US" sz="2400" b="1" dirty="0" smtClean="0">
                <a:latin typeface="Arial" pitchFamily="34" charset="0"/>
                <a:cs typeface="Arial" pitchFamily="34" charset="0"/>
                <a:sym typeface="Wingdings" pitchFamily="2" charset="2"/>
              </a:rPr>
              <a:t> </a:t>
            </a:r>
            <a:r>
              <a:rPr lang="en-US" sz="2400" b="1" dirty="0" smtClean="0">
                <a:solidFill>
                  <a:srgbClr val="7030A0"/>
                </a:solidFill>
                <a:latin typeface="Arial" pitchFamily="34" charset="0"/>
                <a:cs typeface="Arial" pitchFamily="34" charset="0"/>
                <a:sym typeface="Wingdings" pitchFamily="2" charset="2"/>
              </a:rPr>
              <a:t>I get up at 6 o’clock.</a:t>
            </a:r>
          </a:p>
          <a:p>
            <a:r>
              <a:rPr lang="en-US" sz="2400" b="1" dirty="0" smtClean="0">
                <a:latin typeface="Arial" pitchFamily="34" charset="0"/>
                <a:cs typeface="Arial" pitchFamily="34" charset="0"/>
                <a:sym typeface="Wingdings" pitchFamily="2" charset="2"/>
              </a:rPr>
              <a:t>b/ What time do classes start?   </a:t>
            </a:r>
            <a:r>
              <a:rPr lang="en-US" sz="2400" b="1" dirty="0" smtClean="0">
                <a:solidFill>
                  <a:srgbClr val="7030A0"/>
                </a:solidFill>
                <a:latin typeface="Arial" pitchFamily="34" charset="0"/>
                <a:cs typeface="Arial" pitchFamily="34" charset="0"/>
                <a:sym typeface="Wingdings" pitchFamily="2" charset="2"/>
              </a:rPr>
              <a:t>They start at 7 o’clock.</a:t>
            </a:r>
          </a:p>
          <a:p>
            <a:r>
              <a:rPr lang="en-US" sz="2400" b="1" dirty="0" smtClean="0">
                <a:latin typeface="Arial" pitchFamily="34" charset="0"/>
                <a:cs typeface="Arial" pitchFamily="34" charset="0"/>
                <a:sym typeface="Wingdings" pitchFamily="2" charset="2"/>
              </a:rPr>
              <a:t>c/ What time do they finish?   </a:t>
            </a:r>
            <a:r>
              <a:rPr lang="en-US" sz="2400" b="1" dirty="0" smtClean="0">
                <a:solidFill>
                  <a:srgbClr val="7030A0"/>
                </a:solidFill>
                <a:latin typeface="Arial" pitchFamily="34" charset="0"/>
                <a:cs typeface="Arial" pitchFamily="34" charset="0"/>
                <a:sym typeface="Wingdings" pitchFamily="2" charset="2"/>
              </a:rPr>
              <a:t>They finish at ten forty-five    </a:t>
            </a:r>
          </a:p>
          <a:p>
            <a:r>
              <a:rPr lang="en-US" sz="2400" b="1" dirty="0" smtClean="0">
                <a:solidFill>
                  <a:srgbClr val="7030A0"/>
                </a:solidFill>
                <a:latin typeface="Arial" pitchFamily="34" charset="0"/>
                <a:cs typeface="Arial" pitchFamily="34" charset="0"/>
                <a:sym typeface="Wingdings" pitchFamily="2" charset="2"/>
              </a:rPr>
              <a:t>                                                           </a:t>
            </a:r>
            <a:r>
              <a:rPr lang="en-US" sz="2400" b="1" dirty="0" smtClean="0">
                <a:solidFill>
                  <a:srgbClr val="00B0F0"/>
                </a:solidFill>
                <a:latin typeface="Arial" pitchFamily="34" charset="0"/>
                <a:cs typeface="Arial" pitchFamily="34" charset="0"/>
                <a:sym typeface="Wingdings" pitchFamily="2" charset="2"/>
              </a:rPr>
              <a:t>(a quarter to eleven)</a:t>
            </a:r>
          </a:p>
          <a:p>
            <a:r>
              <a:rPr lang="en-US" sz="2400" b="1" dirty="0" smtClean="0">
                <a:latin typeface="Arial" pitchFamily="34" charset="0"/>
                <a:cs typeface="Arial" pitchFamily="34" charset="0"/>
                <a:sym typeface="Wingdings" pitchFamily="2" charset="2"/>
              </a:rPr>
              <a:t>d/ What time do you have lunch?  </a:t>
            </a:r>
            <a:r>
              <a:rPr lang="en-US" sz="2400" b="1" dirty="0" smtClean="0">
                <a:solidFill>
                  <a:srgbClr val="7030A0"/>
                </a:solidFill>
                <a:latin typeface="Arial" pitchFamily="34" charset="0"/>
                <a:cs typeface="Arial" pitchFamily="34" charset="0"/>
                <a:sym typeface="Wingdings" pitchFamily="2" charset="2"/>
              </a:rPr>
              <a:t>I have lunch at eleven </a:t>
            </a:r>
          </a:p>
          <a:p>
            <a:r>
              <a:rPr lang="en-US" sz="2400" b="1" dirty="0" smtClean="0">
                <a:solidFill>
                  <a:srgbClr val="7030A0"/>
                </a:solidFill>
                <a:latin typeface="Arial" pitchFamily="34" charset="0"/>
                <a:cs typeface="Arial" pitchFamily="34" charset="0"/>
                <a:sym typeface="Wingdings" pitchFamily="2" charset="2"/>
              </a:rPr>
              <a:t>                                                                  o’clock.</a:t>
            </a:r>
          </a:p>
          <a:p>
            <a:r>
              <a:rPr lang="en-US" sz="2400" b="1" dirty="0" smtClean="0">
                <a:latin typeface="Arial" pitchFamily="34" charset="0"/>
                <a:cs typeface="Arial" pitchFamily="34" charset="0"/>
                <a:sym typeface="Wingdings" pitchFamily="2" charset="2"/>
              </a:rPr>
              <a:t>e/ What time do you go to bed?  </a:t>
            </a:r>
            <a:r>
              <a:rPr lang="en-US" sz="2400" b="1" dirty="0" smtClean="0">
                <a:solidFill>
                  <a:srgbClr val="7030A0"/>
                </a:solidFill>
                <a:latin typeface="Arial" pitchFamily="34" charset="0"/>
                <a:cs typeface="Arial" pitchFamily="34" charset="0"/>
                <a:sym typeface="Wingdings" pitchFamily="2" charset="2"/>
              </a:rPr>
              <a:t>I go to bed at half past ten.</a:t>
            </a:r>
          </a:p>
          <a:p>
            <a:endParaRPr lang="en-US" sz="20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D:\power 1.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4" name="TextBox 3"/>
          <p:cNvSpPr txBox="1"/>
          <p:nvPr/>
        </p:nvSpPr>
        <p:spPr>
          <a:xfrm>
            <a:off x="685800" y="2057400"/>
            <a:ext cx="7772400" cy="2031325"/>
          </a:xfrm>
          <a:prstGeom prst="rect">
            <a:avLst/>
          </a:prstGeom>
          <a:noFill/>
        </p:spPr>
        <p:txBody>
          <a:bodyPr wrap="square" rtlCol="0">
            <a:spAutoFit/>
          </a:bodyPr>
          <a:lstStyle/>
          <a:p>
            <a:r>
              <a:rPr lang="en-US" sz="3600" dirty="0" smtClean="0">
                <a:solidFill>
                  <a:srgbClr val="FF0000"/>
                </a:solidFill>
                <a:latin typeface=".VnRevue" pitchFamily="34" charset="0"/>
                <a:cs typeface="Arial" pitchFamily="34" charset="0"/>
              </a:rPr>
              <a:t>            HOMEWORK :</a:t>
            </a:r>
          </a:p>
          <a:p>
            <a:r>
              <a:rPr lang="en-US" sz="3600" b="1" dirty="0" smtClean="0">
                <a:latin typeface="Arial" pitchFamily="34" charset="0"/>
                <a:cs typeface="Arial" pitchFamily="34" charset="0"/>
              </a:rPr>
              <a:t>*Learn how to talk about the time.</a:t>
            </a:r>
          </a:p>
          <a:p>
            <a:r>
              <a:rPr lang="en-US" sz="3600" b="1" dirty="0" smtClean="0">
                <a:latin typeface="Arial" pitchFamily="34" charset="0"/>
                <a:cs typeface="Arial" pitchFamily="34" charset="0"/>
              </a:rPr>
              <a:t>*Do exercises.</a:t>
            </a:r>
          </a:p>
          <a:p>
            <a:endParaRPr lang="en-US"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D:\power 4.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TextBox 2"/>
          <p:cNvSpPr txBox="1"/>
          <p:nvPr/>
        </p:nvSpPr>
        <p:spPr>
          <a:xfrm>
            <a:off x="457200" y="2133600"/>
            <a:ext cx="7315200" cy="1754326"/>
          </a:xfrm>
          <a:prstGeom prst="rect">
            <a:avLst/>
          </a:prstGeom>
          <a:noFill/>
        </p:spPr>
        <p:txBody>
          <a:bodyPr wrap="square" rtlCol="0">
            <a:spAutoFit/>
          </a:bodyPr>
          <a:lstStyle/>
          <a:p>
            <a:r>
              <a:rPr lang="en-US" sz="2800" b="1" dirty="0" smtClean="0">
                <a:solidFill>
                  <a:srgbClr val="7030A0"/>
                </a:solidFill>
                <a:latin typeface="Arial" pitchFamily="34" charset="0"/>
                <a:cs typeface="Arial" pitchFamily="34" charset="0"/>
              </a:rPr>
              <a:t>                    Week  7 – Period 20</a:t>
            </a:r>
          </a:p>
          <a:p>
            <a:r>
              <a:rPr lang="en-US" sz="2800" b="1" dirty="0" smtClean="0">
                <a:latin typeface="Arial" pitchFamily="34" charset="0"/>
                <a:cs typeface="Arial" pitchFamily="34" charset="0"/>
              </a:rPr>
              <a:t>Unit Four:   </a:t>
            </a:r>
            <a:r>
              <a:rPr lang="en-US" sz="4400" dirty="0" smtClean="0">
                <a:solidFill>
                  <a:srgbClr val="FF0000"/>
                </a:solidFill>
                <a:latin typeface=".VnBodoniH" pitchFamily="34" charset="0"/>
                <a:cs typeface="Arial" pitchFamily="34" charset="0"/>
              </a:rPr>
              <a:t>AT SCHOOL </a:t>
            </a:r>
            <a:r>
              <a:rPr lang="en-US" sz="2800" b="1" dirty="0" smtClean="0">
                <a:latin typeface="Arial" pitchFamily="34" charset="0"/>
                <a:cs typeface="Arial" pitchFamily="34" charset="0"/>
              </a:rPr>
              <a:t>(Cont)</a:t>
            </a:r>
          </a:p>
          <a:p>
            <a:r>
              <a:rPr lang="en-US" sz="3600" b="1" dirty="0" smtClean="0">
                <a:latin typeface="Arial" pitchFamily="34" charset="0"/>
                <a:cs typeface="Arial" pitchFamily="34" charset="0"/>
              </a:rPr>
              <a:t>                      </a:t>
            </a:r>
            <a:r>
              <a:rPr lang="en-US" sz="3600" b="1" dirty="0" smtClean="0">
                <a:solidFill>
                  <a:srgbClr val="00B050"/>
                </a:solidFill>
                <a:latin typeface="Arial" pitchFamily="34" charset="0"/>
                <a:cs typeface="Arial" pitchFamily="34" charset="0"/>
              </a:rPr>
              <a:t>KHỐI  7</a:t>
            </a:r>
            <a:endParaRPr lang="en-US" sz="3600" b="1" dirty="0">
              <a:solidFill>
                <a:srgbClr val="00B050"/>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0"/>
            <a:ext cx="7772400" cy="830997"/>
          </a:xfrm>
          <a:prstGeom prst="rect">
            <a:avLst/>
          </a:prstGeom>
          <a:noFill/>
        </p:spPr>
        <p:txBody>
          <a:bodyPr wrap="square" rtlCol="0">
            <a:spAutoFit/>
          </a:bodyPr>
          <a:lstStyle/>
          <a:p>
            <a:r>
              <a:rPr lang="en-US" sz="2000" b="1" dirty="0" smtClean="0">
                <a:solidFill>
                  <a:srgbClr val="7030A0"/>
                </a:solidFill>
                <a:latin typeface="Arial" pitchFamily="34" charset="0"/>
                <a:cs typeface="Arial" pitchFamily="34" charset="0"/>
              </a:rPr>
              <a:t>Week 7 – Period  20</a:t>
            </a:r>
          </a:p>
          <a:p>
            <a:r>
              <a:rPr lang="en-US" sz="2400" b="1" dirty="0" smtClean="0">
                <a:latin typeface="Arial" pitchFamily="34" charset="0"/>
                <a:cs typeface="Arial" pitchFamily="34" charset="0"/>
              </a:rPr>
              <a:t>Unit Four:           </a:t>
            </a:r>
            <a:r>
              <a:rPr lang="en-US" sz="2800" b="1" dirty="0" smtClean="0">
                <a:solidFill>
                  <a:srgbClr val="FF0000"/>
                </a:solidFill>
                <a:latin typeface="Arial" pitchFamily="34" charset="0"/>
                <a:cs typeface="Arial" pitchFamily="34" charset="0"/>
              </a:rPr>
              <a:t>AT SCHOOL </a:t>
            </a:r>
            <a:r>
              <a:rPr lang="en-US" sz="2000" dirty="0" smtClean="0">
                <a:latin typeface="Arial" pitchFamily="34" charset="0"/>
                <a:cs typeface="Arial" pitchFamily="34" charset="0"/>
              </a:rPr>
              <a:t>(Cont)</a:t>
            </a:r>
          </a:p>
        </p:txBody>
      </p:sp>
      <p:pic>
        <p:nvPicPr>
          <p:cNvPr id="5122" name="Picture 2" descr="D:\Susu 1.jpg"/>
          <p:cNvPicPr>
            <a:picLocks noChangeAspect="1" noChangeArrowheads="1"/>
          </p:cNvPicPr>
          <p:nvPr/>
        </p:nvPicPr>
        <p:blipFill>
          <a:blip r:embed="rId2"/>
          <a:srcRect/>
          <a:stretch>
            <a:fillRect/>
          </a:stretch>
        </p:blipFill>
        <p:spPr bwMode="auto">
          <a:xfrm>
            <a:off x="1" y="3810000"/>
            <a:ext cx="9143999" cy="3048000"/>
          </a:xfrm>
          <a:prstGeom prst="rect">
            <a:avLst/>
          </a:prstGeom>
          <a:noFill/>
        </p:spPr>
      </p:pic>
      <p:sp>
        <p:nvSpPr>
          <p:cNvPr id="5" name="TextBox 4"/>
          <p:cNvSpPr txBox="1"/>
          <p:nvPr/>
        </p:nvSpPr>
        <p:spPr>
          <a:xfrm>
            <a:off x="0" y="685800"/>
            <a:ext cx="8915400" cy="3170099"/>
          </a:xfrm>
          <a:prstGeom prst="rect">
            <a:avLst/>
          </a:prstGeom>
          <a:noFill/>
        </p:spPr>
        <p:txBody>
          <a:bodyPr wrap="square" rtlCol="0">
            <a:spAutoFit/>
          </a:bodyPr>
          <a:lstStyle/>
          <a:p>
            <a:r>
              <a:rPr lang="en-US" sz="2000" dirty="0" smtClean="0">
                <a:solidFill>
                  <a:srgbClr val="7030A0"/>
                </a:solidFill>
                <a:latin typeface="Arial" pitchFamily="34" charset="0"/>
                <a:cs typeface="Arial" pitchFamily="34" charset="0"/>
              </a:rPr>
              <a:t>Good morning everybody. There are some small changes to your schedule this Friday and Saturday. Please write the correct subject and time in your book.</a:t>
            </a:r>
          </a:p>
          <a:p>
            <a:r>
              <a:rPr lang="en-US" sz="2000" dirty="0" smtClean="0">
                <a:solidFill>
                  <a:srgbClr val="00B050"/>
                </a:solidFill>
                <a:latin typeface="Arial" pitchFamily="34" charset="0"/>
                <a:cs typeface="Arial" pitchFamily="34" charset="0"/>
              </a:rPr>
              <a:t>One Saturday, English is at 7 am usual. Then Geography is at 7.50. The next class is Music at 8.40. We start again at 0.40. Physics and our last lesson of the day is History.</a:t>
            </a:r>
          </a:p>
          <a:p>
            <a:r>
              <a:rPr lang="en-US" sz="2000" dirty="0" smtClean="0">
                <a:solidFill>
                  <a:srgbClr val="7030A0"/>
                </a:solidFill>
                <a:latin typeface="Arial" pitchFamily="34" charset="0"/>
                <a:cs typeface="Arial" pitchFamily="34" charset="0"/>
              </a:rPr>
              <a:t>On Saturday afternoon, the first class is Physical Education at one o’clock and the second class is Math. We have another period of English at 3.40 and Physics is at 4.30. Any question? No ? Good. Let’s continue with today in class.</a:t>
            </a:r>
            <a:endParaRPr lang="en-US" sz="2000" dirty="0">
              <a:solidFill>
                <a:srgbClr val="7030A0"/>
              </a:solidFill>
              <a:latin typeface="Arial" pitchFamily="34" charset="0"/>
              <a:cs typeface="Arial" pitchFamily="34" charset="0"/>
            </a:endParaRPr>
          </a:p>
        </p:txBody>
      </p:sp>
      <p:sp>
        <p:nvSpPr>
          <p:cNvPr id="6" name="TextBox 5"/>
          <p:cNvSpPr txBox="1"/>
          <p:nvPr/>
        </p:nvSpPr>
        <p:spPr>
          <a:xfrm>
            <a:off x="1143000" y="5029200"/>
            <a:ext cx="1295400" cy="646331"/>
          </a:xfrm>
          <a:prstGeom prst="rect">
            <a:avLst/>
          </a:prstGeom>
          <a:noFill/>
        </p:spPr>
        <p:txBody>
          <a:bodyPr wrap="square" rtlCol="0">
            <a:spAutoFit/>
          </a:bodyPr>
          <a:lstStyle/>
          <a:p>
            <a:r>
              <a:rPr lang="en-US" dirty="0" smtClean="0"/>
              <a:t>         </a:t>
            </a:r>
            <a:r>
              <a:rPr lang="en-US" b="1" dirty="0" smtClean="0">
                <a:solidFill>
                  <a:srgbClr val="FF0000"/>
                </a:solidFill>
                <a:latin typeface="Arial" pitchFamily="34" charset="0"/>
                <a:cs typeface="Arial" pitchFamily="34" charset="0"/>
              </a:rPr>
              <a:t>ENGLISH</a:t>
            </a:r>
            <a:endParaRPr lang="en-US" b="1" dirty="0">
              <a:solidFill>
                <a:srgbClr val="FF0000"/>
              </a:solidFill>
              <a:latin typeface="Arial" pitchFamily="34" charset="0"/>
              <a:cs typeface="Arial" pitchFamily="34" charset="0"/>
            </a:endParaRPr>
          </a:p>
        </p:txBody>
      </p:sp>
      <p:sp>
        <p:nvSpPr>
          <p:cNvPr id="7" name="TextBox 6"/>
          <p:cNvSpPr txBox="1"/>
          <p:nvPr/>
        </p:nvSpPr>
        <p:spPr>
          <a:xfrm>
            <a:off x="2667000" y="4953000"/>
            <a:ext cx="1295400" cy="400110"/>
          </a:xfrm>
          <a:prstGeom prst="rect">
            <a:avLst/>
          </a:prstGeom>
          <a:noFill/>
        </p:spPr>
        <p:txBody>
          <a:bodyPr wrap="square" rtlCol="0">
            <a:spAutoFit/>
          </a:bodyPr>
          <a:lstStyle/>
          <a:p>
            <a:r>
              <a:rPr lang="en-US" sz="2000" b="1" dirty="0" smtClean="0">
                <a:solidFill>
                  <a:srgbClr val="FF0000"/>
                </a:solidFill>
                <a:latin typeface="Arial" pitchFamily="34" charset="0"/>
                <a:cs typeface="Arial" pitchFamily="34" charset="0"/>
              </a:rPr>
              <a:t>    7.50</a:t>
            </a:r>
            <a:endParaRPr lang="en-US" sz="2000" b="1" dirty="0">
              <a:solidFill>
                <a:srgbClr val="FF0000"/>
              </a:solidFill>
              <a:latin typeface="Arial" pitchFamily="34" charset="0"/>
              <a:cs typeface="Arial" pitchFamily="34" charset="0"/>
            </a:endParaRPr>
          </a:p>
        </p:txBody>
      </p:sp>
      <p:sp>
        <p:nvSpPr>
          <p:cNvPr id="9" name="TextBox 8"/>
          <p:cNvSpPr txBox="1"/>
          <p:nvPr/>
        </p:nvSpPr>
        <p:spPr>
          <a:xfrm>
            <a:off x="4191000" y="5257800"/>
            <a:ext cx="1066800" cy="369332"/>
          </a:xfrm>
          <a:prstGeom prst="rect">
            <a:avLst/>
          </a:prstGeom>
          <a:noFill/>
        </p:spPr>
        <p:txBody>
          <a:bodyPr wrap="square" rtlCol="0">
            <a:spAutoFit/>
          </a:bodyPr>
          <a:lstStyle/>
          <a:p>
            <a:r>
              <a:rPr lang="en-US" b="1" dirty="0" smtClean="0">
                <a:solidFill>
                  <a:srgbClr val="FF0000"/>
                </a:solidFill>
                <a:latin typeface="Arial" pitchFamily="34" charset="0"/>
                <a:cs typeface="Arial" pitchFamily="34" charset="0"/>
              </a:rPr>
              <a:t> MUSIC</a:t>
            </a:r>
            <a:endParaRPr lang="en-US" b="1" dirty="0">
              <a:solidFill>
                <a:srgbClr val="FF0000"/>
              </a:solidFill>
              <a:latin typeface="Arial" pitchFamily="34" charset="0"/>
              <a:cs typeface="Arial" pitchFamily="34" charset="0"/>
            </a:endParaRPr>
          </a:p>
        </p:txBody>
      </p:sp>
      <p:sp>
        <p:nvSpPr>
          <p:cNvPr id="10" name="TextBox 9"/>
          <p:cNvSpPr txBox="1"/>
          <p:nvPr/>
        </p:nvSpPr>
        <p:spPr>
          <a:xfrm>
            <a:off x="5562600" y="4953000"/>
            <a:ext cx="990600" cy="369332"/>
          </a:xfrm>
          <a:prstGeom prst="rect">
            <a:avLst/>
          </a:prstGeom>
          <a:noFill/>
        </p:spPr>
        <p:txBody>
          <a:bodyPr wrap="square" rtlCol="0">
            <a:spAutoFit/>
          </a:bodyPr>
          <a:lstStyle/>
          <a:p>
            <a:r>
              <a:rPr lang="en-US" b="1" dirty="0" smtClean="0">
                <a:solidFill>
                  <a:srgbClr val="FF0000"/>
                </a:solidFill>
                <a:latin typeface="Arial" pitchFamily="34" charset="0"/>
                <a:cs typeface="Arial" pitchFamily="34" charset="0"/>
              </a:rPr>
              <a:t>  9.40</a:t>
            </a:r>
            <a:endParaRPr lang="en-US" b="1" dirty="0">
              <a:solidFill>
                <a:srgbClr val="FF0000"/>
              </a:solidFill>
              <a:latin typeface="Arial" pitchFamily="34" charset="0"/>
              <a:cs typeface="Arial" pitchFamily="34" charset="0"/>
            </a:endParaRPr>
          </a:p>
        </p:txBody>
      </p:sp>
      <p:sp>
        <p:nvSpPr>
          <p:cNvPr id="11" name="TextBox 10"/>
          <p:cNvSpPr txBox="1"/>
          <p:nvPr/>
        </p:nvSpPr>
        <p:spPr>
          <a:xfrm>
            <a:off x="6705600" y="5181600"/>
            <a:ext cx="1371600" cy="369332"/>
          </a:xfrm>
          <a:prstGeom prst="rect">
            <a:avLst/>
          </a:prstGeom>
          <a:noFill/>
        </p:spPr>
        <p:txBody>
          <a:bodyPr wrap="square" rtlCol="0">
            <a:spAutoFit/>
          </a:bodyPr>
          <a:lstStyle/>
          <a:p>
            <a:r>
              <a:rPr lang="en-US" b="1" dirty="0" smtClean="0">
                <a:solidFill>
                  <a:srgbClr val="FF0000"/>
                </a:solidFill>
                <a:latin typeface="Arial" pitchFamily="34" charset="0"/>
                <a:cs typeface="Arial" pitchFamily="34" charset="0"/>
              </a:rPr>
              <a:t> HISTORY</a:t>
            </a:r>
            <a:endParaRPr lang="en-US" b="1" dirty="0">
              <a:solidFill>
                <a:srgbClr val="FF0000"/>
              </a:solidFill>
              <a:latin typeface="Arial" pitchFamily="34" charset="0"/>
              <a:cs typeface="Arial" pitchFamily="34" charset="0"/>
            </a:endParaRPr>
          </a:p>
        </p:txBody>
      </p:sp>
      <p:sp>
        <p:nvSpPr>
          <p:cNvPr id="12" name="TextBox 11"/>
          <p:cNvSpPr txBox="1"/>
          <p:nvPr/>
        </p:nvSpPr>
        <p:spPr>
          <a:xfrm>
            <a:off x="1295400" y="5791200"/>
            <a:ext cx="1143000" cy="369332"/>
          </a:xfrm>
          <a:prstGeom prst="rect">
            <a:avLst/>
          </a:prstGeom>
          <a:noFill/>
        </p:spPr>
        <p:txBody>
          <a:bodyPr wrap="square" rtlCol="0">
            <a:spAutoFit/>
          </a:bodyPr>
          <a:lstStyle/>
          <a:p>
            <a:r>
              <a:rPr lang="en-US" b="1" dirty="0" smtClean="0">
                <a:solidFill>
                  <a:srgbClr val="FF0000"/>
                </a:solidFill>
                <a:latin typeface="Arial" pitchFamily="34" charset="0"/>
                <a:cs typeface="Arial" pitchFamily="34" charset="0"/>
              </a:rPr>
              <a:t> 1.00</a:t>
            </a:r>
            <a:endParaRPr lang="en-US" b="1" dirty="0">
              <a:solidFill>
                <a:srgbClr val="FF0000"/>
              </a:solidFill>
              <a:latin typeface="Arial" pitchFamily="34" charset="0"/>
              <a:cs typeface="Arial" pitchFamily="34" charset="0"/>
            </a:endParaRPr>
          </a:p>
        </p:txBody>
      </p:sp>
      <p:sp>
        <p:nvSpPr>
          <p:cNvPr id="13" name="TextBox 12"/>
          <p:cNvSpPr txBox="1"/>
          <p:nvPr/>
        </p:nvSpPr>
        <p:spPr>
          <a:xfrm>
            <a:off x="3200400" y="6096000"/>
            <a:ext cx="1295400" cy="369332"/>
          </a:xfrm>
          <a:prstGeom prst="rect">
            <a:avLst/>
          </a:prstGeom>
          <a:noFill/>
        </p:spPr>
        <p:txBody>
          <a:bodyPr wrap="square" rtlCol="0">
            <a:spAutoFit/>
          </a:bodyPr>
          <a:lstStyle/>
          <a:p>
            <a:r>
              <a:rPr lang="en-US" b="1" dirty="0" smtClean="0">
                <a:solidFill>
                  <a:srgbClr val="FF0000"/>
                </a:solidFill>
                <a:latin typeface="Arial" pitchFamily="34" charset="0"/>
                <a:cs typeface="Arial" pitchFamily="34" charset="0"/>
              </a:rPr>
              <a:t>  MATH</a:t>
            </a:r>
            <a:endParaRPr lang="en-US" b="1" dirty="0">
              <a:solidFill>
                <a:srgbClr val="FF0000"/>
              </a:solidFill>
              <a:latin typeface="Arial" pitchFamily="34" charset="0"/>
              <a:cs typeface="Arial" pitchFamily="34" charset="0"/>
            </a:endParaRPr>
          </a:p>
        </p:txBody>
      </p:sp>
      <p:sp>
        <p:nvSpPr>
          <p:cNvPr id="14" name="TextBox 13"/>
          <p:cNvSpPr txBox="1"/>
          <p:nvPr/>
        </p:nvSpPr>
        <p:spPr>
          <a:xfrm>
            <a:off x="5105400" y="5791200"/>
            <a:ext cx="990600" cy="369332"/>
          </a:xfrm>
          <a:prstGeom prst="rect">
            <a:avLst/>
          </a:prstGeom>
          <a:noFill/>
        </p:spPr>
        <p:txBody>
          <a:bodyPr wrap="square" rtlCol="0">
            <a:spAutoFit/>
          </a:bodyPr>
          <a:lstStyle/>
          <a:p>
            <a:r>
              <a:rPr lang="en-US" b="1" dirty="0" smtClean="0">
                <a:solidFill>
                  <a:srgbClr val="FF0000"/>
                </a:solidFill>
                <a:latin typeface="Arial" pitchFamily="34" charset="0"/>
                <a:cs typeface="Arial" pitchFamily="34" charset="0"/>
              </a:rPr>
              <a:t> 3.40</a:t>
            </a:r>
            <a:endParaRPr lang="en-US" b="1" dirty="0">
              <a:solidFill>
                <a:srgbClr val="FF0000"/>
              </a:solidFill>
              <a:latin typeface="Arial" pitchFamily="34" charset="0"/>
              <a:cs typeface="Arial" pitchFamily="34" charset="0"/>
            </a:endParaRPr>
          </a:p>
        </p:txBody>
      </p:sp>
      <p:sp>
        <p:nvSpPr>
          <p:cNvPr id="18" name="TextBox 17"/>
          <p:cNvSpPr txBox="1"/>
          <p:nvPr/>
        </p:nvSpPr>
        <p:spPr>
          <a:xfrm>
            <a:off x="6705600" y="6096000"/>
            <a:ext cx="1447800" cy="381000"/>
          </a:xfrm>
          <a:prstGeom prst="rect">
            <a:avLst/>
          </a:prstGeom>
          <a:noFill/>
        </p:spPr>
        <p:txBody>
          <a:bodyPr wrap="square" rtlCol="0">
            <a:spAutoFit/>
          </a:bodyPr>
          <a:lstStyle/>
          <a:p>
            <a:r>
              <a:rPr lang="en-US" b="1" dirty="0" smtClean="0">
                <a:solidFill>
                  <a:srgbClr val="FF0000"/>
                </a:solidFill>
                <a:latin typeface="Arial" pitchFamily="34" charset="0"/>
                <a:cs typeface="Arial" pitchFamily="34" charset="0"/>
              </a:rPr>
              <a:t>  Physics</a:t>
            </a:r>
            <a:endParaRPr lang="en-US" b="1" dirty="0">
              <a:solidFill>
                <a:srgbClr val="FF0000"/>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6740307"/>
          </a:xfrm>
          <a:prstGeom prst="rect">
            <a:avLst/>
          </a:prstGeom>
          <a:noFill/>
        </p:spPr>
        <p:txBody>
          <a:bodyPr wrap="square" rtlCol="0">
            <a:spAutoFit/>
          </a:bodyPr>
          <a:lstStyle/>
          <a:p>
            <a:r>
              <a:rPr lang="en-US" sz="3600" b="1" dirty="0" smtClean="0">
                <a:solidFill>
                  <a:srgbClr val="FF0000"/>
                </a:solidFill>
                <a:latin typeface="Arial" pitchFamily="34" charset="0"/>
                <a:cs typeface="Arial" pitchFamily="34" charset="0"/>
              </a:rPr>
              <a:t>Grammar:</a:t>
            </a:r>
            <a:r>
              <a:rPr lang="en-US" dirty="0" smtClean="0">
                <a:latin typeface="Arial" pitchFamily="34" charset="0"/>
                <a:cs typeface="Arial" pitchFamily="34" charset="0"/>
              </a:rPr>
              <a:t>  </a:t>
            </a:r>
            <a:r>
              <a:rPr lang="en-US" sz="2800" b="1" dirty="0" smtClean="0">
                <a:latin typeface="Arial" pitchFamily="34" charset="0"/>
                <a:cs typeface="Arial" pitchFamily="34" charset="0"/>
              </a:rPr>
              <a:t>1/</a:t>
            </a:r>
            <a:r>
              <a:rPr lang="en-US" sz="2400" b="1" dirty="0" smtClean="0">
                <a:latin typeface="Arial" pitchFamily="34" charset="0"/>
                <a:cs typeface="Arial" pitchFamily="34" charset="0"/>
              </a:rPr>
              <a:t>The Present Progressive Tense.</a:t>
            </a:r>
          </a:p>
          <a:p>
            <a:r>
              <a:rPr lang="en-US" b="1" dirty="0" smtClean="0">
                <a:latin typeface="Arial" pitchFamily="34" charset="0"/>
                <a:cs typeface="Arial" pitchFamily="34" charset="0"/>
              </a:rPr>
              <a:t>                                               (</a:t>
            </a:r>
            <a:r>
              <a:rPr lang="en-US" b="1" dirty="0" err="1" smtClean="0">
                <a:solidFill>
                  <a:srgbClr val="7030A0"/>
                </a:solidFill>
                <a:latin typeface="Arial" pitchFamily="34" charset="0"/>
                <a:cs typeface="Arial" pitchFamily="34" charset="0"/>
              </a:rPr>
              <a:t>Thì</a:t>
            </a:r>
            <a:r>
              <a:rPr lang="en-US" b="1" dirty="0" smtClean="0">
                <a:solidFill>
                  <a:srgbClr val="7030A0"/>
                </a:solidFill>
                <a:latin typeface="Arial" pitchFamily="34" charset="0"/>
                <a:cs typeface="Arial" pitchFamily="34" charset="0"/>
              </a:rPr>
              <a:t> </a:t>
            </a:r>
            <a:r>
              <a:rPr lang="en-US" b="1" dirty="0" err="1" smtClean="0">
                <a:solidFill>
                  <a:srgbClr val="7030A0"/>
                </a:solidFill>
                <a:latin typeface="Arial" pitchFamily="34" charset="0"/>
                <a:cs typeface="Arial" pitchFamily="34" charset="0"/>
              </a:rPr>
              <a:t>Hiện</a:t>
            </a:r>
            <a:r>
              <a:rPr lang="en-US" b="1" dirty="0" smtClean="0">
                <a:solidFill>
                  <a:srgbClr val="7030A0"/>
                </a:solidFill>
                <a:latin typeface="Arial" pitchFamily="34" charset="0"/>
                <a:cs typeface="Arial" pitchFamily="34" charset="0"/>
              </a:rPr>
              <a:t> </a:t>
            </a:r>
            <a:r>
              <a:rPr lang="en-US" b="1" dirty="0" err="1" smtClean="0">
                <a:solidFill>
                  <a:srgbClr val="7030A0"/>
                </a:solidFill>
                <a:latin typeface="Arial" pitchFamily="34" charset="0"/>
                <a:cs typeface="Arial" pitchFamily="34" charset="0"/>
              </a:rPr>
              <a:t>Tại</a:t>
            </a:r>
            <a:r>
              <a:rPr lang="en-US" b="1" dirty="0" smtClean="0">
                <a:solidFill>
                  <a:srgbClr val="7030A0"/>
                </a:solidFill>
                <a:latin typeface="Arial" pitchFamily="34" charset="0"/>
                <a:cs typeface="Arial" pitchFamily="34" charset="0"/>
              </a:rPr>
              <a:t> </a:t>
            </a:r>
            <a:r>
              <a:rPr lang="en-US" b="1" dirty="0" err="1" smtClean="0">
                <a:solidFill>
                  <a:srgbClr val="7030A0"/>
                </a:solidFill>
                <a:latin typeface="Arial" pitchFamily="34" charset="0"/>
                <a:cs typeface="Arial" pitchFamily="34" charset="0"/>
              </a:rPr>
              <a:t>Tiếp</a:t>
            </a:r>
            <a:r>
              <a:rPr lang="en-US" b="1" dirty="0" smtClean="0">
                <a:solidFill>
                  <a:srgbClr val="7030A0"/>
                </a:solidFill>
                <a:latin typeface="Arial" pitchFamily="34" charset="0"/>
                <a:cs typeface="Arial" pitchFamily="34" charset="0"/>
              </a:rPr>
              <a:t> </a:t>
            </a:r>
            <a:r>
              <a:rPr lang="en-US" b="1" dirty="0" err="1" smtClean="0">
                <a:solidFill>
                  <a:srgbClr val="7030A0"/>
                </a:solidFill>
                <a:latin typeface="Arial" pitchFamily="34" charset="0"/>
                <a:cs typeface="Arial" pitchFamily="34" charset="0"/>
              </a:rPr>
              <a:t>Diễn</a:t>
            </a:r>
            <a:r>
              <a:rPr lang="en-US" b="1" dirty="0" smtClean="0">
                <a:solidFill>
                  <a:srgbClr val="7030A0"/>
                </a:solidFill>
                <a:latin typeface="Arial" pitchFamily="34" charset="0"/>
                <a:cs typeface="Arial" pitchFamily="34" charset="0"/>
              </a:rPr>
              <a:t>)      </a:t>
            </a:r>
            <a:endParaRPr lang="en-US" dirty="0" smtClean="0">
              <a:solidFill>
                <a:srgbClr val="7030A0"/>
              </a:solidFill>
              <a:latin typeface="Arial" pitchFamily="34" charset="0"/>
              <a:cs typeface="Arial" pitchFamily="34" charset="0"/>
            </a:endParaRPr>
          </a:p>
          <a:p>
            <a:r>
              <a:rPr lang="en-US" sz="2000" b="1" dirty="0" smtClean="0">
                <a:latin typeface="Arial" pitchFamily="34" charset="0"/>
                <a:cs typeface="Arial" pitchFamily="34" charset="0"/>
              </a:rPr>
              <a:t>      *</a:t>
            </a:r>
            <a:r>
              <a:rPr lang="en-US" sz="2000" b="1" dirty="0" err="1" smtClean="0">
                <a:latin typeface="Arial" pitchFamily="34" charset="0"/>
                <a:cs typeface="Arial" pitchFamily="34" charset="0"/>
              </a:rPr>
              <a:t>Diễn</a:t>
            </a:r>
            <a:r>
              <a:rPr lang="en-US" sz="2000" b="1" dirty="0" smtClean="0">
                <a:latin typeface="Arial" pitchFamily="34" charset="0"/>
                <a:cs typeface="Arial" pitchFamily="34" charset="0"/>
              </a:rPr>
              <a:t> </a:t>
            </a:r>
            <a:r>
              <a:rPr lang="en-US" sz="2000" b="1" dirty="0" err="1" smtClean="0">
                <a:latin typeface="Arial" pitchFamily="34" charset="0"/>
                <a:cs typeface="Arial" pitchFamily="34" charset="0"/>
              </a:rPr>
              <a:t>tả</a:t>
            </a:r>
            <a:r>
              <a:rPr lang="en-US" sz="2000" b="1" dirty="0" smtClean="0">
                <a:latin typeface="Arial" pitchFamily="34" charset="0"/>
                <a:cs typeface="Arial" pitchFamily="34" charset="0"/>
              </a:rPr>
              <a:t> 1 </a:t>
            </a:r>
            <a:r>
              <a:rPr lang="en-US" sz="2000" b="1" dirty="0" err="1" smtClean="0">
                <a:latin typeface="Arial" pitchFamily="34" charset="0"/>
                <a:cs typeface="Arial" pitchFamily="34" charset="0"/>
              </a:rPr>
              <a:t>hành</a:t>
            </a:r>
            <a:r>
              <a:rPr lang="en-US" sz="2000" b="1" dirty="0" smtClean="0">
                <a:latin typeface="Arial" pitchFamily="34" charset="0"/>
                <a:cs typeface="Arial" pitchFamily="34" charset="0"/>
              </a:rPr>
              <a:t> </a:t>
            </a:r>
            <a:r>
              <a:rPr lang="en-US" sz="2000" b="1" dirty="0" err="1" smtClean="0">
                <a:latin typeface="Arial" pitchFamily="34" charset="0"/>
                <a:cs typeface="Arial" pitchFamily="34" charset="0"/>
              </a:rPr>
              <a:t>động</a:t>
            </a:r>
            <a:r>
              <a:rPr lang="en-US" sz="2000" b="1" dirty="0" smtClean="0">
                <a:latin typeface="Arial" pitchFamily="34" charset="0"/>
                <a:cs typeface="Arial" pitchFamily="34" charset="0"/>
              </a:rPr>
              <a:t>, 1 </a:t>
            </a:r>
            <a:r>
              <a:rPr lang="en-US" sz="2000" b="1" dirty="0" err="1" smtClean="0">
                <a:latin typeface="Arial" pitchFamily="34" charset="0"/>
                <a:cs typeface="Arial" pitchFamily="34" charset="0"/>
              </a:rPr>
              <a:t>sự</a:t>
            </a:r>
            <a:r>
              <a:rPr lang="en-US" sz="2000" b="1" dirty="0" smtClean="0">
                <a:latin typeface="Arial" pitchFamily="34" charset="0"/>
                <a:cs typeface="Arial" pitchFamily="34" charset="0"/>
              </a:rPr>
              <a:t> </a:t>
            </a:r>
            <a:r>
              <a:rPr lang="en-US" sz="2000" b="1" dirty="0" err="1" smtClean="0">
                <a:latin typeface="Arial" pitchFamily="34" charset="0"/>
                <a:cs typeface="Arial" pitchFamily="34" charset="0"/>
              </a:rPr>
              <a:t>việc</a:t>
            </a:r>
            <a:r>
              <a:rPr lang="en-US" sz="2000" b="1" dirty="0" smtClean="0">
                <a:latin typeface="Arial" pitchFamily="34" charset="0"/>
                <a:cs typeface="Arial" pitchFamily="34" charset="0"/>
              </a:rPr>
              <a:t> </a:t>
            </a:r>
            <a:r>
              <a:rPr lang="en-US" sz="2000" b="1" dirty="0" err="1" smtClean="0">
                <a:latin typeface="Arial" pitchFamily="34" charset="0"/>
                <a:cs typeface="Arial" pitchFamily="34" charset="0"/>
              </a:rPr>
              <a:t>đang</a:t>
            </a:r>
            <a:r>
              <a:rPr lang="en-US" sz="2000" b="1" dirty="0" smtClean="0">
                <a:latin typeface="Arial" pitchFamily="34" charset="0"/>
                <a:cs typeface="Arial" pitchFamily="34" charset="0"/>
              </a:rPr>
              <a:t> </a:t>
            </a:r>
            <a:r>
              <a:rPr lang="en-US" sz="2000" b="1" dirty="0" err="1" smtClean="0">
                <a:latin typeface="Arial" pitchFamily="34" charset="0"/>
                <a:cs typeface="Arial" pitchFamily="34" charset="0"/>
              </a:rPr>
              <a:t>diễn</a:t>
            </a:r>
            <a:r>
              <a:rPr lang="en-US" sz="2000" b="1" dirty="0" smtClean="0">
                <a:latin typeface="Arial" pitchFamily="34" charset="0"/>
                <a:cs typeface="Arial" pitchFamily="34" charset="0"/>
              </a:rPr>
              <a:t> </a:t>
            </a:r>
            <a:r>
              <a:rPr lang="en-US" sz="2000" b="1" dirty="0" err="1" smtClean="0">
                <a:latin typeface="Arial" pitchFamily="34" charset="0"/>
                <a:cs typeface="Arial" pitchFamily="34" charset="0"/>
              </a:rPr>
              <a:t>ra</a:t>
            </a:r>
            <a:r>
              <a:rPr lang="en-US" sz="2000" b="1" dirty="0" smtClean="0">
                <a:latin typeface="Arial" pitchFamily="34" charset="0"/>
                <a:cs typeface="Arial" pitchFamily="34" charset="0"/>
              </a:rPr>
              <a:t> </a:t>
            </a:r>
            <a:r>
              <a:rPr lang="en-US" sz="2000" b="1" dirty="0" err="1" smtClean="0">
                <a:latin typeface="Arial" pitchFamily="34" charset="0"/>
                <a:cs typeface="Arial" pitchFamily="34" charset="0"/>
              </a:rPr>
              <a:t>trong</a:t>
            </a:r>
            <a:r>
              <a:rPr lang="en-US" sz="2000" b="1" dirty="0" smtClean="0">
                <a:latin typeface="Arial" pitchFamily="34" charset="0"/>
                <a:cs typeface="Arial" pitchFamily="34" charset="0"/>
              </a:rPr>
              <a:t> </a:t>
            </a:r>
            <a:r>
              <a:rPr lang="en-US" sz="2000" b="1" dirty="0" err="1" smtClean="0">
                <a:latin typeface="Arial" pitchFamily="34" charset="0"/>
                <a:cs typeface="Arial" pitchFamily="34" charset="0"/>
              </a:rPr>
              <a:t>hiện</a:t>
            </a:r>
            <a:r>
              <a:rPr lang="en-US" sz="2000" b="1" dirty="0" smtClean="0">
                <a:latin typeface="Arial" pitchFamily="34" charset="0"/>
                <a:cs typeface="Arial" pitchFamily="34" charset="0"/>
              </a:rPr>
              <a:t> </a:t>
            </a:r>
            <a:r>
              <a:rPr lang="en-US" sz="2000" b="1" dirty="0" err="1" smtClean="0">
                <a:latin typeface="Arial" pitchFamily="34" charset="0"/>
                <a:cs typeface="Arial" pitchFamily="34" charset="0"/>
              </a:rPr>
              <a:t>tại</a:t>
            </a:r>
            <a:r>
              <a:rPr lang="en-US" sz="2000" b="1" dirty="0" smtClean="0">
                <a:latin typeface="Arial" pitchFamily="34" charset="0"/>
                <a:cs typeface="Arial" pitchFamily="34" charset="0"/>
              </a:rPr>
              <a:t>.</a:t>
            </a:r>
          </a:p>
          <a:p>
            <a:r>
              <a:rPr lang="en-US" dirty="0" smtClean="0">
                <a:latin typeface="Arial" pitchFamily="34" charset="0"/>
                <a:cs typeface="Arial" pitchFamily="34" charset="0"/>
                <a:sym typeface="Wingdings" pitchFamily="2" charset="2"/>
              </a:rPr>
              <a:t>     </a:t>
            </a:r>
            <a:r>
              <a:rPr lang="en-US" b="1" dirty="0" err="1" smtClean="0">
                <a:solidFill>
                  <a:srgbClr val="00B050"/>
                </a:solidFill>
                <a:latin typeface="Arial" pitchFamily="34" charset="0"/>
                <a:cs typeface="Arial" pitchFamily="34" charset="0"/>
                <a:sym typeface="Wingdings" pitchFamily="2" charset="2"/>
              </a:rPr>
              <a:t>Dấu</a:t>
            </a:r>
            <a:r>
              <a:rPr lang="en-US" b="1" dirty="0" smtClean="0">
                <a:solidFill>
                  <a:srgbClr val="00B050"/>
                </a:solidFill>
                <a:latin typeface="Arial" pitchFamily="34" charset="0"/>
                <a:cs typeface="Arial" pitchFamily="34" charset="0"/>
                <a:sym typeface="Wingdings" pitchFamily="2" charset="2"/>
              </a:rPr>
              <a:t> </a:t>
            </a:r>
            <a:r>
              <a:rPr lang="en-US" b="1" dirty="0" err="1" smtClean="0">
                <a:solidFill>
                  <a:srgbClr val="00B050"/>
                </a:solidFill>
                <a:latin typeface="Arial" pitchFamily="34" charset="0"/>
                <a:cs typeface="Arial" pitchFamily="34" charset="0"/>
                <a:sym typeface="Wingdings" pitchFamily="2" charset="2"/>
              </a:rPr>
              <a:t>hiệu</a:t>
            </a:r>
            <a:r>
              <a:rPr lang="en-US" b="1" dirty="0" smtClean="0">
                <a:solidFill>
                  <a:srgbClr val="00B050"/>
                </a:solidFill>
                <a:latin typeface="Arial" pitchFamily="34" charset="0"/>
                <a:cs typeface="Arial" pitchFamily="34" charset="0"/>
                <a:sym typeface="Wingdings" pitchFamily="2" charset="2"/>
              </a:rPr>
              <a:t> </a:t>
            </a:r>
            <a:r>
              <a:rPr lang="en-US" b="1" dirty="0" err="1" smtClean="0">
                <a:solidFill>
                  <a:srgbClr val="00B050"/>
                </a:solidFill>
                <a:latin typeface="Arial" pitchFamily="34" charset="0"/>
                <a:cs typeface="Arial" pitchFamily="34" charset="0"/>
                <a:sym typeface="Wingdings" pitchFamily="2" charset="2"/>
              </a:rPr>
              <a:t>nhận</a:t>
            </a:r>
            <a:r>
              <a:rPr lang="en-US" b="1" dirty="0" smtClean="0">
                <a:solidFill>
                  <a:srgbClr val="00B050"/>
                </a:solidFill>
                <a:latin typeface="Arial" pitchFamily="34" charset="0"/>
                <a:cs typeface="Arial" pitchFamily="34" charset="0"/>
                <a:sym typeface="Wingdings" pitchFamily="2" charset="2"/>
              </a:rPr>
              <a:t> </a:t>
            </a:r>
            <a:r>
              <a:rPr lang="en-US" b="1" dirty="0" err="1" smtClean="0">
                <a:solidFill>
                  <a:srgbClr val="00B050"/>
                </a:solidFill>
                <a:latin typeface="Arial" pitchFamily="34" charset="0"/>
                <a:cs typeface="Arial" pitchFamily="34" charset="0"/>
                <a:sym typeface="Wingdings" pitchFamily="2" charset="2"/>
              </a:rPr>
              <a:t>biết</a:t>
            </a:r>
            <a:r>
              <a:rPr lang="en-US" b="1" dirty="0" smtClean="0">
                <a:solidFill>
                  <a:srgbClr val="00B050"/>
                </a:solidFill>
                <a:latin typeface="Arial" pitchFamily="34" charset="0"/>
                <a:cs typeface="Arial" pitchFamily="34" charset="0"/>
                <a:sym typeface="Wingdings" pitchFamily="2" charset="2"/>
              </a:rPr>
              <a:t>: </a:t>
            </a:r>
            <a:r>
              <a:rPr lang="en-US" sz="2000" b="1" dirty="0" smtClean="0">
                <a:solidFill>
                  <a:srgbClr val="FF0000"/>
                </a:solidFill>
                <a:latin typeface="Arial" pitchFamily="34" charset="0"/>
                <a:cs typeface="Arial" pitchFamily="34" charset="0"/>
                <a:sym typeface="Wingdings" pitchFamily="2" charset="2"/>
              </a:rPr>
              <a:t>Now, At present, At the moment, Listen!, Look!..</a:t>
            </a:r>
          </a:p>
          <a:p>
            <a:r>
              <a:rPr lang="en-US" b="1" dirty="0" smtClean="0">
                <a:latin typeface="Arial" pitchFamily="34" charset="0"/>
                <a:cs typeface="Arial" pitchFamily="34" charset="0"/>
                <a:sym typeface="Wingdings" pitchFamily="2" charset="2"/>
              </a:rPr>
              <a:t>                   </a:t>
            </a:r>
            <a:r>
              <a:rPr lang="en-US" b="1" u="sng" dirty="0" smtClean="0">
                <a:latin typeface="Arial" pitchFamily="34" charset="0"/>
                <a:cs typeface="Arial" pitchFamily="34" charset="0"/>
                <a:sym typeface="Wingdings" pitchFamily="2" charset="2"/>
              </a:rPr>
              <a:t>FORM</a:t>
            </a:r>
            <a:r>
              <a:rPr lang="en-US" b="1" dirty="0" smtClean="0">
                <a:latin typeface="Arial" pitchFamily="34" charset="0"/>
                <a:cs typeface="Arial" pitchFamily="34" charset="0"/>
                <a:sym typeface="Wingdings" pitchFamily="2" charset="2"/>
              </a:rPr>
              <a:t>: </a:t>
            </a:r>
            <a:r>
              <a:rPr lang="en-US" dirty="0" smtClean="0">
                <a:latin typeface="Arial" pitchFamily="34" charset="0"/>
                <a:cs typeface="Arial" pitchFamily="34" charset="0"/>
                <a:sym typeface="Wingdings" pitchFamily="2" charset="2"/>
              </a:rPr>
              <a:t> </a:t>
            </a:r>
            <a:r>
              <a:rPr lang="en-US" sz="2400" b="1" dirty="0" smtClean="0">
                <a:solidFill>
                  <a:srgbClr val="00B050"/>
                </a:solidFill>
                <a:latin typeface="Arial" pitchFamily="34" charset="0"/>
                <a:cs typeface="Arial" pitchFamily="34" charset="0"/>
                <a:sym typeface="Wingdings" pitchFamily="2" charset="2"/>
              </a:rPr>
              <a:t>(+) S  + Be (am/ is/ are)  +  V-</a:t>
            </a:r>
            <a:r>
              <a:rPr lang="en-US" sz="2400" b="1" dirty="0" err="1" smtClean="0">
                <a:solidFill>
                  <a:srgbClr val="00B050"/>
                </a:solidFill>
                <a:latin typeface="Arial" pitchFamily="34" charset="0"/>
                <a:cs typeface="Arial" pitchFamily="34" charset="0"/>
                <a:sym typeface="Wingdings" pitchFamily="2" charset="2"/>
              </a:rPr>
              <a:t>ing</a:t>
            </a:r>
            <a:endParaRPr lang="en-US" sz="2400" b="1" dirty="0" smtClean="0">
              <a:solidFill>
                <a:srgbClr val="00B050"/>
              </a:solidFill>
              <a:latin typeface="Arial" pitchFamily="34" charset="0"/>
              <a:cs typeface="Arial" pitchFamily="34" charset="0"/>
              <a:sym typeface="Wingdings" pitchFamily="2" charset="2"/>
            </a:endParaRPr>
          </a:p>
          <a:p>
            <a:r>
              <a:rPr lang="en-US" sz="2400" b="1" dirty="0" smtClean="0">
                <a:solidFill>
                  <a:srgbClr val="00B050"/>
                </a:solidFill>
                <a:latin typeface="Arial" pitchFamily="34" charset="0"/>
                <a:cs typeface="Arial" pitchFamily="34" charset="0"/>
                <a:sym typeface="Wingdings" pitchFamily="2" charset="2"/>
              </a:rPr>
              <a:t>                         (-)  S  + am/ is/ are  +  not  + V-</a:t>
            </a:r>
            <a:r>
              <a:rPr lang="en-US" sz="2400" b="1" dirty="0" err="1" smtClean="0">
                <a:solidFill>
                  <a:srgbClr val="00B050"/>
                </a:solidFill>
                <a:latin typeface="Arial" pitchFamily="34" charset="0"/>
                <a:cs typeface="Arial" pitchFamily="34" charset="0"/>
                <a:sym typeface="Wingdings" pitchFamily="2" charset="2"/>
              </a:rPr>
              <a:t>ing</a:t>
            </a:r>
            <a:endParaRPr lang="en-US" sz="2400" b="1" dirty="0" smtClean="0">
              <a:solidFill>
                <a:srgbClr val="00B050"/>
              </a:solidFill>
              <a:latin typeface="Arial" pitchFamily="34" charset="0"/>
              <a:cs typeface="Arial" pitchFamily="34" charset="0"/>
              <a:sym typeface="Wingdings" pitchFamily="2" charset="2"/>
            </a:endParaRPr>
          </a:p>
          <a:p>
            <a:r>
              <a:rPr lang="en-US" sz="2400" b="1" dirty="0" smtClean="0">
                <a:solidFill>
                  <a:srgbClr val="00B050"/>
                </a:solidFill>
                <a:latin typeface="Arial" pitchFamily="34" charset="0"/>
                <a:cs typeface="Arial" pitchFamily="34" charset="0"/>
                <a:sym typeface="Wingdings" pitchFamily="2" charset="2"/>
              </a:rPr>
              <a:t>                         (?)  Am/ Is/ Are  +  S  +  V-</a:t>
            </a:r>
            <a:r>
              <a:rPr lang="en-US" sz="2400" b="1" dirty="0" err="1" smtClean="0">
                <a:solidFill>
                  <a:srgbClr val="00B050"/>
                </a:solidFill>
                <a:latin typeface="Arial" pitchFamily="34" charset="0"/>
                <a:cs typeface="Arial" pitchFamily="34" charset="0"/>
                <a:sym typeface="Wingdings" pitchFamily="2" charset="2"/>
              </a:rPr>
              <a:t>ing</a:t>
            </a:r>
            <a:r>
              <a:rPr lang="en-US" sz="2400" b="1" dirty="0" smtClean="0">
                <a:solidFill>
                  <a:srgbClr val="00B050"/>
                </a:solidFill>
                <a:latin typeface="Arial" pitchFamily="34" charset="0"/>
                <a:cs typeface="Arial" pitchFamily="34" charset="0"/>
                <a:sym typeface="Wingdings" pitchFamily="2" charset="2"/>
              </a:rPr>
              <a:t> ?</a:t>
            </a:r>
          </a:p>
          <a:p>
            <a:r>
              <a:rPr lang="en-US" sz="2400" dirty="0" smtClean="0">
                <a:latin typeface="Arial" pitchFamily="34" charset="0"/>
                <a:cs typeface="Arial" pitchFamily="34" charset="0"/>
                <a:sym typeface="Wingdings" pitchFamily="2" charset="2"/>
              </a:rPr>
              <a:t>Ex: a/ I </a:t>
            </a:r>
            <a:r>
              <a:rPr lang="en-US" sz="2400" u="sng" dirty="0" smtClean="0">
                <a:solidFill>
                  <a:srgbClr val="7030A0"/>
                </a:solidFill>
                <a:latin typeface="Arial" pitchFamily="34" charset="0"/>
                <a:cs typeface="Arial" pitchFamily="34" charset="0"/>
                <a:sym typeface="Wingdings" pitchFamily="2" charset="2"/>
              </a:rPr>
              <a:t>am reading</a:t>
            </a:r>
            <a:r>
              <a:rPr lang="en-US" sz="2400" dirty="0" smtClean="0">
                <a:latin typeface="Arial" pitchFamily="34" charset="0"/>
                <a:cs typeface="Arial" pitchFamily="34" charset="0"/>
                <a:sym typeface="Wingdings" pitchFamily="2" charset="2"/>
              </a:rPr>
              <a:t>./ She </a:t>
            </a:r>
            <a:r>
              <a:rPr lang="en-US" sz="2400" u="sng" dirty="0" smtClean="0">
                <a:solidFill>
                  <a:srgbClr val="7030A0"/>
                </a:solidFill>
                <a:latin typeface="Arial" pitchFamily="34" charset="0"/>
                <a:cs typeface="Arial" pitchFamily="34" charset="0"/>
                <a:sym typeface="Wingdings" pitchFamily="2" charset="2"/>
              </a:rPr>
              <a:t>is writing</a:t>
            </a:r>
            <a:r>
              <a:rPr lang="en-US" sz="2400" dirty="0" smtClean="0">
                <a:latin typeface="Arial" pitchFamily="34" charset="0"/>
                <a:cs typeface="Arial" pitchFamily="34" charset="0"/>
                <a:sym typeface="Wingdings" pitchFamily="2" charset="2"/>
              </a:rPr>
              <a:t>./ They </a:t>
            </a:r>
            <a:r>
              <a:rPr lang="en-US" sz="2400" u="sng" dirty="0" smtClean="0">
                <a:solidFill>
                  <a:srgbClr val="7030A0"/>
                </a:solidFill>
                <a:latin typeface="Arial" pitchFamily="34" charset="0"/>
                <a:cs typeface="Arial" pitchFamily="34" charset="0"/>
                <a:sym typeface="Wingdings" pitchFamily="2" charset="2"/>
              </a:rPr>
              <a:t>are playing</a:t>
            </a:r>
            <a:r>
              <a:rPr lang="en-US" sz="2400" dirty="0" smtClean="0">
                <a:latin typeface="Arial" pitchFamily="34" charset="0"/>
                <a:cs typeface="Arial" pitchFamily="34" charset="0"/>
                <a:sym typeface="Wingdings" pitchFamily="2" charset="2"/>
              </a:rPr>
              <a:t> soccer </a:t>
            </a:r>
            <a:r>
              <a:rPr lang="en-US" sz="2400" dirty="0" smtClean="0">
                <a:solidFill>
                  <a:srgbClr val="FF0000"/>
                </a:solidFill>
                <a:latin typeface="Arial" pitchFamily="34" charset="0"/>
                <a:cs typeface="Arial" pitchFamily="34" charset="0"/>
                <a:sym typeface="Wingdings" pitchFamily="2" charset="2"/>
              </a:rPr>
              <a:t>now.</a:t>
            </a:r>
          </a:p>
          <a:p>
            <a:r>
              <a:rPr lang="en-US" sz="2400" dirty="0" smtClean="0">
                <a:latin typeface="Arial" pitchFamily="34" charset="0"/>
                <a:cs typeface="Arial" pitchFamily="34" charset="0"/>
                <a:sym typeface="Wingdings" pitchFamily="2" charset="2"/>
              </a:rPr>
              <a:t>      b/ He </a:t>
            </a:r>
            <a:r>
              <a:rPr lang="en-US" sz="2400" u="sng" dirty="0" smtClean="0">
                <a:solidFill>
                  <a:srgbClr val="7030A0"/>
                </a:solidFill>
                <a:latin typeface="Arial" pitchFamily="34" charset="0"/>
                <a:cs typeface="Arial" pitchFamily="34" charset="0"/>
                <a:sym typeface="Wingdings" pitchFamily="2" charset="2"/>
              </a:rPr>
              <a:t>isn’t doing</a:t>
            </a:r>
            <a:r>
              <a:rPr lang="en-US" sz="2400" dirty="0" smtClean="0">
                <a:solidFill>
                  <a:srgbClr val="7030A0"/>
                </a:solidFill>
                <a:latin typeface="Arial" pitchFamily="34" charset="0"/>
                <a:cs typeface="Arial" pitchFamily="34" charset="0"/>
                <a:sym typeface="Wingdings" pitchFamily="2" charset="2"/>
              </a:rPr>
              <a:t> </a:t>
            </a:r>
            <a:r>
              <a:rPr lang="en-US" sz="2400" dirty="0" smtClean="0">
                <a:latin typeface="Arial" pitchFamily="34" charset="0"/>
                <a:cs typeface="Arial" pitchFamily="34" charset="0"/>
                <a:sym typeface="Wingdings" pitchFamily="2" charset="2"/>
              </a:rPr>
              <a:t>exercises </a:t>
            </a:r>
            <a:r>
              <a:rPr lang="en-US" sz="2400" dirty="0" smtClean="0">
                <a:solidFill>
                  <a:srgbClr val="FF0000"/>
                </a:solidFill>
                <a:latin typeface="Arial" pitchFamily="34" charset="0"/>
                <a:cs typeface="Arial" pitchFamily="34" charset="0"/>
                <a:sym typeface="Wingdings" pitchFamily="2" charset="2"/>
              </a:rPr>
              <a:t>at present</a:t>
            </a:r>
            <a:r>
              <a:rPr lang="en-US" sz="2400" dirty="0" smtClean="0">
                <a:latin typeface="Arial" pitchFamily="34" charset="0"/>
                <a:cs typeface="Arial" pitchFamily="34" charset="0"/>
                <a:sym typeface="Wingdings" pitchFamily="2" charset="2"/>
              </a:rPr>
              <a:t>.</a:t>
            </a:r>
          </a:p>
          <a:p>
            <a:r>
              <a:rPr lang="en-US" sz="2400" dirty="0" smtClean="0">
                <a:latin typeface="Arial" pitchFamily="34" charset="0"/>
                <a:cs typeface="Arial" pitchFamily="34" charset="0"/>
                <a:sym typeface="Wingdings" pitchFamily="2" charset="2"/>
              </a:rPr>
              <a:t>      c/ </a:t>
            </a:r>
            <a:r>
              <a:rPr lang="en-US" sz="2400" dirty="0" smtClean="0">
                <a:solidFill>
                  <a:srgbClr val="FF0000"/>
                </a:solidFill>
                <a:latin typeface="Arial" pitchFamily="34" charset="0"/>
                <a:cs typeface="Arial" pitchFamily="34" charset="0"/>
                <a:sym typeface="Wingdings" pitchFamily="2" charset="2"/>
              </a:rPr>
              <a:t>Look !</a:t>
            </a:r>
            <a:r>
              <a:rPr lang="en-US" sz="2400" dirty="0" smtClean="0">
                <a:latin typeface="Arial" pitchFamily="34" charset="0"/>
                <a:cs typeface="Arial" pitchFamily="34" charset="0"/>
                <a:sym typeface="Wingdings" pitchFamily="2" charset="2"/>
              </a:rPr>
              <a:t> They </a:t>
            </a:r>
            <a:r>
              <a:rPr lang="en-US" sz="2400" u="sng" dirty="0" smtClean="0">
                <a:solidFill>
                  <a:srgbClr val="7030A0"/>
                </a:solidFill>
                <a:latin typeface="Arial" pitchFamily="34" charset="0"/>
                <a:cs typeface="Arial" pitchFamily="34" charset="0"/>
                <a:sym typeface="Wingdings" pitchFamily="2" charset="2"/>
              </a:rPr>
              <a:t>are dancing</a:t>
            </a:r>
            <a:r>
              <a:rPr lang="en-US" sz="2400" dirty="0" smtClean="0">
                <a:latin typeface="Arial" pitchFamily="34" charset="0"/>
                <a:cs typeface="Arial" pitchFamily="34" charset="0"/>
                <a:sym typeface="Wingdings" pitchFamily="2" charset="2"/>
              </a:rPr>
              <a:t>.</a:t>
            </a:r>
          </a:p>
          <a:p>
            <a:r>
              <a:rPr lang="en-US" sz="2400" dirty="0" smtClean="0">
                <a:latin typeface="Arial" pitchFamily="34" charset="0"/>
                <a:cs typeface="Arial" pitchFamily="34" charset="0"/>
                <a:sym typeface="Wingdings" pitchFamily="2" charset="2"/>
              </a:rPr>
              <a:t>      d/ </a:t>
            </a:r>
            <a:r>
              <a:rPr lang="en-US" sz="2400" u="sng" dirty="0" smtClean="0">
                <a:solidFill>
                  <a:srgbClr val="7030A0"/>
                </a:solidFill>
                <a:latin typeface="Arial" pitchFamily="34" charset="0"/>
                <a:cs typeface="Arial" pitchFamily="34" charset="0"/>
                <a:sym typeface="Wingdings" pitchFamily="2" charset="2"/>
              </a:rPr>
              <a:t>Are</a:t>
            </a:r>
            <a:r>
              <a:rPr lang="en-US" sz="2400" dirty="0" smtClean="0">
                <a:latin typeface="Arial" pitchFamily="34" charset="0"/>
                <a:cs typeface="Arial" pitchFamily="34" charset="0"/>
                <a:sym typeface="Wingdings" pitchFamily="2" charset="2"/>
              </a:rPr>
              <a:t> you </a:t>
            </a:r>
            <a:r>
              <a:rPr lang="en-US" sz="2400" u="sng" dirty="0" smtClean="0">
                <a:solidFill>
                  <a:srgbClr val="7030A0"/>
                </a:solidFill>
                <a:latin typeface="Arial" pitchFamily="34" charset="0"/>
                <a:cs typeface="Arial" pitchFamily="34" charset="0"/>
                <a:sym typeface="Wingdings" pitchFamily="2" charset="2"/>
              </a:rPr>
              <a:t>reading</a:t>
            </a:r>
            <a:r>
              <a:rPr lang="en-US" sz="2400" dirty="0" smtClean="0">
                <a:latin typeface="Arial" pitchFamily="34" charset="0"/>
                <a:cs typeface="Arial" pitchFamily="34" charset="0"/>
                <a:sym typeface="Wingdings" pitchFamily="2" charset="2"/>
              </a:rPr>
              <a:t> book? – Yes, I am./  No, I am not.</a:t>
            </a:r>
          </a:p>
          <a:p>
            <a:endParaRPr lang="en-US" sz="2400" dirty="0" smtClean="0">
              <a:latin typeface="Arial" pitchFamily="34" charset="0"/>
              <a:cs typeface="Arial" pitchFamily="34" charset="0"/>
              <a:sym typeface="Wingdings" pitchFamily="2" charset="2"/>
            </a:endParaRPr>
          </a:p>
          <a:p>
            <a:r>
              <a:rPr lang="en-US" sz="2400" b="1" dirty="0" smtClean="0">
                <a:latin typeface="Arial" pitchFamily="34" charset="0"/>
                <a:cs typeface="Arial" pitchFamily="34" charset="0"/>
                <a:sym typeface="Wingdings" pitchFamily="2" charset="2"/>
              </a:rPr>
              <a:t>2/ </a:t>
            </a:r>
            <a:r>
              <a:rPr lang="en-US" sz="2400" b="1" dirty="0" err="1" smtClean="0">
                <a:latin typeface="Arial" pitchFamily="34" charset="0"/>
                <a:cs typeface="Arial" pitchFamily="34" charset="0"/>
                <a:sym typeface="Wingdings" pitchFamily="2" charset="2"/>
              </a:rPr>
              <a:t>Câu</a:t>
            </a:r>
            <a:r>
              <a:rPr lang="en-US" sz="2400" b="1" dirty="0" smtClean="0">
                <a:latin typeface="Arial" pitchFamily="34" charset="0"/>
                <a:cs typeface="Arial" pitchFamily="34" charset="0"/>
                <a:sym typeface="Wingdings" pitchFamily="2" charset="2"/>
              </a:rPr>
              <a:t> </a:t>
            </a:r>
            <a:r>
              <a:rPr lang="en-US" sz="2400" b="1" dirty="0" err="1" smtClean="0">
                <a:latin typeface="Arial" pitchFamily="34" charset="0"/>
                <a:cs typeface="Arial" pitchFamily="34" charset="0"/>
                <a:sym typeface="Wingdings" pitchFamily="2" charset="2"/>
              </a:rPr>
              <a:t>hỏi</a:t>
            </a:r>
            <a:r>
              <a:rPr lang="en-US" sz="2400" b="1" dirty="0" smtClean="0">
                <a:latin typeface="Arial" pitchFamily="34" charset="0"/>
                <a:cs typeface="Arial" pitchFamily="34" charset="0"/>
                <a:sym typeface="Wingdings" pitchFamily="2" charset="2"/>
              </a:rPr>
              <a:t> </a:t>
            </a:r>
            <a:r>
              <a:rPr lang="en-US" sz="2400" b="1" dirty="0" err="1" smtClean="0">
                <a:latin typeface="Arial" pitchFamily="34" charset="0"/>
                <a:cs typeface="Arial" pitchFamily="34" charset="0"/>
                <a:sym typeface="Wingdings" pitchFamily="2" charset="2"/>
              </a:rPr>
              <a:t>với</a:t>
            </a:r>
            <a:r>
              <a:rPr lang="en-US" sz="2400" b="1" dirty="0" smtClean="0">
                <a:latin typeface="Arial" pitchFamily="34" charset="0"/>
                <a:cs typeface="Arial" pitchFamily="34" charset="0"/>
                <a:sym typeface="Wingdings" pitchFamily="2" charset="2"/>
              </a:rPr>
              <a:t> WHAT ở </a:t>
            </a:r>
            <a:r>
              <a:rPr lang="en-US" sz="2400" b="1" dirty="0" err="1" smtClean="0">
                <a:latin typeface="Arial" pitchFamily="34" charset="0"/>
                <a:cs typeface="Arial" pitchFamily="34" charset="0"/>
                <a:sym typeface="Wingdings" pitchFamily="2" charset="2"/>
              </a:rPr>
              <a:t>thì</a:t>
            </a:r>
            <a:r>
              <a:rPr lang="en-US" sz="2400" b="1" dirty="0" smtClean="0">
                <a:latin typeface="Arial" pitchFamily="34" charset="0"/>
                <a:cs typeface="Arial" pitchFamily="34" charset="0"/>
                <a:sym typeface="Wingdings" pitchFamily="2" charset="2"/>
              </a:rPr>
              <a:t> HTTD </a:t>
            </a:r>
            <a:r>
              <a:rPr lang="en-US" sz="2400" b="1" dirty="0" err="1" smtClean="0">
                <a:latin typeface="Arial" pitchFamily="34" charset="0"/>
                <a:cs typeface="Arial" pitchFamily="34" charset="0"/>
                <a:sym typeface="Wingdings" pitchFamily="2" charset="2"/>
              </a:rPr>
              <a:t>ta</a:t>
            </a:r>
            <a:r>
              <a:rPr lang="en-US" sz="2400" b="1" dirty="0" smtClean="0">
                <a:latin typeface="Arial" pitchFamily="34" charset="0"/>
                <a:cs typeface="Arial" pitchFamily="34" charset="0"/>
                <a:sym typeface="Wingdings" pitchFamily="2" charset="2"/>
              </a:rPr>
              <a:t> </a:t>
            </a:r>
            <a:r>
              <a:rPr lang="en-US" sz="2400" b="1" dirty="0" err="1" smtClean="0">
                <a:latin typeface="Arial" pitchFamily="34" charset="0"/>
                <a:cs typeface="Arial" pitchFamily="34" charset="0"/>
                <a:sym typeface="Wingdings" pitchFamily="2" charset="2"/>
              </a:rPr>
              <a:t>dùng</a:t>
            </a:r>
            <a:r>
              <a:rPr lang="en-US" sz="2400" b="1" dirty="0" smtClean="0">
                <a:latin typeface="Arial" pitchFamily="34" charset="0"/>
                <a:cs typeface="Arial" pitchFamily="34" charset="0"/>
                <a:sym typeface="Wingdings" pitchFamily="2" charset="2"/>
              </a:rPr>
              <a:t>:</a:t>
            </a:r>
          </a:p>
          <a:p>
            <a:r>
              <a:rPr lang="en-US" dirty="0" smtClean="0">
                <a:latin typeface="Arial" pitchFamily="34" charset="0"/>
                <a:cs typeface="Arial" pitchFamily="34" charset="0"/>
                <a:sym typeface="Wingdings" pitchFamily="2" charset="2"/>
              </a:rPr>
              <a:t>              </a:t>
            </a:r>
            <a:r>
              <a:rPr lang="en-US" sz="3200" b="1" dirty="0" smtClean="0">
                <a:solidFill>
                  <a:srgbClr val="FF0000"/>
                </a:solidFill>
                <a:latin typeface="Arial" pitchFamily="34" charset="0"/>
                <a:cs typeface="Arial" pitchFamily="34" charset="0"/>
                <a:sym typeface="Wingdings" pitchFamily="2" charset="2"/>
              </a:rPr>
              <a:t>What  + am/ is/ are  +  S  +  V-</a:t>
            </a:r>
            <a:r>
              <a:rPr lang="en-US" sz="3200" b="1" dirty="0" err="1" smtClean="0">
                <a:solidFill>
                  <a:srgbClr val="FF0000"/>
                </a:solidFill>
                <a:latin typeface="Arial" pitchFamily="34" charset="0"/>
                <a:cs typeface="Arial" pitchFamily="34" charset="0"/>
                <a:sym typeface="Wingdings" pitchFamily="2" charset="2"/>
              </a:rPr>
              <a:t>ing</a:t>
            </a:r>
            <a:r>
              <a:rPr lang="en-US" sz="3200" b="1" dirty="0" smtClean="0">
                <a:solidFill>
                  <a:srgbClr val="FF0000"/>
                </a:solidFill>
                <a:latin typeface="Arial" pitchFamily="34" charset="0"/>
                <a:cs typeface="Arial" pitchFamily="34" charset="0"/>
                <a:sym typeface="Wingdings" pitchFamily="2" charset="2"/>
              </a:rPr>
              <a:t>?</a:t>
            </a:r>
          </a:p>
          <a:p>
            <a:r>
              <a:rPr lang="en-US" sz="2400" b="1" dirty="0" smtClean="0">
                <a:latin typeface="Arial" pitchFamily="34" charset="0"/>
                <a:cs typeface="Arial" pitchFamily="34" charset="0"/>
                <a:sym typeface="Wingdings" pitchFamily="2" charset="2"/>
              </a:rPr>
              <a:t>Ex: </a:t>
            </a:r>
            <a:r>
              <a:rPr lang="en-US" sz="2400" dirty="0" smtClean="0">
                <a:solidFill>
                  <a:srgbClr val="FF0000"/>
                </a:solidFill>
                <a:latin typeface="Arial" pitchFamily="34" charset="0"/>
                <a:cs typeface="Arial" pitchFamily="34" charset="0"/>
                <a:sym typeface="Wingdings" pitchFamily="2" charset="2"/>
              </a:rPr>
              <a:t>What</a:t>
            </a:r>
            <a:r>
              <a:rPr lang="en-US" sz="2400" dirty="0" smtClean="0">
                <a:latin typeface="Arial" pitchFamily="34" charset="0"/>
                <a:cs typeface="Arial" pitchFamily="34" charset="0"/>
                <a:sym typeface="Wingdings" pitchFamily="2" charset="2"/>
              </a:rPr>
              <a:t> are you doing?   I </a:t>
            </a:r>
            <a:r>
              <a:rPr lang="en-US" sz="2400" u="sng" dirty="0" smtClean="0">
                <a:latin typeface="Arial" pitchFamily="34" charset="0"/>
                <a:cs typeface="Arial" pitchFamily="34" charset="0"/>
                <a:sym typeface="Wingdings" pitchFamily="2" charset="2"/>
              </a:rPr>
              <a:t>am listening</a:t>
            </a:r>
            <a:r>
              <a:rPr lang="en-US" sz="2400" dirty="0" smtClean="0">
                <a:latin typeface="Arial" pitchFamily="34" charset="0"/>
                <a:cs typeface="Arial" pitchFamily="34" charset="0"/>
                <a:sym typeface="Wingdings" pitchFamily="2" charset="2"/>
              </a:rPr>
              <a:t> to music.</a:t>
            </a:r>
          </a:p>
          <a:p>
            <a:r>
              <a:rPr lang="en-US" sz="2400" dirty="0" smtClean="0">
                <a:latin typeface="Arial" pitchFamily="34" charset="0"/>
                <a:cs typeface="Arial" pitchFamily="34" charset="0"/>
                <a:sym typeface="Wingdings" pitchFamily="2" charset="2"/>
              </a:rPr>
              <a:t>      </a:t>
            </a:r>
            <a:r>
              <a:rPr lang="en-US" sz="2400" dirty="0" smtClean="0">
                <a:solidFill>
                  <a:srgbClr val="FF0000"/>
                </a:solidFill>
                <a:latin typeface="Arial" pitchFamily="34" charset="0"/>
                <a:cs typeface="Arial" pitchFamily="34" charset="0"/>
                <a:sym typeface="Wingdings" pitchFamily="2" charset="2"/>
              </a:rPr>
              <a:t>What</a:t>
            </a:r>
            <a:r>
              <a:rPr lang="en-US" sz="2400" dirty="0" smtClean="0">
                <a:latin typeface="Arial" pitchFamily="34" charset="0"/>
                <a:cs typeface="Arial" pitchFamily="34" charset="0"/>
                <a:sym typeface="Wingdings" pitchFamily="2" charset="2"/>
              </a:rPr>
              <a:t>’s Minh studying ?   He’</a:t>
            </a:r>
            <a:r>
              <a:rPr lang="en-US" sz="2400" u="sng" dirty="0" smtClean="0">
                <a:latin typeface="Arial" pitchFamily="34" charset="0"/>
                <a:cs typeface="Arial" pitchFamily="34" charset="0"/>
                <a:sym typeface="Wingdings" pitchFamily="2" charset="2"/>
              </a:rPr>
              <a:t>s studying</a:t>
            </a:r>
            <a:r>
              <a:rPr lang="en-US" sz="2400" dirty="0" smtClean="0">
                <a:latin typeface="Arial" pitchFamily="34" charset="0"/>
                <a:cs typeface="Arial" pitchFamily="34" charset="0"/>
                <a:sym typeface="Wingdings" pitchFamily="2" charset="2"/>
              </a:rPr>
              <a:t> English.</a:t>
            </a:r>
          </a:p>
          <a:p>
            <a:r>
              <a:rPr lang="en-US" sz="2400" b="1" dirty="0" smtClean="0">
                <a:latin typeface="Arial" pitchFamily="34" charset="0"/>
                <a:cs typeface="Arial" pitchFamily="34" charset="0"/>
                <a:sym typeface="Wingdings" pitchFamily="2" charset="2"/>
              </a:rPr>
              <a:t>      </a:t>
            </a:r>
            <a:endParaRPr lang="en-US" sz="2400" b="1" dirty="0" smtClean="0">
              <a:latin typeface="Arial" pitchFamily="34" charset="0"/>
              <a:cs typeface="Arial" pitchFamily="34" charset="0"/>
            </a:endParaRPr>
          </a:p>
          <a:p>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228600"/>
            <a:ext cx="6858000" cy="6432530"/>
          </a:xfrm>
          <a:prstGeom prst="rect">
            <a:avLst/>
          </a:prstGeom>
          <a:noFill/>
        </p:spPr>
        <p:txBody>
          <a:bodyPr wrap="square" rtlCol="0">
            <a:spAutoFit/>
          </a:bodyPr>
          <a:lstStyle/>
          <a:p>
            <a:r>
              <a:rPr lang="en-US" sz="4000" b="1" dirty="0" smtClean="0">
                <a:solidFill>
                  <a:srgbClr val="FF0000"/>
                </a:solidFill>
                <a:latin typeface="Arial" pitchFamily="34" charset="0"/>
                <a:cs typeface="Arial" pitchFamily="34" charset="0"/>
              </a:rPr>
              <a:t>Subject(s)</a:t>
            </a:r>
            <a:r>
              <a:rPr lang="en-US" sz="4000" dirty="0" smtClean="0">
                <a:latin typeface="Arial" pitchFamily="34" charset="0"/>
                <a:cs typeface="Arial" pitchFamily="34" charset="0"/>
              </a:rPr>
              <a:t> </a:t>
            </a:r>
            <a:r>
              <a:rPr lang="en-US" sz="4000" dirty="0" err="1" smtClean="0">
                <a:latin typeface="Arial" pitchFamily="34" charset="0"/>
                <a:cs typeface="Arial" pitchFamily="34" charset="0"/>
              </a:rPr>
              <a:t>môn</a:t>
            </a:r>
            <a:r>
              <a:rPr lang="en-US" sz="4000" dirty="0" smtClean="0">
                <a:latin typeface="Arial" pitchFamily="34" charset="0"/>
                <a:cs typeface="Arial" pitchFamily="34" charset="0"/>
              </a:rPr>
              <a:t> </a:t>
            </a:r>
            <a:r>
              <a:rPr lang="en-US" sz="4000" dirty="0" err="1" smtClean="0">
                <a:latin typeface="Arial" pitchFamily="34" charset="0"/>
                <a:cs typeface="Arial" pitchFamily="34" charset="0"/>
              </a:rPr>
              <a:t>học</a:t>
            </a:r>
            <a:endParaRPr lang="en-US" sz="4000" dirty="0" smtClean="0">
              <a:latin typeface="Arial" pitchFamily="34" charset="0"/>
              <a:cs typeface="Arial" pitchFamily="34" charset="0"/>
            </a:endParaRPr>
          </a:p>
          <a:p>
            <a:endParaRPr lang="en-US" sz="2400" dirty="0" smtClean="0">
              <a:latin typeface="Arial" pitchFamily="34" charset="0"/>
              <a:cs typeface="Arial" pitchFamily="34" charset="0"/>
            </a:endParaRPr>
          </a:p>
          <a:p>
            <a:r>
              <a:rPr lang="en-US" sz="2400" b="1" dirty="0" smtClean="0">
                <a:solidFill>
                  <a:srgbClr val="00B050"/>
                </a:solidFill>
                <a:latin typeface="Arial" pitchFamily="34" charset="0"/>
                <a:cs typeface="Arial" pitchFamily="34" charset="0"/>
              </a:rPr>
              <a:t>*Literature (n):    </a:t>
            </a:r>
            <a:r>
              <a:rPr lang="en-US" sz="2400" dirty="0" err="1" smtClean="0">
                <a:latin typeface="Arial" pitchFamily="34" charset="0"/>
                <a:cs typeface="Arial" pitchFamily="34" charset="0"/>
              </a:rPr>
              <a:t>môn</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Văn</a:t>
            </a:r>
            <a:endParaRPr lang="en-US" sz="2400" dirty="0" smtClean="0">
              <a:latin typeface="Arial" pitchFamily="34" charset="0"/>
              <a:cs typeface="Arial" pitchFamily="34" charset="0"/>
            </a:endParaRPr>
          </a:p>
          <a:p>
            <a:r>
              <a:rPr lang="en-US" sz="2400" b="1" dirty="0" smtClean="0">
                <a:solidFill>
                  <a:srgbClr val="00B050"/>
                </a:solidFill>
                <a:latin typeface="Arial" pitchFamily="34" charset="0"/>
                <a:cs typeface="Arial" pitchFamily="34" charset="0"/>
              </a:rPr>
              <a:t>*History (n):        </a:t>
            </a:r>
            <a:r>
              <a:rPr lang="en-US" sz="2400" dirty="0" err="1" smtClean="0">
                <a:latin typeface="Arial" pitchFamily="34" charset="0"/>
                <a:cs typeface="Arial" pitchFamily="34" charset="0"/>
              </a:rPr>
              <a:t>môn</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Sử</a:t>
            </a:r>
            <a:endParaRPr lang="en-US" sz="2400" dirty="0" smtClean="0">
              <a:latin typeface="Arial" pitchFamily="34" charset="0"/>
              <a:cs typeface="Arial" pitchFamily="34" charset="0"/>
            </a:endParaRPr>
          </a:p>
          <a:p>
            <a:r>
              <a:rPr lang="en-US" sz="2400" b="1" dirty="0" smtClean="0">
                <a:solidFill>
                  <a:srgbClr val="00B050"/>
                </a:solidFill>
                <a:latin typeface="Arial" pitchFamily="34" charset="0"/>
                <a:cs typeface="Arial" pitchFamily="34" charset="0"/>
              </a:rPr>
              <a:t>*English (n):       </a:t>
            </a:r>
            <a:r>
              <a:rPr lang="en-US" sz="2400" dirty="0" err="1" smtClean="0">
                <a:latin typeface="Arial" pitchFamily="34" charset="0"/>
                <a:cs typeface="Arial" pitchFamily="34" charset="0"/>
              </a:rPr>
              <a:t>môn</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Tiếng</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Anh</a:t>
            </a:r>
            <a:endParaRPr lang="en-US" sz="2400" dirty="0" smtClean="0">
              <a:latin typeface="Arial" pitchFamily="34" charset="0"/>
              <a:cs typeface="Arial" pitchFamily="34" charset="0"/>
            </a:endParaRPr>
          </a:p>
          <a:p>
            <a:r>
              <a:rPr lang="en-US" sz="2400" b="1" dirty="0" smtClean="0">
                <a:solidFill>
                  <a:srgbClr val="00B050"/>
                </a:solidFill>
                <a:latin typeface="Arial" pitchFamily="34" charset="0"/>
                <a:cs typeface="Arial" pitchFamily="34" charset="0"/>
              </a:rPr>
              <a:t>*Civic Education (n):     </a:t>
            </a:r>
            <a:r>
              <a:rPr lang="en-US" sz="2400" dirty="0" err="1" smtClean="0">
                <a:latin typeface="Arial" pitchFamily="34" charset="0"/>
                <a:cs typeface="Arial" pitchFamily="34" charset="0"/>
              </a:rPr>
              <a:t>môn</a:t>
            </a:r>
            <a:r>
              <a:rPr lang="en-US" sz="2400" dirty="0" smtClean="0">
                <a:latin typeface="Arial" pitchFamily="34" charset="0"/>
                <a:cs typeface="Arial" pitchFamily="34" charset="0"/>
              </a:rPr>
              <a:t> GDCD (CE)</a:t>
            </a:r>
          </a:p>
          <a:p>
            <a:r>
              <a:rPr lang="en-US" sz="2400" b="1" dirty="0" smtClean="0">
                <a:solidFill>
                  <a:srgbClr val="00B050"/>
                </a:solidFill>
                <a:latin typeface="Arial" pitchFamily="34" charset="0"/>
                <a:cs typeface="Arial" pitchFamily="34" charset="0"/>
              </a:rPr>
              <a:t>*Math (n):             </a:t>
            </a:r>
            <a:r>
              <a:rPr lang="en-US" sz="2400" dirty="0" err="1" smtClean="0">
                <a:latin typeface="Arial" pitchFamily="34" charset="0"/>
                <a:cs typeface="Arial" pitchFamily="34" charset="0"/>
              </a:rPr>
              <a:t>môn</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Toán</a:t>
            </a:r>
            <a:endParaRPr lang="en-US" sz="2400" dirty="0" smtClean="0">
              <a:latin typeface="Arial" pitchFamily="34" charset="0"/>
              <a:cs typeface="Arial" pitchFamily="34" charset="0"/>
            </a:endParaRPr>
          </a:p>
          <a:p>
            <a:r>
              <a:rPr lang="en-US" sz="2400" b="1" dirty="0" smtClean="0">
                <a:solidFill>
                  <a:srgbClr val="00B050"/>
                </a:solidFill>
                <a:latin typeface="Arial" pitchFamily="34" charset="0"/>
                <a:cs typeface="Arial" pitchFamily="34" charset="0"/>
              </a:rPr>
              <a:t>*Physics (n):        </a:t>
            </a:r>
            <a:r>
              <a:rPr lang="en-US" sz="2400" dirty="0" err="1" smtClean="0">
                <a:latin typeface="Arial" pitchFamily="34" charset="0"/>
                <a:cs typeface="Arial" pitchFamily="34" charset="0"/>
              </a:rPr>
              <a:t>môn</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Lý</a:t>
            </a:r>
            <a:endParaRPr lang="en-US" sz="2400" dirty="0" smtClean="0">
              <a:latin typeface="Arial" pitchFamily="34" charset="0"/>
              <a:cs typeface="Arial" pitchFamily="34" charset="0"/>
            </a:endParaRPr>
          </a:p>
          <a:p>
            <a:r>
              <a:rPr lang="en-US" sz="2400" b="1" dirty="0" smtClean="0">
                <a:solidFill>
                  <a:srgbClr val="00B050"/>
                </a:solidFill>
                <a:latin typeface="Arial" pitchFamily="34" charset="0"/>
                <a:cs typeface="Arial" pitchFamily="34" charset="0"/>
              </a:rPr>
              <a:t>*Chemistry (n):    </a:t>
            </a:r>
            <a:r>
              <a:rPr lang="en-US" sz="2400" dirty="0" err="1" smtClean="0">
                <a:latin typeface="Arial" pitchFamily="34" charset="0"/>
                <a:cs typeface="Arial" pitchFamily="34" charset="0"/>
              </a:rPr>
              <a:t>môn</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Hóa</a:t>
            </a:r>
            <a:endParaRPr lang="en-US" sz="2400" dirty="0" smtClean="0">
              <a:latin typeface="Arial" pitchFamily="34" charset="0"/>
              <a:cs typeface="Arial" pitchFamily="34" charset="0"/>
            </a:endParaRPr>
          </a:p>
          <a:p>
            <a:r>
              <a:rPr lang="en-US" sz="2400" b="1" dirty="0" smtClean="0">
                <a:solidFill>
                  <a:srgbClr val="00B050"/>
                </a:solidFill>
                <a:latin typeface="Arial" pitchFamily="34" charset="0"/>
                <a:cs typeface="Arial" pitchFamily="34" charset="0"/>
              </a:rPr>
              <a:t>*Geography (n):   </a:t>
            </a:r>
            <a:r>
              <a:rPr lang="en-US" sz="2400" dirty="0" err="1" smtClean="0">
                <a:latin typeface="Arial" pitchFamily="34" charset="0"/>
                <a:cs typeface="Arial" pitchFamily="34" charset="0"/>
              </a:rPr>
              <a:t>môn</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Địa</a:t>
            </a:r>
            <a:endParaRPr lang="en-US" sz="2400" dirty="0" smtClean="0">
              <a:latin typeface="Arial" pitchFamily="34" charset="0"/>
              <a:cs typeface="Arial" pitchFamily="34" charset="0"/>
            </a:endParaRPr>
          </a:p>
          <a:p>
            <a:r>
              <a:rPr lang="en-US" sz="2400" b="1" dirty="0" smtClean="0">
                <a:solidFill>
                  <a:srgbClr val="00B050"/>
                </a:solidFill>
                <a:latin typeface="Arial" pitchFamily="34" charset="0"/>
                <a:cs typeface="Arial" pitchFamily="34" charset="0"/>
              </a:rPr>
              <a:t>*Biology (n):         </a:t>
            </a:r>
            <a:r>
              <a:rPr lang="en-US" sz="2400" dirty="0" err="1" smtClean="0">
                <a:latin typeface="Arial" pitchFamily="34" charset="0"/>
                <a:cs typeface="Arial" pitchFamily="34" charset="0"/>
              </a:rPr>
              <a:t>môn</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Sinh</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Học</a:t>
            </a:r>
            <a:endParaRPr lang="en-US" sz="2400" dirty="0" smtClean="0">
              <a:latin typeface="Arial" pitchFamily="34" charset="0"/>
              <a:cs typeface="Arial" pitchFamily="34" charset="0"/>
            </a:endParaRPr>
          </a:p>
          <a:p>
            <a:r>
              <a:rPr lang="en-US" sz="2400" b="1" dirty="0" smtClean="0">
                <a:solidFill>
                  <a:srgbClr val="00B050"/>
                </a:solidFill>
                <a:latin typeface="Arial" pitchFamily="34" charset="0"/>
                <a:cs typeface="Arial" pitchFamily="34" charset="0"/>
              </a:rPr>
              <a:t>*Technology (n):   </a:t>
            </a:r>
            <a:r>
              <a:rPr lang="en-US" sz="2400" dirty="0" err="1" smtClean="0">
                <a:latin typeface="Arial" pitchFamily="34" charset="0"/>
                <a:cs typeface="Arial" pitchFamily="34" charset="0"/>
              </a:rPr>
              <a:t>môn</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Công</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Nghệ</a:t>
            </a:r>
            <a:endParaRPr lang="en-US" sz="2400" dirty="0" smtClean="0">
              <a:latin typeface="Arial" pitchFamily="34" charset="0"/>
              <a:cs typeface="Arial" pitchFamily="34" charset="0"/>
            </a:endParaRPr>
          </a:p>
          <a:p>
            <a:r>
              <a:rPr lang="en-US" sz="2400" b="1" dirty="0" smtClean="0">
                <a:solidFill>
                  <a:srgbClr val="00B050"/>
                </a:solidFill>
                <a:latin typeface="Arial" pitchFamily="34" charset="0"/>
                <a:cs typeface="Arial" pitchFamily="34" charset="0"/>
              </a:rPr>
              <a:t>*Physical Education (n):   </a:t>
            </a:r>
            <a:r>
              <a:rPr lang="en-US" sz="2400" dirty="0" err="1" smtClean="0">
                <a:latin typeface="Arial" pitchFamily="34" charset="0"/>
                <a:cs typeface="Arial" pitchFamily="34" charset="0"/>
              </a:rPr>
              <a:t>môn</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Thể</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Dục</a:t>
            </a:r>
            <a:r>
              <a:rPr lang="en-US" sz="2400" dirty="0" smtClean="0">
                <a:latin typeface="Arial" pitchFamily="34" charset="0"/>
                <a:cs typeface="Arial" pitchFamily="34" charset="0"/>
              </a:rPr>
              <a:t> (PE)</a:t>
            </a:r>
          </a:p>
          <a:p>
            <a:r>
              <a:rPr lang="en-US" sz="2400" b="1" dirty="0" smtClean="0">
                <a:solidFill>
                  <a:srgbClr val="00B050"/>
                </a:solidFill>
                <a:latin typeface="Arial" pitchFamily="34" charset="0"/>
                <a:cs typeface="Arial" pitchFamily="34" charset="0"/>
              </a:rPr>
              <a:t>*Music (n):        </a:t>
            </a:r>
            <a:r>
              <a:rPr lang="en-US" sz="2400" dirty="0" err="1" smtClean="0">
                <a:latin typeface="Arial" pitchFamily="34" charset="0"/>
                <a:cs typeface="Arial" pitchFamily="34" charset="0"/>
              </a:rPr>
              <a:t>môn</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Âm</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Nhạc</a:t>
            </a:r>
            <a:endParaRPr lang="en-US" sz="2400" dirty="0" smtClean="0">
              <a:latin typeface="Arial" pitchFamily="34" charset="0"/>
              <a:cs typeface="Arial" pitchFamily="34" charset="0"/>
            </a:endParaRPr>
          </a:p>
          <a:p>
            <a:r>
              <a:rPr lang="en-US" sz="2400" b="1" dirty="0" smtClean="0">
                <a:solidFill>
                  <a:srgbClr val="00B050"/>
                </a:solidFill>
                <a:latin typeface="Arial" pitchFamily="34" charset="0"/>
                <a:cs typeface="Arial" pitchFamily="34" charset="0"/>
              </a:rPr>
              <a:t>*Fine Arts (n):   </a:t>
            </a:r>
            <a:r>
              <a:rPr lang="en-US" sz="2400" dirty="0" err="1" smtClean="0">
                <a:latin typeface="Arial" pitchFamily="34" charset="0"/>
                <a:cs typeface="Arial" pitchFamily="34" charset="0"/>
              </a:rPr>
              <a:t>môn</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Mỹ</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Thuật</a:t>
            </a:r>
            <a:endParaRPr lang="en-US" sz="2400" dirty="0" smtClean="0">
              <a:latin typeface="Arial" pitchFamily="34" charset="0"/>
              <a:cs typeface="Arial" pitchFamily="34" charset="0"/>
            </a:endParaRPr>
          </a:p>
          <a:p>
            <a:endParaRPr lang="en-US" dirty="0" smtClean="0">
              <a:latin typeface="Arial" pitchFamily="34" charset="0"/>
              <a:cs typeface="Arial" pitchFamily="34" charset="0"/>
            </a:endParaRPr>
          </a:p>
          <a:p>
            <a:pPr>
              <a:buFont typeface="Arial" charset="0"/>
              <a:buChar char="•"/>
            </a:pPr>
            <a:endParaRPr lang="en-US"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339</TotalTime>
  <Words>1025</Words>
  <Application>Microsoft Office PowerPoint</Application>
  <PresentationFormat>On-screen Show (4:3)</PresentationFormat>
  <Paragraphs>112</Paragraphs>
  <Slides>13</Slides>
  <Notes>1</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User</cp:lastModifiedBy>
  <cp:revision>57</cp:revision>
  <dcterms:created xsi:type="dcterms:W3CDTF">2021-10-12T12:34:43Z</dcterms:created>
  <dcterms:modified xsi:type="dcterms:W3CDTF">2021-10-17T11:36:55Z</dcterms:modified>
</cp:coreProperties>
</file>