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306" r:id="rId10"/>
    <p:sldId id="30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3AC2F-E391-4729-8E36-0EEB9BD6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FA03CD-71C5-4E31-A316-059D97C18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102465-9E3B-4021-B885-32D934A6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426EF9-2475-4723-8A75-6CCF22EC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464D4-20DE-476E-AF84-47F43037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34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84AFF-D116-4D21-B047-A434C4EF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EF3B78-9479-4702-9B1B-B0DEB333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B6248F-17AB-4EB3-8CB1-6C6784DF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3AFD10-1CE3-4F31-B14F-DB1E03B9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616DE-2656-43DB-A8D5-D073CC13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84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8AD0DA-7BE5-4E20-A171-4B09FC6F4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366383-0126-4F1F-BF89-E843958BC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4674F0-0F6A-499D-BF4A-A47BF809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3D4D5-2358-4B90-A71C-586C50A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67231D-6109-45B5-B73A-83B73071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8583F-797D-46A5-9209-FE1C4FD4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6DFA9-9D89-40A4-8D61-BF395F33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C97455-5508-48D0-8BBE-E0C93E5F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EE1F4-0FB3-4C0F-BE27-A1762CCD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209C0D-96E0-4B61-8EE7-D82E8522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1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1EE46-022C-4748-85A6-76B805CE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36FDB5-B578-4A8D-AD43-B3BBE27D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49059E-9D9E-4BEE-9CC0-00274899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BCC6DA-D550-48E2-9ABD-A5E0C286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D80901-25C4-48BA-B274-86020CBB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56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68EBC-7D2A-4D67-A69D-CC2FE545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BB449-2457-4C63-915A-A2DE750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3BCE7-7B0B-4914-9126-94C21B80B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21B0D2-9738-4C0B-BB00-B8DBF57D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3F605A-BF06-44A4-A357-77930C38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6EF22C-1CFD-46D3-9817-B5BDD6A3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50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B2B55-626C-4E1E-AFF0-61C21DC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F876B2-1CFA-4307-9603-1CC07CC53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60FEA-00B5-4EB0-80C9-AE18F4017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3C1446-68DC-4597-BB56-19BB41FE1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F3FEEA-2AED-484E-A97D-7CF5CD49C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6636A1-33E5-4388-828E-316D504C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D72E3F-D9BE-4965-B56D-66451D94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6F21A1-828A-4C2A-B1FC-50452A4E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79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A4327-55AA-4E6A-8F2A-15D34CA4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CBCA16-812D-475E-9034-972657BA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8237B1-6980-4E10-9286-6226DF9E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E7CEA5-2683-4F7B-825D-23C4F88F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81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F8BA45-AF4B-45BD-80C3-C30420EF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EAD80C-2812-42A1-943B-A2369634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6F3E55-9FBF-475D-A65F-24CE0AB6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57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EF7B9-F936-4288-AF89-083CD294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9184D7-9439-4637-83AC-CF0572E8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78A01E-A46D-47FC-BDF8-8FB802312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AE2B29-26B1-4C74-A426-8AAE4482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753912-1C59-4EA7-8BCB-4974A1B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862932-7811-42E0-B5F0-7153E437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13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4158D-999D-4DBF-94F7-3556D2FC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53806A-FE35-4320-814C-72EF15323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2956A3-182A-4D9C-9F6B-3DCF0D342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B38674-7D5B-4BB8-B1A0-7ED989E1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66BA5C-C9AB-4EAE-9D89-F67E87A4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6BC33D-E8F9-44B4-B3E9-11C120C7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08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CA9010-5757-4106-8D34-B5CAF610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55256-5138-4E6C-8A85-7BF89209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475CE2-E5E4-4262-A145-D51444FC1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BEEC-7694-40D7-982F-DF386DE54E75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A82D87-A333-4E9E-8BF7-86492B798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18801-32CA-4FC0-AF52-EF523B582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A5D2-6D7F-4533-838D-BD31F4500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94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277A12-FD3C-4FD9-85BE-85166C4E3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20" y="0"/>
            <a:ext cx="5195801" cy="6787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8183" y="2272937"/>
            <a:ext cx="3122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Black" pitchFamily="34" charset="0"/>
                <a:cs typeface="Arial" pitchFamily="34" charset="0"/>
              </a:rPr>
              <a:t>WELCOME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.VnBlack" pitchFamily="34" charset="0"/>
                <a:cs typeface="Arial" pitchFamily="34" charset="0"/>
              </a:rPr>
              <a:t>       TO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.VnBlack" pitchFamily="34" charset="0"/>
                <a:cs typeface="Arial" pitchFamily="34" charset="0"/>
              </a:rPr>
              <a:t>   ACCESS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Grade 7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03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72">
            <a:extLst>
              <a:ext uri="{FF2B5EF4-FFF2-40B4-BE49-F238E27FC236}">
                <a16:creationId xmlns:a16="http://schemas.microsoft.com/office/drawing/2014/main" xmlns="" id="{46880E73-22E4-474C-9957-0E5E89D50FE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8600"/>
            <a:ext cx="8915400" cy="990600"/>
            <a:chOff x="1260" y="2972"/>
            <a:chExt cx="4392" cy="420"/>
          </a:xfrm>
        </p:grpSpPr>
        <p:pic>
          <p:nvPicPr>
            <p:cNvPr id="11277" name="Rectangle 72">
              <a:extLst>
                <a:ext uri="{FF2B5EF4-FFF2-40B4-BE49-F238E27FC236}">
                  <a16:creationId xmlns:a16="http://schemas.microsoft.com/office/drawing/2014/main" xmlns="" id="{57C9E6AD-1634-4FCC-A16A-6D83EC23B7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2972"/>
              <a:ext cx="4392" cy="3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6">
              <a:extLst>
                <a:ext uri="{FF2B5EF4-FFF2-40B4-BE49-F238E27FC236}">
                  <a16:creationId xmlns:a16="http://schemas.microsoft.com/office/drawing/2014/main" xmlns="" id="{D2D4F0E5-3F2D-4E98-AA88-1702420B8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972"/>
              <a:ext cx="4318" cy="4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ADVERDS OF FREQUENCY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(TRẠNG TỪ CHỈ SỰ THƯỜNG XUYÊN)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4523B42B-6FE4-4C69-9F96-808FE121C9A9}"/>
              </a:ext>
            </a:extLst>
          </p:cNvPr>
          <p:cNvSpPr/>
          <p:nvPr/>
        </p:nvSpPr>
        <p:spPr>
          <a:xfrm>
            <a:off x="1524001" y="1378525"/>
            <a:ext cx="9143999" cy="116464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always/ usually/sometimes/ often / never/ every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</a:rPr>
              <a:t>.....</a:t>
            </a:r>
          </a:p>
        </p:txBody>
      </p:sp>
      <p:sp>
        <p:nvSpPr>
          <p:cNvPr id="293898" name="Text Box 10">
            <a:extLst>
              <a:ext uri="{FF2B5EF4-FFF2-40B4-BE49-F238E27FC236}">
                <a16:creationId xmlns:a16="http://schemas.microsoft.com/office/drawing/2014/main" xmlns="" id="{C0D09A74-D020-4D3D-A530-062F7E46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7680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3. Đứng giữa trợ động từ và động từ chính</a:t>
            </a:r>
            <a:r>
              <a:rPr lang="en-US" altLang="en-US" sz="2800">
                <a:latin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293899" name="Rectangle 11">
            <a:extLst>
              <a:ext uri="{FF2B5EF4-FFF2-40B4-BE49-F238E27FC236}">
                <a16:creationId xmlns:a16="http://schemas.microsoft.com/office/drawing/2014/main" xmlns="" id="{2D971F8A-1BDE-4E4B-9D9A-7CBD32DA0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562600"/>
            <a:ext cx="7373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Ex: Students don’t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often</a:t>
            </a:r>
            <a:r>
              <a:rPr lang="en-US" altLang="en-US">
                <a:latin typeface="Times New Roman" panose="02020603050405020304" pitchFamily="18" charset="0"/>
              </a:rPr>
              <a:t> relax  after school. </a:t>
            </a:r>
          </a:p>
        </p:txBody>
      </p:sp>
      <p:sp>
        <p:nvSpPr>
          <p:cNvPr id="293900" name="Rectangle 12">
            <a:extLst>
              <a:ext uri="{FF2B5EF4-FFF2-40B4-BE49-F238E27FC236}">
                <a16:creationId xmlns:a16="http://schemas.microsoft.com/office/drawing/2014/main" xmlns="" id="{1121FF37-F710-4733-94D3-378FF2EDD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3067050"/>
            <a:ext cx="7392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Ex: The weather is </a:t>
            </a: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often</a:t>
            </a:r>
            <a:r>
              <a:rPr lang="en-US" altLang="en-US">
                <a:latin typeface="Times New Roman" panose="02020603050405020304" pitchFamily="18" charset="0"/>
              </a:rPr>
              <a:t> hot in the summer </a:t>
            </a:r>
          </a:p>
        </p:txBody>
      </p:sp>
      <p:sp>
        <p:nvSpPr>
          <p:cNvPr id="293901" name="Rectangle 13">
            <a:extLst>
              <a:ext uri="{FF2B5EF4-FFF2-40B4-BE49-F238E27FC236}">
                <a16:creationId xmlns:a16="http://schemas.microsoft.com/office/drawing/2014/main" xmlns="" id="{887AB4B8-F1E7-413A-9034-065470883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4210050"/>
            <a:ext cx="660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Ex: She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usually</a:t>
            </a:r>
            <a:r>
              <a:rPr lang="en-US" altLang="en-US">
                <a:latin typeface="Times New Roman" panose="02020603050405020304" pitchFamily="18" charset="0"/>
              </a:rPr>
              <a:t> goes to school by bus</a:t>
            </a:r>
          </a:p>
        </p:txBody>
      </p:sp>
      <p:sp>
        <p:nvSpPr>
          <p:cNvPr id="293902" name="Text Box 14">
            <a:extLst>
              <a:ext uri="{FF2B5EF4-FFF2-40B4-BE49-F238E27FC236}">
                <a16:creationId xmlns:a16="http://schemas.microsoft.com/office/drawing/2014/main" xmlns="" id="{460F1F34-C3B4-4FA2-A969-5DDA2B87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76651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2. Đứng trước động từ thường</a:t>
            </a:r>
          </a:p>
        </p:txBody>
      </p:sp>
      <p:sp>
        <p:nvSpPr>
          <p:cNvPr id="293903" name="Text Box 15">
            <a:extLst>
              <a:ext uri="{FF2B5EF4-FFF2-40B4-BE49-F238E27FC236}">
                <a16:creationId xmlns:a16="http://schemas.microsoft.com/office/drawing/2014/main" xmlns="" id="{63FC06F0-BB89-46F8-B90E-8F51DEAC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33651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1. Đứng sau tobe: am/ is/ are</a:t>
            </a:r>
            <a:r>
              <a:rPr lang="en-US" altLang="en-US" sz="2800">
                <a:latin typeface="Times New Roman" panose="02020603050405020304" pitchFamily="18" charset="0"/>
              </a:rPr>
              <a:t>                     </a:t>
            </a:r>
          </a:p>
        </p:txBody>
      </p:sp>
      <p:pic>
        <p:nvPicPr>
          <p:cNvPr id="293904" name="Picture 15" descr="ag00218_">
            <a:extLst>
              <a:ext uri="{FF2B5EF4-FFF2-40B4-BE49-F238E27FC236}">
                <a16:creationId xmlns:a16="http://schemas.microsoft.com/office/drawing/2014/main" xmlns="" id="{D3A3DD75-9557-4ECF-B75A-F71115316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70413">
            <a:off x="9390064" y="5718176"/>
            <a:ext cx="12779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3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3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3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8" grpId="0"/>
      <p:bldP spid="293899" grpId="0"/>
      <p:bldP spid="293900" grpId="0"/>
      <p:bldP spid="293901" grpId="0"/>
      <p:bldP spid="2939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542837-2B4C-467E-AD4E-E03096969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40" y="73237"/>
            <a:ext cx="10645414" cy="64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6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808AF-DC26-41B4-ADFB-11E93A430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193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ACCESS GRADE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DE9F6D-2BF1-45FD-BD82-17D21F072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/>
              <a:t>MODULE 1</a:t>
            </a:r>
          </a:p>
          <a:p>
            <a:r>
              <a:rPr lang="en-US" sz="4400" b="1" dirty="0"/>
              <a:t>1A-DAY AFTER DAY</a:t>
            </a:r>
          </a:p>
        </p:txBody>
      </p:sp>
    </p:spTree>
    <p:extLst>
      <p:ext uri="{BB962C8B-B14F-4D97-AF65-F5344CB8AC3E}">
        <p14:creationId xmlns:p14="http://schemas.microsoft.com/office/powerpoint/2010/main" xmlns="" val="234923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9FC002-24B7-4471-B7E9-01343649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125" y="766391"/>
            <a:ext cx="9497750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4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BBD266-269E-436F-8072-0418E6BC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644" y="494075"/>
            <a:ext cx="9871758" cy="55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62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1EFEF0-19E8-47F4-A61D-7E48B009F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282" y="442495"/>
            <a:ext cx="9745435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81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CD0A54-C157-4ACA-B275-FB12161CA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391" y="226287"/>
            <a:ext cx="10546662" cy="64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92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132E38-2117-415D-807A-2804DE2A7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3335" y="328180"/>
            <a:ext cx="9345329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65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E175BE-04D1-44AA-9E83-3EA52685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440" y="404390"/>
            <a:ext cx="9631119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9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>
            <a:extLst>
              <a:ext uri="{FF2B5EF4-FFF2-40B4-BE49-F238E27FC236}">
                <a16:creationId xmlns:a16="http://schemas.microsoft.com/office/drawing/2014/main" xmlns="" id="{94CCDC86-7D9B-41EA-A5A8-499319B5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"/>
            <a:ext cx="8229600" cy="11430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>
                  <a:alpha val="53999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solidFill>
              <a:srgbClr val="6666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2"/>
                </a:solidFill>
                <a:cs typeface="Arial" charset="0"/>
              </a:rPr>
              <a:t>II.Simple</a:t>
            </a:r>
            <a:r>
              <a:rPr lang="en-US" sz="3600" b="1" dirty="0">
                <a:solidFill>
                  <a:schemeClr val="tx2"/>
                </a:solidFill>
                <a:cs typeface="Arial" charset="0"/>
              </a:rPr>
              <a:t> Present Tense</a:t>
            </a:r>
            <a:endParaRPr lang="en-US" sz="3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92869" name="Rectangle 5">
            <a:extLst>
              <a:ext uri="{FF2B5EF4-FFF2-40B4-BE49-F238E27FC236}">
                <a16:creationId xmlns:a16="http://schemas.microsoft.com/office/drawing/2014/main" xmlns="" id="{8C133015-D1DF-4890-9526-CDB3AF60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447800"/>
            <a:ext cx="36576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92870" name="Rectangle 6">
            <a:extLst>
              <a:ext uri="{FF2B5EF4-FFF2-40B4-BE49-F238E27FC236}">
                <a16:creationId xmlns:a16="http://schemas.microsoft.com/office/drawing/2014/main" xmlns="" id="{F068873C-DB7D-40E0-AE67-F82560A44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44650"/>
            <a:ext cx="2895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 +  V (s/ es).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292871" name="Rectangle 7">
            <a:extLst>
              <a:ext uri="{FF2B5EF4-FFF2-40B4-BE49-F238E27FC236}">
                <a16:creationId xmlns:a16="http://schemas.microsoft.com/office/drawing/2014/main" xmlns="" id="{14D1D61B-C06D-447F-A211-B8FA4BA52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447800"/>
            <a:ext cx="38100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92872" name="Rectangle 8">
            <a:extLst>
              <a:ext uri="{FF2B5EF4-FFF2-40B4-BE49-F238E27FC236}">
                <a16:creationId xmlns:a16="http://schemas.microsoft.com/office/drawing/2014/main" xmlns="" id="{CA1261B8-59DE-4E50-8201-A5F5828B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48000"/>
            <a:ext cx="2815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Do/ Does + S + V?</a:t>
            </a:r>
          </a:p>
        </p:txBody>
      </p:sp>
      <p:sp>
        <p:nvSpPr>
          <p:cNvPr id="292873" name="Rectangle 9">
            <a:extLst>
              <a:ext uri="{FF2B5EF4-FFF2-40B4-BE49-F238E27FC236}">
                <a16:creationId xmlns:a16="http://schemas.microsoft.com/office/drawing/2014/main" xmlns="" id="{AA10D47D-D1C2-4D84-AE6E-D6F4A7234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38862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92874" name="Rectangle 10">
            <a:extLst>
              <a:ext uri="{FF2B5EF4-FFF2-40B4-BE49-F238E27FC236}">
                <a16:creationId xmlns:a16="http://schemas.microsoft.com/office/drawing/2014/main" xmlns="" id="{6E05FF0B-24CD-4CB0-8698-AD13F65A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00200"/>
            <a:ext cx="3657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 + do/ does + not + V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grpSp>
        <p:nvGrpSpPr>
          <p:cNvPr id="2" name="Rectangle 13">
            <a:extLst>
              <a:ext uri="{FF2B5EF4-FFF2-40B4-BE49-F238E27FC236}">
                <a16:creationId xmlns:a16="http://schemas.microsoft.com/office/drawing/2014/main" xmlns="" id="{6F01C0F4-2BB6-4BAB-8EDE-4298637A2668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038600"/>
            <a:ext cx="8915400" cy="990600"/>
            <a:chOff x="442" y="2588"/>
            <a:chExt cx="4393" cy="396"/>
          </a:xfrm>
        </p:grpSpPr>
        <p:pic>
          <p:nvPicPr>
            <p:cNvPr id="10255" name="Rectangle 13">
              <a:extLst>
                <a:ext uri="{FF2B5EF4-FFF2-40B4-BE49-F238E27FC236}">
                  <a16:creationId xmlns:a16="http://schemas.microsoft.com/office/drawing/2014/main" xmlns="" id="{6B0671AD-3EED-493D-8991-BA819703D8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588"/>
              <a:ext cx="439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 Box 13">
              <a:extLst>
                <a:ext uri="{FF2B5EF4-FFF2-40B4-BE49-F238E27FC236}">
                  <a16:creationId xmlns:a16="http://schemas.microsoft.com/office/drawing/2014/main" xmlns="" id="{C0E196B4-E690-4FB4-86FE-C882E313A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640"/>
              <a:ext cx="432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ADVERDS OF FREQUENCY: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(TRẠNG TỪ CHỈ SỰ THƯỜNG XUYÊN)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9E24B80-1219-473B-A080-77111A6164BA}"/>
              </a:ext>
            </a:extLst>
          </p:cNvPr>
          <p:cNvSpPr/>
          <p:nvPr/>
        </p:nvSpPr>
        <p:spPr>
          <a:xfrm>
            <a:off x="2082539" y="5395834"/>
            <a:ext cx="8416688" cy="90583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always/ usually/sometimes/ often / never/ every.....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 animBg="1"/>
      <p:bldP spid="292870" grpId="0"/>
      <p:bldP spid="292871" grpId="0" animBg="1"/>
      <p:bldP spid="292872" grpId="0"/>
      <p:bldP spid="292873" grpId="0" animBg="1"/>
      <p:bldP spid="2928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148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ACCESS GRADE 7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</cp:revision>
  <dcterms:created xsi:type="dcterms:W3CDTF">2021-10-03T08:41:40Z</dcterms:created>
  <dcterms:modified xsi:type="dcterms:W3CDTF">2021-10-06T00:31:39Z</dcterms:modified>
</cp:coreProperties>
</file>