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393" r:id="rId2"/>
    <p:sldId id="394" r:id="rId3"/>
    <p:sldId id="395" r:id="rId4"/>
    <p:sldId id="396" r:id="rId5"/>
    <p:sldId id="397" r:id="rId6"/>
    <p:sldId id="398" r:id="rId7"/>
  </p:sldIdLst>
  <p:sldSz cx="9144000" cy="5143500" type="screen16x9"/>
  <p:notesSz cx="6858000" cy="9144000"/>
  <p:embeddedFontLst>
    <p:embeddedFont>
      <p:font typeface=".VnArabia" pitchFamily="34" charset="0"/>
      <p:regular r:id="rId9"/>
    </p:embeddedFont>
    <p:embeddedFont>
      <p:font typeface="Calibri" pitchFamily="34" charset="0"/>
      <p:regular r:id="rId10"/>
      <p:bold r:id="rId11"/>
      <p:italic r:id="rId12"/>
      <p:boldItalic r:id="rId13"/>
    </p:embeddedFont>
    <p:embeddedFont>
      <p:font typeface="Arial Narrow" pitchFamily="34" charset="0"/>
      <p:regular r:id="rId14"/>
      <p:bold r:id="rId15"/>
      <p:italic r:id="rId16"/>
      <p:boldItalic r:id="rId17"/>
    </p:embeddedFont>
    <p:embeddedFont>
      <p:font typeface=".VnTime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.VnTime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.VnTime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.VnTime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.VnTime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.VnTime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.VnTime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.VnTime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.VnTime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.VnTime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FF"/>
    <a:srgbClr val="000066"/>
    <a:srgbClr val="006600"/>
    <a:srgbClr val="FF0066"/>
    <a:srgbClr val="FFFF99"/>
    <a:srgbClr val="6600CC"/>
    <a:srgbClr val="FF3300"/>
    <a:srgbClr val="FF99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044" autoAdjust="0"/>
    <p:restoredTop sz="93578" autoAdjust="0"/>
  </p:normalViewPr>
  <p:slideViewPr>
    <p:cSldViewPr>
      <p:cViewPr varScale="1">
        <p:scale>
          <a:sx n="92" d="100"/>
          <a:sy n="92" d="100"/>
        </p:scale>
        <p:origin x="-510" y="-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viewProps" Target="view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2A1555E8-4A39-4FE2-828F-34C6C8F00A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2095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vi-V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DE398D-604E-4B82-A9C7-7B76BEFC8B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vi-VN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140EBB-67CF-4C85-BC00-7013639E1E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vi-VN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C9010B-B113-486A-9BED-FDC317FA5C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0"/>
            <a:ext cx="4038600" cy="16394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2953942"/>
            <a:ext cx="4038600" cy="16406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28347D7E-66BD-40C7-930B-BAAA92BCB7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DB34903B-8D3E-47ED-BEB5-B66DF0C0DB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4038600" cy="16394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0"/>
            <a:ext cx="4038600" cy="16394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953942"/>
            <a:ext cx="4038600" cy="16406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953942"/>
            <a:ext cx="4038600" cy="16406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92FF6055-26A1-4B29-83B9-EC445C422D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BD3646-7CE7-4DB5-B6CB-68B96C0EA1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vi-V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7513F6-E8EF-4FF6-90BA-64A312D4D3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945242-1723-488D-8EA8-EC3D3DB2C9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vi-V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0EE57C-5F06-4403-94C3-46CF3412F9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vi-V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35818A-AC15-4DC5-9CD7-1F5EB7C817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7EC3F4-3FA8-4144-A214-840F206684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59EA6F-7A70-4FB0-A9B6-58368C7F4C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vi-V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ACC2FA-F9BD-43FD-80B6-6265ADD4EB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fld id="{BBA12073-4CDE-45B2-A11B-DA367255B1E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.VnTime"/>
          <a:ea typeface="+mj-ea"/>
          <a:cs typeface="Times New Roman" pitchFamily="18" charset="0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29712" cy="512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.VnArabia" pitchFamily="34" charset="0"/>
                <a:cs typeface="Arial" charset="0"/>
              </a:rPr>
              <a:t>Tiết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.VnArabia" pitchFamily="34" charset="0"/>
                <a:cs typeface="Arial" charset="0"/>
              </a:rPr>
              <a:t> 17. 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 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 VỀ KINH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4288" y="484585"/>
            <a:ext cx="859016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CHUNG</a:t>
            </a:r>
          </a:p>
          <a:p>
            <a:pPr eaLnBrk="1" hangingPunct="1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Tác giả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Trần Quang Khải (1241 - 1294) là con trai thứ ba của vua Trần Thái Tông.</a:t>
            </a:r>
          </a:p>
          <a:p>
            <a:pPr eaLnBrk="1" hangingPunct="1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Vị tướng văn võ song toàn, từng có công rất lớn trong hai cuộc kháng chiến chống quân Mông Nguyên (1281 - 1285; 1287 - 1288), được phong Thượng tướng.</a:t>
            </a:r>
          </a:p>
          <a:p>
            <a:pPr eaLnBrk="1" hangingPunct="1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Là người có những vần thơ "sâu xa lý thú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3172143065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4288" y="484585"/>
            <a:ext cx="8806184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TÌM HIỂU CHUNG</a:t>
            </a:r>
          </a:p>
          <a:p>
            <a:pPr eaLnBrk="1" hangingPunct="1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2/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2800" dirty="0"/>
          </a:p>
          <a:p>
            <a:pPr marL="457200" indent="-457200" eaLnBrk="1" hangingPunct="1">
              <a:buAutoNum type="alphaLcPeriod"/>
            </a:pP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Xuất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xứ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Bài thơ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được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làm lúc ông đi đón Thái thượng hoàng, Trần Thái Tông và vua Trần Nhân Tông về Thăng Long ngay sau chiến thắng vang dội ở Chương Dương, Hàm Tử, giải phóng kinh đô năm 1285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eaLnBrk="1" hangingPunct="1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ồm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/>
            <a:endParaRPr lang="en-US" sz="2400" b="1" dirty="0" smtClean="0"/>
          </a:p>
          <a:p>
            <a:pPr eaLnBrk="1" hangingPunct="1"/>
            <a:endParaRPr lang="en-US" sz="2400" b="1" dirty="0" smtClean="0"/>
          </a:p>
          <a:p>
            <a:pPr eaLnBrk="1" hangingPunct="1"/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78000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" tmFilter="0,0; .5, 1; 1, 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50" tmFilter="0,0; .5, 1; 1, 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 tmFilter="0,0; .5, 1; 1, 1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 tmFilter="0,0; .5, 1; 1, 1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86916"/>
            <a:ext cx="9118600" cy="5028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1"/>
            <a:ext cx="917575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8498472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AutoShape 4" descr="100+ most beautiful Background"/>
          <p:cNvSpPr>
            <a:spLocks noChangeAspect="1" noChangeArrowheads="1"/>
          </p:cNvSpPr>
          <p:nvPr/>
        </p:nvSpPr>
        <p:spPr bwMode="auto">
          <a:xfrm>
            <a:off x="144463" y="-108347"/>
            <a:ext cx="3048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-57150"/>
            <a:ext cx="5867400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romanUcPeriod"/>
              <a:defRPr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TÌM HIỂU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VĂN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/ Hai câu thơ đầu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vi-VN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Chương </a:t>
            </a:r>
            <a:r>
              <a:rPr lang="vi-VN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Dương cướp giáo giặc,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vi-VN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Hàm 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ử </a:t>
            </a:r>
            <a:r>
              <a:rPr lang="vi-VN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bắt quân </a:t>
            </a:r>
            <a:r>
              <a:rPr lang="vi-VN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thù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- Sử dụng động từ mạnh, dồn dập, hùng tráng: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000" i="1" dirty="0" smtClean="0">
                <a:latin typeface="Times New Roman" pitchFamily="18" charset="0"/>
                <a:cs typeface="Times New Roman" pitchFamily="18" charset="0"/>
              </a:rPr>
              <a:t>ướp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", "</a:t>
            </a:r>
            <a:r>
              <a:rPr lang="vi-VN" sz="2000" i="1" dirty="0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"</a:t>
            </a:r>
          </a:p>
          <a:p>
            <a:pPr>
              <a:defRPr/>
            </a:pP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- Biện pháp đối ý</a:t>
            </a:r>
          </a:p>
          <a:p>
            <a:pPr>
              <a:defRPr/>
            </a:pP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+ Chương Dương (địa danh) - cướp (động từ) giáo giặc (động từ)</a:t>
            </a:r>
          </a:p>
          <a:p>
            <a:pPr>
              <a:defRPr/>
            </a:pP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+ Hàm Tử (địa danh) - bắt (động từ) quân thù</a:t>
            </a:r>
          </a:p>
          <a:p>
            <a:pPr>
              <a:defRPr/>
            </a:pP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→ Làm nổi bật 2 trận chiến ở Chương Dương và Hàm Tử</a:t>
            </a:r>
          </a:p>
          <a:p>
            <a:pPr>
              <a:defRPr/>
            </a:pP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⇒ </a:t>
            </a:r>
            <a:r>
              <a:rPr lang="vi-VN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Khẳng định </a:t>
            </a:r>
            <a:r>
              <a:rPr lang="vi-VN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chiến </a:t>
            </a:r>
            <a:r>
              <a:rPr lang="vi-VN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thắng hào hùng trước kẻ thù xâm lược và bộc lộ niềm tự hào dân tộc.</a:t>
            </a:r>
          </a:p>
          <a:p>
            <a:pPr>
              <a:defRPr/>
            </a:pPr>
            <a:endParaRPr lang="en-US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6012160" y="1599642"/>
            <a:ext cx="3131840" cy="3294459"/>
          </a:xfrm>
          <a:prstGeom prst="leftArrow">
            <a:avLst>
              <a:gd name="adj1" fmla="val 0"/>
              <a:gd name="adj2" fmla="val 107228"/>
            </a:avLst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6511467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57151"/>
            <a:ext cx="5410200" cy="45627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/ Hai câu thơ cuối</a:t>
            </a:r>
          </a:p>
          <a:p>
            <a:pPr>
              <a:defRPr/>
            </a:pPr>
            <a:r>
              <a:rPr lang="vi-VN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Thái </a:t>
            </a:r>
            <a:r>
              <a:rPr lang="vi-VN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bình nên gắng sức,</a:t>
            </a:r>
            <a:endParaRPr lang="vi-VN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vi-VN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Non nước ấy nghìn </a:t>
            </a:r>
            <a:r>
              <a:rPr lang="vi-VN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endParaRPr lang="vi-VN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vi-VN" dirty="0">
                <a:latin typeface="Times New Roman" pitchFamily="18" charset="0"/>
                <a:cs typeface="Times New Roman" pitchFamily="18" charset="0"/>
              </a:rPr>
              <a:t>- Giọng thơ ôn tồn, nhẹ nhàng</a:t>
            </a:r>
          </a:p>
          <a:p>
            <a:pPr>
              <a:defRPr/>
            </a:pPr>
            <a:r>
              <a:rPr lang="vi-VN" dirty="0">
                <a:latin typeface="Times New Roman" pitchFamily="18" charset="0"/>
                <a:cs typeface="Times New Roman" pitchFamily="18" charset="0"/>
              </a:rPr>
              <a:t>- Là lời động viên xây dựng, phát triển đất nước trong hòa bình: "</a:t>
            </a:r>
            <a:r>
              <a:rPr lang="vi-VN" i="1" dirty="0">
                <a:latin typeface="Times New Roman" pitchFamily="18" charset="0"/>
                <a:cs typeface="Times New Roman" pitchFamily="18" charset="0"/>
              </a:rPr>
              <a:t>Thái bình" - "gắng sức"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vi-VN" i="1" dirty="0"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vi-VN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Khẳng định khát vọng hòa bình thịnh trị</a:t>
            </a:r>
          </a:p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-&gt;</a:t>
            </a:r>
            <a:r>
              <a:rPr lang="vi-VN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Niềm </a:t>
            </a:r>
            <a:r>
              <a:rPr lang="vi-VN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tin vào sự bền vững của đất nước: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vi-VN" i="1" dirty="0">
                <a:latin typeface="Times New Roman" pitchFamily="18" charset="0"/>
                <a:cs typeface="Times New Roman" pitchFamily="18" charset="0"/>
              </a:rPr>
              <a:t>"Non nước" - "nghìn thu"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vi-VN" sz="22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Left Arrow 1"/>
          <p:cNvSpPr/>
          <p:nvPr/>
        </p:nvSpPr>
        <p:spPr>
          <a:xfrm>
            <a:off x="4716463" y="1275160"/>
            <a:ext cx="4572000" cy="3395663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7032679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57151"/>
            <a:ext cx="8915400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TỔNG KẾT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1/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Nghệ thuật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- Hình thức diễn đạt cô đúc, ngắn gọn súc tích, cô đúc dồn nén cảm xúc vào bên trong ý tưởng.</a:t>
            </a:r>
          </a:p>
          <a:p>
            <a:pPr>
              <a:defRPr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- Giọng điệu sảng khoái, hân hoan, tự hào.</a:t>
            </a:r>
          </a:p>
          <a:p>
            <a:pPr>
              <a:defRPr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- Thể thơ ngũ ngôn tứ tuyệt cô đọng, hàm súc</a:t>
            </a:r>
          </a:p>
          <a:p>
            <a:pPr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Nội dung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Hào khí chiến thắng và khát vọng về một đất nước thái bình thịnh trị của dân tộc ta thời Trần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863165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1803</TotalTime>
  <Words>309</Words>
  <Application>Microsoft Office PowerPoint</Application>
  <PresentationFormat>On-screen Show (16:9)</PresentationFormat>
  <Paragraphs>40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.VnArabia</vt:lpstr>
      <vt:lpstr>Calibri</vt:lpstr>
      <vt:lpstr>Arial Narrow</vt:lpstr>
      <vt:lpstr>.VnTime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Microsoft Cop.</dc:creator>
  <cp:lastModifiedBy>huy_ctn</cp:lastModifiedBy>
  <cp:revision>539</cp:revision>
  <dcterms:created xsi:type="dcterms:W3CDTF">2014-09-07T14:03:59Z</dcterms:created>
  <dcterms:modified xsi:type="dcterms:W3CDTF">2021-09-20T14:59:13Z</dcterms:modified>
</cp:coreProperties>
</file>