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8" r:id="rId3"/>
    <p:sldId id="269" r:id="rId4"/>
    <p:sldId id="274" r:id="rId5"/>
    <p:sldId id="271" r:id="rId6"/>
    <p:sldId id="270" r:id="rId7"/>
    <p:sldId id="272"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00"/>
    <a:srgbClr val="00FF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6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C84254-4C97-4191-9E3A-3C5392120D24}" type="datetimeFigureOut">
              <a:rPr lang="en-US" smtClean="0"/>
              <a:t>9/21/2021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D3534-0B7E-461E-94F1-C6A2E207DBB1}" type="slidenum">
              <a:rPr lang="en-US" smtClean="0"/>
              <a:t>‹#›</a:t>
            </a:fld>
            <a:endParaRPr lang="en-US"/>
          </a:p>
        </p:txBody>
      </p:sp>
    </p:spTree>
    <p:extLst>
      <p:ext uri="{BB962C8B-B14F-4D97-AF65-F5344CB8AC3E}">
        <p14:creationId xmlns:p14="http://schemas.microsoft.com/office/powerpoint/2010/main" val="1760405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D3534-0B7E-461E-94F1-C6A2E207DBB1}" type="slidenum">
              <a:rPr lang="en-US" smtClean="0"/>
              <a:t>4</a:t>
            </a:fld>
            <a:endParaRPr lang="en-US"/>
          </a:p>
        </p:txBody>
      </p:sp>
    </p:spTree>
    <p:extLst>
      <p:ext uri="{BB962C8B-B14F-4D97-AF65-F5344CB8AC3E}">
        <p14:creationId xmlns:p14="http://schemas.microsoft.com/office/powerpoint/2010/main" val="83786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6039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pPr/>
              <a:t>8</a:t>
            </a:fld>
            <a:endParaRPr lang="zh-CN" altLang="en-US"/>
          </a:p>
        </p:txBody>
      </p:sp>
    </p:spTree>
    <p:extLst>
      <p:ext uri="{BB962C8B-B14F-4D97-AF65-F5344CB8AC3E}">
        <p14:creationId xmlns:p14="http://schemas.microsoft.com/office/powerpoint/2010/main" val="18342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9</a:t>
            </a:fld>
            <a:endParaRPr lang="zh-CN" altLang="en-US"/>
          </a:p>
        </p:txBody>
      </p:sp>
    </p:spTree>
    <p:extLst>
      <p:ext uri="{BB962C8B-B14F-4D97-AF65-F5344CB8AC3E}">
        <p14:creationId xmlns:p14="http://schemas.microsoft.com/office/powerpoint/2010/main" val="875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10</a:t>
            </a:fld>
            <a:endParaRPr lang="zh-CN" altLang="en-US" dirty="0">
              <a:solidFill>
                <a:prstClr val="black"/>
              </a:solidFill>
            </a:endParaRPr>
          </a:p>
        </p:txBody>
      </p:sp>
    </p:spTree>
    <p:extLst>
      <p:ext uri="{BB962C8B-B14F-4D97-AF65-F5344CB8AC3E}">
        <p14:creationId xmlns:p14="http://schemas.microsoft.com/office/powerpoint/2010/main" val="32799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11</a:t>
            </a:fld>
            <a:endParaRPr lang="zh-CN" altLang="en-US" dirty="0">
              <a:solidFill>
                <a:prstClr val="black"/>
              </a:solidFill>
            </a:endParaRPr>
          </a:p>
        </p:txBody>
      </p:sp>
    </p:spTree>
    <p:extLst>
      <p:ext uri="{BB962C8B-B14F-4D97-AF65-F5344CB8AC3E}">
        <p14:creationId xmlns:p14="http://schemas.microsoft.com/office/powerpoint/2010/main" val="32799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12</a:t>
            </a:fld>
            <a:endParaRPr lang="zh-CN" altLang="en-US" dirty="0">
              <a:solidFill>
                <a:prstClr val="black"/>
              </a:solidFill>
            </a:endParaRPr>
          </a:p>
        </p:txBody>
      </p:sp>
    </p:spTree>
    <p:extLst>
      <p:ext uri="{BB962C8B-B14F-4D97-AF65-F5344CB8AC3E}">
        <p14:creationId xmlns:p14="http://schemas.microsoft.com/office/powerpoint/2010/main" val="32799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pPr/>
              <a:t>14</a:t>
            </a:fld>
            <a:endParaRPr lang="zh-CN" altLang="en-US"/>
          </a:p>
        </p:txBody>
      </p:sp>
    </p:spTree>
    <p:extLst>
      <p:ext uri="{BB962C8B-B14F-4D97-AF65-F5344CB8AC3E}">
        <p14:creationId xmlns:p14="http://schemas.microsoft.com/office/powerpoint/2010/main" val="306299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pPr/>
              <a:t>15</a:t>
            </a:fld>
            <a:endParaRPr lang="zh-CN" altLang="en-US"/>
          </a:p>
        </p:txBody>
      </p:sp>
    </p:spTree>
    <p:extLst>
      <p:ext uri="{BB962C8B-B14F-4D97-AF65-F5344CB8AC3E}">
        <p14:creationId xmlns:p14="http://schemas.microsoft.com/office/powerpoint/2010/main" val="306299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16</a:t>
            </a:fld>
            <a:endParaRPr lang="zh-CN" altLang="en-US" dirty="0">
              <a:solidFill>
                <a:prstClr val="black"/>
              </a:solidFill>
            </a:endParaRPr>
          </a:p>
        </p:txBody>
      </p:sp>
    </p:spTree>
    <p:extLst>
      <p:ext uri="{BB962C8B-B14F-4D97-AF65-F5344CB8AC3E}">
        <p14:creationId xmlns:p14="http://schemas.microsoft.com/office/powerpoint/2010/main" val="375836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864A8F-15BB-4ED2-B09A-CE4E7B193750}" type="datetime1">
              <a:rPr lang="en-US" smtClean="0"/>
              <a:t>9/21/2021</a:t>
            </a:fld>
            <a:endParaRPr lang="en-US"/>
          </a:p>
        </p:txBody>
      </p:sp>
      <p:sp>
        <p:nvSpPr>
          <p:cNvPr id="5" name="Footer Placeholder 4"/>
          <p:cNvSpPr>
            <a:spLocks noGrp="1"/>
          </p:cNvSpPr>
          <p:nvPr>
            <p:ph type="ftr" sz="quarter" idx="11"/>
          </p:nvPr>
        </p:nvSpPr>
        <p:spPr/>
        <p:txBody>
          <a:bodyPr/>
          <a:lstStyle/>
          <a:p>
            <a:r>
              <a:rPr lang="vi-VN" smtClean="0"/>
              <a:t>BÙI ANH THƯ</a:t>
            </a:r>
            <a:endParaRPr lang="en-US"/>
          </a:p>
        </p:txBody>
      </p:sp>
      <p:sp>
        <p:nvSpPr>
          <p:cNvPr id="6" name="Slide Number Placeholder 5"/>
          <p:cNvSpPr>
            <a:spLocks noGrp="1"/>
          </p:cNvSpPr>
          <p:nvPr>
            <p:ph type="sldNum" sz="quarter" idx="12"/>
          </p:nvPr>
        </p:nvSpPr>
        <p:spPr/>
        <p:txBody>
          <a:bodyPr/>
          <a:lstStyle/>
          <a:p>
            <a:fld id="{11648E38-1507-4141-BCF8-A397A05189F9}" type="slidenum">
              <a:rPr lang="en-US" smtClean="0"/>
              <a:t>‹#›</a:t>
            </a:fld>
            <a:endParaRPr lang="en-US"/>
          </a:p>
        </p:txBody>
      </p:sp>
    </p:spTree>
    <p:extLst>
      <p:ext uri="{BB962C8B-B14F-4D97-AF65-F5344CB8AC3E}">
        <p14:creationId xmlns:p14="http://schemas.microsoft.com/office/powerpoint/2010/main" val="73919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AAB8D-B03C-457F-8523-EE0B7D0C0F13}" type="datetime1">
              <a:rPr lang="en-US" smtClean="0"/>
              <a:t>9/21/2021</a:t>
            </a:fld>
            <a:endParaRPr lang="en-US"/>
          </a:p>
        </p:txBody>
      </p:sp>
      <p:sp>
        <p:nvSpPr>
          <p:cNvPr id="5" name="Footer Placeholder 4"/>
          <p:cNvSpPr>
            <a:spLocks noGrp="1"/>
          </p:cNvSpPr>
          <p:nvPr>
            <p:ph type="ftr" sz="quarter" idx="11"/>
          </p:nvPr>
        </p:nvSpPr>
        <p:spPr/>
        <p:txBody>
          <a:bodyPr/>
          <a:lstStyle/>
          <a:p>
            <a:r>
              <a:rPr lang="vi-VN" smtClean="0"/>
              <a:t>BÙI ANH THƯ</a:t>
            </a:r>
            <a:endParaRPr lang="en-US"/>
          </a:p>
        </p:txBody>
      </p:sp>
      <p:sp>
        <p:nvSpPr>
          <p:cNvPr id="6" name="Slide Number Placeholder 5"/>
          <p:cNvSpPr>
            <a:spLocks noGrp="1"/>
          </p:cNvSpPr>
          <p:nvPr>
            <p:ph type="sldNum" sz="quarter" idx="12"/>
          </p:nvPr>
        </p:nvSpPr>
        <p:spPr/>
        <p:txBody>
          <a:bodyPr/>
          <a:lstStyle/>
          <a:p>
            <a:fld id="{11648E38-1507-4141-BCF8-A397A05189F9}" type="slidenum">
              <a:rPr lang="en-US" smtClean="0"/>
              <a:t>‹#›</a:t>
            </a:fld>
            <a:endParaRPr lang="en-US"/>
          </a:p>
        </p:txBody>
      </p:sp>
    </p:spTree>
    <p:extLst>
      <p:ext uri="{BB962C8B-B14F-4D97-AF65-F5344CB8AC3E}">
        <p14:creationId xmlns:p14="http://schemas.microsoft.com/office/powerpoint/2010/main" val="91091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0498-B290-4EEC-912F-BADAFF4B8692}" type="datetime1">
              <a:rPr lang="en-US" smtClean="0"/>
              <a:t>9/21/2021</a:t>
            </a:fld>
            <a:endParaRPr lang="en-US"/>
          </a:p>
        </p:txBody>
      </p:sp>
      <p:sp>
        <p:nvSpPr>
          <p:cNvPr id="5" name="Footer Placeholder 4"/>
          <p:cNvSpPr>
            <a:spLocks noGrp="1"/>
          </p:cNvSpPr>
          <p:nvPr>
            <p:ph type="ftr" sz="quarter" idx="11"/>
          </p:nvPr>
        </p:nvSpPr>
        <p:spPr/>
        <p:txBody>
          <a:bodyPr/>
          <a:lstStyle/>
          <a:p>
            <a:r>
              <a:rPr lang="vi-VN" smtClean="0"/>
              <a:t>BÙI ANH THƯ</a:t>
            </a:r>
            <a:endParaRPr lang="en-US"/>
          </a:p>
        </p:txBody>
      </p:sp>
      <p:sp>
        <p:nvSpPr>
          <p:cNvPr id="6" name="Slide Number Placeholder 5"/>
          <p:cNvSpPr>
            <a:spLocks noGrp="1"/>
          </p:cNvSpPr>
          <p:nvPr>
            <p:ph type="sldNum" sz="quarter" idx="12"/>
          </p:nvPr>
        </p:nvSpPr>
        <p:spPr/>
        <p:txBody>
          <a:bodyPr/>
          <a:lstStyle/>
          <a:p>
            <a:fld id="{11648E38-1507-4141-BCF8-A397A05189F9}" type="slidenum">
              <a:rPr lang="en-US" smtClean="0"/>
              <a:t>‹#›</a:t>
            </a:fld>
            <a:endParaRPr lang="en-US"/>
          </a:p>
        </p:txBody>
      </p:sp>
    </p:spTree>
    <p:extLst>
      <p:ext uri="{BB962C8B-B14F-4D97-AF65-F5344CB8AC3E}">
        <p14:creationId xmlns:p14="http://schemas.microsoft.com/office/powerpoint/2010/main" val="1680344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86320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5133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18716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58434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9CE54-ACD7-4069-8FD2-948F78EEBA58}" type="datetime1">
              <a:rPr lang="en-US" smtClean="0"/>
              <a:t>9/21/2021</a:t>
            </a:fld>
            <a:endParaRPr lang="en-US"/>
          </a:p>
        </p:txBody>
      </p:sp>
      <p:sp>
        <p:nvSpPr>
          <p:cNvPr id="5" name="Footer Placeholder 4"/>
          <p:cNvSpPr>
            <a:spLocks noGrp="1"/>
          </p:cNvSpPr>
          <p:nvPr>
            <p:ph type="ftr" sz="quarter" idx="11"/>
          </p:nvPr>
        </p:nvSpPr>
        <p:spPr/>
        <p:txBody>
          <a:bodyPr/>
          <a:lstStyle/>
          <a:p>
            <a:r>
              <a:rPr lang="vi-VN" smtClean="0"/>
              <a:t>BÙI ANH THƯ</a:t>
            </a:r>
            <a:endParaRPr lang="en-US"/>
          </a:p>
        </p:txBody>
      </p:sp>
      <p:sp>
        <p:nvSpPr>
          <p:cNvPr id="6" name="Slide Number Placeholder 5"/>
          <p:cNvSpPr>
            <a:spLocks noGrp="1"/>
          </p:cNvSpPr>
          <p:nvPr>
            <p:ph type="sldNum" sz="quarter" idx="12"/>
          </p:nvPr>
        </p:nvSpPr>
        <p:spPr/>
        <p:txBody>
          <a:bodyPr/>
          <a:lstStyle/>
          <a:p>
            <a:fld id="{11648E38-1507-4141-BCF8-A397A05189F9}" type="slidenum">
              <a:rPr lang="en-US" smtClean="0"/>
              <a:t>‹#›</a:t>
            </a:fld>
            <a:endParaRPr lang="en-US"/>
          </a:p>
        </p:txBody>
      </p:sp>
    </p:spTree>
    <p:extLst>
      <p:ext uri="{BB962C8B-B14F-4D97-AF65-F5344CB8AC3E}">
        <p14:creationId xmlns:p14="http://schemas.microsoft.com/office/powerpoint/2010/main" val="227158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0B12E2-58C2-4935-AB04-BBBDCB26D77F}" type="datetime1">
              <a:rPr lang="en-US" smtClean="0"/>
              <a:t>9/21/2021</a:t>
            </a:fld>
            <a:endParaRPr lang="en-US"/>
          </a:p>
        </p:txBody>
      </p:sp>
      <p:sp>
        <p:nvSpPr>
          <p:cNvPr id="5" name="Footer Placeholder 4"/>
          <p:cNvSpPr>
            <a:spLocks noGrp="1"/>
          </p:cNvSpPr>
          <p:nvPr>
            <p:ph type="ftr" sz="quarter" idx="11"/>
          </p:nvPr>
        </p:nvSpPr>
        <p:spPr/>
        <p:txBody>
          <a:bodyPr/>
          <a:lstStyle/>
          <a:p>
            <a:r>
              <a:rPr lang="vi-VN" smtClean="0"/>
              <a:t>BÙI ANH THƯ</a:t>
            </a:r>
            <a:endParaRPr lang="en-US"/>
          </a:p>
        </p:txBody>
      </p:sp>
      <p:sp>
        <p:nvSpPr>
          <p:cNvPr id="6" name="Slide Number Placeholder 5"/>
          <p:cNvSpPr>
            <a:spLocks noGrp="1"/>
          </p:cNvSpPr>
          <p:nvPr>
            <p:ph type="sldNum" sz="quarter" idx="12"/>
          </p:nvPr>
        </p:nvSpPr>
        <p:spPr/>
        <p:txBody>
          <a:bodyPr/>
          <a:lstStyle/>
          <a:p>
            <a:fld id="{11648E38-1507-4141-BCF8-A397A05189F9}" type="slidenum">
              <a:rPr lang="en-US" smtClean="0"/>
              <a:t>‹#›</a:t>
            </a:fld>
            <a:endParaRPr lang="en-US"/>
          </a:p>
        </p:txBody>
      </p:sp>
    </p:spTree>
    <p:extLst>
      <p:ext uri="{BB962C8B-B14F-4D97-AF65-F5344CB8AC3E}">
        <p14:creationId xmlns:p14="http://schemas.microsoft.com/office/powerpoint/2010/main" val="341579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C810C-757C-4A74-BF49-9B109D5CCE06}" type="datetime1">
              <a:rPr lang="en-US" smtClean="0"/>
              <a:t>9/21/2021</a:t>
            </a:fld>
            <a:endParaRPr lang="en-US"/>
          </a:p>
        </p:txBody>
      </p:sp>
      <p:sp>
        <p:nvSpPr>
          <p:cNvPr id="6" name="Footer Placeholder 5"/>
          <p:cNvSpPr>
            <a:spLocks noGrp="1"/>
          </p:cNvSpPr>
          <p:nvPr>
            <p:ph type="ftr" sz="quarter" idx="11"/>
          </p:nvPr>
        </p:nvSpPr>
        <p:spPr/>
        <p:txBody>
          <a:bodyPr/>
          <a:lstStyle/>
          <a:p>
            <a:r>
              <a:rPr lang="vi-VN" smtClean="0"/>
              <a:t>BÙI ANH THƯ</a:t>
            </a:r>
            <a:endParaRPr lang="en-US"/>
          </a:p>
        </p:txBody>
      </p:sp>
      <p:sp>
        <p:nvSpPr>
          <p:cNvPr id="7" name="Slide Number Placeholder 6"/>
          <p:cNvSpPr>
            <a:spLocks noGrp="1"/>
          </p:cNvSpPr>
          <p:nvPr>
            <p:ph type="sldNum" sz="quarter" idx="12"/>
          </p:nvPr>
        </p:nvSpPr>
        <p:spPr/>
        <p:txBody>
          <a:bodyPr/>
          <a:lstStyle/>
          <a:p>
            <a:fld id="{11648E38-1507-4141-BCF8-A397A05189F9}" type="slidenum">
              <a:rPr lang="en-US" smtClean="0"/>
              <a:t>‹#›</a:t>
            </a:fld>
            <a:endParaRPr lang="en-US"/>
          </a:p>
        </p:txBody>
      </p:sp>
    </p:spTree>
    <p:extLst>
      <p:ext uri="{BB962C8B-B14F-4D97-AF65-F5344CB8AC3E}">
        <p14:creationId xmlns:p14="http://schemas.microsoft.com/office/powerpoint/2010/main" val="189969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93F523-C162-4394-A582-FD975623A297}" type="datetime1">
              <a:rPr lang="en-US" smtClean="0"/>
              <a:t>9/21/2021</a:t>
            </a:fld>
            <a:endParaRPr lang="en-US"/>
          </a:p>
        </p:txBody>
      </p:sp>
      <p:sp>
        <p:nvSpPr>
          <p:cNvPr id="8" name="Footer Placeholder 7"/>
          <p:cNvSpPr>
            <a:spLocks noGrp="1"/>
          </p:cNvSpPr>
          <p:nvPr>
            <p:ph type="ftr" sz="quarter" idx="11"/>
          </p:nvPr>
        </p:nvSpPr>
        <p:spPr/>
        <p:txBody>
          <a:bodyPr/>
          <a:lstStyle/>
          <a:p>
            <a:r>
              <a:rPr lang="vi-VN" smtClean="0"/>
              <a:t>BÙI ANH THƯ</a:t>
            </a:r>
            <a:endParaRPr lang="en-US"/>
          </a:p>
        </p:txBody>
      </p:sp>
      <p:sp>
        <p:nvSpPr>
          <p:cNvPr id="9" name="Slide Number Placeholder 8"/>
          <p:cNvSpPr>
            <a:spLocks noGrp="1"/>
          </p:cNvSpPr>
          <p:nvPr>
            <p:ph type="sldNum" sz="quarter" idx="12"/>
          </p:nvPr>
        </p:nvSpPr>
        <p:spPr/>
        <p:txBody>
          <a:bodyPr/>
          <a:lstStyle/>
          <a:p>
            <a:fld id="{11648E38-1507-4141-BCF8-A397A05189F9}" type="slidenum">
              <a:rPr lang="en-US" smtClean="0"/>
              <a:t>‹#›</a:t>
            </a:fld>
            <a:endParaRPr lang="en-US"/>
          </a:p>
        </p:txBody>
      </p:sp>
    </p:spTree>
    <p:extLst>
      <p:ext uri="{BB962C8B-B14F-4D97-AF65-F5344CB8AC3E}">
        <p14:creationId xmlns:p14="http://schemas.microsoft.com/office/powerpoint/2010/main" val="11093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94A6AF-77DB-4E19-8C00-C5E8A819A100}" type="datetime1">
              <a:rPr lang="en-US" smtClean="0"/>
              <a:t>9/21/2021</a:t>
            </a:fld>
            <a:endParaRPr lang="en-US"/>
          </a:p>
        </p:txBody>
      </p:sp>
      <p:sp>
        <p:nvSpPr>
          <p:cNvPr id="4" name="Footer Placeholder 3"/>
          <p:cNvSpPr>
            <a:spLocks noGrp="1"/>
          </p:cNvSpPr>
          <p:nvPr>
            <p:ph type="ftr" sz="quarter" idx="11"/>
          </p:nvPr>
        </p:nvSpPr>
        <p:spPr/>
        <p:txBody>
          <a:bodyPr/>
          <a:lstStyle/>
          <a:p>
            <a:r>
              <a:rPr lang="vi-VN" smtClean="0"/>
              <a:t>BÙI ANH THƯ</a:t>
            </a:r>
            <a:endParaRPr lang="en-US"/>
          </a:p>
        </p:txBody>
      </p:sp>
      <p:sp>
        <p:nvSpPr>
          <p:cNvPr id="5" name="Slide Number Placeholder 4"/>
          <p:cNvSpPr>
            <a:spLocks noGrp="1"/>
          </p:cNvSpPr>
          <p:nvPr>
            <p:ph type="sldNum" sz="quarter" idx="12"/>
          </p:nvPr>
        </p:nvSpPr>
        <p:spPr/>
        <p:txBody>
          <a:bodyPr/>
          <a:lstStyle/>
          <a:p>
            <a:fld id="{11648E38-1507-4141-BCF8-A397A05189F9}" type="slidenum">
              <a:rPr lang="en-US" smtClean="0"/>
              <a:t>‹#›</a:t>
            </a:fld>
            <a:endParaRPr lang="en-US"/>
          </a:p>
        </p:txBody>
      </p:sp>
    </p:spTree>
    <p:extLst>
      <p:ext uri="{BB962C8B-B14F-4D97-AF65-F5344CB8AC3E}">
        <p14:creationId xmlns:p14="http://schemas.microsoft.com/office/powerpoint/2010/main" val="100497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E602C-83DA-45B8-AF68-ED8954BF06BC}" type="datetime1">
              <a:rPr lang="en-US" smtClean="0"/>
              <a:t>9/21/2021</a:t>
            </a:fld>
            <a:endParaRPr lang="en-US"/>
          </a:p>
        </p:txBody>
      </p:sp>
      <p:sp>
        <p:nvSpPr>
          <p:cNvPr id="3" name="Footer Placeholder 2"/>
          <p:cNvSpPr>
            <a:spLocks noGrp="1"/>
          </p:cNvSpPr>
          <p:nvPr>
            <p:ph type="ftr" sz="quarter" idx="11"/>
          </p:nvPr>
        </p:nvSpPr>
        <p:spPr/>
        <p:txBody>
          <a:bodyPr/>
          <a:lstStyle/>
          <a:p>
            <a:r>
              <a:rPr lang="vi-VN" smtClean="0"/>
              <a:t>BÙI ANH THƯ</a:t>
            </a:r>
            <a:endParaRPr lang="en-US"/>
          </a:p>
        </p:txBody>
      </p:sp>
      <p:sp>
        <p:nvSpPr>
          <p:cNvPr id="4" name="Slide Number Placeholder 3"/>
          <p:cNvSpPr>
            <a:spLocks noGrp="1"/>
          </p:cNvSpPr>
          <p:nvPr>
            <p:ph type="sldNum" sz="quarter" idx="12"/>
          </p:nvPr>
        </p:nvSpPr>
        <p:spPr/>
        <p:txBody>
          <a:bodyPr/>
          <a:lstStyle/>
          <a:p>
            <a:fld id="{11648E38-1507-4141-BCF8-A397A05189F9}" type="slidenum">
              <a:rPr lang="en-US" smtClean="0"/>
              <a:t>‹#›</a:t>
            </a:fld>
            <a:endParaRPr lang="en-US"/>
          </a:p>
        </p:txBody>
      </p:sp>
    </p:spTree>
    <p:extLst>
      <p:ext uri="{BB962C8B-B14F-4D97-AF65-F5344CB8AC3E}">
        <p14:creationId xmlns:p14="http://schemas.microsoft.com/office/powerpoint/2010/main" val="225375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3E29E-0082-4376-A755-D266B9ADA5D2}" type="datetime1">
              <a:rPr lang="en-US" smtClean="0"/>
              <a:t>9/21/2021</a:t>
            </a:fld>
            <a:endParaRPr lang="en-US"/>
          </a:p>
        </p:txBody>
      </p:sp>
      <p:sp>
        <p:nvSpPr>
          <p:cNvPr id="6" name="Footer Placeholder 5"/>
          <p:cNvSpPr>
            <a:spLocks noGrp="1"/>
          </p:cNvSpPr>
          <p:nvPr>
            <p:ph type="ftr" sz="quarter" idx="11"/>
          </p:nvPr>
        </p:nvSpPr>
        <p:spPr/>
        <p:txBody>
          <a:bodyPr/>
          <a:lstStyle/>
          <a:p>
            <a:r>
              <a:rPr lang="vi-VN" smtClean="0"/>
              <a:t>BÙI ANH THƯ</a:t>
            </a:r>
            <a:endParaRPr lang="en-US"/>
          </a:p>
        </p:txBody>
      </p:sp>
      <p:sp>
        <p:nvSpPr>
          <p:cNvPr id="7" name="Slide Number Placeholder 6"/>
          <p:cNvSpPr>
            <a:spLocks noGrp="1"/>
          </p:cNvSpPr>
          <p:nvPr>
            <p:ph type="sldNum" sz="quarter" idx="12"/>
          </p:nvPr>
        </p:nvSpPr>
        <p:spPr/>
        <p:txBody>
          <a:bodyPr/>
          <a:lstStyle/>
          <a:p>
            <a:fld id="{11648E38-1507-4141-BCF8-A397A05189F9}" type="slidenum">
              <a:rPr lang="en-US" smtClean="0"/>
              <a:t>‹#›</a:t>
            </a:fld>
            <a:endParaRPr lang="en-US"/>
          </a:p>
        </p:txBody>
      </p:sp>
    </p:spTree>
    <p:extLst>
      <p:ext uri="{BB962C8B-B14F-4D97-AF65-F5344CB8AC3E}">
        <p14:creationId xmlns:p14="http://schemas.microsoft.com/office/powerpoint/2010/main" val="89631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E0596-20AF-4DD6-A119-FAB33C0AD1A4}" type="datetime1">
              <a:rPr lang="en-US" smtClean="0"/>
              <a:t>9/21/2021</a:t>
            </a:fld>
            <a:endParaRPr lang="en-US"/>
          </a:p>
        </p:txBody>
      </p:sp>
      <p:sp>
        <p:nvSpPr>
          <p:cNvPr id="6" name="Footer Placeholder 5"/>
          <p:cNvSpPr>
            <a:spLocks noGrp="1"/>
          </p:cNvSpPr>
          <p:nvPr>
            <p:ph type="ftr" sz="quarter" idx="11"/>
          </p:nvPr>
        </p:nvSpPr>
        <p:spPr/>
        <p:txBody>
          <a:bodyPr/>
          <a:lstStyle/>
          <a:p>
            <a:r>
              <a:rPr lang="vi-VN" smtClean="0"/>
              <a:t>BÙI ANH THƯ</a:t>
            </a:r>
            <a:endParaRPr lang="en-US"/>
          </a:p>
        </p:txBody>
      </p:sp>
      <p:sp>
        <p:nvSpPr>
          <p:cNvPr id="7" name="Slide Number Placeholder 6"/>
          <p:cNvSpPr>
            <a:spLocks noGrp="1"/>
          </p:cNvSpPr>
          <p:nvPr>
            <p:ph type="sldNum" sz="quarter" idx="12"/>
          </p:nvPr>
        </p:nvSpPr>
        <p:spPr/>
        <p:txBody>
          <a:bodyPr/>
          <a:lstStyle/>
          <a:p>
            <a:fld id="{11648E38-1507-4141-BCF8-A397A05189F9}" type="slidenum">
              <a:rPr lang="en-US" smtClean="0"/>
              <a:t>‹#›</a:t>
            </a:fld>
            <a:endParaRPr lang="en-US"/>
          </a:p>
        </p:txBody>
      </p:sp>
    </p:spTree>
    <p:extLst>
      <p:ext uri="{BB962C8B-B14F-4D97-AF65-F5344CB8AC3E}">
        <p14:creationId xmlns:p14="http://schemas.microsoft.com/office/powerpoint/2010/main" val="89344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9C090-D319-4020-A625-2E85B66573FB}" type="datetime1">
              <a:rPr lang="en-US" smtClean="0"/>
              <a:t>9/21/2021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vi-VN" smtClean="0"/>
              <a:t>BÙI ANH THƯ</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48E38-1507-4141-BCF8-A397A05189F9}" type="slidenum">
              <a:rPr lang="en-US" smtClean="0"/>
              <a:t>‹#›</a:t>
            </a:fld>
            <a:endParaRPr lang="en-US"/>
          </a:p>
        </p:txBody>
      </p:sp>
    </p:spTree>
    <p:extLst>
      <p:ext uri="{BB962C8B-B14F-4D97-AF65-F5344CB8AC3E}">
        <p14:creationId xmlns:p14="http://schemas.microsoft.com/office/powerpoint/2010/main" val="92938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image" Target="../media/image7.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5183286-C843-490F-A7D1-807A08F420BD}" type="datetime1">
              <a:rPr lang="en-US" smtClean="0">
                <a:solidFill>
                  <a:schemeClr val="tx1"/>
                </a:solidFill>
                <a:latin typeface=".VnCooper" panose="020B7200000000000000" pitchFamily="34" charset="0"/>
              </a:rPr>
              <a:t>9/21/2021</a:t>
            </a:fld>
            <a:endParaRPr lang="en-US" dirty="0">
              <a:solidFill>
                <a:schemeClr val="tx1"/>
              </a:solidFill>
              <a:latin typeface=".VnCooper" panose="020B7200000000000000" pitchFamily="34" charset="0"/>
            </a:endParaRPr>
          </a:p>
        </p:txBody>
      </p:sp>
      <p:sp>
        <p:nvSpPr>
          <p:cNvPr id="6" name="Slide Number Placeholder 5"/>
          <p:cNvSpPr>
            <a:spLocks noGrp="1"/>
          </p:cNvSpPr>
          <p:nvPr>
            <p:ph type="sldNum" sz="quarter" idx="12"/>
          </p:nvPr>
        </p:nvSpPr>
        <p:spPr/>
        <p:txBody>
          <a:bodyPr/>
          <a:lstStyle/>
          <a:p>
            <a:fld id="{11648E38-1507-4141-BCF8-A397A05189F9}" type="slidenum">
              <a:rPr lang="en-US" smtClean="0"/>
              <a:t>1</a:t>
            </a:fld>
            <a:endParaRPr lang="en-US"/>
          </a:p>
        </p:txBody>
      </p:sp>
      <p:sp>
        <p:nvSpPr>
          <p:cNvPr id="8" name="TextBox 7"/>
          <p:cNvSpPr txBox="1"/>
          <p:nvPr/>
        </p:nvSpPr>
        <p:spPr>
          <a:xfrm>
            <a:off x="914400" y="1752600"/>
            <a:ext cx="7467600" cy="2123658"/>
          </a:xfrm>
          <a:prstGeom prst="rect">
            <a:avLst/>
          </a:prstGeom>
          <a:noFill/>
        </p:spPr>
        <p:txBody>
          <a:bodyPr wrap="square" rtlCol="0">
            <a:spAutoFit/>
          </a:bodyPr>
          <a:lstStyle/>
          <a:p>
            <a:pPr algn="ctr"/>
            <a:r>
              <a:rPr lang="en-US" sz="6600" dirty="0" smtClean="0">
                <a:solidFill>
                  <a:srgbClr val="FF0000"/>
                </a:solidFill>
                <a:latin typeface="UVN Phuong Tay" pitchFamily="82" charset="0"/>
              </a:rPr>
              <a:t>TỪ HÁN VIỆT</a:t>
            </a:r>
          </a:p>
          <a:p>
            <a:pPr algn="ctr"/>
            <a:r>
              <a:rPr lang="en-US" sz="6600" dirty="0" smtClean="0">
                <a:solidFill>
                  <a:srgbClr val="FF0000"/>
                </a:solidFill>
                <a:latin typeface="UVN Phuong Tay" pitchFamily="82" charset="0"/>
              </a:rPr>
              <a:t>TỪ HÁN VIỆT (TT)</a:t>
            </a:r>
            <a:endParaRPr lang="en-US" sz="6600" dirty="0">
              <a:solidFill>
                <a:srgbClr val="FF0000"/>
              </a:solidFill>
              <a:latin typeface="UVN Phuong Tay" pitchFamily="82" charset="0"/>
            </a:endParaRPr>
          </a:p>
        </p:txBody>
      </p:sp>
    </p:spTree>
    <p:extLst>
      <p:ext uri="{BB962C8B-B14F-4D97-AF65-F5344CB8AC3E}">
        <p14:creationId xmlns:p14="http://schemas.microsoft.com/office/powerpoint/2010/main" val="18707942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4"/>
          <p:cNvGrpSpPr/>
          <p:nvPr/>
        </p:nvGrpSpPr>
        <p:grpSpPr>
          <a:xfrm>
            <a:off x="3395287" y="933068"/>
            <a:ext cx="2369659" cy="4502369"/>
            <a:chOff x="3606801" y="1272140"/>
            <a:chExt cx="1920875" cy="2970213"/>
          </a:xfrm>
        </p:grpSpPr>
        <p:sp>
          <p:nvSpPr>
            <p:cNvPr id="144" name="Freeform 37"/>
            <p:cNvSpPr>
              <a:spLocks/>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grpSp>
          <p:nvGrpSpPr>
            <p:cNvPr id="3"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51"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5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5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grpSp>
        <p:sp>
          <p:nvSpPr>
            <p:cNvPr id="146" name="Freeform 40"/>
            <p:cNvSpPr>
              <a:spLocks/>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47" name="Freeform 41"/>
            <p:cNvSpPr>
              <a:spLocks/>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48" name="Freeform 42"/>
            <p:cNvSpPr>
              <a:spLocks/>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49" name="Freeform 43"/>
            <p:cNvSpPr>
              <a:spLocks/>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50" name="Freeform 44"/>
            <p:cNvSpPr>
              <a:spLocks/>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grpSp>
      <p:sp>
        <p:nvSpPr>
          <p:cNvPr id="139" name="Freeform 33"/>
          <p:cNvSpPr>
            <a:spLocks/>
          </p:cNvSpPr>
          <p:nvPr/>
        </p:nvSpPr>
        <p:spPr bwMode="auto">
          <a:xfrm>
            <a:off x="269822" y="996558"/>
            <a:ext cx="3489861" cy="1071216"/>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sz="2400" dirty="0" smtClean="0">
              <a:latin typeface="微软雅黑" panose="020B0503020204020204" pitchFamily="34" charset="-122"/>
              <a:ea typeface="微软雅黑" panose="020B0503020204020204" pitchFamily="34" charset="-122"/>
            </a:endParaRPr>
          </a:p>
        </p:txBody>
      </p:sp>
      <p:sp>
        <p:nvSpPr>
          <p:cNvPr id="136" name="Freeform 30"/>
          <p:cNvSpPr>
            <a:spLocks/>
          </p:cNvSpPr>
          <p:nvPr/>
        </p:nvSpPr>
        <p:spPr bwMode="auto">
          <a:xfrm>
            <a:off x="5357841" y="938504"/>
            <a:ext cx="3489861" cy="1071216"/>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45" name="Oval 26"/>
          <p:cNvSpPr/>
          <p:nvPr/>
        </p:nvSpPr>
        <p:spPr>
          <a:xfrm>
            <a:off x="716909" y="1075034"/>
            <a:ext cx="2180238" cy="8798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46" name="文本框 2"/>
          <p:cNvSpPr txBox="1"/>
          <p:nvPr/>
        </p:nvSpPr>
        <p:spPr>
          <a:xfrm>
            <a:off x="744969" y="1057334"/>
            <a:ext cx="2057132" cy="769441"/>
          </a:xfrm>
          <a:prstGeom prst="rect">
            <a:avLst/>
          </a:prstGeom>
          <a:noFill/>
        </p:spPr>
        <p:txBody>
          <a:bodyPr wrap="square" rtlCol="0">
            <a:spAutoFit/>
          </a:bodyPr>
          <a:lstStyle/>
          <a:p>
            <a:pPr algn="ctr"/>
            <a:r>
              <a:rPr lang="en-US" altLang="zh-CN" sz="4400" b="1" dirty="0" err="1" smtClean="0">
                <a:latin typeface="Times New Roman" pitchFamily="18" charset="0"/>
                <a:ea typeface="微软雅黑" panose="020B0503020204020204" pitchFamily="34" charset="-122"/>
                <a:cs typeface="Times New Roman" pitchFamily="18" charset="0"/>
              </a:rPr>
              <a:t>Phụ</a:t>
            </a:r>
            <a:r>
              <a:rPr lang="en-US" altLang="zh-CN" sz="4400" b="1" dirty="0" smtClean="0">
                <a:latin typeface="Times New Roman" pitchFamily="18" charset="0"/>
                <a:ea typeface="微软雅黑" panose="020B0503020204020204" pitchFamily="34" charset="-122"/>
                <a:cs typeface="Times New Roman" pitchFamily="18" charset="0"/>
              </a:rPr>
              <a:t> </a:t>
            </a:r>
            <a:r>
              <a:rPr lang="en-US" altLang="zh-CN" sz="4400" b="1" dirty="0" err="1" smtClean="0">
                <a:latin typeface="Times New Roman" pitchFamily="18" charset="0"/>
                <a:ea typeface="微软雅黑" panose="020B0503020204020204" pitchFamily="34" charset="-122"/>
                <a:cs typeface="Times New Roman" pitchFamily="18" charset="0"/>
              </a:rPr>
              <a:t>nữ</a:t>
            </a:r>
            <a:endParaRPr lang="zh-CN" altLang="en-US" sz="4400" b="1" dirty="0">
              <a:latin typeface="Times New Roman" pitchFamily="18" charset="0"/>
              <a:ea typeface="微软雅黑" panose="020B0503020204020204" pitchFamily="34" charset="-122"/>
              <a:cs typeface="Times New Roman" pitchFamily="18" charset="0"/>
            </a:endParaRPr>
          </a:p>
        </p:txBody>
      </p:sp>
      <p:sp>
        <p:nvSpPr>
          <p:cNvPr id="47" name="Oval 26"/>
          <p:cNvSpPr/>
          <p:nvPr/>
        </p:nvSpPr>
        <p:spPr>
          <a:xfrm>
            <a:off x="6164499" y="1075034"/>
            <a:ext cx="2180238" cy="8798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48" name="文本框 2"/>
          <p:cNvSpPr txBox="1"/>
          <p:nvPr/>
        </p:nvSpPr>
        <p:spPr>
          <a:xfrm>
            <a:off x="6192560" y="1091201"/>
            <a:ext cx="2057132" cy="769441"/>
          </a:xfrm>
          <a:prstGeom prst="rect">
            <a:avLst/>
          </a:prstGeom>
          <a:noFill/>
        </p:spPr>
        <p:txBody>
          <a:bodyPr wrap="square" rtlCol="0">
            <a:spAutoFit/>
          </a:bodyPr>
          <a:lstStyle/>
          <a:p>
            <a:pPr algn="ctr"/>
            <a:r>
              <a:rPr lang="en-US" altLang="zh-CN" sz="4400" b="1" dirty="0" err="1" smtClean="0">
                <a:latin typeface="Times New Roman" pitchFamily="18" charset="0"/>
                <a:ea typeface="微软雅黑" panose="020B0503020204020204" pitchFamily="34" charset="-122"/>
                <a:cs typeface="Times New Roman" pitchFamily="18" charset="0"/>
              </a:rPr>
              <a:t>Đàn</a:t>
            </a:r>
            <a:r>
              <a:rPr lang="en-US" altLang="zh-CN" sz="4400" b="1" dirty="0" smtClean="0">
                <a:latin typeface="Times New Roman" pitchFamily="18" charset="0"/>
                <a:ea typeface="微软雅黑" panose="020B0503020204020204" pitchFamily="34" charset="-122"/>
                <a:cs typeface="Times New Roman" pitchFamily="18" charset="0"/>
              </a:rPr>
              <a:t> </a:t>
            </a:r>
            <a:r>
              <a:rPr lang="en-US" altLang="zh-CN" sz="4400" b="1" dirty="0" err="1" smtClean="0">
                <a:latin typeface="Times New Roman" pitchFamily="18" charset="0"/>
                <a:ea typeface="微软雅黑" panose="020B0503020204020204" pitchFamily="34" charset="-122"/>
                <a:cs typeface="Times New Roman" pitchFamily="18" charset="0"/>
              </a:rPr>
              <a:t>bà</a:t>
            </a:r>
            <a:endParaRPr lang="zh-CN" altLang="en-US" sz="4400" b="1" dirty="0">
              <a:latin typeface="Times New Roman" pitchFamily="18" charset="0"/>
              <a:ea typeface="微软雅黑" panose="020B0503020204020204" pitchFamily="34" charset="-122"/>
              <a:cs typeface="Times New Roman" pitchFamily="18" charset="0"/>
            </a:endParaRPr>
          </a:p>
        </p:txBody>
      </p:sp>
      <p:sp>
        <p:nvSpPr>
          <p:cNvPr id="49" name="Down Arrow 48"/>
          <p:cNvSpPr/>
          <p:nvPr/>
        </p:nvSpPr>
        <p:spPr>
          <a:xfrm>
            <a:off x="1578828" y="2291644"/>
            <a:ext cx="499468" cy="654756"/>
          </a:xfrm>
          <a:prstGeom prst="downArrow">
            <a:avLst/>
          </a:prstGeom>
          <a:blipFill rotWithShape="1">
            <a:blip r:embed="rId3"/>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50" name="Down Arrow 49"/>
          <p:cNvSpPr/>
          <p:nvPr/>
        </p:nvSpPr>
        <p:spPr>
          <a:xfrm>
            <a:off x="6988323" y="2291644"/>
            <a:ext cx="499468" cy="654756"/>
          </a:xfrm>
          <a:prstGeom prst="downArrow">
            <a:avLst/>
          </a:prstGeom>
          <a:blipFill rotWithShape="1">
            <a:blip r:embed="rId3"/>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51" name="TextBox 50"/>
          <p:cNvSpPr txBox="1"/>
          <p:nvPr/>
        </p:nvSpPr>
        <p:spPr>
          <a:xfrm>
            <a:off x="389415" y="3589868"/>
            <a:ext cx="3813865" cy="646331"/>
          </a:xfrm>
          <a:prstGeom prst="rect">
            <a:avLst/>
          </a:prstGeom>
          <a:noFill/>
        </p:spPr>
        <p:txBody>
          <a:bodyPr wrap="none" rtlCol="0">
            <a:spAutoFit/>
          </a:bodyPr>
          <a:lstStyle/>
          <a:p>
            <a:r>
              <a:rPr lang="en-US" sz="3600" dirty="0" err="1" smtClean="0">
                <a:latin typeface="Times New Roman" pitchFamily="18" charset="0"/>
                <a:cs typeface="Times New Roman" pitchFamily="18" charset="0"/>
              </a:rPr>
              <a:t>Sắc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trọng</a:t>
            </a:r>
            <a:endParaRPr lang="en-US" sz="3600" dirty="0">
              <a:latin typeface="Times New Roman" pitchFamily="18" charset="0"/>
              <a:cs typeface="Times New Roman" pitchFamily="18" charset="0"/>
            </a:endParaRPr>
          </a:p>
        </p:txBody>
      </p:sp>
      <p:sp>
        <p:nvSpPr>
          <p:cNvPr id="52" name="TextBox 51"/>
          <p:cNvSpPr txBox="1"/>
          <p:nvPr/>
        </p:nvSpPr>
        <p:spPr>
          <a:xfrm>
            <a:off x="5843652" y="3673752"/>
            <a:ext cx="2929007" cy="1200329"/>
          </a:xfrm>
          <a:prstGeom prst="rect">
            <a:avLst/>
          </a:prstGeom>
          <a:noFill/>
        </p:spPr>
        <p:txBody>
          <a:bodyPr wrap="none" rtlCol="0">
            <a:spAutoFit/>
          </a:bodyPr>
          <a:lstStyle/>
          <a:p>
            <a:pPr algn="ctr"/>
            <a:r>
              <a:rPr lang="en-US" sz="3600" dirty="0" err="1" smtClean="0">
                <a:latin typeface="Times New Roman" pitchFamily="18" charset="0"/>
                <a:cs typeface="Times New Roman" pitchFamily="18" charset="0"/>
              </a:rPr>
              <a:t>Sắc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endParaRPr lang="en-US" sz="3600" dirty="0" smtClean="0">
              <a:latin typeface="Times New Roman" pitchFamily="18" charset="0"/>
              <a:cs typeface="Times New Roman" pitchFamily="18" charset="0"/>
            </a:endParaRPr>
          </a:p>
          <a:p>
            <a:pPr algn="ctr"/>
            <a:r>
              <a:rPr lang="en-US" sz="3600" dirty="0" err="1" smtClean="0">
                <a:latin typeface="Times New Roman" pitchFamily="18" charset="0"/>
                <a:cs typeface="Times New Roman" pitchFamily="18" charset="0"/>
              </a:rPr>
              <a:t>trang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trọng</a:t>
            </a:r>
            <a:endParaRPr lang="en-US" sz="3600" dirty="0">
              <a:latin typeface="Times New Roman" pitchFamily="18" charset="0"/>
              <a:cs typeface="Times New Roman" pitchFamily="18" charset="0"/>
            </a:endParaRPr>
          </a:p>
        </p:txBody>
      </p:sp>
      <p:sp>
        <p:nvSpPr>
          <p:cNvPr id="24" name="TextBox 23"/>
          <p:cNvSpPr txBox="1"/>
          <p:nvPr/>
        </p:nvSpPr>
        <p:spPr>
          <a:xfrm>
            <a:off x="1380462" y="5796458"/>
            <a:ext cx="8596199" cy="707886"/>
          </a:xfrm>
          <a:prstGeom prst="rect">
            <a:avLst/>
          </a:prstGeom>
          <a:noFill/>
        </p:spPr>
        <p:txBody>
          <a:bodyPr wrap="none" rtlCol="0">
            <a:spAutoFit/>
          </a:bodyPr>
          <a:lstStyle/>
          <a:p>
            <a:r>
              <a:rPr lang="en-US" sz="4000" b="1" i="1" dirty="0" smtClean="0">
                <a:solidFill>
                  <a:srgbClr val="FF0000"/>
                </a:solidFill>
                <a:latin typeface="Times New Roman" pitchFamily="18" charset="0"/>
                <a:cs typeface="Times New Roman" pitchFamily="18" charset="0"/>
                <a:sym typeface="Wingdings" pitchFamily="2" charset="2"/>
              </a:rPr>
              <a:t> </a:t>
            </a:r>
            <a:r>
              <a:rPr lang="en-US" sz="4000" b="1" i="1" dirty="0" err="1" smtClean="0">
                <a:solidFill>
                  <a:srgbClr val="FF0000"/>
                </a:solidFill>
                <a:latin typeface="Times New Roman" pitchFamily="18" charset="0"/>
                <a:cs typeface="Times New Roman" pitchFamily="18" charset="0"/>
              </a:rPr>
              <a:t>Từ</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Hán</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Việt</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tạo</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sắc</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thái</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trang</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trọng</a:t>
            </a:r>
            <a:endParaRPr lang="en-US" sz="40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677525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strips(downLeft)">
                                      <p:cBhvr>
                                        <p:cTn id="13" dur="500"/>
                                        <p:tgtEl>
                                          <p:spTgt spid="13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ppt_x"/>
                                          </p:val>
                                        </p:tav>
                                        <p:tav tm="100000">
                                          <p:val>
                                            <p:strVal val="#ppt_x"/>
                                          </p:val>
                                        </p:tav>
                                      </p:tavLst>
                                    </p:anim>
                                    <p:anim calcmode="lin" valueType="num">
                                      <p:cBhvr additive="base">
                                        <p:cTn id="19" dur="500" fill="hold"/>
                                        <p:tgtEl>
                                          <p:spTgt spid="4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strips(downLeft)">
                                      <p:cBhvr>
                                        <p:cTn id="28" dur="500"/>
                                        <p:tgtEl>
                                          <p:spTgt spid="13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arn(inHorizontal)">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strips(downLeft)">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barn(inHorizontal)">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strips(downLeft)">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4"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heel(4)">
                                      <p:cBhvr>
                                        <p:cTn id="6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36" grpId="0" animBg="1"/>
      <p:bldP spid="45" grpId="0" animBg="1"/>
      <p:bldP spid="46" grpId="0"/>
      <p:bldP spid="47" grpId="0" animBg="1"/>
      <p:bldP spid="48" grpId="0"/>
      <p:bldP spid="49" grpId="0" animBg="1"/>
      <p:bldP spid="50" grpId="0" animBg="1"/>
      <p:bldP spid="51" grpId="0"/>
      <p:bldP spid="5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134"/>
          <p:cNvGrpSpPr/>
          <p:nvPr/>
        </p:nvGrpSpPr>
        <p:grpSpPr>
          <a:xfrm>
            <a:off x="3395287" y="933068"/>
            <a:ext cx="2369659" cy="4502369"/>
            <a:chOff x="3606801" y="1272140"/>
            <a:chExt cx="1920875" cy="2970213"/>
          </a:xfrm>
        </p:grpSpPr>
        <p:sp>
          <p:nvSpPr>
            <p:cNvPr id="144" name="Freeform 37"/>
            <p:cNvSpPr>
              <a:spLocks/>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grpSp>
          <p:nvGrpSpPr>
            <p:cNvPr id="145"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51"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5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5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grpSp>
        <p:sp>
          <p:nvSpPr>
            <p:cNvPr id="146" name="Freeform 40"/>
            <p:cNvSpPr>
              <a:spLocks/>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47" name="Freeform 41"/>
            <p:cNvSpPr>
              <a:spLocks/>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48" name="Freeform 42"/>
            <p:cNvSpPr>
              <a:spLocks/>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49" name="Freeform 43"/>
            <p:cNvSpPr>
              <a:spLocks/>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50" name="Freeform 44"/>
            <p:cNvSpPr>
              <a:spLocks/>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grpSp>
      <p:sp>
        <p:nvSpPr>
          <p:cNvPr id="139" name="Freeform 33"/>
          <p:cNvSpPr>
            <a:spLocks/>
          </p:cNvSpPr>
          <p:nvPr/>
        </p:nvSpPr>
        <p:spPr bwMode="auto">
          <a:xfrm>
            <a:off x="269822" y="996559"/>
            <a:ext cx="3489861" cy="131652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algn="ctr"/>
            <a:endParaRPr lang="en-US" sz="1600" dirty="0" smtClean="0">
              <a:latin typeface="微软雅黑" panose="020B0503020204020204" pitchFamily="34" charset="-122"/>
              <a:ea typeface="微软雅黑" panose="020B0503020204020204" pitchFamily="34" charset="-122"/>
            </a:endParaRPr>
          </a:p>
        </p:txBody>
      </p:sp>
      <p:sp>
        <p:nvSpPr>
          <p:cNvPr id="136" name="Freeform 30"/>
          <p:cNvSpPr>
            <a:spLocks/>
          </p:cNvSpPr>
          <p:nvPr/>
        </p:nvSpPr>
        <p:spPr bwMode="auto">
          <a:xfrm>
            <a:off x="5357841" y="938505"/>
            <a:ext cx="3489861" cy="1374581"/>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1600">
              <a:latin typeface="微软雅黑" panose="020B0503020204020204" pitchFamily="34" charset="-122"/>
              <a:ea typeface="微软雅黑" panose="020B0503020204020204" pitchFamily="34" charset="-122"/>
            </a:endParaRPr>
          </a:p>
        </p:txBody>
      </p:sp>
      <p:sp>
        <p:nvSpPr>
          <p:cNvPr id="45" name="Oval 26"/>
          <p:cNvSpPr/>
          <p:nvPr/>
        </p:nvSpPr>
        <p:spPr>
          <a:xfrm>
            <a:off x="716909" y="1108902"/>
            <a:ext cx="2180238" cy="10595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46" name="文本框 2"/>
          <p:cNvSpPr txBox="1"/>
          <p:nvPr/>
        </p:nvSpPr>
        <p:spPr>
          <a:xfrm>
            <a:off x="744969" y="1057333"/>
            <a:ext cx="2057132" cy="1077218"/>
          </a:xfrm>
          <a:prstGeom prst="rect">
            <a:avLst/>
          </a:prstGeom>
          <a:noFill/>
        </p:spPr>
        <p:txBody>
          <a:bodyPr wrap="square" rtlCol="0">
            <a:spAutoFit/>
          </a:bodyPr>
          <a:lstStyle/>
          <a:p>
            <a:pPr algn="ctr"/>
            <a:r>
              <a:rPr lang="en-US" altLang="zh-CN" sz="3200" b="1" dirty="0" err="1" smtClean="0">
                <a:latin typeface="Times New Roman" pitchFamily="18" charset="0"/>
                <a:ea typeface="微软雅黑" panose="020B0503020204020204" pitchFamily="34" charset="-122"/>
                <a:cs typeface="Times New Roman" pitchFamily="18" charset="0"/>
              </a:rPr>
              <a:t>Từ</a:t>
            </a:r>
            <a:r>
              <a:rPr lang="en-US" altLang="zh-CN" sz="3200" b="1" dirty="0" smtClean="0">
                <a:latin typeface="Times New Roman" pitchFamily="18" charset="0"/>
                <a:ea typeface="微软雅黑" panose="020B0503020204020204" pitchFamily="34" charset="-122"/>
                <a:cs typeface="Times New Roman" pitchFamily="18" charset="0"/>
              </a:rPr>
              <a:t> </a:t>
            </a:r>
            <a:r>
              <a:rPr lang="en-US" altLang="zh-CN" sz="3200" b="1" dirty="0" err="1" smtClean="0">
                <a:latin typeface="Times New Roman" pitchFamily="18" charset="0"/>
                <a:ea typeface="微软雅黑" panose="020B0503020204020204" pitchFamily="34" charset="-122"/>
                <a:cs typeface="Times New Roman" pitchFamily="18" charset="0"/>
              </a:rPr>
              <a:t>trần</a:t>
            </a:r>
            <a:r>
              <a:rPr lang="en-US" altLang="zh-CN" sz="3200" b="1" dirty="0" smtClean="0">
                <a:latin typeface="Times New Roman" pitchFamily="18" charset="0"/>
                <a:ea typeface="微软雅黑" panose="020B0503020204020204" pitchFamily="34" charset="-122"/>
                <a:cs typeface="Times New Roman" pitchFamily="18" charset="0"/>
              </a:rPr>
              <a:t>;</a:t>
            </a:r>
          </a:p>
          <a:p>
            <a:pPr algn="ctr"/>
            <a:r>
              <a:rPr lang="en-US" altLang="zh-CN" sz="3200" b="1" dirty="0" smtClean="0">
                <a:latin typeface="Times New Roman" pitchFamily="18" charset="0"/>
                <a:ea typeface="微软雅黑" panose="020B0503020204020204" pitchFamily="34" charset="-122"/>
                <a:cs typeface="Times New Roman" pitchFamily="18" charset="0"/>
              </a:rPr>
              <a:t>Mai </a:t>
            </a:r>
            <a:r>
              <a:rPr lang="en-US" altLang="zh-CN" sz="3200" b="1" dirty="0" err="1" smtClean="0">
                <a:latin typeface="Times New Roman" pitchFamily="18" charset="0"/>
                <a:ea typeface="微软雅黑" panose="020B0503020204020204" pitchFamily="34" charset="-122"/>
                <a:cs typeface="Times New Roman" pitchFamily="18" charset="0"/>
              </a:rPr>
              <a:t>táng</a:t>
            </a:r>
            <a:endParaRPr lang="zh-CN" altLang="en-US" sz="3200" b="1" dirty="0">
              <a:latin typeface="Times New Roman" pitchFamily="18" charset="0"/>
              <a:ea typeface="微软雅黑" panose="020B0503020204020204" pitchFamily="34" charset="-122"/>
              <a:cs typeface="Times New Roman" pitchFamily="18" charset="0"/>
            </a:endParaRPr>
          </a:p>
        </p:txBody>
      </p:sp>
      <p:sp>
        <p:nvSpPr>
          <p:cNvPr id="47" name="Oval 26"/>
          <p:cNvSpPr/>
          <p:nvPr/>
        </p:nvSpPr>
        <p:spPr>
          <a:xfrm>
            <a:off x="6164499" y="1075034"/>
            <a:ext cx="2180238" cy="10933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48" name="文本框 2"/>
          <p:cNvSpPr txBox="1"/>
          <p:nvPr/>
        </p:nvSpPr>
        <p:spPr>
          <a:xfrm>
            <a:off x="6192560" y="1091202"/>
            <a:ext cx="2057132" cy="1077218"/>
          </a:xfrm>
          <a:prstGeom prst="rect">
            <a:avLst/>
          </a:prstGeom>
          <a:noFill/>
        </p:spPr>
        <p:txBody>
          <a:bodyPr wrap="square" rtlCol="0">
            <a:spAutoFit/>
          </a:bodyPr>
          <a:lstStyle/>
          <a:p>
            <a:pPr algn="ctr"/>
            <a:r>
              <a:rPr lang="en-US" altLang="zh-CN" sz="3200" b="1" dirty="0" err="1" smtClean="0">
                <a:latin typeface="Times New Roman" pitchFamily="18" charset="0"/>
                <a:ea typeface="微软雅黑" panose="020B0503020204020204" pitchFamily="34" charset="-122"/>
                <a:cs typeface="Times New Roman" pitchFamily="18" charset="0"/>
              </a:rPr>
              <a:t>Chết</a:t>
            </a:r>
            <a:r>
              <a:rPr lang="en-US" altLang="zh-CN" sz="3200" b="1" dirty="0" smtClean="0">
                <a:latin typeface="Times New Roman" pitchFamily="18" charset="0"/>
                <a:ea typeface="微软雅黑" panose="020B0503020204020204" pitchFamily="34" charset="-122"/>
                <a:cs typeface="Times New Roman" pitchFamily="18" charset="0"/>
              </a:rPr>
              <a:t>;</a:t>
            </a:r>
          </a:p>
          <a:p>
            <a:pPr algn="ctr"/>
            <a:r>
              <a:rPr lang="en-US" altLang="zh-CN" sz="3200" b="1" dirty="0" err="1" smtClean="0">
                <a:latin typeface="Times New Roman" pitchFamily="18" charset="0"/>
                <a:ea typeface="微软雅黑" panose="020B0503020204020204" pitchFamily="34" charset="-122"/>
                <a:cs typeface="Times New Roman" pitchFamily="18" charset="0"/>
              </a:rPr>
              <a:t>Chôn</a:t>
            </a:r>
            <a:endParaRPr lang="zh-CN" altLang="en-US" sz="3200" b="1" dirty="0">
              <a:latin typeface="Times New Roman" pitchFamily="18" charset="0"/>
              <a:ea typeface="微软雅黑" panose="020B0503020204020204" pitchFamily="34" charset="-122"/>
              <a:cs typeface="Times New Roman" pitchFamily="18" charset="0"/>
            </a:endParaRPr>
          </a:p>
        </p:txBody>
      </p:sp>
      <p:sp>
        <p:nvSpPr>
          <p:cNvPr id="49" name="Down Arrow 48"/>
          <p:cNvSpPr/>
          <p:nvPr/>
        </p:nvSpPr>
        <p:spPr>
          <a:xfrm>
            <a:off x="1578828" y="3262489"/>
            <a:ext cx="499468" cy="654756"/>
          </a:xfrm>
          <a:prstGeom prst="downArrow">
            <a:avLst/>
          </a:prstGeom>
          <a:blipFill rotWithShape="1">
            <a:blip r:embed="rId3"/>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50" name="Down Arrow 49"/>
          <p:cNvSpPr/>
          <p:nvPr/>
        </p:nvSpPr>
        <p:spPr>
          <a:xfrm>
            <a:off x="6988323" y="2946400"/>
            <a:ext cx="499468" cy="654756"/>
          </a:xfrm>
          <a:prstGeom prst="downArrow">
            <a:avLst/>
          </a:prstGeom>
          <a:blipFill rotWithShape="1">
            <a:blip r:embed="rId3"/>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51" name="TextBox 50"/>
          <p:cNvSpPr txBox="1"/>
          <p:nvPr/>
        </p:nvSpPr>
        <p:spPr>
          <a:xfrm>
            <a:off x="389414" y="4271732"/>
            <a:ext cx="3249608" cy="646331"/>
          </a:xfrm>
          <a:prstGeom prst="rect">
            <a:avLst/>
          </a:prstGeom>
          <a:noFill/>
        </p:spPr>
        <p:txBody>
          <a:bodyPr wrap="none" rtlCol="0">
            <a:spAutoFit/>
          </a:bodyPr>
          <a:lstStyle/>
          <a:p>
            <a:r>
              <a:rPr lang="en-US" sz="3600" dirty="0" err="1" smtClean="0">
                <a:latin typeface="Times New Roman" pitchFamily="18" charset="0"/>
                <a:cs typeface="Times New Roman" pitchFamily="18" charset="0"/>
              </a:rPr>
              <a:t>Thái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tôn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kính</a:t>
            </a:r>
            <a:endParaRPr lang="en-US" sz="3600" dirty="0">
              <a:latin typeface="Times New Roman" pitchFamily="18" charset="0"/>
              <a:cs typeface="Times New Roman" pitchFamily="18" charset="0"/>
            </a:endParaRPr>
          </a:p>
        </p:txBody>
      </p:sp>
      <p:sp>
        <p:nvSpPr>
          <p:cNvPr id="52" name="TextBox 51"/>
          <p:cNvSpPr txBox="1"/>
          <p:nvPr/>
        </p:nvSpPr>
        <p:spPr>
          <a:xfrm>
            <a:off x="5719021" y="4313204"/>
            <a:ext cx="4288353" cy="646331"/>
          </a:xfrm>
          <a:prstGeom prst="rect">
            <a:avLst/>
          </a:prstGeom>
          <a:noFill/>
        </p:spPr>
        <p:txBody>
          <a:bodyPr wrap="none" rtlCol="0">
            <a:spAutoFit/>
          </a:bodyPr>
          <a:lstStyle/>
          <a:p>
            <a:r>
              <a:rPr lang="en-US" sz="3600" dirty="0" err="1" smtClean="0">
                <a:latin typeface="Times New Roman" pitchFamily="18" charset="0"/>
                <a:cs typeface="Times New Roman" pitchFamily="18" charset="0"/>
              </a:rPr>
              <a:t>Thái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thiếu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tôn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kính</a:t>
            </a:r>
            <a:endParaRPr lang="en-US" sz="3600" dirty="0">
              <a:latin typeface="Times New Roman" pitchFamily="18" charset="0"/>
              <a:cs typeface="Times New Roman" pitchFamily="18" charset="0"/>
            </a:endParaRPr>
          </a:p>
        </p:txBody>
      </p:sp>
      <p:sp>
        <p:nvSpPr>
          <p:cNvPr id="54" name="TextBox 53"/>
          <p:cNvSpPr txBox="1"/>
          <p:nvPr/>
        </p:nvSpPr>
        <p:spPr>
          <a:xfrm>
            <a:off x="2272134" y="5746046"/>
            <a:ext cx="6263253" cy="707886"/>
          </a:xfrm>
          <a:prstGeom prst="rect">
            <a:avLst/>
          </a:prstGeom>
          <a:noFill/>
        </p:spPr>
        <p:txBody>
          <a:bodyPr wrap="none" rtlCol="0">
            <a:spAutoFit/>
          </a:bodyPr>
          <a:lstStyle/>
          <a:p>
            <a:r>
              <a:rPr lang="en-US" sz="4000" b="1" i="1" dirty="0" smtClean="0">
                <a:solidFill>
                  <a:srgbClr val="FF0000"/>
                </a:solidFill>
                <a:latin typeface="Times New Roman" pitchFamily="18" charset="0"/>
                <a:cs typeface="Times New Roman" pitchFamily="18" charset="0"/>
                <a:sym typeface="Wingdings" pitchFamily="2" charset="2"/>
              </a:rPr>
              <a:t> </a:t>
            </a:r>
            <a:r>
              <a:rPr lang="en-US" sz="4000" b="1" i="1" dirty="0" err="1" smtClean="0">
                <a:solidFill>
                  <a:srgbClr val="FF0000"/>
                </a:solidFill>
                <a:latin typeface="Times New Roman" pitchFamily="18" charset="0"/>
                <a:cs typeface="Times New Roman" pitchFamily="18" charset="0"/>
                <a:sym typeface="Wingdings" pitchFamily="2" charset="2"/>
              </a:rPr>
              <a:t>T</a:t>
            </a:r>
            <a:r>
              <a:rPr lang="en-US" sz="4000" b="1" i="1" dirty="0" err="1" smtClean="0">
                <a:solidFill>
                  <a:srgbClr val="FF0000"/>
                </a:solidFill>
                <a:latin typeface="Times New Roman" pitchFamily="18" charset="0"/>
                <a:cs typeface="Times New Roman" pitchFamily="18" charset="0"/>
              </a:rPr>
              <a:t>hể</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hiện</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thái</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độ</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tôn</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kính</a:t>
            </a:r>
            <a:endParaRPr lang="en-US" sz="40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51638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strips(downLeft)">
                                      <p:cBhvr>
                                        <p:cTn id="13" dur="500"/>
                                        <p:tgtEl>
                                          <p:spTgt spid="13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ppt_x"/>
                                          </p:val>
                                        </p:tav>
                                        <p:tav tm="100000">
                                          <p:val>
                                            <p:strVal val="#ppt_x"/>
                                          </p:val>
                                        </p:tav>
                                      </p:tavLst>
                                    </p:anim>
                                    <p:anim calcmode="lin" valueType="num">
                                      <p:cBhvr additive="base">
                                        <p:cTn id="19" dur="500" fill="hold"/>
                                        <p:tgtEl>
                                          <p:spTgt spid="4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strips(downLeft)">
                                      <p:cBhvr>
                                        <p:cTn id="28" dur="500"/>
                                        <p:tgtEl>
                                          <p:spTgt spid="13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arn(inHorizontal)">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strips(downLeft)">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barn(inHorizontal)">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strips(downLeft)">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4"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heel(4)">
                                      <p:cBhvr>
                                        <p:cTn id="63"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36" grpId="0" animBg="1"/>
      <p:bldP spid="45" grpId="0" animBg="1"/>
      <p:bldP spid="46" grpId="0"/>
      <p:bldP spid="47" grpId="0" animBg="1"/>
      <p:bldP spid="48" grpId="0"/>
      <p:bldP spid="49" grpId="0" animBg="1"/>
      <p:bldP spid="50" grpId="0" animBg="1"/>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4"/>
          <p:cNvGrpSpPr/>
          <p:nvPr/>
        </p:nvGrpSpPr>
        <p:grpSpPr>
          <a:xfrm>
            <a:off x="3395287" y="933068"/>
            <a:ext cx="2369659" cy="4502369"/>
            <a:chOff x="3606801" y="1272140"/>
            <a:chExt cx="1920875" cy="2970213"/>
          </a:xfrm>
        </p:grpSpPr>
        <p:sp>
          <p:nvSpPr>
            <p:cNvPr id="144" name="Freeform 37"/>
            <p:cNvSpPr>
              <a:spLocks/>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grpSp>
          <p:nvGrpSpPr>
            <p:cNvPr id="3"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51"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5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5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grpSp>
        <p:sp>
          <p:nvSpPr>
            <p:cNvPr id="146" name="Freeform 40"/>
            <p:cNvSpPr>
              <a:spLocks/>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47" name="Freeform 41"/>
            <p:cNvSpPr>
              <a:spLocks/>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48" name="Freeform 42"/>
            <p:cNvSpPr>
              <a:spLocks/>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49" name="Freeform 43"/>
            <p:cNvSpPr>
              <a:spLocks/>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150" name="Freeform 44"/>
            <p:cNvSpPr>
              <a:spLocks/>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grpSp>
      <p:sp>
        <p:nvSpPr>
          <p:cNvPr id="139" name="Freeform 33"/>
          <p:cNvSpPr>
            <a:spLocks/>
          </p:cNvSpPr>
          <p:nvPr/>
        </p:nvSpPr>
        <p:spPr bwMode="auto">
          <a:xfrm>
            <a:off x="269822" y="996558"/>
            <a:ext cx="3489861" cy="1071216"/>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sz="2400" dirty="0" smtClean="0">
              <a:latin typeface="微软雅黑" panose="020B0503020204020204" pitchFamily="34" charset="-122"/>
              <a:ea typeface="微软雅黑" panose="020B0503020204020204" pitchFamily="34" charset="-122"/>
            </a:endParaRPr>
          </a:p>
        </p:txBody>
      </p:sp>
      <p:sp>
        <p:nvSpPr>
          <p:cNvPr id="136" name="Freeform 30"/>
          <p:cNvSpPr>
            <a:spLocks/>
          </p:cNvSpPr>
          <p:nvPr/>
        </p:nvSpPr>
        <p:spPr bwMode="auto">
          <a:xfrm>
            <a:off x="5357841" y="938504"/>
            <a:ext cx="3489861" cy="1071216"/>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45" name="Oval 26"/>
          <p:cNvSpPr/>
          <p:nvPr/>
        </p:nvSpPr>
        <p:spPr>
          <a:xfrm>
            <a:off x="716909" y="1075034"/>
            <a:ext cx="2180238" cy="8798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46" name="文本框 2"/>
          <p:cNvSpPr txBox="1"/>
          <p:nvPr/>
        </p:nvSpPr>
        <p:spPr>
          <a:xfrm>
            <a:off x="744969" y="1057334"/>
            <a:ext cx="2057132" cy="769441"/>
          </a:xfrm>
          <a:prstGeom prst="rect">
            <a:avLst/>
          </a:prstGeom>
          <a:noFill/>
        </p:spPr>
        <p:txBody>
          <a:bodyPr wrap="square" rtlCol="0">
            <a:spAutoFit/>
          </a:bodyPr>
          <a:lstStyle/>
          <a:p>
            <a:pPr algn="ctr"/>
            <a:r>
              <a:rPr lang="en-US" altLang="zh-CN" sz="4400" b="1" dirty="0" err="1" smtClean="0">
                <a:latin typeface="Times New Roman" pitchFamily="18" charset="0"/>
                <a:ea typeface="微软雅黑" panose="020B0503020204020204" pitchFamily="34" charset="-122"/>
                <a:cs typeface="Times New Roman" pitchFamily="18" charset="0"/>
              </a:rPr>
              <a:t>Tử</a:t>
            </a:r>
            <a:r>
              <a:rPr lang="en-US" altLang="zh-CN" sz="4400" b="1" dirty="0" smtClean="0">
                <a:latin typeface="Times New Roman" pitchFamily="18" charset="0"/>
                <a:ea typeface="微软雅黑" panose="020B0503020204020204" pitchFamily="34" charset="-122"/>
                <a:cs typeface="Times New Roman" pitchFamily="18" charset="0"/>
              </a:rPr>
              <a:t> </a:t>
            </a:r>
            <a:r>
              <a:rPr lang="en-US" altLang="zh-CN" sz="4400" b="1" dirty="0" err="1" smtClean="0">
                <a:latin typeface="Times New Roman" pitchFamily="18" charset="0"/>
                <a:ea typeface="微软雅黑" panose="020B0503020204020204" pitchFamily="34" charset="-122"/>
                <a:cs typeface="Times New Roman" pitchFamily="18" charset="0"/>
              </a:rPr>
              <a:t>thi</a:t>
            </a:r>
            <a:endParaRPr lang="zh-CN" altLang="en-US" sz="4400" b="1" dirty="0">
              <a:latin typeface="Times New Roman" pitchFamily="18" charset="0"/>
              <a:ea typeface="微软雅黑" panose="020B0503020204020204" pitchFamily="34" charset="-122"/>
              <a:cs typeface="Times New Roman" pitchFamily="18" charset="0"/>
            </a:endParaRPr>
          </a:p>
        </p:txBody>
      </p:sp>
      <p:sp>
        <p:nvSpPr>
          <p:cNvPr id="47" name="Oval 26"/>
          <p:cNvSpPr/>
          <p:nvPr/>
        </p:nvSpPr>
        <p:spPr>
          <a:xfrm>
            <a:off x="6164499" y="1075034"/>
            <a:ext cx="2180238" cy="8798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48" name="文本框 2"/>
          <p:cNvSpPr txBox="1"/>
          <p:nvPr/>
        </p:nvSpPr>
        <p:spPr>
          <a:xfrm>
            <a:off x="6192560" y="1091201"/>
            <a:ext cx="2057132" cy="1446550"/>
          </a:xfrm>
          <a:prstGeom prst="rect">
            <a:avLst/>
          </a:prstGeom>
          <a:noFill/>
        </p:spPr>
        <p:txBody>
          <a:bodyPr wrap="square" rtlCol="0">
            <a:spAutoFit/>
          </a:bodyPr>
          <a:lstStyle/>
          <a:p>
            <a:pPr algn="ctr"/>
            <a:r>
              <a:rPr lang="en-US" altLang="zh-CN" sz="4400" b="1" dirty="0" err="1" smtClean="0">
                <a:latin typeface="Times New Roman" pitchFamily="18" charset="0"/>
                <a:ea typeface="微软雅黑" panose="020B0503020204020204" pitchFamily="34" charset="-122"/>
                <a:cs typeface="Times New Roman" pitchFamily="18" charset="0"/>
              </a:rPr>
              <a:t>Xác</a:t>
            </a:r>
            <a:r>
              <a:rPr lang="en-US" altLang="zh-CN" sz="4400" b="1" dirty="0" smtClean="0">
                <a:latin typeface="Times New Roman" pitchFamily="18" charset="0"/>
                <a:ea typeface="微软雅黑" panose="020B0503020204020204" pitchFamily="34" charset="-122"/>
                <a:cs typeface="Times New Roman" pitchFamily="18" charset="0"/>
              </a:rPr>
              <a:t> </a:t>
            </a:r>
            <a:r>
              <a:rPr lang="en-US" altLang="zh-CN" sz="4400" b="1" dirty="0" err="1" smtClean="0">
                <a:latin typeface="Times New Roman" pitchFamily="18" charset="0"/>
                <a:ea typeface="微软雅黑" panose="020B0503020204020204" pitchFamily="34" charset="-122"/>
                <a:cs typeface="Times New Roman" pitchFamily="18" charset="0"/>
              </a:rPr>
              <a:t>chết</a:t>
            </a:r>
            <a:endParaRPr lang="zh-CN" altLang="en-US" sz="4400" b="1" dirty="0">
              <a:latin typeface="Times New Roman" pitchFamily="18" charset="0"/>
              <a:ea typeface="微软雅黑" panose="020B0503020204020204" pitchFamily="34" charset="-122"/>
              <a:cs typeface="Times New Roman" pitchFamily="18" charset="0"/>
            </a:endParaRPr>
          </a:p>
        </p:txBody>
      </p:sp>
      <p:sp>
        <p:nvSpPr>
          <p:cNvPr id="49" name="Down Arrow 48"/>
          <p:cNvSpPr/>
          <p:nvPr/>
        </p:nvSpPr>
        <p:spPr>
          <a:xfrm>
            <a:off x="1578828" y="2655941"/>
            <a:ext cx="499468" cy="654756"/>
          </a:xfrm>
          <a:prstGeom prst="downArrow">
            <a:avLst/>
          </a:prstGeom>
          <a:blipFill rotWithShape="1">
            <a:blip r:embed="rId3"/>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50" name="Down Arrow 49"/>
          <p:cNvSpPr/>
          <p:nvPr/>
        </p:nvSpPr>
        <p:spPr>
          <a:xfrm>
            <a:off x="6988323" y="2655941"/>
            <a:ext cx="499468" cy="654756"/>
          </a:xfrm>
          <a:prstGeom prst="downArrow">
            <a:avLst/>
          </a:prstGeom>
          <a:blipFill rotWithShape="1">
            <a:blip r:embed="rId3"/>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51" name="TextBox 50"/>
          <p:cNvSpPr txBox="1"/>
          <p:nvPr/>
        </p:nvSpPr>
        <p:spPr>
          <a:xfrm>
            <a:off x="389415" y="3793070"/>
            <a:ext cx="3121367" cy="646331"/>
          </a:xfrm>
          <a:prstGeom prst="rect">
            <a:avLst/>
          </a:prstGeom>
          <a:noFill/>
        </p:spPr>
        <p:txBody>
          <a:bodyPr wrap="none" rtlCol="0">
            <a:spAutoFit/>
          </a:bodyPr>
          <a:lstStyle/>
          <a:p>
            <a:r>
              <a:rPr lang="en-US" sz="3600" dirty="0" err="1" smtClean="0">
                <a:latin typeface="Times New Roman" pitchFamily="18" charset="0"/>
                <a:cs typeface="Times New Roman" pitchFamily="18" charset="0"/>
              </a:rPr>
              <a:t>Sắc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nhã</a:t>
            </a:r>
            <a:endParaRPr lang="en-US" sz="3600" dirty="0">
              <a:latin typeface="Times New Roman" pitchFamily="18" charset="0"/>
              <a:cs typeface="Times New Roman" pitchFamily="18" charset="0"/>
            </a:endParaRPr>
          </a:p>
        </p:txBody>
      </p:sp>
      <p:sp>
        <p:nvSpPr>
          <p:cNvPr id="52" name="TextBox 51"/>
          <p:cNvSpPr txBox="1"/>
          <p:nvPr/>
        </p:nvSpPr>
        <p:spPr>
          <a:xfrm>
            <a:off x="5801958" y="3876954"/>
            <a:ext cx="3262433" cy="646331"/>
          </a:xfrm>
          <a:prstGeom prst="rect">
            <a:avLst/>
          </a:prstGeom>
          <a:noFill/>
        </p:spPr>
        <p:txBody>
          <a:bodyPr wrap="none" rtlCol="0">
            <a:spAutoFit/>
          </a:bodyPr>
          <a:lstStyle/>
          <a:p>
            <a:pPr algn="ctr"/>
            <a:r>
              <a:rPr lang="en-US" sz="3600" dirty="0" err="1" smtClean="0">
                <a:latin typeface="Times New Roman" pitchFamily="18" charset="0"/>
                <a:cs typeface="Times New Roman" pitchFamily="18" charset="0"/>
              </a:rPr>
              <a:t>Cảm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ghê</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sợ</a:t>
            </a:r>
            <a:endParaRPr lang="en-US" sz="3600" dirty="0">
              <a:latin typeface="Times New Roman" pitchFamily="18" charset="0"/>
              <a:cs typeface="Times New Roman" pitchFamily="18" charset="0"/>
            </a:endParaRPr>
          </a:p>
        </p:txBody>
      </p:sp>
      <p:sp>
        <p:nvSpPr>
          <p:cNvPr id="24" name="TextBox 23"/>
          <p:cNvSpPr txBox="1"/>
          <p:nvPr/>
        </p:nvSpPr>
        <p:spPr>
          <a:xfrm>
            <a:off x="341817" y="5808034"/>
            <a:ext cx="11481028" cy="646331"/>
          </a:xfrm>
          <a:prstGeom prst="rect">
            <a:avLst/>
          </a:prstGeom>
          <a:noFill/>
        </p:spPr>
        <p:txBody>
          <a:bodyPr wrap="none" rtlCol="0">
            <a:spAutoFit/>
          </a:bodyPr>
          <a:lstStyle/>
          <a:p>
            <a:r>
              <a:rPr lang="en-US" sz="3600" b="1" i="1" dirty="0" smtClean="0">
                <a:solidFill>
                  <a:srgbClr val="FF0000"/>
                </a:solidFill>
                <a:latin typeface="Times New Roman" pitchFamily="18" charset="0"/>
                <a:cs typeface="Times New Roman" pitchFamily="18" charset="0"/>
                <a:sym typeface="Wingdings" pitchFamily="2" charset="2"/>
              </a:rPr>
              <a:t> </a:t>
            </a:r>
            <a:r>
              <a:rPr lang="en-US" sz="3600" b="1" i="1" dirty="0" err="1" smtClean="0">
                <a:solidFill>
                  <a:srgbClr val="FF0000"/>
                </a:solidFill>
                <a:latin typeface="Times New Roman" pitchFamily="18" charset="0"/>
                <a:cs typeface="Times New Roman" pitchFamily="18" charset="0"/>
              </a:rPr>
              <a:t>Tạo</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sắc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thái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tao</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nhã</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tránh</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gây</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cảm</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giác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thô</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tục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ghê</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sợ</a:t>
            </a:r>
            <a:endParaRPr lang="en-US" sz="36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2853177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strips(downLeft)">
                                      <p:cBhvr>
                                        <p:cTn id="13" dur="500"/>
                                        <p:tgtEl>
                                          <p:spTgt spid="13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ppt_x"/>
                                          </p:val>
                                        </p:tav>
                                        <p:tav tm="100000">
                                          <p:val>
                                            <p:strVal val="#ppt_x"/>
                                          </p:val>
                                        </p:tav>
                                      </p:tavLst>
                                    </p:anim>
                                    <p:anim calcmode="lin" valueType="num">
                                      <p:cBhvr additive="base">
                                        <p:cTn id="19" dur="500" fill="hold"/>
                                        <p:tgtEl>
                                          <p:spTgt spid="4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strips(downLeft)">
                                      <p:cBhvr>
                                        <p:cTn id="28" dur="500"/>
                                        <p:tgtEl>
                                          <p:spTgt spid="13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arn(inHorizontal)">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strips(downLeft)">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barn(inHorizontal)">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strips(downLeft)">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4"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heel(4)">
                                      <p:cBhvr>
                                        <p:cTn id="6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36" grpId="0" animBg="1"/>
      <p:bldP spid="45" grpId="0" animBg="1"/>
      <p:bldP spid="46" grpId="0"/>
      <p:bldP spid="47" grpId="0" animBg="1"/>
      <p:bldP spid="48" grpId="0"/>
      <p:bldP spid="49" grpId="0" animBg="1"/>
      <p:bldP spid="50" grpId="0" animBg="1"/>
      <p:bldP spid="51" grpId="0"/>
      <p:bldP spid="5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212" y="204959"/>
            <a:ext cx="7022623" cy="1754326"/>
          </a:xfrm>
          <a:prstGeom prst="rect">
            <a:avLst/>
          </a:prstGeom>
        </p:spPr>
        <p:txBody>
          <a:bodyPr wrap="square">
            <a:spAutoFit/>
          </a:bodyPr>
          <a:lstStyle/>
          <a:p>
            <a:pPr algn="ctr"/>
            <a:r>
              <a:rPr lang="en-US" sz="3600" dirty="0" smtClean="0">
                <a:solidFill>
                  <a:srgbClr val="FF0000"/>
                </a:solidFill>
                <a:latin typeface="Times New Roman" pitchFamily="18" charset="0"/>
                <a:cs typeface="Times New Roman" pitchFamily="18" charset="0"/>
              </a:rPr>
              <a:t>Theo </a:t>
            </a:r>
            <a:r>
              <a:rPr lang="en-US" sz="3600" dirty="0" err="1" smtClean="0">
                <a:solidFill>
                  <a:srgbClr val="FF0000"/>
                </a:solidFill>
                <a:latin typeface="Times New Roman" pitchFamily="18" charset="0"/>
                <a:cs typeface="Times New Roman" pitchFamily="18" charset="0"/>
              </a:rPr>
              <a:t>em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vì</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sao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người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Việt</a:t>
            </a:r>
            <a:r>
              <a:rPr lang="en-US" sz="3600" dirty="0" smtClean="0">
                <a:solidFill>
                  <a:srgbClr val="FF0000"/>
                </a:solidFill>
                <a:latin typeface="Times New Roman" pitchFamily="18" charset="0"/>
                <a:cs typeface="Times New Roman" pitchFamily="18" charset="0"/>
              </a:rPr>
              <a:t> Nam </a:t>
            </a:r>
            <a:r>
              <a:rPr lang="en-US" sz="3600" dirty="0" err="1" smtClean="0">
                <a:solidFill>
                  <a:srgbClr val="FF0000"/>
                </a:solidFill>
                <a:latin typeface="Times New Roman" pitchFamily="18" charset="0"/>
                <a:cs typeface="Times New Roman" pitchFamily="18" charset="0"/>
              </a:rPr>
              <a:t>thích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dùng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từ</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Hán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Việt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để</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đặt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tên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người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tên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địa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lí</a:t>
            </a:r>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3" name="Rectangle 2"/>
          <p:cNvSpPr/>
          <p:nvPr/>
        </p:nvSpPr>
        <p:spPr>
          <a:xfrm>
            <a:off x="2218709" y="2057363"/>
            <a:ext cx="5607851" cy="1200329"/>
          </a:xfrm>
          <a:prstGeom prst="rect">
            <a:avLst/>
          </a:prstGeom>
        </p:spPr>
        <p:txBody>
          <a:bodyPr wrap="square">
            <a:spAutoFit/>
          </a:bodyPr>
          <a:lstStyle/>
          <a:p>
            <a:r>
              <a:rPr lang="en-US" sz="3600" dirty="0" smtClean="0">
                <a:solidFill>
                  <a:srgbClr val="333333"/>
                </a:solidFill>
                <a:latin typeface="Times New Roman" pitchFamily="18" charset="0"/>
                <a:cs typeface="Times New Roman" pitchFamily="18" charset="0"/>
                <a:sym typeface="Wingdings" pitchFamily="2" charset="2"/>
              </a:rPr>
              <a:t> </a:t>
            </a:r>
            <a:r>
              <a:rPr lang="en-US" sz="3600" dirty="0" err="1" smtClean="0">
                <a:solidFill>
                  <a:srgbClr val="333333"/>
                </a:solidFill>
                <a:latin typeface="Times New Roman" pitchFamily="18" charset="0"/>
                <a:cs typeface="Times New Roman" pitchFamily="18" charset="0"/>
                <a:sym typeface="Wingdings" pitchFamily="2" charset="2"/>
              </a:rPr>
              <a:t>V</a:t>
            </a:r>
            <a:r>
              <a:rPr lang="en-US" sz="3600" dirty="0" err="1" smtClean="0">
                <a:solidFill>
                  <a:srgbClr val="333333"/>
                </a:solidFill>
                <a:latin typeface="Times New Roman" pitchFamily="18" charset="0"/>
                <a:cs typeface="Times New Roman" pitchFamily="18" charset="0"/>
              </a:rPr>
              <a:t>ì</a:t>
            </a: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nó</a:t>
            </a: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mang</a:t>
            </a: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sắc</a:t>
            </a: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thái</a:t>
            </a: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trang</a:t>
            </a: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trọng</a:t>
            </a:r>
            <a:r>
              <a:rPr lang="en-US" sz="3600" dirty="0" smtClean="0">
                <a:solidFill>
                  <a:srgbClr val="333333"/>
                </a:solidFill>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4" name="Rectangle 3"/>
          <p:cNvSpPr/>
          <p:nvPr/>
        </p:nvSpPr>
        <p:spPr>
          <a:xfrm>
            <a:off x="3759599" y="3090041"/>
            <a:ext cx="4457119" cy="5078313"/>
          </a:xfrm>
          <a:prstGeom prst="rect">
            <a:avLst/>
          </a:prstGeom>
        </p:spPr>
        <p:txBody>
          <a:bodyPr wrap="square">
            <a:spAutoFit/>
          </a:bodyPr>
          <a:lstStyle/>
          <a:p>
            <a:r>
              <a:rPr lang="en-US" sz="3600" dirty="0" smtClean="0">
                <a:solidFill>
                  <a:srgbClr val="333333"/>
                </a:solidFill>
                <a:latin typeface="Times New Roman" pitchFamily="18" charset="0"/>
                <a:cs typeface="Times New Roman" pitchFamily="18" charset="0"/>
                <a:sym typeface="Wingdings" pitchFamily="2" charset="2"/>
              </a:rPr>
              <a:t>VD: </a:t>
            </a:r>
            <a:r>
              <a:rPr lang="en-US" sz="3600" dirty="0" smtClean="0">
                <a:solidFill>
                  <a:srgbClr val="333333"/>
                </a:solidFill>
                <a:latin typeface="Times New Roman" pitchFamily="18" charset="0"/>
                <a:cs typeface="Times New Roman" pitchFamily="18" charset="0"/>
              </a:rPr>
              <a:t/>
            </a:r>
            <a:br>
              <a:rPr lang="en-US" sz="3600" dirty="0" smtClean="0">
                <a:solidFill>
                  <a:srgbClr val="333333"/>
                </a:solidFill>
                <a:latin typeface="Times New Roman" pitchFamily="18" charset="0"/>
                <a:cs typeface="Times New Roman" pitchFamily="18" charset="0"/>
              </a:rPr>
            </a:b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Thanh</a:t>
            </a: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Thảo</a:t>
            </a:r>
            <a:r>
              <a:rPr lang="en-US" sz="3600" dirty="0" smtClean="0">
                <a:solidFill>
                  <a:srgbClr val="333333"/>
                </a:solidFill>
                <a:latin typeface="Times New Roman" pitchFamily="18" charset="0"/>
                <a:cs typeface="Times New Roman" pitchFamily="18" charset="0"/>
              </a:rPr>
              <a:t> = </a:t>
            </a:r>
            <a:r>
              <a:rPr lang="en-US" sz="3600" dirty="0" err="1" smtClean="0">
                <a:solidFill>
                  <a:srgbClr val="333333"/>
                </a:solidFill>
                <a:latin typeface="Times New Roman" pitchFamily="18" charset="0"/>
                <a:cs typeface="Times New Roman" pitchFamily="18" charset="0"/>
              </a:rPr>
              <a:t>Cỏ</a:t>
            </a: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Xanh</a:t>
            </a:r>
            <a:r>
              <a:rPr lang="en-US" sz="3600" dirty="0" smtClean="0">
                <a:solidFill>
                  <a:srgbClr val="333333"/>
                </a:solidFill>
                <a:latin typeface="Times New Roman" pitchFamily="18" charset="0"/>
                <a:cs typeface="Times New Roman" pitchFamily="18" charset="0"/>
              </a:rPr>
              <a:t/>
            </a:r>
            <a:br>
              <a:rPr lang="en-US" sz="3600" dirty="0" smtClean="0">
                <a:solidFill>
                  <a:srgbClr val="333333"/>
                </a:solidFill>
                <a:latin typeface="Times New Roman" pitchFamily="18" charset="0"/>
                <a:cs typeface="Times New Roman" pitchFamily="18" charset="0"/>
              </a:rPr>
            </a:b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Thanh</a:t>
            </a: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Vân</a:t>
            </a:r>
            <a:r>
              <a:rPr lang="en-US" sz="3600" dirty="0" smtClean="0">
                <a:solidFill>
                  <a:srgbClr val="333333"/>
                </a:solidFill>
                <a:latin typeface="Times New Roman" pitchFamily="18" charset="0"/>
                <a:cs typeface="Times New Roman" pitchFamily="18" charset="0"/>
              </a:rPr>
              <a:t> = </a:t>
            </a:r>
            <a:r>
              <a:rPr lang="en-US" sz="3600" dirty="0" err="1" smtClean="0">
                <a:solidFill>
                  <a:srgbClr val="333333"/>
                </a:solidFill>
                <a:latin typeface="Times New Roman" pitchFamily="18" charset="0"/>
                <a:cs typeface="Times New Roman" pitchFamily="18" charset="0"/>
              </a:rPr>
              <a:t>Mây</a:t>
            </a: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xanh</a:t>
            </a:r>
            <a:r>
              <a:rPr lang="en-US" sz="3600" dirty="0" smtClean="0">
                <a:solidFill>
                  <a:srgbClr val="333333"/>
                </a:solidFill>
                <a:latin typeface="Times New Roman" pitchFamily="18" charset="0"/>
                <a:cs typeface="Times New Roman" pitchFamily="18" charset="0"/>
              </a:rPr>
              <a:t/>
            </a:r>
            <a:br>
              <a:rPr lang="en-US" sz="3600" dirty="0" smtClean="0">
                <a:solidFill>
                  <a:srgbClr val="333333"/>
                </a:solidFill>
                <a:latin typeface="Times New Roman" pitchFamily="18" charset="0"/>
                <a:cs typeface="Times New Roman" pitchFamily="18" charset="0"/>
              </a:rPr>
            </a:br>
            <a:r>
              <a:rPr lang="en-US" sz="3600" dirty="0" smtClean="0">
                <a:solidFill>
                  <a:srgbClr val="333333"/>
                </a:solidFill>
                <a:latin typeface="Times New Roman" pitchFamily="18" charset="0"/>
                <a:cs typeface="Times New Roman" pitchFamily="18" charset="0"/>
              </a:rPr>
              <a:t>- Thu </a:t>
            </a:r>
            <a:r>
              <a:rPr lang="en-US" sz="3600" dirty="0" err="1" smtClean="0">
                <a:solidFill>
                  <a:srgbClr val="333333"/>
                </a:solidFill>
                <a:latin typeface="Times New Roman" pitchFamily="18" charset="0"/>
                <a:cs typeface="Times New Roman" pitchFamily="18" charset="0"/>
              </a:rPr>
              <a:t>Thảo</a:t>
            </a:r>
            <a:r>
              <a:rPr lang="en-US" sz="3600" dirty="0" smtClean="0">
                <a:solidFill>
                  <a:srgbClr val="333333"/>
                </a:solidFill>
                <a:latin typeface="Times New Roman" pitchFamily="18" charset="0"/>
                <a:cs typeface="Times New Roman" pitchFamily="18" charset="0"/>
              </a:rPr>
              <a:t> = </a:t>
            </a:r>
            <a:r>
              <a:rPr lang="en-US" sz="3600" dirty="0" err="1" smtClean="0">
                <a:solidFill>
                  <a:srgbClr val="333333"/>
                </a:solidFill>
                <a:latin typeface="Times New Roman" pitchFamily="18" charset="0"/>
                <a:cs typeface="Times New Roman" pitchFamily="18" charset="0"/>
              </a:rPr>
              <a:t>Cỏ</a:t>
            </a: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mùa</a:t>
            </a: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thu</a:t>
            </a:r>
            <a:r>
              <a:rPr lang="en-US" sz="3600" dirty="0" smtClean="0">
                <a:solidFill>
                  <a:srgbClr val="333333"/>
                </a:solidFill>
                <a:latin typeface="Times New Roman" pitchFamily="18" charset="0"/>
                <a:cs typeface="Times New Roman" pitchFamily="18" charset="0"/>
              </a:rPr>
              <a:t/>
            </a:r>
            <a:br>
              <a:rPr lang="en-US" sz="3600" dirty="0" smtClean="0">
                <a:solidFill>
                  <a:srgbClr val="333333"/>
                </a:solidFill>
                <a:latin typeface="Times New Roman" pitchFamily="18" charset="0"/>
                <a:cs typeface="Times New Roman" pitchFamily="18" charset="0"/>
              </a:rPr>
            </a:b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Trường</a:t>
            </a: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giang</a:t>
            </a:r>
            <a:r>
              <a:rPr lang="en-US" sz="3600" dirty="0" smtClean="0">
                <a:solidFill>
                  <a:srgbClr val="333333"/>
                </a:solidFill>
                <a:latin typeface="Times New Roman" pitchFamily="18" charset="0"/>
                <a:cs typeface="Times New Roman" pitchFamily="18" charset="0"/>
              </a:rPr>
              <a:t> = </a:t>
            </a:r>
            <a:r>
              <a:rPr lang="en-US" sz="3600" dirty="0" err="1" smtClean="0">
                <a:solidFill>
                  <a:srgbClr val="333333"/>
                </a:solidFill>
                <a:latin typeface="Times New Roman" pitchFamily="18" charset="0"/>
                <a:cs typeface="Times New Roman" pitchFamily="18" charset="0"/>
              </a:rPr>
              <a:t>Sông</a:t>
            </a:r>
            <a:r>
              <a:rPr lang="en-US" sz="3600" dirty="0" smtClean="0">
                <a:solidFill>
                  <a:srgbClr val="333333"/>
                </a:solidFill>
                <a:latin typeface="Times New Roman" pitchFamily="18" charset="0"/>
                <a:cs typeface="Times New Roman" pitchFamily="18" charset="0"/>
              </a:rPr>
              <a:t> </a:t>
            </a:r>
            <a:r>
              <a:rPr lang="en-US" sz="3600" dirty="0" err="1" smtClean="0">
                <a:solidFill>
                  <a:srgbClr val="333333"/>
                </a:solidFill>
                <a:latin typeface="Times New Roman" pitchFamily="18" charset="0"/>
                <a:cs typeface="Times New Roman" pitchFamily="18" charset="0"/>
              </a:rPr>
              <a:t>dài</a:t>
            </a:r>
            <a:endParaRPr lang="en-US" sz="3600" dirty="0">
              <a:latin typeface="Times New Roman" pitchFamily="18" charset="0"/>
              <a:cs typeface="Times New Roman" pitchFamily="18" charset="0"/>
            </a:endParaRPr>
          </a:p>
        </p:txBody>
      </p:sp>
      <p:pic>
        <p:nvPicPr>
          <p:cNvPr id="5"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8144" y="3589449"/>
            <a:ext cx="2963022" cy="3084400"/>
          </a:xfrm>
          <a:prstGeom prst="rect">
            <a:avLst/>
          </a:prstGeom>
        </p:spPr>
      </p:pic>
    </p:spTree>
    <p:extLst>
      <p:ext uri="{BB962C8B-B14F-4D97-AF65-F5344CB8AC3E}">
        <p14:creationId xmlns:p14="http://schemas.microsoft.com/office/powerpoint/2010/main" val="153549536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1+#ppt_w/2"/>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32" presetClass="emph" presetSubtype="0" fill="hold" nodeType="withEffect">
                                  <p:stCondLst>
                                    <p:cond delay="0"/>
                                  </p:stCondLst>
                                  <p:childTnLst>
                                    <p:animRot by="120000">
                                      <p:cBhvr>
                                        <p:cTn id="26" dur="225" fill="hold">
                                          <p:stCondLst>
                                            <p:cond delay="0"/>
                                          </p:stCondLst>
                                        </p:cTn>
                                        <p:tgtEl>
                                          <p:spTgt spid="5"/>
                                        </p:tgtEl>
                                        <p:attrNameLst>
                                          <p:attrName>r</p:attrName>
                                        </p:attrNameLst>
                                      </p:cBhvr>
                                    </p:animRot>
                                    <p:animRot by="-240000">
                                      <p:cBhvr>
                                        <p:cTn id="27" dur="450" fill="hold">
                                          <p:stCondLst>
                                            <p:cond delay="450"/>
                                          </p:stCondLst>
                                        </p:cTn>
                                        <p:tgtEl>
                                          <p:spTgt spid="5"/>
                                        </p:tgtEl>
                                        <p:attrNameLst>
                                          <p:attrName>r</p:attrName>
                                        </p:attrNameLst>
                                      </p:cBhvr>
                                    </p:animRot>
                                    <p:animRot by="240000">
                                      <p:cBhvr>
                                        <p:cTn id="28" dur="450" fill="hold">
                                          <p:stCondLst>
                                            <p:cond delay="900"/>
                                          </p:stCondLst>
                                        </p:cTn>
                                        <p:tgtEl>
                                          <p:spTgt spid="5"/>
                                        </p:tgtEl>
                                        <p:attrNameLst>
                                          <p:attrName>r</p:attrName>
                                        </p:attrNameLst>
                                      </p:cBhvr>
                                    </p:animRot>
                                    <p:animRot by="-240000">
                                      <p:cBhvr>
                                        <p:cTn id="29" dur="450" fill="hold">
                                          <p:stCondLst>
                                            <p:cond delay="1350"/>
                                          </p:stCondLst>
                                        </p:cTn>
                                        <p:tgtEl>
                                          <p:spTgt spid="5"/>
                                        </p:tgtEl>
                                        <p:attrNameLst>
                                          <p:attrName>r</p:attrName>
                                        </p:attrNameLst>
                                      </p:cBhvr>
                                    </p:animRot>
                                    <p:animRot by="120000">
                                      <p:cBhvr>
                                        <p:cTn id="30" dur="450" fill="hold">
                                          <p:stCondLst>
                                            <p:cond delay="1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36682" y="179331"/>
            <a:ext cx="1551299" cy="2208630"/>
            <a:chOff x="1648121" y="1252216"/>
            <a:chExt cx="4359435" cy="4609708"/>
          </a:xfrm>
        </p:grpSpPr>
        <p:grpSp>
          <p:nvGrpSpPr>
            <p:cNvPr id="93" name="Group 2"/>
            <p:cNvGrpSpPr/>
            <p:nvPr/>
          </p:nvGrpSpPr>
          <p:grpSpPr>
            <a:xfrm>
              <a:off x="1685115" y="3133528"/>
              <a:ext cx="4322441" cy="2728396"/>
              <a:chOff x="1685115" y="3521460"/>
              <a:chExt cx="4322441" cy="2728396"/>
            </a:xfrm>
          </p:grpSpPr>
          <p:sp>
            <p:nvSpPr>
              <p:cNvPr id="133" name="Freeform 5"/>
              <p:cNvSpPr>
                <a:spLocks/>
              </p:cNvSpPr>
              <p:nvPr/>
            </p:nvSpPr>
            <p:spPr bwMode="auto">
              <a:xfrm>
                <a:off x="3925886" y="4199156"/>
                <a:ext cx="2081670" cy="2050700"/>
              </a:xfrm>
              <a:custGeom>
                <a:avLst/>
                <a:gdLst>
                  <a:gd name="T0" fmla="*/ 3577 w 3638"/>
                  <a:gd name="T1" fmla="*/ 3090 h 3585"/>
                  <a:gd name="T2" fmla="*/ 3555 w 3638"/>
                  <a:gd name="T3" fmla="*/ 3072 h 3585"/>
                  <a:gd name="T4" fmla="*/ 3556 w 3638"/>
                  <a:gd name="T5" fmla="*/ 3071 h 3585"/>
                  <a:gd name="T6" fmla="*/ 468 w 3638"/>
                  <a:gd name="T7" fmla="*/ 0 h 3585"/>
                  <a:gd name="T8" fmla="*/ 0 w 3638"/>
                  <a:gd name="T9" fmla="*/ 470 h 3585"/>
                  <a:gd name="T10" fmla="*/ 3062 w 3638"/>
                  <a:gd name="T11" fmla="*/ 3516 h 3585"/>
                  <a:gd name="T12" fmla="*/ 3067 w 3638"/>
                  <a:gd name="T13" fmla="*/ 3522 h 3585"/>
                  <a:gd name="T14" fmla="*/ 3084 w 3638"/>
                  <a:gd name="T15" fmla="*/ 3537 h 3585"/>
                  <a:gd name="T16" fmla="*/ 3088 w 3638"/>
                  <a:gd name="T17" fmla="*/ 3541 h 3585"/>
                  <a:gd name="T18" fmla="*/ 3088 w 3638"/>
                  <a:gd name="T19" fmla="*/ 3540 h 3585"/>
                  <a:gd name="T20" fmla="*/ 3432 w 3638"/>
                  <a:gd name="T21" fmla="*/ 3436 h 3585"/>
                  <a:gd name="T22" fmla="*/ 3577 w 3638"/>
                  <a:gd name="T23" fmla="*/ 309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8" h="3585">
                    <a:moveTo>
                      <a:pt x="3577" y="3090"/>
                    </a:moveTo>
                    <a:cubicBezTo>
                      <a:pt x="3570" y="3083"/>
                      <a:pt x="3563" y="3077"/>
                      <a:pt x="3555" y="3072"/>
                    </a:cubicBezTo>
                    <a:cubicBezTo>
                      <a:pt x="3556" y="3071"/>
                      <a:pt x="3556" y="3071"/>
                      <a:pt x="3556" y="3071"/>
                    </a:cubicBezTo>
                    <a:cubicBezTo>
                      <a:pt x="468" y="0"/>
                      <a:pt x="468" y="0"/>
                      <a:pt x="468" y="0"/>
                    </a:cubicBezTo>
                    <a:cubicBezTo>
                      <a:pt x="0" y="470"/>
                      <a:pt x="0" y="470"/>
                      <a:pt x="0" y="470"/>
                    </a:cubicBezTo>
                    <a:cubicBezTo>
                      <a:pt x="3062" y="3516"/>
                      <a:pt x="3062" y="3516"/>
                      <a:pt x="3062" y="3516"/>
                    </a:cubicBezTo>
                    <a:cubicBezTo>
                      <a:pt x="3064" y="3518"/>
                      <a:pt x="3065" y="3520"/>
                      <a:pt x="3067" y="3522"/>
                    </a:cubicBezTo>
                    <a:cubicBezTo>
                      <a:pt x="3072" y="3528"/>
                      <a:pt x="3078" y="3533"/>
                      <a:pt x="3084" y="3537"/>
                    </a:cubicBezTo>
                    <a:cubicBezTo>
                      <a:pt x="3088" y="3541"/>
                      <a:pt x="3088" y="3541"/>
                      <a:pt x="3088" y="3541"/>
                    </a:cubicBezTo>
                    <a:cubicBezTo>
                      <a:pt x="3088" y="3540"/>
                      <a:pt x="3088" y="3540"/>
                      <a:pt x="3088" y="3540"/>
                    </a:cubicBezTo>
                    <a:cubicBezTo>
                      <a:pt x="3160" y="3585"/>
                      <a:pt x="3305" y="3544"/>
                      <a:pt x="3432" y="3436"/>
                    </a:cubicBezTo>
                    <a:cubicBezTo>
                      <a:pt x="3573" y="3317"/>
                      <a:pt x="3638" y="3162"/>
                      <a:pt x="3577" y="3090"/>
                    </a:cubicBezTo>
                    <a:close/>
                  </a:path>
                </a:pathLst>
              </a:custGeom>
              <a:solidFill>
                <a:schemeClr val="accent5"/>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 name="Freeform 6"/>
              <p:cNvSpPr>
                <a:spLocks/>
              </p:cNvSpPr>
              <p:nvPr/>
            </p:nvSpPr>
            <p:spPr bwMode="auto">
              <a:xfrm>
                <a:off x="1685115" y="4199156"/>
                <a:ext cx="2081063" cy="2050700"/>
              </a:xfrm>
              <a:custGeom>
                <a:avLst/>
                <a:gdLst>
                  <a:gd name="T0" fmla="*/ 3637 w 3637"/>
                  <a:gd name="T1" fmla="*/ 470 h 3585"/>
                  <a:gd name="T2" fmla="*/ 3169 w 3637"/>
                  <a:gd name="T3" fmla="*/ 0 h 3585"/>
                  <a:gd name="T4" fmla="*/ 82 w 3637"/>
                  <a:gd name="T5" fmla="*/ 3071 h 3585"/>
                  <a:gd name="T6" fmla="*/ 83 w 3637"/>
                  <a:gd name="T7" fmla="*/ 3072 h 3585"/>
                  <a:gd name="T8" fmla="*/ 61 w 3637"/>
                  <a:gd name="T9" fmla="*/ 3090 h 3585"/>
                  <a:gd name="T10" fmla="*/ 205 w 3637"/>
                  <a:gd name="T11" fmla="*/ 3436 h 3585"/>
                  <a:gd name="T12" fmla="*/ 549 w 3637"/>
                  <a:gd name="T13" fmla="*/ 3540 h 3585"/>
                  <a:gd name="T14" fmla="*/ 550 w 3637"/>
                  <a:gd name="T15" fmla="*/ 3541 h 3585"/>
                  <a:gd name="T16" fmla="*/ 553 w 3637"/>
                  <a:gd name="T17" fmla="*/ 3537 h 3585"/>
                  <a:gd name="T18" fmla="*/ 570 w 3637"/>
                  <a:gd name="T19" fmla="*/ 3522 h 3585"/>
                  <a:gd name="T20" fmla="*/ 575 w 3637"/>
                  <a:gd name="T21" fmla="*/ 3516 h 3585"/>
                  <a:gd name="T22" fmla="*/ 3637 w 3637"/>
                  <a:gd name="T23" fmla="*/ 47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7" h="3585">
                    <a:moveTo>
                      <a:pt x="3637" y="470"/>
                    </a:moveTo>
                    <a:cubicBezTo>
                      <a:pt x="3169" y="0"/>
                      <a:pt x="3169" y="0"/>
                      <a:pt x="3169" y="0"/>
                    </a:cubicBezTo>
                    <a:cubicBezTo>
                      <a:pt x="82" y="3071"/>
                      <a:pt x="82" y="3071"/>
                      <a:pt x="82" y="3071"/>
                    </a:cubicBezTo>
                    <a:cubicBezTo>
                      <a:pt x="83" y="3072"/>
                      <a:pt x="83" y="3072"/>
                      <a:pt x="83" y="3072"/>
                    </a:cubicBezTo>
                    <a:cubicBezTo>
                      <a:pt x="74" y="3077"/>
                      <a:pt x="67" y="3083"/>
                      <a:pt x="61" y="3090"/>
                    </a:cubicBezTo>
                    <a:cubicBezTo>
                      <a:pt x="0" y="3162"/>
                      <a:pt x="65" y="3317"/>
                      <a:pt x="205" y="3436"/>
                    </a:cubicBezTo>
                    <a:cubicBezTo>
                      <a:pt x="332" y="3544"/>
                      <a:pt x="477" y="3585"/>
                      <a:pt x="549" y="3540"/>
                    </a:cubicBezTo>
                    <a:cubicBezTo>
                      <a:pt x="550" y="3541"/>
                      <a:pt x="550" y="3541"/>
                      <a:pt x="550" y="3541"/>
                    </a:cubicBezTo>
                    <a:cubicBezTo>
                      <a:pt x="553" y="3537"/>
                      <a:pt x="553" y="3537"/>
                      <a:pt x="553" y="3537"/>
                    </a:cubicBezTo>
                    <a:cubicBezTo>
                      <a:pt x="560" y="3533"/>
                      <a:pt x="565" y="3528"/>
                      <a:pt x="570" y="3522"/>
                    </a:cubicBezTo>
                    <a:cubicBezTo>
                      <a:pt x="572" y="3520"/>
                      <a:pt x="574" y="3518"/>
                      <a:pt x="575" y="3516"/>
                    </a:cubicBezTo>
                    <a:lnTo>
                      <a:pt x="3637" y="470"/>
                    </a:lnTo>
                    <a:close/>
                  </a:path>
                </a:pathLst>
              </a:custGeom>
              <a:solidFill>
                <a:schemeClr val="accent5"/>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9"/>
              <p:cNvSpPr>
                <a:spLocks/>
              </p:cNvSpPr>
              <p:nvPr/>
            </p:nvSpPr>
            <p:spPr bwMode="auto">
              <a:xfrm>
                <a:off x="3668410" y="3521460"/>
                <a:ext cx="411112" cy="2598444"/>
              </a:xfrm>
              <a:custGeom>
                <a:avLst/>
                <a:gdLst>
                  <a:gd name="T0" fmla="*/ 667 w 719"/>
                  <a:gd name="T1" fmla="*/ 4334 h 4542"/>
                  <a:gd name="T2" fmla="*/ 666 w 719"/>
                  <a:gd name="T3" fmla="*/ 4326 h 4542"/>
                  <a:gd name="T4" fmla="*/ 719 w 719"/>
                  <a:gd name="T5" fmla="*/ 8 h 4542"/>
                  <a:gd name="T6" fmla="*/ 56 w 719"/>
                  <a:gd name="T7" fmla="*/ 0 h 4542"/>
                  <a:gd name="T8" fmla="*/ 2 w 719"/>
                  <a:gd name="T9" fmla="*/ 4354 h 4542"/>
                  <a:gd name="T10" fmla="*/ 4 w 719"/>
                  <a:gd name="T11" fmla="*/ 4354 h 4542"/>
                  <a:gd name="T12" fmla="*/ 1 w 719"/>
                  <a:gd name="T13" fmla="*/ 4383 h 4542"/>
                  <a:gd name="T14" fmla="*/ 347 w 719"/>
                  <a:gd name="T15" fmla="*/ 4529 h 4542"/>
                  <a:gd name="T16" fmla="*/ 665 w 719"/>
                  <a:gd name="T17" fmla="*/ 4362 h 4542"/>
                  <a:gd name="T18" fmla="*/ 666 w 719"/>
                  <a:gd name="T19" fmla="*/ 4362 h 4542"/>
                  <a:gd name="T20" fmla="*/ 666 w 719"/>
                  <a:gd name="T21" fmla="*/ 4357 h 4542"/>
                  <a:gd name="T22" fmla="*/ 667 w 719"/>
                  <a:gd name="T23" fmla="*/ 4334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542">
                    <a:moveTo>
                      <a:pt x="667" y="4334"/>
                    </a:moveTo>
                    <a:cubicBezTo>
                      <a:pt x="667" y="4332"/>
                      <a:pt x="667" y="4329"/>
                      <a:pt x="666" y="4326"/>
                    </a:cubicBezTo>
                    <a:cubicBezTo>
                      <a:pt x="719" y="8"/>
                      <a:pt x="719" y="8"/>
                      <a:pt x="719" y="8"/>
                    </a:cubicBezTo>
                    <a:cubicBezTo>
                      <a:pt x="56" y="0"/>
                      <a:pt x="56" y="0"/>
                      <a:pt x="56" y="0"/>
                    </a:cubicBezTo>
                    <a:cubicBezTo>
                      <a:pt x="2" y="4354"/>
                      <a:pt x="2" y="4354"/>
                      <a:pt x="2" y="4354"/>
                    </a:cubicBezTo>
                    <a:cubicBezTo>
                      <a:pt x="4" y="4354"/>
                      <a:pt x="4" y="4354"/>
                      <a:pt x="4" y="4354"/>
                    </a:cubicBezTo>
                    <a:cubicBezTo>
                      <a:pt x="1" y="4364"/>
                      <a:pt x="0" y="4373"/>
                      <a:pt x="1" y="4383"/>
                    </a:cubicBezTo>
                    <a:cubicBezTo>
                      <a:pt x="8" y="4477"/>
                      <a:pt x="163" y="4542"/>
                      <a:pt x="347" y="4529"/>
                    </a:cubicBezTo>
                    <a:cubicBezTo>
                      <a:pt x="512" y="4517"/>
                      <a:pt x="645" y="4445"/>
                      <a:pt x="665" y="4362"/>
                    </a:cubicBezTo>
                    <a:cubicBezTo>
                      <a:pt x="666" y="4362"/>
                      <a:pt x="666" y="4362"/>
                      <a:pt x="666" y="4362"/>
                    </a:cubicBezTo>
                    <a:cubicBezTo>
                      <a:pt x="666" y="4357"/>
                      <a:pt x="666" y="4357"/>
                      <a:pt x="666" y="4357"/>
                    </a:cubicBezTo>
                    <a:cubicBezTo>
                      <a:pt x="667" y="4350"/>
                      <a:pt x="668" y="4342"/>
                      <a:pt x="667" y="4334"/>
                    </a:cubicBezTo>
                    <a:close/>
                  </a:path>
                </a:pathLst>
              </a:custGeom>
              <a:solidFill>
                <a:schemeClr val="accent5"/>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4" name="Group 3"/>
            <p:cNvGrpSpPr/>
            <p:nvPr/>
          </p:nvGrpSpPr>
          <p:grpSpPr>
            <a:xfrm>
              <a:off x="2428395" y="2960460"/>
              <a:ext cx="2864422" cy="2524359"/>
              <a:chOff x="2428395" y="3348392"/>
              <a:chExt cx="2864422" cy="2524359"/>
            </a:xfrm>
          </p:grpSpPr>
          <p:sp>
            <p:nvSpPr>
              <p:cNvPr id="130" name="Freeform 7"/>
              <p:cNvSpPr>
                <a:spLocks/>
              </p:cNvSpPr>
              <p:nvPr/>
            </p:nvSpPr>
            <p:spPr bwMode="auto">
              <a:xfrm>
                <a:off x="2428395" y="4143896"/>
                <a:ext cx="1392436" cy="1374218"/>
              </a:xfrm>
              <a:custGeom>
                <a:avLst/>
                <a:gdLst>
                  <a:gd name="T0" fmla="*/ 0 w 2434"/>
                  <a:gd name="T1" fmla="*/ 1956 h 2402"/>
                  <a:gd name="T2" fmla="*/ 492 w 2434"/>
                  <a:gd name="T3" fmla="*/ 2402 h 2402"/>
                  <a:gd name="T4" fmla="*/ 2434 w 2434"/>
                  <a:gd name="T5" fmla="*/ 470 h 2402"/>
                  <a:gd name="T6" fmla="*/ 1966 w 2434"/>
                  <a:gd name="T7" fmla="*/ 0 h 2402"/>
                  <a:gd name="T8" fmla="*/ 0 w 2434"/>
                  <a:gd name="T9" fmla="*/ 1956 h 2402"/>
                </a:gdLst>
                <a:ahLst/>
                <a:cxnLst>
                  <a:cxn ang="0">
                    <a:pos x="T0" y="T1"/>
                  </a:cxn>
                  <a:cxn ang="0">
                    <a:pos x="T2" y="T3"/>
                  </a:cxn>
                  <a:cxn ang="0">
                    <a:pos x="T4" y="T5"/>
                  </a:cxn>
                  <a:cxn ang="0">
                    <a:pos x="T6" y="T7"/>
                  </a:cxn>
                  <a:cxn ang="0">
                    <a:pos x="T8" y="T9"/>
                  </a:cxn>
                </a:cxnLst>
                <a:rect l="0" t="0" r="r" b="b"/>
                <a:pathLst>
                  <a:path w="2434" h="2402">
                    <a:moveTo>
                      <a:pt x="0" y="1956"/>
                    </a:moveTo>
                    <a:cubicBezTo>
                      <a:pt x="90" y="2246"/>
                      <a:pt x="246" y="2330"/>
                      <a:pt x="492" y="2402"/>
                    </a:cubicBezTo>
                    <a:cubicBezTo>
                      <a:pt x="2434" y="470"/>
                      <a:pt x="2434" y="470"/>
                      <a:pt x="2434" y="470"/>
                    </a:cubicBezTo>
                    <a:cubicBezTo>
                      <a:pt x="1966" y="0"/>
                      <a:pt x="1966" y="0"/>
                      <a:pt x="1966" y="0"/>
                    </a:cubicBezTo>
                    <a:lnTo>
                      <a:pt x="0" y="195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 name="Freeform 8"/>
              <p:cNvSpPr>
                <a:spLocks/>
              </p:cNvSpPr>
              <p:nvPr/>
            </p:nvSpPr>
            <p:spPr bwMode="auto">
              <a:xfrm>
                <a:off x="3877913" y="4151183"/>
                <a:ext cx="1414904" cy="1392435"/>
              </a:xfrm>
              <a:custGeom>
                <a:avLst/>
                <a:gdLst>
                  <a:gd name="T0" fmla="*/ 468 w 2473"/>
                  <a:gd name="T1" fmla="*/ 0 h 2434"/>
                  <a:gd name="T2" fmla="*/ 0 w 2473"/>
                  <a:gd name="T3" fmla="*/ 470 h 2434"/>
                  <a:gd name="T4" fmla="*/ 1974 w 2473"/>
                  <a:gd name="T5" fmla="*/ 2434 h 2434"/>
                  <a:gd name="T6" fmla="*/ 2473 w 2473"/>
                  <a:gd name="T7" fmla="*/ 1994 h 2434"/>
                  <a:gd name="T8" fmla="*/ 468 w 2473"/>
                  <a:gd name="T9" fmla="*/ 0 h 2434"/>
                </a:gdLst>
                <a:ahLst/>
                <a:cxnLst>
                  <a:cxn ang="0">
                    <a:pos x="T0" y="T1"/>
                  </a:cxn>
                  <a:cxn ang="0">
                    <a:pos x="T2" y="T3"/>
                  </a:cxn>
                  <a:cxn ang="0">
                    <a:pos x="T4" y="T5"/>
                  </a:cxn>
                  <a:cxn ang="0">
                    <a:pos x="T6" y="T7"/>
                  </a:cxn>
                  <a:cxn ang="0">
                    <a:pos x="T8" y="T9"/>
                  </a:cxn>
                </a:cxnLst>
                <a:rect l="0" t="0" r="r" b="b"/>
                <a:pathLst>
                  <a:path w="2473" h="2434">
                    <a:moveTo>
                      <a:pt x="468" y="0"/>
                    </a:moveTo>
                    <a:cubicBezTo>
                      <a:pt x="0" y="470"/>
                      <a:pt x="0" y="470"/>
                      <a:pt x="0" y="470"/>
                    </a:cubicBezTo>
                    <a:cubicBezTo>
                      <a:pt x="1974" y="2434"/>
                      <a:pt x="1974" y="2434"/>
                      <a:pt x="1974" y="2434"/>
                    </a:cubicBezTo>
                    <a:cubicBezTo>
                      <a:pt x="2200" y="2366"/>
                      <a:pt x="2332" y="2258"/>
                      <a:pt x="2473" y="1994"/>
                    </a:cubicBezTo>
                    <a:lnTo>
                      <a:pt x="468"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 name="Freeform 10"/>
              <p:cNvSpPr>
                <a:spLocks/>
              </p:cNvSpPr>
              <p:nvPr/>
            </p:nvSpPr>
            <p:spPr bwMode="auto">
              <a:xfrm>
                <a:off x="3670232" y="3348392"/>
                <a:ext cx="409290" cy="2524359"/>
              </a:xfrm>
              <a:custGeom>
                <a:avLst/>
                <a:gdLst>
                  <a:gd name="T0" fmla="*/ 0 w 715"/>
                  <a:gd name="T1" fmla="*/ 4252 h 4412"/>
                  <a:gd name="T2" fmla="*/ 663 w 715"/>
                  <a:gd name="T3" fmla="*/ 4275 h 4412"/>
                  <a:gd name="T4" fmla="*/ 715 w 715"/>
                  <a:gd name="T5" fmla="*/ 9 h 4412"/>
                  <a:gd name="T6" fmla="*/ 52 w 715"/>
                  <a:gd name="T7" fmla="*/ 0 h 4412"/>
                  <a:gd name="T8" fmla="*/ 0 w 715"/>
                  <a:gd name="T9" fmla="*/ 4252 h 4412"/>
                </a:gdLst>
                <a:ahLst/>
                <a:cxnLst>
                  <a:cxn ang="0">
                    <a:pos x="T0" y="T1"/>
                  </a:cxn>
                  <a:cxn ang="0">
                    <a:pos x="T2" y="T3"/>
                  </a:cxn>
                  <a:cxn ang="0">
                    <a:pos x="T4" y="T5"/>
                  </a:cxn>
                  <a:cxn ang="0">
                    <a:pos x="T6" y="T7"/>
                  </a:cxn>
                  <a:cxn ang="0">
                    <a:pos x="T8" y="T9"/>
                  </a:cxn>
                </a:cxnLst>
                <a:rect l="0" t="0" r="r" b="b"/>
                <a:pathLst>
                  <a:path w="715" h="4412">
                    <a:moveTo>
                      <a:pt x="0" y="4252"/>
                    </a:moveTo>
                    <a:cubicBezTo>
                      <a:pt x="196" y="4412"/>
                      <a:pt x="476" y="4402"/>
                      <a:pt x="663" y="4275"/>
                    </a:cubicBezTo>
                    <a:cubicBezTo>
                      <a:pt x="715" y="9"/>
                      <a:pt x="715" y="9"/>
                      <a:pt x="715" y="9"/>
                    </a:cubicBezTo>
                    <a:cubicBezTo>
                      <a:pt x="52" y="0"/>
                      <a:pt x="52" y="0"/>
                      <a:pt x="52" y="0"/>
                    </a:cubicBezTo>
                    <a:lnTo>
                      <a:pt x="0" y="425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5" name="Group 1"/>
            <p:cNvGrpSpPr/>
            <p:nvPr/>
          </p:nvGrpSpPr>
          <p:grpSpPr>
            <a:xfrm>
              <a:off x="2116873" y="1813963"/>
              <a:ext cx="3500825" cy="3500217"/>
              <a:chOff x="2116873" y="2201895"/>
              <a:chExt cx="3500825" cy="3500217"/>
            </a:xfrm>
          </p:grpSpPr>
          <p:sp>
            <p:nvSpPr>
              <p:cNvPr id="123" name="Oval 11"/>
              <p:cNvSpPr>
                <a:spLocks noChangeArrowheads="1"/>
              </p:cNvSpPr>
              <p:nvPr/>
            </p:nvSpPr>
            <p:spPr bwMode="auto">
              <a:xfrm>
                <a:off x="2116873" y="2201895"/>
                <a:ext cx="3500825" cy="3500217"/>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Oval 12"/>
              <p:cNvSpPr>
                <a:spLocks noChangeArrowheads="1"/>
              </p:cNvSpPr>
              <p:nvPr/>
            </p:nvSpPr>
            <p:spPr bwMode="auto">
              <a:xfrm>
                <a:off x="2377993" y="2463014"/>
                <a:ext cx="2979193" cy="297858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Oval 13"/>
              <p:cNvSpPr>
                <a:spLocks noChangeArrowheads="1"/>
              </p:cNvSpPr>
              <p:nvPr/>
            </p:nvSpPr>
            <p:spPr bwMode="auto">
              <a:xfrm>
                <a:off x="2693765" y="2778180"/>
                <a:ext cx="2347648" cy="234764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Oval 14"/>
              <p:cNvSpPr>
                <a:spLocks noChangeArrowheads="1"/>
              </p:cNvSpPr>
              <p:nvPr/>
            </p:nvSpPr>
            <p:spPr bwMode="auto">
              <a:xfrm>
                <a:off x="2996179" y="3079985"/>
                <a:ext cx="1742822" cy="1744036"/>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Oval 15"/>
              <p:cNvSpPr>
                <a:spLocks noChangeArrowheads="1"/>
              </p:cNvSpPr>
              <p:nvPr/>
            </p:nvSpPr>
            <p:spPr bwMode="auto">
              <a:xfrm>
                <a:off x="3284018" y="3368432"/>
                <a:ext cx="1166537" cy="1167144"/>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28" name="Oval 16"/>
              <p:cNvSpPr>
                <a:spLocks noChangeArrowheads="1"/>
              </p:cNvSpPr>
              <p:nvPr/>
            </p:nvSpPr>
            <p:spPr bwMode="auto">
              <a:xfrm>
                <a:off x="3530563" y="3615584"/>
                <a:ext cx="672839" cy="67283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29" name="Oval 17"/>
              <p:cNvSpPr>
                <a:spLocks noChangeArrowheads="1"/>
              </p:cNvSpPr>
              <p:nvPr/>
            </p:nvSpPr>
            <p:spPr bwMode="auto">
              <a:xfrm>
                <a:off x="3709096" y="3794117"/>
                <a:ext cx="315773" cy="31577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96" name="Group 44"/>
            <p:cNvGrpSpPr/>
            <p:nvPr/>
          </p:nvGrpSpPr>
          <p:grpSpPr>
            <a:xfrm>
              <a:off x="2786052" y="1252216"/>
              <a:ext cx="2180669" cy="2227927"/>
              <a:chOff x="5920323" y="2302554"/>
              <a:chExt cx="2180669" cy="2227927"/>
            </a:xfrm>
            <a:effectLst>
              <a:outerShdw blurRad="50800" dir="8100000" sx="55000" sy="55000" kx="1200000" algn="br" rotWithShape="0">
                <a:prstClr val="black">
                  <a:alpha val="16000"/>
                </a:prstClr>
              </a:outerShdw>
            </a:effectLst>
          </p:grpSpPr>
          <p:sp>
            <p:nvSpPr>
              <p:cNvPr id="115" name="Freeform 21"/>
              <p:cNvSpPr>
                <a:spLocks/>
              </p:cNvSpPr>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22"/>
              <p:cNvSpPr>
                <a:spLocks/>
              </p:cNvSpPr>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Freeform 23"/>
              <p:cNvSpPr>
                <a:spLocks/>
              </p:cNvSpPr>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24"/>
              <p:cNvSpPr>
                <a:spLocks/>
              </p:cNvSpPr>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9" name="Freeform 25"/>
              <p:cNvSpPr>
                <a:spLocks/>
              </p:cNvSpPr>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0" name="Freeform 26"/>
              <p:cNvSpPr>
                <a:spLocks/>
              </p:cNvSpPr>
              <p:nvPr/>
            </p:nvSpPr>
            <p:spPr bwMode="auto">
              <a:xfrm>
                <a:off x="6072227" y="2841532"/>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27"/>
              <p:cNvSpPr>
                <a:spLocks/>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28"/>
              <p:cNvSpPr>
                <a:spLocks/>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97" name="Group 39"/>
            <p:cNvGrpSpPr/>
            <p:nvPr/>
          </p:nvGrpSpPr>
          <p:grpSpPr>
            <a:xfrm>
              <a:off x="1648121" y="1321117"/>
              <a:ext cx="2180669" cy="2227927"/>
              <a:chOff x="6076950" y="2555876"/>
              <a:chExt cx="3076576" cy="3143249"/>
            </a:xfrm>
            <a:effectLst>
              <a:outerShdw blurRad="50800" dir="8100000" sx="55000" sy="55000" kx="1200000" algn="br" rotWithShape="0">
                <a:prstClr val="black">
                  <a:alpha val="16000"/>
                </a:prstClr>
              </a:outerShdw>
            </a:effectLst>
          </p:grpSpPr>
          <p:sp>
            <p:nvSpPr>
              <p:cNvPr id="107" name="Freeform 21"/>
              <p:cNvSpPr>
                <a:spLocks/>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22"/>
              <p:cNvSpPr>
                <a:spLocks/>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23"/>
              <p:cNvSpPr>
                <a:spLocks/>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 name="Freeform 24"/>
              <p:cNvSpPr>
                <a:spLocks/>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25"/>
              <p:cNvSpPr>
                <a:spLocks/>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26"/>
              <p:cNvSpPr>
                <a:spLocks/>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27"/>
              <p:cNvSpPr>
                <a:spLocks/>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28"/>
              <p:cNvSpPr>
                <a:spLocks/>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98" name="Group 96"/>
            <p:cNvGrpSpPr/>
            <p:nvPr/>
          </p:nvGrpSpPr>
          <p:grpSpPr>
            <a:xfrm>
              <a:off x="1890611" y="2701495"/>
              <a:ext cx="2180669" cy="2227927"/>
              <a:chOff x="6076950" y="2555876"/>
              <a:chExt cx="3076576" cy="3143249"/>
            </a:xfrm>
            <a:effectLst>
              <a:outerShdw blurRad="50800" dir="8100000" sx="55000" sy="55000" kx="1200000" algn="br" rotWithShape="0">
                <a:prstClr val="black">
                  <a:alpha val="16000"/>
                </a:prstClr>
              </a:outerShdw>
            </a:effectLst>
          </p:grpSpPr>
          <p:sp>
            <p:nvSpPr>
              <p:cNvPr id="99" name="Freeform 21"/>
              <p:cNvSpPr>
                <a:spLocks/>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22"/>
              <p:cNvSpPr>
                <a:spLocks/>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23"/>
              <p:cNvSpPr>
                <a:spLocks/>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24"/>
              <p:cNvSpPr>
                <a:spLocks/>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25"/>
              <p:cNvSpPr>
                <a:spLocks/>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26"/>
              <p:cNvSpPr>
                <a:spLocks/>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27"/>
              <p:cNvSpPr>
                <a:spLocks/>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28"/>
              <p:cNvSpPr>
                <a:spLocks/>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sp>
        <p:nvSpPr>
          <p:cNvPr id="64" name="Rectangle 63"/>
          <p:cNvSpPr/>
          <p:nvPr/>
        </p:nvSpPr>
        <p:spPr>
          <a:xfrm>
            <a:off x="415930" y="2858948"/>
            <a:ext cx="8279330" cy="4524315"/>
          </a:xfrm>
          <a:prstGeom prst="rect">
            <a:avLst/>
          </a:prstGeom>
        </p:spPr>
        <p:txBody>
          <a:bodyPr wrap="square">
            <a:spAutoFit/>
          </a:bodyPr>
          <a:lstStyle/>
          <a:p>
            <a:r>
              <a:rPr lang="vi-VN" sz="3200" i="1" dirty="0" smtClean="0">
                <a:latin typeface="Times New Roman" pitchFamily="18" charset="0"/>
                <a:cs typeface="Times New Roman" pitchFamily="18" charset="0"/>
              </a:rPr>
              <a:t>Yết Kiêu đến </a:t>
            </a:r>
            <a:r>
              <a:rPr lang="vi-VN" sz="3200" b="1" i="1" u="sng" dirty="0" smtClean="0">
                <a:latin typeface="Times New Roman" pitchFamily="18" charset="0"/>
                <a:cs typeface="Times New Roman" pitchFamily="18" charset="0"/>
              </a:rPr>
              <a:t>kinh đô </a:t>
            </a:r>
            <a:r>
              <a:rPr lang="vi-VN" sz="3200" i="1" dirty="0" smtClean="0">
                <a:latin typeface="Times New Roman" pitchFamily="18" charset="0"/>
                <a:cs typeface="Times New Roman" pitchFamily="18" charset="0"/>
              </a:rPr>
              <a:t>Thăng Long, </a:t>
            </a:r>
            <a:r>
              <a:rPr lang="vi-VN" sz="3200" b="1" i="1" u="sng" dirty="0" smtClean="0">
                <a:latin typeface="Times New Roman" pitchFamily="18" charset="0"/>
                <a:cs typeface="Times New Roman" pitchFamily="18" charset="0"/>
              </a:rPr>
              <a:t>yết kiến </a:t>
            </a:r>
            <a:r>
              <a:rPr lang="vi-VN" sz="3200" i="1" dirty="0" smtClean="0">
                <a:latin typeface="Times New Roman" pitchFamily="18" charset="0"/>
                <a:cs typeface="Times New Roman" pitchFamily="18" charset="0"/>
              </a:rPr>
              <a:t>vua Trần</a:t>
            </a:r>
            <a:r>
              <a:rPr lang="en-US" sz="3200" i="1" dirty="0" smtClean="0">
                <a:latin typeface="Times New Roman" pitchFamily="18" charset="0"/>
                <a:cs typeface="Times New Roman" pitchFamily="18" charset="0"/>
              </a:rPr>
              <a:t> </a:t>
            </a:r>
            <a:r>
              <a:rPr lang="vi-VN" sz="3200" i="1" dirty="0" smtClean="0">
                <a:latin typeface="Times New Roman" pitchFamily="18" charset="0"/>
                <a:cs typeface="Times New Roman" pitchFamily="18" charset="0"/>
              </a:rPr>
              <a:t>Nhân Tông.</a:t>
            </a:r>
            <a:r>
              <a:rPr lang="vi-VN" sz="3200" dirty="0" smtClean="0">
                <a:latin typeface="Times New Roman" pitchFamily="18" charset="0"/>
                <a:cs typeface="Times New Roman" pitchFamily="18" charset="0"/>
              </a:rPr>
              <a:t/>
            </a:r>
            <a:br>
              <a:rPr lang="vi-VN" sz="3200"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Nhà vua: </a:t>
            </a:r>
            <a:r>
              <a:rPr lang="vi-VN" sz="3200" b="1" u="sng" dirty="0" smtClean="0">
                <a:latin typeface="Times New Roman" pitchFamily="18" charset="0"/>
                <a:cs typeface="Times New Roman" pitchFamily="18" charset="0"/>
              </a:rPr>
              <a:t>Trẫm</a:t>
            </a:r>
            <a:r>
              <a:rPr lang="vi-VN" sz="3200" dirty="0" smtClean="0">
                <a:latin typeface="Times New Roman" pitchFamily="18" charset="0"/>
                <a:cs typeface="Times New Roman" pitchFamily="18" charset="0"/>
              </a:rPr>
              <a:t> cho nhà ngươi một loại binh khí.</a:t>
            </a:r>
            <a:br>
              <a:rPr lang="vi-VN" sz="3200"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Yết Kiêu: </a:t>
            </a:r>
            <a:r>
              <a:rPr lang="vi-VN" sz="3200" dirty="0" smtClean="0">
                <a:latin typeface="Times New Roman" pitchFamily="18" charset="0"/>
                <a:cs typeface="Times New Roman" pitchFamily="18" charset="0"/>
              </a:rPr>
              <a:t>Tâu </a:t>
            </a:r>
            <a:r>
              <a:rPr lang="vi-VN" sz="3200" b="1" u="sng" dirty="0" smtClean="0">
                <a:latin typeface="Times New Roman" pitchFamily="18" charset="0"/>
                <a:cs typeface="Times New Roman" pitchFamily="18" charset="0"/>
              </a:rPr>
              <a:t>bệ hạ</a:t>
            </a:r>
            <a:r>
              <a:rPr lang="vi-VN" sz="3200" dirty="0" smtClean="0">
                <a:latin typeface="Times New Roman" pitchFamily="18" charset="0"/>
                <a:cs typeface="Times New Roman" pitchFamily="18" charset="0"/>
              </a:rPr>
              <a:t>, </a:t>
            </a:r>
            <a:r>
              <a:rPr lang="vi-VN" sz="3200" b="1" u="sng" dirty="0" smtClean="0">
                <a:latin typeface="Times New Roman" pitchFamily="18" charset="0"/>
                <a:cs typeface="Times New Roman" pitchFamily="18" charset="0"/>
              </a:rPr>
              <a:t>thần</a:t>
            </a:r>
            <a:r>
              <a:rPr lang="vi-VN" sz="3200" dirty="0" smtClean="0">
                <a:latin typeface="Times New Roman" pitchFamily="18" charset="0"/>
                <a:cs typeface="Times New Roman" pitchFamily="18" charset="0"/>
              </a:rPr>
              <a:t> chỉ xin một chiếc dùi sắt.</a:t>
            </a:r>
            <a:br>
              <a:rPr lang="vi-VN" sz="3200"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Nhà vua: </a:t>
            </a:r>
            <a:r>
              <a:rPr lang="vi-VN" sz="3200" dirty="0" smtClean="0">
                <a:latin typeface="Times New Roman" pitchFamily="18" charset="0"/>
                <a:cs typeface="Times New Roman" pitchFamily="18" charset="0"/>
              </a:rPr>
              <a:t>Để làm gì?</a:t>
            </a:r>
            <a:br>
              <a:rPr lang="vi-VN" sz="3200"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Yết Kiêu: </a:t>
            </a:r>
            <a:r>
              <a:rPr lang="vi-VN" sz="3200" dirty="0" smtClean="0">
                <a:latin typeface="Times New Roman" pitchFamily="18" charset="0"/>
                <a:cs typeface="Times New Roman" pitchFamily="18" charset="0"/>
              </a:rPr>
              <a:t>Để dùi thủng chiếc thuyền của giặc, vì </a:t>
            </a:r>
            <a:r>
              <a:rPr lang="vi-VN" sz="3200" b="1" u="sng" dirty="0" smtClean="0">
                <a:latin typeface="Times New Roman" pitchFamily="18" charset="0"/>
                <a:cs typeface="Times New Roman" pitchFamily="18" charset="0"/>
              </a:rPr>
              <a:t>thần</a:t>
            </a:r>
            <a:r>
              <a:rPr lang="vi-VN" sz="3200" dirty="0" smtClean="0">
                <a:latin typeface="Times New Roman" pitchFamily="18" charset="0"/>
                <a:cs typeface="Times New Roman" pitchFamily="18" charset="0"/>
              </a:rPr>
              <a:t> có thể lặn hàng giờ dưới nước. </a:t>
            </a:r>
            <a:endParaRPr lang="en-US" sz="3200" dirty="0" smtClean="0">
              <a:latin typeface="Times New Roman" pitchFamily="18" charset="0"/>
              <a:cs typeface="Times New Roman" pitchFamily="18" charset="0"/>
            </a:endParaRPr>
          </a:p>
          <a:p>
            <a:pPr algn="r"/>
            <a:r>
              <a:rPr lang="vi-VN" sz="3200" dirty="0" smtClean="0">
                <a:latin typeface="Times New Roman" pitchFamily="18" charset="0"/>
                <a:cs typeface="Times New Roman" pitchFamily="18" charset="0"/>
              </a:rPr>
              <a:t>(Theo chuyện hay sử cũ )</a:t>
            </a:r>
            <a:endParaRPr lang="en-US" sz="3200" dirty="0">
              <a:latin typeface="Times New Roman" pitchFamily="18" charset="0"/>
              <a:cs typeface="Times New Roman" pitchFamily="18" charset="0"/>
            </a:endParaRPr>
          </a:p>
        </p:txBody>
      </p:sp>
      <p:sp>
        <p:nvSpPr>
          <p:cNvPr id="65" name="Rectangle 64"/>
          <p:cNvSpPr/>
          <p:nvPr/>
        </p:nvSpPr>
        <p:spPr>
          <a:xfrm>
            <a:off x="2334834" y="325835"/>
            <a:ext cx="6463627" cy="2400657"/>
          </a:xfrm>
          <a:prstGeom prst="rect">
            <a:avLst/>
          </a:prstGeom>
        </p:spPr>
        <p:txBody>
          <a:bodyPr wrap="square">
            <a:spAutoFit/>
          </a:bodyPr>
          <a:lstStyle/>
          <a:p>
            <a:r>
              <a:rPr lang="en-US" sz="3000" dirty="0" smtClean="0">
                <a:latin typeface="Times New Roman" pitchFamily="18" charset="0"/>
                <a:cs typeface="Times New Roman" pitchFamily="18" charset="0"/>
              </a:rPr>
              <a:t>1. </a:t>
            </a:r>
            <a:r>
              <a:rPr lang="en-US" sz="3000" dirty="0" err="1" smtClean="0">
                <a:latin typeface="Times New Roman" pitchFamily="18" charset="0"/>
                <a:cs typeface="Times New Roman" pitchFamily="18" charset="0"/>
              </a:rPr>
              <a:t>Đọc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giải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nghĩa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từ</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được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đoạn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văn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sau</a:t>
            </a:r>
            <a:r>
              <a:rPr lang="en-US" sz="3000" dirty="0" smtClean="0">
                <a:latin typeface="Times New Roman" pitchFamily="18" charset="0"/>
                <a:cs typeface="Times New Roman" pitchFamily="18" charset="0"/>
              </a:rPr>
              <a:t>.</a:t>
            </a:r>
          </a:p>
          <a:p>
            <a:r>
              <a:rPr lang="en-US" sz="3000" dirty="0" smtClean="0">
                <a:latin typeface="Times New Roman" pitchFamily="18" charset="0"/>
                <a:cs typeface="Times New Roman" pitchFamily="18" charset="0"/>
              </a:rPr>
              <a:t>2. </a:t>
            </a:r>
            <a:r>
              <a:rPr lang="en-US" sz="3000" dirty="0" err="1" smtClean="0">
                <a:latin typeface="Times New Roman" pitchFamily="18" charset="0"/>
                <a:cs typeface="Times New Roman" pitchFamily="18" charset="0"/>
              </a:rPr>
              <a:t>Thay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thế</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những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từ</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này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bằng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từ</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thuần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Việt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nghĩa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tương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ứng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được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Vì</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sao</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65706668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0-#ppt_w/2"/>
                                          </p:val>
                                        </p:tav>
                                        <p:tav tm="100000">
                                          <p:val>
                                            <p:strVal val="#ppt_x"/>
                                          </p:val>
                                        </p:tav>
                                      </p:tavLst>
                                    </p:anim>
                                    <p:anim calcmode="lin" valueType="num">
                                      <p:cBhvr additive="base">
                                        <p:cTn id="8"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heel(4)">
                                      <p:cBhvr>
                                        <p:cTn id="13" dur="20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heel(4)">
                                      <p:cBhvr>
                                        <p:cTn id="18"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415930" y="308758"/>
            <a:ext cx="8279330" cy="3539430"/>
          </a:xfrm>
          <a:prstGeom prst="rect">
            <a:avLst/>
          </a:prstGeom>
        </p:spPr>
        <p:txBody>
          <a:bodyPr wrap="square">
            <a:spAutoFit/>
          </a:bodyPr>
          <a:lstStyle/>
          <a:p>
            <a:r>
              <a:rPr lang="vi-VN" sz="3200" i="1" dirty="0" smtClean="0">
                <a:latin typeface="Times New Roman" pitchFamily="18" charset="0"/>
                <a:cs typeface="Times New Roman" pitchFamily="18" charset="0"/>
              </a:rPr>
              <a:t>Yết Kiêu đến Thăng Long</a:t>
            </a:r>
            <a:r>
              <a:rPr lang="en-US" sz="3200" i="1" dirty="0" smtClean="0">
                <a:latin typeface="Times New Roman" pitchFamily="18" charset="0"/>
                <a:cs typeface="Times New Roman" pitchFamily="18" charset="0"/>
              </a:rPr>
              <a:t> – </a:t>
            </a:r>
            <a:r>
              <a:rPr lang="en-US" sz="3200" b="1" i="1" u="sng" dirty="0" err="1" smtClean="0">
                <a:latin typeface="Times New Roman" pitchFamily="18" charset="0"/>
                <a:cs typeface="Times New Roman" pitchFamily="18" charset="0"/>
              </a:rPr>
              <a:t>nơi</a:t>
            </a:r>
            <a:r>
              <a:rPr lang="en-US" sz="3200" b="1" i="1" u="sng" dirty="0" smtClean="0">
                <a:latin typeface="Times New Roman" pitchFamily="18" charset="0"/>
                <a:cs typeface="Times New Roman" pitchFamily="18" charset="0"/>
              </a:rPr>
              <a:t> </a:t>
            </a:r>
            <a:r>
              <a:rPr lang="en-US" sz="3200" b="1" i="1" u="sng" dirty="0" err="1" smtClean="0">
                <a:latin typeface="Times New Roman" pitchFamily="18" charset="0"/>
                <a:cs typeface="Times New Roman" pitchFamily="18" charset="0"/>
              </a:rPr>
              <a:t>vua</a:t>
            </a:r>
            <a:r>
              <a:rPr lang="en-US" sz="3200" b="1" i="1" u="sng" dirty="0" smtClean="0">
                <a:latin typeface="Times New Roman" pitchFamily="18" charset="0"/>
                <a:cs typeface="Times New Roman" pitchFamily="18" charset="0"/>
              </a:rPr>
              <a:t> ở</a:t>
            </a:r>
            <a:r>
              <a:rPr lang="vi-VN" sz="3200" i="1" dirty="0" smtClean="0">
                <a:latin typeface="Times New Roman" pitchFamily="18" charset="0"/>
                <a:cs typeface="Times New Roman" pitchFamily="18" charset="0"/>
              </a:rPr>
              <a:t>, </a:t>
            </a:r>
            <a:r>
              <a:rPr lang="en-US" sz="3200" b="1" i="1" u="sng" dirty="0" err="1" smtClean="0">
                <a:latin typeface="Times New Roman" pitchFamily="18" charset="0"/>
                <a:cs typeface="Times New Roman" pitchFamily="18" charset="0"/>
              </a:rPr>
              <a:t>gặp</a:t>
            </a:r>
            <a:r>
              <a:rPr lang="en-US" sz="3200" b="1" i="1" u="sng" dirty="0" smtClean="0">
                <a:latin typeface="Times New Roman" pitchFamily="18" charset="0"/>
                <a:cs typeface="Times New Roman" pitchFamily="18" charset="0"/>
              </a:rPr>
              <a:t> </a:t>
            </a:r>
            <a:r>
              <a:rPr lang="en-US" sz="3200" b="1" i="1" u="sng" dirty="0" err="1" smtClean="0">
                <a:latin typeface="Times New Roman" pitchFamily="18" charset="0"/>
                <a:cs typeface="Times New Roman" pitchFamily="18" charset="0"/>
              </a:rPr>
              <a:t>mặt</a:t>
            </a:r>
            <a:r>
              <a:rPr lang="vi-VN" sz="3200" b="1" i="1" u="sng" dirty="0" smtClean="0">
                <a:latin typeface="Times New Roman" pitchFamily="18" charset="0"/>
                <a:cs typeface="Times New Roman" pitchFamily="18" charset="0"/>
              </a:rPr>
              <a:t> </a:t>
            </a:r>
            <a:r>
              <a:rPr lang="vi-VN" sz="3200" i="1" dirty="0" smtClean="0">
                <a:latin typeface="Times New Roman" pitchFamily="18" charset="0"/>
                <a:cs typeface="Times New Roman" pitchFamily="18" charset="0"/>
              </a:rPr>
              <a:t>vua Trần</a:t>
            </a:r>
            <a:r>
              <a:rPr lang="en-US" sz="3200" i="1" dirty="0" smtClean="0">
                <a:latin typeface="Times New Roman" pitchFamily="18" charset="0"/>
                <a:cs typeface="Times New Roman" pitchFamily="18" charset="0"/>
              </a:rPr>
              <a:t> </a:t>
            </a:r>
            <a:r>
              <a:rPr lang="vi-VN" sz="3200" i="1" dirty="0" smtClean="0">
                <a:latin typeface="Times New Roman" pitchFamily="18" charset="0"/>
                <a:cs typeface="Times New Roman" pitchFamily="18" charset="0"/>
              </a:rPr>
              <a:t>Nhân Tông.</a:t>
            </a:r>
            <a:r>
              <a:rPr lang="vi-VN" sz="3200" dirty="0" smtClean="0">
                <a:latin typeface="Times New Roman" pitchFamily="18" charset="0"/>
                <a:cs typeface="Times New Roman" pitchFamily="18" charset="0"/>
              </a:rPr>
              <a:t/>
            </a:r>
            <a:br>
              <a:rPr lang="vi-VN" sz="3200"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Nhà vua: </a:t>
            </a:r>
            <a:r>
              <a:rPr lang="vi-VN" sz="3200" b="1" u="sng" dirty="0" smtClean="0">
                <a:latin typeface="Times New Roman" pitchFamily="18" charset="0"/>
                <a:cs typeface="Times New Roman" pitchFamily="18" charset="0"/>
              </a:rPr>
              <a:t>T</a:t>
            </a:r>
            <a:r>
              <a:rPr lang="en-US" sz="3200" b="1" u="sng" dirty="0" smtClean="0">
                <a:latin typeface="Times New Roman" pitchFamily="18" charset="0"/>
                <a:cs typeface="Times New Roman" pitchFamily="18" charset="0"/>
              </a:rPr>
              <a:t>a</a:t>
            </a:r>
            <a:r>
              <a:rPr lang="vi-VN" sz="3200" dirty="0" smtClean="0">
                <a:latin typeface="Times New Roman" pitchFamily="18" charset="0"/>
                <a:cs typeface="Times New Roman" pitchFamily="18" charset="0"/>
              </a:rPr>
              <a:t> cho nhà ngươi một loại binh khí.</a:t>
            </a:r>
            <a:br>
              <a:rPr lang="vi-VN" sz="3200"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Yết Kiêu: </a:t>
            </a:r>
            <a:r>
              <a:rPr lang="vi-VN" sz="3200" dirty="0" smtClean="0">
                <a:latin typeface="Times New Roman" pitchFamily="18" charset="0"/>
                <a:cs typeface="Times New Roman" pitchFamily="18" charset="0"/>
              </a:rPr>
              <a:t>Tâu </a:t>
            </a:r>
            <a:r>
              <a:rPr lang="en-US" sz="3200" b="1" u="sng" dirty="0" err="1" smtClean="0">
                <a:latin typeface="Times New Roman" pitchFamily="18" charset="0"/>
                <a:cs typeface="Times New Roman" pitchFamily="18" charset="0"/>
              </a:rPr>
              <a:t>vua</a:t>
            </a:r>
            <a:r>
              <a:rPr lang="vi-VN" sz="3200" dirty="0" smtClean="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tôi</a:t>
            </a:r>
            <a:r>
              <a:rPr lang="vi-VN" sz="3200" dirty="0" smtClean="0">
                <a:latin typeface="Times New Roman" pitchFamily="18" charset="0"/>
                <a:cs typeface="Times New Roman" pitchFamily="18" charset="0"/>
              </a:rPr>
              <a:t> chỉ xin một chiếc dùi sắt.</a:t>
            </a:r>
            <a:br>
              <a:rPr lang="vi-VN" sz="3200"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Nhà vua: </a:t>
            </a:r>
            <a:r>
              <a:rPr lang="vi-VN" sz="3200" dirty="0" smtClean="0">
                <a:latin typeface="Times New Roman" pitchFamily="18" charset="0"/>
                <a:cs typeface="Times New Roman" pitchFamily="18" charset="0"/>
              </a:rPr>
              <a:t>Để làm gì?</a:t>
            </a:r>
            <a:br>
              <a:rPr lang="vi-VN" sz="3200"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Yết Kiêu: </a:t>
            </a:r>
            <a:r>
              <a:rPr lang="vi-VN" sz="3200" dirty="0" smtClean="0">
                <a:latin typeface="Times New Roman" pitchFamily="18" charset="0"/>
                <a:cs typeface="Times New Roman" pitchFamily="18" charset="0"/>
              </a:rPr>
              <a:t>Để dùi thủng chiếc thuyền của giặc, vì </a:t>
            </a:r>
            <a:r>
              <a:rPr lang="en-US" sz="3200" b="1" u="sng" dirty="0" err="1" smtClean="0">
                <a:latin typeface="Times New Roman" pitchFamily="18" charset="0"/>
                <a:cs typeface="Times New Roman" pitchFamily="18" charset="0"/>
              </a:rPr>
              <a:t>tôi</a:t>
            </a:r>
            <a:r>
              <a:rPr lang="vi-VN" sz="3200" dirty="0" smtClean="0">
                <a:latin typeface="Times New Roman" pitchFamily="18" charset="0"/>
                <a:cs typeface="Times New Roman" pitchFamily="18" charset="0"/>
              </a:rPr>
              <a:t> có thể lặn hàng giờ dưới nước. </a:t>
            </a:r>
            <a:endParaRPr lang="en-US" sz="3200" dirty="0" smtClean="0">
              <a:latin typeface="Times New Roman" pitchFamily="18" charset="0"/>
              <a:cs typeface="Times New Roman" pitchFamily="18" charset="0"/>
            </a:endParaRPr>
          </a:p>
        </p:txBody>
      </p:sp>
      <p:sp>
        <p:nvSpPr>
          <p:cNvPr id="48" name="Right Arrow 47"/>
          <p:cNvSpPr/>
          <p:nvPr/>
        </p:nvSpPr>
        <p:spPr>
          <a:xfrm>
            <a:off x="1104261" y="4215741"/>
            <a:ext cx="676806" cy="783771"/>
          </a:xfrm>
          <a:prstGeom prst="rightArrow">
            <a:avLst/>
          </a:prstGeom>
          <a:blipFill rotWithShape="1">
            <a:blip r:embed="rId3"/>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49" name="Rectangle 48"/>
          <p:cNvSpPr/>
          <p:nvPr/>
        </p:nvSpPr>
        <p:spPr>
          <a:xfrm>
            <a:off x="1999596" y="4215741"/>
            <a:ext cx="2408545" cy="584775"/>
          </a:xfrm>
          <a:prstGeom prst="rect">
            <a:avLst/>
          </a:prstGeom>
        </p:spPr>
        <p:txBody>
          <a:bodyPr wrap="square">
            <a:spAutoFit/>
          </a:bodyPr>
          <a:lstStyle/>
          <a:p>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a:t>
            </a:r>
          </a:p>
        </p:txBody>
      </p:sp>
      <p:sp>
        <p:nvSpPr>
          <p:cNvPr id="50" name="Right Arrow 49"/>
          <p:cNvSpPr/>
          <p:nvPr/>
        </p:nvSpPr>
        <p:spPr>
          <a:xfrm>
            <a:off x="1086451" y="5294412"/>
            <a:ext cx="676806" cy="783771"/>
          </a:xfrm>
          <a:prstGeom prst="rightArrow">
            <a:avLst/>
          </a:prstGeom>
          <a:blipFill rotWithShape="1">
            <a:blip r:embed="rId3"/>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51" name="Rectangle 50"/>
          <p:cNvSpPr/>
          <p:nvPr/>
        </p:nvSpPr>
        <p:spPr>
          <a:xfrm>
            <a:off x="1981786" y="5246911"/>
            <a:ext cx="6487187" cy="1569660"/>
          </a:xfrm>
          <a:prstGeom prst="rect">
            <a:avLst/>
          </a:prstGeom>
        </p:spPr>
        <p:txBody>
          <a:bodyPr wrap="square">
            <a:spAutoFit/>
          </a:bodyPr>
          <a:lstStyle/>
          <a:p>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s</a:t>
            </a:r>
            <a:r>
              <a:rPr lang="vi-VN" sz="3200" dirty="0" smtClean="0">
                <a:latin typeface="Times New Roman" pitchFamily="18" charset="0"/>
                <a:cs typeface="Times New Roman" pitchFamily="18" charset="0"/>
              </a:rPr>
              <a:t>ắc thái cổ</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Không</a:t>
            </a:r>
            <a:r>
              <a:rPr lang="vi-VN" sz="3200" dirty="0" smtClean="0">
                <a:latin typeface="Times New Roman" pitchFamily="18" charset="0"/>
                <a:cs typeface="Times New Roman" pitchFamily="18" charset="0"/>
              </a:rPr>
              <a:t> phù hợp với bầu không khí xã hội xa xưa</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8929444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heel(4)">
                                      <p:cBhvr>
                                        <p:cTn id="7" dur="2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strips(down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heel(4)">
                                      <p:cBhvr>
                                        <p:cTn id="17" dur="20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strips(down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heel(4)">
                                      <p:cBhvr>
                                        <p:cTn id="2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48" grpId="0" animBg="1"/>
      <p:bldP spid="49" grpId="0"/>
      <p:bldP spid="50" grpId="0" animBg="1"/>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1304455" y="936586"/>
            <a:ext cx="1003372" cy="1081601"/>
            <a:chOff x="6054436" y="2405136"/>
            <a:chExt cx="849821" cy="635481"/>
          </a:xfrm>
          <a:effectLst>
            <a:outerShdw blurRad="50800" dist="38100" dir="5400000" algn="t" rotWithShape="0">
              <a:prstClr val="black">
                <a:alpha val="40000"/>
              </a:prstClr>
            </a:outerShdw>
          </a:effectLst>
        </p:grpSpPr>
        <p:sp>
          <p:nvSpPr>
            <p:cNvPr id="6"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latin typeface="+mj-ea"/>
                <a:ea typeface="+mj-ea"/>
              </a:endParaRPr>
            </a:p>
          </p:txBody>
        </p:sp>
        <p:sp>
          <p:nvSpPr>
            <p:cNvPr id="7"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latin typeface="+mj-ea"/>
                <a:ea typeface="+mj-ea"/>
              </a:endParaRPr>
            </a:p>
          </p:txBody>
        </p:sp>
        <p:sp>
          <p:nvSpPr>
            <p:cNvPr id="8"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latin typeface="+mj-ea"/>
                <a:ea typeface="+mj-ea"/>
              </a:endParaRPr>
            </a:p>
          </p:txBody>
        </p:sp>
        <p:sp>
          <p:nvSpPr>
            <p:cNvPr id="9"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sz="2400" dirty="0">
                <a:latin typeface="+mj-ea"/>
                <a:ea typeface="+mj-ea"/>
              </a:endParaRPr>
            </a:p>
          </p:txBody>
        </p:sp>
        <p:sp>
          <p:nvSpPr>
            <p:cNvPr id="10"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sz="2400" dirty="0">
                <a:latin typeface="+mj-ea"/>
                <a:ea typeface="+mj-ea"/>
              </a:endParaRPr>
            </a:p>
          </p:txBody>
        </p:sp>
        <p:sp>
          <p:nvSpPr>
            <p:cNvPr id="11"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4"/>
            </a:solidFill>
            <a:ln>
              <a:noFill/>
            </a:ln>
          </p:spPr>
          <p:txBody>
            <a:bodyPr/>
            <a:lstStyle/>
            <a:p>
              <a:endParaRPr lang="en-US" sz="2400" dirty="0">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sz="2400" dirty="0">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sz="2400" dirty="0">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sz="2400" dirty="0">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mj-ea"/>
                <a:ea typeface="+mj-ea"/>
              </a:endParaRPr>
            </a:p>
          </p:txBody>
        </p:sp>
      </p:grpSp>
      <p:pic>
        <p:nvPicPr>
          <p:cNvPr id="38"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2207431" y="64656"/>
            <a:ext cx="4337988" cy="212216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3283" y="881"/>
            <a:ext cx="4406964" cy="1933260"/>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3018912" y="562156"/>
            <a:ext cx="3045624" cy="1569675"/>
          </a:xfrm>
          <a:prstGeom prst="rect">
            <a:avLst/>
          </a:prstGeom>
        </p:spPr>
        <p:txBody>
          <a:bodyPr wrap="square" lIns="91452" tIns="45727" rIns="91452" bIns="45727">
            <a:spAutoFit/>
          </a:bodyPr>
          <a:lstStyle/>
          <a:p>
            <a:pPr algn="ctr">
              <a:lnSpc>
                <a:spcPct val="120000"/>
              </a:lnSpc>
            </a:pPr>
            <a:r>
              <a:rPr lang="en-US" altLang="zh-CN" sz="4000" b="1" dirty="0" err="1" smtClean="0">
                <a:solidFill>
                  <a:schemeClr val="bg2">
                    <a:lumMod val="75000"/>
                    <a:lumOff val="25000"/>
                  </a:schemeClr>
                </a:solidFill>
                <a:latin typeface="+mj-ea"/>
                <a:ea typeface="+mj-ea"/>
              </a:rPr>
              <a:t>Bài</a:t>
            </a:r>
            <a:r>
              <a:rPr lang="en-US" altLang="zh-CN" sz="4000" b="1" dirty="0" smtClean="0">
                <a:solidFill>
                  <a:schemeClr val="bg2">
                    <a:lumMod val="75000"/>
                    <a:lumOff val="25000"/>
                  </a:schemeClr>
                </a:solidFill>
                <a:latin typeface="+mj-ea"/>
                <a:ea typeface="+mj-ea"/>
              </a:rPr>
              <a:t> </a:t>
            </a:r>
            <a:r>
              <a:rPr lang="en-US" altLang="zh-CN" sz="4000" b="1" dirty="0" err="1" smtClean="0">
                <a:solidFill>
                  <a:schemeClr val="bg2">
                    <a:lumMod val="75000"/>
                    <a:lumOff val="25000"/>
                  </a:schemeClr>
                </a:solidFill>
                <a:latin typeface="+mj-ea"/>
                <a:ea typeface="+mj-ea"/>
              </a:rPr>
              <a:t>tập</a:t>
            </a:r>
            <a:r>
              <a:rPr lang="en-US" altLang="zh-CN" sz="4000" b="1" dirty="0" smtClean="0">
                <a:solidFill>
                  <a:schemeClr val="bg2">
                    <a:lumMod val="75000"/>
                    <a:lumOff val="25000"/>
                  </a:schemeClr>
                </a:solidFill>
                <a:latin typeface="+mj-ea"/>
                <a:ea typeface="+mj-ea"/>
              </a:rPr>
              <a:t> </a:t>
            </a:r>
            <a:r>
              <a:rPr lang="en-US" altLang="zh-CN" sz="4000" b="1" dirty="0" err="1" smtClean="0">
                <a:solidFill>
                  <a:schemeClr val="bg2">
                    <a:lumMod val="75000"/>
                    <a:lumOff val="25000"/>
                  </a:schemeClr>
                </a:solidFill>
                <a:latin typeface="+mj-ea"/>
                <a:ea typeface="+mj-ea"/>
              </a:rPr>
              <a:t>nhanh</a:t>
            </a:r>
            <a:endParaRPr lang="zh-CN" altLang="en-US" sz="4000" b="1" dirty="0">
              <a:solidFill>
                <a:schemeClr val="bg2">
                  <a:lumMod val="75000"/>
                  <a:lumOff val="25000"/>
                </a:schemeClr>
              </a:solidFill>
              <a:latin typeface="+mj-ea"/>
              <a:ea typeface="+mj-ea"/>
            </a:endParaRPr>
          </a:p>
        </p:txBody>
      </p:sp>
      <p:sp>
        <p:nvSpPr>
          <p:cNvPr id="33" name="Cloud 32"/>
          <p:cNvSpPr/>
          <p:nvPr/>
        </p:nvSpPr>
        <p:spPr>
          <a:xfrm>
            <a:off x="2689417" y="2186816"/>
            <a:ext cx="4060830" cy="3236026"/>
          </a:xfrm>
          <a:prstGeom prst="cloud">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Cho </a:t>
            </a:r>
            <a:r>
              <a:rPr lang="en-US" sz="3600" dirty="0" err="1" smtClean="0">
                <a:latin typeface="Times New Roman" pitchFamily="18" charset="0"/>
                <a:cs typeface="Times New Roman" pitchFamily="18" charset="0"/>
              </a:rPr>
              <a:t>biết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sau</a:t>
            </a:r>
            <a:endParaRPr lang="en-US" sz="3600" dirty="0">
              <a:latin typeface="Times New Roman" pitchFamily="18" charset="0"/>
              <a:cs typeface="Times New Roman" pitchFamily="18" charset="0"/>
            </a:endParaRPr>
          </a:p>
        </p:txBody>
      </p:sp>
      <p:sp>
        <p:nvSpPr>
          <p:cNvPr id="34" name="TextBox 33"/>
          <p:cNvSpPr txBox="1"/>
          <p:nvPr/>
        </p:nvSpPr>
        <p:spPr>
          <a:xfrm>
            <a:off x="544807" y="2186817"/>
            <a:ext cx="5985934" cy="2246769"/>
          </a:xfrm>
          <a:prstGeom prst="rect">
            <a:avLst/>
          </a:prstGeom>
          <a:noFill/>
        </p:spPr>
        <p:txBody>
          <a:bodyPr wrap="none" rtlCol="0">
            <a:spAutoFit/>
          </a:bodyPr>
          <a:lstStyle/>
          <a:p>
            <a:pPr marL="342900" indent="-342900">
              <a:buAutoNum type="alphaLcPeriod"/>
            </a:pPr>
            <a:r>
              <a:rPr lang="en-US" sz="2800" dirty="0" err="1" smtClean="0">
                <a:latin typeface="Times New Roman" pitchFamily="18" charset="0"/>
                <a:cs typeface="Times New Roman" pitchFamily="18" charset="0"/>
              </a:rPr>
              <a:t>Chiều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bóng</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hôn</a:t>
            </a:r>
            <a:endParaRPr lang="en-US" sz="2800" b="1" dirty="0" smtClean="0">
              <a:latin typeface="Times New Roman" pitchFamily="18" charset="0"/>
              <a:cs typeface="Times New Roman" pitchFamily="18" charset="0"/>
            </a:endParaRPr>
          </a:p>
          <a:p>
            <a:pPr marL="342900" indent="-342900"/>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a:t>
            </a:r>
            <a:endParaRPr lang="en-US" sz="2800" dirty="0" smtClean="0">
              <a:latin typeface="Times New Roman" pitchFamily="18" charset="0"/>
              <a:cs typeface="Times New Roman" pitchFamily="18" charset="0"/>
            </a:endParaRPr>
          </a:p>
          <a:p>
            <a:pPr marL="342900" indent="-342900"/>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mái</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ông</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viễn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phố</a:t>
            </a:r>
            <a:endParaRPr lang="en-US" sz="2800" b="1" dirty="0" smtClean="0">
              <a:latin typeface="Times New Roman" pitchFamily="18" charset="0"/>
              <a:cs typeface="Times New Roman" pitchFamily="18" charset="0"/>
            </a:endParaRPr>
          </a:p>
          <a:p>
            <a:pPr marL="342900" indent="-342900"/>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sừng</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mục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cô</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thôn</a:t>
            </a:r>
            <a:r>
              <a:rPr lang="en-US" sz="2800" b="1" dirty="0" smtClean="0">
                <a:latin typeface="Times New Roman" pitchFamily="18" charset="0"/>
                <a:cs typeface="Times New Roman" pitchFamily="18" charset="0"/>
              </a:rPr>
              <a:t>.</a:t>
            </a:r>
          </a:p>
          <a:p>
            <a:pPr marL="342900" indent="-342900" algn="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Bà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5" name="TextBox 34"/>
          <p:cNvSpPr txBox="1"/>
          <p:nvPr/>
        </p:nvSpPr>
        <p:spPr>
          <a:xfrm>
            <a:off x="571521" y="5403267"/>
            <a:ext cx="5344668" cy="523220"/>
          </a:xfrm>
          <a:prstGeom prst="rect">
            <a:avLst/>
          </a:prstGeom>
          <a:noFill/>
        </p:spPr>
        <p:txBody>
          <a:bodyPr wrap="none" rtlCol="0">
            <a:spAutoFit/>
          </a:bodyPr>
          <a:lstStyle/>
          <a:p>
            <a:pPr marL="342900" indent="-342900"/>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Quyết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6" name="Right Arrow 35"/>
          <p:cNvSpPr/>
          <p:nvPr/>
        </p:nvSpPr>
        <p:spPr>
          <a:xfrm>
            <a:off x="6451919" y="2985516"/>
            <a:ext cx="596656" cy="769640"/>
          </a:xfrm>
          <a:prstGeom prst="rightArrow">
            <a:avLst/>
          </a:prstGeom>
          <a:blipFill rotWithShape="1">
            <a:blip r:embed="rId6"/>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37" name="Right Arrow 36"/>
          <p:cNvSpPr/>
          <p:nvPr/>
        </p:nvSpPr>
        <p:spPr>
          <a:xfrm>
            <a:off x="6465274" y="5180597"/>
            <a:ext cx="596656" cy="769640"/>
          </a:xfrm>
          <a:prstGeom prst="rightArrow">
            <a:avLst/>
          </a:prstGeom>
          <a:blipFill rotWithShape="1">
            <a:blip r:embed="rId6"/>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41" name="Rectangle 40"/>
          <p:cNvSpPr/>
          <p:nvPr/>
        </p:nvSpPr>
        <p:spPr>
          <a:xfrm>
            <a:off x="7257847" y="4631518"/>
            <a:ext cx="1745445" cy="2677656"/>
          </a:xfrm>
          <a:prstGeom prst="rect">
            <a:avLst/>
          </a:prstGeom>
        </p:spPr>
        <p:txBody>
          <a:bodyPr wrap="square">
            <a:spAutoFit/>
          </a:bodyPr>
          <a:lstStyle/>
          <a:p>
            <a:pPr algn="ct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4" name="Rectangle 43"/>
          <p:cNvSpPr/>
          <p:nvPr/>
        </p:nvSpPr>
        <p:spPr>
          <a:xfrm>
            <a:off x="7372133" y="2351314"/>
            <a:ext cx="1745445" cy="2677656"/>
          </a:xfrm>
          <a:prstGeom prst="rect">
            <a:avLst/>
          </a:prstGeom>
        </p:spPr>
        <p:txBody>
          <a:bodyPr wrap="square">
            <a:spAutoFit/>
          </a:bodyPr>
          <a:lstStyle/>
          <a:p>
            <a:pPr algn="ct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xưa</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0509696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2"/>
                                        </p:tgtEl>
                                        <p:attrNameLst>
                                          <p:attrName>ppt_x</p:attrName>
                                          <p:attrName>ppt_y</p:attrName>
                                        </p:attrNameLst>
                                      </p:cBhvr>
                                      <p:rCtr x="35556" y="11111"/>
                                    </p:animMotion>
                                  </p:childTnLst>
                                </p:cTn>
                              </p:par>
                              <p:par>
                                <p:cTn id="10" presetID="53" presetClass="entr" presetSubtype="16" fill="hold" nodeType="withEffect">
                                  <p:stCondLst>
                                    <p:cond delay="130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42" presetClass="entr" presetSubtype="0" fill="hold" nodeType="withEffect">
                                  <p:stCondLst>
                                    <p:cond delay="160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anim calcmode="lin" valueType="num">
                                      <p:cBhvr>
                                        <p:cTn id="18" dur="500" fill="hold"/>
                                        <p:tgtEl>
                                          <p:spTgt spid="39"/>
                                        </p:tgtEl>
                                        <p:attrNameLst>
                                          <p:attrName>ppt_x</p:attrName>
                                        </p:attrNameLst>
                                      </p:cBhvr>
                                      <p:tavLst>
                                        <p:tav tm="0">
                                          <p:val>
                                            <p:strVal val="#ppt_x"/>
                                          </p:val>
                                        </p:tav>
                                        <p:tav tm="100000">
                                          <p:val>
                                            <p:strVal val="#ppt_x"/>
                                          </p:val>
                                        </p:tav>
                                      </p:tavLst>
                                    </p:anim>
                                    <p:anim calcmode="lin" valueType="num">
                                      <p:cBhvr>
                                        <p:cTn id="19" dur="5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100"/>
                            </p:stCondLst>
                            <p:childTnLst>
                              <p:par>
                                <p:cTn id="21" presetID="16" presetClass="entr" presetSubtype="21"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arn(inVertical)">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33"/>
                                        </p:tgtEl>
                                      </p:cBhvr>
                                    </p:animEffect>
                                    <p:set>
                                      <p:cBhvr>
                                        <p:cTn id="34" dur="1" fill="hold">
                                          <p:stCondLst>
                                            <p:cond delay="499"/>
                                          </p:stCondLst>
                                        </p:cTn>
                                        <p:tgtEl>
                                          <p:spTgt spid="3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strips(downLeft)">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strips(downLeft)">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strips(downLeft)">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heel(4)">
                                      <p:cBhvr>
                                        <p:cTn id="54" dur="20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strips(downLeft)">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4" fill="hold" grpId="0"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heel(4)">
                                      <p:cBhvr>
                                        <p:cTn id="64"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3" grpId="0" animBg="1"/>
      <p:bldP spid="33" grpId="1" animBg="1"/>
      <p:bldP spid="34" grpId="0"/>
      <p:bldP spid="35" grpId="0"/>
      <p:bldP spid="36" grpId="0" animBg="1"/>
      <p:bldP spid="37" grpId="0" animBg="1"/>
      <p:bldP spid="41"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384" y="1272253"/>
            <a:ext cx="7146321" cy="1477328"/>
          </a:xfrm>
          <a:prstGeom prst="rect">
            <a:avLst/>
          </a:prstGeom>
        </p:spPr>
        <p:txBody>
          <a:bodyPr wrap="square">
            <a:spAutoFit/>
          </a:bodyPr>
          <a:lstStyle/>
          <a:p>
            <a:r>
              <a:rPr lang="vi-VN" sz="3000" dirty="0" smtClean="0">
                <a:latin typeface="Times New Roman" pitchFamily="18" charset="0"/>
                <a:cs typeface="Times New Roman" pitchFamily="18" charset="0"/>
              </a:rPr>
              <a:t>a.</a:t>
            </a:r>
            <a:r>
              <a:rPr lang="en-US" sz="3000" dirty="0" smtClean="0">
                <a:latin typeface="Times New Roman" pitchFamily="18" charset="0"/>
                <a:cs typeface="Times New Roman" pitchFamily="18" charset="0"/>
              </a:rPr>
              <a:t>1. </a:t>
            </a:r>
            <a:r>
              <a:rPr lang="vi-VN" sz="3000" dirty="0" smtClean="0">
                <a:latin typeface="Times New Roman" pitchFamily="18" charset="0"/>
                <a:cs typeface="Times New Roman" pitchFamily="18" charset="0"/>
              </a:rPr>
              <a:t>Kỳ thi này con đạt loại giỏi. Con đề nghị mẹ thưởng cho con một phần thưởng xứng đáng!</a:t>
            </a:r>
            <a:endParaRPr lang="en-US" sz="3000" dirty="0">
              <a:latin typeface="Times New Roman" pitchFamily="18" charset="0"/>
              <a:cs typeface="Times New Roman" pitchFamily="18" charset="0"/>
            </a:endParaRPr>
          </a:p>
        </p:txBody>
      </p:sp>
      <p:sp>
        <p:nvSpPr>
          <p:cNvPr id="3" name="文本框 10"/>
          <p:cNvSpPr txBox="1"/>
          <p:nvPr/>
        </p:nvSpPr>
        <p:spPr>
          <a:xfrm>
            <a:off x="190626" y="234333"/>
            <a:ext cx="8478111" cy="646331"/>
          </a:xfrm>
          <a:prstGeom prst="rect">
            <a:avLst/>
          </a:prstGeom>
          <a:noFill/>
        </p:spPr>
        <p:txBody>
          <a:bodyPr wrap="square" rtlCol="0">
            <a:spAutoFit/>
          </a:bodyPr>
          <a:lstStyle/>
          <a:p>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2.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Không</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nên</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lạm</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dụng</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từ</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Hán</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Việt</a:t>
            </a:r>
            <a:endParaRPr lang="zh-CN" altLang="en-US" sz="3600" b="1" u="sng" dirty="0">
              <a:solidFill>
                <a:srgbClr val="FF0000"/>
              </a:solidFill>
              <a:latin typeface="Times New Roman" pitchFamily="18" charset="0"/>
              <a:ea typeface="微软雅黑" panose="020B0503020204020204" pitchFamily="34" charset="-122"/>
              <a:cs typeface="Times New Roman" pitchFamily="18" charset="0"/>
            </a:endParaRPr>
          </a:p>
        </p:txBody>
      </p:sp>
      <p:sp>
        <p:nvSpPr>
          <p:cNvPr id="4" name="Freeform 219"/>
          <p:cNvSpPr>
            <a:spLocks noEditPoints="1"/>
          </p:cNvSpPr>
          <p:nvPr/>
        </p:nvSpPr>
        <p:spPr bwMode="auto">
          <a:xfrm>
            <a:off x="328570" y="1346885"/>
            <a:ext cx="455245" cy="581660"/>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ln/>
          <a:ex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p>
            <a:pPr algn="ctr"/>
            <a:endParaRPr lang="zh-CN" altLang="en-US"/>
          </a:p>
        </p:txBody>
      </p:sp>
      <p:sp>
        <p:nvSpPr>
          <p:cNvPr id="5" name="Freeform 219"/>
          <p:cNvSpPr>
            <a:spLocks noEditPoints="1"/>
          </p:cNvSpPr>
          <p:nvPr/>
        </p:nvSpPr>
        <p:spPr bwMode="auto">
          <a:xfrm>
            <a:off x="335994" y="2824384"/>
            <a:ext cx="455245" cy="581660"/>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ln/>
          <a:ex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p>
            <a:pPr algn="ctr"/>
            <a:endParaRPr lang="zh-CN" altLang="en-US"/>
          </a:p>
        </p:txBody>
      </p:sp>
      <p:sp>
        <p:nvSpPr>
          <p:cNvPr id="6" name="Freeform 219"/>
          <p:cNvSpPr>
            <a:spLocks noEditPoints="1"/>
          </p:cNvSpPr>
          <p:nvPr/>
        </p:nvSpPr>
        <p:spPr bwMode="auto">
          <a:xfrm>
            <a:off x="362710" y="4279568"/>
            <a:ext cx="455245" cy="581660"/>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ln/>
          <a:ex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p>
            <a:pPr algn="ctr"/>
            <a:endParaRPr lang="zh-CN" altLang="en-US"/>
          </a:p>
        </p:txBody>
      </p:sp>
      <p:sp>
        <p:nvSpPr>
          <p:cNvPr id="7" name="Freeform 219"/>
          <p:cNvSpPr>
            <a:spLocks noEditPoints="1"/>
          </p:cNvSpPr>
          <p:nvPr/>
        </p:nvSpPr>
        <p:spPr bwMode="auto">
          <a:xfrm>
            <a:off x="380520" y="5677411"/>
            <a:ext cx="455245" cy="581660"/>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ln/>
          <a:ex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p>
            <a:pPr algn="ctr"/>
            <a:endParaRPr lang="zh-CN" altLang="en-US"/>
          </a:p>
        </p:txBody>
      </p:sp>
      <p:sp>
        <p:nvSpPr>
          <p:cNvPr id="8" name="Cloud 7"/>
          <p:cNvSpPr/>
          <p:nvPr/>
        </p:nvSpPr>
        <p:spPr>
          <a:xfrm>
            <a:off x="2639865" y="1346796"/>
            <a:ext cx="4804687" cy="2755602"/>
          </a:xfrm>
          <a:prstGeom prst="cloud">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Theo em, trong mỗi cặp câu dưới đây, câu nào có cách diễn đạt hay hơn? Vì sao?</a:t>
            </a:r>
            <a:endParaRPr kumimoji="1" lang="en-US" sz="3200" dirty="0">
              <a:latin typeface="Times New Roman" pitchFamily="18" charset="0"/>
              <a:cs typeface="Times New Roman" pitchFamily="18" charset="0"/>
            </a:endParaRPr>
          </a:p>
        </p:txBody>
      </p:sp>
      <p:sp>
        <p:nvSpPr>
          <p:cNvPr id="9" name="Rectangle 8"/>
          <p:cNvSpPr/>
          <p:nvPr/>
        </p:nvSpPr>
        <p:spPr>
          <a:xfrm>
            <a:off x="1070384" y="2704251"/>
            <a:ext cx="7146321" cy="1015663"/>
          </a:xfrm>
          <a:prstGeom prst="rect">
            <a:avLst/>
          </a:prstGeom>
        </p:spPr>
        <p:txBody>
          <a:bodyPr wrap="square">
            <a:spAutoFit/>
          </a:bodyPr>
          <a:lstStyle/>
          <a:p>
            <a:r>
              <a:rPr lang="vi-VN" sz="3000" dirty="0" smtClean="0">
                <a:latin typeface="Times New Roman" pitchFamily="18" charset="0"/>
                <a:cs typeface="Times New Roman" pitchFamily="18" charset="0"/>
              </a:rPr>
              <a:t>a.</a:t>
            </a:r>
            <a:r>
              <a:rPr lang="en-US" sz="3000" dirty="0" smtClean="0">
                <a:latin typeface="Times New Roman" pitchFamily="18" charset="0"/>
                <a:cs typeface="Times New Roman" pitchFamily="18" charset="0"/>
              </a:rPr>
              <a:t>2.</a:t>
            </a:r>
            <a:r>
              <a:rPr lang="vi-VN" sz="3000" dirty="0" smtClean="0">
                <a:latin typeface="Times New Roman" pitchFamily="18" charset="0"/>
                <a:cs typeface="Times New Roman" pitchFamily="18" charset="0"/>
              </a:rPr>
              <a:t> Kỳ thi này con đạt loại giỏi, mẹ thưởng cho con một phần thưởng xứng đáng nhé!</a:t>
            </a:r>
            <a:endParaRPr lang="en-US" sz="3000" dirty="0">
              <a:latin typeface="Times New Roman" pitchFamily="18" charset="0"/>
              <a:cs typeface="Times New Roman" pitchFamily="18" charset="0"/>
            </a:endParaRPr>
          </a:p>
        </p:txBody>
      </p:sp>
      <p:sp>
        <p:nvSpPr>
          <p:cNvPr id="10" name="Rectangle 9"/>
          <p:cNvSpPr/>
          <p:nvPr/>
        </p:nvSpPr>
        <p:spPr>
          <a:xfrm>
            <a:off x="1117676" y="4295334"/>
            <a:ext cx="7146321" cy="553998"/>
          </a:xfrm>
          <a:prstGeom prst="rect">
            <a:avLst/>
          </a:prstGeom>
        </p:spPr>
        <p:txBody>
          <a:bodyPr wrap="square">
            <a:spAutoFit/>
          </a:bodyPr>
          <a:lstStyle/>
          <a:p>
            <a:r>
              <a:rPr lang="vi-VN" sz="3000" dirty="0" smtClean="0">
                <a:latin typeface="Times New Roman" pitchFamily="18" charset="0"/>
                <a:cs typeface="Times New Roman" pitchFamily="18" charset="0"/>
              </a:rPr>
              <a:t>b.</a:t>
            </a:r>
            <a:r>
              <a:rPr lang="en-US" sz="3000" dirty="0" smtClean="0">
                <a:latin typeface="Times New Roman" pitchFamily="18" charset="0"/>
                <a:cs typeface="Times New Roman" pitchFamily="18" charset="0"/>
              </a:rPr>
              <a:t>1.</a:t>
            </a:r>
            <a:r>
              <a:rPr lang="vi-VN" sz="3000" dirty="0" smtClean="0">
                <a:latin typeface="Times New Roman" pitchFamily="18" charset="0"/>
                <a:cs typeface="Times New Roman" pitchFamily="18" charset="0"/>
              </a:rPr>
              <a:t> Ngoài sân, nhi đồng đang vui đùa.</a:t>
            </a:r>
            <a:endParaRPr lang="en-US" sz="3000" dirty="0">
              <a:latin typeface="Times New Roman" pitchFamily="18" charset="0"/>
              <a:cs typeface="Times New Roman" pitchFamily="18" charset="0"/>
            </a:endParaRPr>
          </a:p>
        </p:txBody>
      </p:sp>
      <p:sp>
        <p:nvSpPr>
          <p:cNvPr id="11" name="Rectangle 10"/>
          <p:cNvSpPr/>
          <p:nvPr/>
        </p:nvSpPr>
        <p:spPr>
          <a:xfrm>
            <a:off x="1129499" y="5630113"/>
            <a:ext cx="4498058" cy="1015663"/>
          </a:xfrm>
          <a:prstGeom prst="rect">
            <a:avLst/>
          </a:prstGeom>
        </p:spPr>
        <p:txBody>
          <a:bodyPr wrap="square">
            <a:spAutoFit/>
          </a:bodyPr>
          <a:lstStyle/>
          <a:p>
            <a:r>
              <a:rPr lang="vi-VN" sz="3000" dirty="0" smtClean="0">
                <a:latin typeface="Times New Roman" pitchFamily="18" charset="0"/>
                <a:cs typeface="Times New Roman" pitchFamily="18" charset="0"/>
              </a:rPr>
              <a:t>b.</a:t>
            </a:r>
            <a:r>
              <a:rPr lang="en-US" sz="3000" dirty="0" smtClean="0">
                <a:latin typeface="Times New Roman" pitchFamily="18" charset="0"/>
                <a:cs typeface="Times New Roman" pitchFamily="18" charset="0"/>
              </a:rPr>
              <a:t>2. </a:t>
            </a:r>
            <a:r>
              <a:rPr lang="vi-VN" sz="3000" dirty="0" smtClean="0">
                <a:latin typeface="Times New Roman" pitchFamily="18" charset="0"/>
                <a:cs typeface="Times New Roman" pitchFamily="18" charset="0"/>
              </a:rPr>
              <a:t>Ngoài sân, trẻ em đang vui đùa.</a:t>
            </a:r>
            <a:endParaRPr lang="en-US" sz="3000" dirty="0">
              <a:latin typeface="Times New Roman" pitchFamily="18" charset="0"/>
              <a:cs typeface="Times New Roman" pitchFamily="18" charset="0"/>
            </a:endParaRPr>
          </a:p>
        </p:txBody>
      </p:sp>
      <p:pic>
        <p:nvPicPr>
          <p:cNvPr id="12" name="Picture 11" descr="—Pngtree—read little mouse_2777282.png"/>
          <p:cNvPicPr>
            <a:picLocks noChangeAspect="1"/>
          </p:cNvPicPr>
          <p:nvPr/>
        </p:nvPicPr>
        <p:blipFill>
          <a:blip r:embed="rId2"/>
          <a:stretch>
            <a:fillRect/>
          </a:stretch>
        </p:blipFill>
        <p:spPr>
          <a:xfrm>
            <a:off x="6656117" y="2081226"/>
            <a:ext cx="2648103" cy="5011106"/>
          </a:xfrm>
          <a:prstGeom prst="rect">
            <a:avLst/>
          </a:prstGeom>
        </p:spPr>
      </p:pic>
    </p:spTree>
    <p:extLst>
      <p:ext uri="{BB962C8B-B14F-4D97-AF65-F5344CB8AC3E}">
        <p14:creationId xmlns:p14="http://schemas.microsoft.com/office/powerpoint/2010/main" val="28455047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8" presetClass="entr" presetSubtype="1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trips(downLeft)">
                                      <p:cBhvr>
                                        <p:cTn id="28" dur="500"/>
                                        <p:tgtEl>
                                          <p:spTgt spid="2"/>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down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Left)">
                                      <p:cBhvr>
                                        <p:cTn id="36" dur="500"/>
                                        <p:tgtEl>
                                          <p:spTgt spid="9"/>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strips(downLeft)">
                                      <p:cBhvr>
                                        <p:cTn id="44" dur="500"/>
                                        <p:tgtEl>
                                          <p:spTgt spid="10"/>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strips(down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8" grpId="1" animBg="1"/>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566" y="189162"/>
            <a:ext cx="4066974" cy="1938992"/>
          </a:xfrm>
          <a:prstGeom prst="rect">
            <a:avLst/>
          </a:prstGeom>
        </p:spPr>
        <p:txBody>
          <a:bodyPr wrap="square">
            <a:spAutoFit/>
          </a:bodyPr>
          <a:lstStyle/>
          <a:p>
            <a:pPr algn="just"/>
            <a:r>
              <a:rPr lang="vi-VN" sz="3000" dirty="0" smtClean="0">
                <a:latin typeface="Times New Roman" pitchFamily="18" charset="0"/>
                <a:cs typeface="Times New Roman" pitchFamily="18" charset="0"/>
              </a:rPr>
              <a:t>a.</a:t>
            </a:r>
            <a:r>
              <a:rPr lang="en-US" sz="3000" dirty="0" smtClean="0">
                <a:latin typeface="Times New Roman" pitchFamily="18" charset="0"/>
                <a:cs typeface="Times New Roman" pitchFamily="18" charset="0"/>
              </a:rPr>
              <a:t>1. </a:t>
            </a:r>
            <a:r>
              <a:rPr lang="vi-VN" sz="3000" dirty="0" smtClean="0">
                <a:latin typeface="Times New Roman" pitchFamily="18" charset="0"/>
                <a:cs typeface="Times New Roman" pitchFamily="18" charset="0"/>
              </a:rPr>
              <a:t>Kỳ thi này con đạt loại giỏi. Con </a:t>
            </a:r>
            <a:r>
              <a:rPr lang="vi-VN" sz="3000" b="1" i="1" dirty="0" smtClean="0">
                <a:latin typeface="Times New Roman" pitchFamily="18" charset="0"/>
                <a:cs typeface="Times New Roman" pitchFamily="18" charset="0"/>
              </a:rPr>
              <a:t>đề nghị </a:t>
            </a:r>
            <a:r>
              <a:rPr lang="vi-VN" sz="3000" dirty="0" smtClean="0">
                <a:latin typeface="Times New Roman" pitchFamily="18" charset="0"/>
                <a:cs typeface="Times New Roman" pitchFamily="18" charset="0"/>
              </a:rPr>
              <a:t>mẹ thưởng cho con một phần thưởng xứng đáng!</a:t>
            </a:r>
            <a:endParaRPr lang="en-US" sz="3000" dirty="0">
              <a:latin typeface="Times New Roman" pitchFamily="18" charset="0"/>
              <a:cs typeface="Times New Roman" pitchFamily="18" charset="0"/>
            </a:endParaRPr>
          </a:p>
        </p:txBody>
      </p:sp>
      <p:sp>
        <p:nvSpPr>
          <p:cNvPr id="9" name="Rectangle 8"/>
          <p:cNvSpPr/>
          <p:nvPr/>
        </p:nvSpPr>
        <p:spPr>
          <a:xfrm>
            <a:off x="4781462" y="220694"/>
            <a:ext cx="3967260" cy="1938992"/>
          </a:xfrm>
          <a:prstGeom prst="rect">
            <a:avLst/>
          </a:prstGeom>
        </p:spPr>
        <p:txBody>
          <a:bodyPr wrap="square">
            <a:spAutoFit/>
          </a:bodyPr>
          <a:lstStyle/>
          <a:p>
            <a:pPr algn="just"/>
            <a:r>
              <a:rPr lang="vi-VN" sz="3000" dirty="0" smtClean="0">
                <a:latin typeface="Times New Roman" pitchFamily="18" charset="0"/>
                <a:cs typeface="Times New Roman" pitchFamily="18" charset="0"/>
              </a:rPr>
              <a:t>a.</a:t>
            </a:r>
            <a:r>
              <a:rPr lang="en-US" sz="3000" dirty="0" smtClean="0">
                <a:latin typeface="Times New Roman" pitchFamily="18" charset="0"/>
                <a:cs typeface="Times New Roman" pitchFamily="18" charset="0"/>
              </a:rPr>
              <a:t>2.</a:t>
            </a:r>
            <a:r>
              <a:rPr lang="vi-VN" sz="3000" dirty="0" smtClean="0">
                <a:latin typeface="Times New Roman" pitchFamily="18" charset="0"/>
                <a:cs typeface="Times New Roman" pitchFamily="18" charset="0"/>
              </a:rPr>
              <a:t> Kỳ thi này con đạt loại giỏi, mẹ thưởng cho con một phần thưởng xứng đáng nhé!</a:t>
            </a:r>
            <a:endParaRPr lang="en-US" sz="3000" dirty="0">
              <a:latin typeface="Times New Roman" pitchFamily="18" charset="0"/>
              <a:cs typeface="Times New Roman" pitchFamily="18" charset="0"/>
            </a:endParaRPr>
          </a:p>
        </p:txBody>
      </p:sp>
      <p:sp>
        <p:nvSpPr>
          <p:cNvPr id="10" name="Rectangle 9"/>
          <p:cNvSpPr/>
          <p:nvPr/>
        </p:nvSpPr>
        <p:spPr>
          <a:xfrm>
            <a:off x="295566" y="2081012"/>
            <a:ext cx="4066974" cy="1015663"/>
          </a:xfrm>
          <a:prstGeom prst="rect">
            <a:avLst/>
          </a:prstGeom>
        </p:spPr>
        <p:txBody>
          <a:bodyPr wrap="square">
            <a:spAutoFit/>
          </a:bodyPr>
          <a:lstStyle/>
          <a:p>
            <a:r>
              <a:rPr lang="vi-VN" sz="3000" dirty="0" smtClean="0">
                <a:solidFill>
                  <a:srgbClr val="0070C0"/>
                </a:solidFill>
                <a:latin typeface="Times New Roman" pitchFamily="18" charset="0"/>
                <a:cs typeface="Times New Roman" pitchFamily="18" charset="0"/>
              </a:rPr>
              <a:t>b.</a:t>
            </a:r>
            <a:r>
              <a:rPr lang="en-US" sz="3000" dirty="0" smtClean="0">
                <a:solidFill>
                  <a:srgbClr val="0070C0"/>
                </a:solidFill>
                <a:latin typeface="Times New Roman" pitchFamily="18" charset="0"/>
                <a:cs typeface="Times New Roman" pitchFamily="18" charset="0"/>
              </a:rPr>
              <a:t>1.</a:t>
            </a:r>
            <a:r>
              <a:rPr lang="vi-VN" sz="3000" dirty="0" smtClean="0">
                <a:solidFill>
                  <a:srgbClr val="0070C0"/>
                </a:solidFill>
                <a:latin typeface="Times New Roman" pitchFamily="18" charset="0"/>
                <a:cs typeface="Times New Roman" pitchFamily="18" charset="0"/>
              </a:rPr>
              <a:t> Ngoài sân, </a:t>
            </a:r>
            <a:r>
              <a:rPr lang="vi-VN" sz="3000" b="1" i="1" dirty="0" smtClean="0">
                <a:solidFill>
                  <a:srgbClr val="0070C0"/>
                </a:solidFill>
                <a:latin typeface="Times New Roman" pitchFamily="18" charset="0"/>
                <a:cs typeface="Times New Roman" pitchFamily="18" charset="0"/>
              </a:rPr>
              <a:t>nhi đồng </a:t>
            </a:r>
            <a:r>
              <a:rPr lang="vi-VN" sz="3000" dirty="0" smtClean="0">
                <a:solidFill>
                  <a:srgbClr val="0070C0"/>
                </a:solidFill>
                <a:latin typeface="Times New Roman" pitchFamily="18" charset="0"/>
                <a:cs typeface="Times New Roman" pitchFamily="18" charset="0"/>
              </a:rPr>
              <a:t>đang vui đùa.</a:t>
            </a:r>
            <a:endParaRPr lang="en-US" sz="3000" dirty="0">
              <a:solidFill>
                <a:srgbClr val="0070C0"/>
              </a:solidFill>
              <a:latin typeface="Times New Roman" pitchFamily="18" charset="0"/>
              <a:cs typeface="Times New Roman" pitchFamily="18" charset="0"/>
            </a:endParaRPr>
          </a:p>
        </p:txBody>
      </p:sp>
      <p:sp>
        <p:nvSpPr>
          <p:cNvPr id="11" name="Rectangle 10"/>
          <p:cNvSpPr/>
          <p:nvPr/>
        </p:nvSpPr>
        <p:spPr>
          <a:xfrm>
            <a:off x="4781462" y="2112543"/>
            <a:ext cx="4498058" cy="1015663"/>
          </a:xfrm>
          <a:prstGeom prst="rect">
            <a:avLst/>
          </a:prstGeom>
        </p:spPr>
        <p:txBody>
          <a:bodyPr wrap="square">
            <a:spAutoFit/>
          </a:bodyPr>
          <a:lstStyle/>
          <a:p>
            <a:r>
              <a:rPr lang="vi-VN" sz="3000" dirty="0" smtClean="0">
                <a:solidFill>
                  <a:srgbClr val="0070C0"/>
                </a:solidFill>
                <a:latin typeface="Times New Roman" pitchFamily="18" charset="0"/>
                <a:cs typeface="Times New Roman" pitchFamily="18" charset="0"/>
              </a:rPr>
              <a:t>b.</a:t>
            </a:r>
            <a:r>
              <a:rPr lang="en-US" sz="3000" dirty="0" smtClean="0">
                <a:solidFill>
                  <a:srgbClr val="0070C0"/>
                </a:solidFill>
                <a:latin typeface="Times New Roman" pitchFamily="18" charset="0"/>
                <a:cs typeface="Times New Roman" pitchFamily="18" charset="0"/>
              </a:rPr>
              <a:t>2. </a:t>
            </a:r>
            <a:r>
              <a:rPr lang="vi-VN" sz="3000" dirty="0" smtClean="0">
                <a:solidFill>
                  <a:srgbClr val="0070C0"/>
                </a:solidFill>
                <a:latin typeface="Times New Roman" pitchFamily="18" charset="0"/>
                <a:cs typeface="Times New Roman" pitchFamily="18" charset="0"/>
              </a:rPr>
              <a:t>Ngoài sân, trẻ em đang vui đùa.</a:t>
            </a:r>
            <a:endParaRPr lang="en-US" sz="3000" dirty="0">
              <a:solidFill>
                <a:srgbClr val="0070C0"/>
              </a:solidFill>
              <a:latin typeface="Times New Roman" pitchFamily="18" charset="0"/>
              <a:cs typeface="Times New Roman" pitchFamily="18" charset="0"/>
            </a:endParaRPr>
          </a:p>
        </p:txBody>
      </p:sp>
      <p:cxnSp>
        <p:nvCxnSpPr>
          <p:cNvPr id="14" name="Straight Connector 13"/>
          <p:cNvCxnSpPr/>
          <p:nvPr/>
        </p:nvCxnSpPr>
        <p:spPr>
          <a:xfrm rot="5400000">
            <a:off x="1110885" y="3429199"/>
            <a:ext cx="6858000" cy="1191"/>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Down Arrow 14"/>
          <p:cNvSpPr/>
          <p:nvPr/>
        </p:nvSpPr>
        <p:spPr>
          <a:xfrm>
            <a:off x="1808858" y="3184612"/>
            <a:ext cx="626598" cy="630620"/>
          </a:xfrm>
          <a:prstGeom prst="downArrow">
            <a:avLst/>
          </a:prstGeom>
          <a:blipFill rotWithShape="1">
            <a:blip r:embed="rId2"/>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16" name="Down Arrow 15"/>
          <p:cNvSpPr/>
          <p:nvPr/>
        </p:nvSpPr>
        <p:spPr>
          <a:xfrm>
            <a:off x="6427553" y="3263442"/>
            <a:ext cx="626598" cy="630620"/>
          </a:xfrm>
          <a:prstGeom prst="downArrow">
            <a:avLst/>
          </a:prstGeom>
          <a:blipFill rotWithShape="1">
            <a:blip r:embed="rId2"/>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17" name="Rectangle 16"/>
          <p:cNvSpPr/>
          <p:nvPr/>
        </p:nvSpPr>
        <p:spPr>
          <a:xfrm>
            <a:off x="744826" y="3967633"/>
            <a:ext cx="2624615" cy="1077218"/>
          </a:xfrm>
          <a:prstGeom prst="rect">
            <a:avLst/>
          </a:prstGeom>
        </p:spPr>
        <p:txBody>
          <a:bodyPr wrap="square">
            <a:spAutoFit/>
          </a:bodyPr>
          <a:lstStyle/>
          <a:p>
            <a:r>
              <a:rPr lang="vi-VN" sz="3200" dirty="0" smtClean="0">
                <a:latin typeface="Times New Roman" pitchFamily="18" charset="0"/>
                <a:cs typeface="Times New Roman" pitchFamily="18" charset="0"/>
              </a:rPr>
              <a:t>Dùng từ Hán Việt</a:t>
            </a:r>
            <a:endParaRPr lang="en-US" sz="3200" dirty="0">
              <a:latin typeface="Times New Roman" pitchFamily="18" charset="0"/>
              <a:cs typeface="Times New Roman" pitchFamily="18" charset="0"/>
            </a:endParaRPr>
          </a:p>
        </p:txBody>
      </p:sp>
      <p:sp>
        <p:nvSpPr>
          <p:cNvPr id="18" name="Rectangle 17"/>
          <p:cNvSpPr/>
          <p:nvPr/>
        </p:nvSpPr>
        <p:spPr>
          <a:xfrm>
            <a:off x="5524298" y="4062229"/>
            <a:ext cx="3200788" cy="1077218"/>
          </a:xfrm>
          <a:prstGeom prst="rect">
            <a:avLst/>
          </a:prstGeom>
        </p:spPr>
        <p:txBody>
          <a:bodyPr wrap="square">
            <a:spAutoFit/>
          </a:bodyPr>
          <a:lstStyle/>
          <a:p>
            <a:r>
              <a:rPr lang="vi-VN" sz="3200" dirty="0" smtClean="0">
                <a:latin typeface="Times New Roman" pitchFamily="18" charset="0"/>
                <a:cs typeface="Times New Roman" pitchFamily="18" charset="0"/>
              </a:rPr>
              <a:t>Dùng từ thuần Việt</a:t>
            </a:r>
            <a:endParaRPr lang="en-US" sz="3200" dirty="0">
              <a:latin typeface="Times New Roman" pitchFamily="18" charset="0"/>
              <a:cs typeface="Times New Roman" pitchFamily="18" charset="0"/>
            </a:endParaRPr>
          </a:p>
        </p:txBody>
      </p:sp>
      <p:sp>
        <p:nvSpPr>
          <p:cNvPr id="19" name="Down Arrow 18"/>
          <p:cNvSpPr/>
          <p:nvPr/>
        </p:nvSpPr>
        <p:spPr>
          <a:xfrm>
            <a:off x="1793090" y="4787484"/>
            <a:ext cx="626598" cy="630620"/>
          </a:xfrm>
          <a:prstGeom prst="downArrow">
            <a:avLst/>
          </a:prstGeom>
          <a:blipFill rotWithShape="1">
            <a:blip r:embed="rId2"/>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20" name="Down Arrow 19"/>
          <p:cNvSpPr/>
          <p:nvPr/>
        </p:nvSpPr>
        <p:spPr>
          <a:xfrm>
            <a:off x="6435431" y="4866314"/>
            <a:ext cx="626598" cy="630620"/>
          </a:xfrm>
          <a:prstGeom prst="downArrow">
            <a:avLst/>
          </a:prstGeom>
          <a:blipFill rotWithShape="1">
            <a:blip r:embed="rId2"/>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21" name="Rectangle 20"/>
          <p:cNvSpPr/>
          <p:nvPr/>
        </p:nvSpPr>
        <p:spPr>
          <a:xfrm>
            <a:off x="295567" y="5570504"/>
            <a:ext cx="3913278" cy="1569660"/>
          </a:xfrm>
          <a:prstGeom prst="rect">
            <a:avLst/>
          </a:prstGeom>
        </p:spPr>
        <p:txBody>
          <a:bodyPr wrap="square">
            <a:spAutoFit/>
          </a:bodyPr>
          <a:lstStyle/>
          <a:p>
            <a:pPr algn="ctr"/>
            <a:r>
              <a:rPr lang="vi-VN" sz="3200" dirty="0" smtClean="0">
                <a:latin typeface="Times New Roman" pitchFamily="18" charset="0"/>
                <a:cs typeface="Times New Roman" pitchFamily="18" charset="0"/>
              </a:rPr>
              <a:t>Thiếu tự nhiên, không phù hợp với hoàn cảnh giao tiếp</a:t>
            </a:r>
            <a:endParaRPr lang="en-US" sz="3200" dirty="0">
              <a:latin typeface="Times New Roman" pitchFamily="18" charset="0"/>
              <a:cs typeface="Times New Roman" pitchFamily="18" charset="0"/>
            </a:endParaRPr>
          </a:p>
        </p:txBody>
      </p:sp>
      <p:sp>
        <p:nvSpPr>
          <p:cNvPr id="22" name="Rectangle 21"/>
          <p:cNvSpPr/>
          <p:nvPr/>
        </p:nvSpPr>
        <p:spPr>
          <a:xfrm>
            <a:off x="5071895" y="5649334"/>
            <a:ext cx="3676827" cy="1569660"/>
          </a:xfrm>
          <a:prstGeom prst="rect">
            <a:avLst/>
          </a:prstGeom>
        </p:spPr>
        <p:txBody>
          <a:bodyPr wrap="square">
            <a:spAutoFit/>
          </a:bodyPr>
          <a:lstStyle/>
          <a:p>
            <a:pPr algn="ctr"/>
            <a:r>
              <a:rPr lang="vi-VN" sz="3200" dirty="0" smtClean="0">
                <a:latin typeface="Times New Roman" pitchFamily="18" charset="0"/>
                <a:cs typeface="Times New Roman" pitchFamily="18" charset="0"/>
              </a:rPr>
              <a:t>Tự nhiên, trong sáng phù hợp với hoàn cảnh giao tiếp</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95012070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down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strips(down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strips(down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5" grpId="0" animBg="1"/>
      <p:bldP spid="16" grpId="0" animBg="1"/>
      <p:bldP spid="17" grpId="0"/>
      <p:bldP spid="18" grpId="0"/>
      <p:bldP spid="19" grpId="0" animBg="1"/>
      <p:bldP spid="20" grpId="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384" y="1272253"/>
            <a:ext cx="7146321" cy="1477328"/>
          </a:xfrm>
          <a:prstGeom prst="rect">
            <a:avLst/>
          </a:prstGeom>
        </p:spPr>
        <p:txBody>
          <a:bodyPr wrap="square">
            <a:spAutoFit/>
          </a:bodyPr>
          <a:lstStyle/>
          <a:p>
            <a:r>
              <a:rPr lang="vi-VN" sz="3000" dirty="0" smtClean="0">
                <a:latin typeface="Times New Roman" pitchFamily="18" charset="0"/>
                <a:cs typeface="Times New Roman" pitchFamily="18" charset="0"/>
              </a:rPr>
              <a:t>a.</a:t>
            </a:r>
            <a:r>
              <a:rPr lang="en-US" sz="3000" dirty="0" smtClean="0">
                <a:latin typeface="Times New Roman" pitchFamily="18" charset="0"/>
                <a:cs typeface="Times New Roman" pitchFamily="18" charset="0"/>
              </a:rPr>
              <a:t>1. </a:t>
            </a:r>
            <a:r>
              <a:rPr lang="vi-VN" sz="3000" dirty="0" smtClean="0">
                <a:latin typeface="Times New Roman" pitchFamily="18" charset="0"/>
                <a:cs typeface="Times New Roman" pitchFamily="18" charset="0"/>
              </a:rPr>
              <a:t>Kỳ thi này con đạt loại giỏi. Con đề nghị mẹ thưởng cho con một phần thưởng xứng đáng!</a:t>
            </a:r>
            <a:endParaRPr lang="en-US" sz="3000" dirty="0">
              <a:latin typeface="Times New Roman" pitchFamily="18" charset="0"/>
              <a:cs typeface="Times New Roman" pitchFamily="18" charset="0"/>
            </a:endParaRPr>
          </a:p>
        </p:txBody>
      </p:sp>
      <p:sp>
        <p:nvSpPr>
          <p:cNvPr id="3" name="文本框 10"/>
          <p:cNvSpPr txBox="1"/>
          <p:nvPr/>
        </p:nvSpPr>
        <p:spPr>
          <a:xfrm>
            <a:off x="190626" y="234333"/>
            <a:ext cx="8478111" cy="646331"/>
          </a:xfrm>
          <a:prstGeom prst="rect">
            <a:avLst/>
          </a:prstGeom>
          <a:noFill/>
        </p:spPr>
        <p:txBody>
          <a:bodyPr wrap="square" rtlCol="0">
            <a:spAutoFit/>
          </a:bodyPr>
          <a:lstStyle/>
          <a:p>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2.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Không</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nên</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lạm</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dụng</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từ</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Hán</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Việt</a:t>
            </a:r>
            <a:endParaRPr lang="zh-CN" altLang="en-US" sz="3600" b="1" u="sng" dirty="0">
              <a:solidFill>
                <a:srgbClr val="FF0000"/>
              </a:solidFill>
              <a:latin typeface="Times New Roman" pitchFamily="18" charset="0"/>
              <a:ea typeface="微软雅黑" panose="020B0503020204020204" pitchFamily="34" charset="-122"/>
              <a:cs typeface="Times New Roman" pitchFamily="18" charset="0"/>
            </a:endParaRPr>
          </a:p>
        </p:txBody>
      </p:sp>
      <p:sp>
        <p:nvSpPr>
          <p:cNvPr id="4" name="Freeform 219"/>
          <p:cNvSpPr>
            <a:spLocks noEditPoints="1"/>
          </p:cNvSpPr>
          <p:nvPr/>
        </p:nvSpPr>
        <p:spPr bwMode="auto">
          <a:xfrm>
            <a:off x="328570" y="1346885"/>
            <a:ext cx="455245" cy="581660"/>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ln/>
          <a:ex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p>
            <a:pPr algn="ctr"/>
            <a:endParaRPr lang="zh-CN" altLang="en-US"/>
          </a:p>
        </p:txBody>
      </p:sp>
      <p:sp>
        <p:nvSpPr>
          <p:cNvPr id="5" name="Freeform 219"/>
          <p:cNvSpPr>
            <a:spLocks noEditPoints="1"/>
          </p:cNvSpPr>
          <p:nvPr/>
        </p:nvSpPr>
        <p:spPr bwMode="auto">
          <a:xfrm>
            <a:off x="335994" y="2824384"/>
            <a:ext cx="455245" cy="581660"/>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ln/>
          <a:ex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p>
            <a:pPr algn="ctr"/>
            <a:endParaRPr lang="zh-CN" altLang="en-US"/>
          </a:p>
        </p:txBody>
      </p:sp>
      <p:sp>
        <p:nvSpPr>
          <p:cNvPr id="6" name="Freeform 219"/>
          <p:cNvSpPr>
            <a:spLocks noEditPoints="1"/>
          </p:cNvSpPr>
          <p:nvPr/>
        </p:nvSpPr>
        <p:spPr bwMode="auto">
          <a:xfrm>
            <a:off x="362710" y="4279568"/>
            <a:ext cx="455245" cy="581660"/>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ln/>
          <a:ex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p>
            <a:pPr algn="ctr"/>
            <a:endParaRPr lang="zh-CN" altLang="en-US"/>
          </a:p>
        </p:txBody>
      </p:sp>
      <p:sp>
        <p:nvSpPr>
          <p:cNvPr id="7" name="Freeform 219"/>
          <p:cNvSpPr>
            <a:spLocks noEditPoints="1"/>
          </p:cNvSpPr>
          <p:nvPr/>
        </p:nvSpPr>
        <p:spPr bwMode="auto">
          <a:xfrm>
            <a:off x="380520" y="5677411"/>
            <a:ext cx="455245" cy="581660"/>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ln/>
          <a:ex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p>
            <a:pPr algn="ctr"/>
            <a:endParaRPr lang="zh-CN" altLang="en-US"/>
          </a:p>
        </p:txBody>
      </p:sp>
      <p:sp>
        <p:nvSpPr>
          <p:cNvPr id="8" name="Cloud 7"/>
          <p:cNvSpPr/>
          <p:nvPr/>
        </p:nvSpPr>
        <p:spPr>
          <a:xfrm>
            <a:off x="2639865" y="1346796"/>
            <a:ext cx="4804687" cy="2755602"/>
          </a:xfrm>
          <a:prstGeom prst="cloud">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Theo em, trong mỗi cặp câu dưới đây, câu nào có cách diễn đạt hay hơn? Vì sao?</a:t>
            </a:r>
            <a:endParaRPr kumimoji="1" lang="en-US" sz="3200" dirty="0">
              <a:latin typeface="Times New Roman" pitchFamily="18" charset="0"/>
              <a:cs typeface="Times New Roman" pitchFamily="18" charset="0"/>
            </a:endParaRPr>
          </a:p>
        </p:txBody>
      </p:sp>
      <p:sp>
        <p:nvSpPr>
          <p:cNvPr id="9" name="Rectangle 8"/>
          <p:cNvSpPr/>
          <p:nvPr/>
        </p:nvSpPr>
        <p:spPr>
          <a:xfrm>
            <a:off x="1070384" y="2704251"/>
            <a:ext cx="7146321" cy="1015663"/>
          </a:xfrm>
          <a:prstGeom prst="rect">
            <a:avLst/>
          </a:prstGeom>
        </p:spPr>
        <p:txBody>
          <a:bodyPr wrap="square">
            <a:spAutoFit/>
          </a:bodyPr>
          <a:lstStyle/>
          <a:p>
            <a:r>
              <a:rPr lang="vi-VN" sz="3000" dirty="0" smtClean="0">
                <a:latin typeface="Times New Roman" pitchFamily="18" charset="0"/>
                <a:cs typeface="Times New Roman" pitchFamily="18" charset="0"/>
              </a:rPr>
              <a:t>a.</a:t>
            </a:r>
            <a:r>
              <a:rPr lang="en-US" sz="3000" dirty="0" smtClean="0">
                <a:latin typeface="Times New Roman" pitchFamily="18" charset="0"/>
                <a:cs typeface="Times New Roman" pitchFamily="18" charset="0"/>
              </a:rPr>
              <a:t>2.</a:t>
            </a:r>
            <a:r>
              <a:rPr lang="vi-VN" sz="3000" dirty="0" smtClean="0">
                <a:latin typeface="Times New Roman" pitchFamily="18" charset="0"/>
                <a:cs typeface="Times New Roman" pitchFamily="18" charset="0"/>
              </a:rPr>
              <a:t> Kỳ thi này con đạt loại giỏi, mẹ thưởng cho con một phần thưởng xứng đáng nhé!</a:t>
            </a:r>
            <a:endParaRPr lang="en-US" sz="3000" dirty="0">
              <a:latin typeface="Times New Roman" pitchFamily="18" charset="0"/>
              <a:cs typeface="Times New Roman" pitchFamily="18" charset="0"/>
            </a:endParaRPr>
          </a:p>
        </p:txBody>
      </p:sp>
      <p:sp>
        <p:nvSpPr>
          <p:cNvPr id="10" name="Rectangle 9"/>
          <p:cNvSpPr/>
          <p:nvPr/>
        </p:nvSpPr>
        <p:spPr>
          <a:xfrm>
            <a:off x="1117676" y="4295334"/>
            <a:ext cx="7146321" cy="553998"/>
          </a:xfrm>
          <a:prstGeom prst="rect">
            <a:avLst/>
          </a:prstGeom>
        </p:spPr>
        <p:txBody>
          <a:bodyPr wrap="square">
            <a:spAutoFit/>
          </a:bodyPr>
          <a:lstStyle/>
          <a:p>
            <a:r>
              <a:rPr lang="vi-VN" sz="3000" dirty="0" smtClean="0">
                <a:latin typeface="Times New Roman" pitchFamily="18" charset="0"/>
                <a:cs typeface="Times New Roman" pitchFamily="18" charset="0"/>
              </a:rPr>
              <a:t>b.</a:t>
            </a:r>
            <a:r>
              <a:rPr lang="en-US" sz="3000" dirty="0" smtClean="0">
                <a:latin typeface="Times New Roman" pitchFamily="18" charset="0"/>
                <a:cs typeface="Times New Roman" pitchFamily="18" charset="0"/>
              </a:rPr>
              <a:t>1.</a:t>
            </a:r>
            <a:r>
              <a:rPr lang="vi-VN" sz="3000" dirty="0" smtClean="0">
                <a:latin typeface="Times New Roman" pitchFamily="18" charset="0"/>
                <a:cs typeface="Times New Roman" pitchFamily="18" charset="0"/>
              </a:rPr>
              <a:t> Ngoài sân, nhi đồng đang vui đùa.</a:t>
            </a:r>
            <a:endParaRPr lang="en-US" sz="3000" dirty="0">
              <a:latin typeface="Times New Roman" pitchFamily="18" charset="0"/>
              <a:cs typeface="Times New Roman" pitchFamily="18" charset="0"/>
            </a:endParaRPr>
          </a:p>
        </p:txBody>
      </p:sp>
      <p:sp>
        <p:nvSpPr>
          <p:cNvPr id="11" name="Rectangle 10"/>
          <p:cNvSpPr/>
          <p:nvPr/>
        </p:nvSpPr>
        <p:spPr>
          <a:xfrm>
            <a:off x="1129499" y="5630113"/>
            <a:ext cx="4498058" cy="1015663"/>
          </a:xfrm>
          <a:prstGeom prst="rect">
            <a:avLst/>
          </a:prstGeom>
        </p:spPr>
        <p:txBody>
          <a:bodyPr wrap="square">
            <a:spAutoFit/>
          </a:bodyPr>
          <a:lstStyle/>
          <a:p>
            <a:r>
              <a:rPr lang="vi-VN" sz="3000" dirty="0" smtClean="0">
                <a:latin typeface="Times New Roman" pitchFamily="18" charset="0"/>
                <a:cs typeface="Times New Roman" pitchFamily="18" charset="0"/>
              </a:rPr>
              <a:t>b.</a:t>
            </a:r>
            <a:r>
              <a:rPr lang="en-US" sz="3000" dirty="0" smtClean="0">
                <a:latin typeface="Times New Roman" pitchFamily="18" charset="0"/>
                <a:cs typeface="Times New Roman" pitchFamily="18" charset="0"/>
              </a:rPr>
              <a:t>2. </a:t>
            </a:r>
            <a:r>
              <a:rPr lang="vi-VN" sz="3000" dirty="0" smtClean="0">
                <a:latin typeface="Times New Roman" pitchFamily="18" charset="0"/>
                <a:cs typeface="Times New Roman" pitchFamily="18" charset="0"/>
              </a:rPr>
              <a:t>Ngoài sân, trẻ em đang vui đùa.</a:t>
            </a:r>
            <a:endParaRPr lang="en-US" sz="3000" dirty="0">
              <a:latin typeface="Times New Roman" pitchFamily="18" charset="0"/>
              <a:cs typeface="Times New Roman" pitchFamily="18" charset="0"/>
            </a:endParaRPr>
          </a:p>
        </p:txBody>
      </p:sp>
      <p:pic>
        <p:nvPicPr>
          <p:cNvPr id="12" name="Picture 11" descr="—Pngtree—read little mouse_2777282.png"/>
          <p:cNvPicPr>
            <a:picLocks noChangeAspect="1"/>
          </p:cNvPicPr>
          <p:nvPr/>
        </p:nvPicPr>
        <p:blipFill>
          <a:blip r:embed="rId2"/>
          <a:stretch>
            <a:fillRect/>
          </a:stretch>
        </p:blipFill>
        <p:spPr>
          <a:xfrm>
            <a:off x="6656117" y="2081226"/>
            <a:ext cx="2648103" cy="5011106"/>
          </a:xfrm>
          <a:prstGeom prst="rect">
            <a:avLst/>
          </a:prstGeom>
        </p:spPr>
      </p:pic>
    </p:spTree>
    <p:extLst>
      <p:ext uri="{BB962C8B-B14F-4D97-AF65-F5344CB8AC3E}">
        <p14:creationId xmlns:p14="http://schemas.microsoft.com/office/powerpoint/2010/main" val="639992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8" presetClass="entr" presetSubtype="1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trips(downLeft)">
                                      <p:cBhvr>
                                        <p:cTn id="28" dur="500"/>
                                        <p:tgtEl>
                                          <p:spTgt spid="2"/>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down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Left)">
                                      <p:cBhvr>
                                        <p:cTn id="36" dur="500"/>
                                        <p:tgtEl>
                                          <p:spTgt spid="9"/>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strips(downLeft)">
                                      <p:cBhvr>
                                        <p:cTn id="44" dur="500"/>
                                        <p:tgtEl>
                                          <p:spTgt spid="10"/>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strips(down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8" grpId="1" animBg="1"/>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normAutofit/>
          </a:bodyPr>
          <a:lstStyle/>
          <a:p>
            <a:r>
              <a:rPr lang="en-US" sz="5400" b="1" dirty="0">
                <a:solidFill>
                  <a:srgbClr val="FF0000"/>
                </a:solidFill>
                <a:latin typeface="Times New Roman" panose="02020603050405020304" pitchFamily="18" charset="0"/>
                <a:cs typeface="Times New Roman" panose="02020603050405020304" pitchFamily="18" charset="0"/>
              </a:rPr>
              <a:t>A</a:t>
            </a:r>
            <a:r>
              <a:rPr lang="en-US" sz="5400" b="1" dirty="0" smtClean="0">
                <a:solidFill>
                  <a:srgbClr val="FF0000"/>
                </a:solidFill>
                <a:latin typeface="Times New Roman" panose="02020603050405020304" pitchFamily="18" charset="0"/>
                <a:cs typeface="Times New Roman" panose="02020603050405020304" pitchFamily="18" charset="0"/>
              </a:rPr>
              <a:t>. TỪ </a:t>
            </a:r>
            <a:r>
              <a:rPr lang="en-US" sz="5400" b="1" dirty="0" smtClean="0">
                <a:solidFill>
                  <a:srgbClr val="FF0000"/>
                </a:solidFill>
                <a:latin typeface="Times New Roman" panose="02020603050405020304" pitchFamily="18" charset="0"/>
                <a:cs typeface="Times New Roman" panose="02020603050405020304" pitchFamily="18" charset="0"/>
              </a:rPr>
              <a:t>HÁN VIỆT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066800"/>
            <a:ext cx="8763000" cy="5410200"/>
          </a:xfrm>
        </p:spPr>
        <p:txBody>
          <a:bodyPr>
            <a:normAutofit/>
          </a:bodyPr>
          <a:lstStyle/>
          <a:p>
            <a:pPr marL="0" indent="0">
              <a:buNone/>
            </a:pPr>
            <a:r>
              <a:rPr lang="en-US" sz="4000" dirty="0" smtClean="0">
                <a:solidFill>
                  <a:srgbClr val="FF0000"/>
                </a:solidFill>
                <a:latin typeface="Times New Roman" panose="02020603050405020304" pitchFamily="18" charset="0"/>
                <a:cs typeface="Times New Roman" panose="02020603050405020304" pitchFamily="18" charset="0"/>
              </a:rPr>
              <a:t>II. TỪ GHÉP HÁN VIỆT</a:t>
            </a:r>
            <a:endParaRPr lang="en-US" sz="40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4000" dirty="0" smtClean="0">
                <a:solidFill>
                  <a:srgbClr val="FF0000"/>
                </a:solidFill>
                <a:latin typeface="Times New Roman" panose="02020603050405020304" pitchFamily="18" charset="0"/>
                <a:cs typeface="Times New Roman" panose="02020603050405020304" pitchFamily="18" charset="0"/>
              </a:rPr>
              <a:t>1.Ví </a:t>
            </a:r>
            <a:r>
              <a:rPr lang="en-US" sz="4000" dirty="0">
                <a:solidFill>
                  <a:srgbClr val="FF0000"/>
                </a:solidFill>
                <a:latin typeface="Times New Roman" panose="02020603050405020304" pitchFamily="18" charset="0"/>
                <a:cs typeface="Times New Roman" panose="02020603050405020304" pitchFamily="18" charset="0"/>
              </a:rPr>
              <a:t>dụ: </a:t>
            </a:r>
            <a:r>
              <a:rPr lang="en-US" sz="4000" dirty="0" smtClean="0">
                <a:latin typeface="Times New Roman" panose="02020603050405020304" pitchFamily="18" charset="0"/>
                <a:cs typeface="Times New Roman" panose="02020603050405020304" pitchFamily="18" charset="0"/>
              </a:rPr>
              <a:t>SGK-70</a:t>
            </a:r>
          </a:p>
          <a:p>
            <a:pPr marL="0" indent="0">
              <a:buNone/>
            </a:pPr>
            <a:r>
              <a:rPr lang="en-US" sz="4000" dirty="0" smtClean="0">
                <a:solidFill>
                  <a:srgbClr val="FF0000"/>
                </a:solidFill>
                <a:latin typeface="Times New Roman" panose="02020603050405020304" pitchFamily="18" charset="0"/>
                <a:cs typeface="Times New Roman" panose="02020603050405020304" pitchFamily="18" charset="0"/>
              </a:rPr>
              <a:t>2</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xét</a:t>
            </a:r>
            <a:r>
              <a:rPr lang="en-US" sz="4000" dirty="0" smtClean="0">
                <a:solidFill>
                  <a:srgbClr val="FF0000"/>
                </a:solidFill>
                <a:latin typeface="Times New Roman" panose="02020603050405020304" pitchFamily="18" charset="0"/>
                <a:cs typeface="Times New Roman" panose="02020603050405020304" pitchFamily="18" charset="0"/>
              </a:rPr>
              <a:t>:</a:t>
            </a: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latin typeface="+mj-lt"/>
            </a:endParaRPr>
          </a:p>
        </p:txBody>
      </p:sp>
      <p:sp>
        <p:nvSpPr>
          <p:cNvPr id="4" name="Date Placeholder 3"/>
          <p:cNvSpPr>
            <a:spLocks noGrp="1"/>
          </p:cNvSpPr>
          <p:nvPr>
            <p:ph type="dt" sz="half" idx="10"/>
          </p:nvPr>
        </p:nvSpPr>
        <p:spPr>
          <a:xfrm>
            <a:off x="228600" y="6472093"/>
            <a:ext cx="2133600" cy="365125"/>
          </a:xfrm>
        </p:spPr>
        <p:txBody>
          <a:bodyPr/>
          <a:lstStyle/>
          <a:p>
            <a:fld id="{5FE2BEF0-27BB-4F17-BE40-0A3D9CBD86E3}" type="datetime1">
              <a:rPr lang="en-US" smtClean="0">
                <a:solidFill>
                  <a:schemeClr val="tx1"/>
                </a:solidFill>
              </a:rPr>
              <a:t>9/21/2021</a:t>
            </a:fld>
            <a:endParaRPr lang="en-US" dirty="0">
              <a:solidFill>
                <a:schemeClr val="tx1"/>
              </a:solidFill>
            </a:endParaRPr>
          </a:p>
        </p:txBody>
      </p:sp>
      <p:sp>
        <p:nvSpPr>
          <p:cNvPr id="6" name="Slide Number Placeholder 5"/>
          <p:cNvSpPr>
            <a:spLocks noGrp="1"/>
          </p:cNvSpPr>
          <p:nvPr>
            <p:ph type="sldNum" sz="quarter" idx="12"/>
          </p:nvPr>
        </p:nvSpPr>
        <p:spPr>
          <a:xfrm>
            <a:off x="6705600" y="6529820"/>
            <a:ext cx="2133600" cy="365125"/>
          </a:xfrm>
        </p:spPr>
        <p:txBody>
          <a:bodyPr/>
          <a:lstStyle/>
          <a:p>
            <a:fld id="{11648E38-1507-4141-BCF8-A397A05189F9}" type="slidenum">
              <a:rPr lang="en-US" smtClean="0">
                <a:solidFill>
                  <a:schemeClr val="tx1"/>
                </a:solidFill>
                <a:latin typeface="Times New Roman" panose="02020603050405020304" pitchFamily="18" charset="0"/>
                <a:cs typeface="Times New Roman" panose="02020603050405020304" pitchFamily="18" charset="0"/>
              </a:rPr>
              <a:t>2</a:t>
            </a:fld>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998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566" y="189162"/>
            <a:ext cx="4066974" cy="1938992"/>
          </a:xfrm>
          <a:prstGeom prst="rect">
            <a:avLst/>
          </a:prstGeom>
        </p:spPr>
        <p:txBody>
          <a:bodyPr wrap="square">
            <a:spAutoFit/>
          </a:bodyPr>
          <a:lstStyle/>
          <a:p>
            <a:pPr algn="just"/>
            <a:r>
              <a:rPr lang="vi-VN" sz="3000" dirty="0" smtClean="0">
                <a:latin typeface="Times New Roman" pitchFamily="18" charset="0"/>
                <a:cs typeface="Times New Roman" pitchFamily="18" charset="0"/>
              </a:rPr>
              <a:t>a.</a:t>
            </a:r>
            <a:r>
              <a:rPr lang="en-US" sz="3000" dirty="0" smtClean="0">
                <a:latin typeface="Times New Roman" pitchFamily="18" charset="0"/>
                <a:cs typeface="Times New Roman" pitchFamily="18" charset="0"/>
              </a:rPr>
              <a:t>1. </a:t>
            </a:r>
            <a:r>
              <a:rPr lang="vi-VN" sz="3000" dirty="0" smtClean="0">
                <a:latin typeface="Times New Roman" pitchFamily="18" charset="0"/>
                <a:cs typeface="Times New Roman" pitchFamily="18" charset="0"/>
              </a:rPr>
              <a:t>Kỳ thi này con đạt loại giỏi. Con </a:t>
            </a:r>
            <a:r>
              <a:rPr lang="vi-VN" sz="3000" b="1" i="1" dirty="0" smtClean="0">
                <a:latin typeface="Times New Roman" pitchFamily="18" charset="0"/>
                <a:cs typeface="Times New Roman" pitchFamily="18" charset="0"/>
              </a:rPr>
              <a:t>đề nghị </a:t>
            </a:r>
            <a:r>
              <a:rPr lang="vi-VN" sz="3000" dirty="0" smtClean="0">
                <a:latin typeface="Times New Roman" pitchFamily="18" charset="0"/>
                <a:cs typeface="Times New Roman" pitchFamily="18" charset="0"/>
              </a:rPr>
              <a:t>mẹ thưởng cho con một phần thưởng xứng đáng!</a:t>
            </a:r>
            <a:endParaRPr lang="en-US" sz="3000" dirty="0">
              <a:latin typeface="Times New Roman" pitchFamily="18" charset="0"/>
              <a:cs typeface="Times New Roman" pitchFamily="18" charset="0"/>
            </a:endParaRPr>
          </a:p>
        </p:txBody>
      </p:sp>
      <p:sp>
        <p:nvSpPr>
          <p:cNvPr id="9" name="Rectangle 8"/>
          <p:cNvSpPr/>
          <p:nvPr/>
        </p:nvSpPr>
        <p:spPr>
          <a:xfrm>
            <a:off x="4781462" y="220694"/>
            <a:ext cx="3967260" cy="1938992"/>
          </a:xfrm>
          <a:prstGeom prst="rect">
            <a:avLst/>
          </a:prstGeom>
        </p:spPr>
        <p:txBody>
          <a:bodyPr wrap="square">
            <a:spAutoFit/>
          </a:bodyPr>
          <a:lstStyle/>
          <a:p>
            <a:pPr algn="just"/>
            <a:r>
              <a:rPr lang="vi-VN" sz="3000" dirty="0" smtClean="0">
                <a:latin typeface="Times New Roman" pitchFamily="18" charset="0"/>
                <a:cs typeface="Times New Roman" pitchFamily="18" charset="0"/>
              </a:rPr>
              <a:t>a.</a:t>
            </a:r>
            <a:r>
              <a:rPr lang="en-US" sz="3000" dirty="0" smtClean="0">
                <a:latin typeface="Times New Roman" pitchFamily="18" charset="0"/>
                <a:cs typeface="Times New Roman" pitchFamily="18" charset="0"/>
              </a:rPr>
              <a:t>2.</a:t>
            </a:r>
            <a:r>
              <a:rPr lang="vi-VN" sz="3000" dirty="0" smtClean="0">
                <a:latin typeface="Times New Roman" pitchFamily="18" charset="0"/>
                <a:cs typeface="Times New Roman" pitchFamily="18" charset="0"/>
              </a:rPr>
              <a:t> Kỳ thi này con đạt loại giỏi, mẹ thưởng cho con một phần thưởng xứng đáng nhé!</a:t>
            </a:r>
            <a:endParaRPr lang="en-US" sz="3000" dirty="0">
              <a:latin typeface="Times New Roman" pitchFamily="18" charset="0"/>
              <a:cs typeface="Times New Roman" pitchFamily="18" charset="0"/>
            </a:endParaRPr>
          </a:p>
        </p:txBody>
      </p:sp>
      <p:sp>
        <p:nvSpPr>
          <p:cNvPr id="10" name="Rectangle 9"/>
          <p:cNvSpPr/>
          <p:nvPr/>
        </p:nvSpPr>
        <p:spPr>
          <a:xfrm>
            <a:off x="295566" y="2081012"/>
            <a:ext cx="4066974" cy="1015663"/>
          </a:xfrm>
          <a:prstGeom prst="rect">
            <a:avLst/>
          </a:prstGeom>
        </p:spPr>
        <p:txBody>
          <a:bodyPr wrap="square">
            <a:spAutoFit/>
          </a:bodyPr>
          <a:lstStyle/>
          <a:p>
            <a:r>
              <a:rPr lang="vi-VN" sz="3000" dirty="0" smtClean="0">
                <a:solidFill>
                  <a:srgbClr val="0070C0"/>
                </a:solidFill>
                <a:latin typeface="Times New Roman" pitchFamily="18" charset="0"/>
                <a:cs typeface="Times New Roman" pitchFamily="18" charset="0"/>
              </a:rPr>
              <a:t>b.</a:t>
            </a:r>
            <a:r>
              <a:rPr lang="en-US" sz="3000" dirty="0" smtClean="0">
                <a:solidFill>
                  <a:srgbClr val="0070C0"/>
                </a:solidFill>
                <a:latin typeface="Times New Roman" pitchFamily="18" charset="0"/>
                <a:cs typeface="Times New Roman" pitchFamily="18" charset="0"/>
              </a:rPr>
              <a:t>1.</a:t>
            </a:r>
            <a:r>
              <a:rPr lang="vi-VN" sz="3000" dirty="0" smtClean="0">
                <a:solidFill>
                  <a:srgbClr val="0070C0"/>
                </a:solidFill>
                <a:latin typeface="Times New Roman" pitchFamily="18" charset="0"/>
                <a:cs typeface="Times New Roman" pitchFamily="18" charset="0"/>
              </a:rPr>
              <a:t> Ngoài sân, </a:t>
            </a:r>
            <a:r>
              <a:rPr lang="vi-VN" sz="3000" b="1" i="1" dirty="0" smtClean="0">
                <a:solidFill>
                  <a:srgbClr val="0070C0"/>
                </a:solidFill>
                <a:latin typeface="Times New Roman" pitchFamily="18" charset="0"/>
                <a:cs typeface="Times New Roman" pitchFamily="18" charset="0"/>
              </a:rPr>
              <a:t>nhi đồng </a:t>
            </a:r>
            <a:r>
              <a:rPr lang="vi-VN" sz="3000" dirty="0" smtClean="0">
                <a:solidFill>
                  <a:srgbClr val="0070C0"/>
                </a:solidFill>
                <a:latin typeface="Times New Roman" pitchFamily="18" charset="0"/>
                <a:cs typeface="Times New Roman" pitchFamily="18" charset="0"/>
              </a:rPr>
              <a:t>đang vui đùa.</a:t>
            </a:r>
            <a:endParaRPr lang="en-US" sz="3000" dirty="0">
              <a:solidFill>
                <a:srgbClr val="0070C0"/>
              </a:solidFill>
              <a:latin typeface="Times New Roman" pitchFamily="18" charset="0"/>
              <a:cs typeface="Times New Roman" pitchFamily="18" charset="0"/>
            </a:endParaRPr>
          </a:p>
        </p:txBody>
      </p:sp>
      <p:sp>
        <p:nvSpPr>
          <p:cNvPr id="11" name="Rectangle 10"/>
          <p:cNvSpPr/>
          <p:nvPr/>
        </p:nvSpPr>
        <p:spPr>
          <a:xfrm>
            <a:off x="4781462" y="2112543"/>
            <a:ext cx="4498058" cy="1015663"/>
          </a:xfrm>
          <a:prstGeom prst="rect">
            <a:avLst/>
          </a:prstGeom>
        </p:spPr>
        <p:txBody>
          <a:bodyPr wrap="square">
            <a:spAutoFit/>
          </a:bodyPr>
          <a:lstStyle/>
          <a:p>
            <a:r>
              <a:rPr lang="vi-VN" sz="3000" dirty="0" smtClean="0">
                <a:solidFill>
                  <a:srgbClr val="0070C0"/>
                </a:solidFill>
                <a:latin typeface="Times New Roman" pitchFamily="18" charset="0"/>
                <a:cs typeface="Times New Roman" pitchFamily="18" charset="0"/>
              </a:rPr>
              <a:t>b.</a:t>
            </a:r>
            <a:r>
              <a:rPr lang="en-US" sz="3000" dirty="0" smtClean="0">
                <a:solidFill>
                  <a:srgbClr val="0070C0"/>
                </a:solidFill>
                <a:latin typeface="Times New Roman" pitchFamily="18" charset="0"/>
                <a:cs typeface="Times New Roman" pitchFamily="18" charset="0"/>
              </a:rPr>
              <a:t>2. </a:t>
            </a:r>
            <a:r>
              <a:rPr lang="vi-VN" sz="3000" dirty="0" smtClean="0">
                <a:solidFill>
                  <a:srgbClr val="0070C0"/>
                </a:solidFill>
                <a:latin typeface="Times New Roman" pitchFamily="18" charset="0"/>
                <a:cs typeface="Times New Roman" pitchFamily="18" charset="0"/>
              </a:rPr>
              <a:t>Ngoài sân, trẻ em đang vui đùa.</a:t>
            </a:r>
            <a:endParaRPr lang="en-US" sz="3000" dirty="0">
              <a:solidFill>
                <a:srgbClr val="0070C0"/>
              </a:solidFill>
              <a:latin typeface="Times New Roman" pitchFamily="18" charset="0"/>
              <a:cs typeface="Times New Roman" pitchFamily="18" charset="0"/>
            </a:endParaRPr>
          </a:p>
        </p:txBody>
      </p:sp>
      <p:cxnSp>
        <p:nvCxnSpPr>
          <p:cNvPr id="14" name="Straight Connector 13"/>
          <p:cNvCxnSpPr/>
          <p:nvPr/>
        </p:nvCxnSpPr>
        <p:spPr>
          <a:xfrm rot="5400000">
            <a:off x="1110885" y="3429199"/>
            <a:ext cx="6858000" cy="1191"/>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Down Arrow 14"/>
          <p:cNvSpPr/>
          <p:nvPr/>
        </p:nvSpPr>
        <p:spPr>
          <a:xfrm>
            <a:off x="1808858" y="3184612"/>
            <a:ext cx="626598" cy="630620"/>
          </a:xfrm>
          <a:prstGeom prst="downArrow">
            <a:avLst/>
          </a:prstGeom>
          <a:blipFill rotWithShape="1">
            <a:blip r:embed="rId2"/>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16" name="Down Arrow 15"/>
          <p:cNvSpPr/>
          <p:nvPr/>
        </p:nvSpPr>
        <p:spPr>
          <a:xfrm>
            <a:off x="6427553" y="3263442"/>
            <a:ext cx="626598" cy="630620"/>
          </a:xfrm>
          <a:prstGeom prst="downArrow">
            <a:avLst/>
          </a:prstGeom>
          <a:blipFill rotWithShape="1">
            <a:blip r:embed="rId2"/>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17" name="Rectangle 16"/>
          <p:cNvSpPr/>
          <p:nvPr/>
        </p:nvSpPr>
        <p:spPr>
          <a:xfrm>
            <a:off x="744826" y="3967633"/>
            <a:ext cx="2624615" cy="1077218"/>
          </a:xfrm>
          <a:prstGeom prst="rect">
            <a:avLst/>
          </a:prstGeom>
        </p:spPr>
        <p:txBody>
          <a:bodyPr wrap="square">
            <a:spAutoFit/>
          </a:bodyPr>
          <a:lstStyle/>
          <a:p>
            <a:r>
              <a:rPr lang="vi-VN" sz="3200" dirty="0" smtClean="0">
                <a:latin typeface="Times New Roman" pitchFamily="18" charset="0"/>
                <a:cs typeface="Times New Roman" pitchFamily="18" charset="0"/>
              </a:rPr>
              <a:t>Dùng từ Hán Việt</a:t>
            </a:r>
            <a:endParaRPr lang="en-US" sz="3200" dirty="0">
              <a:latin typeface="Times New Roman" pitchFamily="18" charset="0"/>
              <a:cs typeface="Times New Roman" pitchFamily="18" charset="0"/>
            </a:endParaRPr>
          </a:p>
        </p:txBody>
      </p:sp>
      <p:sp>
        <p:nvSpPr>
          <p:cNvPr id="18" name="Rectangle 17"/>
          <p:cNvSpPr/>
          <p:nvPr/>
        </p:nvSpPr>
        <p:spPr>
          <a:xfrm>
            <a:off x="5524298" y="4062229"/>
            <a:ext cx="3200788" cy="1077218"/>
          </a:xfrm>
          <a:prstGeom prst="rect">
            <a:avLst/>
          </a:prstGeom>
        </p:spPr>
        <p:txBody>
          <a:bodyPr wrap="square">
            <a:spAutoFit/>
          </a:bodyPr>
          <a:lstStyle/>
          <a:p>
            <a:r>
              <a:rPr lang="vi-VN" sz="3200" dirty="0" smtClean="0">
                <a:latin typeface="Times New Roman" pitchFamily="18" charset="0"/>
                <a:cs typeface="Times New Roman" pitchFamily="18" charset="0"/>
              </a:rPr>
              <a:t>Dùng từ thuần Việt</a:t>
            </a:r>
            <a:endParaRPr lang="en-US" sz="3200" dirty="0">
              <a:latin typeface="Times New Roman" pitchFamily="18" charset="0"/>
              <a:cs typeface="Times New Roman" pitchFamily="18" charset="0"/>
            </a:endParaRPr>
          </a:p>
        </p:txBody>
      </p:sp>
      <p:sp>
        <p:nvSpPr>
          <p:cNvPr id="19" name="Down Arrow 18"/>
          <p:cNvSpPr/>
          <p:nvPr/>
        </p:nvSpPr>
        <p:spPr>
          <a:xfrm>
            <a:off x="1793090" y="4787484"/>
            <a:ext cx="626598" cy="630620"/>
          </a:xfrm>
          <a:prstGeom prst="downArrow">
            <a:avLst/>
          </a:prstGeom>
          <a:blipFill rotWithShape="1">
            <a:blip r:embed="rId2"/>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20" name="Down Arrow 19"/>
          <p:cNvSpPr/>
          <p:nvPr/>
        </p:nvSpPr>
        <p:spPr>
          <a:xfrm>
            <a:off x="6435431" y="4866314"/>
            <a:ext cx="626598" cy="630620"/>
          </a:xfrm>
          <a:prstGeom prst="downArrow">
            <a:avLst/>
          </a:prstGeom>
          <a:blipFill rotWithShape="1">
            <a:blip r:embed="rId2"/>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p>
        </p:txBody>
      </p:sp>
      <p:sp>
        <p:nvSpPr>
          <p:cNvPr id="21" name="Rectangle 20"/>
          <p:cNvSpPr/>
          <p:nvPr/>
        </p:nvSpPr>
        <p:spPr>
          <a:xfrm>
            <a:off x="295567" y="5570504"/>
            <a:ext cx="3913278" cy="1569660"/>
          </a:xfrm>
          <a:prstGeom prst="rect">
            <a:avLst/>
          </a:prstGeom>
        </p:spPr>
        <p:txBody>
          <a:bodyPr wrap="square">
            <a:spAutoFit/>
          </a:bodyPr>
          <a:lstStyle/>
          <a:p>
            <a:pPr algn="ctr"/>
            <a:r>
              <a:rPr lang="vi-VN" sz="3200" dirty="0" smtClean="0">
                <a:latin typeface="Times New Roman" pitchFamily="18" charset="0"/>
                <a:cs typeface="Times New Roman" pitchFamily="18" charset="0"/>
              </a:rPr>
              <a:t>Thiếu tự nhiên, không phù hợp với hoàn cảnh giao tiếp</a:t>
            </a:r>
            <a:endParaRPr lang="en-US" sz="3200" dirty="0">
              <a:latin typeface="Times New Roman" pitchFamily="18" charset="0"/>
              <a:cs typeface="Times New Roman" pitchFamily="18" charset="0"/>
            </a:endParaRPr>
          </a:p>
        </p:txBody>
      </p:sp>
      <p:sp>
        <p:nvSpPr>
          <p:cNvPr id="22" name="Rectangle 21"/>
          <p:cNvSpPr/>
          <p:nvPr/>
        </p:nvSpPr>
        <p:spPr>
          <a:xfrm>
            <a:off x="5071895" y="5649334"/>
            <a:ext cx="3676827" cy="1569660"/>
          </a:xfrm>
          <a:prstGeom prst="rect">
            <a:avLst/>
          </a:prstGeom>
        </p:spPr>
        <p:txBody>
          <a:bodyPr wrap="square">
            <a:spAutoFit/>
          </a:bodyPr>
          <a:lstStyle/>
          <a:p>
            <a:pPr algn="ctr"/>
            <a:r>
              <a:rPr lang="vi-VN" sz="3200" dirty="0" smtClean="0">
                <a:latin typeface="Times New Roman" pitchFamily="18" charset="0"/>
                <a:cs typeface="Times New Roman" pitchFamily="18" charset="0"/>
              </a:rPr>
              <a:t>Tự nhiên, trong sáng phù hợp với hoàn cảnh giao tiếp</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2456174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down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strips(down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strips(down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5" grpId="0" animBg="1"/>
      <p:bldP spid="16" grpId="0" animBg="1"/>
      <p:bldP spid="17" grpId="0"/>
      <p:bldP spid="18" grpId="0"/>
      <p:bldP spid="19" grpId="0" animBg="1"/>
      <p:bldP spid="20" grpId="0" animBg="1"/>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rot="5400000">
            <a:off x="1842501" y="3465192"/>
            <a:ext cx="1039163" cy="1075307"/>
            <a:chOff x="5075035" y="1195984"/>
            <a:chExt cx="1421099" cy="2422698"/>
          </a:xfrm>
        </p:grpSpPr>
        <p:sp>
          <p:nvSpPr>
            <p:cNvPr id="24" name="圆角矩形 23"/>
            <p:cNvSpPr/>
            <p:nvPr/>
          </p:nvSpPr>
          <p:spPr bwMode="auto">
            <a:xfrm>
              <a:off x="5075035" y="1195984"/>
              <a:ext cx="1421099" cy="2422698"/>
            </a:xfrm>
            <a:prstGeom prst="roundRect">
              <a:avLst/>
            </a:prstGeom>
            <a:solidFill>
              <a:schemeClr val="accent2"/>
            </a:solidFill>
            <a:ln w="9525" cap="flat" cmpd="sng" algn="ctr">
              <a:no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defTabSz="914126" fontAlgn="base">
                <a:spcBef>
                  <a:spcPct val="0"/>
                </a:spcBef>
                <a:spcAft>
                  <a:spcPct val="0"/>
                </a:spcAft>
              </a:pPr>
              <a:endParaRPr lang="zh-CN" altLang="en-US" sz="1799">
                <a:latin typeface="Arial" pitchFamily="34" charset="0"/>
                <a:ea typeface="宋体" pitchFamily="2" charset="-122"/>
              </a:endParaRPr>
            </a:p>
          </p:txBody>
        </p:sp>
        <p:sp>
          <p:nvSpPr>
            <p:cNvPr id="25" name="圆角矩形 24"/>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defTabSz="914126" fontAlgn="base">
                <a:spcBef>
                  <a:spcPct val="0"/>
                </a:spcBef>
                <a:spcAft>
                  <a:spcPct val="0"/>
                </a:spcAft>
              </a:pPr>
              <a:endParaRPr lang="zh-CN" altLang="en-US" sz="1799">
                <a:latin typeface="Arial" pitchFamily="34" charset="0"/>
                <a:ea typeface="宋体" pitchFamily="2" charset="-122"/>
              </a:endParaRPr>
            </a:p>
          </p:txBody>
        </p:sp>
      </p:grpSp>
      <p:grpSp>
        <p:nvGrpSpPr>
          <p:cNvPr id="26" name="组合 25"/>
          <p:cNvGrpSpPr/>
          <p:nvPr/>
        </p:nvGrpSpPr>
        <p:grpSpPr>
          <a:xfrm rot="5400000">
            <a:off x="538177" y="3480958"/>
            <a:ext cx="1039163" cy="1075307"/>
            <a:chOff x="5075035" y="1195984"/>
            <a:chExt cx="1421099" cy="2422698"/>
          </a:xfrm>
        </p:grpSpPr>
        <p:sp>
          <p:nvSpPr>
            <p:cNvPr id="27" name="圆角矩形 26"/>
            <p:cNvSpPr/>
            <p:nvPr/>
          </p:nvSpPr>
          <p:spPr bwMode="auto">
            <a:xfrm>
              <a:off x="5075035" y="1195984"/>
              <a:ext cx="1421099" cy="2422698"/>
            </a:xfrm>
            <a:prstGeom prst="roundRect">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defTabSz="914126" fontAlgn="base">
                <a:spcBef>
                  <a:spcPct val="0"/>
                </a:spcBef>
                <a:spcAft>
                  <a:spcPct val="0"/>
                </a:spcAft>
              </a:pPr>
              <a:endParaRPr lang="zh-CN" altLang="en-US" sz="1799">
                <a:latin typeface="Arial" pitchFamily="34" charset="0"/>
                <a:ea typeface="宋体" pitchFamily="2" charset="-122"/>
              </a:endParaRPr>
            </a:p>
          </p:txBody>
        </p:sp>
        <p:sp>
          <p:nvSpPr>
            <p:cNvPr id="28" name="圆角矩形 27"/>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defTabSz="914126" fontAlgn="base">
                <a:spcBef>
                  <a:spcPct val="0"/>
                </a:spcBef>
                <a:spcAft>
                  <a:spcPct val="0"/>
                </a:spcAft>
              </a:pPr>
              <a:endParaRPr lang="zh-CN" altLang="en-US" sz="1799">
                <a:latin typeface="Arial" pitchFamily="34" charset="0"/>
                <a:ea typeface="宋体" pitchFamily="2" charset="-122"/>
              </a:endParaRPr>
            </a:p>
          </p:txBody>
        </p:sp>
      </p:grpSp>
      <p:grpSp>
        <p:nvGrpSpPr>
          <p:cNvPr id="29" name="组合 28"/>
          <p:cNvGrpSpPr/>
          <p:nvPr/>
        </p:nvGrpSpPr>
        <p:grpSpPr>
          <a:xfrm>
            <a:off x="1376817" y="2347807"/>
            <a:ext cx="678458" cy="1421687"/>
            <a:chOff x="5075035" y="1195984"/>
            <a:chExt cx="1421099" cy="2422698"/>
          </a:xfrm>
        </p:grpSpPr>
        <p:sp>
          <p:nvSpPr>
            <p:cNvPr id="30" name="圆角矩形 29"/>
            <p:cNvSpPr/>
            <p:nvPr/>
          </p:nvSpPr>
          <p:spPr bwMode="auto">
            <a:xfrm>
              <a:off x="5075035" y="1195984"/>
              <a:ext cx="1421099" cy="2422698"/>
            </a:xfrm>
            <a:prstGeom prst="roundRect">
              <a:avLst/>
            </a:prstGeom>
            <a:solidFill>
              <a:schemeClr val="accent1"/>
            </a:solidFill>
            <a:ln w="9525" cap="flat" cmpd="sng" algn="ctr">
              <a:no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defTabSz="914126" fontAlgn="base">
                <a:spcBef>
                  <a:spcPct val="0"/>
                </a:spcBef>
                <a:spcAft>
                  <a:spcPct val="0"/>
                </a:spcAft>
              </a:pPr>
              <a:endParaRPr lang="zh-CN" altLang="en-US" sz="1799">
                <a:latin typeface="Arial" pitchFamily="34" charset="0"/>
                <a:ea typeface="宋体" pitchFamily="2" charset="-122"/>
              </a:endParaRPr>
            </a:p>
          </p:txBody>
        </p:sp>
        <p:sp>
          <p:nvSpPr>
            <p:cNvPr id="31" name="圆角矩形 30"/>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defTabSz="914126" fontAlgn="base">
                <a:spcBef>
                  <a:spcPct val="0"/>
                </a:spcBef>
                <a:spcAft>
                  <a:spcPct val="0"/>
                </a:spcAft>
              </a:pPr>
              <a:endParaRPr lang="zh-CN" altLang="en-US" sz="1799">
                <a:latin typeface="Arial" pitchFamily="34" charset="0"/>
                <a:ea typeface="宋体" pitchFamily="2" charset="-122"/>
              </a:endParaRPr>
            </a:p>
          </p:txBody>
        </p:sp>
      </p:grpSp>
      <p:grpSp>
        <p:nvGrpSpPr>
          <p:cNvPr id="32" name="组合 31"/>
          <p:cNvGrpSpPr/>
          <p:nvPr/>
        </p:nvGrpSpPr>
        <p:grpSpPr>
          <a:xfrm>
            <a:off x="1414996" y="4102244"/>
            <a:ext cx="678458" cy="1421687"/>
            <a:chOff x="5075035" y="1195984"/>
            <a:chExt cx="1421099" cy="2422698"/>
          </a:xfrm>
        </p:grpSpPr>
        <p:sp>
          <p:nvSpPr>
            <p:cNvPr id="33" name="圆角矩形 32"/>
            <p:cNvSpPr/>
            <p:nvPr/>
          </p:nvSpPr>
          <p:spPr bwMode="auto">
            <a:xfrm>
              <a:off x="5075035" y="1195984"/>
              <a:ext cx="1421099" cy="2422698"/>
            </a:xfrm>
            <a:prstGeom prst="roundRect">
              <a:avLst/>
            </a:prstGeom>
            <a:solidFill>
              <a:schemeClr val="accent3"/>
            </a:solidFill>
            <a:ln w="9525" cap="flat" cmpd="sng" algn="ctr">
              <a:no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defTabSz="914126" fontAlgn="base">
                <a:spcBef>
                  <a:spcPct val="0"/>
                </a:spcBef>
                <a:spcAft>
                  <a:spcPct val="0"/>
                </a:spcAft>
              </a:pPr>
              <a:endParaRPr lang="zh-CN" altLang="en-US" sz="1799">
                <a:latin typeface="Arial" pitchFamily="34" charset="0"/>
                <a:ea typeface="宋体" pitchFamily="2" charset="-122"/>
              </a:endParaRPr>
            </a:p>
          </p:txBody>
        </p:sp>
        <p:sp>
          <p:nvSpPr>
            <p:cNvPr id="34" name="圆角矩形 33"/>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defTabSz="914126" fontAlgn="base">
                <a:spcBef>
                  <a:spcPct val="0"/>
                </a:spcBef>
                <a:spcAft>
                  <a:spcPct val="0"/>
                </a:spcAft>
              </a:pPr>
              <a:endParaRPr lang="zh-CN" altLang="en-US" sz="1799">
                <a:latin typeface="Arial" pitchFamily="34" charset="0"/>
                <a:ea typeface="宋体" pitchFamily="2" charset="-122"/>
              </a:endParaRPr>
            </a:p>
          </p:txBody>
        </p:sp>
      </p:grpSp>
      <p:sp>
        <p:nvSpPr>
          <p:cNvPr id="35" name="矩形 34"/>
          <p:cNvSpPr/>
          <p:nvPr/>
        </p:nvSpPr>
        <p:spPr bwMode="auto">
          <a:xfrm rot="2700000">
            <a:off x="1219182" y="3555415"/>
            <a:ext cx="1008179" cy="732949"/>
          </a:xfrm>
          <a:prstGeom prst="rect">
            <a:avLst/>
          </a:prstGeom>
          <a:solidFill>
            <a:schemeClr val="accent1"/>
          </a:solidFill>
          <a:ln w="9525" cap="flat" cmpd="sng" algn="ctr">
            <a:solidFill>
              <a:srgbClr val="F8F8F8"/>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defTabSz="914126" fontAlgn="base">
              <a:spcBef>
                <a:spcPct val="0"/>
              </a:spcBef>
              <a:spcAft>
                <a:spcPct val="0"/>
              </a:spcAft>
            </a:pPr>
            <a:endParaRPr lang="zh-CN" altLang="en-US" sz="1799">
              <a:latin typeface="Arial" pitchFamily="34" charset="0"/>
              <a:ea typeface="宋体" pitchFamily="2" charset="-122"/>
            </a:endParaRPr>
          </a:p>
        </p:txBody>
      </p:sp>
      <p:sp>
        <p:nvSpPr>
          <p:cNvPr id="17" name="TextBox 16"/>
          <p:cNvSpPr txBox="1"/>
          <p:nvPr/>
        </p:nvSpPr>
        <p:spPr>
          <a:xfrm>
            <a:off x="2899737" y="315311"/>
            <a:ext cx="4307589" cy="830997"/>
          </a:xfrm>
          <a:prstGeom prst="rect">
            <a:avLst/>
          </a:prstGeom>
          <a:noFill/>
        </p:spPr>
        <p:txBody>
          <a:bodyPr wrap="none" rtlCol="0">
            <a:spAutoFit/>
          </a:bodyPr>
          <a:lstStyle/>
          <a:p>
            <a:r>
              <a:rPr lang="en-US" sz="4800" b="1" dirty="0" err="1" smtClean="0">
                <a:solidFill>
                  <a:srgbClr val="FF0000"/>
                </a:solidFill>
                <a:latin typeface="Times New Roman" pitchFamily="18" charset="0"/>
                <a:cs typeface="Times New Roman" pitchFamily="18" charset="0"/>
              </a:rPr>
              <a:t>Diễn</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viên</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tài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ba</a:t>
            </a:r>
            <a:endParaRPr lang="en-US" sz="4800" b="1" dirty="0">
              <a:solidFill>
                <a:srgbClr val="FF0000"/>
              </a:solidFill>
              <a:latin typeface="Times New Roman" pitchFamily="18" charset="0"/>
              <a:cs typeface="Times New Roman" pitchFamily="18" charset="0"/>
            </a:endParaRPr>
          </a:p>
        </p:txBody>
      </p:sp>
      <p:sp>
        <p:nvSpPr>
          <p:cNvPr id="18" name="TextBox 17"/>
          <p:cNvSpPr txBox="1"/>
          <p:nvPr/>
        </p:nvSpPr>
        <p:spPr>
          <a:xfrm>
            <a:off x="3442221" y="1909167"/>
            <a:ext cx="5448373" cy="1077218"/>
          </a:xfrm>
          <a:prstGeom prst="rect">
            <a:avLst/>
          </a:prstGeom>
          <a:noFill/>
        </p:spPr>
        <p:txBody>
          <a:bodyPr wrap="square" rtlCol="0">
            <a:spAutoFit/>
          </a:bodyPr>
          <a:lstStyle/>
          <a:p>
            <a:pPr>
              <a:buFontTx/>
              <a:buChar char="-"/>
            </a:pPr>
            <a:r>
              <a:rPr lang="en-US" sz="3200" dirty="0" smtClean="0">
                <a:latin typeface="Times New Roman" pitchFamily="18" charset="0"/>
                <a:cs typeface="Times New Roman" pitchFamily="18" charset="0"/>
              </a:rPr>
              <a:t> 4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5 </a:t>
            </a:r>
            <a:r>
              <a:rPr lang="en-US" sz="3200" dirty="0" err="1" smtClean="0">
                <a:latin typeface="Times New Roman" pitchFamily="18" charset="0"/>
                <a:cs typeface="Times New Roman" pitchFamily="18" charset="0"/>
              </a:rPr>
              <a:t>phút</a:t>
            </a:r>
            <a:endParaRPr lang="en-US" sz="3200" dirty="0" smtClean="0">
              <a:latin typeface="Times New Roman" pitchFamily="18" charset="0"/>
              <a:cs typeface="Times New Roman" pitchFamily="18" charset="0"/>
            </a:endParaRPr>
          </a:p>
        </p:txBody>
      </p:sp>
      <p:sp>
        <p:nvSpPr>
          <p:cNvPr id="19" name="TextBox 18"/>
          <p:cNvSpPr txBox="1"/>
          <p:nvPr/>
        </p:nvSpPr>
        <p:spPr>
          <a:xfrm>
            <a:off x="3441290" y="2869415"/>
            <a:ext cx="5035513" cy="2062103"/>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Nội</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Xây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dựng</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hội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thoại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ngắn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0" name="TextBox 19"/>
          <p:cNvSpPr txBox="1"/>
          <p:nvPr/>
        </p:nvSpPr>
        <p:spPr>
          <a:xfrm>
            <a:off x="3494636" y="4790755"/>
            <a:ext cx="4982167" cy="1569660"/>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Hết</a:t>
            </a:r>
            <a:r>
              <a:rPr lang="en-US" sz="3200" dirty="0" smtClean="0">
                <a:latin typeface="Times New Roman" pitchFamily="18" charset="0"/>
                <a:cs typeface="Times New Roman" pitchFamily="18" charset="0"/>
              </a:rPr>
              <a:t> 5 </a:t>
            </a:r>
            <a:r>
              <a:rPr lang="en-US" sz="3200" dirty="0" err="1" smtClean="0">
                <a:latin typeface="Times New Roman" pitchFamily="18" charset="0"/>
                <a:cs typeface="Times New Roman" pitchFamily="18" charset="0"/>
              </a:rPr>
              <a:t>phút</a:t>
            </a:r>
            <a:r>
              <a:rPr lang="en-US" sz="3200" dirty="0" smtClean="0">
                <a:latin typeface="Times New Roman" pitchFamily="18" charset="0"/>
                <a:cs typeface="Times New Roman" pitchFamily="18" charset="0"/>
              </a:rPr>
              <a:t>, GV </a:t>
            </a:r>
            <a:r>
              <a:rPr lang="en-US" sz="3200" dirty="0" err="1" smtClean="0">
                <a:latin typeface="Times New Roman" pitchFamily="18" charset="0"/>
                <a:cs typeface="Times New Roman" pitchFamily="18" charset="0"/>
              </a:rPr>
              <a:t>sẽ</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bốc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thăm</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diễn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huống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022693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p:tgtEl>
                                          <p:spTgt spid="29"/>
                                        </p:tgtEl>
                                        <p:attrNameLst>
                                          <p:attrName>ppt_y</p:attrName>
                                        </p:attrNameLst>
                                      </p:cBhvr>
                                      <p:tavLst>
                                        <p:tav tm="0">
                                          <p:val>
                                            <p:strVal val="#ppt_y+#ppt_h*1.125000"/>
                                          </p:val>
                                        </p:tav>
                                        <p:tav tm="100000">
                                          <p:val>
                                            <p:strVal val="#ppt_y"/>
                                          </p:val>
                                        </p:tav>
                                      </p:tavLst>
                                    </p:anim>
                                    <p:animEffect transition="in" filter="wipe(up)">
                                      <p:cBhvr>
                                        <p:cTn id="15" dur="500"/>
                                        <p:tgtEl>
                                          <p:spTgt spid="29"/>
                                        </p:tgtEl>
                                      </p:cBhvr>
                                    </p:animEffect>
                                  </p:childTnLst>
                                </p:cTn>
                              </p:par>
                              <p:par>
                                <p:cTn id="16" presetID="12" presetClass="entr" presetSubtype="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p:tgtEl>
                                          <p:spTgt spid="32"/>
                                        </p:tgtEl>
                                        <p:attrNameLst>
                                          <p:attrName>ppt_y</p:attrName>
                                        </p:attrNameLst>
                                      </p:cBhvr>
                                      <p:tavLst>
                                        <p:tav tm="0">
                                          <p:val>
                                            <p:strVal val="#ppt_y-#ppt_h*1.125000"/>
                                          </p:val>
                                        </p:tav>
                                        <p:tav tm="100000">
                                          <p:val>
                                            <p:strVal val="#ppt_y"/>
                                          </p:val>
                                        </p:tav>
                                      </p:tavLst>
                                    </p:anim>
                                    <p:animEffect transition="in" filter="wipe(down)">
                                      <p:cBhvr>
                                        <p:cTn id="19" dur="500"/>
                                        <p:tgtEl>
                                          <p:spTgt spid="32"/>
                                        </p:tgtEl>
                                      </p:cBhvr>
                                    </p:animEffect>
                                  </p:childTnLst>
                                </p:cTn>
                              </p:par>
                            </p:childTnLst>
                          </p:cTn>
                        </p:par>
                        <p:par>
                          <p:cTn id="20" fill="hold">
                            <p:stCondLst>
                              <p:cond delay="1000"/>
                            </p:stCondLst>
                            <p:childTnLst>
                              <p:par>
                                <p:cTn id="21" presetID="1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ppt_x</p:attrName>
                                        </p:attrNameLst>
                                      </p:cBhvr>
                                      <p:tavLst>
                                        <p:tav tm="0">
                                          <p:val>
                                            <p:strVal val="#ppt_x+#ppt_w*1.125000"/>
                                          </p:val>
                                        </p:tav>
                                        <p:tav tm="100000">
                                          <p:val>
                                            <p:strVal val="#ppt_x"/>
                                          </p:val>
                                        </p:tav>
                                      </p:tavLst>
                                    </p:anim>
                                    <p:animEffect transition="in" filter="wipe(left)">
                                      <p:cBhvr>
                                        <p:cTn id="24" dur="500"/>
                                        <p:tgtEl>
                                          <p:spTgt spid="26"/>
                                        </p:tgtEl>
                                      </p:cBhvr>
                                    </p:animEffect>
                                  </p:childTnLst>
                                </p:cTn>
                              </p:par>
                              <p:par>
                                <p:cTn id="25" presetID="1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heel(4)">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strips(down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down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strips(downLeft)">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vi-VN" sz="2800" b="1" dirty="0">
                <a:solidFill>
                  <a:schemeClr val="tx1"/>
                </a:solidFill>
                <a:latin typeface="+mj-lt"/>
              </a:rPr>
              <a:t>Câu 1:</a:t>
            </a:r>
            <a:endParaRPr lang="vi-VN" sz="2800" dirty="0">
              <a:solidFill>
                <a:schemeClr val="tx1"/>
              </a:solidFill>
              <a:latin typeface="+mj-lt"/>
            </a:endParaRPr>
          </a:p>
          <a:p>
            <a:pPr marL="0" indent="0">
              <a:buNone/>
            </a:pPr>
            <a:r>
              <a:rPr lang="vi-VN" sz="2800" b="1" dirty="0">
                <a:solidFill>
                  <a:srgbClr val="00B0F0"/>
                </a:solidFill>
                <a:latin typeface="+mj-lt"/>
              </a:rPr>
              <a:t>Các từ </a:t>
            </a:r>
            <a:r>
              <a:rPr lang="vi-VN" sz="2800" b="1" i="1" dirty="0">
                <a:solidFill>
                  <a:srgbClr val="00B0F0"/>
                </a:solidFill>
                <a:latin typeface="+mj-lt"/>
              </a:rPr>
              <a:t>sơn hà, xâm phạm</a:t>
            </a:r>
            <a:r>
              <a:rPr lang="vi-VN" sz="2800" b="1" dirty="0">
                <a:solidFill>
                  <a:srgbClr val="00B0F0"/>
                </a:solidFill>
                <a:latin typeface="+mj-lt"/>
              </a:rPr>
              <a:t> (trong bài </a:t>
            </a:r>
            <a:r>
              <a:rPr lang="vi-VN" sz="2800" b="1" i="1" dirty="0">
                <a:solidFill>
                  <a:srgbClr val="00B0F0"/>
                </a:solidFill>
                <a:latin typeface="+mj-lt"/>
              </a:rPr>
              <a:t>Nam quốc sơn hà</a:t>
            </a:r>
            <a:r>
              <a:rPr lang="vi-VN" sz="2800" b="1" dirty="0">
                <a:solidFill>
                  <a:srgbClr val="00B0F0"/>
                </a:solidFill>
                <a:latin typeface="+mj-lt"/>
              </a:rPr>
              <a:t>), </a:t>
            </a:r>
            <a:r>
              <a:rPr lang="vi-VN" sz="2800" b="1" i="1" dirty="0">
                <a:solidFill>
                  <a:srgbClr val="00B0F0"/>
                </a:solidFill>
                <a:latin typeface="+mj-lt"/>
              </a:rPr>
              <a:t>giang san</a:t>
            </a:r>
            <a:r>
              <a:rPr lang="vi-VN" sz="2800" b="1" dirty="0">
                <a:solidFill>
                  <a:srgbClr val="00B0F0"/>
                </a:solidFill>
                <a:latin typeface="+mj-lt"/>
              </a:rPr>
              <a:t> (trong bài </a:t>
            </a:r>
            <a:r>
              <a:rPr lang="vi-VN" sz="2800" b="1" i="1" dirty="0">
                <a:solidFill>
                  <a:srgbClr val="00B0F0"/>
                </a:solidFill>
                <a:latin typeface="+mj-lt"/>
              </a:rPr>
              <a:t>Tụng giá hoàn kinh sư</a:t>
            </a:r>
            <a:r>
              <a:rPr lang="vi-VN" sz="2800" b="1" dirty="0">
                <a:solidFill>
                  <a:srgbClr val="00B0F0"/>
                </a:solidFill>
                <a:latin typeface="+mj-lt"/>
              </a:rPr>
              <a:t>) là từ ghép đẳng </a:t>
            </a:r>
            <a:r>
              <a:rPr lang="vi-VN" sz="2800" b="1" dirty="0" smtClean="0">
                <a:solidFill>
                  <a:srgbClr val="00B0F0"/>
                </a:solidFill>
                <a:latin typeface="+mj-lt"/>
              </a:rPr>
              <a:t>lập</a:t>
            </a:r>
            <a:r>
              <a:rPr lang="en-US" sz="2800" b="1" dirty="0" smtClean="0">
                <a:solidFill>
                  <a:srgbClr val="00B0F0"/>
                </a:solidFill>
                <a:latin typeface="+mj-lt"/>
              </a:rPr>
              <a:t> hay </a:t>
            </a:r>
            <a:r>
              <a:rPr lang="en-US" sz="2800" b="1" dirty="0" err="1" smtClean="0">
                <a:solidFill>
                  <a:srgbClr val="00B0F0"/>
                </a:solidFill>
                <a:latin typeface="Times New Roman" panose="02020603050405020304" pitchFamily="18" charset="0"/>
                <a:cs typeface="Times New Roman" panose="02020603050405020304" pitchFamily="18" charset="0"/>
              </a:rPr>
              <a:t>từ</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ghép</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chính</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phụ</a:t>
            </a:r>
            <a:r>
              <a:rPr lang="en-US" sz="2800" b="1" dirty="0">
                <a:solidFill>
                  <a:srgbClr val="00B0F0"/>
                </a:solidFill>
                <a:latin typeface="Times New Roman" panose="02020603050405020304" pitchFamily="18" charset="0"/>
                <a:cs typeface="Times New Roman" panose="02020603050405020304" pitchFamily="18" charset="0"/>
              </a:rPr>
              <a:t>?</a:t>
            </a:r>
            <a:endParaRPr lang="en-US" sz="2800" b="1" dirty="0" smtClean="0">
              <a:solidFill>
                <a:srgbClr val="00B0F0"/>
              </a:solidFill>
              <a:latin typeface="+mj-lt"/>
            </a:endParaRPr>
          </a:p>
          <a:p>
            <a:pPr marL="0" indent="0">
              <a:buNone/>
            </a:pPr>
            <a:r>
              <a:rPr lang="vi-VN" sz="2800" b="1" dirty="0" smtClean="0">
                <a:solidFill>
                  <a:schemeClr val="tx1"/>
                </a:solidFill>
                <a:latin typeface="+mj-lt"/>
              </a:rPr>
              <a:t>Câu </a:t>
            </a:r>
            <a:r>
              <a:rPr lang="vi-VN" sz="2800" b="1" dirty="0">
                <a:solidFill>
                  <a:schemeClr val="tx1"/>
                </a:solidFill>
                <a:latin typeface="+mj-lt"/>
              </a:rPr>
              <a:t>2:</a:t>
            </a:r>
          </a:p>
          <a:p>
            <a:pPr marL="0" indent="0">
              <a:buNone/>
            </a:pPr>
            <a:r>
              <a:rPr lang="vi-VN" sz="2800" b="1" dirty="0">
                <a:solidFill>
                  <a:srgbClr val="00B0F0"/>
                </a:solidFill>
                <a:latin typeface="+mj-lt"/>
              </a:rPr>
              <a:t>a. Các từ </a:t>
            </a:r>
            <a:r>
              <a:rPr lang="vi-VN" sz="2800" b="1" i="1" dirty="0">
                <a:solidFill>
                  <a:srgbClr val="00B0F0"/>
                </a:solidFill>
                <a:latin typeface="+mj-lt"/>
              </a:rPr>
              <a:t>ái quốc, thủ môn, chiến thắng</a:t>
            </a:r>
            <a:r>
              <a:rPr lang="vi-VN" sz="2800" b="1" dirty="0">
                <a:solidFill>
                  <a:srgbClr val="00B0F0"/>
                </a:solidFill>
                <a:latin typeface="+mj-lt"/>
              </a:rPr>
              <a:t> thuộc loại từ ghép </a:t>
            </a:r>
            <a:r>
              <a:rPr lang="en-US" sz="2800" b="1" dirty="0" err="1" smtClean="0">
                <a:solidFill>
                  <a:srgbClr val="00B0F0"/>
                </a:solidFill>
                <a:latin typeface="Times New Roman" panose="02020603050405020304" pitchFamily="18" charset="0"/>
                <a:cs typeface="Times New Roman" panose="02020603050405020304" pitchFamily="18" charset="0"/>
              </a:rPr>
              <a:t>gì?Trật</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tự</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của</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các</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tù</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này</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có</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giống</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trật</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tự</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các</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từ</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ghép</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thuần</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Việt</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không</a:t>
            </a:r>
            <a:r>
              <a:rPr lang="en-US" sz="2800" b="1" dirty="0" smtClean="0">
                <a:solidFill>
                  <a:srgbClr val="00B0F0"/>
                </a:solidFill>
                <a:latin typeface="Times New Roman" panose="02020603050405020304" pitchFamily="18" charset="0"/>
                <a:cs typeface="Times New Roman" panose="02020603050405020304" pitchFamily="18" charset="0"/>
              </a:rPr>
              <a:t>?</a:t>
            </a:r>
            <a:endParaRPr lang="vi-VN" sz="2800" b="1" dirty="0">
              <a:solidFill>
                <a:srgbClr val="00B0F0"/>
              </a:solidFill>
              <a:latin typeface="Times New Roman" panose="02020603050405020304" pitchFamily="18" charset="0"/>
              <a:cs typeface="Times New Roman" panose="02020603050405020304" pitchFamily="18" charset="0"/>
            </a:endParaRPr>
          </a:p>
          <a:p>
            <a:pPr marL="0" indent="0">
              <a:buNone/>
            </a:pPr>
            <a:r>
              <a:rPr lang="vi-VN" sz="2800" b="1" dirty="0">
                <a:solidFill>
                  <a:srgbClr val="00B0F0"/>
                </a:solidFill>
                <a:latin typeface="+mj-lt"/>
              </a:rPr>
              <a:t>b. Các từ </a:t>
            </a:r>
            <a:r>
              <a:rPr lang="vi-VN" sz="2800" b="1" i="1" dirty="0">
                <a:solidFill>
                  <a:srgbClr val="00B0F0"/>
                </a:solidFill>
                <a:latin typeface="+mj-lt"/>
              </a:rPr>
              <a:t>thiên thư</a:t>
            </a:r>
            <a:r>
              <a:rPr lang="vi-VN" sz="2800" b="1" dirty="0">
                <a:solidFill>
                  <a:srgbClr val="00B0F0"/>
                </a:solidFill>
                <a:latin typeface="+mj-lt"/>
              </a:rPr>
              <a:t> (trong bài </a:t>
            </a:r>
            <a:r>
              <a:rPr lang="vi-VN" sz="2800" b="1" i="1" dirty="0">
                <a:solidFill>
                  <a:srgbClr val="00B0F0"/>
                </a:solidFill>
                <a:latin typeface="+mj-lt"/>
              </a:rPr>
              <a:t>Nam quốc sơn hà</a:t>
            </a:r>
            <a:r>
              <a:rPr lang="vi-VN" sz="2800" b="1" dirty="0">
                <a:solidFill>
                  <a:srgbClr val="00B0F0"/>
                </a:solidFill>
                <a:latin typeface="+mj-lt"/>
              </a:rPr>
              <a:t>), </a:t>
            </a:r>
            <a:r>
              <a:rPr lang="vi-VN" sz="2800" b="1" i="1" dirty="0">
                <a:solidFill>
                  <a:srgbClr val="00B0F0"/>
                </a:solidFill>
                <a:latin typeface="+mj-lt"/>
              </a:rPr>
              <a:t>thạch mã</a:t>
            </a:r>
            <a:r>
              <a:rPr lang="vi-VN" sz="2800" b="1" dirty="0">
                <a:solidFill>
                  <a:srgbClr val="00B0F0"/>
                </a:solidFill>
                <a:latin typeface="+mj-lt"/>
              </a:rPr>
              <a:t> (trong bài </a:t>
            </a:r>
            <a:r>
              <a:rPr lang="vi-VN" sz="2800" b="1" i="1" dirty="0">
                <a:solidFill>
                  <a:srgbClr val="00B0F0"/>
                </a:solidFill>
                <a:latin typeface="+mj-lt"/>
              </a:rPr>
              <a:t>Tức sự</a:t>
            </a:r>
            <a:r>
              <a:rPr lang="vi-VN" sz="2800" b="1" dirty="0">
                <a:solidFill>
                  <a:srgbClr val="00B0F0"/>
                </a:solidFill>
                <a:latin typeface="+mj-lt"/>
              </a:rPr>
              <a:t>), </a:t>
            </a:r>
            <a:r>
              <a:rPr lang="vi-VN" sz="2800" b="1" i="1" dirty="0">
                <a:solidFill>
                  <a:srgbClr val="00B0F0"/>
                </a:solidFill>
                <a:latin typeface="+mj-lt"/>
              </a:rPr>
              <a:t>tái phạm</a:t>
            </a:r>
            <a:r>
              <a:rPr lang="vi-VN" sz="2800" b="1" dirty="0">
                <a:solidFill>
                  <a:srgbClr val="00B0F0"/>
                </a:solidFill>
                <a:latin typeface="+mj-lt"/>
              </a:rPr>
              <a:t>(trong bài </a:t>
            </a:r>
            <a:r>
              <a:rPr lang="vi-VN" sz="2800" b="1" i="1" dirty="0">
                <a:solidFill>
                  <a:srgbClr val="00B0F0"/>
                </a:solidFill>
                <a:latin typeface="+mj-lt"/>
              </a:rPr>
              <a:t>Mẹ tôi</a:t>
            </a:r>
            <a:r>
              <a:rPr lang="vi-VN" sz="2800" b="1" dirty="0">
                <a:solidFill>
                  <a:srgbClr val="00B0F0"/>
                </a:solidFill>
                <a:latin typeface="+mj-lt"/>
              </a:rPr>
              <a:t>) thuộc loại từ </a:t>
            </a:r>
            <a:r>
              <a:rPr lang="en-US" sz="2800" b="1" dirty="0" err="1" smtClean="0">
                <a:solidFill>
                  <a:srgbClr val="00B0F0"/>
                </a:solidFill>
                <a:latin typeface="+mj-lt"/>
              </a:rPr>
              <a:t>ghép</a:t>
            </a:r>
            <a:r>
              <a:rPr lang="en-US" sz="2800" b="1" dirty="0" smtClean="0">
                <a:solidFill>
                  <a:srgbClr val="00B0F0"/>
                </a:solidFill>
                <a:latin typeface="+mj-lt"/>
              </a:rPr>
              <a:t> </a:t>
            </a:r>
            <a:r>
              <a:rPr lang="en-US" sz="2800" b="1" dirty="0" err="1" smtClean="0">
                <a:solidFill>
                  <a:srgbClr val="00B0F0"/>
                </a:solidFill>
                <a:latin typeface="+mj-lt"/>
              </a:rPr>
              <a:t>gì</a:t>
            </a:r>
            <a:r>
              <a:rPr lang="en-US" sz="2800" b="1" dirty="0" smtClean="0">
                <a:solidFill>
                  <a:srgbClr val="00B0F0"/>
                </a:solidFill>
                <a:latin typeface="+mj-lt"/>
              </a:rPr>
              <a:t>?</a:t>
            </a:r>
            <a:r>
              <a:rPr lang="en-US" sz="2800" b="1" dirty="0">
                <a:solidFill>
                  <a:srgbClr val="00B0F0"/>
                </a:solidFill>
                <a:latin typeface="+mj-lt"/>
              </a:rPr>
              <a:t> </a:t>
            </a:r>
            <a:r>
              <a:rPr lang="en-US" sz="2800" b="1" dirty="0" err="1" smtClean="0">
                <a:solidFill>
                  <a:srgbClr val="00B0F0"/>
                </a:solidFill>
                <a:latin typeface="Times New Roman" panose="02020603050405020304" pitchFamily="18" charset="0"/>
                <a:cs typeface="Times New Roman" panose="02020603050405020304" pitchFamily="18" charset="0"/>
              </a:rPr>
              <a:t>Trật</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tự</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của</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các</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từ</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này</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khác</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gì</a:t>
            </a:r>
            <a:r>
              <a:rPr lang="en-US" sz="2800" b="1" dirty="0" smtClean="0">
                <a:solidFill>
                  <a:srgbClr val="00B0F0"/>
                </a:solidFill>
                <a:latin typeface="Times New Roman" panose="02020603050405020304" pitchFamily="18" charset="0"/>
                <a:cs typeface="Times New Roman" panose="02020603050405020304" pitchFamily="18" charset="0"/>
              </a:rPr>
              <a:t> so </a:t>
            </a:r>
            <a:r>
              <a:rPr lang="en-US" sz="2800" b="1" dirty="0" err="1" smtClean="0">
                <a:solidFill>
                  <a:srgbClr val="00B0F0"/>
                </a:solidFill>
                <a:latin typeface="Times New Roman" panose="02020603050405020304" pitchFamily="18" charset="0"/>
                <a:cs typeface="Times New Roman" panose="02020603050405020304" pitchFamily="18" charset="0"/>
              </a:rPr>
              <a:t>với</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trật</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tự</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các</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từ</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ghép</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thuần</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Việt</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không</a:t>
            </a:r>
            <a:r>
              <a:rPr lang="en-US" sz="2800" b="1" dirty="0">
                <a:solidFill>
                  <a:srgbClr val="00B0F0"/>
                </a:solidFill>
                <a:latin typeface="Times New Roman" panose="02020603050405020304" pitchFamily="18" charset="0"/>
                <a:cs typeface="Times New Roman" panose="02020603050405020304" pitchFamily="18" charset="0"/>
              </a:rPr>
              <a:t>?</a:t>
            </a:r>
            <a:endParaRPr lang="vi-VN" sz="2800" b="1" dirty="0">
              <a:solidFill>
                <a:srgbClr val="00B0F0"/>
              </a:solidFill>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D89CE54-ACD7-4069-8FD2-948F78EEBA58}" type="datetime1">
              <a:rPr lang="en-US" b="1" smtClean="0">
                <a:solidFill>
                  <a:schemeClr val="tx1"/>
                </a:solidFill>
              </a:rPr>
              <a:t>9/21/2021</a:t>
            </a:fld>
            <a:endParaRPr lang="en-US" b="1" dirty="0">
              <a:solidFill>
                <a:schemeClr val="tx1"/>
              </a:solidFill>
            </a:endParaRPr>
          </a:p>
        </p:txBody>
      </p:sp>
      <p:sp>
        <p:nvSpPr>
          <p:cNvPr id="6" name="Slide Number Placeholder 5"/>
          <p:cNvSpPr>
            <a:spLocks noGrp="1"/>
          </p:cNvSpPr>
          <p:nvPr>
            <p:ph type="sldNum" sz="quarter" idx="12"/>
          </p:nvPr>
        </p:nvSpPr>
        <p:spPr/>
        <p:txBody>
          <a:bodyPr/>
          <a:lstStyle/>
          <a:p>
            <a:fld id="{11648E38-1507-4141-BCF8-A397A05189F9}" type="slidenum">
              <a:rPr lang="en-US" smtClean="0"/>
              <a:t>3</a:t>
            </a:fld>
            <a:endParaRPr lang="en-US"/>
          </a:p>
        </p:txBody>
      </p:sp>
    </p:spTree>
    <p:extLst>
      <p:ext uri="{BB962C8B-B14F-4D97-AF65-F5344CB8AC3E}">
        <p14:creationId xmlns:p14="http://schemas.microsoft.com/office/powerpoint/2010/main" val="3358239192"/>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outHorizont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out)">
                                      <p:cBhvr>
                                        <p:cTn id="19" dur="175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75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75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75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anim calcmode="lin" valueType="num">
                                      <p:cBhvr>
                                        <p:cTn id="32"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Autofit/>
          </a:bodyPr>
          <a:lstStyle/>
          <a:p>
            <a:pPr marL="0" indent="0">
              <a:buNone/>
            </a:pP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1:</a:t>
            </a:r>
          </a:p>
          <a:p>
            <a:pPr marL="0" indent="0">
              <a:buNone/>
            </a:pPr>
            <a:r>
              <a:rPr lang="vi-VN" dirty="0" smtClean="0">
                <a:latin typeface="Times New Roman" panose="02020603050405020304" pitchFamily="18" charset="0"/>
                <a:cs typeface="Times New Roman" panose="02020603050405020304" pitchFamily="18" charset="0"/>
              </a:rPr>
              <a:t>Các </a:t>
            </a:r>
            <a:r>
              <a:rPr lang="vi-VN" dirty="0">
                <a:latin typeface="Times New Roman" panose="02020603050405020304" pitchFamily="18" charset="0"/>
                <a:cs typeface="Times New Roman" panose="02020603050405020304" pitchFamily="18" charset="0"/>
              </a:rPr>
              <a:t>từ sơn hà, xâm phạm, giang sơn thuộc loại từ ghép đẳng lập</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buNone/>
            </a:pP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2:</a:t>
            </a:r>
            <a:endParaRPr lang="vi-VN" b="1" dirty="0">
              <a:solidFill>
                <a:srgbClr val="FF0000"/>
              </a:solidFill>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a)</a:t>
            </a:r>
            <a:r>
              <a:rPr lang="vi-VN" dirty="0" smtClean="0">
                <a:latin typeface="Times New Roman" panose="02020603050405020304" pitchFamily="18" charset="0"/>
                <a:cs typeface="Times New Roman" panose="02020603050405020304" pitchFamily="18" charset="0"/>
              </a:rPr>
              <a:t>Các </a:t>
            </a:r>
            <a:r>
              <a:rPr lang="vi-VN" dirty="0">
                <a:latin typeface="Times New Roman" panose="02020603050405020304" pitchFamily="18" charset="0"/>
                <a:cs typeface="Times New Roman" panose="02020603050405020304" pitchFamily="18" charset="0"/>
              </a:rPr>
              <a:t>từ </a:t>
            </a:r>
            <a:r>
              <a:rPr lang="vi-VN" i="1" dirty="0">
                <a:latin typeface="Times New Roman" panose="02020603050405020304" pitchFamily="18" charset="0"/>
                <a:cs typeface="Times New Roman" panose="02020603050405020304" pitchFamily="18" charset="0"/>
              </a:rPr>
              <a:t>ái quốc, thủ môn, chiến thắng </a:t>
            </a:r>
            <a:r>
              <a:rPr lang="vi-VN" dirty="0">
                <a:latin typeface="Times New Roman" panose="02020603050405020304" pitchFamily="18" charset="0"/>
                <a:cs typeface="Times New Roman" panose="02020603050405020304" pitchFamily="18" charset="0"/>
              </a:rPr>
              <a:t>thuộc loại từ ghép chính phụ: trật tự của các yếu tố trong các từ này giống như trật tự các trong từ ghép thuần Việt, yếu tố chính đứng trước, yếu tố phụ sau.</a:t>
            </a:r>
          </a:p>
          <a:p>
            <a:pPr marL="0" indent="0">
              <a:buNone/>
            </a:pPr>
            <a:r>
              <a:rPr lang="vi-VN" b="1" dirty="0">
                <a:latin typeface="Times New Roman" panose="02020603050405020304" pitchFamily="18" charset="0"/>
                <a:cs typeface="Times New Roman" panose="02020603050405020304" pitchFamily="18" charset="0"/>
              </a:rPr>
              <a:t>b) </a:t>
            </a:r>
            <a:r>
              <a:rPr lang="vi-VN" dirty="0">
                <a:latin typeface="Times New Roman" panose="02020603050405020304" pitchFamily="18" charset="0"/>
                <a:cs typeface="Times New Roman" panose="02020603050405020304" pitchFamily="18" charset="0"/>
              </a:rPr>
              <a:t>Các từ </a:t>
            </a:r>
            <a:r>
              <a:rPr lang="vi-VN" i="1" dirty="0">
                <a:latin typeface="Times New Roman" panose="02020603050405020304" pitchFamily="18" charset="0"/>
                <a:cs typeface="Times New Roman" panose="02020603050405020304" pitchFamily="18" charset="0"/>
              </a:rPr>
              <a:t>thiên thư, thạch mã, tái phạm </a:t>
            </a:r>
            <a:r>
              <a:rPr lang="vi-VN" dirty="0">
                <a:latin typeface="Times New Roman" panose="02020603050405020304" pitchFamily="18" charset="0"/>
                <a:cs typeface="Times New Roman" panose="02020603050405020304" pitchFamily="18" charset="0"/>
              </a:rPr>
              <a:t>thuộc loại từ ghép chính. Trong các từ ghép này, trật tự của các yếu tố ngược lại so với tự các tiếng trong từ ghép thuần Việt cùng loại, yếu tố phụ đứng trước, yếu tố chính đứng sau.</a:t>
            </a:r>
          </a:p>
          <a:p>
            <a:pPr marL="0" indent="0">
              <a:buNone/>
            </a:pPr>
            <a:r>
              <a:rPr lang="vi-VN" dirty="0"/>
              <a:t/>
            </a:r>
            <a:br>
              <a:rPr lang="vi-VN" dirty="0"/>
            </a:br>
            <a:r>
              <a:rPr lang="vi-VN" dirty="0"/>
              <a:t/>
            </a:r>
            <a:br>
              <a:rPr lang="vi-VN" dirty="0"/>
            </a:b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11648E38-1507-4141-BCF8-A397A05189F9}" type="slidenum">
              <a:rPr lang="en-US" smtClean="0"/>
              <a:t>4</a:t>
            </a:fld>
            <a:endParaRPr lang="en-US"/>
          </a:p>
        </p:txBody>
      </p:sp>
    </p:spTree>
    <p:extLst>
      <p:ext uri="{BB962C8B-B14F-4D97-AF65-F5344CB8AC3E}">
        <p14:creationId xmlns:p14="http://schemas.microsoft.com/office/powerpoint/2010/main" val="3321854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3"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3)">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29" dur="10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normAutofit/>
          </a:bodyPr>
          <a:lstStyle/>
          <a:p>
            <a:r>
              <a:rPr lang="en-US" sz="5400" b="1" dirty="0" smtClean="0">
                <a:solidFill>
                  <a:srgbClr val="FF0000"/>
                </a:solidFill>
                <a:latin typeface="Times New Roman" panose="02020603050405020304" pitchFamily="18" charset="0"/>
                <a:cs typeface="Times New Roman" panose="02020603050405020304" pitchFamily="18" charset="0"/>
              </a:rPr>
              <a:t>II. TỪ GHÉP HÁN VIỆT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066800"/>
            <a:ext cx="8763000" cy="5410200"/>
          </a:xfrm>
        </p:spPr>
        <p:txBody>
          <a:bodyPr>
            <a:normAutofit/>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1.Ví </a:t>
            </a:r>
            <a:r>
              <a:rPr lang="en-US" dirty="0" err="1">
                <a:solidFill>
                  <a:srgbClr val="FF0000"/>
                </a:solidFill>
                <a:latin typeface="Times New Roman" panose="02020603050405020304" pitchFamily="18" charset="0"/>
                <a:cs typeface="Times New Roman" panose="02020603050405020304" pitchFamily="18" charset="0"/>
              </a:rPr>
              <a:t>dụ</a:t>
            </a:r>
            <a:r>
              <a:rPr lang="en-US" dirty="0">
                <a:solidFill>
                  <a:srgbClr val="FF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SGK-70</a:t>
            </a:r>
          </a:p>
          <a:p>
            <a:pPr marL="0" indent="0">
              <a:buNone/>
            </a:pPr>
            <a:r>
              <a:rPr lang="en-US" dirty="0" smtClean="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xét</a:t>
            </a:r>
            <a:r>
              <a:rPr lang="en-US" sz="4000" dirty="0" smtClean="0">
                <a:solidFill>
                  <a:srgbClr val="FF0000"/>
                </a:solidFill>
                <a:latin typeface="Times New Roman" panose="02020603050405020304" pitchFamily="18" charset="0"/>
                <a:cs typeface="Times New Roman" panose="02020603050405020304" pitchFamily="18" charset="0"/>
              </a:rPr>
              <a:t>:</a:t>
            </a:r>
          </a:p>
          <a:p>
            <a:pPr marL="0" indent="0">
              <a:buNone/>
            </a:pPr>
            <a:endParaRPr lang="en-US" sz="40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smtClean="0">
              <a:latin typeface="+mj-lt"/>
            </a:endParaRPr>
          </a:p>
          <a:p>
            <a:pPr marL="0" indent="0">
              <a:buNone/>
            </a:pPr>
            <a:endParaRPr lang="en-US" dirty="0">
              <a:latin typeface="+mj-lt"/>
            </a:endParaRPr>
          </a:p>
          <a:p>
            <a:pPr marL="0" indent="0">
              <a:buNone/>
            </a:pPr>
            <a:endParaRPr lang="en-US" dirty="0" smtClean="0">
              <a:latin typeface="+mj-lt"/>
            </a:endParaRPr>
          </a:p>
          <a:p>
            <a:pPr marL="0" indent="0">
              <a:buNone/>
            </a:pPr>
            <a:r>
              <a:rPr lang="en-US" dirty="0" smtClean="0">
                <a:solidFill>
                  <a:srgbClr val="FF0000"/>
                </a:solidFill>
                <a:latin typeface="Times New Roman" panose="02020603050405020304" pitchFamily="18" charset="0"/>
                <a:cs typeface="Times New Roman" panose="02020603050405020304" pitchFamily="18" charset="0"/>
              </a:rPr>
              <a:t>3. </a:t>
            </a:r>
            <a:r>
              <a:rPr lang="en-US" dirty="0" err="1" smtClean="0">
                <a:solidFill>
                  <a:srgbClr val="FF0000"/>
                </a:solidFill>
                <a:latin typeface="Times New Roman" panose="02020603050405020304" pitchFamily="18" charset="0"/>
                <a:cs typeface="Times New Roman" panose="02020603050405020304" pitchFamily="18" charset="0"/>
              </a:rPr>
              <a:t>Bài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học</a:t>
            </a:r>
            <a:r>
              <a:rPr lang="en-US" dirty="0" smtClean="0">
                <a:solidFill>
                  <a:srgbClr val="FF0000"/>
                </a:solidFill>
                <a:latin typeface="Times New Roman" panose="02020603050405020304" pitchFamily="18" charset="0"/>
                <a:cs typeface="Times New Roman" panose="02020603050405020304" pitchFamily="18" charset="0"/>
              </a:rPr>
              <a:t>: GN2/SGK-70</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228600" y="6472093"/>
            <a:ext cx="2133600" cy="365125"/>
          </a:xfrm>
        </p:spPr>
        <p:txBody>
          <a:bodyPr/>
          <a:lstStyle/>
          <a:p>
            <a:fld id="{5FE2BEF0-27BB-4F17-BE40-0A3D9CBD86E3}" type="datetime1">
              <a:rPr lang="en-US" smtClean="0">
                <a:solidFill>
                  <a:schemeClr val="tx1"/>
                </a:solidFill>
              </a:rPr>
              <a:t>9/21/2021</a:t>
            </a:fld>
            <a:endParaRPr lang="en-US" dirty="0">
              <a:solidFill>
                <a:schemeClr val="tx1"/>
              </a:solidFill>
            </a:endParaRPr>
          </a:p>
        </p:txBody>
      </p:sp>
      <p:sp>
        <p:nvSpPr>
          <p:cNvPr id="6" name="Slide Number Placeholder 5"/>
          <p:cNvSpPr>
            <a:spLocks noGrp="1"/>
          </p:cNvSpPr>
          <p:nvPr>
            <p:ph type="sldNum" sz="quarter" idx="12"/>
          </p:nvPr>
        </p:nvSpPr>
        <p:spPr>
          <a:xfrm>
            <a:off x="6705600" y="6529820"/>
            <a:ext cx="2133600" cy="365125"/>
          </a:xfrm>
        </p:spPr>
        <p:txBody>
          <a:bodyPr/>
          <a:lstStyle/>
          <a:p>
            <a:fld id="{11648E38-1507-4141-BCF8-A397A05189F9}" type="slidenum">
              <a:rPr lang="en-US" smtClean="0">
                <a:solidFill>
                  <a:schemeClr val="tx1"/>
                </a:solidFill>
                <a:latin typeface="Times New Roman" panose="02020603050405020304" pitchFamily="18" charset="0"/>
                <a:cs typeface="Times New Roman" panose="02020603050405020304" pitchFamily="18" charset="0"/>
              </a:rPr>
              <a:t>5</a:t>
            </a:fld>
            <a:endParaRPr lang="en-US"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40065418"/>
              </p:ext>
            </p:extLst>
          </p:nvPr>
        </p:nvGraphicFramePr>
        <p:xfrm>
          <a:off x="685800" y="2667000"/>
          <a:ext cx="6629400" cy="2558796"/>
        </p:xfrm>
        <a:graphic>
          <a:graphicData uri="http://schemas.openxmlformats.org/drawingml/2006/table">
            <a:tbl>
              <a:tblPr firstRow="1" firstCol="1" bandRow="1">
                <a:tableStyleId>{5C22544A-7EE6-4342-B048-85BDC9FD1C3A}</a:tableStyleId>
              </a:tblPr>
              <a:tblGrid>
                <a:gridCol w="2437204"/>
                <a:gridCol w="4192196"/>
              </a:tblGrid>
              <a:tr h="307056">
                <a:tc>
                  <a:txBody>
                    <a:bodyPr/>
                    <a:lstStyle/>
                    <a:p>
                      <a:pPr algn="ctr">
                        <a:lnSpc>
                          <a:spcPct val="115000"/>
                        </a:lnSpc>
                        <a:spcAft>
                          <a:spcPts val="0"/>
                        </a:spcAft>
                      </a:pPr>
                      <a:r>
                        <a:rPr lang="en-US" sz="1800" dirty="0" err="1">
                          <a:effectLst/>
                        </a:rPr>
                        <a:t>Từ</a:t>
                      </a:r>
                      <a:r>
                        <a:rPr lang="en-US" sz="1800" dirty="0">
                          <a:effectLst/>
                        </a:rPr>
                        <a:t> </a:t>
                      </a:r>
                      <a:r>
                        <a:rPr lang="en-US" sz="1800" dirty="0" err="1">
                          <a:effectLst/>
                        </a:rPr>
                        <a:t>ghép</a:t>
                      </a:r>
                      <a:r>
                        <a:rPr lang="en-US" sz="1800" dirty="0">
                          <a:effectLst/>
                        </a:rPr>
                        <a:t> </a:t>
                      </a:r>
                      <a:r>
                        <a:rPr lang="en-US" sz="1800" dirty="0" err="1">
                          <a:effectLst/>
                        </a:rPr>
                        <a:t>đẳng</a:t>
                      </a:r>
                      <a:r>
                        <a:rPr lang="en-US" sz="1800" dirty="0">
                          <a:effectLst/>
                        </a:rPr>
                        <a:t> </a:t>
                      </a:r>
                      <a:r>
                        <a:rPr lang="en-US" sz="1800" dirty="0" err="1">
                          <a:effectLst/>
                        </a:rPr>
                        <a:t>lập</a:t>
                      </a:r>
                      <a:endParaRPr lang="en-U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dirty="0" err="1">
                          <a:effectLst/>
                        </a:rPr>
                        <a:t>Từ</a:t>
                      </a:r>
                      <a:r>
                        <a:rPr lang="en-US" sz="1800" dirty="0">
                          <a:effectLst/>
                        </a:rPr>
                        <a:t> </a:t>
                      </a:r>
                      <a:r>
                        <a:rPr lang="en-US" sz="1800" dirty="0" err="1">
                          <a:effectLst/>
                        </a:rPr>
                        <a:t>ghép</a:t>
                      </a:r>
                      <a:r>
                        <a:rPr lang="en-US" sz="1800" dirty="0">
                          <a:effectLst/>
                        </a:rPr>
                        <a:t> </a:t>
                      </a:r>
                      <a:r>
                        <a:rPr lang="en-US" sz="1800" dirty="0" err="1">
                          <a:effectLst/>
                        </a:rPr>
                        <a:t>chính</a:t>
                      </a:r>
                      <a:r>
                        <a:rPr lang="en-US" sz="1800" dirty="0">
                          <a:effectLst/>
                        </a:rPr>
                        <a:t> </a:t>
                      </a:r>
                      <a:r>
                        <a:rPr lang="en-US" sz="1800" dirty="0" err="1">
                          <a:effectLst/>
                        </a:rPr>
                        <a:t>phụ</a:t>
                      </a:r>
                      <a:endParaRPr lang="en-US" sz="1100" dirty="0">
                        <a:effectLst/>
                        <a:latin typeface="Calibri"/>
                        <a:ea typeface="Calibri"/>
                        <a:cs typeface="Times New Roman"/>
                      </a:endParaRPr>
                    </a:p>
                  </a:txBody>
                  <a:tcPr marL="68580" marR="68580" marT="0" marB="0"/>
                </a:tc>
              </a:tr>
              <a:tr h="289008">
                <a:tc>
                  <a:txBody>
                    <a:bodyPr/>
                    <a:lstStyle/>
                    <a:p>
                      <a:pPr marL="342900" lvl="0" indent="-342900">
                        <a:lnSpc>
                          <a:spcPct val="115000"/>
                        </a:lnSpc>
                        <a:spcAft>
                          <a:spcPts val="0"/>
                        </a:spcAft>
                        <a:buFont typeface="Times New Roman"/>
                        <a:buChar char="-"/>
                      </a:pPr>
                      <a:r>
                        <a:rPr lang="en-US" sz="1800" dirty="0" err="1">
                          <a:effectLst/>
                        </a:rPr>
                        <a:t>Sơn</a:t>
                      </a:r>
                      <a:r>
                        <a:rPr lang="en-US" sz="1800" dirty="0">
                          <a:effectLst/>
                        </a:rPr>
                        <a:t> </a:t>
                      </a:r>
                      <a:r>
                        <a:rPr lang="en-US" sz="1800" dirty="0" err="1">
                          <a:effectLst/>
                        </a:rPr>
                        <a:t>hà</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smtClean="0">
                          <a:effectLst/>
                        </a:rPr>
                        <a:t>a)Tiếng</a:t>
                      </a:r>
                      <a:r>
                        <a:rPr lang="en-US" sz="1800" baseline="0" smtClean="0">
                          <a:effectLst/>
                        </a:rPr>
                        <a:t> chính đứng   b) Tiếng chính đứng</a:t>
                      </a:r>
                      <a:endParaRPr lang="en-US" sz="1800" baseline="0" dirty="0" smtClean="0">
                        <a:effectLst/>
                      </a:endParaRPr>
                    </a:p>
                  </a:txBody>
                  <a:tcPr marL="68580" marR="68580" marT="0" marB="0"/>
                </a:tc>
              </a:tr>
              <a:tr h="307056">
                <a:tc>
                  <a:txBody>
                    <a:bodyPr/>
                    <a:lstStyle/>
                    <a:p>
                      <a:pPr>
                        <a:lnSpc>
                          <a:spcPct val="115000"/>
                        </a:lnSpc>
                        <a:spcAft>
                          <a:spcPts val="0"/>
                        </a:spcAft>
                      </a:pPr>
                      <a:r>
                        <a:rPr lang="en-US" sz="1800">
                          <a:effectLst/>
                        </a:rPr>
                        <a: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800" dirty="0" err="1" smtClean="0">
                          <a:solidFill>
                            <a:srgbClr val="FF0000"/>
                          </a:solidFill>
                          <a:effectLst/>
                        </a:rPr>
                        <a:t>trước</a:t>
                      </a:r>
                      <a:r>
                        <a:rPr lang="en-US" sz="1800" baseline="0" dirty="0" smtClean="0">
                          <a:solidFill>
                            <a:srgbClr val="FF0000"/>
                          </a:solidFill>
                          <a:effectLst/>
                        </a:rPr>
                        <a:t> </a:t>
                      </a:r>
                      <a:r>
                        <a:rPr lang="en-US" sz="1800" baseline="0" dirty="0" err="1" smtClean="0">
                          <a:effectLst/>
                        </a:rPr>
                        <a:t>tiếng</a:t>
                      </a:r>
                      <a:r>
                        <a:rPr lang="en-US" sz="1800" baseline="0" dirty="0" smtClean="0">
                          <a:effectLst/>
                        </a:rPr>
                        <a:t> </a:t>
                      </a:r>
                      <a:r>
                        <a:rPr lang="en-US" sz="1800" baseline="0" dirty="0" err="1" smtClean="0">
                          <a:effectLst/>
                        </a:rPr>
                        <a:t>phụ</a:t>
                      </a:r>
                      <a:r>
                        <a:rPr lang="en-US" sz="1800" baseline="0" dirty="0" smtClean="0">
                          <a:effectLst/>
                        </a:rPr>
                        <a:t>          </a:t>
                      </a:r>
                      <a:r>
                        <a:rPr lang="en-US" sz="1800" baseline="0" dirty="0" err="1" smtClean="0">
                          <a:solidFill>
                            <a:srgbClr val="FF0000"/>
                          </a:solidFill>
                          <a:effectLst/>
                        </a:rPr>
                        <a:t>sau</a:t>
                      </a:r>
                      <a:r>
                        <a:rPr lang="en-US" sz="1800" baseline="0" dirty="0" smtClean="0">
                          <a:solidFill>
                            <a:srgbClr val="FF0000"/>
                          </a:solidFill>
                          <a:effectLst/>
                        </a:rPr>
                        <a:t> </a:t>
                      </a:r>
                      <a:r>
                        <a:rPr lang="en-US" sz="1800" baseline="0" dirty="0" err="1" smtClean="0">
                          <a:effectLst/>
                        </a:rPr>
                        <a:t>tiếng</a:t>
                      </a:r>
                      <a:r>
                        <a:rPr lang="en-US" sz="1800" baseline="0" dirty="0" smtClean="0">
                          <a:effectLst/>
                        </a:rPr>
                        <a:t> </a:t>
                      </a:r>
                      <a:r>
                        <a:rPr lang="en-US" sz="1800" baseline="0" dirty="0" err="1" smtClean="0">
                          <a:effectLst/>
                        </a:rPr>
                        <a:t>phụ</a:t>
                      </a:r>
                      <a:r>
                        <a:rPr lang="en-US" sz="1800" baseline="0" dirty="0" smtClean="0">
                          <a:effectLst/>
                        </a:rPr>
                        <a:t> </a:t>
                      </a:r>
                      <a:r>
                        <a:rPr lang="en-US" sz="1800" baseline="0" dirty="0" err="1" smtClean="0">
                          <a:effectLst/>
                        </a:rPr>
                        <a:t>đứng</a:t>
                      </a:r>
                      <a:endParaRPr lang="en-US" sz="1100" dirty="0">
                        <a:effectLst/>
                        <a:latin typeface="Calibri"/>
                        <a:ea typeface="Calibri"/>
                        <a:cs typeface="Times New Roman"/>
                      </a:endParaRPr>
                    </a:p>
                  </a:txBody>
                  <a:tcPr marL="68580" marR="68580" marT="0" marB="0"/>
                </a:tc>
              </a:tr>
              <a:tr h="307056">
                <a:tc>
                  <a:txBody>
                    <a:bodyPr/>
                    <a:lstStyle/>
                    <a:p>
                      <a:pPr marL="342900" lvl="0" indent="-342900">
                        <a:lnSpc>
                          <a:spcPct val="115000"/>
                        </a:lnSpc>
                        <a:spcAft>
                          <a:spcPts val="0"/>
                        </a:spcAft>
                        <a:buFont typeface="Times New Roman"/>
                        <a:buChar char="-"/>
                      </a:pPr>
                      <a:r>
                        <a:rPr lang="en-US" sz="1800">
                          <a:effectLst/>
                        </a:rPr>
                        <a:t>Xâm phạm</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800" dirty="0" err="1" smtClean="0">
                          <a:effectLst/>
                        </a:rPr>
                        <a:t>đứng</a:t>
                      </a:r>
                      <a:r>
                        <a:rPr lang="en-US" sz="1800" baseline="0" dirty="0" smtClean="0">
                          <a:effectLst/>
                        </a:rPr>
                        <a:t> </a:t>
                      </a:r>
                      <a:r>
                        <a:rPr lang="en-US" sz="1800" baseline="0" dirty="0" err="1" smtClean="0">
                          <a:effectLst/>
                        </a:rPr>
                        <a:t>sau</a:t>
                      </a:r>
                      <a:r>
                        <a:rPr lang="en-US" sz="1800" baseline="0" dirty="0" smtClean="0">
                          <a:effectLst/>
                        </a:rPr>
                        <a:t>                     </a:t>
                      </a:r>
                      <a:r>
                        <a:rPr lang="en-US" sz="1800" baseline="0" dirty="0" err="1" smtClean="0">
                          <a:effectLst/>
                        </a:rPr>
                        <a:t>trước</a:t>
                      </a:r>
                      <a:endParaRPr lang="en-US" sz="1100" dirty="0">
                        <a:effectLst/>
                        <a:latin typeface="Calibri"/>
                        <a:ea typeface="Calibri"/>
                        <a:cs typeface="Times New Roman"/>
                      </a:endParaRPr>
                    </a:p>
                  </a:txBody>
                  <a:tcPr marL="68580" marR="68580" marT="0" marB="0"/>
                </a:tc>
              </a:tr>
              <a:tr h="307056">
                <a:tc>
                  <a:txBody>
                    <a:bodyPr/>
                    <a:lstStyle/>
                    <a:p>
                      <a:pPr>
                        <a:lnSpc>
                          <a:spcPct val="115000"/>
                        </a:lnSpc>
                        <a:spcAft>
                          <a:spcPts val="0"/>
                        </a:spcAft>
                      </a:pPr>
                      <a:r>
                        <a:rPr lang="en-US" sz="1800">
                          <a:effectLst/>
                        </a:rPr>
                        <a: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endParaRPr lang="en-US" sz="1800">
                        <a:effectLst/>
                        <a:latin typeface="Times New Roman"/>
                        <a:ea typeface="Calibri"/>
                        <a:cs typeface="Times New Roman"/>
                      </a:endParaRPr>
                    </a:p>
                  </a:txBody>
                  <a:tcPr marL="68580" marR="68580" marT="0" marB="0"/>
                </a:tc>
              </a:tr>
              <a:tr h="307056">
                <a:tc>
                  <a:txBody>
                    <a:bodyPr/>
                    <a:lstStyle/>
                    <a:p>
                      <a:pPr marL="342900" lvl="0" indent="-342900">
                        <a:lnSpc>
                          <a:spcPct val="115000"/>
                        </a:lnSpc>
                        <a:spcAft>
                          <a:spcPts val="0"/>
                        </a:spcAft>
                        <a:buFont typeface="Times New Roman"/>
                        <a:buChar char="-"/>
                      </a:pPr>
                      <a:r>
                        <a:rPr lang="en-US" sz="1800">
                          <a:effectLst/>
                        </a:rPr>
                        <a:t>Giang sơn</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800" dirty="0">
                          <a:solidFill>
                            <a:schemeClr val="tx1"/>
                          </a:solidFill>
                          <a:effectLst/>
                        </a:rPr>
                        <a:t> </a:t>
                      </a:r>
                      <a:r>
                        <a:rPr lang="vi-VN" sz="1800" i="1" kern="1200" dirty="0" smtClean="0">
                          <a:solidFill>
                            <a:schemeClr val="tx1"/>
                          </a:solidFill>
                          <a:latin typeface="+mn-lt"/>
                          <a:ea typeface="+mn-ea"/>
                          <a:cs typeface="+mn-cs"/>
                        </a:rPr>
                        <a:t>ái quốc, thủ môn</a:t>
                      </a:r>
                      <a:r>
                        <a:rPr lang="en-US" sz="1800" i="1" kern="1200" dirty="0" smtClean="0">
                          <a:solidFill>
                            <a:schemeClr val="tx1"/>
                          </a:solidFill>
                          <a:latin typeface="+mn-lt"/>
                          <a:ea typeface="+mn-ea"/>
                          <a:cs typeface="+mn-cs"/>
                        </a:rPr>
                        <a:t> ,   </a:t>
                      </a:r>
                      <a:r>
                        <a:rPr lang="en-US" sz="2000" i="1" kern="1200" dirty="0" err="1" smtClean="0">
                          <a:solidFill>
                            <a:schemeClr val="tx1"/>
                          </a:solidFill>
                          <a:latin typeface="+mn-lt"/>
                          <a:ea typeface="+mn-ea"/>
                          <a:cs typeface="+mn-cs"/>
                        </a:rPr>
                        <a:t>thiên</a:t>
                      </a:r>
                      <a:r>
                        <a:rPr lang="en-US" sz="2000" i="1" kern="1200" baseline="0" dirty="0" smtClean="0">
                          <a:solidFill>
                            <a:schemeClr val="tx1"/>
                          </a:solidFill>
                          <a:latin typeface="+mn-lt"/>
                          <a:ea typeface="+mn-ea"/>
                          <a:cs typeface="+mn-cs"/>
                        </a:rPr>
                        <a:t> </a:t>
                      </a:r>
                      <a:r>
                        <a:rPr lang="en-US" sz="2000" i="1" kern="1200" baseline="0" dirty="0" err="1" smtClean="0">
                          <a:solidFill>
                            <a:schemeClr val="tx1"/>
                          </a:solidFill>
                          <a:latin typeface="+mn-lt"/>
                          <a:ea typeface="+mn-ea"/>
                          <a:cs typeface="+mn-cs"/>
                        </a:rPr>
                        <a:t>thư</a:t>
                      </a:r>
                      <a:r>
                        <a:rPr lang="en-US" sz="2000" i="1" kern="1200" baseline="0" dirty="0" smtClean="0">
                          <a:solidFill>
                            <a:schemeClr val="tx1"/>
                          </a:solidFill>
                          <a:latin typeface="+mn-lt"/>
                          <a:ea typeface="+mn-ea"/>
                          <a:cs typeface="+mn-cs"/>
                        </a:rPr>
                        <a:t>, </a:t>
                      </a:r>
                      <a:r>
                        <a:rPr lang="en-US" sz="2000" i="1" kern="1200" baseline="0" dirty="0" err="1" smtClean="0">
                          <a:solidFill>
                            <a:schemeClr val="tx1"/>
                          </a:solidFill>
                          <a:latin typeface="+mn-lt"/>
                          <a:ea typeface="+mn-ea"/>
                          <a:cs typeface="+mn-cs"/>
                        </a:rPr>
                        <a:t>thạch</a:t>
                      </a:r>
                      <a:r>
                        <a:rPr lang="en-US" sz="2000" i="1" kern="1200" baseline="0" dirty="0" smtClean="0">
                          <a:solidFill>
                            <a:schemeClr val="tx1"/>
                          </a:solidFill>
                          <a:latin typeface="+mn-lt"/>
                          <a:ea typeface="+mn-ea"/>
                          <a:cs typeface="+mn-cs"/>
                        </a:rPr>
                        <a:t> </a:t>
                      </a:r>
                      <a:r>
                        <a:rPr lang="en-US" sz="2000" i="1" kern="1200" baseline="0" dirty="0" err="1" smtClean="0">
                          <a:solidFill>
                            <a:schemeClr val="tx1"/>
                          </a:solidFill>
                          <a:latin typeface="+mn-lt"/>
                          <a:ea typeface="+mn-ea"/>
                          <a:cs typeface="+mn-cs"/>
                        </a:rPr>
                        <a:t>mã</a:t>
                      </a:r>
                      <a:endParaRPr lang="en-US" sz="2000" dirty="0">
                        <a:solidFill>
                          <a:schemeClr val="tx1"/>
                        </a:solidFill>
                        <a:effectLst/>
                        <a:latin typeface="Calibri"/>
                        <a:ea typeface="Calibri"/>
                        <a:cs typeface="Times New Roman"/>
                      </a:endParaRPr>
                    </a:p>
                  </a:txBody>
                  <a:tcPr marL="68580" marR="68580" marT="0" marB="0"/>
                </a:tc>
              </a:tr>
              <a:tr h="307056">
                <a:tc>
                  <a:txBody>
                    <a:bodyPr/>
                    <a:lstStyle/>
                    <a:p>
                      <a:pPr>
                        <a:lnSpc>
                          <a:spcPct val="115000"/>
                        </a:lnSpc>
                        <a:spcAft>
                          <a:spcPts val="0"/>
                        </a:spcAft>
                      </a:pPr>
                      <a:r>
                        <a:rPr lang="en-US" sz="1800">
                          <a:effectLst/>
                        </a:rPr>
                        <a: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800" dirty="0">
                          <a:solidFill>
                            <a:schemeClr val="tx1"/>
                          </a:solidFill>
                          <a:effectLst/>
                        </a:rPr>
                        <a:t> </a:t>
                      </a:r>
                      <a:r>
                        <a:rPr lang="en-US" sz="1800" dirty="0" err="1" smtClean="0">
                          <a:solidFill>
                            <a:schemeClr val="tx1"/>
                          </a:solidFill>
                          <a:effectLst/>
                        </a:rPr>
                        <a:t>chiến</a:t>
                      </a:r>
                      <a:r>
                        <a:rPr lang="en-US" sz="1800" baseline="0" dirty="0" smtClean="0">
                          <a:solidFill>
                            <a:schemeClr val="tx1"/>
                          </a:solidFill>
                          <a:effectLst/>
                        </a:rPr>
                        <a:t> </a:t>
                      </a:r>
                      <a:r>
                        <a:rPr lang="en-US" sz="1800" baseline="0" dirty="0" err="1" smtClean="0">
                          <a:solidFill>
                            <a:schemeClr val="tx1"/>
                          </a:solidFill>
                          <a:effectLst/>
                        </a:rPr>
                        <a:t>thắng</a:t>
                      </a:r>
                      <a:r>
                        <a:rPr lang="en-US" sz="1800" baseline="0" dirty="0" smtClean="0">
                          <a:solidFill>
                            <a:schemeClr val="tx1"/>
                          </a:solidFill>
                          <a:effectLst/>
                        </a:rPr>
                        <a:t>                </a:t>
                      </a:r>
                      <a:r>
                        <a:rPr lang="en-US" sz="1800" baseline="0" dirty="0" err="1" smtClean="0">
                          <a:solidFill>
                            <a:schemeClr val="tx1"/>
                          </a:solidFill>
                          <a:effectLst/>
                        </a:rPr>
                        <a:t>tái</a:t>
                      </a:r>
                      <a:r>
                        <a:rPr lang="en-US" sz="1800" baseline="0" dirty="0" smtClean="0">
                          <a:solidFill>
                            <a:schemeClr val="tx1"/>
                          </a:solidFill>
                          <a:effectLst/>
                        </a:rPr>
                        <a:t> </a:t>
                      </a:r>
                      <a:r>
                        <a:rPr lang="en-US" sz="1800" baseline="0" dirty="0" err="1" smtClean="0">
                          <a:solidFill>
                            <a:schemeClr val="tx1"/>
                          </a:solidFill>
                          <a:effectLst/>
                        </a:rPr>
                        <a:t>phạm</a:t>
                      </a:r>
                      <a:endParaRPr lang="en-US" sz="1100" dirty="0">
                        <a:solidFill>
                          <a:schemeClr val="tx1"/>
                        </a:solidFill>
                        <a:effectLst/>
                        <a:latin typeface="Calibri"/>
                        <a:ea typeface="Calibri"/>
                        <a:cs typeface="Times New Roman"/>
                      </a:endParaRPr>
                    </a:p>
                  </a:txBody>
                  <a:tcPr marL="68580" marR="68580" marT="0" marB="0"/>
                </a:tc>
              </a:tr>
              <a:tr h="307056">
                <a:tc>
                  <a:txBody>
                    <a:bodyPr/>
                    <a:lstStyle/>
                    <a:p>
                      <a:pPr>
                        <a:lnSpc>
                          <a:spcPct val="115000"/>
                        </a:lnSpc>
                        <a:spcAft>
                          <a:spcPts val="0"/>
                        </a:spcAft>
                      </a:pPr>
                      <a:r>
                        <a:rPr lang="en-US" sz="1800">
                          <a:effectLst/>
                        </a:rPr>
                        <a: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800" dirty="0">
                          <a:effectLst/>
                        </a:rPr>
                        <a:t> </a:t>
                      </a:r>
                      <a:endParaRPr lang="en-US" sz="1100" dirty="0">
                        <a:effectLst/>
                        <a:latin typeface="Calibri"/>
                        <a:ea typeface="Calibri"/>
                        <a:cs typeface="Times New Roman"/>
                      </a:endParaRPr>
                    </a:p>
                  </a:txBody>
                  <a:tcPr marL="68580" marR="68580" marT="0" marB="0"/>
                </a:tc>
              </a:tr>
            </a:tbl>
          </a:graphicData>
        </a:graphic>
      </p:graphicFrame>
      <p:cxnSp>
        <p:nvCxnSpPr>
          <p:cNvPr id="8" name="Straight Connector 7"/>
          <p:cNvCxnSpPr/>
          <p:nvPr/>
        </p:nvCxnSpPr>
        <p:spPr>
          <a:xfrm flipH="1">
            <a:off x="5105399" y="3048000"/>
            <a:ext cx="1" cy="20955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046845" y="4267200"/>
            <a:ext cx="411710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81131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normAutofit/>
          </a:bodyPr>
          <a:lstStyle/>
          <a:p>
            <a:pPr algn="l"/>
            <a:r>
              <a:rPr lang="en-US" sz="6000" b="1" dirty="0" smtClean="0">
                <a:solidFill>
                  <a:srgbClr val="FF0000"/>
                </a:solidFill>
                <a:latin typeface="Times New Roman" panose="02020603050405020304" pitchFamily="18" charset="0"/>
                <a:cs typeface="Times New Roman" panose="02020603050405020304" pitchFamily="18" charset="0"/>
              </a:rPr>
              <a:t>III. LUYỆN TẬP</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pPr marL="0" indent="0">
              <a:buNone/>
            </a:pPr>
            <a:r>
              <a:rPr lang="en-US" dirty="0" err="1" smtClean="0">
                <a:solidFill>
                  <a:srgbClr val="FF0000"/>
                </a:solidFill>
                <a:latin typeface="Times New Roman" panose="02020603050405020304" pitchFamily="18" charset="0"/>
                <a:cs typeface="Times New Roman" panose="02020603050405020304" pitchFamily="18" charset="0"/>
              </a:rPr>
              <a:t>Bài</a:t>
            </a:r>
            <a:r>
              <a:rPr lang="en-US" dirty="0" smtClean="0">
                <a:solidFill>
                  <a:srgbClr val="FF0000"/>
                </a:solidFill>
                <a:latin typeface="Times New Roman" panose="02020603050405020304" pitchFamily="18" charset="0"/>
                <a:cs typeface="Times New Roman" panose="02020603050405020304" pitchFamily="18" charset="0"/>
              </a:rPr>
              <a:t> 1:</a:t>
            </a:r>
          </a:p>
          <a:p>
            <a:pPr marL="0" indent="0">
              <a:buNone/>
            </a:pPr>
            <a:r>
              <a:rPr lang="en-US" i="1" dirty="0" smtClean="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Hoa</a:t>
            </a:r>
            <a:r>
              <a:rPr lang="en-US" i="1" dirty="0" smtClean="0">
                <a:latin typeface="Times New Roman" panose="02020603050405020304" pitchFamily="18" charset="0"/>
                <a:cs typeface="Times New Roman" panose="02020603050405020304" pitchFamily="18" charset="0"/>
              </a:rPr>
              <a:t>1</a:t>
            </a:r>
            <a:r>
              <a:rPr lang="vi-VN" i="1" dirty="0" smtClean="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hoa quả, hương hoa </a:t>
            </a: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Hoa</a:t>
            </a:r>
            <a:r>
              <a:rPr lang="en-US" i="1" dirty="0" smtClean="0">
                <a:latin typeface="Times New Roman" panose="02020603050405020304" pitchFamily="18" charset="0"/>
                <a:cs typeface="Times New Roman" panose="02020603050405020304" pitchFamily="18" charset="0"/>
              </a:rPr>
              <a:t>2</a:t>
            </a:r>
            <a:r>
              <a:rPr lang="vi-VN" i="1" dirty="0" smtClean="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hoa mĩ, hoa </a:t>
            </a:r>
            <a:r>
              <a:rPr lang="vi-VN" dirty="0" smtClean="0">
                <a:latin typeface="Times New Roman" panose="02020603050405020304" pitchFamily="18" charset="0"/>
                <a:cs typeface="Times New Roman" panose="02020603050405020304" pitchFamily="18" charset="0"/>
              </a:rPr>
              <a:t>lệ.</a:t>
            </a:r>
            <a:endParaRPr lang="vi-VN"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Phi</a:t>
            </a:r>
            <a:r>
              <a:rPr lang="en-US" i="1" dirty="0" smtClean="0">
                <a:latin typeface="Times New Roman" panose="02020603050405020304" pitchFamily="18" charset="0"/>
                <a:cs typeface="Times New Roman" panose="02020603050405020304" pitchFamily="18" charset="0"/>
              </a:rPr>
              <a:t>1</a:t>
            </a:r>
            <a:r>
              <a:rPr lang="vi-VN" i="1" dirty="0" smtClean="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phi công, phi </a:t>
            </a:r>
            <a:r>
              <a:rPr lang="vi-VN" dirty="0" smtClean="0">
                <a:latin typeface="Times New Roman" panose="02020603050405020304" pitchFamily="18" charset="0"/>
                <a:cs typeface="Times New Roman" panose="02020603050405020304" pitchFamily="18" charset="0"/>
              </a:rPr>
              <a:t>đội.</a:t>
            </a:r>
            <a:endParaRPr lang="vi-VN"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Phi</a:t>
            </a:r>
            <a:r>
              <a:rPr lang="en-US" i="1" dirty="0" smtClean="0">
                <a:latin typeface="Times New Roman" panose="02020603050405020304" pitchFamily="18" charset="0"/>
                <a:cs typeface="Times New Roman" panose="02020603050405020304" pitchFamily="18" charset="0"/>
              </a:rPr>
              <a:t>2</a:t>
            </a:r>
            <a:r>
              <a:rPr lang="vi-VN" i="1" dirty="0" smtClean="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phi pháp, phi </a:t>
            </a:r>
            <a:r>
              <a:rPr lang="vi-VN" dirty="0" smtClean="0">
                <a:latin typeface="Times New Roman" panose="02020603050405020304" pitchFamily="18" charset="0"/>
                <a:cs typeface="Times New Roman" panose="02020603050405020304" pitchFamily="18" charset="0"/>
              </a:rPr>
              <a:t>nghĩa.</a:t>
            </a:r>
            <a:endParaRPr lang="vi-VN"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Phi</a:t>
            </a:r>
            <a:r>
              <a:rPr lang="en-US" i="1" dirty="0" smtClean="0">
                <a:latin typeface="Times New Roman" panose="02020603050405020304" pitchFamily="18" charset="0"/>
                <a:cs typeface="Times New Roman" panose="02020603050405020304" pitchFamily="18" charset="0"/>
              </a:rPr>
              <a:t>3</a:t>
            </a:r>
            <a:r>
              <a:rPr lang="vi-VN" i="1" dirty="0" smtClean="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phi cung, vương </a:t>
            </a:r>
            <a:r>
              <a:rPr lang="vi-VN" dirty="0" smtClean="0">
                <a:latin typeface="Times New Roman" panose="02020603050405020304" pitchFamily="18" charset="0"/>
                <a:cs typeface="Times New Roman" panose="02020603050405020304" pitchFamily="18" charset="0"/>
              </a:rPr>
              <a:t>phu.</a:t>
            </a:r>
            <a:endParaRPr lang="vi-VN"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Tham</a:t>
            </a:r>
            <a:r>
              <a:rPr lang="en-US" i="1" dirty="0" smtClean="0">
                <a:latin typeface="Times New Roman" panose="02020603050405020304" pitchFamily="18" charset="0"/>
                <a:cs typeface="Times New Roman" panose="02020603050405020304" pitchFamily="18" charset="0"/>
              </a:rPr>
              <a:t>1</a:t>
            </a:r>
            <a:r>
              <a:rPr lang="vi-VN" i="1" dirty="0" smtClean="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tham vọng, tham </a:t>
            </a:r>
            <a:r>
              <a:rPr lang="vi-VN" dirty="0" smtClean="0">
                <a:latin typeface="Times New Roman" panose="02020603050405020304" pitchFamily="18" charset="0"/>
                <a:cs typeface="Times New Roman" panose="02020603050405020304" pitchFamily="18" charset="0"/>
              </a:rPr>
              <a:t>lam.</a:t>
            </a:r>
            <a:endParaRPr lang="vi-VN"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Tham</a:t>
            </a:r>
            <a:r>
              <a:rPr lang="en-US" i="1" dirty="0" smtClean="0">
                <a:latin typeface="Times New Roman" panose="02020603050405020304" pitchFamily="18" charset="0"/>
                <a:cs typeface="Times New Roman" panose="02020603050405020304" pitchFamily="18" charset="0"/>
              </a:rPr>
              <a:t>2</a:t>
            </a:r>
            <a:r>
              <a:rPr lang="vi-VN" i="1" dirty="0" smtClean="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tham gia, tham chiến </a:t>
            </a:r>
            <a:endParaRPr lang="en-US"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Gia</a:t>
            </a:r>
            <a:r>
              <a:rPr lang="en-US" i="1" dirty="0">
                <a:latin typeface="Times New Roman" panose="02020603050405020304" pitchFamily="18" charset="0"/>
                <a:cs typeface="Times New Roman" panose="02020603050405020304" pitchFamily="18" charset="0"/>
              </a:rPr>
              <a:t>1</a:t>
            </a:r>
            <a:r>
              <a:rPr lang="vi-VN" i="1" dirty="0" smtClean="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gia chủ, gia </a:t>
            </a:r>
            <a:r>
              <a:rPr lang="vi-VN" dirty="0" smtClean="0">
                <a:latin typeface="Times New Roman" panose="02020603050405020304" pitchFamily="18" charset="0"/>
                <a:cs typeface="Times New Roman" panose="02020603050405020304" pitchFamily="18" charset="0"/>
              </a:rPr>
              <a:t>súc.</a:t>
            </a:r>
            <a:endParaRPr lang="vi-VN"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Gia</a:t>
            </a:r>
            <a:r>
              <a:rPr lang="en-US" i="1" dirty="0" smtClean="0">
                <a:latin typeface="Times New Roman" panose="02020603050405020304" pitchFamily="18" charset="0"/>
                <a:cs typeface="Times New Roman" panose="02020603050405020304" pitchFamily="18" charset="0"/>
              </a:rPr>
              <a:t>2</a:t>
            </a:r>
            <a:r>
              <a:rPr lang="vi-VN" i="1" dirty="0" smtClean="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gia vị, gia </a:t>
            </a:r>
            <a:r>
              <a:rPr lang="vi-VN" dirty="0" smtClean="0">
                <a:latin typeface="Times New Roman" panose="02020603050405020304" pitchFamily="18" charset="0"/>
                <a:cs typeface="Times New Roman" panose="02020603050405020304" pitchFamily="18" charset="0"/>
              </a:rPr>
              <a:t>tăng</a:t>
            </a:r>
            <a:endParaRPr lang="vi-VN"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D89CE54-ACD7-4069-8FD2-948F78EEBA58}" type="datetime1">
              <a:rPr lang="en-US" smtClean="0"/>
              <a:t>9/21/2021</a:t>
            </a:fld>
            <a:endParaRPr lang="en-US"/>
          </a:p>
        </p:txBody>
      </p:sp>
      <p:sp>
        <p:nvSpPr>
          <p:cNvPr id="6" name="Slide Number Placeholder 5"/>
          <p:cNvSpPr>
            <a:spLocks noGrp="1"/>
          </p:cNvSpPr>
          <p:nvPr>
            <p:ph type="sldNum" sz="quarter" idx="12"/>
          </p:nvPr>
        </p:nvSpPr>
        <p:spPr/>
        <p:txBody>
          <a:bodyPr/>
          <a:lstStyle/>
          <a:p>
            <a:fld id="{11648E38-1507-4141-BCF8-A397A05189F9}" type="slidenum">
              <a:rPr lang="en-US" smtClean="0"/>
              <a:t>6</a:t>
            </a:fld>
            <a:endParaRPr lang="en-US"/>
          </a:p>
        </p:txBody>
      </p:sp>
    </p:spTree>
    <p:extLst>
      <p:ext uri="{BB962C8B-B14F-4D97-AF65-F5344CB8AC3E}">
        <p14:creationId xmlns:p14="http://schemas.microsoft.com/office/powerpoint/2010/main" val="10636702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vertical)">
                                      <p:cBhvr>
                                        <p:cTn id="31" dur="500"/>
                                        <p:tgtEl>
                                          <p:spTgt spid="3">
                                            <p:txEl>
                                              <p:pRg st="6" end="6"/>
                                            </p:txEl>
                                          </p:spTgt>
                                        </p:tgtEl>
                                      </p:cBhvr>
                                    </p:animEffect>
                                  </p:childTnLst>
                                </p:cTn>
                              </p:par>
                              <p:par>
                                <p:cTn id="32" presetID="14" presetClass="entr" presetSubtype="5"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randombar(vertic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1" dur="500"/>
                                        <p:tgtEl>
                                          <p:spTgt spid="3">
                                            <p:txEl>
                                              <p:pRg st="8" end="8"/>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p:cTn id="4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III. LUYỆN TẬP</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i="1"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Hoa</a:t>
            </a:r>
            <a:r>
              <a:rPr lang="en-US" i="1" dirty="0">
                <a:latin typeface="Times New Roman" panose="02020603050405020304" pitchFamily="18" charset="0"/>
                <a:cs typeface="Times New Roman" panose="02020603050405020304" pitchFamily="18" charset="0"/>
              </a:rPr>
              <a:t>1</a:t>
            </a:r>
            <a:r>
              <a:rPr lang="vi-VN" i="1"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hoa quả, hương hoa -&gt; có nghĩa là bông hoa.</a:t>
            </a:r>
          </a:p>
          <a:p>
            <a:pPr marL="0" indent="0">
              <a:buNone/>
            </a:pPr>
            <a:r>
              <a:rPr lang="vi-VN"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Hoa</a:t>
            </a:r>
            <a:r>
              <a:rPr lang="en-US" i="1" dirty="0">
                <a:latin typeface="Times New Roman" panose="02020603050405020304" pitchFamily="18" charset="0"/>
                <a:cs typeface="Times New Roman" panose="02020603050405020304" pitchFamily="18" charset="0"/>
              </a:rPr>
              <a:t>2</a:t>
            </a:r>
            <a:r>
              <a:rPr lang="vi-VN" i="1"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hoa mĩ, hoa lệ -&gt; có nghĩa là đẹp.</a:t>
            </a:r>
          </a:p>
          <a:p>
            <a:pPr marL="0" indent="0">
              <a:buNone/>
            </a:pPr>
            <a:r>
              <a:rPr lang="vi-VN"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Phi</a:t>
            </a:r>
            <a:r>
              <a:rPr lang="en-US" i="1" dirty="0">
                <a:latin typeface="Times New Roman" panose="02020603050405020304" pitchFamily="18" charset="0"/>
                <a:cs typeface="Times New Roman" panose="02020603050405020304" pitchFamily="18" charset="0"/>
              </a:rPr>
              <a:t>1</a:t>
            </a:r>
            <a:r>
              <a:rPr lang="vi-VN" i="1"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phi công, phi đội -&gt; có nghĩa là bay.</a:t>
            </a:r>
          </a:p>
          <a:p>
            <a:pPr marL="0" indent="0">
              <a:buNone/>
            </a:pPr>
            <a:r>
              <a:rPr lang="vi-VN"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Phi</a:t>
            </a:r>
            <a:r>
              <a:rPr lang="en-US" i="1" dirty="0">
                <a:latin typeface="Times New Roman" panose="02020603050405020304" pitchFamily="18" charset="0"/>
                <a:cs typeface="Times New Roman" panose="02020603050405020304" pitchFamily="18" charset="0"/>
              </a:rPr>
              <a:t>2</a:t>
            </a:r>
            <a:r>
              <a:rPr lang="vi-VN" i="1"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phi pháp, phi nghĩa -&gt; có nghĩa là không.</a:t>
            </a:r>
          </a:p>
          <a:p>
            <a:pPr marL="0" indent="0">
              <a:buNone/>
            </a:pPr>
            <a:r>
              <a:rPr lang="vi-VN"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Phi</a:t>
            </a:r>
            <a:r>
              <a:rPr lang="en-US" i="1" dirty="0">
                <a:latin typeface="Times New Roman" panose="02020603050405020304" pitchFamily="18" charset="0"/>
                <a:cs typeface="Times New Roman" panose="02020603050405020304" pitchFamily="18" charset="0"/>
              </a:rPr>
              <a:t>3</a:t>
            </a:r>
            <a:r>
              <a:rPr lang="vi-VN" i="1"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phi cung, vương phu -&gt; có nghĩa là vợ vua.</a:t>
            </a:r>
          </a:p>
          <a:p>
            <a:pPr marL="0" indent="0">
              <a:buNone/>
            </a:pPr>
            <a:r>
              <a:rPr lang="vi-VN"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Tham</a:t>
            </a:r>
            <a:r>
              <a:rPr lang="en-US" i="1" dirty="0">
                <a:latin typeface="Times New Roman" panose="02020603050405020304" pitchFamily="18" charset="0"/>
                <a:cs typeface="Times New Roman" panose="02020603050405020304" pitchFamily="18" charset="0"/>
              </a:rPr>
              <a:t>1</a:t>
            </a:r>
            <a:r>
              <a:rPr lang="vi-VN" i="1"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tham vọng, tham lam -&gt; có nghĩa là ham muốn.</a:t>
            </a:r>
          </a:p>
          <a:p>
            <a:pPr marL="0" indent="0">
              <a:buNone/>
            </a:pPr>
            <a:r>
              <a:rPr lang="vi-VN"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Tham</a:t>
            </a:r>
            <a:r>
              <a:rPr lang="en-US" i="1" dirty="0">
                <a:latin typeface="Times New Roman" panose="02020603050405020304" pitchFamily="18" charset="0"/>
                <a:cs typeface="Times New Roman" panose="02020603050405020304" pitchFamily="18" charset="0"/>
              </a:rPr>
              <a:t>2</a:t>
            </a:r>
            <a:r>
              <a:rPr lang="vi-VN" i="1"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tham gia, tham chiến -&gt; có nghĩa là có mặt.</a:t>
            </a:r>
          </a:p>
          <a:p>
            <a:pPr marL="0" indent="0">
              <a:buNone/>
            </a:pPr>
            <a:r>
              <a:rPr lang="vi-VN"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Gia</a:t>
            </a:r>
            <a:r>
              <a:rPr lang="en-US" i="1" dirty="0">
                <a:latin typeface="Times New Roman" panose="02020603050405020304" pitchFamily="18" charset="0"/>
                <a:cs typeface="Times New Roman" panose="02020603050405020304" pitchFamily="18" charset="0"/>
              </a:rPr>
              <a:t>1</a:t>
            </a:r>
            <a:r>
              <a:rPr lang="vi-VN" i="1"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gia chủ, gia súc -&gt; có nghĩa là nhà.</a:t>
            </a:r>
          </a:p>
          <a:p>
            <a:pPr marL="0" indent="0">
              <a:buNone/>
            </a:pPr>
            <a:r>
              <a:rPr lang="vi-VN"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Gia</a:t>
            </a:r>
            <a:r>
              <a:rPr lang="en-US" i="1" dirty="0">
                <a:latin typeface="Times New Roman" panose="02020603050405020304" pitchFamily="18" charset="0"/>
                <a:cs typeface="Times New Roman" panose="02020603050405020304" pitchFamily="18" charset="0"/>
              </a:rPr>
              <a:t>2</a:t>
            </a:r>
            <a:r>
              <a:rPr lang="vi-VN" i="1"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gia vị, gia tăng -&gt; có nghĩa là thêm vào</a:t>
            </a:r>
          </a:p>
          <a:p>
            <a:pPr marL="0" indent="0">
              <a:buNone/>
            </a:pPr>
            <a:endParaRPr lang="en-US" dirty="0"/>
          </a:p>
        </p:txBody>
      </p:sp>
      <p:sp>
        <p:nvSpPr>
          <p:cNvPr id="4" name="Date Placeholder 3"/>
          <p:cNvSpPr>
            <a:spLocks noGrp="1"/>
          </p:cNvSpPr>
          <p:nvPr>
            <p:ph type="dt" sz="half" idx="10"/>
          </p:nvPr>
        </p:nvSpPr>
        <p:spPr/>
        <p:txBody>
          <a:bodyPr/>
          <a:lstStyle/>
          <a:p>
            <a:fld id="{BD89CE54-ACD7-4069-8FD2-948F78EEBA58}" type="datetime1">
              <a:rPr lang="en-US" smtClean="0"/>
              <a:t>9/21/2021</a:t>
            </a:fld>
            <a:endParaRPr lang="en-US"/>
          </a:p>
        </p:txBody>
      </p:sp>
      <p:sp>
        <p:nvSpPr>
          <p:cNvPr id="6" name="Slide Number Placeholder 5"/>
          <p:cNvSpPr>
            <a:spLocks noGrp="1"/>
          </p:cNvSpPr>
          <p:nvPr>
            <p:ph type="sldNum" sz="quarter" idx="12"/>
          </p:nvPr>
        </p:nvSpPr>
        <p:spPr/>
        <p:txBody>
          <a:bodyPr/>
          <a:lstStyle/>
          <a:p>
            <a:fld id="{11648E38-1507-4141-BCF8-A397A05189F9}" type="slidenum">
              <a:rPr lang="en-US" smtClean="0"/>
              <a:t>7</a:t>
            </a:fld>
            <a:endParaRPr lang="en-US"/>
          </a:p>
        </p:txBody>
      </p:sp>
    </p:spTree>
    <p:extLst>
      <p:ext uri="{BB962C8B-B14F-4D97-AF65-F5344CB8AC3E}">
        <p14:creationId xmlns:p14="http://schemas.microsoft.com/office/powerpoint/2010/main" val="3897372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400" y="1066800"/>
            <a:ext cx="91428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b="1" dirty="0">
              <a:solidFill>
                <a:schemeClr val="tx2">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3" name="等腰三角形 2"/>
          <p:cNvSpPr/>
          <p:nvPr/>
        </p:nvSpPr>
        <p:spPr>
          <a:xfrm>
            <a:off x="-1" y="0"/>
            <a:ext cx="7722158" cy="6858000"/>
          </a:xfrm>
          <a:prstGeom prst="triangl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9" name="Delay"/>
          <p:cNvSpPr/>
          <p:nvPr/>
        </p:nvSpPr>
        <p:spPr>
          <a:xfrm>
            <a:off x="10157090" y="8610600"/>
            <a:ext cx="142856"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Rectangle 13"/>
          <p:cNvSpPr/>
          <p:nvPr/>
        </p:nvSpPr>
        <p:spPr>
          <a:xfrm>
            <a:off x="1828800" y="1192143"/>
            <a:ext cx="7733775" cy="707886"/>
          </a:xfrm>
          <a:prstGeom prst="rect">
            <a:avLst/>
          </a:prstGeom>
        </p:spPr>
        <p:txBody>
          <a:bodyPr wrap="square">
            <a:spAutoFit/>
          </a:bodyPr>
          <a:lstStyle/>
          <a:p>
            <a:r>
              <a:rPr lang="en-US" altLang="zh-CN" sz="4000" b="1" dirty="0" smtClean="0">
                <a:solidFill>
                  <a:schemeClr val="tx2">
                    <a:lumMod val="75000"/>
                    <a:lumOff val="25000"/>
                  </a:schemeClr>
                </a:solidFill>
                <a:latin typeface="Times New Roman" pitchFamily="18" charset="0"/>
                <a:ea typeface="微软雅黑" panose="020B0503020204020204" pitchFamily="34" charset="-122"/>
                <a:cs typeface="Times New Roman" pitchFamily="18" charset="0"/>
              </a:rPr>
              <a:t>I. Sử dụng </a:t>
            </a:r>
            <a:r>
              <a:rPr lang="en-US" altLang="zh-CN" sz="4000" b="1" dirty="0" smtClean="0">
                <a:solidFill>
                  <a:schemeClr val="tx2">
                    <a:lumMod val="75000"/>
                    <a:lumOff val="25000"/>
                  </a:schemeClr>
                </a:solidFill>
                <a:latin typeface="Times New Roman" pitchFamily="18" charset="0"/>
                <a:ea typeface="微软雅黑" panose="020B0503020204020204" pitchFamily="34" charset="-122"/>
                <a:cs typeface="Times New Roman" pitchFamily="18" charset="0"/>
              </a:rPr>
              <a:t>từ </a:t>
            </a:r>
            <a:r>
              <a:rPr lang="en-US" altLang="zh-CN" sz="4000" b="1" dirty="0" smtClean="0">
                <a:solidFill>
                  <a:schemeClr val="tx2">
                    <a:lumMod val="75000"/>
                    <a:lumOff val="25000"/>
                  </a:schemeClr>
                </a:solidFill>
                <a:latin typeface="Times New Roman" pitchFamily="18" charset="0"/>
                <a:ea typeface="微软雅黑" panose="020B0503020204020204" pitchFamily="34" charset="-122"/>
                <a:cs typeface="Times New Roman" pitchFamily="18" charset="0"/>
              </a:rPr>
              <a:t>Hán Việt</a:t>
            </a:r>
            <a:endParaRPr lang="zh-CN" altLang="en-US" sz="4000" b="1" dirty="0">
              <a:solidFill>
                <a:schemeClr val="tx2">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4" name="TextBox 3"/>
          <p:cNvSpPr txBox="1"/>
          <p:nvPr/>
        </p:nvSpPr>
        <p:spPr>
          <a:xfrm>
            <a:off x="1981200" y="381000"/>
            <a:ext cx="6400800" cy="830997"/>
          </a:xfrm>
          <a:prstGeom prst="rect">
            <a:avLst/>
          </a:prstGeom>
          <a:noFill/>
        </p:spPr>
        <p:txBody>
          <a:bodyPr wrap="square" rtlCol="0">
            <a:spAutoFit/>
          </a:bodyPr>
          <a:lstStyle/>
          <a:p>
            <a:r>
              <a:rPr lang="en-US" sz="4800" b="1" dirty="0" smtClean="0">
                <a:solidFill>
                  <a:srgbClr val="FF0000"/>
                </a:solidFill>
                <a:latin typeface="Times New Roman" pitchFamily="18" charset="0"/>
                <a:cs typeface="Times New Roman" pitchFamily="18" charset="0"/>
              </a:rPr>
              <a:t>B. TỪ HÁN VIỆT (TT)</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946010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to="" calcmode="lin" valueType="num">
                                      <p:cBhvr>
                                        <p:cTn id="16"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文本框 10"/>
          <p:cNvSpPr txBox="1"/>
          <p:nvPr/>
        </p:nvSpPr>
        <p:spPr>
          <a:xfrm>
            <a:off x="190626" y="234333"/>
            <a:ext cx="8478111" cy="1200329"/>
          </a:xfrm>
          <a:prstGeom prst="rect">
            <a:avLst/>
          </a:prstGeom>
          <a:noFill/>
        </p:spPr>
        <p:txBody>
          <a:bodyPr wrap="square" rtlCol="0">
            <a:spAutoFit/>
          </a:bodyPr>
          <a:lstStyle/>
          <a:p>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1.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Sử</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dụng</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từ</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Hán</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Việt</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để</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tạo</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sắc</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thái</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biểu</a:t>
            </a:r>
            <a:r>
              <a:rPr lang="en-US" altLang="zh-CN" sz="3600" b="1" u="sng"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u="sng" dirty="0" err="1" smtClean="0">
                <a:solidFill>
                  <a:srgbClr val="FF0000"/>
                </a:solidFill>
                <a:latin typeface="Times New Roman" pitchFamily="18" charset="0"/>
                <a:ea typeface="微软雅黑" panose="020B0503020204020204" pitchFamily="34" charset="-122"/>
                <a:cs typeface="Times New Roman" pitchFamily="18" charset="0"/>
              </a:rPr>
              <a:t>cảm</a:t>
            </a:r>
            <a:endParaRPr lang="zh-CN" altLang="en-US" sz="3600" b="1" u="sng" dirty="0">
              <a:solidFill>
                <a:srgbClr val="FF0000"/>
              </a:solidFill>
              <a:latin typeface="Times New Roman" pitchFamily="18" charset="0"/>
              <a:ea typeface="微软雅黑" panose="020B0503020204020204" pitchFamily="34" charset="-122"/>
              <a:cs typeface="Times New Roman" pitchFamily="18" charset="0"/>
            </a:endParaRPr>
          </a:p>
        </p:txBody>
      </p:sp>
      <p:sp>
        <p:nvSpPr>
          <p:cNvPr id="100" name="Rectangle 99"/>
          <p:cNvSpPr/>
          <p:nvPr/>
        </p:nvSpPr>
        <p:spPr>
          <a:xfrm>
            <a:off x="1137060" y="1523017"/>
            <a:ext cx="6952586" cy="954107"/>
          </a:xfrm>
          <a:prstGeom prst="rect">
            <a:avLst/>
          </a:prstGeom>
        </p:spPr>
        <p:txBody>
          <a:bodyPr wrap="square">
            <a:spAutoFit/>
          </a:bodyPr>
          <a:lstStyle/>
          <a:p>
            <a:r>
              <a:rPr lang="en-US" sz="2800" dirty="0" smtClean="0">
                <a:latin typeface="Times New Roman" pitchFamily="18" charset="0"/>
                <a:cs typeface="Times New Roman" pitchFamily="18" charset="0"/>
              </a:rPr>
              <a:t>………..(</a:t>
            </a:r>
            <a:r>
              <a:rPr lang="vi-VN" sz="2800" b="1" dirty="0" smtClean="0">
                <a:latin typeface="Times New Roman" pitchFamily="18" charset="0"/>
                <a:cs typeface="Times New Roman" pitchFamily="18" charset="0"/>
              </a:rPr>
              <a:t>Phụ nữ</a:t>
            </a:r>
            <a:r>
              <a:rPr lang="en-US" sz="2800" b="1" dirty="0" smtClean="0">
                <a:latin typeface="Times New Roman" pitchFamily="18" charset="0"/>
                <a:cs typeface="Times New Roman" pitchFamily="18" charset="0"/>
              </a:rPr>
              <a:t> / </a:t>
            </a:r>
            <a:r>
              <a:rPr lang="vi-VN" sz="2800" b="1" dirty="0" smtClean="0">
                <a:latin typeface="Times New Roman" pitchFamily="18" charset="0"/>
                <a:cs typeface="Times New Roman" pitchFamily="18" charset="0"/>
              </a:rPr>
              <a:t>Đàn bà</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V</a:t>
            </a:r>
            <a:r>
              <a:rPr lang="vi-VN" sz="2800" dirty="0" smtClean="0">
                <a:latin typeface="Times New Roman" pitchFamily="18" charset="0"/>
                <a:cs typeface="Times New Roman" pitchFamily="18" charset="0"/>
              </a:rPr>
              <a:t>iệt Nam anh hùng, bất khuất, trung hậu, đảm đang.</a:t>
            </a:r>
            <a:endParaRPr lang="en-US" sz="2800" dirty="0">
              <a:latin typeface="Times New Roman" pitchFamily="18" charset="0"/>
              <a:cs typeface="Times New Roman" pitchFamily="18" charset="0"/>
            </a:endParaRPr>
          </a:p>
        </p:txBody>
      </p:sp>
      <p:sp>
        <p:nvSpPr>
          <p:cNvPr id="101" name="Rectangle 100"/>
          <p:cNvSpPr/>
          <p:nvPr/>
        </p:nvSpPr>
        <p:spPr>
          <a:xfrm>
            <a:off x="850184" y="3156468"/>
            <a:ext cx="8293816" cy="1384995"/>
          </a:xfrm>
          <a:prstGeom prst="rect">
            <a:avLst/>
          </a:prstGeom>
        </p:spPr>
        <p:txBody>
          <a:bodyPr wrap="square">
            <a:spAutoFit/>
          </a:bodyPr>
          <a:lstStyle/>
          <a:p>
            <a:r>
              <a:rPr lang="vi-VN" sz="2800" dirty="0" smtClean="0">
                <a:latin typeface="Times New Roman" pitchFamily="18" charset="0"/>
                <a:cs typeface="Times New Roman" pitchFamily="18" charset="0"/>
              </a:rPr>
              <a:t>Cụ là nhà cách mạng lão thành. Sau khi cụ</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vi-VN" sz="2800" b="1" dirty="0" smtClean="0">
                <a:latin typeface="Times New Roman" pitchFamily="18" charset="0"/>
                <a:cs typeface="Times New Roman" pitchFamily="18" charset="0"/>
              </a:rPr>
              <a:t>chết </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từ trần</a:t>
            </a:r>
            <a:r>
              <a:rPr lang="en-US" sz="2800" b="1"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mai táng</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chôn</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đồi</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02" name="Rectangle 101"/>
          <p:cNvSpPr/>
          <p:nvPr/>
        </p:nvSpPr>
        <p:spPr>
          <a:xfrm>
            <a:off x="1241217" y="5081144"/>
            <a:ext cx="7902783" cy="523220"/>
          </a:xfrm>
          <a:prstGeom prst="rect">
            <a:avLst/>
          </a:prstGeom>
        </p:spPr>
        <p:txBody>
          <a:bodyPr wrap="square">
            <a:spAutoFit/>
          </a:bodyPr>
          <a:lstStyle/>
          <a:p>
            <a:r>
              <a:rPr lang="vi-VN" sz="2800" dirty="0" smtClean="0">
                <a:latin typeface="Times New Roman" pitchFamily="18" charset="0"/>
                <a:cs typeface="Times New Roman" pitchFamily="18" charset="0"/>
              </a:rPr>
              <a:t>Bác sĩ đang khám </a:t>
            </a:r>
            <a:r>
              <a:rPr lang="en-US" sz="2800" dirty="0" smtClean="0">
                <a:latin typeface="Times New Roman" pitchFamily="18" charset="0"/>
                <a:cs typeface="Times New Roman" pitchFamily="18" charset="0"/>
              </a:rPr>
              <a:t>………(</a:t>
            </a:r>
            <a:r>
              <a:rPr lang="vi-VN" sz="2800" b="1" dirty="0" smtClean="0">
                <a:latin typeface="Times New Roman" pitchFamily="18" charset="0"/>
                <a:cs typeface="Times New Roman" pitchFamily="18" charset="0"/>
              </a:rPr>
              <a:t>tử thi</a:t>
            </a:r>
            <a:r>
              <a:rPr lang="en-US" sz="2800" b="1" dirty="0" smtClean="0">
                <a:latin typeface="Times New Roman" pitchFamily="18" charset="0"/>
                <a:cs typeface="Times New Roman" pitchFamily="18" charset="0"/>
              </a:rPr>
              <a:t> / </a:t>
            </a:r>
            <a:r>
              <a:rPr lang="vi-VN" sz="2800" b="1" dirty="0" smtClean="0">
                <a:latin typeface="Times New Roman" pitchFamily="18" charset="0"/>
                <a:cs typeface="Times New Roman" pitchFamily="18" charset="0"/>
              </a:rPr>
              <a:t>xác chết</a:t>
            </a:r>
            <a:r>
              <a:rPr lang="en-US" sz="2800" b="1" dirty="0" smtClean="0">
                <a:latin typeface="Times New Roman" pitchFamily="18" charset="0"/>
                <a:cs typeface="Times New Roman" pitchFamily="18" charset="0"/>
              </a:rPr>
              <a:t>)</a:t>
            </a:r>
            <a:r>
              <a:rPr lang="vi-VN"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6" name="Cloud 5"/>
          <p:cNvSpPr/>
          <p:nvPr/>
        </p:nvSpPr>
        <p:spPr>
          <a:xfrm>
            <a:off x="1800722" y="1969644"/>
            <a:ext cx="5547677" cy="3233395"/>
          </a:xfrm>
          <a:prstGeom prst="cloud">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sz="3200" dirty="0" err="1" smtClean="0">
                <a:latin typeface="Times New Roman" pitchFamily="18" charset="0"/>
                <a:cs typeface="Times New Roman" pitchFamily="18" charset="0"/>
              </a:rPr>
              <a:t>Chọn</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từ</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thích</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hợp</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để</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điền</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chỗ</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chấm</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trong</a:t>
            </a:r>
            <a:r>
              <a:rPr kumimoji="1" lang="en-US" sz="3200" dirty="0" smtClean="0">
                <a:latin typeface="Times New Roman" pitchFamily="18" charset="0"/>
                <a:cs typeface="Times New Roman" pitchFamily="18" charset="0"/>
              </a:rPr>
              <a:t> 3 </a:t>
            </a:r>
            <a:r>
              <a:rPr kumimoji="1" lang="en-US" sz="3200" dirty="0" err="1" smtClean="0">
                <a:latin typeface="Times New Roman" pitchFamily="18" charset="0"/>
                <a:cs typeface="Times New Roman" pitchFamily="18" charset="0"/>
              </a:rPr>
              <a:t>ví</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dụ</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sau</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và</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giải</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thích</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tại</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sao</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em</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lại</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chọn</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từ</a:t>
            </a:r>
            <a:r>
              <a:rPr kumimoji="1" lang="en-US" sz="3200" dirty="0" smtClean="0">
                <a:latin typeface="Times New Roman" pitchFamily="18" charset="0"/>
                <a:cs typeface="Times New Roman" pitchFamily="18" charset="0"/>
              </a:rPr>
              <a:t> </a:t>
            </a:r>
            <a:r>
              <a:rPr kumimoji="1" lang="en-US" sz="3200" dirty="0" err="1" smtClean="0">
                <a:latin typeface="Times New Roman" pitchFamily="18" charset="0"/>
                <a:cs typeface="Times New Roman" pitchFamily="18" charset="0"/>
              </a:rPr>
              <a:t>đó</a:t>
            </a:r>
            <a:r>
              <a:rPr kumimoji="1" lang="en-US" sz="3200" dirty="0" smtClean="0">
                <a:latin typeface="Times New Roman" pitchFamily="18" charset="0"/>
                <a:cs typeface="Times New Roman" pitchFamily="18" charset="0"/>
              </a:rPr>
              <a:t>?</a:t>
            </a:r>
            <a:endParaRPr kumimoji="1" lang="en-US" sz="3200" dirty="0">
              <a:latin typeface="Times New Roman" pitchFamily="18" charset="0"/>
              <a:cs typeface="Times New Roman" pitchFamily="18" charset="0"/>
            </a:endParaRPr>
          </a:p>
        </p:txBody>
      </p:sp>
      <p:grpSp>
        <p:nvGrpSpPr>
          <p:cNvPr id="8" name="组合 45"/>
          <p:cNvGrpSpPr/>
          <p:nvPr/>
        </p:nvGrpSpPr>
        <p:grpSpPr>
          <a:xfrm>
            <a:off x="190625" y="1523016"/>
            <a:ext cx="659559" cy="899680"/>
            <a:chOff x="5803900" y="2852738"/>
            <a:chExt cx="1300163" cy="1319212"/>
          </a:xfrm>
          <a:solidFill>
            <a:srgbClr val="000000">
              <a:alpha val="60000"/>
            </a:srgbClr>
          </a:solidFill>
        </p:grpSpPr>
        <p:sp>
          <p:nvSpPr>
            <p:cNvPr id="9"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3"/>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zh-CN" altLang="en-US" sz="2400">
                <a:solidFill>
                  <a:schemeClr val="tx1">
                    <a:lumMod val="85000"/>
                    <a:lumOff val="15000"/>
                  </a:schemeClr>
                </a:solidFill>
                <a:latin typeface="微软雅黑" pitchFamily="34" charset="-122"/>
                <a:ea typeface="微软雅黑" pitchFamily="34" charset="-122"/>
              </a:endParaRPr>
            </a:p>
          </p:txBody>
        </p:sp>
        <p:sp>
          <p:nvSpPr>
            <p:cNvPr id="10"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gradFill>
              <a:gsLst>
                <a:gs pos="25000">
                  <a:schemeClr val="bg1">
                    <a:lumMod val="85000"/>
                  </a:schemeClr>
                </a:gs>
                <a:gs pos="100000">
                  <a:schemeClr val="bg1"/>
                </a:gs>
              </a:gsLst>
              <a:lin ang="18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zh-CN" altLang="en-US" sz="2400">
                <a:solidFill>
                  <a:schemeClr val="tx1">
                    <a:lumMod val="85000"/>
                    <a:lumOff val="15000"/>
                  </a:schemeClr>
                </a:solidFill>
                <a:latin typeface="微软雅黑" pitchFamily="34" charset="-122"/>
                <a:ea typeface="微软雅黑" pitchFamily="34" charset="-122"/>
              </a:endParaRPr>
            </a:p>
          </p:txBody>
        </p:sp>
      </p:grpSp>
      <p:grpSp>
        <p:nvGrpSpPr>
          <p:cNvPr id="11" name="组合 48"/>
          <p:cNvGrpSpPr/>
          <p:nvPr/>
        </p:nvGrpSpPr>
        <p:grpSpPr>
          <a:xfrm>
            <a:off x="190625" y="3132774"/>
            <a:ext cx="726070" cy="944233"/>
            <a:chOff x="5305425" y="2638425"/>
            <a:chExt cx="1579563" cy="1577975"/>
          </a:xfrm>
          <a:solidFill>
            <a:srgbClr val="000000">
              <a:alpha val="60000"/>
            </a:srgbClr>
          </a:solidFill>
        </p:grpSpPr>
        <p:sp>
          <p:nvSpPr>
            <p:cNvPr id="12"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zh-CN" altLang="en-US" sz="2400">
                <a:solidFill>
                  <a:schemeClr val="tx1">
                    <a:lumMod val="85000"/>
                    <a:lumOff val="15000"/>
                  </a:schemeClr>
                </a:solidFill>
                <a:latin typeface="微软雅黑" pitchFamily="34" charset="-122"/>
                <a:ea typeface="微软雅黑" pitchFamily="34" charset="-122"/>
              </a:endParaRPr>
            </a:p>
          </p:txBody>
        </p:sp>
        <p:sp>
          <p:nvSpPr>
            <p:cNvPr id="13"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adFill>
              <a:gsLst>
                <a:gs pos="25000">
                  <a:schemeClr val="bg1">
                    <a:lumMod val="85000"/>
                  </a:schemeClr>
                </a:gs>
                <a:gs pos="100000">
                  <a:schemeClr val="bg1"/>
                </a:gs>
              </a:gsLst>
              <a:lin ang="18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zh-CN" altLang="en-US" sz="2400">
                <a:solidFill>
                  <a:schemeClr val="tx1">
                    <a:lumMod val="85000"/>
                    <a:lumOff val="15000"/>
                  </a:schemeClr>
                </a:solidFill>
                <a:latin typeface="微软雅黑" pitchFamily="34" charset="-122"/>
                <a:ea typeface="微软雅黑" pitchFamily="34" charset="-122"/>
              </a:endParaRPr>
            </a:p>
          </p:txBody>
        </p:sp>
      </p:grpSp>
      <p:grpSp>
        <p:nvGrpSpPr>
          <p:cNvPr id="14" name="组合 42"/>
          <p:cNvGrpSpPr/>
          <p:nvPr/>
        </p:nvGrpSpPr>
        <p:grpSpPr>
          <a:xfrm>
            <a:off x="207986" y="4834198"/>
            <a:ext cx="726070" cy="966261"/>
            <a:chOff x="5102225" y="2441575"/>
            <a:chExt cx="1982788" cy="1979613"/>
          </a:xfrm>
          <a:solidFill>
            <a:srgbClr val="000000">
              <a:alpha val="60000"/>
            </a:srgbClr>
          </a:solidFill>
          <a:effectLst/>
        </p:grpSpPr>
        <p:sp>
          <p:nvSpPr>
            <p:cNvPr id="15"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2"/>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zh-CN" altLang="en-US" sz="2400">
                <a:solidFill>
                  <a:schemeClr val="tx1">
                    <a:lumMod val="85000"/>
                    <a:lumOff val="15000"/>
                  </a:schemeClr>
                </a:solidFill>
                <a:latin typeface="微软雅黑" pitchFamily="34" charset="-122"/>
                <a:ea typeface="微软雅黑" pitchFamily="34" charset="-122"/>
              </a:endParaRPr>
            </a:p>
          </p:txBody>
        </p:sp>
        <p:sp>
          <p:nvSpPr>
            <p:cNvPr id="16"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adFill>
              <a:gsLst>
                <a:gs pos="25000">
                  <a:schemeClr val="bg1">
                    <a:lumMod val="85000"/>
                  </a:schemeClr>
                </a:gs>
                <a:gs pos="100000">
                  <a:schemeClr val="bg1"/>
                </a:gs>
              </a:gsLst>
              <a:lin ang="18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zh-CN" altLang="en-US" sz="2400">
                <a:solidFill>
                  <a:schemeClr val="tx1">
                    <a:lumMod val="85000"/>
                    <a:lumOff val="15000"/>
                  </a:schemeClr>
                </a:solidFill>
                <a:latin typeface="微软雅黑" pitchFamily="34" charset="-122"/>
                <a:ea typeface="微软雅黑" pitchFamily="34" charset="-122"/>
              </a:endParaRPr>
            </a:p>
          </p:txBody>
        </p:sp>
      </p:grpSp>
      <p:cxnSp>
        <p:nvCxnSpPr>
          <p:cNvPr id="18" name="Straight Connector 17"/>
          <p:cNvCxnSpPr/>
          <p:nvPr/>
        </p:nvCxnSpPr>
        <p:spPr>
          <a:xfrm>
            <a:off x="2689935" y="1969644"/>
            <a:ext cx="838091"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2631" y="4073036"/>
            <a:ext cx="838091"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53200" y="4092393"/>
            <a:ext cx="1066662"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23976" y="5520577"/>
            <a:ext cx="677247"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19213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anim calcmode="lin" valueType="num">
                                      <p:cBhvr>
                                        <p:cTn id="8" dur="1000" fill="hold"/>
                                        <p:tgtEl>
                                          <p:spTgt spid="187"/>
                                        </p:tgtEl>
                                        <p:attrNameLst>
                                          <p:attrName>ppt_x</p:attrName>
                                        </p:attrNameLst>
                                      </p:cBhvr>
                                      <p:tavLst>
                                        <p:tav tm="0">
                                          <p:val>
                                            <p:strVal val="#ppt_x"/>
                                          </p:val>
                                        </p:tav>
                                        <p:tav tm="100000">
                                          <p:val>
                                            <p:strVal val="#ppt_x"/>
                                          </p:val>
                                        </p:tav>
                                      </p:tavLst>
                                    </p:anim>
                                    <p:anim calcmode="lin" valueType="num">
                                      <p:cBhvr>
                                        <p:cTn id="9" dur="1000" fill="hold"/>
                                        <p:tgtEl>
                                          <p:spTgt spid="1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2" presetClass="entr" presetSubtype="1" decel="100000" fill="hold" nodeType="with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8" presetClass="emph" presetSubtype="0" repeatCount="indefinite" fill="hold" nodeType="withEffect">
                                  <p:stCondLst>
                                    <p:cond delay="1000"/>
                                  </p:stCondLst>
                                  <p:childTnLst>
                                    <p:animRot by="-108000000">
                                      <p:cBhvr>
                                        <p:cTn id="26" dur="7000" fill="hold"/>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strips(downLeft)">
                                      <p:cBhvr>
                                        <p:cTn id="31" dur="500"/>
                                        <p:tgtEl>
                                          <p:spTgt spid="100"/>
                                        </p:tgtEl>
                                      </p:cBhvr>
                                    </p:animEffect>
                                  </p:childTnLst>
                                </p:cTn>
                              </p:par>
                              <p:par>
                                <p:cTn id="32" presetID="2" presetClass="entr" presetSubtype="1" decel="100000" fill="hold" nodeType="withEffect">
                                  <p:stCondLst>
                                    <p:cond delay="15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par>
                                <p:cTn id="36" presetID="8" presetClass="emph" presetSubtype="0" repeatCount="indefinite" fill="hold" nodeType="withEffect">
                                  <p:stCondLst>
                                    <p:cond delay="1500"/>
                                  </p:stCondLst>
                                  <p:childTnLst>
                                    <p:animRot by="86400000">
                                      <p:cBhvr>
                                        <p:cTn id="37" dur="6500" fill="hold"/>
                                        <p:tgtEl>
                                          <p:spTgt spid="11"/>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barn(inHorizontal)">
                                      <p:cBhvr>
                                        <p:cTn id="42" dur="500"/>
                                        <p:tgtEl>
                                          <p:spTgt spid="101"/>
                                        </p:tgtEl>
                                      </p:cBhvr>
                                    </p:animEffect>
                                  </p:childTnLst>
                                </p:cTn>
                              </p:par>
                              <p:par>
                                <p:cTn id="43" presetID="2" presetClass="entr" presetSubtype="1" decel="100000" fill="hold" nodeType="withEffect">
                                  <p:stCondLst>
                                    <p:cond delay="50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0-#ppt_h/2"/>
                                          </p:val>
                                        </p:tav>
                                        <p:tav tm="100000">
                                          <p:val>
                                            <p:strVal val="#ppt_y"/>
                                          </p:val>
                                        </p:tav>
                                      </p:tavLst>
                                    </p:anim>
                                  </p:childTnLst>
                                </p:cTn>
                              </p:par>
                              <p:par>
                                <p:cTn id="47" presetID="8" presetClass="emph" presetSubtype="0" repeatCount="indefinite" fill="hold" nodeType="withEffect">
                                  <p:stCondLst>
                                    <p:cond delay="500"/>
                                  </p:stCondLst>
                                  <p:childTnLst>
                                    <p:animRot by="76680000">
                                      <p:cBhvr>
                                        <p:cTn id="48" dur="7500" fill="hold"/>
                                        <p:tgtEl>
                                          <p:spTgt spid="14"/>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barn(inHorizontal)">
                                      <p:cBhvr>
                                        <p:cTn id="53" dur="500"/>
                                        <p:tgtEl>
                                          <p:spTgt spid="10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ppt_x"/>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ppt_x"/>
                                          </p:val>
                                        </p:tav>
                                        <p:tav tm="100000">
                                          <p:val>
                                            <p:strVal val="#ppt_x"/>
                                          </p:val>
                                        </p:tav>
                                      </p:tavLst>
                                    </p:anim>
                                    <p:anim calcmode="lin" valueType="num">
                                      <p:cBhvr additive="base">
                                        <p:cTn id="7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100" grpId="0"/>
      <p:bldP spid="101" grpId="0"/>
      <p:bldP spid="102" grpId="0"/>
      <p:bldP spid="6" grpId="0" animBg="1"/>
      <p:bldP spid="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1102</Words>
  <Application>Microsoft Office PowerPoint</Application>
  <PresentationFormat>On-screen Show (4:3)</PresentationFormat>
  <Paragraphs>162</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A. TỪ HÁN VIỆT</vt:lpstr>
      <vt:lpstr>PowerPoint Presentation</vt:lpstr>
      <vt:lpstr>PowerPoint Presentation</vt:lpstr>
      <vt:lpstr>II. TỪ GHÉP HÁN VIỆT</vt:lpstr>
      <vt:lpstr>III. LUYỆN TẬP</vt:lpstr>
      <vt:lpstr>III.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NGỮ VĂN 7</dc:title>
  <dc:creator>Windows User</dc:creator>
  <cp:lastModifiedBy>huy_ctn</cp:lastModifiedBy>
  <cp:revision>29</cp:revision>
  <dcterms:created xsi:type="dcterms:W3CDTF">2017-09-26T03:51:51Z</dcterms:created>
  <dcterms:modified xsi:type="dcterms:W3CDTF">2021-09-21T14:22:40Z</dcterms:modified>
</cp:coreProperties>
</file>