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55" r:id="rId2"/>
    <p:sldId id="354" r:id="rId3"/>
    <p:sldId id="263" r:id="rId4"/>
    <p:sldId id="328" r:id="rId5"/>
    <p:sldId id="329" r:id="rId6"/>
    <p:sldId id="339" r:id="rId7"/>
    <p:sldId id="331" r:id="rId8"/>
    <p:sldId id="330" r:id="rId9"/>
    <p:sldId id="340" r:id="rId10"/>
    <p:sldId id="333" r:id="rId11"/>
    <p:sldId id="336" r:id="rId12"/>
    <p:sldId id="341" r:id="rId13"/>
    <p:sldId id="342" r:id="rId14"/>
    <p:sldId id="334" r:id="rId15"/>
    <p:sldId id="337" r:id="rId16"/>
    <p:sldId id="335" r:id="rId17"/>
    <p:sldId id="338" r:id="rId18"/>
    <p:sldId id="343" r:id="rId19"/>
    <p:sldId id="264" r:id="rId20"/>
  </p:sldIdLst>
  <p:sldSz cx="12192000" cy="6858000"/>
  <p:notesSz cx="6858000" cy="9144000"/>
  <p:embeddedFontLst>
    <p:embeddedFont>
      <p:font typeface="#9Slide03 SVNCintra" pitchFamily="2" charset="-93"/>
      <p:regular r:id="rId22"/>
    </p:embeddedFont>
    <p:embeddedFont>
      <p:font typeface="#9Slide05 Fourth Medium" panose="00000600000000000000" pitchFamily="2" charset="-93"/>
      <p:regular r:id="rId23"/>
      <p:bold r:id="rId24"/>
    </p:embeddedFont>
    <p:embeddedFont>
      <p:font typeface="#9Slide03 BoosterNextFYBlack" panose="02000A03000000020004" pitchFamily="2" charset="-93"/>
      <p:regular r:id="rId25"/>
    </p:embeddedFont>
    <p:embeddedFont>
      <p:font typeface="Microsoft YaHei" panose="020B0503020204020204" pitchFamily="34" charset="-122"/>
      <p:regular r:id="rId26"/>
      <p:bold r:id="rId27"/>
    </p:embeddedFont>
    <p:embeddedFont>
      <p:font typeface="#9Slide04 Chonburi" panose="00000500000000000000" pitchFamily="2" charset="-34"/>
      <p:regular r:id="rId28"/>
    </p:embeddedFont>
    <p:embeddedFont>
      <p:font typeface="SVN-Transformer" pitchFamily="2" charset="-93"/>
      <p:bold r:id="rId29"/>
    </p:embeddedFont>
    <p:embeddedFont>
      <p:font typeface="#9Slide03 SFU Futura_05" panose="00000800000000000000" pitchFamily="2" charset="-93"/>
      <p:bold r:id="rId30"/>
    </p:embeddedFont>
    <p:embeddedFont>
      <p:font typeface="#9Slide03 AmpleSoft" panose="02000000000000000000" pitchFamily="2" charset="-93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Ruehl" panose="020E0503060101010101" pitchFamily="34" charset="-79"/>
      <p:regular r:id="rId36"/>
    </p:embeddedFont>
    <p:embeddedFont>
      <p:font typeface="#9Slide03 Nexa Light" panose="02000000000000000000" pitchFamily="2" charset="-93"/>
      <p:regular r:id="rId37"/>
    </p:embeddedFont>
    <p:embeddedFont>
      <p:font typeface="#9Slide03 SFU Grenoble" panose="00000500000000000000" pitchFamily="2" charset="-93"/>
      <p:regular r:id="rId38"/>
    </p:embeddedFont>
    <p:embeddedFont>
      <p:font typeface="SVN-Whimsy" panose="02040603050506020204" pitchFamily="18" charset="0"/>
      <p:regular r:id="rId39"/>
    </p:embeddedFont>
    <p:embeddedFont>
      <p:font typeface="#9Slide03 Sofia Pro Soft Bold" panose="020B0000000000000000" pitchFamily="34" charset="-93"/>
      <p:bold r:id="rId40"/>
    </p:embeddedFont>
    <p:embeddedFont>
      <p:font typeface="SimSun" panose="02010600030101010101" pitchFamily="2" charset="-122"/>
      <p:regular r:id="rId41"/>
    </p:embeddedFont>
    <p:embeddedFont>
      <p:font typeface="#9Slide05 Amtenar" panose="02000000000000000000" pitchFamily="2" charset="-93"/>
      <p:regular r:id="rId42"/>
    </p:embeddedFont>
    <p:embeddedFont>
      <p:font typeface="#9Slide05 Anna Clara" pitchFamily="2" charset="-93"/>
      <p:regular r:id="rId43"/>
    </p:embeddedFont>
    <p:embeddedFont>
      <p:font typeface="#9Slide03 IcielUni Sans Heavy" panose="00000500000000000000" pitchFamily="2" charset="-93"/>
      <p:bold r:id="rId44"/>
    </p:embeddedFont>
  </p:embeddedFontLst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D72"/>
    <a:srgbClr val="FF8C8C"/>
    <a:srgbClr val="2B80A5"/>
    <a:srgbClr val="F5C92A"/>
    <a:srgbClr val="3F88FB"/>
    <a:srgbClr val="E0FDD8"/>
    <a:srgbClr val="E1F0D5"/>
    <a:srgbClr val="DCECD1"/>
    <a:srgbClr val="5DA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52" y="6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1352853" y="1124064"/>
            <a:ext cx="9568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0070C0"/>
                </a:solidFill>
                <a:latin typeface="SVN-Whimsy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TRƯỜNG TRUNG HỌC CƠ SỞ BẠCH ĐẰNG</a:t>
            </a:r>
            <a:endParaRPr lang="en-US" altLang="vi-VN" sz="3600" b="1" dirty="0" smtClean="0">
              <a:solidFill>
                <a:srgbClr val="0070C0"/>
              </a:solidFill>
              <a:latin typeface="SVN-Whimsy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           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400" b="1" dirty="0" smtClean="0">
                <a:solidFill>
                  <a:srgbClr val="FF0000"/>
                </a:solidFill>
                <a:latin typeface="#9Slide03 AmpleSoft" panose="02000000000000000000" pitchFamily="2" charset="-93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          </a:t>
            </a: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vi-VN" sz="3000" b="1" dirty="0">
                <a:solidFill>
                  <a:srgbClr val="00B050"/>
                </a:solidFill>
                <a:latin typeface="#9Slide03 AmpleSoft" panose="02000000000000000000" pitchFamily="2" charset="-93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vi-VN" sz="3000" b="1" dirty="0" smtClean="0">
                <a:solidFill>
                  <a:srgbClr val="00B050"/>
                </a:solidFill>
                <a:latin typeface="#9Slide03 AmpleSoft" panose="02000000000000000000" pitchFamily="2" charset="-93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      MÔN: </a:t>
            </a:r>
            <a:r>
              <a:rPr lang="en-US" altLang="vi-VN" sz="3000" b="1" dirty="0" smtClean="0">
                <a:solidFill>
                  <a:srgbClr val="00B050"/>
                </a:solidFill>
                <a:latin typeface="#9Slide03 AmpleSoft" panose="02000000000000000000" pitchFamily="2" charset="-93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HOẠT ĐỘNG TRẢI NGHHIỆM HƯỚNG NGHIỆP </a:t>
            </a:r>
            <a:r>
              <a:rPr lang="vi-VN" altLang="vi-VN" sz="3000" b="1" dirty="0" smtClean="0">
                <a:solidFill>
                  <a:srgbClr val="00B050"/>
                </a:solidFill>
                <a:latin typeface="#9Slide03 AmpleSoft" panose="02000000000000000000" pitchFamily="2" charset="-93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000" b="1" dirty="0" smtClean="0">
                <a:solidFill>
                  <a:srgbClr val="00B050"/>
                </a:solidFill>
                <a:latin typeface="#9Slide03 AmpleSoft" panose="02000000000000000000" pitchFamily="2" charset="-93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endParaRPr lang="vi-VN" altLang="vi-VN" sz="3000" b="1" dirty="0">
              <a:solidFill>
                <a:srgbClr val="00B050"/>
              </a:solidFill>
              <a:latin typeface="#9Slide03 AmpleSoft" panose="02000000000000000000" pitchFamily="2" charset="-93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 dirty="0" smtClean="0">
                <a:solidFill>
                  <a:srgbClr val="00B050"/>
                </a:solidFill>
                <a:latin typeface="#9Slide03 AmpleSoft" panose="02000000000000000000" pitchFamily="2" charset="-93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vi-VN" altLang="vi-VN" sz="3000" b="1" dirty="0" smtClean="0">
                <a:solidFill>
                  <a:srgbClr val="00B050"/>
                </a:solidFill>
                <a:latin typeface="#9Slide03 AmpleSoft" panose="02000000000000000000" pitchFamily="2" charset="-93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GVTH: 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, tabl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41311" r="51731" b="37613"/>
          <a:stretch>
            <a:fillRect/>
          </a:stretch>
        </p:blipFill>
        <p:spPr>
          <a:xfrm>
            <a:off x="1120477" y="1240993"/>
            <a:ext cx="9951041" cy="4369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93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98546" y="1668439"/>
            <a:ext cx="8593319" cy="28914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000" dirty="0" smtClean="0">
                <a:solidFill>
                  <a:srgbClr val="F5C92A"/>
                </a:solidFill>
                <a:latin typeface="#9Slide03 Sofia Pro Soft Bold" panose="020B0000000000000000" pitchFamily="34" charset="-93"/>
              </a:rPr>
              <a:t>THỂ HIỆN SỰ TỰ TIN </a:t>
            </a:r>
          </a:p>
          <a:p>
            <a:pPr lvl="0" algn="ctr"/>
            <a:r>
              <a:rPr lang="vi-VN" sz="5000" dirty="0" smtClean="0">
                <a:solidFill>
                  <a:srgbClr val="F5C92A"/>
                </a:solidFill>
                <a:latin typeface="#9Slide03 Sofia Pro Soft Bold" panose="020B0000000000000000" pitchFamily="34" charset="-93"/>
              </a:rPr>
              <a:t>GIỚI THIỆU SẢN PHẨM TRƯỚC LỚP</a:t>
            </a:r>
            <a:endParaRPr lang="en-US" sz="5000" dirty="0">
              <a:solidFill>
                <a:srgbClr val="F5C92A"/>
              </a:solidFill>
              <a:latin typeface="#9Slide03 Sofia Pro Soft Bold" panose="020B0000000000000000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62667" y="1378108"/>
            <a:ext cx="13961660" cy="1754368"/>
          </a:xfrm>
          <a:prstGeom prst="rect">
            <a:avLst/>
          </a:prstGeom>
          <a:solidFill>
            <a:srgbClr val="E94D72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2167026" y="1794812"/>
            <a:ext cx="8302273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2000"/>
              <a:tabLst>
                <a:tab pos="252730" algn="l"/>
              </a:tabLst>
            </a:pPr>
            <a:r>
              <a:rPr lang="vi-VN" sz="5400" dirty="0" smtClean="0">
                <a:solidFill>
                  <a:schemeClr val="bg1"/>
                </a:solidFill>
                <a:latin typeface="SVN-Transformer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nhận xét, góp ý sản phẩm</a:t>
            </a:r>
            <a:endParaRPr lang="vi-VN" sz="5400" dirty="0">
              <a:solidFill>
                <a:schemeClr val="bg1"/>
              </a:solidFill>
              <a:latin typeface="SVN-Transformer" pitchFamily="2" charset="-93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0833" y1="60748" x2="27244" y2="65109"/>
                        <a14:foregroundMark x1="49679" y1="54829" x2="49679" y2="616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5831" y="3429000"/>
            <a:ext cx="2971800" cy="305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90" b="89820" l="9804" r="898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9361" y="3429000"/>
            <a:ext cx="2914650" cy="31813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23583" y="395785"/>
            <a:ext cx="3316406" cy="2852382"/>
          </a:xfrm>
          <a:prstGeom prst="ellipse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832514" y="1129478"/>
            <a:ext cx="36985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dirty="0" smtClean="0">
                <a:solidFill>
                  <a:schemeClr val="bg1"/>
                </a:solidFill>
                <a:latin typeface="#9Slide03 IcielUni Sans Heavy" panose="00000500000000000000" pitchFamily="2" charset="-93"/>
              </a:rPr>
              <a:t>“CHO </a:t>
            </a:r>
            <a:r>
              <a:rPr lang="vi-VN" sz="4600" b="1" dirty="0" smtClean="0">
                <a:solidFill>
                  <a:srgbClr val="FF8C8C"/>
                </a:solidFill>
                <a:latin typeface="#9Slide03 IcielUni Sans Heavy" panose="00000500000000000000" pitchFamily="2" charset="-93"/>
              </a:rPr>
              <a:t>BẠN</a:t>
            </a:r>
            <a:r>
              <a:rPr lang="vi-VN" sz="4200" b="1" dirty="0" smtClean="0">
                <a:solidFill>
                  <a:schemeClr val="bg1"/>
                </a:solidFill>
                <a:latin typeface="#9Slide03 IcielUni Sans Heavy" panose="00000500000000000000" pitchFamily="2" charset="-93"/>
              </a:rPr>
              <a:t> </a:t>
            </a:r>
          </a:p>
          <a:p>
            <a:pPr algn="ctr"/>
            <a:r>
              <a:rPr lang="vi-VN" sz="4200" b="1" dirty="0" smtClean="0">
                <a:solidFill>
                  <a:schemeClr val="bg1"/>
                </a:solidFill>
                <a:latin typeface="#9Slide03 IcielUni Sans Heavy" panose="00000500000000000000" pitchFamily="2" charset="-93"/>
              </a:rPr>
              <a:t>CHO </a:t>
            </a:r>
            <a:r>
              <a:rPr lang="vi-VN" sz="4600" b="1" dirty="0" smtClean="0">
                <a:solidFill>
                  <a:srgbClr val="C00000"/>
                </a:solidFill>
                <a:latin typeface="#9Slide03 IcielUni Sans Heavy" panose="00000500000000000000" pitchFamily="2" charset="-93"/>
              </a:rPr>
              <a:t>TÔI</a:t>
            </a:r>
            <a:r>
              <a:rPr lang="vi-VN" sz="4200" b="1" dirty="0" smtClean="0">
                <a:solidFill>
                  <a:schemeClr val="bg1"/>
                </a:solidFill>
                <a:latin typeface="#9Slide03 IcielUni Sans Heavy" panose="00000500000000000000" pitchFamily="2" charset="-93"/>
              </a:rPr>
              <a:t>”</a:t>
            </a:r>
            <a:endParaRPr lang="vi-VN" sz="4200" b="1" dirty="0">
              <a:solidFill>
                <a:schemeClr val="bg1"/>
              </a:solidFill>
              <a:latin typeface="#9Slide03 IcielUni Sans Heavy" panose="00000500000000000000" pitchFamily="2" charset="-9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36978" y="119921"/>
            <a:ext cx="13333862" cy="100955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-1194297" y="2637583"/>
            <a:ext cx="14507569" cy="100955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4722126" y="1401788"/>
            <a:ext cx="6782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solidFill>
                  <a:srgbClr val="C00000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Hãy dành tặng cho nhau </a:t>
            </a:r>
          </a:p>
          <a:p>
            <a:pPr algn="ctr"/>
            <a:r>
              <a:rPr lang="vi-VN" sz="3000" dirty="0" smtClean="0">
                <a:solidFill>
                  <a:srgbClr val="C00000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những tính từ mô tả tính cách</a:t>
            </a:r>
            <a:endParaRPr lang="vi-VN" sz="3000" dirty="0">
              <a:solidFill>
                <a:srgbClr val="C00000"/>
              </a:solidFill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5440" y="3702868"/>
            <a:ext cx="6428096" cy="461665"/>
          </a:xfrm>
          <a:prstGeom prst="rect">
            <a:avLst/>
          </a:prstGeom>
          <a:solidFill>
            <a:srgbClr val="FF8C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#9Slide04 Chonburi" panose="00000500000000000000" pitchFamily="2" charset="-34"/>
                <a:cs typeface="#9Slide04 Chonburi" panose="00000500000000000000" pitchFamily="2" charset="-34"/>
              </a:rPr>
              <a:t>CHIA SẺ CẢM XÚC </a:t>
            </a:r>
            <a:endParaRPr lang="vi-VN" sz="2400" dirty="0"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092" y="4892402"/>
            <a:ext cx="47221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chemeClr val="accent2">
                    <a:lumMod val="75000"/>
                  </a:schemeClr>
                </a:solidFill>
                <a:latin typeface="#9Slide05 Amtenar" panose="02000000000000000000" pitchFamily="2" charset="-93"/>
                <a:ea typeface="#9Slide05 Amtenar" panose="02000000000000000000" pitchFamily="2" charset="-93"/>
                <a:cs typeface="#9Slide04 Chonburi" panose="00000500000000000000" pitchFamily="2" charset="-34"/>
              </a:rPr>
              <a:t>Em ấn tượng hoặc thích thú với tính từ nào bạn bè dành cho mình? Vì sao?</a:t>
            </a:r>
            <a:endParaRPr lang="vi-VN" sz="3400" b="1" dirty="0">
              <a:solidFill>
                <a:schemeClr val="accent2">
                  <a:lumMod val="75000"/>
                </a:schemeClr>
              </a:solidFill>
              <a:latin typeface="#9Slide05 Amtenar" panose="02000000000000000000" pitchFamily="2" charset="-93"/>
              <a:ea typeface="#9Slide05 Amtenar" panose="02000000000000000000" pitchFamily="2" charset="-93"/>
              <a:cs typeface="#9Slide04 Chonburi" panose="00000500000000000000" pitchFamily="2" charset="-34"/>
            </a:endParaRP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flipH="1">
            <a:off x="2845440" y="4164533"/>
            <a:ext cx="3214048" cy="612183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79542" y="5721786"/>
            <a:ext cx="1196454" cy="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75996" y="4752290"/>
            <a:ext cx="4995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 smtClean="0">
                <a:solidFill>
                  <a:srgbClr val="0070C0"/>
                </a:solidFill>
                <a:latin typeface="#9Slide03 AmpleSoft" panose="02000000000000000000" pitchFamily="2" charset="-93"/>
                <a:ea typeface="#9Slide05 Amtenar" panose="02000000000000000000" pitchFamily="2" charset="-93"/>
                <a:cs typeface="#9Slide04 Chonburi" panose="00000500000000000000" pitchFamily="2" charset="-34"/>
              </a:rPr>
              <a:t>Giúp các em nhìn lại bản thân, biết bạn bè nghĩ gì về mình để mình rèn luyện tự tin hơn, hòa đồng, vui vẻ hơn</a:t>
            </a:r>
            <a:endParaRPr lang="vi-VN" sz="3000" dirty="0">
              <a:solidFill>
                <a:srgbClr val="0070C0"/>
              </a:solidFill>
              <a:latin typeface="#9Slide03 AmpleSoft" panose="02000000000000000000" pitchFamily="2" charset="-93"/>
              <a:ea typeface="#9Slide05 Amtenar" panose="02000000000000000000" pitchFamily="2" charset="-93"/>
              <a:cs typeface="#9Slide04 Chonburi" panose="00000500000000000000" pitchFamily="2" charset="-3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3"/>
          <p:cNvSpPr txBox="1"/>
          <p:nvPr/>
        </p:nvSpPr>
        <p:spPr>
          <a:xfrm>
            <a:off x="3905641" y="783165"/>
            <a:ext cx="4379130" cy="584775"/>
          </a:xfrm>
          <a:prstGeom prst="rect">
            <a:avLst/>
          </a:prstGeom>
          <a:solidFill>
            <a:srgbClr val="2B80A5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b="1" spc="600" dirty="0">
                <a:solidFill>
                  <a:schemeClr val="bg1"/>
                </a:solidFill>
                <a:latin typeface="#9Slide03 BoosterNextFYBlack" panose="02000A03000000020004" pitchFamily="2" charset="-93"/>
                <a:ea typeface="Microsoft YaHei" panose="020B0503020204020204" pitchFamily="34" charset="-122"/>
                <a:cs typeface="Calibri" panose="020F0502020204030204" pitchFamily="34" charset="0"/>
              </a:rPr>
              <a:t>NHIỆM VỤ </a:t>
            </a:r>
            <a:r>
              <a:rPr kumimoji="1" lang="vi-VN" altLang="zh-CN" sz="3200" b="1" spc="600" dirty="0" smtClean="0">
                <a:solidFill>
                  <a:schemeClr val="bg1"/>
                </a:solidFill>
                <a:latin typeface="#9Slide03 BoosterNextFYBlack" panose="02000A03000000020004" pitchFamily="2" charset="-93"/>
                <a:ea typeface="Microsoft YaHei" panose="020B0503020204020204" pitchFamily="34" charset="-122"/>
                <a:cs typeface="Calibri" panose="020F0502020204030204" pitchFamily="34" charset="0"/>
              </a:rPr>
              <a:t>10</a:t>
            </a:r>
            <a:endParaRPr kumimoji="1" lang="en-US" altLang="vi-VN" sz="3200" b="1" spc="600" dirty="0">
              <a:solidFill>
                <a:schemeClr val="bg1"/>
              </a:solidFill>
              <a:latin typeface="#9Slide03 BoosterNextFYBlack" panose="02000A03000000020004" pitchFamily="2" charset="-93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25684" y="1808205"/>
            <a:ext cx="7540631" cy="28914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000" b="1" dirty="0">
                <a:solidFill>
                  <a:srgbClr val="F5C92A"/>
                </a:solidFill>
                <a:latin typeface="#9Slide03 Sofia Pro Soft Bold" panose="020B0000000000000000" pitchFamily="34" charset="-93"/>
              </a:rPr>
              <a:t>TỰ </a:t>
            </a:r>
            <a:r>
              <a:rPr lang="vi-VN" sz="5000" b="1" dirty="0" smtClean="0">
                <a:solidFill>
                  <a:srgbClr val="F5C92A"/>
                </a:solidFill>
                <a:latin typeface="#9Slide03 Sofia Pro Soft Bold" panose="020B0000000000000000" pitchFamily="34" charset="-93"/>
              </a:rPr>
              <a:t>ĐÁNH GIÁ</a:t>
            </a:r>
            <a:endParaRPr lang="en-US" sz="5000" dirty="0">
              <a:solidFill>
                <a:srgbClr val="F5C92A"/>
              </a:solidFill>
              <a:latin typeface="#9Slide03 Sofia Pro Soft Bold" panose="020B0000000000000000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2325684" y="1655805"/>
            <a:ext cx="7540631" cy="28914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 smtClean="0">
                <a:solidFill>
                  <a:srgbClr val="FFC000"/>
                </a:solidFill>
                <a:latin typeface="#9Slide03 BoosterNextFYBlack" panose="02000A03000000020004" pitchFamily="2" charset="-93"/>
                <a:cs typeface="Calibri" panose="020F0502020204030204" pitchFamily="34" charset="0"/>
              </a:rPr>
              <a:t>CHIA </a:t>
            </a:r>
            <a:r>
              <a:rPr lang="vi-VN" sz="4000" b="1" dirty="0">
                <a:solidFill>
                  <a:srgbClr val="FFC000"/>
                </a:solidFill>
                <a:latin typeface="#9Slide03 BoosterNextFYBlack" panose="02000A03000000020004" pitchFamily="2" charset="-93"/>
                <a:cs typeface="Calibri" panose="020F0502020204030204" pitchFamily="34" charset="0"/>
              </a:rPr>
              <a:t>SẺ NHỮNG THUẬN LỢI </a:t>
            </a:r>
            <a:endParaRPr lang="vi-VN" sz="4000" b="1" dirty="0" smtClean="0">
              <a:solidFill>
                <a:srgbClr val="FFC000"/>
              </a:solidFill>
              <a:latin typeface="#9Slide03 BoosterNextFYBlack" panose="02000A03000000020004" pitchFamily="2" charset="-93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4000" b="1" dirty="0" smtClean="0">
                <a:solidFill>
                  <a:srgbClr val="FFC000"/>
                </a:solidFill>
                <a:latin typeface="#9Slide03 BoosterNextFYBlack" panose="02000A03000000020004" pitchFamily="2" charset="-93"/>
                <a:cs typeface="Calibri" panose="020F0502020204030204" pitchFamily="34" charset="0"/>
              </a:rPr>
              <a:t>KHÓ </a:t>
            </a:r>
            <a:r>
              <a:rPr lang="vi-VN" sz="4000" b="1" dirty="0">
                <a:solidFill>
                  <a:srgbClr val="FFC000"/>
                </a:solidFill>
                <a:latin typeface="#9Slide03 BoosterNextFYBlack" panose="02000A03000000020004" pitchFamily="2" charset="-93"/>
                <a:cs typeface="Calibri" panose="020F0502020204030204" pitchFamily="34" charset="0"/>
              </a:rPr>
              <a:t>KHĂN KHI THỰC HIỆN </a:t>
            </a:r>
            <a:endParaRPr lang="vi-VN" sz="4000" b="1" dirty="0" smtClean="0">
              <a:solidFill>
                <a:srgbClr val="FFC000"/>
              </a:solidFill>
              <a:latin typeface="#9Slide03 BoosterNextFYBlack" panose="02000A03000000020004" pitchFamily="2" charset="-93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4000" b="1" dirty="0" smtClean="0">
                <a:solidFill>
                  <a:srgbClr val="FFC000"/>
                </a:solidFill>
                <a:latin typeface="#9Slide03 BoosterNextFYBlack" panose="02000A03000000020004" pitchFamily="2" charset="-93"/>
                <a:cs typeface="Calibri" panose="020F0502020204030204" pitchFamily="34" charset="0"/>
              </a:rPr>
              <a:t>CÁC </a:t>
            </a:r>
            <a:r>
              <a:rPr lang="vi-VN" sz="4000" b="1" dirty="0">
                <a:solidFill>
                  <a:srgbClr val="FFC000"/>
                </a:solidFill>
                <a:latin typeface="#9Slide03 BoosterNextFYBlack" panose="02000A03000000020004" pitchFamily="2" charset="-93"/>
                <a:cs typeface="Calibri" panose="020F0502020204030204" pitchFamily="34" charset="0"/>
              </a:rPr>
              <a:t>NHIỆM VỤ TRONG </a:t>
            </a:r>
          </a:p>
          <a:p>
            <a:pPr lvl="0" algn="ctr">
              <a:defRPr/>
            </a:pPr>
            <a:r>
              <a:rPr lang="vi-VN" sz="4000" b="1" dirty="0">
                <a:solidFill>
                  <a:srgbClr val="FFC000"/>
                </a:solidFill>
                <a:latin typeface="#9Slide03 BoosterNextFYBlack" panose="02000A03000000020004" pitchFamily="2" charset="-93"/>
                <a:cs typeface="Calibri" panose="020F0502020204030204" pitchFamily="34" charset="0"/>
              </a:rPr>
              <a:t>CHỦ ĐỀ NÀY?</a:t>
            </a:r>
            <a:endParaRPr lang="zh-CN" altLang="en-US" sz="2800" b="1" spc="300" noProof="1">
              <a:solidFill>
                <a:srgbClr val="FFC000"/>
              </a:solidFill>
              <a:latin typeface="#9Slide03 BoosterNextFYBlack" panose="02000A03000000020004" pitchFamily="2" charset="-93"/>
              <a:ea typeface="Microsoft YaHei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ebsit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1" t="48258" r="17851" b="14755"/>
          <a:stretch>
            <a:fillRect/>
          </a:stretch>
        </p:blipFill>
        <p:spPr>
          <a:xfrm>
            <a:off x="1064526" y="268158"/>
            <a:ext cx="9608024" cy="63216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2005" y="1201002"/>
            <a:ext cx="140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03 điểm</a:t>
            </a:r>
            <a:endParaRPr lang="vi-VN" sz="2000" dirty="0">
              <a:solidFill>
                <a:srgbClr val="FF0000"/>
              </a:solidFill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3445" y="1187355"/>
            <a:ext cx="140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02 điểm</a:t>
            </a:r>
            <a:endParaRPr lang="vi-VN" sz="2000" dirty="0">
              <a:solidFill>
                <a:srgbClr val="FF0000"/>
              </a:solidFill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3123" y="1205326"/>
            <a:ext cx="140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  <a:latin typeface="#9Slide04 Chonburi" panose="00000500000000000000" pitchFamily="2" charset="-34"/>
                <a:cs typeface="#9Slide04 Chonburi" panose="00000500000000000000" pitchFamily="2" charset="-34"/>
              </a:rPr>
              <a:t>01 điểm</a:t>
            </a:r>
            <a:endParaRPr lang="vi-VN" sz="2000" dirty="0">
              <a:solidFill>
                <a:srgbClr val="FF0000"/>
              </a:solidFill>
              <a:latin typeface="#9Slide04 Chonburi" panose="00000500000000000000" pitchFamily="2" charset="-34"/>
              <a:cs typeface="#9Slide04 Chonburi" panose="00000500000000000000" pitchFamily="2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9020" y="6234157"/>
            <a:ext cx="11102980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2000"/>
              <a:tabLst>
                <a:tab pos="193675" algn="l"/>
              </a:tabLst>
            </a:pPr>
            <a:r>
              <a:rPr lang="vi-VN" sz="2400" b="1" dirty="0">
                <a:solidFill>
                  <a:srgbClr val="E94D72"/>
                </a:solidFill>
                <a:latin typeface="#9Slide03 AmpleSof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Điểm càng cao thì sự tự tin và khả năng thích ứng </a:t>
            </a:r>
            <a:r>
              <a:rPr lang="vi-VN" sz="2400" b="1" dirty="0" smtClean="0">
                <a:solidFill>
                  <a:srgbClr val="E94D72"/>
                </a:solidFill>
                <a:latin typeface="#9Slide03 AmpleSof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của bản thân càng </a:t>
            </a:r>
            <a:r>
              <a:rPr lang="vi-VN" sz="2400" b="1" dirty="0">
                <a:solidFill>
                  <a:srgbClr val="E94D72"/>
                </a:solidFill>
                <a:latin typeface="#9Slide03 AmpleSof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tốt.</a:t>
            </a:r>
            <a:endParaRPr lang="vi-VN" sz="2400" b="1" u="none" strike="noStrike" spc="0" dirty="0">
              <a:solidFill>
                <a:srgbClr val="E94D72"/>
              </a:solidFill>
              <a:effectLst/>
              <a:latin typeface="#9Slide03 AmpleSoft" panose="02000000000000000000" pitchFamily="2" charset="-93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abl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7" t="57705" r="18534" b="13661"/>
          <a:stretch>
            <a:fillRect/>
          </a:stretch>
        </p:blipFill>
        <p:spPr>
          <a:xfrm>
            <a:off x="941696" y="796062"/>
            <a:ext cx="10385945" cy="5265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16294" y="1703376"/>
            <a:ext cx="11102980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2000"/>
              <a:tabLst>
                <a:tab pos="193675" algn="l"/>
              </a:tabLst>
            </a:pPr>
            <a:r>
              <a:rPr lang="vi-VN" sz="4800" b="1" dirty="0" smtClean="0">
                <a:solidFill>
                  <a:srgbClr val="0070C0"/>
                </a:solidFill>
                <a:latin typeface="SVN-Transformer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    HƯỚNG DẪN VỀ NHÀ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2000"/>
              <a:tabLst>
                <a:tab pos="193675" algn="l"/>
              </a:tabLst>
            </a:pPr>
            <a:endParaRPr lang="vi-VN" sz="2400" b="1" u="none" strike="noStrike" spc="0" dirty="0">
              <a:solidFill>
                <a:srgbClr val="E94D72"/>
              </a:solidFill>
              <a:effectLst/>
              <a:latin typeface="#9Slide03 AmpleSoft" panose="02000000000000000000" pitchFamily="2" charset="-9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2000"/>
              <a:tabLst>
                <a:tab pos="193675" algn="l"/>
              </a:tabLst>
            </a:pPr>
            <a:r>
              <a:rPr lang="vi-VN" sz="3200" b="1" dirty="0" smtClean="0">
                <a:latin typeface="#9Slide03 AmpleSof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Ôn bài bài học chủ đề 1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2000"/>
              <a:tabLst>
                <a:tab pos="193675" algn="l"/>
              </a:tabLst>
            </a:pPr>
            <a:r>
              <a:rPr lang="vi-VN" sz="3200" b="1" u="none" strike="noStrike" spc="0" dirty="0" smtClean="0">
                <a:effectLst/>
                <a:latin typeface="#9Slide03 AmpleSof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Xem trước bài chủ đề 2 (nhiệm 1,2,3)</a:t>
            </a:r>
            <a:endParaRPr lang="vi-VN" sz="3200" b="1" u="none" strike="noStrike" spc="0" dirty="0">
              <a:effectLst/>
              <a:latin typeface="#9Slide03 AmpleSoft" panose="02000000000000000000" pitchFamily="2" charset="-93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" y="635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5"/>
          <p:cNvSpPr txBox="1"/>
          <p:nvPr/>
        </p:nvSpPr>
        <p:spPr>
          <a:xfrm>
            <a:off x="3265617" y="2200827"/>
            <a:ext cx="583238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zh-CN" sz="5100" b="1" spc="300" dirty="0">
                <a:ln>
                  <a:solidFill>
                    <a:srgbClr val="E0FDD8"/>
                  </a:solidFill>
                </a:ln>
                <a:solidFill>
                  <a:srgbClr val="E94D7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#9Slide03 SFU Futura_05" panose="00000800000000000000" pitchFamily="2" charset="-93"/>
                <a:ea typeface="Microsoft YaHei" panose="020B0503020204020204" pitchFamily="34" charset="-122"/>
                <a:cs typeface="FrankRuehl" panose="020E0503060101010101" pitchFamily="34" charset="-79"/>
              </a:rPr>
              <a:t>THANK </a:t>
            </a:r>
            <a:r>
              <a:rPr lang="vi-VN" altLang="zh-CN" sz="5100" b="1" spc="300" dirty="0" smtClean="0">
                <a:ln>
                  <a:solidFill>
                    <a:srgbClr val="E0FDD8"/>
                  </a:solidFill>
                </a:ln>
                <a:solidFill>
                  <a:srgbClr val="E94D7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#9Slide03 SFU Futura_05" panose="00000800000000000000" pitchFamily="2" charset="-93"/>
                <a:ea typeface="Microsoft YaHei" panose="020B0503020204020204" pitchFamily="34" charset="-122"/>
                <a:cs typeface="FrankRuehl" panose="020E0503060101010101" pitchFamily="34" charset="-79"/>
              </a:rPr>
              <a:t>YOU</a:t>
            </a:r>
            <a:endParaRPr lang="zh-CN" altLang="en-US" sz="5100" b="1" spc="300" dirty="0">
              <a:ln>
                <a:solidFill>
                  <a:srgbClr val="E0FDD8"/>
                </a:solidFill>
              </a:ln>
              <a:solidFill>
                <a:srgbClr val="E94D7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#9Slide03 SFU Futura_05" panose="00000800000000000000" pitchFamily="2" charset="-93"/>
              <a:ea typeface="Microsoft YaHei" panose="020B0503020204020204" pitchFamily="34" charset="-122"/>
              <a:cs typeface="FrankRuehl" panose="020E05030601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078" y="2639409"/>
            <a:ext cx="77127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736550" y="732136"/>
            <a:ext cx="10257936" cy="280076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400" b="1" dirty="0">
                <a:solidFill>
                  <a:srgbClr val="FFC000"/>
                </a:solidFill>
                <a:latin typeface="#9Slide03 BoosterNextFYBlack" panose="02000A03000000020004" pitchFamily="2" charset="-93"/>
                <a:ea typeface="方正汉真广标简体" panose="02000000000000000000" pitchFamily="2" charset="-122"/>
                <a:cs typeface="Calibri" panose="020F0502020204030204" pitchFamily="34" charset="0"/>
              </a:rPr>
              <a:t>CHỦ ĐỀ 1 </a:t>
            </a:r>
            <a:r>
              <a:rPr lang="vi-VN" altLang="zh-CN" sz="4400" b="1" dirty="0" smtClean="0">
                <a:solidFill>
                  <a:srgbClr val="FFC000"/>
                </a:solidFill>
                <a:latin typeface="#9Slide03 BoosterNextFYBlack" panose="02000A03000000020004" pitchFamily="2" charset="-93"/>
                <a:ea typeface="方正汉真广标简体" panose="02000000000000000000" pitchFamily="2" charset="-122"/>
                <a:cs typeface="Calibri" panose="020F0502020204030204" pitchFamily="34" charset="0"/>
              </a:rPr>
              <a:t>(tt)</a:t>
            </a:r>
            <a:endParaRPr lang="vi-VN" altLang="zh-CN" sz="4400" b="1" dirty="0">
              <a:solidFill>
                <a:srgbClr val="FFC000"/>
              </a:solidFill>
              <a:latin typeface="#9Slide03 BoosterNextFYBlack" panose="02000A03000000020004" pitchFamily="2" charset="-93"/>
              <a:ea typeface="方正汉真广标简体" panose="02000000000000000000" pitchFamily="2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zh-CN" sz="4400" b="1" dirty="0">
                <a:solidFill>
                  <a:srgbClr val="E94D72"/>
                </a:solidFill>
                <a:latin typeface="#9Slide03 SFU Futura_05" panose="00000800000000000000" pitchFamily="2" charset="-93"/>
                <a:ea typeface="方正汉真广标简体" panose="02000000000000000000" pitchFamily="2" charset="-122"/>
                <a:cs typeface="Calibri" panose="020F0502020204030204" pitchFamily="34" charset="0"/>
              </a:rPr>
              <a:t>KHÁM PHÁ LỨA TUỔI </a:t>
            </a:r>
          </a:p>
          <a:p>
            <a:pPr algn="ctr"/>
            <a:r>
              <a:rPr lang="vi-VN" altLang="zh-CN" sz="4400" b="1" dirty="0">
                <a:solidFill>
                  <a:srgbClr val="E94D72"/>
                </a:solidFill>
                <a:latin typeface="#9Slide03 SFU Futura_05" panose="00000800000000000000" pitchFamily="2" charset="-93"/>
                <a:ea typeface="方正汉真广标简体" panose="02000000000000000000" pitchFamily="2" charset="-122"/>
                <a:cs typeface="Calibri" panose="020F0502020204030204" pitchFamily="34" charset="0"/>
              </a:rPr>
              <a:t>VÀ MÔI TRƯỜNG HỌC TẬP MỚI</a:t>
            </a:r>
            <a:endParaRPr lang="en-US" altLang="zh-CN" sz="4400" b="1" dirty="0">
              <a:solidFill>
                <a:srgbClr val="E94D72"/>
              </a:solidFill>
              <a:latin typeface="#9Slide03 SFU Futura_05" panose="00000800000000000000" pitchFamily="2" charset="-93"/>
              <a:ea typeface="方正汉真广标简体" panose="02000000000000000000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793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8391" y="982641"/>
            <a:ext cx="8281068" cy="3671248"/>
            <a:chOff x="3548970" y="2255281"/>
            <a:chExt cx="6506135" cy="1765866"/>
          </a:xfrm>
        </p:grpSpPr>
        <p:sp>
          <p:nvSpPr>
            <p:cNvPr id="24" name="椭圆 23"/>
            <p:cNvSpPr/>
            <p:nvPr/>
          </p:nvSpPr>
          <p:spPr>
            <a:xfrm>
              <a:off x="3548970" y="2255281"/>
              <a:ext cx="607182" cy="449365"/>
            </a:xfrm>
            <a:prstGeom prst="ellipse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noProof="1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3548970" y="2898176"/>
              <a:ext cx="607182" cy="465366"/>
            </a:xfrm>
            <a:prstGeom prst="ellipse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noProof="1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26" name="椭圆 25"/>
            <p:cNvSpPr/>
            <p:nvPr/>
          </p:nvSpPr>
          <p:spPr>
            <a:xfrm>
              <a:off x="3548970" y="3557357"/>
              <a:ext cx="607182" cy="463790"/>
            </a:xfrm>
            <a:prstGeom prst="ellipse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noProof="1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4156152" y="2350915"/>
              <a:ext cx="3654571" cy="350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vi-VN" sz="2600" b="1" dirty="0">
                  <a:latin typeface="#9Slide03 SVNCintra" pitchFamily="2" charset="-93"/>
                  <a:cs typeface="#9Slide03 SVNCintra" pitchFamily="2" charset="-93"/>
                </a:rPr>
                <a:t>Tự tin vào bản thân</a:t>
              </a:r>
              <a:endParaRPr lang="en-US" sz="2600" dirty="0">
                <a:latin typeface="#9Slide03 SVNCintra" pitchFamily="2" charset="-93"/>
                <a:cs typeface="#9Slide03 SVNCintra" pitchFamily="2" charset="-93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156152" y="3029619"/>
              <a:ext cx="5898953" cy="634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vi-VN" sz="2600" b="1" dirty="0">
                  <a:latin typeface="#9Slide03 SVNCintra" pitchFamily="2" charset="-93"/>
                  <a:cs typeface="#9Slide03 SVNCintra" pitchFamily="2" charset="-93"/>
                </a:rPr>
                <a:t>Tạo sản phẩm thể hiện hình ảnh của bản thân</a:t>
              </a:r>
              <a:r>
                <a:rPr lang="en-US" sz="2600" dirty="0">
                  <a:effectLst/>
                  <a:latin typeface="#9Slide03 SVNCintra" pitchFamily="2" charset="-93"/>
                  <a:cs typeface="#9Slide03 SVNCintra" pitchFamily="2" charset="-93"/>
                </a:rPr>
                <a:t> </a:t>
              </a:r>
              <a:endParaRPr lang="zh-CN" altLang="en-US" sz="2600" b="1" spc="300" noProof="1">
                <a:solidFill>
                  <a:srgbClr val="2B80A5"/>
                </a:solidFill>
                <a:latin typeface="#9Slide03 SVNCintra" pitchFamily="2" charset="-93"/>
                <a:ea typeface="Microsoft YaHei" panose="020B0503020204020204" pitchFamily="34" charset="-122"/>
                <a:cs typeface="#9Slide03 SVNCintra" pitchFamily="2" charset="-93"/>
                <a:sym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156152" y="3671050"/>
              <a:ext cx="2179618" cy="350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vi-VN" sz="2600" b="1" dirty="0">
                  <a:latin typeface="#9Slide03 SVNCintra" pitchFamily="2" charset="-93"/>
                  <a:cs typeface="#9Slide03 SVNCintra" pitchFamily="2" charset="-93"/>
                </a:rPr>
                <a:t>Tự đánh giá</a:t>
              </a:r>
              <a:endParaRPr lang="en-US" sz="2600" dirty="0">
                <a:latin typeface="#9Slide03 SVNCintra" pitchFamily="2" charset="-93"/>
                <a:cs typeface="#9Slide03 SVNCintra" pitchFamily="2" charset="-93"/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 flipV="1">
            <a:off x="3115447" y="782502"/>
            <a:ext cx="0" cy="4316577"/>
          </a:xfrm>
          <a:prstGeom prst="line">
            <a:avLst/>
          </a:prstGeom>
          <a:ln w="19050">
            <a:solidFill>
              <a:srgbClr val="2B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4498" y="-142596"/>
            <a:ext cx="2111457" cy="7307671"/>
          </a:xfrm>
          <a:prstGeom prst="rect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矩形 29"/>
          <p:cNvSpPr/>
          <p:nvPr/>
        </p:nvSpPr>
        <p:spPr>
          <a:xfrm>
            <a:off x="1333707" y="226587"/>
            <a:ext cx="1107996" cy="605104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lvl="0"/>
            <a:r>
              <a:rPr lang="vi-VN" sz="6000" b="1" dirty="0" smtClean="0">
                <a:solidFill>
                  <a:schemeClr val="bg1"/>
                </a:solidFill>
                <a:latin typeface="#9Slide05 Anna Clara" pitchFamily="2" charset="-93"/>
                <a:cs typeface="#9Slide03 SVNCintra" pitchFamily="2" charset="-93"/>
              </a:rPr>
              <a:t>Nhiệm vụ</a:t>
            </a:r>
            <a:endParaRPr lang="en-US" sz="6000" dirty="0">
              <a:solidFill>
                <a:schemeClr val="bg1"/>
              </a:solidFill>
              <a:latin typeface="#9Slide05 Anna Clara" pitchFamily="2" charset="-93"/>
              <a:cs typeface="#9Slide03 SVNCintra" pitchFamily="2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3"/>
          <p:cNvSpPr txBox="1"/>
          <p:nvPr/>
        </p:nvSpPr>
        <p:spPr>
          <a:xfrm>
            <a:off x="3806631" y="612869"/>
            <a:ext cx="4379130" cy="584775"/>
          </a:xfrm>
          <a:prstGeom prst="rect">
            <a:avLst/>
          </a:prstGeom>
          <a:solidFill>
            <a:srgbClr val="2B80A5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b="1" spc="600" dirty="0">
                <a:solidFill>
                  <a:schemeClr val="bg1"/>
                </a:solidFill>
                <a:latin typeface="#9Slide03 BoosterNextFYBlack" panose="02000A03000000020004" pitchFamily="2" charset="-93"/>
                <a:ea typeface="Microsoft YaHei" panose="020B0503020204020204" pitchFamily="34" charset="-122"/>
                <a:cs typeface="Calibri" panose="020F0502020204030204" pitchFamily="34" charset="0"/>
              </a:rPr>
              <a:t>NHIỆM VỤ </a:t>
            </a:r>
            <a:r>
              <a:rPr kumimoji="1" lang="en-US" altLang="vi-VN" sz="3200" b="1" spc="600" dirty="0">
                <a:solidFill>
                  <a:schemeClr val="bg1"/>
                </a:solidFill>
                <a:latin typeface="#9Slide03 BoosterNextFYBlack" panose="02000A03000000020004" pitchFamily="2" charset="-93"/>
                <a:ea typeface="Microsoft YaHei" panose="020B0503020204020204" pitchFamily="34" charset="-122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25684" y="1655805"/>
            <a:ext cx="7540631" cy="28914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000" b="1" dirty="0">
                <a:solidFill>
                  <a:srgbClr val="F5C92A"/>
                </a:solidFill>
                <a:latin typeface="#9Slide03 Sofia Pro Soft Bold" panose="020B0000000000000000" pitchFamily="34" charset="-93"/>
              </a:rPr>
              <a:t>TỰ TIN VÀO BẢN THÂN</a:t>
            </a:r>
            <a:endParaRPr lang="en-US" sz="5000" dirty="0">
              <a:solidFill>
                <a:srgbClr val="F5C92A"/>
              </a:solidFill>
              <a:latin typeface="#9Slide03 Sofia Pro Soft Bold" panose="020B0000000000000000" pitchFamily="34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48763" y="544620"/>
            <a:ext cx="6769275" cy="707886"/>
          </a:xfrm>
          <a:prstGeom prst="rect">
            <a:avLst/>
          </a:prstGeom>
          <a:solidFill>
            <a:srgbClr val="2B80A5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4000" b="1" spc="600" dirty="0">
                <a:solidFill>
                  <a:schemeClr val="bg1"/>
                </a:solidFill>
                <a:latin typeface="#9Slide03 SFU Grenoble" panose="00000500000000000000" pitchFamily="2" charset="-93"/>
                <a:ea typeface="Microsoft YaHei" panose="020B0503020204020204" pitchFamily="34" charset="-122"/>
                <a:cs typeface="Calibri" panose="020F0502020204030204" pitchFamily="34" charset="0"/>
              </a:rPr>
              <a:t>XỬ LÝ TÌNH HUỐNG</a:t>
            </a:r>
            <a:endParaRPr kumimoji="1" lang="zh-CN" altLang="en-US" sz="4000" b="1" spc="600" dirty="0">
              <a:solidFill>
                <a:schemeClr val="bg1"/>
              </a:solidFill>
              <a:latin typeface="#9Slide03 SFU Grenoble" panose="00000500000000000000" pitchFamily="2" charset="-93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409700"/>
            <a:ext cx="9744075" cy="4038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13738" y="4792472"/>
            <a:ext cx="4326340" cy="3596185"/>
          </a:xfrm>
          <a:prstGeom prst="ellipse">
            <a:avLst/>
          </a:prstGeom>
          <a:solidFill>
            <a:srgbClr val="00206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矩形 31"/>
          <p:cNvSpPr/>
          <p:nvPr/>
        </p:nvSpPr>
        <p:spPr>
          <a:xfrm>
            <a:off x="4490278" y="5284074"/>
            <a:ext cx="37732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 smtClean="0">
                <a:solidFill>
                  <a:schemeClr val="bg1"/>
                </a:solidFill>
                <a:latin typeface="#9Slide05 Fourth Medium" panose="00000600000000000000" pitchFamily="2" charset="-93"/>
                <a:cs typeface="#9Slide03 SVNCintra" pitchFamily="2" charset="-93"/>
              </a:rPr>
              <a:t>Theo em, vì sao </a:t>
            </a:r>
          </a:p>
          <a:p>
            <a:pPr lvl="0" algn="ctr"/>
            <a:r>
              <a:rPr lang="vi-VN" sz="3200" b="1" dirty="0" smtClean="0">
                <a:solidFill>
                  <a:schemeClr val="bg1"/>
                </a:solidFill>
                <a:latin typeface="#9Slide05 Fourth Medium" panose="00000600000000000000" pitchFamily="2" charset="-93"/>
                <a:cs typeface="#9Slide03 SVNCintra" pitchFamily="2" charset="-93"/>
              </a:rPr>
              <a:t>bạn M. luôn tự tin </a:t>
            </a:r>
          </a:p>
          <a:p>
            <a:pPr lvl="0" algn="ctr"/>
            <a:r>
              <a:rPr lang="vi-VN" sz="3200" b="1" dirty="0" smtClean="0">
                <a:solidFill>
                  <a:schemeClr val="bg1"/>
                </a:solidFill>
                <a:latin typeface="#9Slide05 Fourth Medium" panose="00000600000000000000" pitchFamily="2" charset="-93"/>
                <a:cs typeface="#9Slide03 SVNCintra" pitchFamily="2" charset="-93"/>
              </a:rPr>
              <a:t>vào bản thân?</a:t>
            </a:r>
            <a:endParaRPr lang="en-US" sz="3200" dirty="0">
              <a:solidFill>
                <a:schemeClr val="bg1"/>
              </a:solidFill>
              <a:latin typeface="#9Slide05 Fourth Medium" panose="00000600000000000000" pitchFamily="2" charset="-93"/>
              <a:cs typeface="#9Slide03 SVNCintra" pitchFamily="2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, tabl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1" t="23293" r="53097" b="57377"/>
          <a:stretch>
            <a:fillRect/>
          </a:stretch>
        </p:blipFill>
        <p:spPr>
          <a:xfrm>
            <a:off x="1120477" y="1225845"/>
            <a:ext cx="9951041" cy="44001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08601" y="4103756"/>
            <a:ext cx="4367284" cy="2265528"/>
          </a:xfrm>
          <a:prstGeom prst="rect">
            <a:avLst/>
          </a:prstGeom>
          <a:solidFill>
            <a:srgbClr val="FF8C8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矩形 31"/>
          <p:cNvSpPr/>
          <p:nvPr/>
        </p:nvSpPr>
        <p:spPr>
          <a:xfrm>
            <a:off x="479807" y="4103756"/>
            <a:ext cx="27904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b="1" dirty="0" smtClean="0">
                <a:solidFill>
                  <a:schemeClr val="bg2">
                    <a:lumMod val="25000"/>
                  </a:schemeClr>
                </a:solidFill>
                <a:latin typeface="#9Slide05 Fourth Medium" panose="00000600000000000000" pitchFamily="2" charset="-93"/>
                <a:cs typeface="#9Slide03 SVNCintra" pitchFamily="2" charset="-93"/>
              </a:rPr>
              <a:t>Em hãy chia sẻ những điều em đã thay đổi để giúp bản thân cảm thấy tự tin hơn!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2B8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3"/>
          <p:cNvSpPr txBox="1"/>
          <p:nvPr/>
        </p:nvSpPr>
        <p:spPr>
          <a:xfrm>
            <a:off x="3781611" y="729716"/>
            <a:ext cx="4379130" cy="584775"/>
          </a:xfrm>
          <a:prstGeom prst="rect">
            <a:avLst/>
          </a:prstGeom>
          <a:solidFill>
            <a:srgbClr val="2B80A5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3200" b="1" spc="600" dirty="0">
                <a:solidFill>
                  <a:schemeClr val="bg1"/>
                </a:solidFill>
                <a:latin typeface="#9Slide03 BoosterNextFYBlack" panose="02000A03000000020004" pitchFamily="2" charset="-93"/>
                <a:ea typeface="Microsoft YaHei" panose="020B0503020204020204" pitchFamily="34" charset="-122"/>
                <a:cs typeface="Calibri" panose="020F0502020204030204" pitchFamily="34" charset="0"/>
              </a:rPr>
              <a:t>NHIỆM VỤ </a:t>
            </a:r>
            <a:r>
              <a:rPr kumimoji="1" lang="vi-VN" altLang="zh-CN" sz="3200" b="1" spc="600" dirty="0" smtClean="0">
                <a:solidFill>
                  <a:schemeClr val="bg1"/>
                </a:solidFill>
                <a:latin typeface="#9Slide03 BoosterNextFYBlack" panose="02000A03000000020004" pitchFamily="2" charset="-93"/>
                <a:ea typeface="Microsoft YaHei" panose="020B0503020204020204" pitchFamily="34" charset="-122"/>
                <a:cs typeface="Calibri" panose="020F0502020204030204" pitchFamily="34" charset="0"/>
              </a:rPr>
              <a:t>10</a:t>
            </a:r>
            <a:endParaRPr kumimoji="1" lang="en-US" altLang="vi-VN" sz="3200" b="1" spc="600" dirty="0">
              <a:solidFill>
                <a:schemeClr val="bg1"/>
              </a:solidFill>
              <a:latin typeface="#9Slide03 BoosterNextFYBlack" panose="02000A03000000020004" pitchFamily="2" charset="-93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97814" y="1314492"/>
            <a:ext cx="8593319" cy="19351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000" b="1" dirty="0" smtClean="0">
                <a:solidFill>
                  <a:srgbClr val="F5C92A"/>
                </a:solidFill>
                <a:latin typeface="#9Slide03 Sofia Pro Soft Bold" panose="020B0000000000000000" pitchFamily="34" charset="-93"/>
              </a:rPr>
              <a:t>TẠO SẢN PHẨM THỂ HIỆN HÌNH ẢNH CỦA BẢN THÂN</a:t>
            </a:r>
            <a:endParaRPr lang="en-US" sz="5000" dirty="0">
              <a:solidFill>
                <a:srgbClr val="F5C92A"/>
              </a:solidFill>
              <a:latin typeface="#9Slide03 Sofia Pro Soft Bold" panose="020B0000000000000000" pitchFamily="34" charset="-9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7282" y="3750332"/>
            <a:ext cx="749841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22580" algn="l"/>
              </a:tabLst>
            </a:pPr>
            <a:r>
              <a:rPr lang="vi-VN" sz="4800" dirty="0">
                <a:solidFill>
                  <a:srgbClr val="FF0000"/>
                </a:solidFill>
                <a:latin typeface="SVN-Transformer" pitchFamily="2" charset="-93"/>
                <a:ea typeface="Times New Roman" panose="02020603050405020304" pitchFamily="18" charset="0"/>
              </a:rPr>
              <a:t>“Tự hào là học sinh lớp 6” </a:t>
            </a:r>
            <a:endParaRPr lang="vi-VN" sz="4800" dirty="0">
              <a:solidFill>
                <a:srgbClr val="000000"/>
              </a:solidFill>
              <a:effectLst/>
              <a:latin typeface="SVN-Transformer" pitchFamily="2" charset="-93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62" y="842678"/>
            <a:ext cx="10325100" cy="4981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9306" y="2973353"/>
            <a:ext cx="3425589" cy="2375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2000"/>
              <a:tabLst>
                <a:tab pos="752475" algn="l"/>
              </a:tabLst>
            </a:pPr>
            <a:r>
              <a:rPr lang="vi-VN" sz="2600" b="1" dirty="0" smtClean="0">
                <a:solidFill>
                  <a:schemeClr val="accent4">
                    <a:lumMod val="75000"/>
                  </a:schemeClr>
                </a:solidFill>
                <a:latin typeface="#9Slide03 Nexa Ligh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Ngôn </a:t>
            </a:r>
            <a:r>
              <a:rPr lang="vi-VN" sz="2600" b="1" dirty="0">
                <a:solidFill>
                  <a:schemeClr val="accent4">
                    <a:lumMod val="75000"/>
                  </a:schemeClr>
                </a:solidFill>
                <a:latin typeface="#9Slide03 Nexa Ligh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ngữ: </a:t>
            </a:r>
            <a:endParaRPr lang="vi-VN" sz="2600" b="1" dirty="0" smtClean="0">
              <a:solidFill>
                <a:schemeClr val="accent4">
                  <a:lumMod val="75000"/>
                </a:schemeClr>
              </a:solidFill>
              <a:latin typeface="#9Slide03 Nexa Light" panose="02000000000000000000" pitchFamily="2" charset="-9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2000"/>
              <a:tabLst>
                <a:tab pos="752475" algn="l"/>
              </a:tabLst>
            </a:pPr>
            <a:r>
              <a:rPr lang="vi-VN" sz="2600" b="1" dirty="0" smtClean="0">
                <a:solidFill>
                  <a:srgbClr val="000000"/>
                </a:solidFill>
                <a:latin typeface="#9Slide03 Nexa Ligh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Bạn trình bày có lưu loát/rõ ràng/có </a:t>
            </a:r>
            <a:r>
              <a:rPr lang="vi-VN" sz="2600" b="1" dirty="0">
                <a:solidFill>
                  <a:srgbClr val="000000"/>
                </a:solidFill>
                <a:latin typeface="#9Slide03 Nexa Ligh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biểu </a:t>
            </a:r>
            <a:r>
              <a:rPr lang="vi-VN" sz="2600" b="1" dirty="0" smtClean="0">
                <a:solidFill>
                  <a:srgbClr val="000000"/>
                </a:solidFill>
                <a:latin typeface="#9Slide03 Nexa Ligh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cảm/có ngôn ngữ hình thể hay không?</a:t>
            </a:r>
            <a:endParaRPr lang="vi-VN" sz="2600" b="1" u="none" strike="noStrike" spc="0" dirty="0">
              <a:solidFill>
                <a:srgbClr val="000000"/>
              </a:solidFill>
              <a:effectLst/>
              <a:latin typeface="#9Slide03 Nexa Light" panose="02000000000000000000" pitchFamily="2" charset="-93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5690" y="261994"/>
            <a:ext cx="7303602" cy="1406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2000"/>
              <a:tabLst>
                <a:tab pos="252730" algn="l"/>
              </a:tabLst>
            </a:pPr>
            <a:r>
              <a:rPr lang="vi-VN" sz="3800" dirty="0" smtClean="0">
                <a:solidFill>
                  <a:srgbClr val="E94D72"/>
                </a:solidFill>
                <a:latin typeface="SVN-Transformer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lưu ý sau khi xem bạn trình bày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2000"/>
              <a:tabLst>
                <a:tab pos="252730" algn="l"/>
              </a:tabLst>
            </a:pPr>
            <a:r>
              <a:rPr lang="vi-VN" sz="3800" dirty="0" smtClean="0">
                <a:solidFill>
                  <a:srgbClr val="E94D72"/>
                </a:solidFill>
                <a:latin typeface="SVN-Transformer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em hãy nêu nhận xét về:</a:t>
            </a:r>
            <a:endParaRPr lang="vi-VN" sz="3800" dirty="0">
              <a:solidFill>
                <a:srgbClr val="E94D72"/>
              </a:solidFill>
              <a:latin typeface="SVN-Transformer" pitchFamily="2" charset="-93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609" y="2011047"/>
            <a:ext cx="3148082" cy="2835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2000"/>
              <a:tabLst>
                <a:tab pos="752475" algn="l"/>
              </a:tabLst>
            </a:pPr>
            <a:r>
              <a:rPr lang="vi-VN" sz="2600" b="1" dirty="0">
                <a:solidFill>
                  <a:schemeClr val="accent4">
                    <a:lumMod val="75000"/>
                  </a:schemeClr>
                </a:solidFill>
                <a:latin typeface="#9Slide03 Nexa Ligh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Nội </a:t>
            </a:r>
            <a:r>
              <a:rPr lang="vi-VN" sz="2600" b="1" dirty="0" smtClean="0">
                <a:solidFill>
                  <a:schemeClr val="accent4">
                    <a:lumMod val="75000"/>
                  </a:schemeClr>
                </a:solidFill>
                <a:latin typeface="#9Slide03 Nexa Ligh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dung: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2000"/>
              <a:tabLst>
                <a:tab pos="752475" algn="l"/>
              </a:tabLst>
            </a:pPr>
            <a:r>
              <a:rPr lang="vi-VN" sz="2600" b="1" dirty="0" smtClean="0">
                <a:solidFill>
                  <a:srgbClr val="000000"/>
                </a:solidFill>
                <a:latin typeface="#9Slide03 Nexa Ligh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sở thích, khả </a:t>
            </a:r>
            <a:r>
              <a:rPr lang="vi-VN" sz="2600" b="1" dirty="0">
                <a:solidFill>
                  <a:srgbClr val="000000"/>
                </a:solidFill>
                <a:latin typeface="#9Slide03 Nexa Ligh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năng/tính cách đặc trưng nào đó được nêu lên trong sản phẩm</a:t>
            </a:r>
          </a:p>
        </p:txBody>
      </p:sp>
      <p:sp>
        <p:nvSpPr>
          <p:cNvPr id="5" name="Rectangle 4"/>
          <p:cNvSpPr/>
          <p:nvPr/>
        </p:nvSpPr>
        <p:spPr>
          <a:xfrm>
            <a:off x="7895510" y="4161242"/>
            <a:ext cx="4013580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2000"/>
              <a:tabLst>
                <a:tab pos="752475" algn="l"/>
              </a:tabLst>
            </a:pPr>
            <a:r>
              <a:rPr lang="vi-VN" sz="2600" b="1" dirty="0">
                <a:solidFill>
                  <a:schemeClr val="accent4">
                    <a:lumMod val="75000"/>
                  </a:schemeClr>
                </a:solidFill>
                <a:latin typeface="#9Slide03 Nexa Ligh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Phong cách trình bày: </a:t>
            </a:r>
            <a:r>
              <a:rPr lang="vi-VN" sz="2600" b="1" dirty="0">
                <a:solidFill>
                  <a:srgbClr val="000000"/>
                </a:solidFill>
                <a:latin typeface="#9Slide03 Nexa Light" panose="02000000000000000000" pitchFamily="2" charset="-93"/>
                <a:ea typeface="Times New Roman" panose="02020603050405020304" pitchFamily="18" charset="0"/>
                <a:cs typeface="Times New Roman" panose="02020603050405020304" pitchFamily="18" charset="0"/>
              </a:rPr>
              <a:t>Bạn trình bày có tự tin/tương tác với các bạn hay không, mức độ như thế nào?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375</Words>
  <Application>Microsoft Office PowerPoint</Application>
  <PresentationFormat>Widescreen</PresentationFormat>
  <Paragraphs>65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4" baseType="lpstr">
      <vt:lpstr>#9Slide03 SVNCintra</vt:lpstr>
      <vt:lpstr>#9Slide05 Fourth Medium</vt:lpstr>
      <vt:lpstr>#9Slide03 BoosterNextFYBlack</vt:lpstr>
      <vt:lpstr>Century Gothic</vt:lpstr>
      <vt:lpstr>Arial</vt:lpstr>
      <vt:lpstr>Microsoft YaHei</vt:lpstr>
      <vt:lpstr>#9Slide04 Chonburi</vt:lpstr>
      <vt:lpstr>SVN-Transformer</vt:lpstr>
      <vt:lpstr>#9Slide03 SFU Futura_05</vt:lpstr>
      <vt:lpstr>等线</vt:lpstr>
      <vt:lpstr>Times New Roman</vt:lpstr>
      <vt:lpstr>#9Slide03 AmpleSoft</vt:lpstr>
      <vt:lpstr>方正汉真广标简体</vt:lpstr>
      <vt:lpstr>Calibri</vt:lpstr>
      <vt:lpstr>FrankRuehl</vt:lpstr>
      <vt:lpstr>#9Slide03 Nexa Light</vt:lpstr>
      <vt:lpstr>#9Slide03 SFU Grenoble</vt:lpstr>
      <vt:lpstr>SVN-Whimsy</vt:lpstr>
      <vt:lpstr>#9Slide03 Sofia Pro Soft Bold</vt:lpstr>
      <vt:lpstr>SimSun</vt:lpstr>
      <vt:lpstr>#9Slide05 Amtenar</vt:lpstr>
      <vt:lpstr>等线 Light</vt:lpstr>
      <vt:lpstr>#9Slide05 Anna Clara</vt:lpstr>
      <vt:lpstr>#9Slide03 IcielUni Sans Heavy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Q.E.N</cp:lastModifiedBy>
  <cp:revision>284</cp:revision>
  <dcterms:created xsi:type="dcterms:W3CDTF">2018-02-23T07:21:00Z</dcterms:created>
  <dcterms:modified xsi:type="dcterms:W3CDTF">2021-09-25T03:11:00Z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5C12D63F54194943B43161ECD57DBE09</vt:lpwstr>
  </property>
  <property fmtid="{D5CDD505-2E9C-101B-9397-08002B2CF9AE}" pid="3" name="KSOProductBuildVer">
    <vt:lpwstr>1033-11.2.0.10296</vt:lpwstr>
  </property>
</Properties>
</file>