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7" r:id="rId5"/>
    <p:sldId id="259" r:id="rId6"/>
    <p:sldId id="263" r:id="rId7"/>
    <p:sldId id="268" r:id="rId8"/>
    <p:sldId id="269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1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8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2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6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996E-304A-40D1-9058-5402774A973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FAE06-2D16-4852-B2D5-6111C21F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131" y="1930791"/>
            <a:ext cx="10255348" cy="26165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( </a:t>
            </a:r>
            <a:r>
              <a:rPr lang="en-US" sz="5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 TÀI TRANH PHONG CẢNH</a:t>
            </a:r>
            <a:endParaRPr lang="en-US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2279" y="48065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MĨ THUẬT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188" y="480650"/>
            <a:ext cx="4205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TRƯỜNG THCS BẠCH ĐẰNG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9332" y="5997523"/>
            <a:ext cx="432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Kim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Xuân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52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383" y="548005"/>
            <a:ext cx="5954486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359" y="2160950"/>
            <a:ext cx="8540933" cy="274637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LỌ HOA VÀ QUẢ ”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483" y="2117551"/>
            <a:ext cx="7851404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7483" y="791988"/>
            <a:ext cx="8885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VÀ CHỌN NỘI DUNG ĐỀ TÀI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7483" y="3443114"/>
            <a:ext cx="8050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8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5" y="171566"/>
            <a:ext cx="10515600" cy="8165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VÀ CHỌN NỘI DUNG ĐỀ TÀI: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3419060"/>
            <a:ext cx="6122504" cy="3438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795131"/>
            <a:ext cx="5817705" cy="3617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795131"/>
            <a:ext cx="6122504" cy="3808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7" y="3419060"/>
            <a:ext cx="5817705" cy="3452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" y="781879"/>
            <a:ext cx="6122502" cy="4174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6" y="2835965"/>
            <a:ext cx="5817706" cy="40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6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875" y="388603"/>
            <a:ext cx="8875643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VÀ CHỌN NỘI DUNG ĐỀ TÀI: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35982" y="1740208"/>
            <a:ext cx="8356209" cy="1026941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  <a:ea typeface="Calibri" panose="020F0502020204030204" pitchFamily="34" charset="0"/>
              </a:rPr>
              <a:t>Ảnh chụp khác gì với tranh vẽ?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02875" y="3149071"/>
            <a:ext cx="9668338" cy="346274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Ảnh chụp là cảnh thực màu sắc của tự nhiên, tranh vẽ là sự thể hiện màu sắc theo cảm nhận của người vẽ.</a:t>
            </a:r>
            <a:endParaRPr lang="en-US" sz="3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1902875" y="1740207"/>
            <a:ext cx="8875643" cy="1026941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Màu sắc tranh phong cảnh như thế nào?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34358" y="3342912"/>
            <a:ext cx="10212676" cy="1358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ea typeface="Calibri" panose="020F0502020204030204" pitchFamily="34" charset="0"/>
              </a:rPr>
              <a:t>Cảnh sắc thường có màu sắc phong phú hơn những màu khác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246811" y="2767148"/>
            <a:ext cx="365760" cy="563881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Callout 20"/>
          <p:cNvSpPr/>
          <p:nvPr/>
        </p:nvSpPr>
        <p:spPr>
          <a:xfrm>
            <a:off x="1498394" y="1612174"/>
            <a:ext cx="9431383" cy="194435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Cảnh sắc các mùa  như thế nào?</a:t>
            </a:r>
            <a:endParaRPr lang="en-US" sz="3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Snip Single Corner Rectangle 23"/>
          <p:cNvSpPr/>
          <p:nvPr/>
        </p:nvSpPr>
        <p:spPr>
          <a:xfrm>
            <a:off x="1345474" y="3582571"/>
            <a:ext cx="10212676" cy="14791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ea typeface="Calibri" panose="020F0502020204030204" pitchFamily="34" charset="0"/>
              </a:rPr>
              <a:t>Cảnh sắc mỗi mùa đều có đặc trưng khác nhau…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7" name="Flowchart: Document 26"/>
          <p:cNvSpPr/>
          <p:nvPr/>
        </p:nvSpPr>
        <p:spPr>
          <a:xfrm>
            <a:off x="378823" y="1385757"/>
            <a:ext cx="6139543" cy="1021074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Bố cục tranh vẽ như thế nào?</a:t>
            </a:r>
            <a:endParaRPr lang="en-US" sz="3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8823" y="2151561"/>
            <a:ext cx="6139543" cy="1252424"/>
            <a:chOff x="378823" y="2151561"/>
            <a:chExt cx="6139543" cy="1252424"/>
          </a:xfrm>
        </p:grpSpPr>
        <p:sp>
          <p:nvSpPr>
            <p:cNvPr id="30" name="Rectangle 29"/>
            <p:cNvSpPr/>
            <p:nvPr/>
          </p:nvSpPr>
          <p:spPr>
            <a:xfrm>
              <a:off x="378823" y="2534194"/>
              <a:ext cx="6139543" cy="86979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 smtClean="0">
                  <a:solidFill>
                    <a:schemeClr val="tx1"/>
                  </a:solidFill>
                </a:rPr>
                <a:t>Bố cục hài hòa, cân đối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3" name="Up Arrow 32"/>
            <p:cNvSpPr/>
            <p:nvPr/>
          </p:nvSpPr>
          <p:spPr>
            <a:xfrm>
              <a:off x="491198" y="2151561"/>
              <a:ext cx="365760" cy="533399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7007175" y="3969350"/>
            <a:ext cx="4961135" cy="16981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ea typeface="Calibri" panose="020F0502020204030204" pitchFamily="34" charset="0"/>
              </a:rPr>
              <a:t>Các cảnh đẹp về quê hương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23966" y="3889838"/>
            <a:ext cx="6672093" cy="1842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Hình ảnh có thể đưa vào tranh?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2398643" y="2001078"/>
            <a:ext cx="7540487" cy="114799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4" name="Snip Diagonal Corner Rectangle 43"/>
          <p:cNvSpPr/>
          <p:nvPr/>
        </p:nvSpPr>
        <p:spPr>
          <a:xfrm>
            <a:off x="2112537" y="3391283"/>
            <a:ext cx="8203096" cy="90006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ea typeface="Calibri" panose="020F0502020204030204" pitchFamily="34" charset="0"/>
              </a:rPr>
              <a:t>Có thể vẽ người hoặc không vẽ ngườ</a:t>
            </a:r>
            <a:r>
              <a:rPr lang="en-US" sz="3200" dirty="0" err="1" smtClean="0">
                <a:solidFill>
                  <a:schemeClr val="tx1"/>
                </a:solidFill>
                <a:ea typeface="Calibri" panose="020F0502020204030204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ea typeface="Calibri" panose="020F0502020204030204" pitchFamily="34" charset="0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10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5" grpId="0" animBg="1"/>
      <p:bldP spid="35" grpId="1" animBg="1"/>
      <p:bldP spid="38" grpId="0" animBg="1"/>
      <p:bldP spid="38" grpId="1" animBg="1"/>
      <p:bldP spid="41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875" y="388603"/>
            <a:ext cx="8875643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VÀ CHỌN NỘI DUNG ĐỀ TÀI: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2483" y="1051384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902875" y="2183179"/>
            <a:ext cx="8748794" cy="2527434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vi-VN" sz="3200" dirty="0" smtClean="0">
                <a:ea typeface="Calibri" panose="020F0502020204030204" pitchFamily="34" charset="0"/>
              </a:rPr>
              <a:t>Cảnh sắc mỗi mùa đều có đặc trưng khác nhau…</a:t>
            </a:r>
            <a:endParaRPr lang="en-US" sz="3200" dirty="0" smtClean="0">
              <a:ea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vi-VN" sz="3200" dirty="0" smtClean="0"/>
              <a:t>Các cảnh đẹp về quê hương.</a:t>
            </a:r>
            <a:endParaRPr lang="en-US" sz="3200" dirty="0" smtClean="0"/>
          </a:p>
          <a:p>
            <a:pPr>
              <a:buFont typeface="Calibri" panose="020F0502020204030204" pitchFamily="34" charset="0"/>
              <a:buChar char="-"/>
            </a:pPr>
            <a:r>
              <a:rPr lang="vi-VN" sz="3200" dirty="0" smtClean="0">
                <a:ea typeface="Calibri" panose="020F0502020204030204" pitchFamily="34" charset="0"/>
              </a:rPr>
              <a:t>Có thể vẽ người hoặc không vẽ người</a:t>
            </a:r>
            <a:endParaRPr lang="en-US" sz="3200" dirty="0" smtClean="0"/>
          </a:p>
          <a:p>
            <a:pPr>
              <a:buFont typeface="Calibri" panose="020F0502020204030204" pitchFamily="34" charset="0"/>
              <a:buChar char="-"/>
            </a:pPr>
            <a:endParaRPr lang="en-US" sz="3200" dirty="0" smtClean="0">
              <a:effectLst/>
            </a:endParaRPr>
          </a:p>
          <a:p>
            <a:pPr>
              <a:buFont typeface="Calibri" panose="020F0502020204030204" pitchFamily="34" charset="0"/>
              <a:buChar char="-"/>
            </a:pPr>
            <a:endParaRPr lang="en-US" sz="3200" dirty="0" smtClean="0">
              <a:ea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endParaRPr lang="en-US" sz="3200" dirty="0" smtClean="0"/>
          </a:p>
          <a:p>
            <a:pPr>
              <a:buFont typeface="Calibri" panose="020F0502020204030204" pitchFamily="34" charset="0"/>
              <a:buChar char="-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12449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207" y="710430"/>
            <a:ext cx="8958824" cy="6758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9815" y="954156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2448" y="2674711"/>
            <a:ext cx="10515600" cy="2184672"/>
          </a:xfrm>
        </p:spPr>
        <p:txBody>
          <a:bodyPr/>
          <a:lstStyle/>
          <a:p>
            <a:pPr>
              <a:spcAft>
                <a:spcPts val="0"/>
              </a:spcAft>
              <a:buFontTx/>
              <a:buChar char="-"/>
            </a:pPr>
            <a:r>
              <a:rPr lang="en-US" dirty="0" err="1" smtClean="0">
                <a:effectLst/>
                <a:latin typeface="Arial" panose="020B0604020202020204" pitchFamily="34" charset="0"/>
              </a:rPr>
              <a:t>Bước</a:t>
            </a:r>
            <a:r>
              <a:rPr lang="en-US" dirty="0" smtClean="0">
                <a:effectLst/>
                <a:latin typeface="Arial" panose="020B0604020202020204" pitchFamily="34" charset="0"/>
              </a:rPr>
              <a:t> 1: </a:t>
            </a:r>
            <a:r>
              <a:rPr lang="en-US" dirty="0" err="1" smtClean="0">
                <a:effectLst/>
                <a:latin typeface="Arial" panose="020B0604020202020204" pitchFamily="34" charset="0"/>
              </a:rPr>
              <a:t>Tìm</a:t>
            </a:r>
            <a:r>
              <a:rPr lang="en-US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</a:rPr>
              <a:t>và</a:t>
            </a:r>
            <a:r>
              <a:rPr lang="en-US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</a:rPr>
              <a:t>chọn</a:t>
            </a:r>
            <a:r>
              <a:rPr lang="en-US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</a:rPr>
              <a:t>nội</a:t>
            </a:r>
            <a:r>
              <a:rPr lang="en-US" dirty="0" smtClean="0">
                <a:effectLst/>
                <a:latin typeface="Arial" panose="020B0604020202020204" pitchFamily="34" charset="0"/>
              </a:rPr>
              <a:t> dung </a:t>
            </a:r>
            <a:r>
              <a:rPr lang="en-US" dirty="0" err="1" smtClean="0">
                <a:effectLst/>
                <a:latin typeface="Arial" panose="020B0604020202020204" pitchFamily="34" charset="0"/>
              </a:rPr>
              <a:t>đề</a:t>
            </a:r>
            <a:r>
              <a:rPr lang="en-US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</a:rPr>
              <a:t>tài</a:t>
            </a:r>
            <a:r>
              <a:rPr lang="en-US" dirty="0" smtClean="0">
                <a:effectLst/>
                <a:latin typeface="Arial" panose="020B0604020202020204" pitchFamily="34" charset="0"/>
              </a:rPr>
              <a:t>.</a:t>
            </a:r>
            <a:endParaRPr lang="en-US" dirty="0" smtClean="0">
              <a:effectLst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vi-VN" dirty="0" smtClean="0"/>
              <a:t>Bước 2: Xác định bố cục, phác mảng chính mảng phụ.</a:t>
            </a:r>
            <a:endParaRPr lang="en-US" dirty="0" smtClean="0">
              <a:effectLst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vi-VN" dirty="0" smtClean="0"/>
              <a:t>Bước 3:Vẽ chi tiết.</a:t>
            </a:r>
            <a:endParaRPr lang="en-US" dirty="0" smtClean="0">
              <a:effectLst/>
            </a:endParaRPr>
          </a:p>
          <a:p>
            <a:pPr>
              <a:buFontTx/>
              <a:buChar char="-"/>
            </a:pPr>
            <a:r>
              <a:rPr lang="vi-VN" dirty="0" smtClean="0">
                <a:ea typeface="Calibri" panose="020F0502020204030204" pitchFamily="34" charset="0"/>
              </a:rPr>
              <a:t>Bước 4: Vẽ màu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99064" y="2012146"/>
            <a:ext cx="470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96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718" y="260264"/>
            <a:ext cx="8958824" cy="6758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833" y="982451"/>
            <a:ext cx="785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ea typeface="Calibri" panose="020F0502020204030204" pitchFamily="34" charset="0"/>
              </a:rPr>
              <a:t>Mảng chính to hay nhỏ so với mảng phụ?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04833" y="1914788"/>
            <a:ext cx="7120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 smtClean="0">
                <a:effectLst/>
                <a:latin typeface="Arial" panose="020B0604020202020204" pitchFamily="34" charset="0"/>
              </a:rPr>
              <a:t>Mảng</a:t>
            </a:r>
            <a:r>
              <a:rPr lang="en-US" sz="32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</a:rPr>
              <a:t>chính</a:t>
            </a:r>
            <a:r>
              <a:rPr lang="en-US" sz="32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</a:rPr>
              <a:t>thường</a:t>
            </a:r>
            <a:r>
              <a:rPr lang="en-US" sz="3200" dirty="0" smtClean="0">
                <a:effectLst/>
                <a:latin typeface="Arial" panose="020B0604020202020204" pitchFamily="34" charset="0"/>
              </a:rPr>
              <a:t> to </a:t>
            </a:r>
            <a:r>
              <a:rPr lang="en-US" sz="3200" dirty="0" err="1" smtClean="0">
                <a:effectLst/>
                <a:latin typeface="Arial" panose="020B0604020202020204" pitchFamily="34" charset="0"/>
              </a:rPr>
              <a:t>hơn</a:t>
            </a:r>
            <a:r>
              <a:rPr lang="en-US" sz="32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</a:rPr>
              <a:t>mảng</a:t>
            </a:r>
            <a:r>
              <a:rPr lang="en-US" sz="32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</a:rPr>
              <a:t>phụ</a:t>
            </a:r>
            <a:r>
              <a:rPr lang="en-US" sz="3200" dirty="0" smtClean="0">
                <a:effectLst/>
                <a:latin typeface="Arial" panose="020B0604020202020204" pitchFamily="34" charset="0"/>
              </a:rPr>
              <a:t>.</a:t>
            </a:r>
            <a:endParaRPr lang="en-US" sz="3200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833" y="2847125"/>
            <a:ext cx="822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ea typeface="Calibri" panose="020F0502020204030204" pitchFamily="34" charset="0"/>
              </a:rPr>
              <a:t>Em chọn màu sắc trong tranh như thế nào ?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604833" y="3779462"/>
            <a:ext cx="1010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Màu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sắc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tươi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sáng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nhẹ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nhàng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phù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nội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 dung.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146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894" y="193595"/>
            <a:ext cx="8958824" cy="6758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6" y="869456"/>
            <a:ext cx="11690168" cy="5884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59" y="869456"/>
            <a:ext cx="8457945" cy="5927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72" y="726970"/>
            <a:ext cx="10284516" cy="6026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7" y="782002"/>
            <a:ext cx="10955946" cy="60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60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38" y="375540"/>
            <a:ext cx="8450296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617" y="2146318"/>
            <a:ext cx="9285183" cy="143421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617" y="1038321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79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356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Bài 4: ( Vẽ tranh) ĐỀ TÀI TRANH PHONG CẢNH</vt:lpstr>
      <vt:lpstr>II. CÁCH VẼ:</vt:lpstr>
      <vt:lpstr>I. TÌM VÀ CHỌN NỘI DUNG ĐỀ TÀI:</vt:lpstr>
      <vt:lpstr>I. TÌM VÀ CHỌN NỘI DUNG ĐỀ TÀI:</vt:lpstr>
      <vt:lpstr>I. TÌM VÀ CHỌN NỘI DUNG ĐỀ TÀI:</vt:lpstr>
      <vt:lpstr>II. CÁCH VẼ:</vt:lpstr>
      <vt:lpstr>II. CÁCH VẼ:</vt:lpstr>
      <vt:lpstr>II. CÁCH VẼ:</vt:lpstr>
      <vt:lpstr>III. THỰC HÀNH:</vt:lpstr>
      <vt:lpstr>DẶN DÒ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2021-10-02T04:04:57Z</dcterms:created>
  <dcterms:modified xsi:type="dcterms:W3CDTF">2021-10-02T05:41:31Z</dcterms:modified>
</cp:coreProperties>
</file>