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5F6FB-200D-4E70-98D8-1A9A28C05B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25551E-4C35-44C1-8928-7E963FAC04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3C230A-88CB-4792-B462-9CD1445EB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0C98-A4F1-4C65-9103-77F77CE873AB}" type="datetimeFigureOut">
              <a:rPr lang="en-US" smtClean="0"/>
              <a:t>02/10/2021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169843-CAE4-48F2-AF8B-FAD2912B3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791C6A-81B4-455C-9BA4-CDAD8548A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3871E-372B-4F4D-B92E-59F7C1745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795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00BFF-9B40-4F60-B363-AE00FF471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E05764-CBFF-4949-8B38-BF904DC4C6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6E1AE9-A5A3-4B86-B1F1-64A55167C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0C98-A4F1-4C65-9103-77F77CE873AB}" type="datetimeFigureOut">
              <a:rPr lang="en-US" smtClean="0"/>
              <a:t>02/10/2021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3BAA45-797D-4B8E-B20A-6E1E63FB1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04C22C-4842-4709-A078-CBBA86A2C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3871E-372B-4F4D-B92E-59F7C1745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890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453C12-BC57-40D0-8F57-DF8C6C5E95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B89BCB-A99C-4EDC-8B08-88DD51353F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0910C6-846F-4D35-BD69-02CE90469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0C98-A4F1-4C65-9103-77F77CE873AB}" type="datetimeFigureOut">
              <a:rPr lang="en-US" smtClean="0"/>
              <a:t>02/10/2021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6DC9D2-1F36-4B5F-8933-B6ADB4584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D7D67-5171-46E2-B140-7A20A936C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3871E-372B-4F4D-B92E-59F7C1745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495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60374-BC29-4585-942D-155A4F455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4B888F-2E23-4FC3-86E3-FA3960993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7AB1E6-3DAF-4978-AAB1-CD3305B74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0C98-A4F1-4C65-9103-77F77CE873AB}" type="datetimeFigureOut">
              <a:rPr lang="en-US" smtClean="0"/>
              <a:t>02/10/2021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738E7-40E5-4C1B-96F8-C1E60E92E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1D0970-5F9E-4233-AD05-0276F12AB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3871E-372B-4F4D-B92E-59F7C1745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446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62AC3-EA63-4AC3-AB16-008FB57DD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1BBF6D-C55E-4EF3-B5C6-A9FBAAD798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51758A-E0C2-4CB3-956A-5EDDD6272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0C98-A4F1-4C65-9103-77F77CE873AB}" type="datetimeFigureOut">
              <a:rPr lang="en-US" smtClean="0"/>
              <a:t>02/10/2021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1BAF76-9822-4B9C-906F-321708633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DE7428-4ACC-4D60-8EA2-5F5998834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3871E-372B-4F4D-B92E-59F7C1745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014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A3AB8-2468-4B97-85E7-2D4E19E40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6A72A3-94F7-4793-89B7-FCA7DFAF68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F7BB5B-A131-4B2B-B0D3-36E030BDFE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07EC70-26EB-45D8-8805-EFFED65D8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0C98-A4F1-4C65-9103-77F77CE873AB}" type="datetimeFigureOut">
              <a:rPr lang="en-US" smtClean="0"/>
              <a:t>02/10/2021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E1FA72-37DF-442A-97FB-173225394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24EA8C-D4E5-4DF9-94CF-6AF5F2FFA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3871E-372B-4F4D-B92E-59F7C1745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94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3F1C2-7AAE-4015-B017-76866CF64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72209C-8BEE-421A-A724-ECA44D6AAA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69369B-F8EE-46E7-B3E5-C6BC50119A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FC99C6-23AD-429D-BB1C-60F630DB62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6D25B5-1255-4FC5-8624-1239D87249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EA7213-E56D-4DF9-B08E-3FB2EBB87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0C98-A4F1-4C65-9103-77F77CE873AB}" type="datetimeFigureOut">
              <a:rPr lang="en-US" smtClean="0"/>
              <a:t>02/10/2021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A7C417-52BB-4C10-835E-C02783E5F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EB11A0-7C28-4991-B909-831F37129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3871E-372B-4F4D-B92E-59F7C1745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663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B6720-BB34-417D-8AB3-DB76E493B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34923B-7CAE-4042-BCCE-AAD9EFFB3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0C98-A4F1-4C65-9103-77F77CE873AB}" type="datetimeFigureOut">
              <a:rPr lang="en-US" smtClean="0"/>
              <a:t>02/10/2021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8DE48-7D7E-4610-927F-2FE3770A0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09B0FB-5B1D-4B3D-9DF3-497DA8C2B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3871E-372B-4F4D-B92E-59F7C1745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252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2BB879-8417-4A90-B53D-82CD9D670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0C98-A4F1-4C65-9103-77F77CE873AB}" type="datetimeFigureOut">
              <a:rPr lang="en-US" smtClean="0"/>
              <a:t>02/10/2021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509265-BBB7-4AF1-9DE1-8646ADE8C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10EB59-6F20-4642-8DBF-5BFAE7FCB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3871E-372B-4F4D-B92E-59F7C1745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959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00D8E-C108-4EB2-88AF-99398EA30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AFCB1-2968-4371-8D6C-7A97F0B846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56F523-57A2-40AE-85D6-E5F698D7F3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5D6055-3535-4841-A7B0-40FE9D4ED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0C98-A4F1-4C65-9103-77F77CE873AB}" type="datetimeFigureOut">
              <a:rPr lang="en-US" smtClean="0"/>
              <a:t>02/10/2021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B5E849-A0C6-4980-92BE-1064CFF6B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729A44-16B1-4433-957D-CF1C85CFA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3871E-372B-4F4D-B92E-59F7C1745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001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33988-845D-4313-9D66-9FC267CA3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0EED42-3BD8-445E-B60C-D9B0109E2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A70896-6BB2-4F5B-B2F6-310BAA515E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22B7FA-18A0-45F9-AD5F-CE667F20A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0C98-A4F1-4C65-9103-77F77CE873AB}" type="datetimeFigureOut">
              <a:rPr lang="en-US" smtClean="0"/>
              <a:t>02/10/2021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CF3DA1-E78C-408A-A048-47417F52E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4D15B5-3AEB-4742-A4EC-474C19E82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3871E-372B-4F4D-B92E-59F7C1745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018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A7DB2C-E3A7-49DE-B1D4-E90B20417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406AF0-A3CE-4B9D-A246-0C01351F5F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BA2CB-F865-4424-B435-96D913F13E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30C98-A4F1-4C65-9103-77F77CE873AB}" type="datetimeFigureOut">
              <a:rPr lang="en-US" smtClean="0"/>
              <a:t>02/10/2021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C550-2FEA-4E24-BA9C-1987389EF3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BF50F-D63C-486B-AEF6-7952E91DFB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3871E-372B-4F4D-B92E-59F7C1745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04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zdZ8uhUTeWY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yxFH2etp4lU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hyperlink" Target="https://youtu.be/NmAY9M41kC0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zLKGOtqnPT0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B066239-9BFC-4D19-AB73-B0090E2EA92C}"/>
              </a:ext>
            </a:extLst>
          </p:cNvPr>
          <p:cNvSpPr txBox="1"/>
          <p:nvPr/>
        </p:nvSpPr>
        <p:spPr>
          <a:xfrm>
            <a:off x="3497580" y="274320"/>
            <a:ext cx="2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7030A0"/>
                </a:solidFill>
              </a:rPr>
              <a:t>Tuần</a:t>
            </a:r>
            <a:r>
              <a:rPr lang="en-US" sz="3200" b="1" dirty="0">
                <a:solidFill>
                  <a:srgbClr val="7030A0"/>
                </a:solidFill>
              </a:rPr>
              <a:t> 5 -  </a:t>
            </a:r>
            <a:r>
              <a:rPr lang="en-US" sz="3200" b="1" dirty="0" err="1">
                <a:solidFill>
                  <a:srgbClr val="7030A0"/>
                </a:solidFill>
              </a:rPr>
              <a:t>Bài</a:t>
            </a:r>
            <a:r>
              <a:rPr lang="en-US" sz="3200" b="1" dirty="0">
                <a:solidFill>
                  <a:srgbClr val="7030A0"/>
                </a:solidFill>
              </a:rPr>
              <a:t>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254B2C-F09E-4D97-8E50-B07E12B766DF}"/>
              </a:ext>
            </a:extLst>
          </p:cNvPr>
          <p:cNvSpPr txBox="1"/>
          <p:nvPr/>
        </p:nvSpPr>
        <p:spPr>
          <a:xfrm>
            <a:off x="3360420" y="1428750"/>
            <a:ext cx="2735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7030A0"/>
                </a:solidFill>
              </a:rPr>
              <a:t>Nhạc</a:t>
            </a:r>
            <a:r>
              <a:rPr lang="en-US" sz="5400" b="1" dirty="0">
                <a:solidFill>
                  <a:srgbClr val="7030A0"/>
                </a:solidFill>
              </a:rPr>
              <a:t> </a:t>
            </a:r>
            <a:r>
              <a:rPr lang="en-US" sz="5400" b="1" dirty="0" err="1">
                <a:solidFill>
                  <a:srgbClr val="7030A0"/>
                </a:solidFill>
              </a:rPr>
              <a:t>lí</a:t>
            </a:r>
            <a:r>
              <a:rPr lang="en-US" sz="5400" b="1" dirty="0">
                <a:solidFill>
                  <a:srgbClr val="7030A0"/>
                </a:solidFill>
              </a:rPr>
              <a:t> :  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1E20D06-186A-4C9D-B70D-6E45C8C2640F}"/>
              </a:ext>
            </a:extLst>
          </p:cNvPr>
          <p:cNvGrpSpPr/>
          <p:nvPr/>
        </p:nvGrpSpPr>
        <p:grpSpPr>
          <a:xfrm>
            <a:off x="6408422" y="1131570"/>
            <a:ext cx="2240280" cy="1517690"/>
            <a:chOff x="5886450" y="1131570"/>
            <a:chExt cx="2240280" cy="1517690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0DD3E80-1CA5-48DF-ABA5-63EC69F9A4CF}"/>
                </a:ext>
              </a:extLst>
            </p:cNvPr>
            <p:cNvSpPr txBox="1"/>
            <p:nvPr/>
          </p:nvSpPr>
          <p:spPr>
            <a:xfrm>
              <a:off x="5886450" y="1428750"/>
              <a:ext cx="164592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dirty="0" err="1">
                  <a:solidFill>
                    <a:srgbClr val="FF0000"/>
                  </a:solidFill>
                </a:rPr>
                <a:t>Nhịp</a:t>
              </a:r>
              <a:r>
                <a:rPr lang="en-US" sz="5400" dirty="0">
                  <a:solidFill>
                    <a:srgbClr val="FF0000"/>
                  </a:solidFill>
                </a:rPr>
                <a:t> </a:t>
              </a: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C0685DF5-90F3-4D21-AD3D-973BDB30CFE6}"/>
                </a:ext>
              </a:extLst>
            </p:cNvPr>
            <p:cNvGrpSpPr/>
            <p:nvPr/>
          </p:nvGrpSpPr>
          <p:grpSpPr>
            <a:xfrm>
              <a:off x="7532370" y="1131570"/>
              <a:ext cx="594360" cy="1517690"/>
              <a:chOff x="7920990" y="1143000"/>
              <a:chExt cx="594360" cy="1517690"/>
            </a:xfrm>
          </p:grpSpPr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D80A39A-C01F-4265-B7C7-6D83BCB75CFC}"/>
                  </a:ext>
                </a:extLst>
              </p:cNvPr>
              <p:cNvSpPr txBox="1"/>
              <p:nvPr/>
            </p:nvSpPr>
            <p:spPr>
              <a:xfrm>
                <a:off x="7920990" y="1143000"/>
                <a:ext cx="59436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5400" dirty="0">
                    <a:solidFill>
                      <a:srgbClr val="FF0000"/>
                    </a:solidFill>
                  </a:rPr>
                  <a:t>4 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5A47646-04A2-4CE9-A9B5-ED8E52D861D4}"/>
                  </a:ext>
                </a:extLst>
              </p:cNvPr>
              <p:cNvSpPr txBox="1"/>
              <p:nvPr/>
            </p:nvSpPr>
            <p:spPr>
              <a:xfrm>
                <a:off x="7920990" y="1737360"/>
                <a:ext cx="59436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5400" dirty="0">
                    <a:solidFill>
                      <a:srgbClr val="FF0000"/>
                    </a:solidFill>
                  </a:rPr>
                  <a:t>4 </a:t>
                </a:r>
              </a:p>
            </p:txBody>
          </p:sp>
        </p:grp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40ECCEB8-D197-4502-B3B7-F9F998995203}"/>
              </a:ext>
            </a:extLst>
          </p:cNvPr>
          <p:cNvSpPr txBox="1"/>
          <p:nvPr/>
        </p:nvSpPr>
        <p:spPr>
          <a:xfrm>
            <a:off x="1581152" y="3989070"/>
            <a:ext cx="56502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7030A0"/>
                </a:solidFill>
              </a:rPr>
              <a:t>Tập</a:t>
            </a:r>
            <a:r>
              <a:rPr lang="en-US" sz="5400" b="1" dirty="0">
                <a:solidFill>
                  <a:srgbClr val="7030A0"/>
                </a:solidFill>
              </a:rPr>
              <a:t> </a:t>
            </a:r>
            <a:r>
              <a:rPr lang="en-US" sz="5400" b="1" dirty="0" err="1">
                <a:solidFill>
                  <a:srgbClr val="7030A0"/>
                </a:solidFill>
              </a:rPr>
              <a:t>đọc</a:t>
            </a:r>
            <a:r>
              <a:rPr lang="en-US" sz="5400" b="1" dirty="0">
                <a:solidFill>
                  <a:srgbClr val="7030A0"/>
                </a:solidFill>
              </a:rPr>
              <a:t> </a:t>
            </a:r>
            <a:r>
              <a:rPr lang="en-US" sz="5400" b="1" dirty="0" err="1">
                <a:solidFill>
                  <a:srgbClr val="7030A0"/>
                </a:solidFill>
              </a:rPr>
              <a:t>nhạc</a:t>
            </a:r>
            <a:r>
              <a:rPr lang="en-US" sz="5400" b="1" dirty="0">
                <a:solidFill>
                  <a:srgbClr val="7030A0"/>
                </a:solidFill>
              </a:rPr>
              <a:t> </a:t>
            </a:r>
            <a:r>
              <a:rPr lang="en-US" sz="5400" b="1" dirty="0" err="1">
                <a:solidFill>
                  <a:srgbClr val="7030A0"/>
                </a:solidFill>
              </a:rPr>
              <a:t>số</a:t>
            </a:r>
            <a:r>
              <a:rPr lang="en-US" sz="5400" b="1" dirty="0">
                <a:solidFill>
                  <a:srgbClr val="7030A0"/>
                </a:solidFill>
              </a:rPr>
              <a:t> 2 : 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D24F8CE-57C8-46D3-A04B-11920C9DEE73}"/>
              </a:ext>
            </a:extLst>
          </p:cNvPr>
          <p:cNvSpPr txBox="1"/>
          <p:nvPr/>
        </p:nvSpPr>
        <p:spPr>
          <a:xfrm>
            <a:off x="7418070" y="3989070"/>
            <a:ext cx="4389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ÁNH TRĂNG</a:t>
            </a:r>
          </a:p>
        </p:txBody>
      </p:sp>
    </p:spTree>
    <p:extLst>
      <p:ext uri="{BB962C8B-B14F-4D97-AF65-F5344CB8AC3E}">
        <p14:creationId xmlns:p14="http://schemas.microsoft.com/office/powerpoint/2010/main" val="3019637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7BD235A-383F-4ACA-A7A3-2DF04796FB09}"/>
              </a:ext>
            </a:extLst>
          </p:cNvPr>
          <p:cNvSpPr txBox="1"/>
          <p:nvPr/>
        </p:nvSpPr>
        <p:spPr>
          <a:xfrm>
            <a:off x="491490" y="445770"/>
            <a:ext cx="2735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7030A0"/>
                </a:solidFill>
              </a:rPr>
              <a:t>Nhạc</a:t>
            </a:r>
            <a:r>
              <a:rPr lang="en-US" sz="5400" b="1" dirty="0">
                <a:solidFill>
                  <a:srgbClr val="7030A0"/>
                </a:solidFill>
              </a:rPr>
              <a:t> </a:t>
            </a:r>
            <a:r>
              <a:rPr lang="en-US" sz="5400" b="1" dirty="0" err="1">
                <a:solidFill>
                  <a:srgbClr val="7030A0"/>
                </a:solidFill>
              </a:rPr>
              <a:t>lí</a:t>
            </a:r>
            <a:r>
              <a:rPr lang="en-US" sz="5400" b="1" dirty="0">
                <a:solidFill>
                  <a:srgbClr val="7030A0"/>
                </a:solidFill>
              </a:rPr>
              <a:t> :  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FFEE3F0-0576-4948-88C4-3564B282087D}"/>
              </a:ext>
            </a:extLst>
          </p:cNvPr>
          <p:cNvGrpSpPr/>
          <p:nvPr/>
        </p:nvGrpSpPr>
        <p:grpSpPr>
          <a:xfrm>
            <a:off x="3539492" y="148590"/>
            <a:ext cx="2240280" cy="1517690"/>
            <a:chOff x="5886450" y="1131570"/>
            <a:chExt cx="2240280" cy="1517690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6C5138F3-4604-42AA-B587-8067E36720E4}"/>
                </a:ext>
              </a:extLst>
            </p:cNvPr>
            <p:cNvSpPr txBox="1"/>
            <p:nvPr/>
          </p:nvSpPr>
          <p:spPr>
            <a:xfrm>
              <a:off x="5886450" y="1428750"/>
              <a:ext cx="164592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dirty="0" err="1">
                  <a:solidFill>
                    <a:srgbClr val="FF0000"/>
                  </a:solidFill>
                </a:rPr>
                <a:t>Nhịp</a:t>
              </a:r>
              <a:r>
                <a:rPr lang="en-US" sz="5400" dirty="0">
                  <a:solidFill>
                    <a:srgbClr val="FF0000"/>
                  </a:solidFill>
                </a:rPr>
                <a:t> </a:t>
              </a: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79801A3E-63EB-4F22-9320-5CF7D38E319D}"/>
                </a:ext>
              </a:extLst>
            </p:cNvPr>
            <p:cNvGrpSpPr/>
            <p:nvPr/>
          </p:nvGrpSpPr>
          <p:grpSpPr>
            <a:xfrm>
              <a:off x="7532370" y="1131570"/>
              <a:ext cx="594360" cy="1517690"/>
              <a:chOff x="7920990" y="1143000"/>
              <a:chExt cx="594360" cy="1517690"/>
            </a:xfrm>
          </p:grpSpPr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300B2CC-6F67-4248-AA92-A7C32473A7EE}"/>
                  </a:ext>
                </a:extLst>
              </p:cNvPr>
              <p:cNvSpPr txBox="1"/>
              <p:nvPr/>
            </p:nvSpPr>
            <p:spPr>
              <a:xfrm>
                <a:off x="7920990" y="1143000"/>
                <a:ext cx="59436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5400" dirty="0">
                    <a:solidFill>
                      <a:srgbClr val="FF0000"/>
                    </a:solidFill>
                  </a:rPr>
                  <a:t>4 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D5C2A6F-485B-4548-81B8-41F3EB99D6A7}"/>
                  </a:ext>
                </a:extLst>
              </p:cNvPr>
              <p:cNvSpPr txBox="1"/>
              <p:nvPr/>
            </p:nvSpPr>
            <p:spPr>
              <a:xfrm>
                <a:off x="7920990" y="1737360"/>
                <a:ext cx="59436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5400" dirty="0">
                    <a:solidFill>
                      <a:srgbClr val="FF0000"/>
                    </a:solidFill>
                  </a:rPr>
                  <a:t>4 </a:t>
                </a:r>
              </a:p>
            </p:txBody>
          </p:sp>
        </p:grp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2BB4878-C218-44C6-8AC5-66A8572C29E7}"/>
              </a:ext>
            </a:extLst>
          </p:cNvPr>
          <p:cNvGrpSpPr/>
          <p:nvPr/>
        </p:nvGrpSpPr>
        <p:grpSpPr>
          <a:xfrm>
            <a:off x="300990" y="1441966"/>
            <a:ext cx="11590020" cy="2443147"/>
            <a:chOff x="342900" y="1934007"/>
            <a:chExt cx="11590020" cy="2443147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43646AC-ED01-4AE4-B92F-6509BE9F25F3}"/>
                </a:ext>
              </a:extLst>
            </p:cNvPr>
            <p:cNvSpPr txBox="1"/>
            <p:nvPr/>
          </p:nvSpPr>
          <p:spPr>
            <a:xfrm>
              <a:off x="342900" y="2068830"/>
              <a:ext cx="11590020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err="1">
                  <a:solidFill>
                    <a:srgbClr val="7030A0"/>
                  </a:solidFill>
                </a:rPr>
                <a:t>Nhịp</a:t>
              </a:r>
              <a:r>
                <a:rPr lang="en-US" sz="3600" dirty="0">
                  <a:solidFill>
                    <a:srgbClr val="7030A0"/>
                  </a:solidFill>
                </a:rPr>
                <a:t>      </a:t>
              </a:r>
              <a:r>
                <a:rPr lang="en-US" sz="3600" dirty="0" err="1">
                  <a:solidFill>
                    <a:srgbClr val="7030A0"/>
                  </a:solidFill>
                </a:rPr>
                <a:t>còn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gọi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là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nhịp</a:t>
              </a:r>
              <a:r>
                <a:rPr lang="en-US" sz="3600" dirty="0">
                  <a:solidFill>
                    <a:srgbClr val="7030A0"/>
                  </a:solidFill>
                </a:rPr>
                <a:t> C (</a:t>
              </a:r>
              <a:r>
                <a:rPr lang="en-US" sz="3600" dirty="0" err="1">
                  <a:solidFill>
                    <a:srgbClr val="7030A0"/>
                  </a:solidFill>
                </a:rPr>
                <a:t>viết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tắt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chữ</a:t>
              </a:r>
              <a:r>
                <a:rPr lang="en-US" sz="3600" dirty="0">
                  <a:solidFill>
                    <a:srgbClr val="7030A0"/>
                  </a:solidFill>
                </a:rPr>
                <a:t> Common – </a:t>
              </a:r>
              <a:r>
                <a:rPr lang="en-US" sz="3600" dirty="0" err="1">
                  <a:solidFill>
                    <a:srgbClr val="7030A0"/>
                  </a:solidFill>
                </a:rPr>
                <a:t>thông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dụng</a:t>
              </a:r>
              <a:r>
                <a:rPr lang="en-US" sz="3600" dirty="0">
                  <a:solidFill>
                    <a:srgbClr val="7030A0"/>
                  </a:solidFill>
                </a:rPr>
                <a:t>) </a:t>
              </a:r>
              <a:r>
                <a:rPr lang="en-US" sz="3600" dirty="0" err="1">
                  <a:solidFill>
                    <a:srgbClr val="7030A0"/>
                  </a:solidFill>
                </a:rPr>
                <a:t>có</a:t>
              </a:r>
              <a:r>
                <a:rPr lang="en-US" sz="3600" dirty="0">
                  <a:solidFill>
                    <a:srgbClr val="7030A0"/>
                  </a:solidFill>
                </a:rPr>
                <a:t> 4 </a:t>
              </a:r>
              <a:r>
                <a:rPr lang="en-US" sz="3600" dirty="0" err="1">
                  <a:solidFill>
                    <a:srgbClr val="7030A0"/>
                  </a:solidFill>
                </a:rPr>
                <a:t>phách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trong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mỗi</a:t>
              </a:r>
              <a:r>
                <a:rPr lang="en-US" sz="3600" dirty="0">
                  <a:solidFill>
                    <a:srgbClr val="7030A0"/>
                  </a:solidFill>
                </a:rPr>
                <a:t> ô </a:t>
              </a:r>
              <a:r>
                <a:rPr lang="en-US" sz="3600" dirty="0" err="1">
                  <a:solidFill>
                    <a:srgbClr val="7030A0"/>
                  </a:solidFill>
                </a:rPr>
                <a:t>nhịp</a:t>
              </a:r>
              <a:r>
                <a:rPr lang="en-US" sz="3600" dirty="0">
                  <a:solidFill>
                    <a:srgbClr val="7030A0"/>
                  </a:solidFill>
                </a:rPr>
                <a:t>, </a:t>
              </a:r>
              <a:r>
                <a:rPr lang="en-US" sz="3600" dirty="0" err="1">
                  <a:solidFill>
                    <a:srgbClr val="7030A0"/>
                  </a:solidFill>
                </a:rPr>
                <a:t>phách</a:t>
              </a:r>
              <a:r>
                <a:rPr lang="en-US" sz="3600" dirty="0">
                  <a:solidFill>
                    <a:srgbClr val="7030A0"/>
                  </a:solidFill>
                </a:rPr>
                <a:t> 1 </a:t>
              </a:r>
              <a:r>
                <a:rPr lang="en-US" sz="3600" dirty="0" err="1">
                  <a:solidFill>
                    <a:srgbClr val="7030A0"/>
                  </a:solidFill>
                </a:rPr>
                <a:t>mạnh</a:t>
              </a:r>
              <a:r>
                <a:rPr lang="en-US" sz="3600" dirty="0">
                  <a:solidFill>
                    <a:srgbClr val="7030A0"/>
                  </a:solidFill>
                </a:rPr>
                <a:t>, </a:t>
              </a:r>
              <a:r>
                <a:rPr lang="en-US" sz="3600" dirty="0" err="1">
                  <a:solidFill>
                    <a:srgbClr val="7030A0"/>
                  </a:solidFill>
                </a:rPr>
                <a:t>phách</a:t>
              </a:r>
              <a:r>
                <a:rPr lang="en-US" sz="3600" dirty="0">
                  <a:solidFill>
                    <a:srgbClr val="7030A0"/>
                  </a:solidFill>
                </a:rPr>
                <a:t> 2 </a:t>
              </a:r>
              <a:r>
                <a:rPr lang="en-US" sz="3600" dirty="0" err="1">
                  <a:solidFill>
                    <a:srgbClr val="7030A0"/>
                  </a:solidFill>
                </a:rPr>
                <a:t>nhẹ</a:t>
              </a:r>
              <a:r>
                <a:rPr lang="en-US" sz="3600" dirty="0">
                  <a:solidFill>
                    <a:srgbClr val="7030A0"/>
                  </a:solidFill>
                </a:rPr>
                <a:t>, </a:t>
              </a:r>
              <a:r>
                <a:rPr lang="en-US" sz="3600" dirty="0" err="1">
                  <a:solidFill>
                    <a:srgbClr val="7030A0"/>
                  </a:solidFill>
                </a:rPr>
                <a:t>phách</a:t>
              </a:r>
              <a:r>
                <a:rPr lang="en-US" sz="3600" dirty="0">
                  <a:solidFill>
                    <a:srgbClr val="7030A0"/>
                  </a:solidFill>
                </a:rPr>
                <a:t> 3 </a:t>
              </a:r>
              <a:r>
                <a:rPr lang="en-US" sz="3600" dirty="0" err="1">
                  <a:solidFill>
                    <a:srgbClr val="7030A0"/>
                  </a:solidFill>
                </a:rPr>
                <a:t>mạnh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vừa</a:t>
              </a:r>
              <a:r>
                <a:rPr lang="en-US" sz="3600" dirty="0">
                  <a:solidFill>
                    <a:srgbClr val="7030A0"/>
                  </a:solidFill>
                </a:rPr>
                <a:t>, </a:t>
              </a:r>
              <a:r>
                <a:rPr lang="en-US" sz="3600" dirty="0" err="1">
                  <a:solidFill>
                    <a:srgbClr val="7030A0"/>
                  </a:solidFill>
                </a:rPr>
                <a:t>phách</a:t>
              </a:r>
              <a:r>
                <a:rPr lang="en-US" sz="3600" dirty="0">
                  <a:solidFill>
                    <a:srgbClr val="7030A0"/>
                  </a:solidFill>
                </a:rPr>
                <a:t> 4 </a:t>
              </a:r>
              <a:r>
                <a:rPr lang="en-US" sz="3600" dirty="0" err="1">
                  <a:solidFill>
                    <a:srgbClr val="7030A0"/>
                  </a:solidFill>
                </a:rPr>
                <a:t>nhẹ</a:t>
              </a:r>
              <a:r>
                <a:rPr lang="en-US" sz="3600" dirty="0">
                  <a:solidFill>
                    <a:srgbClr val="7030A0"/>
                  </a:solidFill>
                </a:rPr>
                <a:t>. </a:t>
              </a:r>
              <a:r>
                <a:rPr lang="en-US" sz="3600" dirty="0" err="1">
                  <a:solidFill>
                    <a:srgbClr val="7030A0"/>
                  </a:solidFill>
                </a:rPr>
                <a:t>Mỗi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phách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có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giá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trị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trường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độ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bằng</a:t>
              </a:r>
              <a:r>
                <a:rPr lang="en-US" sz="3600" dirty="0">
                  <a:solidFill>
                    <a:srgbClr val="7030A0"/>
                  </a:solidFill>
                </a:rPr>
                <a:t> 1 </a:t>
              </a:r>
              <a:r>
                <a:rPr lang="en-US" sz="3600" dirty="0" err="1">
                  <a:solidFill>
                    <a:srgbClr val="7030A0"/>
                  </a:solidFill>
                </a:rPr>
                <a:t>hình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nốt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đen</a:t>
              </a:r>
              <a:r>
                <a:rPr lang="en-US" sz="3600" dirty="0">
                  <a:solidFill>
                    <a:srgbClr val="7030A0"/>
                  </a:solidFill>
                </a:rPr>
                <a:t>.</a:t>
              </a:r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F471F1BB-6E0C-4822-B2B4-AB949F9D9729}"/>
                </a:ext>
              </a:extLst>
            </p:cNvPr>
            <p:cNvGrpSpPr/>
            <p:nvPr/>
          </p:nvGrpSpPr>
          <p:grpSpPr>
            <a:xfrm>
              <a:off x="1371598" y="1934007"/>
              <a:ext cx="487682" cy="864006"/>
              <a:chOff x="4994910" y="4217670"/>
              <a:chExt cx="487682" cy="864006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4144C73-4B3C-4DC0-BC03-D07B8DA2671E}"/>
                  </a:ext>
                </a:extLst>
              </p:cNvPr>
              <p:cNvSpPr txBox="1"/>
              <p:nvPr/>
            </p:nvSpPr>
            <p:spPr>
              <a:xfrm>
                <a:off x="4994910" y="4217670"/>
                <a:ext cx="457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rgbClr val="7030A0"/>
                    </a:solidFill>
                  </a:rPr>
                  <a:t>4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6C159D8-4299-4589-912D-D1B4CA6DFA13}"/>
                  </a:ext>
                </a:extLst>
              </p:cNvPr>
              <p:cNvSpPr txBox="1"/>
              <p:nvPr/>
            </p:nvSpPr>
            <p:spPr>
              <a:xfrm>
                <a:off x="5025392" y="4558456"/>
                <a:ext cx="457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rgbClr val="7030A0"/>
                    </a:solidFill>
                  </a:rPr>
                  <a:t>4</a:t>
                </a:r>
              </a:p>
            </p:txBody>
          </p:sp>
        </p:grp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0F4461BF-0056-43FE-9ADA-299109ED4E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740"/>
          <a:stretch/>
        </p:blipFill>
        <p:spPr>
          <a:xfrm>
            <a:off x="1371598" y="3957979"/>
            <a:ext cx="9555800" cy="2585741"/>
          </a:xfrm>
          <a:prstGeom prst="rect">
            <a:avLst/>
          </a:prstGeom>
        </p:spPr>
      </p:pic>
      <p:sp>
        <p:nvSpPr>
          <p:cNvPr id="15" name="Arrow: Right 14">
            <a:hlinkClick r:id="rId3"/>
            <a:extLst>
              <a:ext uri="{FF2B5EF4-FFF2-40B4-BE49-F238E27FC236}">
                <a16:creationId xmlns:a16="http://schemas.microsoft.com/office/drawing/2014/main" id="{71EA3026-4FA5-4723-92FD-6AD6E0173926}"/>
              </a:ext>
            </a:extLst>
          </p:cNvPr>
          <p:cNvSpPr/>
          <p:nvPr/>
        </p:nvSpPr>
        <p:spPr>
          <a:xfrm>
            <a:off x="9006840" y="6095613"/>
            <a:ext cx="2926080" cy="5829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Nhấp</a:t>
            </a:r>
            <a:r>
              <a:rPr lang="en-US" dirty="0"/>
              <a:t> </a:t>
            </a:r>
            <a:r>
              <a:rPr lang="en-US" dirty="0" err="1"/>
              <a:t>chuột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đây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62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DA88B58-7E15-4302-B8E2-57BB0815DB7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78" t="11658" r="32615" b="32524"/>
          <a:stretch/>
        </p:blipFill>
        <p:spPr>
          <a:xfrm>
            <a:off x="179099" y="760816"/>
            <a:ext cx="2179264" cy="193511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665D607-0D34-473C-82AC-4BBEC370BFDC}"/>
              </a:ext>
            </a:extLst>
          </p:cNvPr>
          <p:cNvSpPr txBox="1"/>
          <p:nvPr/>
        </p:nvSpPr>
        <p:spPr>
          <a:xfrm>
            <a:off x="0" y="113973"/>
            <a:ext cx="47320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7030A0"/>
                </a:solidFill>
              </a:rPr>
              <a:t>Sơ</a:t>
            </a:r>
            <a:r>
              <a:rPr lang="en-US" sz="3600" dirty="0">
                <a:solidFill>
                  <a:srgbClr val="7030A0"/>
                </a:solidFill>
              </a:rPr>
              <a:t> </a:t>
            </a:r>
            <a:r>
              <a:rPr lang="en-US" sz="3600" dirty="0" err="1">
                <a:solidFill>
                  <a:srgbClr val="7030A0"/>
                </a:solidFill>
              </a:rPr>
              <a:t>đồ</a:t>
            </a:r>
            <a:r>
              <a:rPr lang="en-US" sz="3600" dirty="0">
                <a:solidFill>
                  <a:srgbClr val="7030A0"/>
                </a:solidFill>
              </a:rPr>
              <a:t> </a:t>
            </a:r>
            <a:r>
              <a:rPr lang="en-US" sz="3600" dirty="0" err="1">
                <a:solidFill>
                  <a:srgbClr val="7030A0"/>
                </a:solidFill>
              </a:rPr>
              <a:t>đánh</a:t>
            </a:r>
            <a:r>
              <a:rPr lang="en-US" sz="3600" dirty="0">
                <a:solidFill>
                  <a:srgbClr val="7030A0"/>
                </a:solidFill>
              </a:rPr>
              <a:t> </a:t>
            </a:r>
            <a:r>
              <a:rPr lang="en-US" sz="3600" dirty="0" err="1">
                <a:solidFill>
                  <a:srgbClr val="7030A0"/>
                </a:solidFill>
              </a:rPr>
              <a:t>nhịp</a:t>
            </a:r>
            <a:r>
              <a:rPr lang="en-US" sz="3600" dirty="0">
                <a:solidFill>
                  <a:srgbClr val="7030A0"/>
                </a:solidFill>
              </a:rPr>
              <a:t>       (C)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9C8FD31-AF60-45D5-9C57-CA64CA0E7A28}"/>
              </a:ext>
            </a:extLst>
          </p:cNvPr>
          <p:cNvGrpSpPr/>
          <p:nvPr/>
        </p:nvGrpSpPr>
        <p:grpSpPr>
          <a:xfrm>
            <a:off x="3268979" y="-109166"/>
            <a:ext cx="217170" cy="1092607"/>
            <a:chOff x="6995160" y="691515"/>
            <a:chExt cx="217170" cy="1092607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1CEB80D-1B6A-4A42-959E-E82819760742}"/>
                </a:ext>
              </a:extLst>
            </p:cNvPr>
            <p:cNvSpPr txBox="1"/>
            <p:nvPr/>
          </p:nvSpPr>
          <p:spPr>
            <a:xfrm>
              <a:off x="6995160" y="691515"/>
              <a:ext cx="21717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7030A0"/>
                  </a:solidFill>
                </a:rPr>
                <a:t>4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BD8A150-021F-4708-B8E7-36C230AEE3D5}"/>
                </a:ext>
              </a:extLst>
            </p:cNvPr>
            <p:cNvSpPr txBox="1"/>
            <p:nvPr/>
          </p:nvSpPr>
          <p:spPr>
            <a:xfrm>
              <a:off x="6995160" y="1199347"/>
              <a:ext cx="21717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7030A0"/>
                  </a:solidFill>
                </a:rPr>
                <a:t>4</a:t>
              </a:r>
            </a:p>
          </p:txBody>
        </p:sp>
      </p:grpSp>
      <p:sp>
        <p:nvSpPr>
          <p:cNvPr id="9" name="Arrow: Right 8">
            <a:hlinkClick r:id="rId3"/>
            <a:extLst>
              <a:ext uri="{FF2B5EF4-FFF2-40B4-BE49-F238E27FC236}">
                <a16:creationId xmlns:a16="http://schemas.microsoft.com/office/drawing/2014/main" id="{CFD58669-F8A5-45B8-8618-F7A3018EA8A5}"/>
              </a:ext>
            </a:extLst>
          </p:cNvPr>
          <p:cNvSpPr/>
          <p:nvPr/>
        </p:nvSpPr>
        <p:spPr>
          <a:xfrm>
            <a:off x="8128637" y="837709"/>
            <a:ext cx="2926080" cy="5829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Nhấp</a:t>
            </a:r>
            <a:r>
              <a:rPr lang="en-US" dirty="0"/>
              <a:t> </a:t>
            </a:r>
            <a:r>
              <a:rPr lang="en-US" dirty="0" err="1"/>
              <a:t>chuột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đây</a:t>
            </a:r>
            <a:endParaRPr lang="en-US" dirty="0"/>
          </a:p>
        </p:txBody>
      </p:sp>
      <p:sp>
        <p:nvSpPr>
          <p:cNvPr id="10" name="Arrow: Right 9">
            <a:hlinkClick r:id="rId4"/>
            <a:extLst>
              <a:ext uri="{FF2B5EF4-FFF2-40B4-BE49-F238E27FC236}">
                <a16:creationId xmlns:a16="http://schemas.microsoft.com/office/drawing/2014/main" id="{319231FB-CE61-4A79-9097-A9D66C1A3DC0}"/>
              </a:ext>
            </a:extLst>
          </p:cNvPr>
          <p:cNvSpPr/>
          <p:nvPr/>
        </p:nvSpPr>
        <p:spPr>
          <a:xfrm>
            <a:off x="9133521" y="3095751"/>
            <a:ext cx="2926080" cy="5829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Nhấp</a:t>
            </a:r>
            <a:r>
              <a:rPr lang="en-US" dirty="0"/>
              <a:t> </a:t>
            </a:r>
            <a:r>
              <a:rPr lang="en-US" dirty="0" err="1"/>
              <a:t>chuột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đây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0282786-71E4-4154-84C6-22DE6C6B70D6}"/>
              </a:ext>
            </a:extLst>
          </p:cNvPr>
          <p:cNvSpPr txBox="1"/>
          <p:nvPr/>
        </p:nvSpPr>
        <p:spPr>
          <a:xfrm>
            <a:off x="6246495" y="929119"/>
            <a:ext cx="19964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7030A0"/>
                </a:solidFill>
              </a:rPr>
              <a:t>Tiết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tấu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nhịp</a:t>
            </a:r>
            <a:r>
              <a:rPr lang="en-US" sz="2000" b="1" dirty="0">
                <a:solidFill>
                  <a:srgbClr val="7030A0"/>
                </a:solidFill>
              </a:rPr>
              <a:t> C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01CC191-3AEA-4918-A416-4BB3548013B5}"/>
              </a:ext>
            </a:extLst>
          </p:cNvPr>
          <p:cNvSpPr txBox="1"/>
          <p:nvPr/>
        </p:nvSpPr>
        <p:spPr>
          <a:xfrm>
            <a:off x="6966584" y="2445960"/>
            <a:ext cx="47377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7030A0"/>
                </a:solidFill>
              </a:rPr>
              <a:t>So </a:t>
            </a:r>
            <a:r>
              <a:rPr lang="en-US" sz="2000" b="1" dirty="0" err="1">
                <a:solidFill>
                  <a:srgbClr val="7030A0"/>
                </a:solidFill>
              </a:rPr>
              <a:t>sánh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các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nhịp</a:t>
            </a:r>
            <a:r>
              <a:rPr lang="en-US" sz="2000" b="1" dirty="0">
                <a:solidFill>
                  <a:srgbClr val="7030A0"/>
                </a:solidFill>
              </a:rPr>
              <a:t>  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CC5094A-B6C5-48A5-BE60-9A1E7FBDA679}"/>
              </a:ext>
            </a:extLst>
          </p:cNvPr>
          <p:cNvGrpSpPr/>
          <p:nvPr/>
        </p:nvGrpSpPr>
        <p:grpSpPr>
          <a:xfrm>
            <a:off x="8931591" y="2245905"/>
            <a:ext cx="403860" cy="800220"/>
            <a:chOff x="5692140" y="4366260"/>
            <a:chExt cx="403860" cy="800220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60ABD35A-7C00-4DA5-A0C4-0CD1AE64EC84}"/>
                </a:ext>
              </a:extLst>
            </p:cNvPr>
            <p:cNvSpPr txBox="1"/>
            <p:nvPr/>
          </p:nvSpPr>
          <p:spPr>
            <a:xfrm>
              <a:off x="5692140" y="4366260"/>
              <a:ext cx="4038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7030A0"/>
                  </a:solidFill>
                </a:rPr>
                <a:t>2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7E0AD1B-3D3F-4713-AD8B-04FB82B64DB0}"/>
                </a:ext>
              </a:extLst>
            </p:cNvPr>
            <p:cNvSpPr txBox="1"/>
            <p:nvPr/>
          </p:nvSpPr>
          <p:spPr>
            <a:xfrm>
              <a:off x="5692140" y="4766370"/>
              <a:ext cx="4038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7030A0"/>
                  </a:solidFill>
                </a:rPr>
                <a:t>4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95A0050-125A-4E85-A6D3-9C8F95F900F9}"/>
              </a:ext>
            </a:extLst>
          </p:cNvPr>
          <p:cNvGrpSpPr/>
          <p:nvPr/>
        </p:nvGrpSpPr>
        <p:grpSpPr>
          <a:xfrm>
            <a:off x="10519409" y="2253250"/>
            <a:ext cx="403860" cy="800220"/>
            <a:chOff x="7244716" y="4366260"/>
            <a:chExt cx="403860" cy="800220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7CE810D4-C610-4795-B3C5-ABD42C628E83}"/>
                </a:ext>
              </a:extLst>
            </p:cNvPr>
            <p:cNvSpPr txBox="1"/>
            <p:nvPr/>
          </p:nvSpPr>
          <p:spPr>
            <a:xfrm>
              <a:off x="7244716" y="4766370"/>
              <a:ext cx="4038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7030A0"/>
                  </a:solidFill>
                </a:rPr>
                <a:t>4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B8C447D-1B2D-4E56-839E-5AFF05F59B40}"/>
                </a:ext>
              </a:extLst>
            </p:cNvPr>
            <p:cNvSpPr txBox="1"/>
            <p:nvPr/>
          </p:nvSpPr>
          <p:spPr>
            <a:xfrm>
              <a:off x="7244716" y="4366260"/>
              <a:ext cx="4038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7030A0"/>
                  </a:solidFill>
                </a:rPr>
                <a:t>4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8AF802E-6E66-49D7-8FD0-3E76E8F0CD2A}"/>
              </a:ext>
            </a:extLst>
          </p:cNvPr>
          <p:cNvGrpSpPr/>
          <p:nvPr/>
        </p:nvGrpSpPr>
        <p:grpSpPr>
          <a:xfrm>
            <a:off x="9738360" y="2245905"/>
            <a:ext cx="403860" cy="800220"/>
            <a:chOff x="6577964" y="4366260"/>
            <a:chExt cx="403860" cy="800220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166629C-E452-4DB7-8F58-D138766EBEAE}"/>
                </a:ext>
              </a:extLst>
            </p:cNvPr>
            <p:cNvSpPr txBox="1"/>
            <p:nvPr/>
          </p:nvSpPr>
          <p:spPr>
            <a:xfrm>
              <a:off x="6577964" y="4766370"/>
              <a:ext cx="4038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7030A0"/>
                  </a:solidFill>
                </a:rPr>
                <a:t>4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3B41174-978B-4522-8F5E-4C86291192B0}"/>
                </a:ext>
              </a:extLst>
            </p:cNvPr>
            <p:cNvSpPr txBox="1"/>
            <p:nvPr/>
          </p:nvSpPr>
          <p:spPr>
            <a:xfrm>
              <a:off x="6577964" y="4366260"/>
              <a:ext cx="4038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7030A0"/>
                  </a:solidFill>
                </a:rPr>
                <a:t>3</a:t>
              </a:r>
            </a:p>
          </p:txBody>
        </p:sp>
      </p:grpSp>
      <p:pic>
        <p:nvPicPr>
          <p:cNvPr id="27" name="Picture 26">
            <a:extLst>
              <a:ext uri="{FF2B5EF4-FFF2-40B4-BE49-F238E27FC236}">
                <a16:creationId xmlns:a16="http://schemas.microsoft.com/office/drawing/2014/main" id="{9985B6C5-E291-4A34-A5CB-67842AF7980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715" y="3178769"/>
            <a:ext cx="7586939" cy="3565258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9292DE75-565A-475C-AA02-EA680BECB696}"/>
              </a:ext>
            </a:extLst>
          </p:cNvPr>
          <p:cNvSpPr txBox="1"/>
          <p:nvPr/>
        </p:nvSpPr>
        <p:spPr>
          <a:xfrm>
            <a:off x="2930766" y="2749963"/>
            <a:ext cx="18478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7030A0"/>
                </a:solidFill>
              </a:rPr>
              <a:t>Ví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dirty="0" err="1">
                <a:solidFill>
                  <a:srgbClr val="7030A0"/>
                </a:solidFill>
              </a:rPr>
              <a:t>dụ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dirty="0" err="1">
                <a:solidFill>
                  <a:srgbClr val="7030A0"/>
                </a:solidFill>
              </a:rPr>
              <a:t>nhịp</a:t>
            </a:r>
            <a:r>
              <a:rPr lang="en-US" sz="2400" dirty="0">
                <a:solidFill>
                  <a:srgbClr val="7030A0"/>
                </a:solidFill>
              </a:rPr>
              <a:t> C</a:t>
            </a:r>
          </a:p>
        </p:txBody>
      </p:sp>
    </p:spTree>
    <p:extLst>
      <p:ext uri="{BB962C8B-B14F-4D97-AF65-F5344CB8AC3E}">
        <p14:creationId xmlns:p14="http://schemas.microsoft.com/office/powerpoint/2010/main" val="3784012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1EB76E8-40CF-4E4F-BF91-4B656F47C33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227"/>
          <a:stretch/>
        </p:blipFill>
        <p:spPr>
          <a:xfrm>
            <a:off x="115771" y="1014769"/>
            <a:ext cx="11876206" cy="5663670"/>
          </a:xfrm>
          <a:prstGeom prst="rect">
            <a:avLst/>
          </a:prstGeom>
        </p:spPr>
      </p:pic>
      <p:sp>
        <p:nvSpPr>
          <p:cNvPr id="2" name="Arrow: Right 1">
            <a:hlinkClick r:id="rId3"/>
            <a:extLst>
              <a:ext uri="{FF2B5EF4-FFF2-40B4-BE49-F238E27FC236}">
                <a16:creationId xmlns:a16="http://schemas.microsoft.com/office/drawing/2014/main" id="{599E811E-FC6F-4D15-8240-A91799E1AB5C}"/>
              </a:ext>
            </a:extLst>
          </p:cNvPr>
          <p:cNvSpPr/>
          <p:nvPr/>
        </p:nvSpPr>
        <p:spPr>
          <a:xfrm>
            <a:off x="9065897" y="6095509"/>
            <a:ext cx="2926080" cy="5829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Nhấp</a:t>
            </a:r>
            <a:r>
              <a:rPr lang="en-US" dirty="0"/>
              <a:t> </a:t>
            </a:r>
            <a:r>
              <a:rPr lang="en-US" dirty="0" err="1"/>
              <a:t>chuột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đây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436280-B976-4AB6-B854-4267F9A316DC}"/>
              </a:ext>
            </a:extLst>
          </p:cNvPr>
          <p:cNvSpPr txBox="1"/>
          <p:nvPr/>
        </p:nvSpPr>
        <p:spPr>
          <a:xfrm>
            <a:off x="259083" y="11430"/>
            <a:ext cx="56502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7030A0"/>
                </a:solidFill>
              </a:rPr>
              <a:t>Tập</a:t>
            </a:r>
            <a:r>
              <a:rPr lang="en-US" sz="5400" b="1" dirty="0">
                <a:solidFill>
                  <a:srgbClr val="7030A0"/>
                </a:solidFill>
              </a:rPr>
              <a:t> </a:t>
            </a:r>
            <a:r>
              <a:rPr lang="en-US" sz="5400" b="1" dirty="0" err="1">
                <a:solidFill>
                  <a:srgbClr val="7030A0"/>
                </a:solidFill>
              </a:rPr>
              <a:t>đọc</a:t>
            </a:r>
            <a:r>
              <a:rPr lang="en-US" sz="5400" b="1" dirty="0">
                <a:solidFill>
                  <a:srgbClr val="7030A0"/>
                </a:solidFill>
              </a:rPr>
              <a:t> </a:t>
            </a:r>
            <a:r>
              <a:rPr lang="en-US" sz="5400" b="1" dirty="0" err="1">
                <a:solidFill>
                  <a:srgbClr val="7030A0"/>
                </a:solidFill>
              </a:rPr>
              <a:t>nhạc</a:t>
            </a:r>
            <a:r>
              <a:rPr lang="en-US" sz="5400" b="1" dirty="0">
                <a:solidFill>
                  <a:srgbClr val="7030A0"/>
                </a:solidFill>
              </a:rPr>
              <a:t> </a:t>
            </a:r>
            <a:r>
              <a:rPr lang="en-US" sz="5400" b="1" dirty="0" err="1">
                <a:solidFill>
                  <a:srgbClr val="7030A0"/>
                </a:solidFill>
              </a:rPr>
              <a:t>số</a:t>
            </a:r>
            <a:r>
              <a:rPr lang="en-US" sz="5400" b="1" dirty="0">
                <a:solidFill>
                  <a:srgbClr val="7030A0"/>
                </a:solidFill>
              </a:rPr>
              <a:t> 2 :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C72AED-57B9-4C80-9A48-3B03A2FFF85B}"/>
              </a:ext>
            </a:extLst>
          </p:cNvPr>
          <p:cNvSpPr txBox="1"/>
          <p:nvPr/>
        </p:nvSpPr>
        <p:spPr>
          <a:xfrm>
            <a:off x="6045704" y="91439"/>
            <a:ext cx="4389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ÁNH TRĂNG</a:t>
            </a:r>
          </a:p>
        </p:txBody>
      </p:sp>
    </p:spTree>
    <p:extLst>
      <p:ext uri="{BB962C8B-B14F-4D97-AF65-F5344CB8AC3E}">
        <p14:creationId xmlns:p14="http://schemas.microsoft.com/office/powerpoint/2010/main" val="630944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D17605C-53D0-4D45-AF79-D0CAC17606E0}"/>
              </a:ext>
            </a:extLst>
          </p:cNvPr>
          <p:cNvSpPr txBox="1"/>
          <p:nvPr/>
        </p:nvSpPr>
        <p:spPr>
          <a:xfrm>
            <a:off x="285750" y="128855"/>
            <a:ext cx="44462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7030A0"/>
                </a:solidFill>
              </a:rPr>
              <a:t>HS </a:t>
            </a:r>
            <a:r>
              <a:rPr lang="en-US" sz="3600" dirty="0" err="1">
                <a:solidFill>
                  <a:srgbClr val="7030A0"/>
                </a:solidFill>
              </a:rPr>
              <a:t>ghi</a:t>
            </a:r>
            <a:r>
              <a:rPr lang="en-US" sz="3600" dirty="0">
                <a:solidFill>
                  <a:srgbClr val="7030A0"/>
                </a:solidFill>
              </a:rPr>
              <a:t> </a:t>
            </a:r>
            <a:r>
              <a:rPr lang="en-US" sz="3600" dirty="0" err="1">
                <a:solidFill>
                  <a:srgbClr val="7030A0"/>
                </a:solidFill>
              </a:rPr>
              <a:t>bài</a:t>
            </a:r>
            <a:r>
              <a:rPr lang="en-US" sz="3600" dirty="0">
                <a:solidFill>
                  <a:srgbClr val="7030A0"/>
                </a:solidFill>
              </a:rPr>
              <a:t> </a:t>
            </a:r>
            <a:r>
              <a:rPr lang="en-US" sz="3600" dirty="0" err="1">
                <a:solidFill>
                  <a:srgbClr val="7030A0"/>
                </a:solidFill>
              </a:rPr>
              <a:t>vào</a:t>
            </a:r>
            <a:r>
              <a:rPr lang="en-US" sz="3600" dirty="0">
                <a:solidFill>
                  <a:srgbClr val="7030A0"/>
                </a:solidFill>
              </a:rPr>
              <a:t> </a:t>
            </a:r>
            <a:r>
              <a:rPr lang="en-US" sz="3600" dirty="0" err="1">
                <a:solidFill>
                  <a:srgbClr val="7030A0"/>
                </a:solidFill>
              </a:rPr>
              <a:t>tập</a:t>
            </a:r>
            <a:r>
              <a:rPr lang="en-US" sz="3600" dirty="0">
                <a:solidFill>
                  <a:srgbClr val="7030A0"/>
                </a:solidFill>
              </a:rPr>
              <a:t> :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76E4B44-2229-4DA8-B494-EB2D5969B386}"/>
              </a:ext>
            </a:extLst>
          </p:cNvPr>
          <p:cNvSpPr txBox="1"/>
          <p:nvPr/>
        </p:nvSpPr>
        <p:spPr>
          <a:xfrm>
            <a:off x="476250" y="834390"/>
            <a:ext cx="2735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7030A0"/>
                </a:solidFill>
              </a:rPr>
              <a:t>Nhạc</a:t>
            </a:r>
            <a:r>
              <a:rPr lang="en-US" sz="5400" b="1" dirty="0">
                <a:solidFill>
                  <a:srgbClr val="7030A0"/>
                </a:solidFill>
              </a:rPr>
              <a:t> </a:t>
            </a:r>
            <a:r>
              <a:rPr lang="en-US" sz="5400" b="1" dirty="0" err="1">
                <a:solidFill>
                  <a:srgbClr val="7030A0"/>
                </a:solidFill>
              </a:rPr>
              <a:t>lí</a:t>
            </a:r>
            <a:r>
              <a:rPr lang="en-US" sz="5400" b="1" dirty="0">
                <a:solidFill>
                  <a:srgbClr val="7030A0"/>
                </a:solidFill>
              </a:rPr>
              <a:t> : 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F4E8131-E9E6-4D41-BD6A-94E693BFE624}"/>
              </a:ext>
            </a:extLst>
          </p:cNvPr>
          <p:cNvGrpSpPr/>
          <p:nvPr/>
        </p:nvGrpSpPr>
        <p:grpSpPr>
          <a:xfrm>
            <a:off x="3524252" y="537210"/>
            <a:ext cx="2240280" cy="1517690"/>
            <a:chOff x="5886450" y="1131570"/>
            <a:chExt cx="2240280" cy="1517690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415F745-E9F2-43F2-BA83-5D5ABA0D6902}"/>
                </a:ext>
              </a:extLst>
            </p:cNvPr>
            <p:cNvSpPr txBox="1"/>
            <p:nvPr/>
          </p:nvSpPr>
          <p:spPr>
            <a:xfrm>
              <a:off x="5886450" y="1428750"/>
              <a:ext cx="164592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dirty="0" err="1">
                  <a:solidFill>
                    <a:srgbClr val="FF0000"/>
                  </a:solidFill>
                </a:rPr>
                <a:t>Nhịp</a:t>
              </a:r>
              <a:r>
                <a:rPr lang="en-US" sz="5400" dirty="0">
                  <a:solidFill>
                    <a:srgbClr val="FF0000"/>
                  </a:solidFill>
                </a:rPr>
                <a:t> </a:t>
              </a: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2AE8746C-E8D3-4E14-8535-8825658445F9}"/>
                </a:ext>
              </a:extLst>
            </p:cNvPr>
            <p:cNvGrpSpPr/>
            <p:nvPr/>
          </p:nvGrpSpPr>
          <p:grpSpPr>
            <a:xfrm>
              <a:off x="7532370" y="1131570"/>
              <a:ext cx="594360" cy="1517690"/>
              <a:chOff x="7920990" y="1143000"/>
              <a:chExt cx="594360" cy="1517690"/>
            </a:xfrm>
          </p:grpSpPr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0BBDCE3-655A-4EA6-A070-250AF8D40218}"/>
                  </a:ext>
                </a:extLst>
              </p:cNvPr>
              <p:cNvSpPr txBox="1"/>
              <p:nvPr/>
            </p:nvSpPr>
            <p:spPr>
              <a:xfrm>
                <a:off x="7920990" y="1143000"/>
                <a:ext cx="59436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5400" dirty="0">
                    <a:solidFill>
                      <a:srgbClr val="FF0000"/>
                    </a:solidFill>
                  </a:rPr>
                  <a:t>4 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E62EB22-3522-4CFD-BAF5-D07B46086CF4}"/>
                  </a:ext>
                </a:extLst>
              </p:cNvPr>
              <p:cNvSpPr txBox="1"/>
              <p:nvPr/>
            </p:nvSpPr>
            <p:spPr>
              <a:xfrm>
                <a:off x="7920990" y="1737360"/>
                <a:ext cx="59436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5400" dirty="0">
                    <a:solidFill>
                      <a:srgbClr val="FF0000"/>
                    </a:solidFill>
                  </a:rPr>
                  <a:t>4 </a:t>
                </a:r>
              </a:p>
            </p:txBody>
          </p:sp>
        </p:grp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6FB9F40-6FB4-413A-9AFB-30FDD5F5B7D9}"/>
              </a:ext>
            </a:extLst>
          </p:cNvPr>
          <p:cNvGrpSpPr/>
          <p:nvPr/>
        </p:nvGrpSpPr>
        <p:grpSpPr>
          <a:xfrm>
            <a:off x="285750" y="1830586"/>
            <a:ext cx="11590020" cy="1889149"/>
            <a:chOff x="342900" y="1934007"/>
            <a:chExt cx="11590020" cy="1889149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DE277AE-632E-4B1D-B816-143FB8D4E292}"/>
                </a:ext>
              </a:extLst>
            </p:cNvPr>
            <p:cNvSpPr txBox="1"/>
            <p:nvPr/>
          </p:nvSpPr>
          <p:spPr>
            <a:xfrm>
              <a:off x="342900" y="2068830"/>
              <a:ext cx="11590020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err="1">
                  <a:solidFill>
                    <a:srgbClr val="7030A0"/>
                  </a:solidFill>
                </a:rPr>
                <a:t>Nhịp</a:t>
              </a:r>
              <a:r>
                <a:rPr lang="en-US" sz="3600" dirty="0">
                  <a:solidFill>
                    <a:srgbClr val="7030A0"/>
                  </a:solidFill>
                </a:rPr>
                <a:t>      </a:t>
              </a:r>
              <a:r>
                <a:rPr lang="en-US" sz="3600" dirty="0" err="1">
                  <a:solidFill>
                    <a:srgbClr val="7030A0"/>
                  </a:solidFill>
                </a:rPr>
                <a:t>còn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gọi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là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nhịp</a:t>
              </a:r>
              <a:r>
                <a:rPr lang="en-US" sz="3600" dirty="0">
                  <a:solidFill>
                    <a:srgbClr val="7030A0"/>
                  </a:solidFill>
                </a:rPr>
                <a:t> C, </a:t>
              </a:r>
              <a:r>
                <a:rPr lang="en-US" sz="3600" dirty="0" err="1">
                  <a:solidFill>
                    <a:srgbClr val="7030A0"/>
                  </a:solidFill>
                </a:rPr>
                <a:t>có</a:t>
              </a:r>
              <a:r>
                <a:rPr lang="en-US" sz="3600" dirty="0">
                  <a:solidFill>
                    <a:srgbClr val="7030A0"/>
                  </a:solidFill>
                </a:rPr>
                <a:t> 4 </a:t>
              </a:r>
              <a:r>
                <a:rPr lang="en-US" sz="3600" dirty="0" err="1">
                  <a:solidFill>
                    <a:srgbClr val="7030A0"/>
                  </a:solidFill>
                </a:rPr>
                <a:t>phách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trong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mỗi</a:t>
              </a:r>
              <a:r>
                <a:rPr lang="en-US" sz="3600" dirty="0">
                  <a:solidFill>
                    <a:srgbClr val="7030A0"/>
                  </a:solidFill>
                </a:rPr>
                <a:t> ô </a:t>
              </a:r>
              <a:r>
                <a:rPr lang="en-US" sz="3600" dirty="0" err="1">
                  <a:solidFill>
                    <a:srgbClr val="7030A0"/>
                  </a:solidFill>
                </a:rPr>
                <a:t>nhịp</a:t>
              </a:r>
              <a:r>
                <a:rPr lang="en-US" sz="3600" dirty="0">
                  <a:solidFill>
                    <a:srgbClr val="7030A0"/>
                  </a:solidFill>
                </a:rPr>
                <a:t>, </a:t>
              </a:r>
              <a:r>
                <a:rPr lang="en-US" sz="3600" dirty="0" err="1">
                  <a:solidFill>
                    <a:srgbClr val="7030A0"/>
                  </a:solidFill>
                </a:rPr>
                <a:t>phách</a:t>
              </a:r>
              <a:r>
                <a:rPr lang="en-US" sz="3600" dirty="0">
                  <a:solidFill>
                    <a:srgbClr val="7030A0"/>
                  </a:solidFill>
                </a:rPr>
                <a:t> 1 </a:t>
              </a:r>
              <a:r>
                <a:rPr lang="en-US" sz="3600" dirty="0" err="1">
                  <a:solidFill>
                    <a:srgbClr val="7030A0"/>
                  </a:solidFill>
                </a:rPr>
                <a:t>mạnh</a:t>
              </a:r>
              <a:r>
                <a:rPr lang="en-US" sz="3600" dirty="0">
                  <a:solidFill>
                    <a:srgbClr val="7030A0"/>
                  </a:solidFill>
                </a:rPr>
                <a:t>, </a:t>
              </a:r>
              <a:r>
                <a:rPr lang="en-US" sz="3600" dirty="0" err="1">
                  <a:solidFill>
                    <a:srgbClr val="7030A0"/>
                  </a:solidFill>
                </a:rPr>
                <a:t>phách</a:t>
              </a:r>
              <a:r>
                <a:rPr lang="en-US" sz="3600" dirty="0">
                  <a:solidFill>
                    <a:srgbClr val="7030A0"/>
                  </a:solidFill>
                </a:rPr>
                <a:t> 2 </a:t>
              </a:r>
              <a:r>
                <a:rPr lang="en-US" sz="3600" dirty="0" err="1">
                  <a:solidFill>
                    <a:srgbClr val="7030A0"/>
                  </a:solidFill>
                </a:rPr>
                <a:t>nhẹ</a:t>
              </a:r>
              <a:r>
                <a:rPr lang="en-US" sz="3600" dirty="0">
                  <a:solidFill>
                    <a:srgbClr val="7030A0"/>
                  </a:solidFill>
                </a:rPr>
                <a:t>, </a:t>
              </a:r>
              <a:r>
                <a:rPr lang="en-US" sz="3600" dirty="0" err="1">
                  <a:solidFill>
                    <a:srgbClr val="7030A0"/>
                  </a:solidFill>
                </a:rPr>
                <a:t>phách</a:t>
              </a:r>
              <a:r>
                <a:rPr lang="en-US" sz="3600" dirty="0">
                  <a:solidFill>
                    <a:srgbClr val="7030A0"/>
                  </a:solidFill>
                </a:rPr>
                <a:t> 3 </a:t>
              </a:r>
              <a:r>
                <a:rPr lang="en-US" sz="3600" dirty="0" err="1">
                  <a:solidFill>
                    <a:srgbClr val="7030A0"/>
                  </a:solidFill>
                </a:rPr>
                <a:t>mạnh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vừa</a:t>
              </a:r>
              <a:r>
                <a:rPr lang="en-US" sz="3600" dirty="0">
                  <a:solidFill>
                    <a:srgbClr val="7030A0"/>
                  </a:solidFill>
                </a:rPr>
                <a:t>, </a:t>
              </a:r>
              <a:r>
                <a:rPr lang="en-US" sz="3600" dirty="0" err="1">
                  <a:solidFill>
                    <a:srgbClr val="7030A0"/>
                  </a:solidFill>
                </a:rPr>
                <a:t>phách</a:t>
              </a:r>
              <a:r>
                <a:rPr lang="en-US" sz="3600" dirty="0">
                  <a:solidFill>
                    <a:srgbClr val="7030A0"/>
                  </a:solidFill>
                </a:rPr>
                <a:t> 4 </a:t>
              </a:r>
              <a:r>
                <a:rPr lang="en-US" sz="3600" dirty="0" err="1">
                  <a:solidFill>
                    <a:srgbClr val="7030A0"/>
                  </a:solidFill>
                </a:rPr>
                <a:t>nhẹ</a:t>
              </a:r>
              <a:r>
                <a:rPr lang="en-US" sz="3600" dirty="0">
                  <a:solidFill>
                    <a:srgbClr val="7030A0"/>
                  </a:solidFill>
                </a:rPr>
                <a:t>. </a:t>
              </a:r>
              <a:r>
                <a:rPr lang="en-US" sz="3600" dirty="0" err="1">
                  <a:solidFill>
                    <a:srgbClr val="7030A0"/>
                  </a:solidFill>
                </a:rPr>
                <a:t>Mỗi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phách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có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giá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trị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trường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độ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bằng</a:t>
              </a:r>
              <a:r>
                <a:rPr lang="en-US" sz="3600" dirty="0">
                  <a:solidFill>
                    <a:srgbClr val="7030A0"/>
                  </a:solidFill>
                </a:rPr>
                <a:t> 1 </a:t>
              </a:r>
              <a:r>
                <a:rPr lang="en-US" sz="3600" dirty="0" err="1">
                  <a:solidFill>
                    <a:srgbClr val="7030A0"/>
                  </a:solidFill>
                </a:rPr>
                <a:t>hình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nốt</a:t>
              </a:r>
              <a:r>
                <a:rPr lang="en-US" sz="3600" dirty="0">
                  <a:solidFill>
                    <a:srgbClr val="7030A0"/>
                  </a:solidFill>
                </a:rPr>
                <a:t> </a:t>
              </a:r>
              <a:r>
                <a:rPr lang="en-US" sz="3600" dirty="0" err="1">
                  <a:solidFill>
                    <a:srgbClr val="7030A0"/>
                  </a:solidFill>
                </a:rPr>
                <a:t>đen</a:t>
              </a:r>
              <a:r>
                <a:rPr lang="en-US" sz="3600" dirty="0">
                  <a:solidFill>
                    <a:srgbClr val="7030A0"/>
                  </a:solidFill>
                </a:rPr>
                <a:t>.</a:t>
              </a:r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772CC63-65B7-474E-8960-B0B90912FBE1}"/>
                </a:ext>
              </a:extLst>
            </p:cNvPr>
            <p:cNvGrpSpPr/>
            <p:nvPr/>
          </p:nvGrpSpPr>
          <p:grpSpPr>
            <a:xfrm>
              <a:off x="1371598" y="1934007"/>
              <a:ext cx="487682" cy="864006"/>
              <a:chOff x="4994910" y="4217670"/>
              <a:chExt cx="487682" cy="864006"/>
            </a:xfrm>
          </p:grpSpPr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4F9FBA8-04B4-4B4F-B1F3-6AB08AE34B11}"/>
                  </a:ext>
                </a:extLst>
              </p:cNvPr>
              <p:cNvSpPr txBox="1"/>
              <p:nvPr/>
            </p:nvSpPr>
            <p:spPr>
              <a:xfrm>
                <a:off x="4994910" y="4217670"/>
                <a:ext cx="457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rgbClr val="7030A0"/>
                    </a:solidFill>
                  </a:rPr>
                  <a:t>4</a:t>
                </a: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0EAA9CD-DD6E-4660-9660-20C5C6D77301}"/>
                  </a:ext>
                </a:extLst>
              </p:cNvPr>
              <p:cNvSpPr txBox="1"/>
              <p:nvPr/>
            </p:nvSpPr>
            <p:spPr>
              <a:xfrm>
                <a:off x="5025392" y="4558456"/>
                <a:ext cx="457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rgbClr val="7030A0"/>
                    </a:solidFill>
                  </a:rPr>
                  <a:t>4</a:t>
                </a:r>
              </a:p>
            </p:txBody>
          </p:sp>
        </p:grp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857E85AD-AC45-4FBE-AB8C-974595BC958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740"/>
          <a:stretch/>
        </p:blipFill>
        <p:spPr>
          <a:xfrm>
            <a:off x="1371598" y="3957979"/>
            <a:ext cx="9555800" cy="2585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603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190</Words>
  <Application>Microsoft Office PowerPoint</Application>
  <PresentationFormat>Widescreen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 Hai Duy</dc:creator>
  <cp:lastModifiedBy>Do Hai Duy</cp:lastModifiedBy>
  <cp:revision>1</cp:revision>
  <dcterms:created xsi:type="dcterms:W3CDTF">2021-10-02T12:56:08Z</dcterms:created>
  <dcterms:modified xsi:type="dcterms:W3CDTF">2021-10-02T13:17:55Z</dcterms:modified>
</cp:coreProperties>
</file>