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6" r:id="rId2"/>
  </p:sldMasterIdLst>
  <p:notesMasterIdLst>
    <p:notesMasterId r:id="rId30"/>
  </p:notesMasterIdLst>
  <p:sldIdLst>
    <p:sldId id="334" r:id="rId3"/>
    <p:sldId id="263" r:id="rId4"/>
    <p:sldId id="256" r:id="rId5"/>
    <p:sldId id="290" r:id="rId6"/>
    <p:sldId id="292" r:id="rId7"/>
    <p:sldId id="266" r:id="rId8"/>
    <p:sldId id="291" r:id="rId9"/>
    <p:sldId id="293" r:id="rId10"/>
    <p:sldId id="294" r:id="rId11"/>
    <p:sldId id="295" r:id="rId12"/>
    <p:sldId id="296" r:id="rId13"/>
    <p:sldId id="297" r:id="rId14"/>
    <p:sldId id="299" r:id="rId15"/>
    <p:sldId id="300" r:id="rId16"/>
    <p:sldId id="301" r:id="rId17"/>
    <p:sldId id="298" r:id="rId18"/>
    <p:sldId id="302" r:id="rId19"/>
    <p:sldId id="303" r:id="rId20"/>
    <p:sldId id="312" r:id="rId21"/>
    <p:sldId id="304" r:id="rId22"/>
    <p:sldId id="305" r:id="rId23"/>
    <p:sldId id="306" r:id="rId24"/>
    <p:sldId id="313" r:id="rId25"/>
    <p:sldId id="307" r:id="rId26"/>
    <p:sldId id="311" r:id="rId27"/>
    <p:sldId id="363" r:id="rId28"/>
    <p:sldId id="286" r:id="rId29"/>
  </p:sldIdLst>
  <p:sldSz cx="12192000" cy="6858000"/>
  <p:notesSz cx="6858000" cy="9144000"/>
  <p:embeddedFontLst>
    <p:embeddedFont>
      <p:font typeface="Tahoma" panose="020B0604030504040204" pitchFamily="34" charset="0"/>
      <p:regular r:id="rId31"/>
      <p:bold r:id="rId32"/>
    </p:embeddedFont>
    <p:embeddedFont>
      <p:font typeface="Wingdings 3" panose="05040102010807070707" pitchFamily="18" charset="2"/>
      <p:regular r:id="rId33"/>
    </p:embeddedFont>
    <p:embeddedFont>
      <p:font typeface="宋体" panose="02010600030101010101" pitchFamily="2" charset="-122"/>
      <p:regular r:id="rId34"/>
    </p:embeddedFont>
    <p:embeddedFont>
      <p:font typeface="Montserrat SemiBold" panose="00000700000000000000" pitchFamily="2" charset="-93"/>
      <p:bold r:id="rId35"/>
      <p:boldItalic r:id="rId36"/>
    </p:embeddedFont>
    <p:embeddedFont>
      <p:font typeface="Montserrat Medium" panose="00000600000000000000" pitchFamily="2" charset="-93"/>
      <p:regular r:id="rId37"/>
      <p:italic r:id="rId38"/>
    </p:embeddedFont>
    <p:embeddedFont>
      <p:font typeface="微软雅黑" panose="020B0503020204020204" pitchFamily="34" charset="-122"/>
      <p:regular r:id="rId39"/>
      <p:bold r:id="rId40"/>
    </p:embeddedFont>
    <p:embeddedFont>
      <p:font typeface="Calibri Light" panose="020F0302020204030204" pitchFamily="34" charset="0"/>
      <p:regular r:id="rId41"/>
      <p:italic r:id="rId42"/>
    </p:embeddedFont>
    <p:embeddedFont>
      <p:font typeface="Roboto" panose="02000000000000000000" pitchFamily="2" charset="0"/>
      <p:regular r:id="rId43"/>
      <p:bold r:id="rId44"/>
      <p:italic r:id="rId45"/>
      <p:boldItalic r:id="rId46"/>
    </p:embeddedFont>
    <p:embeddedFont>
      <p:font typeface="Calibri" panose="020F0502020204030204" pitchFamily="34" charset="0"/>
      <p:regular r:id="rId47"/>
      <p:bold r:id="rId48"/>
      <p:italic r:id="rId49"/>
      <p:boldItalic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A4A6"/>
    <a:srgbClr val="16727D"/>
    <a:srgbClr val="66A1BD"/>
    <a:srgbClr val="539568"/>
    <a:srgbClr val="1A3C34"/>
    <a:srgbClr val="647782"/>
    <a:srgbClr val="8496A1"/>
    <a:srgbClr val="6EAEAF"/>
    <a:srgbClr val="239B98"/>
    <a:srgbClr val="5DA2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8" autoAdjust="0"/>
    <p:restoredTop sz="94660"/>
  </p:normalViewPr>
  <p:slideViewPr>
    <p:cSldViewPr snapToGrid="0">
      <p:cViewPr varScale="1">
        <p:scale>
          <a:sx n="70" d="100"/>
          <a:sy n="70" d="100"/>
        </p:scale>
        <p:origin x="660"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2021/10/2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10/2/2021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t>‹#›</a:t>
            </a:fld>
            <a:endParaRPr lang="en-US" dirty="0"/>
          </a:p>
        </p:txBody>
      </p:sp>
    </p:spTree>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10/2/2021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transition spd="slow">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10/2/2021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t>‹#›</a:t>
            </a:fld>
            <a:endParaRPr lang="en-US" dirty="0"/>
          </a:p>
        </p:txBody>
      </p:sp>
    </p:spTree>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10/2/2021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10/2/2021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t>‹#›</a:t>
            </a:fld>
            <a:endParaRPr lang="en-US" dirty="0"/>
          </a:p>
        </p:txBody>
      </p:sp>
    </p:spTree>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10/2/2021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t>‹#›</a:t>
            </a:fld>
            <a:endParaRPr lang="en-US" dirty="0"/>
          </a:p>
        </p:txBody>
      </p:sp>
    </p:spTree>
  </p:cSld>
  <p:clrMapOvr>
    <a:masterClrMapping/>
  </p:clrMapOvr>
  <p:transition spd="slow">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10/2/2021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transition spd="slow">
    <p:push dir="u"/>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10/2/2021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t>‹#›</a:t>
            </a:fld>
            <a:endParaRPr lang="en-US" dirty="0"/>
          </a:p>
        </p:txBody>
      </p:sp>
    </p:spTree>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10/2/2021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transition spd="slow">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10/2/2021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t>‹#›</a:t>
            </a:fld>
            <a:endParaRPr lang="en-US" dirty="0"/>
          </a:p>
        </p:txBody>
      </p:sp>
    </p:spTree>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86BAB08-D03A-4FEF-8092-001CB785BBAB}" type="datetimeFigureOut">
              <a:rPr lang="zh-CN" altLang="en-US" smtClean="0"/>
              <a:t>2021/10/2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8AB37BB-E8A6-440B-8775-2A002C97BC55}" type="slidenum">
              <a:rPr lang="zh-CN" altLang="en-US" smtClean="0"/>
              <a:t>‹#›</a:t>
            </a:fld>
            <a:endParaRPr lang="zh-CN" altLang="en-US"/>
          </a:p>
        </p:txBody>
      </p:sp>
    </p:spTree>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t>10/2/2021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slow">
    <p:push dir="u"/>
  </p:transition>
  <p:timing>
    <p:tnLst>
      <p:par>
        <p:cTn id="1" dur="indefinite" restart="never" nodeType="tmRoot"/>
      </p:par>
    </p:tnLst>
  </p:timing>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t>10/2/2021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transition spd="slow">
    <p:push dir="u"/>
  </p:transition>
  <p:timing>
    <p:tnLst>
      <p:par>
        <p:cTn id="1" dur="indefinite" restart="never" nodeType="tmRoot"/>
      </p:par>
    </p:tnLst>
  </p:timing>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0263" y="17417"/>
            <a:ext cx="11242766" cy="1199606"/>
          </a:xfrm>
        </p:spPr>
        <p:txBody>
          <a:bodyPr>
            <a:normAutofit/>
          </a:bodyPr>
          <a:lstStyle/>
          <a:p>
            <a:pPr algn="ctr"/>
            <a:r>
              <a:rPr lang="en-US" sz="6000" b="1" dirty="0" smtClean="0">
                <a:solidFill>
                  <a:srgbClr val="FF0000"/>
                </a:solidFill>
                <a:latin typeface="Times New Roman" panose="02020603050405020304" pitchFamily="18" charset="0"/>
                <a:cs typeface="Times New Roman" panose="02020603050405020304" pitchFamily="18" charset="0"/>
              </a:rPr>
              <a:t>TRƯỜNG THCS BẠCH ĐẰNG</a:t>
            </a:r>
          </a:p>
        </p:txBody>
      </p:sp>
      <p:sp>
        <p:nvSpPr>
          <p:cNvPr id="3" name="Subtitle 2"/>
          <p:cNvSpPr>
            <a:spLocks noGrp="1"/>
          </p:cNvSpPr>
          <p:nvPr>
            <p:ph type="subTitle" idx="1"/>
          </p:nvPr>
        </p:nvSpPr>
        <p:spPr>
          <a:xfrm>
            <a:off x="6283232" y="5134708"/>
            <a:ext cx="5202033" cy="1336623"/>
          </a:xfrm>
          <a:prstGeom prst="roundRect">
            <a:avLst/>
          </a:prstGeom>
          <a:solidFill>
            <a:schemeClr val="lt1">
              <a:alpha val="56000"/>
            </a:schemeClr>
          </a:solidFill>
          <a:ln>
            <a:solidFill>
              <a:srgbClr val="92D050"/>
            </a:solidFill>
          </a:ln>
        </p:spPr>
        <p:style>
          <a:lnRef idx="2">
            <a:schemeClr val="dk1"/>
          </a:lnRef>
          <a:fillRef idx="1">
            <a:schemeClr val="lt1"/>
          </a:fillRef>
          <a:effectRef idx="0">
            <a:schemeClr val="dk1"/>
          </a:effectRef>
          <a:fontRef idx="minor">
            <a:schemeClr val="dk1"/>
          </a:fontRef>
        </p:style>
        <p:txBody>
          <a:bodyPr>
            <a:noAutofit/>
          </a:bodyPr>
          <a:lstStyle/>
          <a:p>
            <a:r>
              <a:rPr lang="en-US" sz="3200" dirty="0" smtClean="0">
                <a:solidFill>
                  <a:srgbClr val="16727D"/>
                </a:solidFill>
                <a:latin typeface="Times New Roman" panose="02020603050405020304" pitchFamily="18" charset="0"/>
                <a:cs typeface="Times New Roman" panose="02020603050405020304" pitchFamily="18" charset="0"/>
              </a:rPr>
              <a:t>LỚP: </a:t>
            </a:r>
          </a:p>
          <a:p>
            <a:r>
              <a:rPr lang="en-US" sz="3200" dirty="0" smtClean="0">
                <a:solidFill>
                  <a:srgbClr val="16727D"/>
                </a:solidFill>
                <a:latin typeface="Times New Roman" panose="02020603050405020304" pitchFamily="18" charset="0"/>
                <a:cs typeface="Times New Roman" panose="02020603050405020304" pitchFamily="18" charset="0"/>
              </a:rPr>
              <a:t>GVTH:</a:t>
            </a:r>
            <a:endParaRPr lang="en-US" sz="3200" dirty="0">
              <a:solidFill>
                <a:srgbClr val="16727D"/>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9531" y="1353995"/>
            <a:ext cx="1323702" cy="1307225"/>
          </a:xfrm>
          <a:prstGeom prst="rect">
            <a:avLst/>
          </a:prstGeom>
        </p:spPr>
      </p:pic>
      <p:sp>
        <p:nvSpPr>
          <p:cNvPr id="5" name="TextBox 4"/>
          <p:cNvSpPr txBox="1"/>
          <p:nvPr/>
        </p:nvSpPr>
        <p:spPr>
          <a:xfrm>
            <a:off x="1968137" y="2798192"/>
            <a:ext cx="8247017" cy="1323439"/>
          </a:xfrm>
          <a:prstGeom prst="rect">
            <a:avLst/>
          </a:prstGeom>
          <a:noFill/>
        </p:spPr>
        <p:txBody>
          <a:bodyPr wrap="square" rtlCol="0">
            <a:spAutoFit/>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HOẠT ĐỘNG TRẢI NGHIỆM, HƯỚNG NGHIỆP </a:t>
            </a: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p:cNvSpPr/>
          <p:nvPr/>
        </p:nvSpPr>
        <p:spPr>
          <a:xfrm>
            <a:off x="2588418" y="1483537"/>
            <a:ext cx="7555707" cy="3170099"/>
          </a:xfrm>
          <a:prstGeom prst="rect">
            <a:avLst/>
          </a:prstGeom>
        </p:spPr>
        <p:txBody>
          <a:bodyPr wrap="square">
            <a:spAutoFit/>
          </a:bodyPr>
          <a:lstStyle/>
          <a:p>
            <a:pPr marL="0" lvl="0" algn="just"/>
            <a:r>
              <a:rPr lang="en-US" sz="4000" u="none">
                <a:solidFill>
                  <a:srgbClr val="16727D"/>
                </a:solidFill>
                <a:latin typeface="Calibri Light" panose="020F0302020204030204" pitchFamily="34" charset="0"/>
                <a:cs typeface="Calibri Light" panose="020F0302020204030204" pitchFamily="34" charset="0"/>
              </a:rPr>
              <a:t>Lập thời gian biểu cho những hoạt động sinh hoạt hàng ngày và cho biết có những thay đổi gì đối với bản thân em khi thực hiện tốt thời gian biểu đã đặt ra?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8" name="矩形 37"/>
          <p:cNvSpPr/>
          <p:nvPr/>
        </p:nvSpPr>
        <p:spPr>
          <a:xfrm>
            <a:off x="4975176" y="1307804"/>
            <a:ext cx="3093786" cy="1140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39" name="矩形 38"/>
          <p:cNvSpPr/>
          <p:nvPr/>
        </p:nvSpPr>
        <p:spPr>
          <a:xfrm>
            <a:off x="4975176" y="1421919"/>
            <a:ext cx="2957862" cy="911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4000" b="1"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rPr>
              <a:t>NHIỆM VỤ 2</a:t>
            </a:r>
          </a:p>
        </p:txBody>
      </p:sp>
      <p:sp>
        <p:nvSpPr>
          <p:cNvPr id="40" name="标题 1"/>
          <p:cNvSpPr txBox="1"/>
          <p:nvPr/>
        </p:nvSpPr>
        <p:spPr>
          <a:xfrm>
            <a:off x="2644346" y="2701497"/>
            <a:ext cx="8130746" cy="66745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4000"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TÌM HIỂU TƯ THẾ </a:t>
            </a:r>
          </a:p>
          <a:p>
            <a:pPr>
              <a:defRPr/>
            </a:pPr>
            <a:r>
              <a:rPr lang="en-US" altLang="zh-CN" sz="4000"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ĐI, ĐỨNG, NGỒI ĐÚNG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750"/>
                                        <p:tgtEl>
                                          <p:spTgt spid="39"/>
                                        </p:tgtEl>
                                      </p:cBhvr>
                                    </p:animEffect>
                                    <p:anim calcmode="lin" valueType="num">
                                      <p:cBhvr>
                                        <p:cTn id="17" dur="750" fill="hold"/>
                                        <p:tgtEl>
                                          <p:spTgt spid="39"/>
                                        </p:tgtEl>
                                        <p:attrNameLst>
                                          <p:attrName>ppt_x</p:attrName>
                                        </p:attrNameLst>
                                      </p:cBhvr>
                                      <p:tavLst>
                                        <p:tav tm="0">
                                          <p:val>
                                            <p:strVal val="#ppt_x"/>
                                          </p:val>
                                        </p:tav>
                                        <p:tav tm="100000">
                                          <p:val>
                                            <p:strVal val="#ppt_x"/>
                                          </p:val>
                                        </p:tav>
                                      </p:tavLst>
                                    </p:anim>
                                    <p:anim calcmode="lin" valueType="num">
                                      <p:cBhvr>
                                        <p:cTn id="18" dur="750" fill="hold"/>
                                        <p:tgtEl>
                                          <p:spTgt spid="3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anim calcmode="lin" valueType="num">
                                      <p:cBhvr>
                                        <p:cTn id="23" dur="500" fill="hold"/>
                                        <p:tgtEl>
                                          <p:spTgt spid="40"/>
                                        </p:tgtEl>
                                        <p:attrNameLst>
                                          <p:attrName>ppt_x</p:attrName>
                                        </p:attrNameLst>
                                      </p:cBhvr>
                                      <p:tavLst>
                                        <p:tav tm="0">
                                          <p:val>
                                            <p:strVal val="#ppt_x"/>
                                          </p:val>
                                        </p:tav>
                                        <p:tav tm="100000">
                                          <p:val>
                                            <p:strVal val="#ppt_x"/>
                                          </p:val>
                                        </p:tav>
                                      </p:tavLst>
                                    </p:anim>
                                    <p:anim calcmode="lin" valueType="num">
                                      <p:cBhvr>
                                        <p:cTn id="2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31" name="组合 30"/>
            <p:cNvGrpSpPr/>
            <p:nvPr/>
          </p:nvGrpSpPr>
          <p:grpSpPr>
            <a:xfrm>
              <a:off x="0" y="53155"/>
              <a:ext cx="12192000" cy="6649630"/>
              <a:chOff x="0" y="53155"/>
              <a:chExt cx="12192000" cy="6649630"/>
            </a:xfrm>
          </p:grpSpPr>
          <p:sp>
            <p:nvSpPr>
              <p:cNvPr id="33" name="矩形 32"/>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36" name="标题 1"/>
              <p:cNvSpPr txBox="1"/>
              <p:nvPr/>
            </p:nvSpPr>
            <p:spPr>
              <a:xfrm>
                <a:off x="634313" y="53155"/>
                <a:ext cx="10923373" cy="1036853"/>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QUAN SÁT TƯ THẾ ĐI ĐỨNG , NGỒI DƯỚI ĐÂY VÀ XÁC ĐỊNH TƯ THẾ ĐÚNG</a:t>
                </a:r>
              </a:p>
            </p:txBody>
          </p:sp>
        </p:grpSp>
      </p:grpSp>
      <p:grpSp>
        <p:nvGrpSpPr>
          <p:cNvPr id="6" name="Group 5"/>
          <p:cNvGrpSpPr/>
          <p:nvPr/>
        </p:nvGrpSpPr>
        <p:grpSpPr>
          <a:xfrm>
            <a:off x="8052999" y="5419255"/>
            <a:ext cx="725768" cy="725766"/>
            <a:chOff x="1105079" y="1849004"/>
            <a:chExt cx="831273" cy="831273"/>
          </a:xfrm>
        </p:grpSpPr>
        <p:sp>
          <p:nvSpPr>
            <p:cNvPr id="9" name="Oval 3"/>
            <p:cNvSpPr/>
            <p:nvPr/>
          </p:nvSpPr>
          <p:spPr>
            <a:xfrm>
              <a:off x="1105079" y="1849004"/>
              <a:ext cx="831273" cy="831273"/>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sp>
          <p:nvSpPr>
            <p:cNvPr id="11" name="Freeform 5"/>
            <p:cNvSpPr/>
            <p:nvPr/>
          </p:nvSpPr>
          <p:spPr bwMode="auto">
            <a:xfrm>
              <a:off x="1363206" y="21230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19" tIns="45709" rIns="91419" bIns="45709" numCol="1" anchor="t" anchorCtr="0" compatLnSpc="1"/>
            <a:lstStyle/>
            <a:p>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grpSp>
      <p:grpSp>
        <p:nvGrpSpPr>
          <p:cNvPr id="15" name="Group 10"/>
          <p:cNvGrpSpPr/>
          <p:nvPr/>
        </p:nvGrpSpPr>
        <p:grpSpPr>
          <a:xfrm>
            <a:off x="4891263" y="5295639"/>
            <a:ext cx="725768" cy="725766"/>
            <a:chOff x="1105079" y="3477054"/>
            <a:chExt cx="831273" cy="831273"/>
          </a:xfrm>
        </p:grpSpPr>
        <p:sp>
          <p:nvSpPr>
            <p:cNvPr id="16" name="Oval 11"/>
            <p:cNvSpPr/>
            <p:nvPr/>
          </p:nvSpPr>
          <p:spPr>
            <a:xfrm>
              <a:off x="1105079" y="3477054"/>
              <a:ext cx="831273" cy="831273"/>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sp>
          <p:nvSpPr>
            <p:cNvPr id="17" name="Freeform 5"/>
            <p:cNvSpPr/>
            <p:nvPr/>
          </p:nvSpPr>
          <p:spPr bwMode="auto">
            <a:xfrm>
              <a:off x="1363206" y="375110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19" tIns="45709" rIns="91419" bIns="45709" numCol="1" anchor="t" anchorCtr="0" compatLnSpc="1"/>
            <a:lstStyle/>
            <a:p>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grpSp>
      <p:grpSp>
        <p:nvGrpSpPr>
          <p:cNvPr id="18" name="Group 13"/>
          <p:cNvGrpSpPr/>
          <p:nvPr/>
        </p:nvGrpSpPr>
        <p:grpSpPr>
          <a:xfrm>
            <a:off x="1729527" y="5419259"/>
            <a:ext cx="725768" cy="725766"/>
            <a:chOff x="1105079" y="5105104"/>
            <a:chExt cx="831273" cy="831273"/>
          </a:xfrm>
        </p:grpSpPr>
        <p:sp>
          <p:nvSpPr>
            <p:cNvPr id="19" name="Oval 14"/>
            <p:cNvSpPr/>
            <p:nvPr/>
          </p:nvSpPr>
          <p:spPr>
            <a:xfrm>
              <a:off x="1105079" y="5105104"/>
              <a:ext cx="831273" cy="831273"/>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sp>
          <p:nvSpPr>
            <p:cNvPr id="20" name="Freeform 5"/>
            <p:cNvSpPr/>
            <p:nvPr/>
          </p:nvSpPr>
          <p:spPr bwMode="auto">
            <a:xfrm>
              <a:off x="1363206" y="53791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19" tIns="45709" rIns="91419" bIns="45709" numCol="1" anchor="t" anchorCtr="0" compatLnSpc="1"/>
            <a:lstStyle/>
            <a:p>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grpSp>
      <p:pic>
        <p:nvPicPr>
          <p:cNvPr id="8" name="Picture 7" descr="Graphical user interface, text, application, chat or text messag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27328" t="36216" r="22447" b="37477"/>
          <a:stretch>
            <a:fillRect/>
          </a:stretch>
        </p:blipFill>
        <p:spPr>
          <a:xfrm>
            <a:off x="1268626" y="1801624"/>
            <a:ext cx="10224588" cy="334706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31" name="组合 30"/>
            <p:cNvGrpSpPr/>
            <p:nvPr/>
          </p:nvGrpSpPr>
          <p:grpSpPr>
            <a:xfrm>
              <a:off x="0" y="53155"/>
              <a:ext cx="12192000" cy="6649630"/>
              <a:chOff x="0" y="53155"/>
              <a:chExt cx="12192000" cy="6649630"/>
            </a:xfrm>
          </p:grpSpPr>
          <p:sp>
            <p:nvSpPr>
              <p:cNvPr id="33" name="矩形 32"/>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36" name="标题 1"/>
              <p:cNvSpPr txBox="1"/>
              <p:nvPr/>
            </p:nvSpPr>
            <p:spPr>
              <a:xfrm>
                <a:off x="634313" y="53155"/>
                <a:ext cx="10923373" cy="1036853"/>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QUAN SÁT TƯ THẾ ĐI ĐỨNG , NGỒI DƯỚI ĐÂY VÀ XÁC ĐỊNH TƯ THẾ ĐÚNG</a:t>
                </a:r>
              </a:p>
            </p:txBody>
          </p:sp>
        </p:grpSp>
      </p:grpSp>
      <p:grpSp>
        <p:nvGrpSpPr>
          <p:cNvPr id="18" name="Group 13"/>
          <p:cNvGrpSpPr/>
          <p:nvPr/>
        </p:nvGrpSpPr>
        <p:grpSpPr>
          <a:xfrm>
            <a:off x="1729527" y="5419259"/>
            <a:ext cx="725768" cy="725766"/>
            <a:chOff x="1105079" y="5105104"/>
            <a:chExt cx="831273" cy="831273"/>
          </a:xfrm>
        </p:grpSpPr>
        <p:sp>
          <p:nvSpPr>
            <p:cNvPr id="19" name="Oval 14"/>
            <p:cNvSpPr/>
            <p:nvPr/>
          </p:nvSpPr>
          <p:spPr>
            <a:xfrm>
              <a:off x="1105079" y="5105104"/>
              <a:ext cx="831273" cy="831273"/>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sp>
          <p:nvSpPr>
            <p:cNvPr id="20" name="Freeform 5"/>
            <p:cNvSpPr/>
            <p:nvPr/>
          </p:nvSpPr>
          <p:spPr bwMode="auto">
            <a:xfrm>
              <a:off x="1363206" y="53791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19" tIns="45709" rIns="91419" bIns="45709" numCol="1" anchor="t" anchorCtr="0" compatLnSpc="1"/>
            <a:lstStyle/>
            <a:p>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grpSp>
      <p:pic>
        <p:nvPicPr>
          <p:cNvPr id="8" name="Picture 7" descr="Graphical user interface, text, application, chat or text messag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27328" t="36216" r="55954" b="38529"/>
          <a:stretch>
            <a:fillRect/>
          </a:stretch>
        </p:blipFill>
        <p:spPr>
          <a:xfrm>
            <a:off x="1268626" y="1801624"/>
            <a:ext cx="3403387" cy="3213289"/>
          </a:xfrm>
          <a:prstGeom prst="rect">
            <a:avLst/>
          </a:prstGeom>
        </p:spPr>
      </p:pic>
      <p:sp>
        <p:nvSpPr>
          <p:cNvPr id="21" name="Rectangle 20"/>
          <p:cNvSpPr/>
          <p:nvPr/>
        </p:nvSpPr>
        <p:spPr>
          <a:xfrm>
            <a:off x="5631656" y="1939244"/>
            <a:ext cx="5600700" cy="3461871"/>
          </a:xfrm>
          <a:prstGeom prst="rect">
            <a:avLst/>
          </a:prstGeom>
          <a:solidFill>
            <a:srgbClr val="1A3C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latin typeface="Calibri" panose="020F0502020204030204" pitchFamily="34" charset="0"/>
                <a:cs typeface="Calibri" panose="020F0502020204030204" pitchFamily="34" charset="0"/>
              </a:rPr>
              <a:t>Tư thế đi đúng: đi thẳng người, không được gù lưng.</a:t>
            </a:r>
            <a:endParaRPr lang="en-US" sz="2800">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31" name="组合 30"/>
            <p:cNvGrpSpPr/>
            <p:nvPr/>
          </p:nvGrpSpPr>
          <p:grpSpPr>
            <a:xfrm>
              <a:off x="0" y="53155"/>
              <a:ext cx="12192000" cy="6649630"/>
              <a:chOff x="0" y="53155"/>
              <a:chExt cx="12192000" cy="6649630"/>
            </a:xfrm>
          </p:grpSpPr>
          <p:sp>
            <p:nvSpPr>
              <p:cNvPr id="33" name="矩形 32"/>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36" name="标题 1"/>
              <p:cNvSpPr txBox="1"/>
              <p:nvPr/>
            </p:nvSpPr>
            <p:spPr>
              <a:xfrm>
                <a:off x="634313" y="53155"/>
                <a:ext cx="10923373" cy="1036853"/>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QUAN SÁT TƯ THẾ ĐI ĐỨNG , NGỒI DƯỚI ĐÂY VÀ XÁC ĐỊNH TƯ THẾ ĐÚNG</a:t>
                </a:r>
              </a:p>
            </p:txBody>
          </p:sp>
        </p:grpSp>
      </p:grpSp>
      <p:grpSp>
        <p:nvGrpSpPr>
          <p:cNvPr id="18" name="Group 13"/>
          <p:cNvGrpSpPr/>
          <p:nvPr/>
        </p:nvGrpSpPr>
        <p:grpSpPr>
          <a:xfrm>
            <a:off x="1729527" y="5419259"/>
            <a:ext cx="725768" cy="725766"/>
            <a:chOff x="1105079" y="5105104"/>
            <a:chExt cx="831273" cy="831273"/>
          </a:xfrm>
        </p:grpSpPr>
        <p:sp>
          <p:nvSpPr>
            <p:cNvPr id="19" name="Oval 14"/>
            <p:cNvSpPr/>
            <p:nvPr/>
          </p:nvSpPr>
          <p:spPr>
            <a:xfrm>
              <a:off x="1105079" y="5105104"/>
              <a:ext cx="831273" cy="831273"/>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sp>
          <p:nvSpPr>
            <p:cNvPr id="20" name="Freeform 5"/>
            <p:cNvSpPr/>
            <p:nvPr/>
          </p:nvSpPr>
          <p:spPr bwMode="auto">
            <a:xfrm>
              <a:off x="1363206" y="53791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19" tIns="45709" rIns="91419" bIns="45709" numCol="1" anchor="t" anchorCtr="0" compatLnSpc="1"/>
            <a:lstStyle/>
            <a:p>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grpSp>
      <p:pic>
        <p:nvPicPr>
          <p:cNvPr id="8" name="Picture 7" descr="Graphical user interface, text, application, chat or text messag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43906" t="36216" r="41988" b="37477"/>
          <a:stretch>
            <a:fillRect/>
          </a:stretch>
        </p:blipFill>
        <p:spPr>
          <a:xfrm>
            <a:off x="1585913" y="1514436"/>
            <a:ext cx="2871787" cy="3347063"/>
          </a:xfrm>
          <a:prstGeom prst="rect">
            <a:avLst/>
          </a:prstGeom>
        </p:spPr>
      </p:pic>
      <p:sp>
        <p:nvSpPr>
          <p:cNvPr id="21" name="Rectangle 20"/>
          <p:cNvSpPr/>
          <p:nvPr/>
        </p:nvSpPr>
        <p:spPr>
          <a:xfrm>
            <a:off x="5631656" y="1939244"/>
            <a:ext cx="5600700" cy="3461871"/>
          </a:xfrm>
          <a:prstGeom prst="rect">
            <a:avLst/>
          </a:prstGeom>
          <a:solidFill>
            <a:srgbClr val="1A3C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latin typeface="Calibri" panose="020F0502020204030204" pitchFamily="34" charset="0"/>
                <a:cs typeface="Calibri" panose="020F0502020204030204" pitchFamily="34" charset="0"/>
              </a:rPr>
              <a:t>Tư thế đứng đúng: Để hai bàn chân tiếp xúc hoàn toàn với mặt đất. Giữ thẳng hai chân để trọng lực cơ thể cân bằng. Giữ lưng thẳng. Đầu cổ giữ thẳng trục với lưng, mắt nhìn về phía trước.</a:t>
            </a:r>
            <a:endParaRPr lang="en-US" sz="2800">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31" name="组合 30"/>
            <p:cNvGrpSpPr/>
            <p:nvPr/>
          </p:nvGrpSpPr>
          <p:grpSpPr>
            <a:xfrm>
              <a:off x="0" y="53155"/>
              <a:ext cx="12192000" cy="6649630"/>
              <a:chOff x="0" y="53155"/>
              <a:chExt cx="12192000" cy="6649630"/>
            </a:xfrm>
          </p:grpSpPr>
          <p:sp>
            <p:nvSpPr>
              <p:cNvPr id="33" name="矩形 32"/>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36" name="标题 1"/>
              <p:cNvSpPr txBox="1"/>
              <p:nvPr/>
            </p:nvSpPr>
            <p:spPr>
              <a:xfrm>
                <a:off x="634313" y="53155"/>
                <a:ext cx="10923373" cy="1036853"/>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QUAN SÁT TƯ THẾ ĐI ĐỨNG , NGỒI DƯỚI ĐÂY VÀ XÁC ĐỊNH TƯ THẾ ĐÚNG</a:t>
                </a:r>
              </a:p>
            </p:txBody>
          </p:sp>
        </p:grpSp>
      </p:grpSp>
      <p:grpSp>
        <p:nvGrpSpPr>
          <p:cNvPr id="18" name="Group 13"/>
          <p:cNvGrpSpPr/>
          <p:nvPr/>
        </p:nvGrpSpPr>
        <p:grpSpPr>
          <a:xfrm>
            <a:off x="1729527" y="5419259"/>
            <a:ext cx="725768" cy="725766"/>
            <a:chOff x="1105079" y="5105104"/>
            <a:chExt cx="831273" cy="831273"/>
          </a:xfrm>
        </p:grpSpPr>
        <p:sp>
          <p:nvSpPr>
            <p:cNvPr id="19" name="Oval 14"/>
            <p:cNvSpPr/>
            <p:nvPr/>
          </p:nvSpPr>
          <p:spPr>
            <a:xfrm>
              <a:off x="1105079" y="5105104"/>
              <a:ext cx="831273" cy="831273"/>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sp>
          <p:nvSpPr>
            <p:cNvPr id="20" name="Freeform 5"/>
            <p:cNvSpPr/>
            <p:nvPr/>
          </p:nvSpPr>
          <p:spPr bwMode="auto">
            <a:xfrm>
              <a:off x="1363206" y="53791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19" tIns="45709" rIns="91419" bIns="45709" numCol="1" anchor="t" anchorCtr="0" compatLnSpc="1"/>
            <a:lstStyle/>
            <a:p>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grpSp>
      <p:pic>
        <p:nvPicPr>
          <p:cNvPr id="8" name="Picture 7" descr="Graphical user interface, text, application, chat or text messag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58082" t="36216" r="22447" b="37477"/>
          <a:stretch>
            <a:fillRect/>
          </a:stretch>
        </p:blipFill>
        <p:spPr>
          <a:xfrm>
            <a:off x="1290445" y="1581100"/>
            <a:ext cx="3963701" cy="3347063"/>
          </a:xfrm>
          <a:prstGeom prst="rect">
            <a:avLst/>
          </a:prstGeom>
        </p:spPr>
      </p:pic>
      <p:sp>
        <p:nvSpPr>
          <p:cNvPr id="21" name="Rectangle 20"/>
          <p:cNvSpPr/>
          <p:nvPr/>
        </p:nvSpPr>
        <p:spPr>
          <a:xfrm>
            <a:off x="5631656" y="1939244"/>
            <a:ext cx="5600700" cy="3461871"/>
          </a:xfrm>
          <a:prstGeom prst="rect">
            <a:avLst/>
          </a:prstGeom>
          <a:solidFill>
            <a:srgbClr val="1A3C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latin typeface="Calibri" panose="020F0502020204030204" pitchFamily="34" charset="0"/>
                <a:cs typeface="Calibri" panose="020F0502020204030204" pitchFamily="34" charset="0"/>
              </a:rPr>
              <a:t>Tư thế ngồi đúng: Hai bàn chân tiếp xúc hoàn toàn với mặt đất. Hai đầu gối giữ vuông góc. Hông giữ vuông góc với thân người. Lưng thẳng. Đầu cổ giữ thẳng trục với lưng. Mắt nhìn về phía trước.</a:t>
            </a:r>
            <a:endParaRPr lang="en-US" sz="2800">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17996"/>
              <a:ext cx="12192000" cy="6484789"/>
              <a:chOff x="0" y="217996"/>
              <a:chExt cx="12192000" cy="6484789"/>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3882587" y="217996"/>
                <a:ext cx="3728700"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28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GÓC </a:t>
                </a:r>
                <a:r>
                  <a:rPr lang="en-US" altLang="zh-CN" sz="2800" spc="600" dirty="0" smtClean="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CHIA </a:t>
                </a:r>
                <a:r>
                  <a:rPr lang="en-US" altLang="zh-CN" sz="28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SẺ</a:t>
                </a:r>
              </a:p>
            </p:txBody>
          </p:sp>
        </p:grpSp>
      </p:grpSp>
      <p:sp>
        <p:nvSpPr>
          <p:cNvPr id="3" name="Oval 34"/>
          <p:cNvSpPr/>
          <p:nvPr/>
        </p:nvSpPr>
        <p:spPr>
          <a:xfrm flipH="1">
            <a:off x="6416888" y="1607420"/>
            <a:ext cx="4427268" cy="4427268"/>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ontserrat Medium" panose="00000600000000000000" pitchFamily="2" charset="0"/>
              <a:cs typeface="Montserrat Medium" panose="00000600000000000000" pitchFamily="2" charset="0"/>
            </a:endParaRPr>
          </a:p>
        </p:txBody>
      </p:sp>
      <p:sp>
        <p:nvSpPr>
          <p:cNvPr id="4" name="Rectangle 26"/>
          <p:cNvSpPr/>
          <p:nvPr/>
        </p:nvSpPr>
        <p:spPr>
          <a:xfrm flipH="1">
            <a:off x="6597613" y="2904189"/>
            <a:ext cx="4091208" cy="1569660"/>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NẾU KHÔNG GIỮ CHO TƯ THẾ ĐI ĐỨNG, NGỒI ĐÚNG THÌ SỨC KHOẺ CÁ NHÂN EM SẼ BỊ ẢNH HƯỞNG NHƯ THẾ NÀO?</a:t>
            </a:r>
          </a:p>
        </p:txBody>
      </p:sp>
      <p:sp>
        <p:nvSpPr>
          <p:cNvPr id="12" name="矩形 3"/>
          <p:cNvSpPr/>
          <p:nvPr/>
        </p:nvSpPr>
        <p:spPr>
          <a:xfrm>
            <a:off x="835546" y="1922555"/>
            <a:ext cx="5260454" cy="3684723"/>
          </a:xfrm>
          <a:prstGeom prst="rect">
            <a:avLst/>
          </a:prstGeom>
          <a:blipFill dpi="0" rotWithShape="1">
            <a:blip r:embed="rId3"/>
            <a:srcRect/>
            <a:tile tx="0" ty="0" sx="55000" sy="55000" flip="none" algn="b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cs typeface="Montserrat Medium" panose="000006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47725"/>
              <a:ext cx="12192000" cy="6455060"/>
              <a:chOff x="0" y="247725"/>
              <a:chExt cx="12192000" cy="6455060"/>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4291893" y="247725"/>
                <a:ext cx="3746117"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28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GÓC CHIA SẺ</a:t>
                </a:r>
              </a:p>
            </p:txBody>
          </p:sp>
        </p:grpSp>
      </p:grpSp>
      <p:sp>
        <p:nvSpPr>
          <p:cNvPr id="3" name="Oval 34"/>
          <p:cNvSpPr/>
          <p:nvPr/>
        </p:nvSpPr>
        <p:spPr>
          <a:xfrm flipH="1">
            <a:off x="6416888" y="1607420"/>
            <a:ext cx="4427268" cy="4427268"/>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ontserrat Medium" panose="00000600000000000000" pitchFamily="2" charset="0"/>
              <a:cs typeface="Montserrat Medium" panose="00000600000000000000" pitchFamily="2" charset="0"/>
            </a:endParaRPr>
          </a:p>
        </p:txBody>
      </p:sp>
      <p:sp>
        <p:nvSpPr>
          <p:cNvPr id="4" name="Rectangle 26"/>
          <p:cNvSpPr/>
          <p:nvPr/>
        </p:nvSpPr>
        <p:spPr>
          <a:xfrm flipH="1">
            <a:off x="7209495" y="2550493"/>
            <a:ext cx="2842054"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n-US" sz="2800" dirty="0">
                <a:solidFill>
                  <a:schemeClr val="bg1"/>
                </a:solidFill>
                <a:latin typeface="Calibri" panose="020F0502020204030204" pitchFamily="34" charset="0"/>
                <a:cs typeface="Calibri" panose="020F0502020204030204" pitchFamily="34" charset="0"/>
              </a:rPr>
              <a:t>N</a:t>
            </a:r>
            <a:r>
              <a:rPr lang="vi-VN" sz="2800" dirty="0">
                <a:solidFill>
                  <a:schemeClr val="bg1"/>
                </a:solidFill>
                <a:latin typeface="Calibri" panose="020F0502020204030204" pitchFamily="34" charset="0"/>
                <a:cs typeface="Calibri" panose="020F0502020204030204" pitchFamily="34" charset="0"/>
              </a:rPr>
              <a:t>ế</a:t>
            </a:r>
            <a:r>
              <a:rPr lang="en-US" sz="2800" dirty="0">
                <a:solidFill>
                  <a:schemeClr val="bg1"/>
                </a:solidFill>
                <a:latin typeface="Calibri" panose="020F0502020204030204" pitchFamily="34" charset="0"/>
                <a:cs typeface="Calibri" panose="020F0502020204030204" pitchFamily="34" charset="0"/>
              </a:rPr>
              <a:t>u </a:t>
            </a:r>
            <a:r>
              <a:rPr lang="vi-VN" sz="2800" dirty="0">
                <a:solidFill>
                  <a:schemeClr val="bg1"/>
                </a:solidFill>
                <a:latin typeface="Calibri" panose="020F0502020204030204" pitchFamily="34" charset="0"/>
                <a:cs typeface="Calibri" panose="020F0502020204030204" pitchFamily="34" charset="0"/>
              </a:rPr>
              <a:t>đi, đứng, ngồi không đúng tư thế sẽ bị vẹo cột sống, ảnh hưởng đến hệ cơ và dáng người.</a:t>
            </a:r>
            <a:endParaRPr lang="en-US" sz="2800" dirty="0">
              <a:solidFill>
                <a:schemeClr val="bg1"/>
              </a:solidFill>
              <a:latin typeface="Calibri" panose="020F0502020204030204" pitchFamily="34" charset="0"/>
              <a:cs typeface="Calibri" panose="020F0502020204030204" pitchFamily="34" charset="0"/>
            </a:endParaRPr>
          </a:p>
        </p:txBody>
      </p:sp>
      <p:sp>
        <p:nvSpPr>
          <p:cNvPr id="12" name="矩形 3"/>
          <p:cNvSpPr/>
          <p:nvPr/>
        </p:nvSpPr>
        <p:spPr>
          <a:xfrm>
            <a:off x="835546" y="1922555"/>
            <a:ext cx="5260454" cy="3684723"/>
          </a:xfrm>
          <a:prstGeom prst="rect">
            <a:avLst/>
          </a:prstGeom>
          <a:blipFill dpi="0" rotWithShape="1">
            <a:blip r:embed="rId3"/>
            <a:srcRect/>
            <a:tile tx="0" ty="0" sx="55000" sy="55000" flip="none" algn="b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cs typeface="Montserrat Medium" panose="00000600000000000000" pitchFamily="2" charset="0"/>
            </a:endParaRPr>
          </a:p>
        </p:txBody>
      </p:sp>
      <p:sp>
        <p:nvSpPr>
          <p:cNvPr id="11" name="Rectangle 10"/>
          <p:cNvSpPr/>
          <p:nvPr/>
        </p:nvSpPr>
        <p:spPr>
          <a:xfrm>
            <a:off x="182963" y="599796"/>
            <a:ext cx="1305165" cy="1569660"/>
          </a:xfrm>
          <a:prstGeom prst="rect">
            <a:avLst/>
          </a:prstGeom>
        </p:spPr>
        <p:txBody>
          <a:bodyPr wrap="none">
            <a:spAutoFit/>
          </a:bodyPr>
          <a:lstStyle/>
          <a:p>
            <a:pPr>
              <a:defRPr/>
            </a:pPr>
            <a:r>
              <a:rPr lang="en-US" altLang="en-US" sz="9600" dirty="0">
                <a:solidFill>
                  <a:srgbClr val="000000"/>
                </a:solidFill>
                <a:effectLst>
                  <a:outerShdw blurRad="38100" dist="38100" dir="2700000" algn="tl">
                    <a:srgbClr val="C0C0C0"/>
                  </a:outerShdw>
                </a:effectLst>
                <a:sym typeface="Wingdings" panose="05000000000000000000" pitchFamily="2" charset="2"/>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p:nvSpPr>
        <p:spPr>
          <a:xfrm>
            <a:off x="2817341" y="2274838"/>
            <a:ext cx="7389340" cy="1753235"/>
          </a:xfrm>
          <a:prstGeom prst="rect">
            <a:avLst/>
          </a:prstGeom>
        </p:spPr>
        <p:txBody>
          <a:bodyPr wrap="square">
            <a:spAutoFit/>
          </a:bodyPr>
          <a:lstStyle/>
          <a:p>
            <a:pPr algn="ctr"/>
            <a:r>
              <a:rPr kumimoji="1" lang="en-US" altLang="zh-CN" sz="3600" b="1" spc="600" dirty="0">
                <a:solidFill>
                  <a:srgbClr val="65A1BD"/>
                </a:solidFill>
                <a:latin typeface="Times New Roman" panose="02020603050405020304" pitchFamily="18" charset="0"/>
                <a:ea typeface="Elsie" panose="02000000000000000000" charset="0"/>
                <a:cs typeface="Times New Roman" panose="02020603050405020304" pitchFamily="18" charset="0"/>
              </a:rPr>
              <a:t>SẮP XẾP </a:t>
            </a:r>
          </a:p>
          <a:p>
            <a:pPr algn="ctr"/>
            <a:r>
              <a:rPr kumimoji="1" lang="en-US" altLang="zh-CN" sz="3600" b="1" spc="600" dirty="0">
                <a:solidFill>
                  <a:srgbClr val="65A1BD"/>
                </a:solidFill>
                <a:latin typeface="Times New Roman" panose="02020603050405020304" pitchFamily="18" charset="0"/>
                <a:ea typeface="Elsie" panose="02000000000000000000" charset="0"/>
                <a:cs typeface="Times New Roman" panose="02020603050405020304" pitchFamily="18" charset="0"/>
              </a:rPr>
              <a:t>GÓC HỌC TẬP VÀ SINH HOẠT CÁ NHÂN</a:t>
            </a:r>
          </a:p>
        </p:txBody>
      </p:sp>
      <p:sp>
        <p:nvSpPr>
          <p:cNvPr id="5" name="矩形 38"/>
          <p:cNvSpPr/>
          <p:nvPr/>
        </p:nvSpPr>
        <p:spPr>
          <a:xfrm>
            <a:off x="4777468" y="1164998"/>
            <a:ext cx="2957862" cy="911876"/>
          </a:xfrm>
          <a:prstGeom prst="rect">
            <a:avLst/>
          </a:prstGeom>
          <a:solidFill>
            <a:srgbClr val="66A1BD"/>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4000" b="1"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NHIỆM VỤ 3</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750"/>
                                        <p:tgtEl>
                                          <p:spTgt spid="2">
                                            <p:txEl>
                                              <p:pRg st="0" end="0"/>
                                            </p:txEl>
                                          </p:spTgt>
                                        </p:tgtEl>
                                      </p:cBhvr>
                                    </p:animEffect>
                                    <p:anim calcmode="lin" valueType="num">
                                      <p:cBhvr>
                                        <p:cTn id="12" dur="7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750"/>
                                        <p:tgtEl>
                                          <p:spTgt spid="2">
                                            <p:txEl>
                                              <p:pRg st="1" end="1"/>
                                            </p:txEl>
                                          </p:spTgt>
                                        </p:tgtEl>
                                      </p:cBhvr>
                                    </p:animEffect>
                                    <p:anim calcmode="lin" valueType="num">
                                      <p:cBhvr>
                                        <p:cTn id="18" dur="75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75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50"/>
                                        <p:tgtEl>
                                          <p:spTgt spid="5"/>
                                        </p:tgtEl>
                                      </p:cBhvr>
                                    </p:animEffect>
                                    <p:anim calcmode="lin" valueType="num">
                                      <p:cBhvr>
                                        <p:cTn id="24" dur="750" fill="hold"/>
                                        <p:tgtEl>
                                          <p:spTgt spid="5"/>
                                        </p:tgtEl>
                                        <p:attrNameLst>
                                          <p:attrName>ppt_x</p:attrName>
                                        </p:attrNameLst>
                                      </p:cBhvr>
                                      <p:tavLst>
                                        <p:tav tm="0">
                                          <p:val>
                                            <p:strVal val="#ppt_x"/>
                                          </p:val>
                                        </p:tav>
                                        <p:tav tm="100000">
                                          <p:val>
                                            <p:strVal val="#ppt_x"/>
                                          </p:val>
                                        </p:tav>
                                      </p:tavLst>
                                    </p:anim>
                                    <p:anim calcmode="lin" valueType="num">
                                      <p:cBhvr>
                                        <p:cTn id="25"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p:nvSpPr>
        <p:spPr>
          <a:xfrm>
            <a:off x="3508106" y="2274838"/>
            <a:ext cx="5957170" cy="2306955"/>
          </a:xfrm>
          <a:prstGeom prst="rect">
            <a:avLst/>
          </a:prstGeom>
        </p:spPr>
        <p:txBody>
          <a:bodyPr wrap="square">
            <a:spAutoFit/>
          </a:bodyPr>
          <a:lstStyle/>
          <a:p>
            <a:pPr algn="dist"/>
            <a:r>
              <a:rPr kumimoji="1" lang="en-US" altLang="zh-CN" sz="4800" spc="600" dirty="0">
                <a:solidFill>
                  <a:srgbClr val="65A1BD"/>
                </a:solidFill>
                <a:latin typeface="Calibri" panose="020F0502020204030204" pitchFamily="34" charset="0"/>
                <a:ea typeface="Elsie" panose="02000000000000000000" charset="0"/>
                <a:cs typeface="Calibri" panose="020F0502020204030204" pitchFamily="34" charset="0"/>
              </a:rPr>
              <a:t>Em hãy chia sẻ về việc sắp xếp góc học tập của mình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750"/>
                                        <p:tgtEl>
                                          <p:spTgt spid="2">
                                            <p:txEl>
                                              <p:pRg st="0" end="0"/>
                                            </p:txEl>
                                          </p:spTgt>
                                        </p:tgtEl>
                                      </p:cBhvr>
                                    </p:animEffect>
                                    <p:anim calcmode="lin" valueType="num">
                                      <p:cBhvr>
                                        <p:cTn id="12" dur="7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Box 3"/>
          <p:cNvSpPr txBox="1"/>
          <p:nvPr/>
        </p:nvSpPr>
        <p:spPr>
          <a:xfrm>
            <a:off x="3384550" y="1516380"/>
            <a:ext cx="8521700" cy="368300"/>
          </a:xfrm>
          <a:prstGeom prst="rect">
            <a:avLst/>
          </a:prstGeom>
          <a:noFill/>
        </p:spPr>
        <p:txBody>
          <a:bodyPr wrap="square" rtlCol="0">
            <a:spAutoFit/>
          </a:bodyPr>
          <a:lstStyle/>
          <a:p>
            <a:r>
              <a:rPr lang="en-US"/>
              <a:t>Bài hát “ GHEN CÔ VY”</a:t>
            </a:r>
          </a:p>
        </p:txBody>
      </p:sp>
      <p:pic>
        <p:nvPicPr>
          <p:cNvPr id="5" name="Picture 4" descr="maxresdefault"/>
          <p:cNvPicPr>
            <a:picLocks noChangeAspect="1"/>
          </p:cNvPicPr>
          <p:nvPr/>
        </p:nvPicPr>
        <p:blipFill>
          <a:blip r:embed="rId4"/>
          <a:stretch>
            <a:fillRect/>
          </a:stretch>
        </p:blipFill>
        <p:spPr>
          <a:xfrm>
            <a:off x="0" y="-635"/>
            <a:ext cx="12192000" cy="685863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组合 8"/>
          <p:cNvGrpSpPr/>
          <p:nvPr/>
        </p:nvGrpSpPr>
        <p:grpSpPr>
          <a:xfrm>
            <a:off x="-1" y="0"/>
            <a:ext cx="12192002" cy="6858000"/>
            <a:chOff x="-1" y="0"/>
            <a:chExt cx="12192002" cy="6858000"/>
          </a:xfrm>
        </p:grpSpPr>
        <p:grpSp>
          <p:nvGrpSpPr>
            <p:cNvPr id="10" name="组合 9"/>
            <p:cNvGrpSpPr/>
            <p:nvPr/>
          </p:nvGrpSpPr>
          <p:grpSpPr>
            <a:xfrm>
              <a:off x="-1" y="0"/>
              <a:ext cx="12192002" cy="6858000"/>
              <a:chOff x="-1" y="0"/>
              <a:chExt cx="12192002" cy="685800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15360" t="31286" r="15896" b="-30"/>
              <a:stretch>
                <a:fillRect/>
              </a:stretch>
            </p:blipFill>
            <p:spPr>
              <a:xfrm>
                <a:off x="0" y="0"/>
                <a:ext cx="12192000" cy="6858000"/>
              </a:xfrm>
              <a:prstGeom prst="rect">
                <a:avLst/>
              </a:prstGeom>
            </p:spPr>
          </p:pic>
          <p:sp>
            <p:nvSpPr>
              <p:cNvPr id="13" name="矩形 12"/>
              <p:cNvSpPr/>
              <p:nvPr/>
            </p:nvSpPr>
            <p:spPr>
              <a:xfrm flipV="1">
                <a:off x="-1" y="1120139"/>
                <a:ext cx="12192002" cy="55468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TextBox 8"/>
              <p:cNvSpPr txBox="1">
                <a:spLocks noChangeArrowheads="1"/>
              </p:cNvSpPr>
              <p:nvPr/>
            </p:nvSpPr>
            <p:spPr bwMode="auto">
              <a:xfrm>
                <a:off x="4543784" y="287595"/>
                <a:ext cx="336731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dist" eaLnBrk="1" hangingPunct="1"/>
                <a:r>
                  <a:rPr lang="vi-VN" altLang="zh-CN" sz="4400" spc="300" dirty="0">
                    <a:solidFill>
                      <a:srgbClr val="65A1BD"/>
                    </a:solidFill>
                    <a:latin typeface="Elsie" panose="02000000000000000000" charset="0"/>
                    <a:ea typeface="Elsie" panose="02000000000000000000" charset="0"/>
                    <a:sym typeface="Arial" panose="020B0604020202020204" pitchFamily="34" charset="0"/>
                  </a:rPr>
                  <a:t>_KẾT LUẬN_</a:t>
                </a:r>
                <a:endParaRPr lang="zh-CN" altLang="en-US" sz="4400" spc="300" dirty="0">
                  <a:solidFill>
                    <a:srgbClr val="65A1BD"/>
                  </a:solidFill>
                  <a:latin typeface="Elsie" panose="02000000000000000000" charset="0"/>
                  <a:ea typeface="Elsie" panose="02000000000000000000" charset="0"/>
                  <a:sym typeface="Arial" panose="020B0604020202020204" pitchFamily="34" charset="0"/>
                </a:endParaRPr>
              </a:p>
            </p:txBody>
          </p:sp>
        </p:grpSp>
        <p:cxnSp>
          <p:nvCxnSpPr>
            <p:cNvPr id="11" name="直接连接符 10"/>
            <p:cNvCxnSpPr/>
            <p:nvPr/>
          </p:nvCxnSpPr>
          <p:spPr>
            <a:xfrm>
              <a:off x="-1" y="1120139"/>
              <a:ext cx="12192001" cy="0"/>
            </a:xfrm>
            <a:prstGeom prst="line">
              <a:avLst/>
            </a:prstGeom>
            <a:ln>
              <a:solidFill>
                <a:srgbClr val="65A1BD"/>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573767" y="4717480"/>
            <a:ext cx="6091464" cy="7117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p:txBody>
      </p:sp>
      <p:sp>
        <p:nvSpPr>
          <p:cNvPr id="6" name="文本框 5"/>
          <p:cNvSpPr txBox="1"/>
          <p:nvPr/>
        </p:nvSpPr>
        <p:spPr>
          <a:xfrm>
            <a:off x="1328110" y="2819626"/>
            <a:ext cx="4602068" cy="521970"/>
          </a:xfrm>
          <a:prstGeom prst="rect">
            <a:avLst/>
          </a:prstGeom>
          <a:noFill/>
        </p:spPr>
        <p:txBody>
          <a:bodyPr wrap="square" rtlCol="0">
            <a:spAutoFit/>
          </a:bodyPr>
          <a:lstStyle/>
          <a:p>
            <a:pPr algn="dist"/>
            <a:r>
              <a:rPr lang="zh-CN" altLang="en-US" sz="2800" dirty="0">
                <a:solidFill>
                  <a:schemeClr val="bg1"/>
                </a:solidFill>
                <a:latin typeface="Elsie" panose="02000000000000000000" charset="0"/>
                <a:ea typeface="Elsie" panose="02000000000000000000" charset="0"/>
              </a:rPr>
              <a:t>Click Add a Title</a:t>
            </a:r>
          </a:p>
        </p:txBody>
      </p:sp>
      <p:grpSp>
        <p:nvGrpSpPr>
          <p:cNvPr id="15" name="组合 8"/>
          <p:cNvGrpSpPr/>
          <p:nvPr/>
        </p:nvGrpSpPr>
        <p:grpSpPr>
          <a:xfrm>
            <a:off x="-1" y="0"/>
            <a:ext cx="12192002" cy="6858000"/>
            <a:chOff x="-1" y="0"/>
            <a:chExt cx="12192002" cy="6858000"/>
          </a:xfrm>
        </p:grpSpPr>
        <p:grpSp>
          <p:nvGrpSpPr>
            <p:cNvPr id="16" name="组合 9"/>
            <p:cNvGrpSpPr/>
            <p:nvPr/>
          </p:nvGrpSpPr>
          <p:grpSpPr>
            <a:xfrm>
              <a:off x="-1" y="0"/>
              <a:ext cx="12192002" cy="6858000"/>
              <a:chOff x="-1" y="0"/>
              <a:chExt cx="12192002" cy="6858000"/>
            </a:xfrm>
          </p:grpSpPr>
          <p:pic>
            <p:nvPicPr>
              <p:cNvPr id="18" name="图片 11"/>
              <p:cNvPicPr>
                <a:picLocks noChangeAspect="1"/>
              </p:cNvPicPr>
              <p:nvPr/>
            </p:nvPicPr>
            <p:blipFill rotWithShape="1">
              <a:blip r:embed="rId3">
                <a:extLst>
                  <a:ext uri="{28A0092B-C50C-407E-A947-70E740481C1C}">
                    <a14:useLocalDpi xmlns:a14="http://schemas.microsoft.com/office/drawing/2010/main" val="0"/>
                  </a:ext>
                </a:extLst>
              </a:blip>
              <a:srcRect l="15360" t="31286" r="15896" b="-30"/>
              <a:stretch>
                <a:fillRect/>
              </a:stretch>
            </p:blipFill>
            <p:spPr>
              <a:xfrm>
                <a:off x="0" y="0"/>
                <a:ext cx="12192000" cy="6858000"/>
              </a:xfrm>
              <a:prstGeom prst="rect">
                <a:avLst/>
              </a:prstGeom>
            </p:spPr>
          </p:pic>
          <p:sp>
            <p:nvSpPr>
              <p:cNvPr id="19" name="矩形 12"/>
              <p:cNvSpPr/>
              <p:nvPr/>
            </p:nvSpPr>
            <p:spPr>
              <a:xfrm flipV="1">
                <a:off x="-1" y="1120139"/>
                <a:ext cx="12192002" cy="55468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TextBox 8"/>
              <p:cNvSpPr txBox="1">
                <a:spLocks noChangeArrowheads="1"/>
              </p:cNvSpPr>
              <p:nvPr/>
            </p:nvSpPr>
            <p:spPr bwMode="auto">
              <a:xfrm>
                <a:off x="4543784" y="380086"/>
                <a:ext cx="33673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dist" eaLnBrk="1" hangingPunct="1"/>
                <a:r>
                  <a:rPr lang="vi-VN" altLang="zh-CN" sz="3200" spc="300" dirty="0">
                    <a:solidFill>
                      <a:srgbClr val="65A1BD"/>
                    </a:solidFill>
                    <a:latin typeface="Calibri" panose="020F0502020204030204" pitchFamily="34" charset="0"/>
                    <a:ea typeface="Elsie" panose="02000000000000000000" charset="0"/>
                    <a:cs typeface="Calibri" panose="020F0502020204030204" pitchFamily="34" charset="0"/>
                    <a:sym typeface="Arial" panose="020B0604020202020204" pitchFamily="34" charset="0"/>
                  </a:rPr>
                  <a:t>_GÓC SẮP XẾP_</a:t>
                </a:r>
                <a:endParaRPr lang="zh-CN" altLang="en-US" sz="3200" spc="300" dirty="0">
                  <a:solidFill>
                    <a:srgbClr val="65A1BD"/>
                  </a:solidFill>
                  <a:latin typeface="Calibri" panose="020F0502020204030204" pitchFamily="34" charset="0"/>
                  <a:ea typeface="Elsie" panose="02000000000000000000" charset="0"/>
                  <a:cs typeface="Calibri" panose="020F0502020204030204" pitchFamily="34" charset="0"/>
                  <a:sym typeface="Arial" panose="020B0604020202020204" pitchFamily="34" charset="0"/>
                </a:endParaRPr>
              </a:p>
            </p:txBody>
          </p:sp>
        </p:grpSp>
        <p:cxnSp>
          <p:nvCxnSpPr>
            <p:cNvPr id="17" name="直接连接符 10"/>
            <p:cNvCxnSpPr/>
            <p:nvPr/>
          </p:nvCxnSpPr>
          <p:spPr>
            <a:xfrm>
              <a:off x="-1" y="1120139"/>
              <a:ext cx="12192001" cy="0"/>
            </a:xfrm>
            <a:prstGeom prst="line">
              <a:avLst/>
            </a:prstGeom>
            <a:ln>
              <a:solidFill>
                <a:srgbClr val="65A1BD"/>
              </a:solidFill>
            </a:ln>
          </p:spPr>
          <p:style>
            <a:lnRef idx="1">
              <a:schemeClr val="accent1"/>
            </a:lnRef>
            <a:fillRef idx="0">
              <a:schemeClr val="accent1"/>
            </a:fillRef>
            <a:effectRef idx="0">
              <a:schemeClr val="accent1"/>
            </a:effectRef>
            <a:fontRef idx="minor">
              <a:schemeClr val="tx1"/>
            </a:fontRef>
          </p:style>
        </p:cxnSp>
      </p:grpSp>
      <p:sp>
        <p:nvSpPr>
          <p:cNvPr id="23" name="文本框 5"/>
          <p:cNvSpPr txBox="1"/>
          <p:nvPr/>
        </p:nvSpPr>
        <p:spPr>
          <a:xfrm>
            <a:off x="1318465" y="2296406"/>
            <a:ext cx="4602068" cy="1815882"/>
          </a:xfrm>
          <a:prstGeom prst="rect">
            <a:avLst/>
          </a:prstGeom>
          <a:noFill/>
        </p:spPr>
        <p:txBody>
          <a:bodyPr wrap="square" rtlCol="0">
            <a:spAutoFit/>
          </a:bodyPr>
          <a:lstStyle/>
          <a:p>
            <a:pPr lvl="0" algn="just"/>
            <a:r>
              <a:rPr lang="en-US" sz="2800">
                <a:solidFill>
                  <a:schemeClr val="bg1"/>
                </a:solidFill>
                <a:latin typeface="Calibri" panose="020F0502020204030204" pitchFamily="34" charset="0"/>
                <a:cs typeface="Calibri" panose="020F0502020204030204" pitchFamily="34" charset="0"/>
              </a:rPr>
              <a:t>Góc học tập là nơi cất giữ sách vở, đồ dùng học tập và là nơi ngôi học hằng ngày của các em.</a:t>
            </a:r>
          </a:p>
        </p:txBody>
      </p:sp>
      <p:sp>
        <p:nvSpPr>
          <p:cNvPr id="24" name="文本框 3"/>
          <p:cNvSpPr txBox="1"/>
          <p:nvPr/>
        </p:nvSpPr>
        <p:spPr>
          <a:xfrm>
            <a:off x="2520061" y="4948365"/>
            <a:ext cx="7151875" cy="829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kumimoji="1" lang="en-US" altLang="zh-CN" sz="2400" spc="600" dirty="0">
                <a:solidFill>
                  <a:srgbClr val="65A1BD"/>
                </a:solidFill>
                <a:latin typeface="Calibri" panose="020F0502020204030204" pitchFamily="34" charset="0"/>
                <a:ea typeface="Elsie" panose="02000000000000000000" charset="0"/>
                <a:cs typeface="Calibri" panose="020F0502020204030204" pitchFamily="34" charset="0"/>
              </a:rPr>
              <a:t>THAM KHẢO HÌNH ẢNH VÀ ĐƯA RA Ý TƯỞNG SẮP XẾP GỌC HỌC TẬP</a:t>
            </a:r>
          </a:p>
        </p:txBody>
      </p:sp>
      <p:pic>
        <p:nvPicPr>
          <p:cNvPr id="3" name="Picture 2" descr="A picture containing diagram&#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366" y="1756547"/>
            <a:ext cx="4610100" cy="2895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1000"/>
                                        <p:tgtEl>
                                          <p:spTgt spid="6"/>
                                        </p:tgtEl>
                                      </p:cBhvr>
                                    </p:animEffect>
                                  </p:childTnLst>
                                </p:cTn>
                              </p:par>
                            </p:childTnLst>
                          </p:cTn>
                        </p:par>
                        <p:par>
                          <p:cTn id="8" fill="hold">
                            <p:stCondLst>
                              <p:cond delay="1000"/>
                            </p:stCondLst>
                            <p:childTnLst>
                              <p:par>
                                <p:cTn id="9" presetID="14" presetClass="entr" presetSubtype="5" fill="hold" grpId="1"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vertical)">
                                      <p:cBhvr>
                                        <p:cTn id="11" dur="500"/>
                                        <p:tgtEl>
                                          <p:spTgt spid="4"/>
                                        </p:tgtEl>
                                      </p:cBhvr>
                                    </p:animEffect>
                                  </p:childTnLst>
                                </p:cTn>
                              </p:par>
                            </p:childTnLst>
                          </p:cTn>
                        </p:par>
                        <p:par>
                          <p:cTn id="12" fill="hold">
                            <p:stCondLst>
                              <p:cond delay="1500"/>
                            </p:stCondLst>
                            <p:childTnLst>
                              <p:par>
                                <p:cTn id="13" presetID="18" presetClass="entr" presetSubtype="6"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strips(downRight)">
                                      <p:cBhvr>
                                        <p:cTn id="15" dur="1000"/>
                                        <p:tgtEl>
                                          <p:spTgt spid="23"/>
                                        </p:tgtEl>
                                      </p:cBhvr>
                                    </p:animEffect>
                                  </p:childTnLst>
                                </p:cTn>
                              </p:par>
                            </p:childTnLst>
                          </p:cTn>
                        </p:par>
                        <p:par>
                          <p:cTn id="16" fill="hold">
                            <p:stCondLst>
                              <p:cond delay="2500"/>
                            </p:stCondLst>
                            <p:childTnLst>
                              <p:par>
                                <p:cTn id="17" presetID="14" presetClass="entr" presetSubtype="5" fill="hold" grpId="1"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23" grpId="0"/>
      <p:bldP spid="24" grpId="0"/>
      <p:bldP spid="24"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组合 8"/>
          <p:cNvGrpSpPr/>
          <p:nvPr/>
        </p:nvGrpSpPr>
        <p:grpSpPr>
          <a:xfrm>
            <a:off x="-1" y="0"/>
            <a:ext cx="12192002" cy="6858000"/>
            <a:chOff x="-1" y="0"/>
            <a:chExt cx="12192002" cy="6858000"/>
          </a:xfrm>
        </p:grpSpPr>
        <p:grpSp>
          <p:nvGrpSpPr>
            <p:cNvPr id="10" name="组合 9"/>
            <p:cNvGrpSpPr/>
            <p:nvPr/>
          </p:nvGrpSpPr>
          <p:grpSpPr>
            <a:xfrm>
              <a:off x="-1" y="0"/>
              <a:ext cx="12192002" cy="6858000"/>
              <a:chOff x="-1" y="0"/>
              <a:chExt cx="12192002" cy="685800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15360" t="31286" r="15896" b="-30"/>
              <a:stretch>
                <a:fillRect/>
              </a:stretch>
            </p:blipFill>
            <p:spPr>
              <a:xfrm>
                <a:off x="0" y="0"/>
                <a:ext cx="12192000" cy="6858000"/>
              </a:xfrm>
              <a:prstGeom prst="rect">
                <a:avLst/>
              </a:prstGeom>
            </p:spPr>
          </p:pic>
          <p:sp>
            <p:nvSpPr>
              <p:cNvPr id="13" name="矩形 12"/>
              <p:cNvSpPr/>
              <p:nvPr/>
            </p:nvSpPr>
            <p:spPr>
              <a:xfrm flipV="1">
                <a:off x="-1" y="1120139"/>
                <a:ext cx="12192002" cy="55468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TextBox 8"/>
              <p:cNvSpPr txBox="1">
                <a:spLocks noChangeArrowheads="1"/>
              </p:cNvSpPr>
              <p:nvPr/>
            </p:nvSpPr>
            <p:spPr bwMode="auto">
              <a:xfrm>
                <a:off x="4543784" y="287595"/>
                <a:ext cx="336731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dist" eaLnBrk="1" hangingPunct="1"/>
                <a:r>
                  <a:rPr lang="vi-VN" altLang="zh-CN" sz="4400" spc="300" dirty="0">
                    <a:solidFill>
                      <a:srgbClr val="65A1BD"/>
                    </a:solidFill>
                    <a:latin typeface="Elsie" panose="02000000000000000000" charset="0"/>
                    <a:ea typeface="Elsie" panose="02000000000000000000" charset="0"/>
                    <a:sym typeface="Arial" panose="020B0604020202020204" pitchFamily="34" charset="0"/>
                  </a:rPr>
                  <a:t>_KẾT LUẬN_</a:t>
                </a:r>
                <a:endParaRPr lang="zh-CN" altLang="en-US" sz="4400" spc="300" dirty="0">
                  <a:solidFill>
                    <a:srgbClr val="65A1BD"/>
                  </a:solidFill>
                  <a:latin typeface="Elsie" panose="02000000000000000000" charset="0"/>
                  <a:ea typeface="Elsie" panose="02000000000000000000" charset="0"/>
                  <a:sym typeface="Arial" panose="020B0604020202020204" pitchFamily="34" charset="0"/>
                </a:endParaRPr>
              </a:p>
            </p:txBody>
          </p:sp>
        </p:grpSp>
        <p:cxnSp>
          <p:nvCxnSpPr>
            <p:cNvPr id="11" name="直接连接符 10"/>
            <p:cNvCxnSpPr/>
            <p:nvPr/>
          </p:nvCxnSpPr>
          <p:spPr>
            <a:xfrm>
              <a:off x="-1" y="1120139"/>
              <a:ext cx="12192001" cy="0"/>
            </a:xfrm>
            <a:prstGeom prst="line">
              <a:avLst/>
            </a:prstGeom>
            <a:ln>
              <a:solidFill>
                <a:srgbClr val="65A1BD"/>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573767" y="4717480"/>
            <a:ext cx="6091464" cy="7117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p:txBody>
      </p:sp>
      <p:sp>
        <p:nvSpPr>
          <p:cNvPr id="6" name="文本框 5"/>
          <p:cNvSpPr txBox="1"/>
          <p:nvPr/>
        </p:nvSpPr>
        <p:spPr>
          <a:xfrm>
            <a:off x="1328110" y="2819626"/>
            <a:ext cx="4602068" cy="521970"/>
          </a:xfrm>
          <a:prstGeom prst="rect">
            <a:avLst/>
          </a:prstGeom>
          <a:noFill/>
        </p:spPr>
        <p:txBody>
          <a:bodyPr wrap="square" rtlCol="0">
            <a:spAutoFit/>
          </a:bodyPr>
          <a:lstStyle/>
          <a:p>
            <a:pPr algn="dist"/>
            <a:r>
              <a:rPr lang="zh-CN" altLang="en-US" sz="2800" dirty="0">
                <a:solidFill>
                  <a:schemeClr val="bg1"/>
                </a:solidFill>
                <a:latin typeface="Elsie" panose="02000000000000000000" charset="0"/>
                <a:ea typeface="Elsie" panose="02000000000000000000" charset="0"/>
              </a:rPr>
              <a:t>Click Add a Title</a:t>
            </a:r>
          </a:p>
        </p:txBody>
      </p:sp>
      <p:grpSp>
        <p:nvGrpSpPr>
          <p:cNvPr id="15" name="组合 8"/>
          <p:cNvGrpSpPr/>
          <p:nvPr/>
        </p:nvGrpSpPr>
        <p:grpSpPr>
          <a:xfrm>
            <a:off x="-1" y="0"/>
            <a:ext cx="12192002" cy="6858000"/>
            <a:chOff x="-1" y="0"/>
            <a:chExt cx="12192002" cy="6858000"/>
          </a:xfrm>
        </p:grpSpPr>
        <p:grpSp>
          <p:nvGrpSpPr>
            <p:cNvPr id="16" name="组合 9"/>
            <p:cNvGrpSpPr/>
            <p:nvPr/>
          </p:nvGrpSpPr>
          <p:grpSpPr>
            <a:xfrm>
              <a:off x="-1" y="0"/>
              <a:ext cx="12192002" cy="6858000"/>
              <a:chOff x="-1" y="0"/>
              <a:chExt cx="12192002" cy="6858000"/>
            </a:xfrm>
          </p:grpSpPr>
          <p:pic>
            <p:nvPicPr>
              <p:cNvPr id="18" name="图片 11"/>
              <p:cNvPicPr>
                <a:picLocks noChangeAspect="1"/>
              </p:cNvPicPr>
              <p:nvPr/>
            </p:nvPicPr>
            <p:blipFill rotWithShape="1">
              <a:blip r:embed="rId3">
                <a:extLst>
                  <a:ext uri="{28A0092B-C50C-407E-A947-70E740481C1C}">
                    <a14:useLocalDpi xmlns:a14="http://schemas.microsoft.com/office/drawing/2010/main" val="0"/>
                  </a:ext>
                </a:extLst>
              </a:blip>
              <a:srcRect l="15360" t="31286" r="15896" b="-30"/>
              <a:stretch>
                <a:fillRect/>
              </a:stretch>
            </p:blipFill>
            <p:spPr>
              <a:xfrm>
                <a:off x="0" y="0"/>
                <a:ext cx="12192000" cy="6858000"/>
              </a:xfrm>
              <a:prstGeom prst="rect">
                <a:avLst/>
              </a:prstGeom>
            </p:spPr>
          </p:pic>
          <p:sp>
            <p:nvSpPr>
              <p:cNvPr id="19" name="矩形 12"/>
              <p:cNvSpPr/>
              <p:nvPr/>
            </p:nvSpPr>
            <p:spPr>
              <a:xfrm flipV="1">
                <a:off x="-1" y="1120139"/>
                <a:ext cx="12192002" cy="55468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TextBox 8"/>
              <p:cNvSpPr txBox="1">
                <a:spLocks noChangeArrowheads="1"/>
              </p:cNvSpPr>
              <p:nvPr/>
            </p:nvSpPr>
            <p:spPr bwMode="auto">
              <a:xfrm>
                <a:off x="4543784" y="349288"/>
                <a:ext cx="3367313"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dist" eaLnBrk="1" hangingPunct="1"/>
                <a:r>
                  <a:rPr lang="vi-VN" altLang="zh-CN" sz="3600" spc="300" dirty="0">
                    <a:solidFill>
                      <a:srgbClr val="65A1BD"/>
                    </a:solidFill>
                    <a:latin typeface="Calibri" panose="020F0502020204030204" pitchFamily="34" charset="0"/>
                    <a:ea typeface="Elsie" panose="02000000000000000000" charset="0"/>
                    <a:cs typeface="Calibri" panose="020F0502020204030204" pitchFamily="34" charset="0"/>
                    <a:sym typeface="Arial" panose="020B0604020202020204" pitchFamily="34" charset="0"/>
                  </a:rPr>
                  <a:t>_KẾT LUẬN_</a:t>
                </a:r>
                <a:endParaRPr lang="zh-CN" altLang="en-US" sz="3600" spc="300" dirty="0">
                  <a:solidFill>
                    <a:srgbClr val="65A1BD"/>
                  </a:solidFill>
                  <a:latin typeface="Calibri" panose="020F0502020204030204" pitchFamily="34" charset="0"/>
                  <a:ea typeface="Elsie" panose="02000000000000000000" charset="0"/>
                  <a:cs typeface="Calibri" panose="020F0502020204030204" pitchFamily="34" charset="0"/>
                  <a:sym typeface="Arial" panose="020B0604020202020204" pitchFamily="34" charset="0"/>
                </a:endParaRPr>
              </a:p>
            </p:txBody>
          </p:sp>
        </p:grpSp>
        <p:cxnSp>
          <p:nvCxnSpPr>
            <p:cNvPr id="17" name="直接连接符 10"/>
            <p:cNvCxnSpPr/>
            <p:nvPr/>
          </p:nvCxnSpPr>
          <p:spPr>
            <a:xfrm>
              <a:off x="-1" y="1120139"/>
              <a:ext cx="12192001" cy="0"/>
            </a:xfrm>
            <a:prstGeom prst="line">
              <a:avLst/>
            </a:prstGeom>
            <a:ln>
              <a:solidFill>
                <a:srgbClr val="65A1BD"/>
              </a:solidFill>
            </a:ln>
          </p:spPr>
          <p:style>
            <a:lnRef idx="1">
              <a:schemeClr val="accent1"/>
            </a:lnRef>
            <a:fillRef idx="0">
              <a:schemeClr val="accent1"/>
            </a:fillRef>
            <a:effectRef idx="0">
              <a:schemeClr val="accent1"/>
            </a:effectRef>
            <a:fontRef idx="minor">
              <a:schemeClr val="tx1"/>
            </a:fontRef>
          </p:style>
        </p:cxnSp>
      </p:grpSp>
      <p:sp>
        <p:nvSpPr>
          <p:cNvPr id="21" name="矩形 4"/>
          <p:cNvSpPr/>
          <p:nvPr/>
        </p:nvSpPr>
        <p:spPr>
          <a:xfrm>
            <a:off x="755650" y="1929570"/>
            <a:ext cx="5727699" cy="2549555"/>
          </a:xfrm>
          <a:prstGeom prst="rect">
            <a:avLst/>
          </a:prstGeom>
          <a:solidFill>
            <a:srgbClr val="65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Elsie" panose="02000000000000000000" charset="0"/>
              <a:ea typeface="Elsie" panose="02000000000000000000" charset="0"/>
            </a:endParaRPr>
          </a:p>
        </p:txBody>
      </p:sp>
      <p:sp>
        <p:nvSpPr>
          <p:cNvPr id="22" name="矩形 7"/>
          <p:cNvSpPr/>
          <p:nvPr/>
        </p:nvSpPr>
        <p:spPr>
          <a:xfrm>
            <a:off x="6924221" y="1929570"/>
            <a:ext cx="4382407" cy="36874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smtClean="0">
                <a:solidFill>
                  <a:srgbClr val="66A1BD"/>
                </a:solidFill>
                <a:latin typeface="Calibri" panose="020F0502020204030204" pitchFamily="34" charset="0"/>
                <a:cs typeface="Calibri" panose="020F0502020204030204" pitchFamily="34" charset="0"/>
              </a:rPr>
              <a:t>Việc tìm kiếm đồ dùng học tập, sách vở mỗi khi cần dùng đến có dễ dàng, nhanh chóng hay không, việc ngồi học ở góc học tập có thoải mái, dễ chịu hay không tuỳ thuộc rất nhiều vào sự sắp xếp sách vở, đồ dùng học tập ở góc học tập của mỗii người.</a:t>
            </a:r>
            <a:r>
              <a:rPr lang="en-US" sz="2400" dirty="0" smtClean="0">
                <a:solidFill>
                  <a:srgbClr val="66A1BD"/>
                </a:solidFill>
                <a:effectLst/>
                <a:latin typeface="Calibri" panose="020F0502020204030204" pitchFamily="34" charset="0"/>
                <a:cs typeface="Calibri" panose="020F0502020204030204" pitchFamily="34" charset="0"/>
              </a:rPr>
              <a:t> </a:t>
            </a:r>
            <a:endParaRPr lang="zh-CN" altLang="en-US" sz="2400" dirty="0">
              <a:solidFill>
                <a:srgbClr val="66A1BD"/>
              </a:solidFill>
              <a:latin typeface="Calibri" panose="020F0502020204030204" pitchFamily="34" charset="0"/>
              <a:ea typeface="Elsie" panose="02000000000000000000" charset="0"/>
              <a:cs typeface="Calibri" panose="020F0502020204030204" pitchFamily="34" charset="0"/>
            </a:endParaRPr>
          </a:p>
        </p:txBody>
      </p:sp>
      <p:sp>
        <p:nvSpPr>
          <p:cNvPr id="23" name="文本框 5"/>
          <p:cNvSpPr txBox="1"/>
          <p:nvPr/>
        </p:nvSpPr>
        <p:spPr>
          <a:xfrm>
            <a:off x="1318465" y="2296406"/>
            <a:ext cx="4602068" cy="1815882"/>
          </a:xfrm>
          <a:prstGeom prst="rect">
            <a:avLst/>
          </a:prstGeom>
          <a:noFill/>
        </p:spPr>
        <p:txBody>
          <a:bodyPr wrap="square" rtlCol="0">
            <a:spAutoFit/>
          </a:bodyPr>
          <a:lstStyle/>
          <a:p>
            <a:pPr lvl="0" algn="just"/>
            <a:r>
              <a:rPr lang="en-US" sz="2800" dirty="0" err="1" smtClean="0">
                <a:solidFill>
                  <a:schemeClr val="bg1"/>
                </a:solidFill>
                <a:latin typeface="Calibri" panose="020F0502020204030204" pitchFamily="34" charset="0"/>
                <a:cs typeface="Calibri" panose="020F0502020204030204" pitchFamily="34" charset="0"/>
              </a:rPr>
              <a:t>Góc</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học</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tập</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là</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nơi</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cất</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giữ</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sách</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vở</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đồ</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dùng</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học</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tập</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và</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là</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nơi</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ngôi</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học</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hằng</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ngày</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của</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các</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em</a:t>
            </a:r>
            <a:r>
              <a:rPr lang="en-US" sz="2800" dirty="0" smtClean="0">
                <a:solidFill>
                  <a:schemeClr val="bg1"/>
                </a:solidFill>
                <a:latin typeface="Calibri" panose="020F0502020204030204" pitchFamily="34" charset="0"/>
                <a:cs typeface="Calibri" panose="020F0502020204030204" pitchFamily="34" charset="0"/>
              </a:rPr>
              <a:t>.</a:t>
            </a:r>
            <a:endParaRPr lang="en-US" sz="2800" dirty="0">
              <a:solidFill>
                <a:schemeClr val="bg1"/>
              </a:solidFill>
              <a:latin typeface="Calibri" panose="020F0502020204030204" pitchFamily="34" charset="0"/>
              <a:cs typeface="Calibri" panose="020F0502020204030204" pitchFamily="34" charset="0"/>
            </a:endParaRPr>
          </a:p>
        </p:txBody>
      </p:sp>
      <p:sp>
        <p:nvSpPr>
          <p:cNvPr id="24" name="文本框 3"/>
          <p:cNvSpPr txBox="1"/>
          <p:nvPr/>
        </p:nvSpPr>
        <p:spPr>
          <a:xfrm>
            <a:off x="726167" y="4869880"/>
            <a:ext cx="6091464" cy="5693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lnSpc>
                <a:spcPct val="200000"/>
              </a:lnSpc>
            </a:pPr>
            <a:r>
              <a:rPr lang="vi-VN" b="1">
                <a:solidFill>
                  <a:srgbClr val="66A1BD"/>
                </a:solidFill>
              </a:rPr>
              <a:t>Chia sẻ việc sắp xếp góc học tập gọn gàng, ngăn nắp</a:t>
            </a:r>
            <a:r>
              <a:rPr lang="en-US" sz="800">
                <a:solidFill>
                  <a:srgbClr val="66A1BD"/>
                </a:solidFill>
                <a:effectLst/>
              </a:rPr>
              <a:t> </a:t>
            </a:r>
            <a:endParaRPr lang="zh-CN" altLang="en-US" sz="700" dirty="0">
              <a:solidFill>
                <a:srgbClr val="66A1BD"/>
              </a:solidFill>
              <a:latin typeface="Elsie" panose="02000000000000000000" charset="0"/>
              <a:ea typeface="Elsie" panose="02000000000000000000" charset="0"/>
              <a:sym typeface="+mn-ea"/>
            </a:endParaRPr>
          </a:p>
        </p:txBody>
      </p:sp>
      <p:sp>
        <p:nvSpPr>
          <p:cNvPr id="2" name="Rectangle 1"/>
          <p:cNvSpPr/>
          <p:nvPr/>
        </p:nvSpPr>
        <p:spPr>
          <a:xfrm>
            <a:off x="570640" y="626148"/>
            <a:ext cx="1022068" cy="1569660"/>
          </a:xfrm>
          <a:prstGeom prst="rect">
            <a:avLst/>
          </a:prstGeom>
        </p:spPr>
        <p:txBody>
          <a:bodyPr wrap="square">
            <a:spAutoFit/>
          </a:bodyPr>
          <a:lstStyle/>
          <a:p>
            <a:pPr>
              <a:defRPr/>
            </a:pPr>
            <a:r>
              <a:rPr lang="en-US" altLang="en-US" sz="9600" dirty="0">
                <a:solidFill>
                  <a:srgbClr val="000000"/>
                </a:solidFill>
                <a:effectLst>
                  <a:outerShdw blurRad="38100" dist="38100" dir="2700000" algn="tl">
                    <a:srgbClr val="C0C0C0"/>
                  </a:outerShdw>
                </a:effectLst>
                <a:sym typeface="Wingdings" panose="05000000000000000000" pitchFamily="2" charset="2"/>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1000"/>
                                        <p:tgtEl>
                                          <p:spTgt spid="6"/>
                                        </p:tgtEl>
                                      </p:cBhvr>
                                    </p:animEffect>
                                  </p:childTnLst>
                                </p:cTn>
                              </p:par>
                            </p:childTnLst>
                          </p:cTn>
                        </p:par>
                        <p:par>
                          <p:cTn id="8" fill="hold">
                            <p:stCondLst>
                              <p:cond delay="1000"/>
                            </p:stCondLst>
                            <p:childTnLst>
                              <p:par>
                                <p:cTn id="9" presetID="14" presetClass="entr" presetSubtype="5" fill="hold" grpId="1"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vertical)">
                                      <p:cBhvr>
                                        <p:cTn id="11" dur="500"/>
                                        <p:tgtEl>
                                          <p:spTgt spid="4"/>
                                        </p:tgtEl>
                                      </p:cBhvr>
                                    </p:animEffect>
                                  </p:childTnLst>
                                </p:cTn>
                              </p:par>
                            </p:childTnLst>
                          </p:cTn>
                        </p:par>
                        <p:par>
                          <p:cTn id="12" fill="hold">
                            <p:stCondLst>
                              <p:cond delay="1500"/>
                            </p:stCondLst>
                            <p:childTnLst>
                              <p:par>
                                <p:cTn id="13" presetID="14" presetClass="entr" presetSubtype="5"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vertical)">
                                      <p:cBhvr>
                                        <p:cTn id="15" dur="500"/>
                                        <p:tgtEl>
                                          <p:spTgt spid="21"/>
                                        </p:tgtEl>
                                      </p:cBhvr>
                                    </p:animEffect>
                                  </p:childTnLst>
                                </p:cTn>
                              </p:par>
                            </p:childTnLst>
                          </p:cTn>
                        </p:par>
                        <p:par>
                          <p:cTn id="16" fill="hold">
                            <p:stCondLst>
                              <p:cond delay="2000"/>
                            </p:stCondLst>
                            <p:childTnLst>
                              <p:par>
                                <p:cTn id="17" presetID="14" presetClass="entr" presetSubtype="5"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vertical)">
                                      <p:cBhvr>
                                        <p:cTn id="19" dur="500"/>
                                        <p:tgtEl>
                                          <p:spTgt spid="22"/>
                                        </p:tgtEl>
                                      </p:cBhvr>
                                    </p:animEffect>
                                  </p:childTnLst>
                                </p:cTn>
                              </p:par>
                            </p:childTnLst>
                          </p:cTn>
                        </p:par>
                        <p:par>
                          <p:cTn id="20" fill="hold">
                            <p:stCondLst>
                              <p:cond delay="2500"/>
                            </p:stCondLst>
                            <p:childTnLst>
                              <p:par>
                                <p:cTn id="21" presetID="18" presetClass="entr" presetSubtype="6"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strips(downRight)">
                                      <p:cBhvr>
                                        <p:cTn id="23" dur="1000"/>
                                        <p:tgtEl>
                                          <p:spTgt spid="23"/>
                                        </p:tgtEl>
                                      </p:cBhvr>
                                    </p:animEffect>
                                  </p:childTnLst>
                                </p:cTn>
                              </p:par>
                            </p:childTnLst>
                          </p:cTn>
                        </p:par>
                        <p:par>
                          <p:cTn id="24" fill="hold">
                            <p:stCondLst>
                              <p:cond delay="3500"/>
                            </p:stCondLst>
                            <p:childTnLst>
                              <p:par>
                                <p:cTn id="25" presetID="14" presetClass="entr" presetSubtype="5" fill="hold" grpId="1"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21" grpId="0" bldLvl="0" animBg="1"/>
      <p:bldP spid="22" grpId="0" bldLvl="0" animBg="1"/>
      <p:bldP spid="23" grpId="0"/>
      <p:bldP spid="24" grpId="0"/>
      <p:bldP spid="24"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标题 1"/>
          <p:cNvSpPr txBox="1"/>
          <p:nvPr/>
        </p:nvSpPr>
        <p:spPr>
          <a:xfrm>
            <a:off x="3957190" y="1576663"/>
            <a:ext cx="4500180" cy="66745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2800" b="1" spc="300" dirty="0">
                <a:solidFill>
                  <a:srgbClr val="00B050"/>
                </a:solidFill>
                <a:latin typeface="Calibri" panose="020F0502020204030204" pitchFamily="34" charset="0"/>
                <a:ea typeface="字魂35号-经典雅黑" panose="02000000000000000000" pitchFamily="2" charset="-122"/>
                <a:cs typeface="Calibri" panose="020F0502020204030204" pitchFamily="34" charset="0"/>
              </a:rPr>
              <a:t>TRÒ CHƠI SẮP XẾP GÓC HỌC TẬP CỦA EM</a:t>
            </a:r>
          </a:p>
        </p:txBody>
      </p:sp>
      <p:sp>
        <p:nvSpPr>
          <p:cNvPr id="6" name="Rectangle 5"/>
          <p:cNvSpPr/>
          <p:nvPr/>
        </p:nvSpPr>
        <p:spPr>
          <a:xfrm>
            <a:off x="2456598" y="2558017"/>
            <a:ext cx="7501364" cy="2528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GV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chuẩn</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bị</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4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bàn</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học</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Tất</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cả</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sách</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vở</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dụng</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cụ</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học</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tập</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cặp</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chậu</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hoa</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nhỏ</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hộp</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bút</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khay</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 </a:t>
            </a:r>
            <a:r>
              <a:rPr lang="en-US" sz="2400" dirty="0" err="1">
                <a:solidFill>
                  <a:srgbClr val="1F4F43"/>
                </a:solidFill>
                <a:latin typeface="Roboto" panose="02000000000000000000" pitchFamily="2" charset="0"/>
                <a:ea typeface="Roboto" panose="02000000000000000000" pitchFamily="2" charset="0"/>
                <a:cs typeface="Calibri" panose="020F0502020204030204" pitchFamily="34" charset="0"/>
              </a:rPr>
              <a:t>bút</a:t>
            </a:r>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a:t>
            </a:r>
          </a:p>
          <a:p>
            <a:pPr algn="just"/>
            <a:r>
              <a:rPr lang="en-US" sz="2400" dirty="0">
                <a:solidFill>
                  <a:srgbClr val="1F4F43"/>
                </a:solidFill>
                <a:latin typeface="Roboto" panose="02000000000000000000" pitchFamily="2" charset="0"/>
                <a:ea typeface="Roboto" panose="02000000000000000000" pitchFamily="2" charset="0"/>
                <a:cs typeface="Calibri" panose="020F0502020204030204" pitchFamily="34" charset="0"/>
              </a:rPr>
              <a:t>LUẬT CHƠI: TRONG VÒNG 10 PHÚT MỖI ĐỘI SẼ SẮP XẾP GÓC HỌC TẬP CỦA TỔ MÌNH CHO GỌN GÀNG, HỢP LÝ, KHOA HỌC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2F4E44"/>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21" y="985519"/>
            <a:ext cx="8172064" cy="5448480"/>
          </a:xfrm>
          <a:prstGeom prst="rect">
            <a:avLst/>
          </a:prstGeom>
        </p:spPr>
      </p:pic>
      <p:sp>
        <p:nvSpPr>
          <p:cNvPr id="7" name="矩形 6"/>
          <p:cNvSpPr/>
          <p:nvPr/>
        </p:nvSpPr>
        <p:spPr>
          <a:xfrm>
            <a:off x="9406936" y="755471"/>
            <a:ext cx="1886673" cy="460095"/>
          </a:xfrm>
          <a:prstGeom prst="rect">
            <a:avLst/>
          </a:prstGeom>
          <a:solidFill>
            <a:srgbClr val="DEBC93"/>
          </a:solidFill>
          <a:ln>
            <a:solidFill>
              <a:srgbClr val="DEB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Elsie" panose="02000000000000000000" charset="0"/>
              <a:ea typeface="Elsie" panose="02000000000000000000" charset="0"/>
              <a:cs typeface="+mn-cs"/>
              <a:sym typeface="Elsie" panose="02000000000000000000" charset="0"/>
            </a:endParaRPr>
          </a:p>
        </p:txBody>
      </p:sp>
      <p:sp>
        <p:nvSpPr>
          <p:cNvPr id="2" name="文本框 1"/>
          <p:cNvSpPr txBox="1"/>
          <p:nvPr/>
        </p:nvSpPr>
        <p:spPr>
          <a:xfrm>
            <a:off x="-1241380" y="1536174"/>
            <a:ext cx="6292427" cy="3784600"/>
          </a:xfrm>
          <a:prstGeom prst="rect">
            <a:avLst/>
          </a:prstGeom>
          <a:noFill/>
        </p:spPr>
        <p:txBody>
          <a:bodyPr wrap="square" rtlCol="0">
            <a:spAutoFit/>
          </a:bodyPr>
          <a:lstStyle/>
          <a:p>
            <a:pPr marL="0" marR="0" lvl="0" indent="0" algn="ctr" defTabSz="609600" rtl="0" eaLnBrk="1" fontAlgn="auto" latinLnBrk="0" hangingPunct="1">
              <a:spcBef>
                <a:spcPts val="0"/>
              </a:spcBef>
              <a:spcAft>
                <a:spcPts val="0"/>
              </a:spcAft>
              <a:buClrTx/>
              <a:buSzTx/>
              <a:buFontTx/>
              <a:buNone/>
              <a:defRPr/>
            </a:pPr>
            <a:r>
              <a:rPr kumimoji="0" lang="vi-VN" altLang="zh-CN" sz="6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SẮP XẾP</a:t>
            </a:r>
          </a:p>
          <a:p>
            <a:pPr marL="0" marR="0" lvl="0" indent="0" algn="ctr" defTabSz="609600" rtl="0" eaLnBrk="1" fontAlgn="auto" latinLnBrk="0" hangingPunct="1">
              <a:spcBef>
                <a:spcPts val="0"/>
              </a:spcBef>
              <a:spcAft>
                <a:spcPts val="0"/>
              </a:spcAft>
              <a:buClrTx/>
              <a:buSzTx/>
              <a:buFontTx/>
              <a:buNone/>
              <a:defRPr/>
            </a:pPr>
            <a:r>
              <a:rPr kumimoji="0" lang="vi-VN" altLang="zh-CN" sz="6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NƠI </a:t>
            </a:r>
          </a:p>
          <a:p>
            <a:pPr marL="0" marR="0" lvl="0" indent="0" algn="ctr" defTabSz="609600" rtl="0" eaLnBrk="1" fontAlgn="auto" latinLnBrk="0" hangingPunct="1">
              <a:spcBef>
                <a:spcPts val="0"/>
              </a:spcBef>
              <a:spcAft>
                <a:spcPts val="0"/>
              </a:spcAft>
              <a:buClrTx/>
              <a:buSzTx/>
              <a:buFontTx/>
              <a:buNone/>
              <a:defRPr/>
            </a:pPr>
            <a:r>
              <a:rPr kumimoji="0" lang="vi-VN" altLang="zh-CN" sz="6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SINH HOẠT</a:t>
            </a:r>
          </a:p>
          <a:p>
            <a:pPr marL="0" marR="0" lvl="0" indent="0" algn="ctr" defTabSz="609600" rtl="0" eaLnBrk="1" fontAlgn="auto" latinLnBrk="0" hangingPunct="1">
              <a:spcBef>
                <a:spcPts val="0"/>
              </a:spcBef>
              <a:spcAft>
                <a:spcPts val="0"/>
              </a:spcAft>
              <a:buClrTx/>
              <a:buSzTx/>
              <a:buFontTx/>
              <a:buNone/>
              <a:defRPr/>
            </a:pPr>
            <a:r>
              <a:rPr kumimoji="0" lang="vi-VN" altLang="zh-CN" sz="6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CỦA EM</a:t>
            </a:r>
            <a:endParaRPr kumimoji="0" lang="zh-CN" altLang="en-US" sz="6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0624" y="3524365"/>
            <a:ext cx="5051376" cy="3367855"/>
          </a:xfrm>
          <a:prstGeom prst="rect">
            <a:avLst/>
          </a:prstGeom>
        </p:spPr>
      </p:pic>
      <p:grpSp>
        <p:nvGrpSpPr>
          <p:cNvPr id="3" name="íŝḻiḑè"/>
          <p:cNvGrpSpPr/>
          <p:nvPr/>
        </p:nvGrpSpPr>
        <p:grpSpPr>
          <a:xfrm>
            <a:off x="620525" y="1230551"/>
            <a:ext cx="7539628" cy="4396899"/>
            <a:chOff x="503602" y="2132856"/>
            <a:chExt cx="5859098" cy="3239723"/>
          </a:xfrm>
        </p:grpSpPr>
        <p:grpSp>
          <p:nvGrpSpPr>
            <p:cNvPr id="4" name="iṧļîďé"/>
            <p:cNvGrpSpPr/>
            <p:nvPr/>
          </p:nvGrpSpPr>
          <p:grpSpPr>
            <a:xfrm>
              <a:off x="503602" y="5249660"/>
              <a:ext cx="5859098" cy="122919"/>
              <a:chOff x="-1348120" y="5777968"/>
              <a:chExt cx="9361040" cy="187524"/>
            </a:xfrm>
          </p:grpSpPr>
          <p:sp>
            <p:nvSpPr>
              <p:cNvPr id="12" name="íśḷidé"/>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sp>
            <p:nvSpPr>
              <p:cNvPr id="13" name="iṧľïḑè"/>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grpSp>
        <p:grpSp>
          <p:nvGrpSpPr>
            <p:cNvPr id="5" name="ïṥľïḓé"/>
            <p:cNvGrpSpPr/>
            <p:nvPr/>
          </p:nvGrpSpPr>
          <p:grpSpPr>
            <a:xfrm>
              <a:off x="1002671" y="2132856"/>
              <a:ext cx="4860960" cy="3080807"/>
              <a:chOff x="-375492" y="1139528"/>
              <a:chExt cx="7415785" cy="4700016"/>
            </a:xfrm>
          </p:grpSpPr>
          <p:grpSp>
            <p:nvGrpSpPr>
              <p:cNvPr id="7" name="îşḻïḍé"/>
              <p:cNvGrpSpPr/>
              <p:nvPr/>
            </p:nvGrpSpPr>
            <p:grpSpPr>
              <a:xfrm>
                <a:off x="-375492" y="1139528"/>
                <a:ext cx="7415785" cy="4700016"/>
                <a:chOff x="-375492" y="1139528"/>
                <a:chExt cx="7415785" cy="4700016"/>
              </a:xfrm>
            </p:grpSpPr>
            <p:sp>
              <p:nvSpPr>
                <p:cNvPr id="9" name="išļîdè"/>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sp>
              <p:nvSpPr>
                <p:cNvPr id="10" name="íSlïḋè"/>
                <p:cNvSpPr/>
                <p:nvPr/>
              </p:nvSpPr>
              <p:spPr>
                <a:xfrm>
                  <a:off x="-358011" y="1160080"/>
                  <a:ext cx="7380820" cy="4658913"/>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200"/>
                  <a:endParaRPr lang="en-US" sz="1095" dirty="0">
                    <a:solidFill>
                      <a:prstClr val="white"/>
                    </a:solidFill>
                    <a:latin typeface="Elsie" panose="02000000000000000000" charset="0"/>
                    <a:ea typeface="Elsie" panose="02000000000000000000" charset="0"/>
                    <a:sym typeface="Elsie" panose="02000000000000000000" charset="0"/>
                  </a:endParaRPr>
                </a:p>
              </p:txBody>
            </p:sp>
            <p:sp>
              <p:nvSpPr>
                <p:cNvPr id="11" name="ïşlîďe" hidden="1"/>
                <p:cNvSpPr/>
                <p:nvPr/>
              </p:nvSpPr>
              <p:spPr>
                <a:xfrm>
                  <a:off x="4509683"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200"/>
                  <a:endParaRPr lang="en-US" sz="1095" dirty="0">
                    <a:solidFill>
                      <a:prstClr val="white"/>
                    </a:solidFill>
                    <a:latin typeface="Elsie" panose="02000000000000000000" charset="0"/>
                    <a:ea typeface="Elsie" panose="02000000000000000000" charset="0"/>
                    <a:sym typeface="Elsie" panose="02000000000000000000" charset="0"/>
                  </a:endParaRPr>
                </a:p>
              </p:txBody>
            </p:sp>
          </p:grpSp>
          <p:sp>
            <p:nvSpPr>
              <p:cNvPr id="8" name="îşļîḋé"/>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grpSp>
        <p:sp>
          <p:nvSpPr>
            <p:cNvPr id="6" name="íS1îde"/>
            <p:cNvSpPr/>
            <p:nvPr/>
          </p:nvSpPr>
          <p:spPr>
            <a:xfrm>
              <a:off x="1166336" y="2313357"/>
              <a:ext cx="4515875" cy="2699819"/>
            </a:xfrm>
            <a:prstGeom prst="rect">
              <a:avLst/>
            </a:prstGeom>
            <a:solidFill>
              <a:schemeClr val="bg1"/>
            </a:solidFill>
            <a:ln w="635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457200"/>
              <a:endParaRPr>
                <a:solidFill>
                  <a:prstClr val="white"/>
                </a:solidFill>
                <a:latin typeface="Elsie" panose="02000000000000000000" charset="0"/>
                <a:ea typeface="Elsie" panose="02000000000000000000" charset="0"/>
                <a:sym typeface="Elsie" panose="02000000000000000000" charset="0"/>
              </a:endParaRPr>
            </a:p>
          </p:txBody>
        </p:sp>
      </p:grpSp>
      <p:sp>
        <p:nvSpPr>
          <p:cNvPr id="16" name="文本框 15"/>
          <p:cNvSpPr txBox="1"/>
          <p:nvPr/>
        </p:nvSpPr>
        <p:spPr>
          <a:xfrm>
            <a:off x="1979649" y="2135258"/>
            <a:ext cx="4116351" cy="2553335"/>
          </a:xfrm>
          <a:prstGeom prst="rect">
            <a:avLst/>
          </a:prstGeom>
          <a:noFill/>
        </p:spPr>
        <p:txBody>
          <a:bodyPr wrap="square" rtlCol="0">
            <a:spAutoFit/>
          </a:bodyPr>
          <a:lstStyle/>
          <a:p>
            <a:pPr algn="just" defTabSz="457200"/>
            <a:r>
              <a:rPr lang="en-US" altLang="zh-CN" sz="4000" b="1" dirty="0">
                <a:solidFill>
                  <a:srgbClr val="2F4E44"/>
                </a:solidFill>
                <a:latin typeface="Calibri" panose="020F0502020204030204" pitchFamily="34" charset="0"/>
                <a:ea typeface="Elsie" panose="02000000000000000000" charset="0"/>
                <a:cs typeface="Calibri" panose="020F0502020204030204" pitchFamily="34" charset="0"/>
                <a:sym typeface="Elsie" panose="02000000000000000000" charset="0"/>
              </a:rPr>
              <a:t>CHIA SẺ CÁCH SẮP XẾP NƠI Ở/SINH HOẠT GỌN GÀNG NGĂN NẮP </a:t>
            </a:r>
          </a:p>
        </p:txBody>
      </p:sp>
      <p:sp>
        <p:nvSpPr>
          <p:cNvPr id="33" name="等腰三角形 32"/>
          <p:cNvSpPr/>
          <p:nvPr/>
        </p:nvSpPr>
        <p:spPr>
          <a:xfrm rot="10800000">
            <a:off x="4211263" y="4449612"/>
            <a:ext cx="358148" cy="243069"/>
          </a:xfrm>
          <a:prstGeom prst="triangle">
            <a:avLst/>
          </a:prstGeom>
          <a:solidFill>
            <a:srgbClr val="2F4E44"/>
          </a:solidFill>
          <a:ln>
            <a:solidFill>
              <a:srgbClr val="2F4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latin typeface="Elsie" panose="02000000000000000000" charset="0"/>
              <a:ea typeface="Elsie" panose="02000000000000000000" charset="0"/>
              <a:sym typeface="Elsie" panose="02000000000000000000" charset="0"/>
            </a:endParaRPr>
          </a:p>
        </p:txBody>
      </p:sp>
      <p:sp>
        <p:nvSpPr>
          <p:cNvPr id="17" name="矩形 16"/>
          <p:cNvSpPr/>
          <p:nvPr/>
        </p:nvSpPr>
        <p:spPr>
          <a:xfrm>
            <a:off x="7602212" y="2273757"/>
            <a:ext cx="3406775" cy="829945"/>
          </a:xfrm>
          <a:prstGeom prst="rect">
            <a:avLst/>
          </a:prstGeom>
        </p:spPr>
        <p:txBody>
          <a:bodyPr wrap="none">
            <a:spAutoFit/>
          </a:bodyPr>
          <a:lstStyle/>
          <a:p>
            <a:pPr defTabSz="457200"/>
            <a:r>
              <a:rPr lang="en-US" altLang="zh-CN" sz="4800" b="1" dirty="0">
                <a:solidFill>
                  <a:srgbClr val="2F4E44"/>
                </a:solidFill>
                <a:latin typeface="Calibri" panose="020F0502020204030204" pitchFamily="34" charset="0"/>
                <a:ea typeface="Elsie" panose="02000000000000000000" charset="0"/>
                <a:cs typeface="Calibri" panose="020F0502020204030204" pitchFamily="34" charset="0"/>
                <a:sym typeface="Elsie" panose="02000000000000000000" charset="0"/>
              </a:rPr>
              <a:t>GÓC CHIA SẺ</a:t>
            </a:r>
          </a:p>
        </p:txBody>
      </p:sp>
    </p:spTree>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0624" y="3524365"/>
            <a:ext cx="5051376" cy="3367855"/>
          </a:xfrm>
          <a:prstGeom prst="rect">
            <a:avLst/>
          </a:prstGeom>
        </p:spPr>
      </p:pic>
      <p:grpSp>
        <p:nvGrpSpPr>
          <p:cNvPr id="3" name="íŝḻiḑè"/>
          <p:cNvGrpSpPr/>
          <p:nvPr/>
        </p:nvGrpSpPr>
        <p:grpSpPr>
          <a:xfrm>
            <a:off x="620525" y="1230551"/>
            <a:ext cx="7539628" cy="4396899"/>
            <a:chOff x="503602" y="2132856"/>
            <a:chExt cx="5859098" cy="3239723"/>
          </a:xfrm>
        </p:grpSpPr>
        <p:grpSp>
          <p:nvGrpSpPr>
            <p:cNvPr id="4" name="iṧļîďé"/>
            <p:cNvGrpSpPr/>
            <p:nvPr/>
          </p:nvGrpSpPr>
          <p:grpSpPr>
            <a:xfrm>
              <a:off x="503602" y="5249660"/>
              <a:ext cx="5859098" cy="122919"/>
              <a:chOff x="-1348120" y="5777968"/>
              <a:chExt cx="9361040" cy="187524"/>
            </a:xfrm>
          </p:grpSpPr>
          <p:sp>
            <p:nvSpPr>
              <p:cNvPr id="12" name="íśḷidé"/>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sp>
            <p:nvSpPr>
              <p:cNvPr id="13" name="iṧľïḑè"/>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grpSp>
        <p:grpSp>
          <p:nvGrpSpPr>
            <p:cNvPr id="5" name="ïṥľïḓé"/>
            <p:cNvGrpSpPr/>
            <p:nvPr/>
          </p:nvGrpSpPr>
          <p:grpSpPr>
            <a:xfrm>
              <a:off x="1002671" y="2132856"/>
              <a:ext cx="4860960" cy="3080807"/>
              <a:chOff x="-375492" y="1139528"/>
              <a:chExt cx="7415785" cy="4700016"/>
            </a:xfrm>
          </p:grpSpPr>
          <p:grpSp>
            <p:nvGrpSpPr>
              <p:cNvPr id="7" name="îşḻïḍé"/>
              <p:cNvGrpSpPr/>
              <p:nvPr/>
            </p:nvGrpSpPr>
            <p:grpSpPr>
              <a:xfrm>
                <a:off x="-375492" y="1139528"/>
                <a:ext cx="7415785" cy="4700016"/>
                <a:chOff x="-375492" y="1139528"/>
                <a:chExt cx="7415785" cy="4700016"/>
              </a:xfrm>
            </p:grpSpPr>
            <p:sp>
              <p:nvSpPr>
                <p:cNvPr id="9" name="išļîdè"/>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sp>
              <p:nvSpPr>
                <p:cNvPr id="10" name="íSlïḋè"/>
                <p:cNvSpPr/>
                <p:nvPr/>
              </p:nvSpPr>
              <p:spPr>
                <a:xfrm>
                  <a:off x="-358011" y="1160080"/>
                  <a:ext cx="7380820" cy="4658913"/>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200"/>
                  <a:endParaRPr lang="en-US" sz="1095" dirty="0">
                    <a:solidFill>
                      <a:prstClr val="white"/>
                    </a:solidFill>
                    <a:latin typeface="Elsie" panose="02000000000000000000" charset="0"/>
                    <a:ea typeface="Elsie" panose="02000000000000000000" charset="0"/>
                    <a:sym typeface="Elsie" panose="02000000000000000000" charset="0"/>
                  </a:endParaRPr>
                </a:p>
              </p:txBody>
            </p:sp>
            <p:sp>
              <p:nvSpPr>
                <p:cNvPr id="11" name="ïşlîďe" hidden="1"/>
                <p:cNvSpPr/>
                <p:nvPr/>
              </p:nvSpPr>
              <p:spPr>
                <a:xfrm>
                  <a:off x="4509683"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200"/>
                  <a:endParaRPr lang="en-US" sz="1095" dirty="0">
                    <a:solidFill>
                      <a:prstClr val="white"/>
                    </a:solidFill>
                    <a:latin typeface="Elsie" panose="02000000000000000000" charset="0"/>
                    <a:ea typeface="Elsie" panose="02000000000000000000" charset="0"/>
                    <a:sym typeface="Elsie" panose="02000000000000000000" charset="0"/>
                  </a:endParaRPr>
                </a:p>
              </p:txBody>
            </p:sp>
          </p:grpSp>
          <p:sp>
            <p:nvSpPr>
              <p:cNvPr id="8" name="îşļîḋé"/>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grpSp>
        <p:sp>
          <p:nvSpPr>
            <p:cNvPr id="6" name="íS1îde"/>
            <p:cNvSpPr/>
            <p:nvPr/>
          </p:nvSpPr>
          <p:spPr>
            <a:xfrm>
              <a:off x="1166336" y="2313357"/>
              <a:ext cx="4515875" cy="2699819"/>
            </a:xfrm>
            <a:prstGeom prst="rect">
              <a:avLst/>
            </a:prstGeom>
            <a:solidFill>
              <a:schemeClr val="bg1"/>
            </a:solidFill>
            <a:ln w="635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457200"/>
              <a:endParaRPr>
                <a:solidFill>
                  <a:prstClr val="white"/>
                </a:solidFill>
                <a:latin typeface="Elsie" panose="02000000000000000000" charset="0"/>
                <a:ea typeface="Elsie" panose="02000000000000000000" charset="0"/>
                <a:sym typeface="Elsie" panose="02000000000000000000" charset="0"/>
              </a:endParaRPr>
            </a:p>
          </p:txBody>
        </p:sp>
      </p:grpSp>
      <p:sp>
        <p:nvSpPr>
          <p:cNvPr id="16" name="文本框 15"/>
          <p:cNvSpPr txBox="1"/>
          <p:nvPr/>
        </p:nvSpPr>
        <p:spPr>
          <a:xfrm>
            <a:off x="1537903" y="1521023"/>
            <a:ext cx="5682024" cy="3169285"/>
          </a:xfrm>
          <a:prstGeom prst="rect">
            <a:avLst/>
          </a:prstGeom>
          <a:noFill/>
        </p:spPr>
        <p:txBody>
          <a:bodyPr wrap="square" rtlCol="0">
            <a:spAutoFit/>
          </a:bodyPr>
          <a:lstStyle/>
          <a:p>
            <a:pPr algn="just" defTabSz="457200"/>
            <a:r>
              <a:rPr lang="en-US" altLang="zh-CN" sz="4000" b="1" dirty="0">
                <a:solidFill>
                  <a:srgbClr val="2F4E44"/>
                </a:solidFill>
                <a:latin typeface="Calibri" panose="020F0502020204030204" pitchFamily="34" charset="0"/>
                <a:ea typeface="Elsie" panose="02000000000000000000" charset="0"/>
                <a:cs typeface="Calibri" panose="020F0502020204030204" pitchFamily="34" charset="0"/>
                <a:sym typeface="Elsie" panose="02000000000000000000" charset="0"/>
              </a:rPr>
              <a:t>CHỤP ẢNH HOẶC VẼ LẠI GÓC HỌC TẬP, NƠI SINH HOẠT CỦA EM VÀ DÁN VÀO BẢNG GHIM LỚP HỌC</a:t>
            </a:r>
          </a:p>
        </p:txBody>
      </p:sp>
      <p:sp>
        <p:nvSpPr>
          <p:cNvPr id="33" name="等腰三角形 32"/>
          <p:cNvSpPr/>
          <p:nvPr/>
        </p:nvSpPr>
        <p:spPr>
          <a:xfrm rot="10800000">
            <a:off x="2753166" y="4550794"/>
            <a:ext cx="358148" cy="243069"/>
          </a:xfrm>
          <a:prstGeom prst="triangle">
            <a:avLst/>
          </a:prstGeom>
          <a:solidFill>
            <a:srgbClr val="2F4E44"/>
          </a:solidFill>
          <a:ln>
            <a:solidFill>
              <a:srgbClr val="2F4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latin typeface="Elsie" panose="02000000000000000000" charset="0"/>
              <a:ea typeface="Elsie" panose="02000000000000000000" charset="0"/>
              <a:sym typeface="Elsie" panose="02000000000000000000" charset="0"/>
            </a:endParaRPr>
          </a:p>
        </p:txBody>
      </p:sp>
      <p:sp>
        <p:nvSpPr>
          <p:cNvPr id="17" name="矩形 16"/>
          <p:cNvSpPr/>
          <p:nvPr/>
        </p:nvSpPr>
        <p:spPr>
          <a:xfrm>
            <a:off x="7602212" y="2273757"/>
            <a:ext cx="4580890" cy="829945"/>
          </a:xfrm>
          <a:prstGeom prst="rect">
            <a:avLst/>
          </a:prstGeom>
        </p:spPr>
        <p:txBody>
          <a:bodyPr wrap="none">
            <a:spAutoFit/>
          </a:bodyPr>
          <a:lstStyle/>
          <a:p>
            <a:pPr defTabSz="457200"/>
            <a:r>
              <a:rPr lang="en-US" altLang="zh-CN" sz="4800" b="1" dirty="0">
                <a:solidFill>
                  <a:srgbClr val="2F4E44"/>
                </a:solidFill>
                <a:latin typeface="Calibri" panose="020F0502020204030204" pitchFamily="34" charset="0"/>
                <a:ea typeface="Elsie" panose="02000000000000000000" charset="0"/>
                <a:cs typeface="Calibri" panose="020F0502020204030204" pitchFamily="34" charset="0"/>
                <a:sym typeface="Elsie" panose="02000000000000000000" charset="0"/>
              </a:rPr>
              <a:t>GÓC THỰC HÀNH</a:t>
            </a:r>
          </a:p>
        </p:txBody>
      </p:sp>
    </p:spTree>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0624" y="3524365"/>
            <a:ext cx="5051376" cy="3367855"/>
          </a:xfrm>
          <a:prstGeom prst="rect">
            <a:avLst/>
          </a:prstGeom>
        </p:spPr>
      </p:pic>
      <p:grpSp>
        <p:nvGrpSpPr>
          <p:cNvPr id="3" name="íŝḻiḑè"/>
          <p:cNvGrpSpPr/>
          <p:nvPr/>
        </p:nvGrpSpPr>
        <p:grpSpPr>
          <a:xfrm>
            <a:off x="620525" y="1275636"/>
            <a:ext cx="7539628" cy="4396899"/>
            <a:chOff x="503602" y="2132856"/>
            <a:chExt cx="5859098" cy="3239723"/>
          </a:xfrm>
        </p:grpSpPr>
        <p:grpSp>
          <p:nvGrpSpPr>
            <p:cNvPr id="4" name="iṧļîďé"/>
            <p:cNvGrpSpPr/>
            <p:nvPr/>
          </p:nvGrpSpPr>
          <p:grpSpPr>
            <a:xfrm>
              <a:off x="503602" y="5249660"/>
              <a:ext cx="5859098" cy="122919"/>
              <a:chOff x="-1348120" y="5777968"/>
              <a:chExt cx="9361040" cy="187524"/>
            </a:xfrm>
          </p:grpSpPr>
          <p:sp>
            <p:nvSpPr>
              <p:cNvPr id="12" name="íśḷidé"/>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just" defTabSz="457200"/>
                <a:endParaRPr lang="en-US" sz="1095">
                  <a:solidFill>
                    <a:prstClr val="white"/>
                  </a:solidFill>
                  <a:latin typeface="Elsie" panose="02000000000000000000" charset="0"/>
                  <a:ea typeface="Elsie" panose="02000000000000000000" charset="0"/>
                  <a:sym typeface="Elsie" panose="02000000000000000000" charset="0"/>
                </a:endParaRPr>
              </a:p>
            </p:txBody>
          </p:sp>
          <p:sp>
            <p:nvSpPr>
              <p:cNvPr id="13" name="iṧľïḑè"/>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just" defTabSz="457200"/>
                <a:endParaRPr lang="en-US" sz="1095">
                  <a:solidFill>
                    <a:prstClr val="white"/>
                  </a:solidFill>
                  <a:latin typeface="Elsie" panose="02000000000000000000" charset="0"/>
                  <a:ea typeface="Elsie" panose="02000000000000000000" charset="0"/>
                  <a:sym typeface="Elsie" panose="02000000000000000000" charset="0"/>
                </a:endParaRPr>
              </a:p>
            </p:txBody>
          </p:sp>
        </p:grpSp>
        <p:grpSp>
          <p:nvGrpSpPr>
            <p:cNvPr id="5" name="ïṥľïḓé"/>
            <p:cNvGrpSpPr/>
            <p:nvPr/>
          </p:nvGrpSpPr>
          <p:grpSpPr>
            <a:xfrm>
              <a:off x="1002671" y="2132856"/>
              <a:ext cx="4860960" cy="3080807"/>
              <a:chOff x="-375492" y="1139528"/>
              <a:chExt cx="7415785" cy="4700016"/>
            </a:xfrm>
          </p:grpSpPr>
          <p:grpSp>
            <p:nvGrpSpPr>
              <p:cNvPr id="7" name="îşḻïḍé"/>
              <p:cNvGrpSpPr/>
              <p:nvPr/>
            </p:nvGrpSpPr>
            <p:grpSpPr>
              <a:xfrm>
                <a:off x="-375492" y="1139528"/>
                <a:ext cx="7415785" cy="4700016"/>
                <a:chOff x="-375492" y="1139528"/>
                <a:chExt cx="7415785" cy="4700016"/>
              </a:xfrm>
            </p:grpSpPr>
            <p:sp>
              <p:nvSpPr>
                <p:cNvPr id="9" name="išļîdè"/>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just" defTabSz="457200"/>
                  <a:endParaRPr lang="en-US" sz="1095">
                    <a:solidFill>
                      <a:prstClr val="white"/>
                    </a:solidFill>
                    <a:latin typeface="Elsie" panose="02000000000000000000" charset="0"/>
                    <a:ea typeface="Elsie" panose="02000000000000000000" charset="0"/>
                    <a:sym typeface="Elsie" panose="02000000000000000000" charset="0"/>
                  </a:endParaRPr>
                </a:p>
              </p:txBody>
            </p:sp>
            <p:sp>
              <p:nvSpPr>
                <p:cNvPr id="10" name="íSlïḋè"/>
                <p:cNvSpPr/>
                <p:nvPr/>
              </p:nvSpPr>
              <p:spPr>
                <a:xfrm>
                  <a:off x="-358011" y="1160080"/>
                  <a:ext cx="7380820" cy="4658913"/>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just" defTabSz="457200"/>
                  <a:endParaRPr lang="en-US" sz="1095" dirty="0">
                    <a:solidFill>
                      <a:prstClr val="white"/>
                    </a:solidFill>
                    <a:latin typeface="Elsie" panose="02000000000000000000" charset="0"/>
                    <a:ea typeface="Elsie" panose="02000000000000000000" charset="0"/>
                    <a:sym typeface="Elsie" panose="02000000000000000000" charset="0"/>
                  </a:endParaRPr>
                </a:p>
              </p:txBody>
            </p:sp>
            <p:sp>
              <p:nvSpPr>
                <p:cNvPr id="11" name="ïşlîďe" hidden="1"/>
                <p:cNvSpPr/>
                <p:nvPr/>
              </p:nvSpPr>
              <p:spPr>
                <a:xfrm>
                  <a:off x="4509683"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just" defTabSz="457200"/>
                  <a:endParaRPr lang="en-US" sz="1095" dirty="0">
                    <a:solidFill>
                      <a:prstClr val="white"/>
                    </a:solidFill>
                    <a:latin typeface="Elsie" panose="02000000000000000000" charset="0"/>
                    <a:ea typeface="Elsie" panose="02000000000000000000" charset="0"/>
                    <a:sym typeface="Elsie" panose="02000000000000000000" charset="0"/>
                  </a:endParaRPr>
                </a:p>
              </p:txBody>
            </p:sp>
          </p:grpSp>
          <p:sp>
            <p:nvSpPr>
              <p:cNvPr id="8" name="îşļîḋé"/>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just" defTabSz="457200"/>
                <a:endParaRPr lang="en-US" sz="1095">
                  <a:solidFill>
                    <a:prstClr val="white"/>
                  </a:solidFill>
                  <a:latin typeface="Elsie" panose="02000000000000000000" charset="0"/>
                  <a:ea typeface="Elsie" panose="02000000000000000000" charset="0"/>
                  <a:sym typeface="Elsie" panose="02000000000000000000" charset="0"/>
                </a:endParaRPr>
              </a:p>
            </p:txBody>
          </p:sp>
        </p:grpSp>
        <p:sp>
          <p:nvSpPr>
            <p:cNvPr id="6" name="íS1îde"/>
            <p:cNvSpPr/>
            <p:nvPr/>
          </p:nvSpPr>
          <p:spPr>
            <a:xfrm>
              <a:off x="1166336" y="2313357"/>
              <a:ext cx="4515875" cy="2699819"/>
            </a:xfrm>
            <a:prstGeom prst="rect">
              <a:avLst/>
            </a:prstGeom>
            <a:solidFill>
              <a:schemeClr val="bg1"/>
            </a:solidFill>
            <a:ln w="635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just" defTabSz="457200"/>
              <a:endParaRPr>
                <a:solidFill>
                  <a:prstClr val="white"/>
                </a:solidFill>
                <a:latin typeface="Elsie" panose="02000000000000000000" charset="0"/>
                <a:ea typeface="Elsie" panose="02000000000000000000" charset="0"/>
                <a:sym typeface="Elsie" panose="02000000000000000000" charset="0"/>
              </a:endParaRPr>
            </a:p>
          </p:txBody>
        </p:sp>
      </p:grpSp>
      <p:sp>
        <p:nvSpPr>
          <p:cNvPr id="33" name="等腰三角形 32"/>
          <p:cNvSpPr/>
          <p:nvPr/>
        </p:nvSpPr>
        <p:spPr>
          <a:xfrm rot="10800000">
            <a:off x="2753166" y="4550794"/>
            <a:ext cx="358148" cy="243069"/>
          </a:xfrm>
          <a:prstGeom prst="triangle">
            <a:avLst/>
          </a:prstGeom>
          <a:solidFill>
            <a:srgbClr val="2F4E44"/>
          </a:solidFill>
          <a:ln>
            <a:solidFill>
              <a:srgbClr val="2F4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latin typeface="Elsie" panose="02000000000000000000" charset="0"/>
              <a:ea typeface="Elsie" panose="02000000000000000000" charset="0"/>
              <a:sym typeface="Elsie" panose="02000000000000000000" charset="0"/>
            </a:endParaRPr>
          </a:p>
        </p:txBody>
      </p:sp>
      <p:sp>
        <p:nvSpPr>
          <p:cNvPr id="2" name="Text Box 1"/>
          <p:cNvSpPr txBox="1"/>
          <p:nvPr/>
        </p:nvSpPr>
        <p:spPr>
          <a:xfrm>
            <a:off x="1600249" y="1849181"/>
            <a:ext cx="5540375" cy="2308324"/>
          </a:xfrm>
          <a:prstGeom prst="rect">
            <a:avLst/>
          </a:prstGeom>
          <a:noFill/>
        </p:spPr>
        <p:txBody>
          <a:bodyPr wrap="square" rtlCol="0">
            <a:spAutoFit/>
          </a:bodyPr>
          <a:lstStyle/>
          <a:p>
            <a:pPr algn="just"/>
            <a:r>
              <a:rPr lang="en-US" sz="2400" b="1" u="sng" dirty="0">
                <a:solidFill>
                  <a:srgbClr val="FF0000"/>
                </a:solidFill>
                <a:latin typeface="Times New Roman" panose="02020603050405020304" pitchFamily="18" charset="0"/>
                <a:cs typeface="Times New Roman" panose="02020603050405020304" pitchFamily="18" charset="0"/>
              </a:rPr>
              <a:t>DẶN DÒ</a:t>
            </a:r>
          </a:p>
          <a:p>
            <a:pPr algn="just"/>
            <a:r>
              <a:rPr lang="en-US" sz="2400" b="1" dirty="0" smtClean="0">
                <a:solidFill>
                  <a:srgbClr val="0070C0"/>
                </a:solidFill>
              </a:rPr>
              <a:t>- </a:t>
            </a:r>
            <a:r>
              <a:rPr lang="en-US" sz="2400" b="1" dirty="0" err="1" smtClean="0">
                <a:solidFill>
                  <a:srgbClr val="0070C0"/>
                </a:solidFill>
              </a:rPr>
              <a:t>Chép</a:t>
            </a:r>
            <a:r>
              <a:rPr lang="en-US" sz="2400" b="1" dirty="0" smtClean="0">
                <a:solidFill>
                  <a:srgbClr val="0070C0"/>
                </a:solidFill>
              </a:rPr>
              <a:t> </a:t>
            </a:r>
            <a:r>
              <a:rPr lang="en-US" sz="2400" b="1" dirty="0" err="1" smtClean="0">
                <a:solidFill>
                  <a:srgbClr val="0070C0"/>
                </a:solidFill>
              </a:rPr>
              <a:t>vào</a:t>
            </a:r>
            <a:r>
              <a:rPr lang="en-US" sz="2400" b="1" dirty="0" smtClean="0">
                <a:solidFill>
                  <a:srgbClr val="0070C0"/>
                </a:solidFill>
              </a:rPr>
              <a:t> </a:t>
            </a:r>
            <a:r>
              <a:rPr lang="en-US" sz="2400" b="1" dirty="0" err="1" smtClean="0">
                <a:solidFill>
                  <a:srgbClr val="0070C0"/>
                </a:solidFill>
              </a:rPr>
              <a:t>vở</a:t>
            </a:r>
            <a:r>
              <a:rPr lang="en-US" sz="2400" b="1" dirty="0" smtClean="0">
                <a:solidFill>
                  <a:srgbClr val="0070C0"/>
                </a:solidFill>
              </a:rPr>
              <a:t> </a:t>
            </a:r>
            <a:r>
              <a:rPr lang="en-US" sz="2400" b="1" dirty="0" err="1" smtClean="0">
                <a:solidFill>
                  <a:srgbClr val="0070C0"/>
                </a:solidFill>
              </a:rPr>
              <a:t>và</a:t>
            </a:r>
            <a:r>
              <a:rPr lang="en-US" sz="2400" b="1" dirty="0" smtClean="0">
                <a:solidFill>
                  <a:srgbClr val="0070C0"/>
                </a:solidFill>
              </a:rPr>
              <a:t> </a:t>
            </a:r>
            <a:r>
              <a:rPr lang="en-US" sz="2400" b="1" dirty="0" err="1" smtClean="0">
                <a:solidFill>
                  <a:srgbClr val="0070C0"/>
                </a:solidFill>
              </a:rPr>
              <a:t>học</a:t>
            </a:r>
            <a:r>
              <a:rPr lang="en-US" sz="2400" b="1" dirty="0" smtClean="0">
                <a:solidFill>
                  <a:srgbClr val="0070C0"/>
                </a:solidFill>
              </a:rPr>
              <a:t> </a:t>
            </a:r>
            <a:r>
              <a:rPr lang="en-US" sz="2400" b="1" dirty="0" err="1" smtClean="0">
                <a:solidFill>
                  <a:srgbClr val="0070C0"/>
                </a:solidFill>
              </a:rPr>
              <a:t>thuộc</a:t>
            </a:r>
            <a:r>
              <a:rPr lang="en-US" sz="2400" b="1" dirty="0" smtClean="0">
                <a:solidFill>
                  <a:srgbClr val="0070C0"/>
                </a:solidFill>
              </a:rPr>
              <a:t> </a:t>
            </a:r>
            <a:r>
              <a:rPr lang="en-US" sz="2400" b="1" dirty="0" err="1" smtClean="0">
                <a:solidFill>
                  <a:srgbClr val="0070C0"/>
                </a:solidFill>
              </a:rPr>
              <a:t>nội</a:t>
            </a:r>
            <a:r>
              <a:rPr lang="en-US" sz="2400" b="1" dirty="0" smtClean="0">
                <a:solidFill>
                  <a:srgbClr val="0070C0"/>
                </a:solidFill>
              </a:rPr>
              <a:t> dung </a:t>
            </a:r>
            <a:r>
              <a:rPr lang="en-US" sz="2400" b="1" dirty="0" err="1" smtClean="0">
                <a:solidFill>
                  <a:srgbClr val="0070C0"/>
                </a:solidFill>
              </a:rPr>
              <a:t>bài</a:t>
            </a:r>
            <a:r>
              <a:rPr lang="en-US" sz="2400" b="1" dirty="0" smtClean="0">
                <a:solidFill>
                  <a:srgbClr val="0070C0"/>
                </a:solidFill>
              </a:rPr>
              <a:t> </a:t>
            </a:r>
            <a:r>
              <a:rPr lang="en-US" sz="2400" b="1" dirty="0" err="1" smtClean="0">
                <a:solidFill>
                  <a:srgbClr val="0070C0"/>
                </a:solidFill>
              </a:rPr>
              <a:t>ghi</a:t>
            </a:r>
            <a:r>
              <a:rPr lang="en-US" sz="2400" b="1" dirty="0" smtClean="0">
                <a:solidFill>
                  <a:srgbClr val="0070C0"/>
                </a:solidFill>
              </a:rPr>
              <a:t> </a:t>
            </a:r>
            <a:r>
              <a:rPr lang="en-US" sz="2400" b="1" dirty="0" err="1" smtClean="0">
                <a:solidFill>
                  <a:srgbClr val="0070C0"/>
                </a:solidFill>
              </a:rPr>
              <a:t>vào</a:t>
            </a:r>
            <a:r>
              <a:rPr lang="en-US" sz="2400" b="1" dirty="0" smtClean="0">
                <a:solidFill>
                  <a:srgbClr val="0070C0"/>
                </a:solidFill>
              </a:rPr>
              <a:t> </a:t>
            </a:r>
            <a:r>
              <a:rPr lang="en-US" sz="2400" b="1" dirty="0" err="1" smtClean="0">
                <a:solidFill>
                  <a:srgbClr val="0070C0"/>
                </a:solidFill>
              </a:rPr>
              <a:t>vở</a:t>
            </a:r>
            <a:r>
              <a:rPr lang="en-US" sz="2400" b="1" dirty="0" smtClean="0">
                <a:solidFill>
                  <a:srgbClr val="0070C0"/>
                </a:solidFill>
              </a:rPr>
              <a:t> (</a:t>
            </a:r>
            <a:r>
              <a:rPr lang="en-US" sz="2400" b="1" dirty="0" err="1" smtClean="0">
                <a:solidFill>
                  <a:srgbClr val="0070C0"/>
                </a:solidFill>
              </a:rPr>
              <a:t>lên</a:t>
            </a:r>
            <a:r>
              <a:rPr lang="en-US" sz="2400" b="1" dirty="0" smtClean="0">
                <a:solidFill>
                  <a:srgbClr val="0070C0"/>
                </a:solidFill>
              </a:rPr>
              <a:t> LMS)</a:t>
            </a:r>
            <a:endParaRPr lang="en-US" sz="2400" b="1" dirty="0">
              <a:solidFill>
                <a:srgbClr val="0070C0"/>
              </a:solidFill>
            </a:endParaRPr>
          </a:p>
          <a:p>
            <a:pPr algn="just"/>
            <a:r>
              <a:rPr lang="en-US" sz="2400" b="1" dirty="0" smtClean="0">
                <a:solidFill>
                  <a:srgbClr val="0070C0"/>
                </a:solidFill>
              </a:rPr>
              <a:t>- “</a:t>
            </a:r>
            <a:r>
              <a:rPr lang="en-US" sz="2400" b="1" dirty="0" err="1">
                <a:solidFill>
                  <a:srgbClr val="0070C0"/>
                </a:solidFill>
              </a:rPr>
              <a:t>C</a:t>
            </a:r>
            <a:r>
              <a:rPr lang="en-US" sz="2400" b="1" dirty="0" err="1" smtClean="0">
                <a:solidFill>
                  <a:srgbClr val="0070C0"/>
                </a:solidFill>
              </a:rPr>
              <a:t>hụp</a:t>
            </a:r>
            <a:r>
              <a:rPr lang="en-US" sz="2400" b="1" dirty="0" smtClean="0">
                <a:solidFill>
                  <a:srgbClr val="0070C0"/>
                </a:solidFill>
              </a:rPr>
              <a:t> </a:t>
            </a:r>
            <a:r>
              <a:rPr lang="en-US" sz="2400" b="1" dirty="0" err="1">
                <a:solidFill>
                  <a:srgbClr val="0070C0"/>
                </a:solidFill>
              </a:rPr>
              <a:t>ảnh</a:t>
            </a:r>
            <a:r>
              <a:rPr lang="en-US" sz="2400" b="1" dirty="0">
                <a:solidFill>
                  <a:srgbClr val="0070C0"/>
                </a:solidFill>
              </a:rPr>
              <a:t> </a:t>
            </a:r>
            <a:r>
              <a:rPr lang="en-US" sz="2400" b="1" dirty="0" err="1">
                <a:solidFill>
                  <a:srgbClr val="0070C0"/>
                </a:solidFill>
              </a:rPr>
              <a:t>hoặc</a:t>
            </a:r>
            <a:r>
              <a:rPr lang="en-US" sz="2400" b="1" dirty="0">
                <a:solidFill>
                  <a:srgbClr val="0070C0"/>
                </a:solidFill>
              </a:rPr>
              <a:t> </a:t>
            </a:r>
            <a:r>
              <a:rPr lang="en-US" sz="2400" b="1" dirty="0" err="1">
                <a:solidFill>
                  <a:srgbClr val="0070C0"/>
                </a:solidFill>
              </a:rPr>
              <a:t>vẽ</a:t>
            </a:r>
            <a:r>
              <a:rPr lang="en-US" sz="2400" b="1" dirty="0">
                <a:solidFill>
                  <a:srgbClr val="0070C0"/>
                </a:solidFill>
              </a:rPr>
              <a:t> </a:t>
            </a:r>
            <a:r>
              <a:rPr lang="en-US" sz="2400" b="1" dirty="0" err="1">
                <a:solidFill>
                  <a:srgbClr val="0070C0"/>
                </a:solidFill>
              </a:rPr>
              <a:t>lại</a:t>
            </a:r>
            <a:r>
              <a:rPr lang="en-US" sz="2400" b="1" dirty="0">
                <a:solidFill>
                  <a:srgbClr val="0070C0"/>
                </a:solidFill>
              </a:rPr>
              <a:t> </a:t>
            </a:r>
            <a:r>
              <a:rPr lang="en-US" sz="2400" b="1" dirty="0" err="1">
                <a:solidFill>
                  <a:srgbClr val="0070C0"/>
                </a:solidFill>
              </a:rPr>
              <a:t>góc</a:t>
            </a:r>
            <a:r>
              <a:rPr lang="en-US" sz="2400" b="1" dirty="0">
                <a:solidFill>
                  <a:srgbClr val="0070C0"/>
                </a:solidFill>
              </a:rPr>
              <a:t> </a:t>
            </a:r>
            <a:r>
              <a:rPr lang="en-US" sz="2400" b="1" dirty="0" err="1">
                <a:solidFill>
                  <a:srgbClr val="0070C0"/>
                </a:solidFill>
              </a:rPr>
              <a:t>học</a:t>
            </a:r>
            <a:r>
              <a:rPr lang="en-US" sz="2400" b="1" dirty="0">
                <a:solidFill>
                  <a:srgbClr val="0070C0"/>
                </a:solidFill>
              </a:rPr>
              <a:t> </a:t>
            </a:r>
            <a:r>
              <a:rPr lang="en-US" sz="2400" b="1" dirty="0" err="1">
                <a:solidFill>
                  <a:srgbClr val="0070C0"/>
                </a:solidFill>
              </a:rPr>
              <a:t>tập</a:t>
            </a:r>
            <a:r>
              <a:rPr lang="en-US" sz="2400" b="1" dirty="0">
                <a:solidFill>
                  <a:srgbClr val="0070C0"/>
                </a:solidFill>
              </a:rPr>
              <a:t> </a:t>
            </a:r>
            <a:r>
              <a:rPr lang="en-US" sz="2400" b="1" dirty="0" err="1">
                <a:solidFill>
                  <a:srgbClr val="0070C0"/>
                </a:solidFill>
              </a:rPr>
              <a:t>của</a:t>
            </a:r>
            <a:r>
              <a:rPr lang="en-US" sz="2400" b="1" dirty="0">
                <a:solidFill>
                  <a:srgbClr val="0070C0"/>
                </a:solidFill>
              </a:rPr>
              <a:t> </a:t>
            </a:r>
            <a:r>
              <a:rPr lang="en-US" sz="2400" b="1" dirty="0" err="1">
                <a:solidFill>
                  <a:srgbClr val="0070C0"/>
                </a:solidFill>
              </a:rPr>
              <a:t>em</a:t>
            </a:r>
            <a:r>
              <a:rPr lang="en-US" sz="2400" b="1" dirty="0" smtClean="0">
                <a:solidFill>
                  <a:srgbClr val="0070C0"/>
                </a:solidFill>
              </a:rPr>
              <a:t>” </a:t>
            </a:r>
            <a:r>
              <a:rPr lang="en-US" sz="2400" b="1" dirty="0" err="1" smtClean="0">
                <a:solidFill>
                  <a:srgbClr val="0070C0"/>
                </a:solidFill>
              </a:rPr>
              <a:t>và</a:t>
            </a:r>
            <a:r>
              <a:rPr lang="en-US" sz="2400" b="1" dirty="0" smtClean="0">
                <a:solidFill>
                  <a:srgbClr val="0070C0"/>
                </a:solidFill>
              </a:rPr>
              <a:t> </a:t>
            </a:r>
            <a:r>
              <a:rPr lang="en-US" sz="2400" b="1" dirty="0" err="1" smtClean="0">
                <a:solidFill>
                  <a:srgbClr val="0070C0"/>
                </a:solidFill>
              </a:rPr>
              <a:t>nộp</a:t>
            </a:r>
            <a:r>
              <a:rPr lang="en-US" sz="2400" b="1" dirty="0" smtClean="0">
                <a:solidFill>
                  <a:srgbClr val="0070C0"/>
                </a:solidFill>
              </a:rPr>
              <a:t> </a:t>
            </a:r>
            <a:r>
              <a:rPr lang="en-US" sz="2400" b="1" dirty="0" err="1" smtClean="0">
                <a:solidFill>
                  <a:srgbClr val="0070C0"/>
                </a:solidFill>
              </a:rPr>
              <a:t>lên</a:t>
            </a:r>
            <a:r>
              <a:rPr lang="en-US" sz="2400" b="1" dirty="0" smtClean="0">
                <a:solidFill>
                  <a:srgbClr val="0070C0"/>
                </a:solidFill>
              </a:rPr>
              <a:t> LMS. </a:t>
            </a:r>
            <a:r>
              <a:rPr lang="en-US" sz="2400" b="1" dirty="0" err="1" smtClean="0">
                <a:solidFill>
                  <a:srgbClr val="0070C0"/>
                </a:solidFill>
              </a:rPr>
              <a:t>Hạn</a:t>
            </a:r>
            <a:r>
              <a:rPr lang="en-US" sz="2400" b="1" dirty="0" smtClean="0">
                <a:solidFill>
                  <a:srgbClr val="0070C0"/>
                </a:solidFill>
              </a:rPr>
              <a:t> </a:t>
            </a:r>
            <a:r>
              <a:rPr lang="en-US" sz="2400" b="1" dirty="0" err="1" smtClean="0">
                <a:solidFill>
                  <a:srgbClr val="0070C0"/>
                </a:solidFill>
              </a:rPr>
              <a:t>chót</a:t>
            </a:r>
            <a:r>
              <a:rPr lang="en-US" sz="2400" b="1" dirty="0" smtClean="0">
                <a:solidFill>
                  <a:srgbClr val="0070C0"/>
                </a:solidFill>
              </a:rPr>
              <a:t>: </a:t>
            </a:r>
            <a:r>
              <a:rPr lang="en-US" sz="2400" b="1" dirty="0" err="1" smtClean="0">
                <a:solidFill>
                  <a:srgbClr val="0070C0"/>
                </a:solidFill>
              </a:rPr>
              <a:t>thứ</a:t>
            </a:r>
            <a:r>
              <a:rPr lang="en-US" sz="2400" b="1" dirty="0" smtClean="0">
                <a:solidFill>
                  <a:srgbClr val="0070C0"/>
                </a:solidFill>
              </a:rPr>
              <a:t> 6 – 8/10/2021 </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p:cNvGrpSpPr/>
          <p:nvPr/>
        </p:nvGrpSpPr>
        <p:grpSpPr>
          <a:xfrm>
            <a:off x="2273300" y="1654159"/>
            <a:ext cx="7645400" cy="2337772"/>
            <a:chOff x="2273300" y="1770082"/>
            <a:chExt cx="7645400" cy="2337772"/>
          </a:xfrm>
        </p:grpSpPr>
        <p:sp>
          <p:nvSpPr>
            <p:cNvPr id="14" name="文本框 7"/>
            <p:cNvSpPr txBox="1">
              <a:spLocks noChangeArrowheads="1"/>
            </p:cNvSpPr>
            <p:nvPr/>
          </p:nvSpPr>
          <p:spPr bwMode="auto">
            <a:xfrm>
              <a:off x="2273300" y="1770082"/>
              <a:ext cx="7645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marL="0" lvl="0" algn="ctr"/>
              <a:r>
                <a:rPr lang="en-US" sz="12000" b="0" i="0" u="none" dirty="0">
                  <a:solidFill>
                    <a:srgbClr val="16727D"/>
                  </a:solidFill>
                  <a:latin typeface="Montserrat SemiBold" panose="00000700000000000000" pitchFamily="2" charset="0"/>
                </a:rPr>
                <a:t>THANKS</a:t>
              </a:r>
            </a:p>
          </p:txBody>
        </p:sp>
        <p:sp>
          <p:nvSpPr>
            <p:cNvPr id="16" name="文本框 15"/>
            <p:cNvSpPr txBox="1"/>
            <p:nvPr/>
          </p:nvSpPr>
          <p:spPr>
            <a:xfrm>
              <a:off x="2832100" y="3709074"/>
              <a:ext cx="6527800" cy="398780"/>
            </a:xfrm>
            <a:prstGeom prst="rect">
              <a:avLst/>
            </a:prstGeom>
            <a:noFill/>
          </p:spPr>
          <p:txBody>
            <a:bodyPr wrap="square" rtlCol="0">
              <a:spAutoFit/>
            </a:bodyPr>
            <a:lstStyle/>
            <a:p>
              <a:pPr algn="ctr"/>
              <a:endParaRPr lang="en-US" altLang="zh-CN" sz="2000" dirty="0">
                <a:solidFill>
                  <a:srgbClr val="647782"/>
                </a:solidFill>
                <a:latin typeface="Montserrat SemiBold" panose="00000700000000000000" pitchFamily="2" charset="0"/>
                <a:ea typeface="字魂35号-经典雅黑" panose="02000000000000000000" pitchFamily="2" charset="-122"/>
              </a:endParaRPr>
            </a:p>
          </p:txBody>
        </p:sp>
      </p:grpSp>
      <p:pic>
        <p:nvPicPr>
          <p:cNvPr id="10" name="6-轻音乐-钢琴弦乐铃-欢快可爱配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1241425"/>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文本框 7"/>
          <p:cNvSpPr txBox="1">
            <a:spLocks noChangeArrowheads="1"/>
          </p:cNvSpPr>
          <p:nvPr/>
        </p:nvSpPr>
        <p:spPr bwMode="auto">
          <a:xfrm>
            <a:off x="701675" y="950547"/>
            <a:ext cx="11459845"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marL="0" lvl="0" algn="ctr"/>
            <a:r>
              <a:rPr lang="en-US" sz="2800" b="1" u="sng" dirty="0" err="1" smtClean="0">
                <a:solidFill>
                  <a:srgbClr val="FF0000"/>
                </a:solidFill>
                <a:latin typeface="Roboto" panose="02000000000000000000" pitchFamily="2" charset="0"/>
                <a:ea typeface="Roboto" panose="02000000000000000000" pitchFamily="2" charset="0"/>
              </a:rPr>
              <a:t>Ch</a:t>
            </a:r>
            <a:r>
              <a:rPr lang="en-US" sz="2800" b="1" i="0" u="sng" dirty="0" err="1" smtClean="0">
                <a:solidFill>
                  <a:srgbClr val="FF0000"/>
                </a:solidFill>
                <a:latin typeface="Roboto" panose="02000000000000000000" pitchFamily="2" charset="0"/>
                <a:ea typeface="Roboto" panose="02000000000000000000" pitchFamily="2" charset="0"/>
              </a:rPr>
              <a:t>ủ</a:t>
            </a:r>
            <a:r>
              <a:rPr lang="en-US" sz="2800" b="1" i="0" u="sng" dirty="0" smtClean="0">
                <a:solidFill>
                  <a:srgbClr val="FF0000"/>
                </a:solidFill>
                <a:latin typeface="Roboto" panose="02000000000000000000" pitchFamily="2" charset="0"/>
                <a:ea typeface="Roboto" panose="02000000000000000000" pitchFamily="2" charset="0"/>
              </a:rPr>
              <a:t> </a:t>
            </a:r>
            <a:r>
              <a:rPr lang="en-US" sz="2800" b="1" i="0" u="sng" dirty="0">
                <a:solidFill>
                  <a:srgbClr val="FF0000"/>
                </a:solidFill>
                <a:latin typeface="Roboto" panose="02000000000000000000" pitchFamily="2" charset="0"/>
                <a:ea typeface="Roboto" panose="02000000000000000000" pitchFamily="2" charset="0"/>
              </a:rPr>
              <a:t>đề 2</a:t>
            </a:r>
          </a:p>
          <a:p>
            <a:pPr marL="0" lvl="0" algn="ctr"/>
            <a:r>
              <a:rPr lang="en-US" sz="6000" b="1" i="0" u="none" dirty="0">
                <a:solidFill>
                  <a:srgbClr val="16727D"/>
                </a:solidFill>
                <a:latin typeface="Montserrat SemiBold" panose="00000700000000000000" pitchFamily="2" charset="0"/>
              </a:rPr>
              <a:t>CHĂM SÓC </a:t>
            </a:r>
          </a:p>
          <a:p>
            <a:pPr marL="0" lvl="0" algn="ctr"/>
            <a:r>
              <a:rPr lang="en-US" sz="6000" b="1" i="0" u="none" dirty="0">
                <a:solidFill>
                  <a:srgbClr val="16727D"/>
                </a:solidFill>
                <a:latin typeface="Montserrat SemiBold" panose="00000700000000000000" pitchFamily="2" charset="0"/>
              </a:rPr>
              <a:t>CUỘC SỐNG CÁ NHÂN</a:t>
            </a:r>
          </a:p>
        </p:txBody>
      </p:sp>
      <p:pic>
        <p:nvPicPr>
          <p:cNvPr id="10" name="6-轻音乐-钢琴弦乐铃-欢快可爱配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1241425"/>
            <a:ext cx="609600" cy="609600"/>
          </a:xfrm>
          <a:prstGeom prst="rect">
            <a:avLst/>
          </a:prstGeom>
        </p:spPr>
      </p:pic>
    </p:spTree>
  </p:cSld>
  <p:clrMapOvr>
    <a:masterClrMapping/>
  </p:clrMapOvr>
  <p:transition spd="slow">
    <p:push dir="u"/>
  </p:transition>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p:cNvSpPr/>
          <p:nvPr/>
        </p:nvSpPr>
        <p:spPr>
          <a:xfrm>
            <a:off x="3663950" y="1663700"/>
            <a:ext cx="6128385" cy="894080"/>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p:cNvSpPr txBox="1"/>
          <p:nvPr/>
        </p:nvSpPr>
        <p:spPr>
          <a:xfrm>
            <a:off x="3956050" y="1856105"/>
            <a:ext cx="5690235" cy="509270"/>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800">
                <a:solidFill>
                  <a:srgbClr val="FFFFFF"/>
                </a:solidFill>
                <a:latin typeface="Times New Roman" panose="02020603050405020304" pitchFamily="18" charset="0"/>
                <a:cs typeface="Times New Roman" panose="02020603050405020304" pitchFamily="18" charset="0"/>
              </a:rPr>
              <a:t>KHỞI ĐỘNG – AI NHANH HƠN</a:t>
            </a:r>
            <a:endParaRPr lang="en-US" sz="2800" u="none">
              <a:solidFill>
                <a:srgbClr val="FFFFFF"/>
              </a:solidFill>
              <a:latin typeface="Times New Roman" panose="02020603050405020304" pitchFamily="18" charset="0"/>
              <a:cs typeface="Times New Roman" panose="02020603050405020304" pitchFamily="18" charset="0"/>
            </a:endParaRPr>
          </a:p>
        </p:txBody>
      </p:sp>
      <p:sp>
        <p:nvSpPr>
          <p:cNvPr id="9" name="矩形 6"/>
          <p:cNvSpPr/>
          <p:nvPr/>
        </p:nvSpPr>
        <p:spPr>
          <a:xfrm>
            <a:off x="3428128" y="2557461"/>
            <a:ext cx="6686550" cy="1938992"/>
          </a:xfrm>
          <a:prstGeom prst="rect">
            <a:avLst/>
          </a:prstGeom>
        </p:spPr>
        <p:txBody>
          <a:bodyPr wrap="square">
            <a:spAutoFit/>
          </a:bodyPr>
          <a:lstStyle/>
          <a:p>
            <a:pPr marL="0" lvl="0" algn="ctr"/>
            <a:r>
              <a:rPr lang="en-US" sz="4000" u="none">
                <a:solidFill>
                  <a:srgbClr val="16727D"/>
                </a:solidFill>
                <a:latin typeface="Calibri Light" panose="020F0302020204030204" pitchFamily="34" charset="0"/>
                <a:cs typeface="Calibri Light" panose="020F0302020204030204" pitchFamily="34" charset="0"/>
              </a:rPr>
              <a:t>Chia lớp thành 4 đội, trong vòng 5 phút kể tên những</a:t>
            </a:r>
          </a:p>
          <a:p>
            <a:pPr marL="0" lvl="0" algn="ctr"/>
            <a:r>
              <a:rPr lang="en-US" sz="4000">
                <a:solidFill>
                  <a:srgbClr val="16727D"/>
                </a:solidFill>
                <a:latin typeface="Calibri Light" panose="020F0302020204030204" pitchFamily="34" charset="0"/>
                <a:cs typeface="Calibri Light" panose="020F0302020204030204" pitchFamily="34" charset="0"/>
              </a:rPr>
              <a:t>món ăn mà em ăn trong 1 tuần.</a:t>
            </a:r>
            <a:endParaRPr lang="en-US" sz="4000" u="none">
              <a:solidFill>
                <a:srgbClr val="16727D"/>
              </a:solidFill>
              <a:latin typeface="Calibri Light" panose="020F0302020204030204" pitchFamily="34" charset="0"/>
              <a:cs typeface="Calibri Light" panose="020F03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p:cNvSpPr/>
          <p:nvPr/>
        </p:nvSpPr>
        <p:spPr>
          <a:xfrm>
            <a:off x="4455958" y="1663700"/>
            <a:ext cx="3610284" cy="875252"/>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p:cNvSpPr txBox="1"/>
          <p:nvPr/>
        </p:nvSpPr>
        <p:spPr>
          <a:xfrm>
            <a:off x="5007788" y="18655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dirty="0">
                <a:solidFill>
                  <a:srgbClr val="FFFFFF"/>
                </a:solidFill>
                <a:latin typeface="Times New Roman" panose="02020603050405020304" pitchFamily="18" charset="0"/>
                <a:cs typeface="Times New Roman" panose="02020603050405020304" pitchFamily="18" charset="0"/>
              </a:rPr>
              <a:t>NHIỆM VỤ 1</a:t>
            </a:r>
            <a:endParaRPr lang="en-US" sz="2600" u="none" dirty="0">
              <a:solidFill>
                <a:srgbClr val="FFFFFF"/>
              </a:solidFill>
              <a:latin typeface="Times New Roman" panose="02020603050405020304" pitchFamily="18" charset="0"/>
              <a:cs typeface="Times New Roman" panose="02020603050405020304" pitchFamily="18" charset="0"/>
            </a:endParaRPr>
          </a:p>
        </p:txBody>
      </p:sp>
      <p:sp>
        <p:nvSpPr>
          <p:cNvPr id="7" name="矩形 6"/>
          <p:cNvSpPr/>
          <p:nvPr/>
        </p:nvSpPr>
        <p:spPr>
          <a:xfrm>
            <a:off x="1778108" y="2740837"/>
            <a:ext cx="9293121" cy="1323439"/>
          </a:xfrm>
          <a:prstGeom prst="rect">
            <a:avLst/>
          </a:prstGeom>
        </p:spPr>
        <p:txBody>
          <a:bodyPr wrap="none">
            <a:spAutoFit/>
          </a:bodyPr>
          <a:lstStyle/>
          <a:p>
            <a:pPr marL="0" lvl="0" algn="ctr"/>
            <a:r>
              <a:rPr lang="en-US" sz="4000" u="none" dirty="0">
                <a:solidFill>
                  <a:srgbClr val="16727D"/>
                </a:solidFill>
                <a:latin typeface="Calibri Light" panose="020F0302020204030204" pitchFamily="34" charset="0"/>
                <a:cs typeface="Calibri Light" panose="020F0302020204030204" pitchFamily="34" charset="0"/>
              </a:rPr>
              <a:t>CHĂM SÓC SỨC KHOẺ QUA VIỆC </a:t>
            </a:r>
          </a:p>
          <a:p>
            <a:pPr marL="0" lvl="0" algn="ctr"/>
            <a:r>
              <a:rPr lang="en-US" sz="4000" u="none" dirty="0">
                <a:solidFill>
                  <a:srgbClr val="16727D"/>
                </a:solidFill>
                <a:latin typeface="Calibri Light" panose="020F0302020204030204" pitchFamily="34" charset="0"/>
                <a:cs typeface="Calibri Light" panose="020F0302020204030204" pitchFamily="34" charset="0"/>
              </a:rPr>
              <a:t>THỰC HIỆN CHẾ ĐỘ SINH HOẠT HÀNG NGÀY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660266" y="331991"/>
                  <a:ext cx="1099215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2800" b="0" i="0" u="none" dirty="0">
                      <a:solidFill>
                        <a:srgbClr val="16727D"/>
                      </a:solidFill>
                      <a:latin typeface="Montserrat SemiBold" panose="00000700000000000000" pitchFamily="2" charset="0"/>
                    </a:rPr>
                    <a:t>Chế độ sinh hoạt hàng ngày của em có điểm gì giống và khác với chế độ sinh hoạt hàng ngày đảm bảo sức khoẻ</a:t>
                  </a: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pic>
        <p:nvPicPr>
          <p:cNvPr id="4" name="Picture 3" descr="A picture containing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56381" t="29419" r="27870" b="47671"/>
          <a:stretch>
            <a:fillRect/>
          </a:stretch>
        </p:blipFill>
        <p:spPr>
          <a:xfrm>
            <a:off x="2598104" y="1193765"/>
            <a:ext cx="2819830" cy="2563848"/>
          </a:xfrm>
          <a:prstGeom prst="rect">
            <a:avLst/>
          </a:prstGeom>
        </p:spPr>
      </p:pic>
      <p:pic>
        <p:nvPicPr>
          <p:cNvPr id="16" name="Picture 15" descr="A picture containing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72854" t="29419" r="11412" b="48599"/>
          <a:stretch>
            <a:fillRect/>
          </a:stretch>
        </p:blipFill>
        <p:spPr>
          <a:xfrm>
            <a:off x="7135489" y="1215199"/>
            <a:ext cx="2698933" cy="2356676"/>
          </a:xfrm>
          <a:prstGeom prst="rect">
            <a:avLst/>
          </a:prstGeom>
        </p:spPr>
      </p:pic>
      <p:pic>
        <p:nvPicPr>
          <p:cNvPr id="17" name="Picture 16" descr="A picture containing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56381" t="60553" r="32619" b="19341"/>
          <a:stretch>
            <a:fillRect/>
          </a:stretch>
        </p:blipFill>
        <p:spPr>
          <a:xfrm>
            <a:off x="420719" y="3314700"/>
            <a:ext cx="2680874" cy="3062788"/>
          </a:xfrm>
          <a:prstGeom prst="rect">
            <a:avLst/>
          </a:prstGeom>
        </p:spPr>
      </p:pic>
      <p:pic>
        <p:nvPicPr>
          <p:cNvPr id="22" name="Picture 21" descr="A picture containing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67062" t="58886" r="21707" b="19603"/>
          <a:stretch>
            <a:fillRect/>
          </a:stretch>
        </p:blipFill>
        <p:spPr>
          <a:xfrm>
            <a:off x="4980308" y="3133708"/>
            <a:ext cx="2680875" cy="3209223"/>
          </a:xfrm>
          <a:prstGeom prst="rect">
            <a:avLst/>
          </a:prstGeom>
        </p:spPr>
      </p:pic>
      <p:pic>
        <p:nvPicPr>
          <p:cNvPr id="23" name="Picture 22" descr="A picture containing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77672" t="58886" r="11634" b="18695"/>
          <a:stretch>
            <a:fillRect/>
          </a:stretch>
        </p:blipFill>
        <p:spPr>
          <a:xfrm>
            <a:off x="9457166" y="3168265"/>
            <a:ext cx="2449461" cy="3209223"/>
          </a:xfrm>
          <a:prstGeom prst="rect">
            <a:avLst/>
          </a:prstGeom>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660266" y="331991"/>
                  <a:ext cx="1099215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2800" b="0" i="0" u="none" dirty="0">
                      <a:solidFill>
                        <a:srgbClr val="16727D"/>
                      </a:solidFill>
                      <a:latin typeface="Montserrat SemiBold" panose="00000700000000000000" pitchFamily="2" charset="0"/>
                    </a:rPr>
                    <a:t>Chế độ sinh hoạt hàng ngày của em có điểm gì giống và khác với chế độ sinh hoạt hàng ngày đảm bảo sức khoẻ</a:t>
                  </a: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pic>
        <p:nvPicPr>
          <p:cNvPr id="4" name="Picture 3" descr="A picture containing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56381" t="29419" r="27966" b="41734"/>
          <a:stretch>
            <a:fillRect/>
          </a:stretch>
        </p:blipFill>
        <p:spPr>
          <a:xfrm>
            <a:off x="2598104" y="1193764"/>
            <a:ext cx="2443445" cy="2814419"/>
          </a:xfrm>
          <a:prstGeom prst="rect">
            <a:avLst/>
          </a:prstGeom>
        </p:spPr>
      </p:pic>
      <p:pic>
        <p:nvPicPr>
          <p:cNvPr id="16" name="Picture 15" descr="A picture containing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72854" t="29419" r="11412" b="41114"/>
          <a:stretch>
            <a:fillRect/>
          </a:stretch>
        </p:blipFill>
        <p:spPr>
          <a:xfrm>
            <a:off x="7135489" y="1215199"/>
            <a:ext cx="2404410" cy="2814419"/>
          </a:xfrm>
          <a:prstGeom prst="rect">
            <a:avLst/>
          </a:prstGeom>
        </p:spPr>
      </p:pic>
      <p:pic>
        <p:nvPicPr>
          <p:cNvPr id="17" name="Picture 16" descr="A picture containing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56381" t="60553" r="32492" b="9549"/>
          <a:stretch>
            <a:fillRect/>
          </a:stretch>
        </p:blipFill>
        <p:spPr>
          <a:xfrm>
            <a:off x="601310" y="3133708"/>
            <a:ext cx="2019934" cy="3392301"/>
          </a:xfrm>
          <a:prstGeom prst="rect">
            <a:avLst/>
          </a:prstGeom>
        </p:spPr>
      </p:pic>
      <p:pic>
        <p:nvPicPr>
          <p:cNvPr id="22" name="Picture 21" descr="A picture containing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67062" t="58886" r="21707" b="7966"/>
          <a:stretch>
            <a:fillRect/>
          </a:stretch>
        </p:blipFill>
        <p:spPr>
          <a:xfrm>
            <a:off x="5077238" y="2836771"/>
            <a:ext cx="2058251" cy="3796757"/>
          </a:xfrm>
          <a:prstGeom prst="rect">
            <a:avLst/>
          </a:prstGeom>
        </p:spPr>
      </p:pic>
      <p:pic>
        <p:nvPicPr>
          <p:cNvPr id="23" name="Picture 22" descr="A picture containing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77672" t="58886" r="11412" b="9549"/>
          <a:stretch>
            <a:fillRect/>
          </a:stretch>
        </p:blipFill>
        <p:spPr>
          <a:xfrm>
            <a:off x="9707556" y="2846881"/>
            <a:ext cx="2100886" cy="3796757"/>
          </a:xfrm>
          <a:prstGeom prst="rect">
            <a:avLst/>
          </a:prstGeom>
        </p:spPr>
      </p:pic>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p:cNvSpPr/>
          <p:nvPr/>
        </p:nvSpPr>
        <p:spPr>
          <a:xfrm>
            <a:off x="3188493" y="1340662"/>
            <a:ext cx="5815013" cy="3170099"/>
          </a:xfrm>
          <a:prstGeom prst="rect">
            <a:avLst/>
          </a:prstGeom>
        </p:spPr>
        <p:txBody>
          <a:bodyPr wrap="square">
            <a:spAutoFit/>
          </a:bodyPr>
          <a:lstStyle/>
          <a:p>
            <a:pPr marL="0" lvl="0" algn="ctr"/>
            <a:r>
              <a:rPr lang="en-US" sz="4000" u="none">
                <a:solidFill>
                  <a:srgbClr val="16727D"/>
                </a:solidFill>
                <a:latin typeface="Calibri Light" panose="020F0302020204030204" pitchFamily="34" charset="0"/>
                <a:cs typeface="Calibri Light" panose="020F0302020204030204" pitchFamily="34" charset="0"/>
              </a:rPr>
              <a:t>Ghi ra những hoạt động sinh hoạt hàng ngày của em và hãy cho biết chế độ sinh hoạt của bản thân em đã hợp lý chưa? Vì sao?</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0" y="26987"/>
            <a:ext cx="12192000" cy="6858000"/>
            <a:chOff x="0" y="0"/>
            <a:chExt cx="12192000" cy="685800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660266" y="547434"/>
                  <a:ext cx="1099215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2800" dirty="0">
                      <a:solidFill>
                        <a:srgbClr val="16727D"/>
                      </a:solidFill>
                      <a:latin typeface="Montserrat SemiBold" panose="00000700000000000000" pitchFamily="2" charset="0"/>
                    </a:rPr>
                    <a:t>Nếu thực hiện tốt c</a:t>
                  </a:r>
                  <a:r>
                    <a:rPr lang="en-US" sz="2800" b="0" i="0" u="none" dirty="0">
                      <a:solidFill>
                        <a:srgbClr val="16727D"/>
                      </a:solidFill>
                      <a:latin typeface="Montserrat SemiBold" panose="00000700000000000000" pitchFamily="2" charset="0"/>
                    </a:rPr>
                    <a:t>hế độ sinh hoạt hàng sẽ đảm bảo sức khoẻ</a:t>
                  </a: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pic>
        <p:nvPicPr>
          <p:cNvPr id="5" name="Picture 4" descr="Diagram&#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t="4885" r="49023" b="6264"/>
          <a:stretch>
            <a:fillRect/>
          </a:stretch>
        </p:blipFill>
        <p:spPr>
          <a:xfrm>
            <a:off x="215900" y="1245763"/>
            <a:ext cx="7158099" cy="2554036"/>
          </a:xfrm>
          <a:prstGeom prst="rect">
            <a:avLst/>
          </a:prstGeom>
        </p:spPr>
      </p:pic>
      <p:pic>
        <p:nvPicPr>
          <p:cNvPr id="24" name="Picture 23" descr="Diagram&#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52370" t="4393"/>
          <a:stretch>
            <a:fillRect/>
          </a:stretch>
        </p:blipFill>
        <p:spPr>
          <a:xfrm>
            <a:off x="5286375" y="3907480"/>
            <a:ext cx="6675437" cy="2752036"/>
          </a:xfrm>
          <a:prstGeom prst="rect">
            <a:avLst/>
          </a:prstGeom>
        </p:spPr>
      </p:pic>
      <p:cxnSp>
        <p:nvCxnSpPr>
          <p:cNvPr id="7" name="Straight Connector 6"/>
          <p:cNvCxnSpPr/>
          <p:nvPr/>
        </p:nvCxnSpPr>
        <p:spPr>
          <a:xfrm>
            <a:off x="6300788" y="3799799"/>
            <a:ext cx="0" cy="21498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1522" y="-41274"/>
            <a:ext cx="1305165" cy="1569660"/>
          </a:xfrm>
          <a:prstGeom prst="rect">
            <a:avLst/>
          </a:prstGeom>
        </p:spPr>
        <p:txBody>
          <a:bodyPr wrap="none">
            <a:spAutoFit/>
          </a:bodyPr>
          <a:lstStyle/>
          <a:p>
            <a:pPr>
              <a:defRPr/>
            </a:pPr>
            <a:r>
              <a:rPr lang="en-US" altLang="en-US" sz="9600" dirty="0">
                <a:solidFill>
                  <a:srgbClr val="000000"/>
                </a:solidFill>
                <a:effectLst>
                  <a:outerShdw blurRad="38100" dist="38100" dir="2700000" algn="tl">
                    <a:srgbClr val="C0C0C0"/>
                  </a:outerShdw>
                </a:effectLst>
                <a:sym typeface="Wingdings" panose="05000000000000000000" pitchFamily="2" charset="2"/>
              </a:rPr>
              <a:t></a:t>
            </a:r>
          </a:p>
        </p:txBody>
      </p:sp>
    </p:spTree>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36</TotalTime>
  <Words>1380</Words>
  <Application>Microsoft Office PowerPoint</Application>
  <PresentationFormat>Widescreen</PresentationFormat>
  <Paragraphs>98</Paragraphs>
  <Slides>27</Slides>
  <Notes>26</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27</vt:i4>
      </vt:variant>
    </vt:vector>
  </HeadingPairs>
  <TitlesOfParts>
    <vt:vector size="46" baseType="lpstr">
      <vt:lpstr>字魂35号-经典雅黑</vt:lpstr>
      <vt:lpstr>Times New Roman</vt:lpstr>
      <vt:lpstr>Arial</vt:lpstr>
      <vt:lpstr>Tahoma</vt:lpstr>
      <vt:lpstr>Wingdings 3</vt:lpstr>
      <vt:lpstr>Elsie</vt:lpstr>
      <vt:lpstr>Century Gothic</vt:lpstr>
      <vt:lpstr>Wingdings</vt:lpstr>
      <vt:lpstr>幼圆</vt:lpstr>
      <vt:lpstr>宋体</vt:lpstr>
      <vt:lpstr>等线</vt:lpstr>
      <vt:lpstr>Montserrat SemiBold</vt:lpstr>
      <vt:lpstr>Montserrat Medium</vt:lpstr>
      <vt:lpstr>微软雅黑</vt:lpstr>
      <vt:lpstr>Calibri Light</vt:lpstr>
      <vt:lpstr>Roboto</vt:lpstr>
      <vt:lpstr>Calibri</vt:lpstr>
      <vt:lpstr>Wisp</vt:lpstr>
      <vt:lpstr>1_Wisp</vt:lpstr>
      <vt:lpstr>TRƯỜNG THCS BẠCH ĐẰNG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Q.E.N</cp:lastModifiedBy>
  <cp:revision>361</cp:revision>
  <dcterms:created xsi:type="dcterms:W3CDTF">2018-02-23T07:21:00Z</dcterms:created>
  <dcterms:modified xsi:type="dcterms:W3CDTF">2021-10-02T14:26:43Z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C14C5CB8929343D0B055C0C8A58DC083</vt:lpwstr>
  </property>
  <property fmtid="{D5CDD505-2E9C-101B-9397-08002B2CF9AE}" pid="3" name="KSOProductBuildVer">
    <vt:lpwstr>1033-11.2.0.10323</vt:lpwstr>
  </property>
</Properties>
</file>