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23" r:id="rId3"/>
    <p:sldId id="322" r:id="rId4"/>
    <p:sldId id="265" r:id="rId5"/>
    <p:sldId id="285" r:id="rId6"/>
    <p:sldId id="276" r:id="rId7"/>
    <p:sldId id="277" r:id="rId8"/>
    <p:sldId id="293" r:id="rId9"/>
    <p:sldId id="282" r:id="rId10"/>
    <p:sldId id="280" r:id="rId11"/>
    <p:sldId id="283" r:id="rId12"/>
    <p:sldId id="294" r:id="rId13"/>
    <p:sldId id="267" r:id="rId14"/>
    <p:sldId id="289" r:id="rId15"/>
    <p:sldId id="291" r:id="rId16"/>
    <p:sldId id="290" r:id="rId17"/>
    <p:sldId id="292" r:id="rId18"/>
    <p:sldId id="309" r:id="rId19"/>
    <p:sldId id="311" r:id="rId20"/>
    <p:sldId id="324" r:id="rId21"/>
    <p:sldId id="314" r:id="rId22"/>
    <p:sldId id="312" r:id="rId23"/>
    <p:sldId id="269" r:id="rId24"/>
    <p:sldId id="295" r:id="rId25"/>
    <p:sldId id="296" r:id="rId26"/>
    <p:sldId id="298" r:id="rId27"/>
    <p:sldId id="299" r:id="rId28"/>
    <p:sldId id="297" r:id="rId29"/>
    <p:sldId id="300" r:id="rId30"/>
    <p:sldId id="273" r:id="rId31"/>
    <p:sldId id="304" r:id="rId32"/>
    <p:sldId id="307" r:id="rId33"/>
    <p:sldId id="30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94" autoAdjust="0"/>
    <p:restoredTop sz="94660"/>
  </p:normalViewPr>
  <p:slideViewPr>
    <p:cSldViewPr snapToGrid="0">
      <p:cViewPr varScale="1">
        <p:scale>
          <a:sx n="90" d="100"/>
          <a:sy n="90" d="100"/>
        </p:scale>
        <p:origin x="55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14B0245-19EB-4E36-B744-C9973E8751D2}" type="datetimeFigureOut">
              <a:rPr lang="en-US" smtClean="0"/>
              <a:t>09/10/2021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2E020-1E74-4C85-B8A1-5C98C4765B2A}" type="slidenum">
              <a:rPr lang="en-US" smtClean="0"/>
              <a:t>‹#›</a:t>
            </a:fld>
            <a:endParaRPr lang="en-US"/>
          </a:p>
        </p:txBody>
      </p:sp>
    </p:spTree>
    <p:extLst>
      <p:ext uri="{BB962C8B-B14F-4D97-AF65-F5344CB8AC3E}">
        <p14:creationId xmlns:p14="http://schemas.microsoft.com/office/powerpoint/2010/main" val="337075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4B0245-19EB-4E36-B744-C9973E8751D2}" type="datetimeFigureOut">
              <a:rPr lang="en-US" smtClean="0"/>
              <a:t>09/10/2021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2E020-1E74-4C85-B8A1-5C98C4765B2A}" type="slidenum">
              <a:rPr lang="en-US" smtClean="0"/>
              <a:t>‹#›</a:t>
            </a:fld>
            <a:endParaRPr lang="en-US"/>
          </a:p>
        </p:txBody>
      </p:sp>
    </p:spTree>
    <p:extLst>
      <p:ext uri="{BB962C8B-B14F-4D97-AF65-F5344CB8AC3E}">
        <p14:creationId xmlns:p14="http://schemas.microsoft.com/office/powerpoint/2010/main" val="1964713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4B0245-19EB-4E36-B744-C9973E8751D2}" type="datetimeFigureOut">
              <a:rPr lang="en-US" smtClean="0"/>
              <a:t>09/10/2021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2E020-1E74-4C85-B8A1-5C98C4765B2A}" type="slidenum">
              <a:rPr lang="en-US" smtClean="0"/>
              <a:t>‹#›</a:t>
            </a:fld>
            <a:endParaRPr lang="en-US"/>
          </a:p>
        </p:txBody>
      </p:sp>
    </p:spTree>
    <p:extLst>
      <p:ext uri="{BB962C8B-B14F-4D97-AF65-F5344CB8AC3E}">
        <p14:creationId xmlns:p14="http://schemas.microsoft.com/office/powerpoint/2010/main" val="2270510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4B0245-19EB-4E36-B744-C9973E8751D2}" type="datetimeFigureOut">
              <a:rPr lang="en-US" smtClean="0"/>
              <a:t>09/10/2021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2E020-1E74-4C85-B8A1-5C98C4765B2A}" type="slidenum">
              <a:rPr lang="en-US" smtClean="0"/>
              <a:t>‹#›</a:t>
            </a:fld>
            <a:endParaRPr lang="en-US"/>
          </a:p>
        </p:txBody>
      </p:sp>
    </p:spTree>
    <p:extLst>
      <p:ext uri="{BB962C8B-B14F-4D97-AF65-F5344CB8AC3E}">
        <p14:creationId xmlns:p14="http://schemas.microsoft.com/office/powerpoint/2010/main" val="1985183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4B0245-19EB-4E36-B744-C9973E8751D2}" type="datetimeFigureOut">
              <a:rPr lang="en-US" smtClean="0"/>
              <a:t>09/10/2021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22E020-1E74-4C85-B8A1-5C98C4765B2A}" type="slidenum">
              <a:rPr lang="en-US" smtClean="0"/>
              <a:t>‹#›</a:t>
            </a:fld>
            <a:endParaRPr lang="en-US"/>
          </a:p>
        </p:txBody>
      </p:sp>
    </p:spTree>
    <p:extLst>
      <p:ext uri="{BB962C8B-B14F-4D97-AF65-F5344CB8AC3E}">
        <p14:creationId xmlns:p14="http://schemas.microsoft.com/office/powerpoint/2010/main" val="3187003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4B0245-19EB-4E36-B744-C9973E8751D2}" type="datetimeFigureOut">
              <a:rPr lang="en-US" smtClean="0"/>
              <a:t>09/10/2021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22E020-1E74-4C85-B8A1-5C98C4765B2A}" type="slidenum">
              <a:rPr lang="en-US" smtClean="0"/>
              <a:t>‹#›</a:t>
            </a:fld>
            <a:endParaRPr lang="en-US"/>
          </a:p>
        </p:txBody>
      </p:sp>
    </p:spTree>
    <p:extLst>
      <p:ext uri="{BB962C8B-B14F-4D97-AF65-F5344CB8AC3E}">
        <p14:creationId xmlns:p14="http://schemas.microsoft.com/office/powerpoint/2010/main" val="197046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4B0245-19EB-4E36-B744-C9973E8751D2}" type="datetimeFigureOut">
              <a:rPr lang="en-US" smtClean="0"/>
              <a:t>09/10/2021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22E020-1E74-4C85-B8A1-5C98C4765B2A}" type="slidenum">
              <a:rPr lang="en-US" smtClean="0"/>
              <a:t>‹#›</a:t>
            </a:fld>
            <a:endParaRPr lang="en-US"/>
          </a:p>
        </p:txBody>
      </p:sp>
    </p:spTree>
    <p:extLst>
      <p:ext uri="{BB962C8B-B14F-4D97-AF65-F5344CB8AC3E}">
        <p14:creationId xmlns:p14="http://schemas.microsoft.com/office/powerpoint/2010/main" val="3005456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4B0245-19EB-4E36-B744-C9973E8751D2}" type="datetimeFigureOut">
              <a:rPr lang="en-US" smtClean="0"/>
              <a:t>09/10/2021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22E020-1E74-4C85-B8A1-5C98C4765B2A}" type="slidenum">
              <a:rPr lang="en-US" smtClean="0"/>
              <a:t>‹#›</a:t>
            </a:fld>
            <a:endParaRPr lang="en-US"/>
          </a:p>
        </p:txBody>
      </p:sp>
    </p:spTree>
    <p:extLst>
      <p:ext uri="{BB962C8B-B14F-4D97-AF65-F5344CB8AC3E}">
        <p14:creationId xmlns:p14="http://schemas.microsoft.com/office/powerpoint/2010/main" val="77105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4B0245-19EB-4E36-B744-C9973E8751D2}" type="datetimeFigureOut">
              <a:rPr lang="en-US" smtClean="0"/>
              <a:t>09/10/2021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22E020-1E74-4C85-B8A1-5C98C4765B2A}" type="slidenum">
              <a:rPr lang="en-US" smtClean="0"/>
              <a:t>‹#›</a:t>
            </a:fld>
            <a:endParaRPr lang="en-US"/>
          </a:p>
        </p:txBody>
      </p:sp>
    </p:spTree>
    <p:extLst>
      <p:ext uri="{BB962C8B-B14F-4D97-AF65-F5344CB8AC3E}">
        <p14:creationId xmlns:p14="http://schemas.microsoft.com/office/powerpoint/2010/main" val="2204213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4B0245-19EB-4E36-B744-C9973E8751D2}" type="datetimeFigureOut">
              <a:rPr lang="en-US" smtClean="0"/>
              <a:t>09/10/2021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22E020-1E74-4C85-B8A1-5C98C4765B2A}" type="slidenum">
              <a:rPr lang="en-US" smtClean="0"/>
              <a:t>‹#›</a:t>
            </a:fld>
            <a:endParaRPr lang="en-US"/>
          </a:p>
        </p:txBody>
      </p:sp>
    </p:spTree>
    <p:extLst>
      <p:ext uri="{BB962C8B-B14F-4D97-AF65-F5344CB8AC3E}">
        <p14:creationId xmlns:p14="http://schemas.microsoft.com/office/powerpoint/2010/main" val="957747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4B0245-19EB-4E36-B744-C9973E8751D2}" type="datetimeFigureOut">
              <a:rPr lang="en-US" smtClean="0"/>
              <a:t>09/10/2021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22E020-1E74-4C85-B8A1-5C98C4765B2A}" type="slidenum">
              <a:rPr lang="en-US" smtClean="0"/>
              <a:t>‹#›</a:t>
            </a:fld>
            <a:endParaRPr lang="en-US"/>
          </a:p>
        </p:txBody>
      </p:sp>
    </p:spTree>
    <p:extLst>
      <p:ext uri="{BB962C8B-B14F-4D97-AF65-F5344CB8AC3E}">
        <p14:creationId xmlns:p14="http://schemas.microsoft.com/office/powerpoint/2010/main" val="3525406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4B0245-19EB-4E36-B744-C9973E8751D2}" type="datetimeFigureOut">
              <a:rPr lang="en-US" smtClean="0"/>
              <a:t>09/10/2021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22E020-1E74-4C85-B8A1-5C98C4765B2A}" type="slidenum">
              <a:rPr lang="en-US" smtClean="0"/>
              <a:t>‹#›</a:t>
            </a:fld>
            <a:endParaRPr lang="en-US"/>
          </a:p>
        </p:txBody>
      </p:sp>
    </p:spTree>
    <p:extLst>
      <p:ext uri="{BB962C8B-B14F-4D97-AF65-F5344CB8AC3E}">
        <p14:creationId xmlns:p14="http://schemas.microsoft.com/office/powerpoint/2010/main" val="2131099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jpeg"/></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3" Type="http://schemas.openxmlformats.org/officeDocument/2006/relationships/image" Target="../media/image36.png"/><Relationship Id="rId7" Type="http://schemas.openxmlformats.org/officeDocument/2006/relationships/image" Target="../media/image40.jpeg"/><Relationship Id="rId12" Type="http://schemas.openxmlformats.org/officeDocument/2006/relationships/image" Target="../media/image45.jpeg"/><Relationship Id="rId17" Type="http://schemas.openxmlformats.org/officeDocument/2006/relationships/image" Target="../media/image50.png"/><Relationship Id="rId2" Type="http://schemas.openxmlformats.org/officeDocument/2006/relationships/image" Target="../media/image35.jpeg"/><Relationship Id="rId16"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png"/><Relationship Id="rId15" Type="http://schemas.openxmlformats.org/officeDocument/2006/relationships/image" Target="../media/image48.jpeg"/><Relationship Id="rId10" Type="http://schemas.openxmlformats.org/officeDocument/2006/relationships/image" Target="../media/image43.jpeg"/><Relationship Id="rId4" Type="http://schemas.openxmlformats.org/officeDocument/2006/relationships/image" Target="../media/image37.png"/><Relationship Id="rId9" Type="http://schemas.openxmlformats.org/officeDocument/2006/relationships/image" Target="../media/image42.jpeg"/><Relationship Id="rId1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7.xml"/><Relationship Id="rId4" Type="http://schemas.openxmlformats.org/officeDocument/2006/relationships/image" Target="../media/image61.jpg"/></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g"/><Relationship Id="rId1" Type="http://schemas.openxmlformats.org/officeDocument/2006/relationships/slideLayout" Target="../slideLayouts/slideLayout7.xml"/><Relationship Id="rId4" Type="http://schemas.openxmlformats.org/officeDocument/2006/relationships/image" Target="../media/image64.jpg"/></Relationships>
</file>

<file path=ppt/slides/_rels/slide2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27.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2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jpeg"/></Relationships>
</file>

<file path=ppt/slides/_rels/slide2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pn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31.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3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3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file:///D:\PowerPoint\Giao%20an%20thi%20TP\March%20Turkish%20-%20Mozart.mp3"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gif"/><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CFF645-E7A3-456C-A84D-39FB517BCB5D}"/>
              </a:ext>
            </a:extLst>
          </p:cNvPr>
          <p:cNvSpPr txBox="1"/>
          <p:nvPr/>
        </p:nvSpPr>
        <p:spPr>
          <a:xfrm>
            <a:off x="1502734" y="2381692"/>
            <a:ext cx="9186531" cy="1938992"/>
          </a:xfrm>
          <a:prstGeom prst="rect">
            <a:avLst/>
          </a:prstGeom>
          <a:noFill/>
        </p:spPr>
        <p:txBody>
          <a:bodyPr wrap="square" rtlCol="0">
            <a:spAutoFit/>
          </a:bodyPr>
          <a:lstStyle/>
          <a:p>
            <a:pPr algn="ctr"/>
            <a:r>
              <a:rPr lang="en-US" sz="6000" b="1" dirty="0">
                <a:solidFill>
                  <a:srgbClr val="FF0000"/>
                </a:solidFill>
                <a:latin typeface="Times New Roman" panose="02020603050405020304" pitchFamily="18" charset="0"/>
                <a:cs typeface="Times New Roman" panose="02020603050405020304" pitchFamily="18" charset="0"/>
              </a:rPr>
              <a:t>GIỚI THIỆU MỘT VÀI NHẠC CỤ PHƯƠNG TÂY</a:t>
            </a:r>
          </a:p>
        </p:txBody>
      </p:sp>
      <p:sp>
        <p:nvSpPr>
          <p:cNvPr id="3" name="TextBox 2">
            <a:extLst>
              <a:ext uri="{FF2B5EF4-FFF2-40B4-BE49-F238E27FC236}">
                <a16:creationId xmlns:a16="http://schemas.microsoft.com/office/drawing/2014/main" id="{AD0F0D0F-F521-4C61-A725-2F93C241CA04}"/>
              </a:ext>
            </a:extLst>
          </p:cNvPr>
          <p:cNvSpPr txBox="1"/>
          <p:nvPr/>
        </p:nvSpPr>
        <p:spPr>
          <a:xfrm>
            <a:off x="1502734" y="478465"/>
            <a:ext cx="4345173" cy="646331"/>
          </a:xfrm>
          <a:prstGeom prst="rect">
            <a:avLst/>
          </a:prstGeom>
          <a:noFill/>
        </p:spPr>
        <p:txBody>
          <a:bodyPr wrap="square" rtlCol="0">
            <a:spAutoFit/>
          </a:bodyPr>
          <a:lstStyle/>
          <a:p>
            <a:r>
              <a:rPr lang="en-US" sz="3600" b="1" dirty="0">
                <a:solidFill>
                  <a:srgbClr val="7030A0"/>
                </a:solidFill>
              </a:rPr>
              <a:t>TUẦN 6 – BÀI 2: </a:t>
            </a:r>
          </a:p>
        </p:txBody>
      </p:sp>
    </p:spTree>
    <p:extLst>
      <p:ext uri="{BB962C8B-B14F-4D97-AF65-F5344CB8AC3E}">
        <p14:creationId xmlns:p14="http://schemas.microsoft.com/office/powerpoint/2010/main" val="3731022660"/>
      </p:ext>
    </p:extLst>
  </p:cSld>
  <p:clrMapOvr>
    <a:masterClrMapping/>
  </p:clrMapOvr>
  <p:transition spd="slow">
    <p:wedg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11727" y="1827788"/>
            <a:ext cx="11475675" cy="3928775"/>
            <a:chOff x="311727" y="1370588"/>
            <a:chExt cx="11475675" cy="3928775"/>
          </a:xfrm>
        </p:grpSpPr>
        <p:pic>
          <p:nvPicPr>
            <p:cNvPr id="24582" name="Picture 6" descr="https://s-media-cache-ak0.pinimg.com/736x/3c/a6/b7/3ca6b78394577cf477c2482591a96c8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0574" y="1370588"/>
              <a:ext cx="5916828" cy="3928775"/>
            </a:xfrm>
            <a:prstGeom prst="rect">
              <a:avLst/>
            </a:prstGeom>
            <a:noFill/>
            <a:extLst>
              <a:ext uri="{909E8E84-426E-40DD-AFC4-6F175D3DCCD1}">
                <a14:hiddenFill xmlns:a14="http://schemas.microsoft.com/office/drawing/2010/main">
                  <a:solidFill>
                    <a:srgbClr val="FFFFFF"/>
                  </a:solidFill>
                </a14:hiddenFill>
              </a:ext>
            </a:extLst>
          </p:spPr>
        </p:pic>
        <p:pic>
          <p:nvPicPr>
            <p:cNvPr id="24586" name="Picture 10" descr="http://www.craftsmanpiano.net/blog/wp-content/uploads/2012/03/bigstock_Old_Beautiful_Piano_22757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727" y="1370588"/>
              <a:ext cx="5286514" cy="392877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2395854" y="643205"/>
            <a:ext cx="7372986" cy="646331"/>
          </a:xfrm>
          <a:prstGeom prst="rect">
            <a:avLst/>
          </a:prstGeom>
          <a:noFill/>
        </p:spPr>
        <p:txBody>
          <a:bodyPr wrap="square" rtlCol="0">
            <a:spAutoFit/>
          </a:bodyPr>
          <a:lstStyle/>
          <a:p>
            <a:r>
              <a:rPr lang="en-US" sz="3600" b="1" dirty="0" err="1">
                <a:solidFill>
                  <a:srgbClr val="FF0000"/>
                </a:solidFill>
              </a:rPr>
              <a:t>Nhạc</a:t>
            </a:r>
            <a:r>
              <a:rPr lang="en-US" sz="3600" b="1" dirty="0">
                <a:solidFill>
                  <a:srgbClr val="FF0000"/>
                </a:solidFill>
              </a:rPr>
              <a:t> </a:t>
            </a:r>
            <a:r>
              <a:rPr lang="en-US" sz="3600" b="1" dirty="0" err="1">
                <a:solidFill>
                  <a:srgbClr val="FF0000"/>
                </a:solidFill>
              </a:rPr>
              <a:t>cụ</a:t>
            </a:r>
            <a:r>
              <a:rPr lang="en-US" sz="3600" b="1" dirty="0">
                <a:solidFill>
                  <a:srgbClr val="FF0000"/>
                </a:solidFill>
              </a:rPr>
              <a:t> </a:t>
            </a:r>
            <a:r>
              <a:rPr lang="en-US" sz="3600" b="1" dirty="0" err="1">
                <a:solidFill>
                  <a:srgbClr val="FF0000"/>
                </a:solidFill>
              </a:rPr>
              <a:t>trang</a:t>
            </a:r>
            <a:r>
              <a:rPr lang="en-US" sz="3600" b="1" dirty="0">
                <a:solidFill>
                  <a:srgbClr val="FF0000"/>
                </a:solidFill>
              </a:rPr>
              <a:t> </a:t>
            </a:r>
            <a:r>
              <a:rPr lang="en-US" sz="3600" b="1" dirty="0" err="1">
                <a:solidFill>
                  <a:srgbClr val="FF0000"/>
                </a:solidFill>
              </a:rPr>
              <a:t>trí</a:t>
            </a:r>
            <a:r>
              <a:rPr lang="en-US" sz="3600" b="1" dirty="0">
                <a:solidFill>
                  <a:srgbClr val="FF0000"/>
                </a:solidFill>
              </a:rPr>
              <a:t> </a:t>
            </a:r>
            <a:r>
              <a:rPr lang="en-US" sz="3600" b="1" dirty="0" err="1">
                <a:solidFill>
                  <a:srgbClr val="FF0000"/>
                </a:solidFill>
              </a:rPr>
              <a:t>nội</a:t>
            </a:r>
            <a:r>
              <a:rPr lang="en-US" sz="3600" b="1" dirty="0">
                <a:solidFill>
                  <a:srgbClr val="FF0000"/>
                </a:solidFill>
              </a:rPr>
              <a:t> </a:t>
            </a:r>
            <a:r>
              <a:rPr lang="en-US" sz="3600" b="1" dirty="0" err="1">
                <a:solidFill>
                  <a:srgbClr val="FF0000"/>
                </a:solidFill>
              </a:rPr>
              <a:t>thất</a:t>
            </a:r>
            <a:r>
              <a:rPr lang="en-US" sz="3600" b="1" dirty="0">
                <a:solidFill>
                  <a:srgbClr val="FF0000"/>
                </a:solidFill>
              </a:rPr>
              <a:t> sang </a:t>
            </a:r>
            <a:r>
              <a:rPr lang="en-US" sz="3600" b="1" dirty="0" err="1">
                <a:solidFill>
                  <a:srgbClr val="FF0000"/>
                </a:solidFill>
              </a:rPr>
              <a:t>trọng</a:t>
            </a:r>
            <a:endParaRPr lang="en-US" sz="3600" b="1" dirty="0">
              <a:solidFill>
                <a:srgbClr val="FF0000"/>
              </a:solidFill>
            </a:endParaRPr>
          </a:p>
        </p:txBody>
      </p:sp>
    </p:spTree>
    <p:extLst>
      <p:ext uri="{BB962C8B-B14F-4D97-AF65-F5344CB8AC3E}">
        <p14:creationId xmlns:p14="http://schemas.microsoft.com/office/powerpoint/2010/main" val="7029512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6356" y="1884592"/>
            <a:ext cx="11853082" cy="4115812"/>
            <a:chOff x="134792" y="92507"/>
            <a:chExt cx="11853082" cy="4115812"/>
          </a:xfrm>
        </p:grpSpPr>
        <p:pic>
          <p:nvPicPr>
            <p:cNvPr id="27650" name="Picture 2" descr="http://jpsinteractive.org/wp-content/uploads/2014/10/Delightful-Baby-Grand-Piano-decorating-ideas-for-Killer-Family-Room-Traditional-design-ideas-with-baby-grand-piano-beige-dining-chair-beige-wall-black-piano-blue-bookca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792" y="92507"/>
              <a:ext cx="6173717" cy="41158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http://rhondastaley.com/wordpress/wp-content/gallery/french-inspired-eastern-iowa/Rhonda-Staley_Interior-Design_Living-Room_Traditional_Pia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799" y="92507"/>
              <a:ext cx="5587075" cy="4115812"/>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p:cNvSpPr txBox="1"/>
          <p:nvPr/>
        </p:nvSpPr>
        <p:spPr>
          <a:xfrm>
            <a:off x="2395854" y="643205"/>
            <a:ext cx="7372986" cy="646331"/>
          </a:xfrm>
          <a:prstGeom prst="rect">
            <a:avLst/>
          </a:prstGeom>
          <a:noFill/>
        </p:spPr>
        <p:txBody>
          <a:bodyPr wrap="square" rtlCol="0">
            <a:spAutoFit/>
          </a:bodyPr>
          <a:lstStyle/>
          <a:p>
            <a:r>
              <a:rPr lang="en-US" sz="3600" b="1" dirty="0" err="1">
                <a:solidFill>
                  <a:srgbClr val="FF0000"/>
                </a:solidFill>
              </a:rPr>
              <a:t>Nhạc</a:t>
            </a:r>
            <a:r>
              <a:rPr lang="en-US" sz="3600" b="1" dirty="0">
                <a:solidFill>
                  <a:srgbClr val="FF0000"/>
                </a:solidFill>
              </a:rPr>
              <a:t> </a:t>
            </a:r>
            <a:r>
              <a:rPr lang="en-US" sz="3600" b="1" dirty="0" err="1">
                <a:solidFill>
                  <a:srgbClr val="FF0000"/>
                </a:solidFill>
              </a:rPr>
              <a:t>cụ</a:t>
            </a:r>
            <a:r>
              <a:rPr lang="en-US" sz="3600" b="1" dirty="0">
                <a:solidFill>
                  <a:srgbClr val="FF0000"/>
                </a:solidFill>
              </a:rPr>
              <a:t> </a:t>
            </a:r>
            <a:r>
              <a:rPr lang="en-US" sz="3600" b="1" dirty="0" err="1">
                <a:solidFill>
                  <a:srgbClr val="FF0000"/>
                </a:solidFill>
              </a:rPr>
              <a:t>trang</a:t>
            </a:r>
            <a:r>
              <a:rPr lang="en-US" sz="3600" b="1" dirty="0">
                <a:solidFill>
                  <a:srgbClr val="FF0000"/>
                </a:solidFill>
              </a:rPr>
              <a:t> </a:t>
            </a:r>
            <a:r>
              <a:rPr lang="en-US" sz="3600" b="1" dirty="0" err="1">
                <a:solidFill>
                  <a:srgbClr val="FF0000"/>
                </a:solidFill>
              </a:rPr>
              <a:t>trí</a:t>
            </a:r>
            <a:r>
              <a:rPr lang="en-US" sz="3600" b="1" dirty="0">
                <a:solidFill>
                  <a:srgbClr val="FF0000"/>
                </a:solidFill>
              </a:rPr>
              <a:t> </a:t>
            </a:r>
            <a:r>
              <a:rPr lang="en-US" sz="3600" b="1" dirty="0" err="1">
                <a:solidFill>
                  <a:srgbClr val="FF0000"/>
                </a:solidFill>
              </a:rPr>
              <a:t>nội</a:t>
            </a:r>
            <a:r>
              <a:rPr lang="en-US" sz="3600" b="1" dirty="0">
                <a:solidFill>
                  <a:srgbClr val="FF0000"/>
                </a:solidFill>
              </a:rPr>
              <a:t> </a:t>
            </a:r>
            <a:r>
              <a:rPr lang="en-US" sz="3600" b="1" dirty="0" err="1">
                <a:solidFill>
                  <a:srgbClr val="FF0000"/>
                </a:solidFill>
              </a:rPr>
              <a:t>thất</a:t>
            </a:r>
            <a:r>
              <a:rPr lang="en-US" sz="3600" b="1" dirty="0">
                <a:solidFill>
                  <a:srgbClr val="FF0000"/>
                </a:solidFill>
              </a:rPr>
              <a:t> sang </a:t>
            </a:r>
            <a:r>
              <a:rPr lang="en-US" sz="3600" b="1" dirty="0" err="1">
                <a:solidFill>
                  <a:srgbClr val="FF0000"/>
                </a:solidFill>
              </a:rPr>
              <a:t>trọng</a:t>
            </a:r>
            <a:endParaRPr lang="en-US" sz="3600" b="1" dirty="0">
              <a:solidFill>
                <a:srgbClr val="FF0000"/>
              </a:solidFill>
            </a:endParaRPr>
          </a:p>
        </p:txBody>
      </p:sp>
    </p:spTree>
    <p:extLst>
      <p:ext uri="{BB962C8B-B14F-4D97-AF65-F5344CB8AC3E}">
        <p14:creationId xmlns:p14="http://schemas.microsoft.com/office/powerpoint/2010/main" val="3482497527"/>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atic1.squarespace.com/static/533b3814e4b012178ce9a56b/t/5343fbf3e4b016f70ffa462c/1396964340689/ballroom-piano.jpg?format=1500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711" y="100347"/>
            <a:ext cx="11062225" cy="663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9019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2" name="Text Box 6"/>
          <p:cNvSpPr txBox="1">
            <a:spLocks noChangeArrowheads="1"/>
          </p:cNvSpPr>
          <p:nvPr/>
        </p:nvSpPr>
        <p:spPr bwMode="auto">
          <a:xfrm>
            <a:off x="3032049" y="110833"/>
            <a:ext cx="572917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4400" b="1" dirty="0" err="1">
                <a:solidFill>
                  <a:srgbClr val="FF0000"/>
                </a:solidFill>
                <a:latin typeface="Times New Roman" panose="02020603050405020304" pitchFamily="18" charset="0"/>
                <a:cs typeface="Times New Roman" panose="02020603050405020304" pitchFamily="18" charset="0"/>
              </a:rPr>
              <a:t>Đàn</a:t>
            </a:r>
            <a:r>
              <a:rPr lang="en-US" sz="4400" b="1" dirty="0">
                <a:solidFill>
                  <a:srgbClr val="FF0000"/>
                </a:solidFill>
                <a:latin typeface="Times New Roman" panose="02020603050405020304" pitchFamily="18" charset="0"/>
                <a:cs typeface="Times New Roman" panose="02020603050405020304" pitchFamily="18" charset="0"/>
              </a:rPr>
              <a:t> Violin  (</a:t>
            </a:r>
            <a:r>
              <a:rPr lang="en-US" sz="4400" b="1" dirty="0" err="1">
                <a:solidFill>
                  <a:srgbClr val="FF0000"/>
                </a:solidFill>
                <a:latin typeface="Times New Roman" panose="02020603050405020304" pitchFamily="18" charset="0"/>
                <a:cs typeface="Times New Roman" panose="02020603050405020304" pitchFamily="18" charset="0"/>
              </a:rPr>
              <a:t>Vĩ</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cầm</a:t>
            </a:r>
            <a:r>
              <a:rPr lang="en-US" sz="4400" b="1" dirty="0">
                <a:solidFill>
                  <a:srgbClr val="FF0000"/>
                </a:solidFill>
                <a:latin typeface="Times New Roman" panose="02020603050405020304" pitchFamily="18" charset="0"/>
                <a:cs typeface="Times New Roman" panose="02020603050405020304" pitchFamily="18" charset="0"/>
              </a:rPr>
              <a:t>)</a:t>
            </a:r>
            <a:endParaRPr lang="en-US" sz="8800" b="1" dirty="0">
              <a:solidFill>
                <a:srgbClr val="FF0000"/>
              </a:solidFill>
              <a:latin typeface="Times New Roman" panose="02020603050405020304" pitchFamily="18" charset="0"/>
              <a:cs typeface="Times New Roman" panose="02020603050405020304" pitchFamily="18" charset="0"/>
            </a:endParaRPr>
          </a:p>
        </p:txBody>
      </p:sp>
      <p:sp>
        <p:nvSpPr>
          <p:cNvPr id="70664" name="Text Box 8"/>
          <p:cNvSpPr txBox="1">
            <a:spLocks noChangeArrowheads="1"/>
          </p:cNvSpPr>
          <p:nvPr/>
        </p:nvSpPr>
        <p:spPr bwMode="auto">
          <a:xfrm>
            <a:off x="263195" y="1387262"/>
            <a:ext cx="11665609"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vi-VN" sz="4400" b="1" dirty="0">
                <a:solidFill>
                  <a:srgbClr val="7030A0"/>
                </a:solidFill>
                <a:latin typeface="+mj-lt"/>
              </a:rPr>
              <a:t>Đàn Violin thuộc loại đàn vĩ kéo, thuộc bộ dây và có số lượng nhiều nhất, chiếm vị trí quan trọng nhất trong dàn nhạc giao hưởng, đàn gồm có 4 dây. Đàn Violin ra đời khoảng năm 1550 và hoàn thiện đến ngày nay, cùng họ với Violin là Viola, Cello và Contrabass, đàn Violin dùng để độc tấu, hòa tấu hoặc đệm hát.</a:t>
            </a:r>
          </a:p>
        </p:txBody>
      </p:sp>
    </p:spTree>
    <p:extLst>
      <p:ext uri="{BB962C8B-B14F-4D97-AF65-F5344CB8AC3E}">
        <p14:creationId xmlns:p14="http://schemas.microsoft.com/office/powerpoint/2010/main" val="32906295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70662"/>
                                        </p:tgtEl>
                                        <p:attrNameLst>
                                          <p:attrName>style.visibility</p:attrName>
                                        </p:attrNameLst>
                                      </p:cBhvr>
                                      <p:to>
                                        <p:strVal val="visible"/>
                                      </p:to>
                                    </p:set>
                                    <p:anim calcmode="lin" valueType="num">
                                      <p:cBhvr>
                                        <p:cTn id="7" dur="1000" fill="hold"/>
                                        <p:tgtEl>
                                          <p:spTgt spid="70662"/>
                                        </p:tgtEl>
                                        <p:attrNameLst>
                                          <p:attrName>ppt_w</p:attrName>
                                        </p:attrNameLst>
                                      </p:cBhvr>
                                      <p:tavLst>
                                        <p:tav tm="0">
                                          <p:val>
                                            <p:fltVal val="0"/>
                                          </p:val>
                                        </p:tav>
                                        <p:tav tm="100000">
                                          <p:val>
                                            <p:strVal val="#ppt_w"/>
                                          </p:val>
                                        </p:tav>
                                      </p:tavLst>
                                    </p:anim>
                                    <p:anim calcmode="lin" valueType="num">
                                      <p:cBhvr>
                                        <p:cTn id="8" dur="1000" fill="hold"/>
                                        <p:tgtEl>
                                          <p:spTgt spid="70662"/>
                                        </p:tgtEl>
                                        <p:attrNameLst>
                                          <p:attrName>ppt_h</p:attrName>
                                        </p:attrNameLst>
                                      </p:cBhvr>
                                      <p:tavLst>
                                        <p:tav tm="0">
                                          <p:val>
                                            <p:fltVal val="0"/>
                                          </p:val>
                                        </p:tav>
                                        <p:tav tm="100000">
                                          <p:val>
                                            <p:strVal val="#ppt_h"/>
                                          </p:val>
                                        </p:tav>
                                      </p:tavLst>
                                    </p:anim>
                                    <p:anim calcmode="lin" valueType="num">
                                      <p:cBhvr>
                                        <p:cTn id="9" dur="1000" fill="hold"/>
                                        <p:tgtEl>
                                          <p:spTgt spid="70662"/>
                                        </p:tgtEl>
                                        <p:attrNameLst>
                                          <p:attrName>style.rotation</p:attrName>
                                        </p:attrNameLst>
                                      </p:cBhvr>
                                      <p:tavLst>
                                        <p:tav tm="0">
                                          <p:val>
                                            <p:fltVal val="90"/>
                                          </p:val>
                                        </p:tav>
                                        <p:tav tm="100000">
                                          <p:val>
                                            <p:fltVal val="0"/>
                                          </p:val>
                                        </p:tav>
                                      </p:tavLst>
                                    </p:anim>
                                    <p:animEffect transition="in" filter="fade">
                                      <p:cBhvr>
                                        <p:cTn id="10" dur="1000"/>
                                        <p:tgtEl>
                                          <p:spTgt spid="70662"/>
                                        </p:tgtEl>
                                      </p:cBhvr>
                                    </p:animEffect>
                                  </p:childTnLst>
                                </p:cTn>
                              </p:par>
                              <p:par>
                                <p:cTn id="11" presetID="21" presetClass="entr" presetSubtype="4" fill="hold" grpId="0" nodeType="withEffect">
                                  <p:stCondLst>
                                    <p:cond delay="3000"/>
                                  </p:stCondLst>
                                  <p:iterate type="lt">
                                    <p:tmPct val="0"/>
                                  </p:iterate>
                                  <p:childTnLst>
                                    <p:set>
                                      <p:cBhvr>
                                        <p:cTn id="12" dur="1" fill="hold">
                                          <p:stCondLst>
                                            <p:cond delay="0"/>
                                          </p:stCondLst>
                                        </p:cTn>
                                        <p:tgtEl>
                                          <p:spTgt spid="70664"/>
                                        </p:tgtEl>
                                        <p:attrNameLst>
                                          <p:attrName>style.visibility</p:attrName>
                                        </p:attrNameLst>
                                      </p:cBhvr>
                                      <p:to>
                                        <p:strVal val="visible"/>
                                      </p:to>
                                    </p:set>
                                    <p:animEffect transition="in" filter="wheel(4)">
                                      <p:cBhvr>
                                        <p:cTn id="13" dur="2000"/>
                                        <p:tgtEl>
                                          <p:spTgt spid="706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2" grpId="0"/>
      <p:bldP spid="7066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musicinstruments.in/imagess/Student%20Viol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69" y="176647"/>
            <a:ext cx="2701789" cy="27017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mg.desmotivaciones.es/201101/Viola.jpg"/>
          <p:cNvPicPr>
            <a:picLocks noChangeAspect="1" noChangeArrowheads="1"/>
          </p:cNvPicPr>
          <p:nvPr/>
        </p:nvPicPr>
        <p:blipFill rotWithShape="1">
          <a:blip r:embed="rId3">
            <a:extLst>
              <a:ext uri="{28A0092B-C50C-407E-A947-70E740481C1C}">
                <a14:useLocalDpi xmlns:a14="http://schemas.microsoft.com/office/drawing/2010/main" val="0"/>
              </a:ext>
            </a:extLst>
          </a:blip>
          <a:srcRect l="4711" t="5634" r="5192" b="20369"/>
          <a:stretch/>
        </p:blipFill>
        <p:spPr bwMode="auto">
          <a:xfrm>
            <a:off x="7843334" y="176646"/>
            <a:ext cx="4241294" cy="291984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upload.wikimedia.org/wikipedia/commons/5/5f/Cello_front_sid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824" y="3271288"/>
            <a:ext cx="2434220" cy="36886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1/1b/Violin_VL100.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9745" r="11346"/>
          <a:stretch/>
        </p:blipFill>
        <p:spPr bwMode="auto">
          <a:xfrm>
            <a:off x="2303005" y="0"/>
            <a:ext cx="658212" cy="309649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3112377" y="71336"/>
            <a:ext cx="4345640" cy="3025155"/>
            <a:chOff x="3112377" y="71336"/>
            <a:chExt cx="4345640" cy="3025155"/>
          </a:xfrm>
        </p:grpSpPr>
        <p:pic>
          <p:nvPicPr>
            <p:cNvPr id="2054" name="Picture 6" descr="http://www.accademiapianistica.org/userfiles/images/DV016_Jpg_Large_470067_080_14-inch.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2377" y="716973"/>
              <a:ext cx="3551518" cy="23795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c/cd/Bratsche.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4736"/>
            <a:stretch/>
          </p:blipFill>
          <p:spPr bwMode="auto">
            <a:xfrm>
              <a:off x="6779497" y="71336"/>
              <a:ext cx="678520" cy="3025155"/>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http://www.ota-berlin.de/blog/wp-content/425px-AGK_bass1_full1.jpg"/>
          <p:cNvPicPr>
            <a:picLocks noChangeAspect="1" noChangeArrowheads="1"/>
          </p:cNvPicPr>
          <p:nvPr/>
        </p:nvPicPr>
        <p:blipFill rotWithShape="1">
          <a:blip r:embed="rId8">
            <a:extLst>
              <a:ext uri="{28A0092B-C50C-407E-A947-70E740481C1C}">
                <a14:useLocalDpi xmlns:a14="http://schemas.microsoft.com/office/drawing/2010/main" val="0"/>
              </a:ext>
            </a:extLst>
          </a:blip>
          <a:srcRect l="4776" t="2369" r="5283"/>
          <a:stretch/>
        </p:blipFill>
        <p:spPr bwMode="auto">
          <a:xfrm>
            <a:off x="4856559" y="3096491"/>
            <a:ext cx="2458642" cy="376131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danielpearlmusicdays.org/uploads/profile/254/profile_imag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63291" y="3178111"/>
            <a:ext cx="3178963" cy="3617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98809" y="2834881"/>
            <a:ext cx="1333302" cy="523220"/>
          </a:xfrm>
          <a:prstGeom prst="rect">
            <a:avLst/>
          </a:prstGeom>
          <a:noFill/>
        </p:spPr>
        <p:txBody>
          <a:bodyPr wrap="square" rtlCol="0">
            <a:spAutoFit/>
          </a:bodyPr>
          <a:lstStyle/>
          <a:p>
            <a:r>
              <a:rPr lang="en-GB" sz="2800" b="1" dirty="0">
                <a:solidFill>
                  <a:srgbClr val="FF0000"/>
                </a:solidFill>
              </a:rPr>
              <a:t>Violin</a:t>
            </a:r>
          </a:p>
        </p:txBody>
      </p:sp>
      <p:sp>
        <p:nvSpPr>
          <p:cNvPr id="12" name="TextBox 11"/>
          <p:cNvSpPr txBox="1"/>
          <p:nvPr/>
        </p:nvSpPr>
        <p:spPr>
          <a:xfrm>
            <a:off x="5446195" y="2311661"/>
            <a:ext cx="1333302" cy="523220"/>
          </a:xfrm>
          <a:prstGeom prst="rect">
            <a:avLst/>
          </a:prstGeom>
          <a:noFill/>
        </p:spPr>
        <p:txBody>
          <a:bodyPr wrap="square" rtlCol="0">
            <a:spAutoFit/>
          </a:bodyPr>
          <a:lstStyle/>
          <a:p>
            <a:r>
              <a:rPr lang="en-GB" sz="2800" b="1" dirty="0">
                <a:solidFill>
                  <a:srgbClr val="FF0000"/>
                </a:solidFill>
              </a:rPr>
              <a:t>Viola</a:t>
            </a:r>
          </a:p>
        </p:txBody>
      </p:sp>
      <p:sp>
        <p:nvSpPr>
          <p:cNvPr id="13" name="TextBox 12"/>
          <p:cNvSpPr txBox="1"/>
          <p:nvPr/>
        </p:nvSpPr>
        <p:spPr>
          <a:xfrm>
            <a:off x="1201251" y="6161766"/>
            <a:ext cx="988496" cy="523220"/>
          </a:xfrm>
          <a:prstGeom prst="rect">
            <a:avLst/>
          </a:prstGeom>
          <a:noFill/>
        </p:spPr>
        <p:txBody>
          <a:bodyPr wrap="square" rtlCol="0">
            <a:spAutoFit/>
          </a:bodyPr>
          <a:lstStyle/>
          <a:p>
            <a:r>
              <a:rPr lang="en-GB" sz="2800" b="1" dirty="0">
                <a:solidFill>
                  <a:srgbClr val="FF0000"/>
                </a:solidFill>
              </a:rPr>
              <a:t>Cello</a:t>
            </a:r>
          </a:p>
        </p:txBody>
      </p:sp>
      <p:sp>
        <p:nvSpPr>
          <p:cNvPr id="14" name="TextBox 13"/>
          <p:cNvSpPr txBox="1"/>
          <p:nvPr/>
        </p:nvSpPr>
        <p:spPr>
          <a:xfrm>
            <a:off x="3549317" y="3857565"/>
            <a:ext cx="1896878" cy="523220"/>
          </a:xfrm>
          <a:prstGeom prst="rect">
            <a:avLst/>
          </a:prstGeom>
          <a:noFill/>
        </p:spPr>
        <p:txBody>
          <a:bodyPr wrap="square" rtlCol="0">
            <a:spAutoFit/>
          </a:bodyPr>
          <a:lstStyle/>
          <a:p>
            <a:r>
              <a:rPr lang="en-GB" sz="2800" b="1" dirty="0">
                <a:solidFill>
                  <a:srgbClr val="FF0000"/>
                </a:solidFill>
              </a:rPr>
              <a:t>Contrabass</a:t>
            </a:r>
          </a:p>
        </p:txBody>
      </p:sp>
      <p:sp>
        <p:nvSpPr>
          <p:cNvPr id="15" name="TextBox 14"/>
          <p:cNvSpPr txBox="1"/>
          <p:nvPr/>
        </p:nvSpPr>
        <p:spPr>
          <a:xfrm>
            <a:off x="3164454" y="92118"/>
            <a:ext cx="2921426" cy="707886"/>
          </a:xfrm>
          <a:prstGeom prst="rect">
            <a:avLst/>
          </a:prstGeom>
          <a:noFill/>
          <a:ln w="38100" cmpd="thinThick">
            <a:solidFill>
              <a:srgbClr val="0070C0"/>
            </a:solidFill>
          </a:ln>
        </p:spPr>
        <p:txBody>
          <a:bodyPr wrap="square" rtlCol="0">
            <a:spAutoFit/>
          </a:bodyPr>
          <a:lstStyle/>
          <a:p>
            <a:r>
              <a:rPr lang="en-GB" sz="4000" b="1" dirty="0">
                <a:solidFill>
                  <a:srgbClr val="FF0000"/>
                </a:solidFill>
              </a:rPr>
              <a:t>Violin family</a:t>
            </a:r>
          </a:p>
        </p:txBody>
      </p:sp>
    </p:spTree>
    <p:extLst>
      <p:ext uri="{BB962C8B-B14F-4D97-AF65-F5344CB8AC3E}">
        <p14:creationId xmlns:p14="http://schemas.microsoft.com/office/powerpoint/2010/main" val="2849787707"/>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40798" y="129456"/>
            <a:ext cx="5574237" cy="2731363"/>
            <a:chOff x="264153" y="129456"/>
            <a:chExt cx="5574237" cy="2731363"/>
          </a:xfrm>
        </p:grpSpPr>
        <p:pic>
          <p:nvPicPr>
            <p:cNvPr id="4098" name="Picture 2" descr="http://thehub.musiciansfriend.com/images/band-orchestra-guides/ns-design-cr4-4-string-electric-violin-800x2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664510" y="1058120"/>
              <a:ext cx="2731362" cy="87403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sharmusic.com/images/carousel_electric_ppv2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7788" y="251358"/>
              <a:ext cx="1848807" cy="260946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sharmusic.com/images/carousel_electric_yv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6752" y="247363"/>
              <a:ext cx="1851638" cy="261345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www.sharmusic.com/images/carousel_electric_sev.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964" y="129456"/>
              <a:ext cx="1935176" cy="2731363"/>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s://s-media-cache-ak0.pinimg.com/736x/9b/5f/8b/9b5f8bbd855dd0bb4e84ce7d38611ef7.jpg"/>
            <p:cNvPicPr>
              <a:picLocks noChangeAspect="1" noChangeArrowheads="1"/>
            </p:cNvPicPr>
            <p:nvPr/>
          </p:nvPicPr>
          <p:blipFill rotWithShape="1">
            <a:blip r:embed="rId6">
              <a:extLst>
                <a:ext uri="{28A0092B-C50C-407E-A947-70E740481C1C}">
                  <a14:useLocalDpi xmlns:a14="http://schemas.microsoft.com/office/drawing/2010/main" val="0"/>
                </a:ext>
              </a:extLst>
            </a:blip>
            <a:srcRect l="30588" r="30357"/>
            <a:stretch/>
          </p:blipFill>
          <p:spPr bwMode="auto">
            <a:xfrm>
              <a:off x="2337603" y="247363"/>
              <a:ext cx="1020673" cy="26134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5838391" y="92813"/>
            <a:ext cx="6295944" cy="2768007"/>
            <a:chOff x="5838391" y="92813"/>
            <a:chExt cx="6295944" cy="2768007"/>
          </a:xfrm>
        </p:grpSpPr>
        <p:grpSp>
          <p:nvGrpSpPr>
            <p:cNvPr id="3" name="Group 2"/>
            <p:cNvGrpSpPr/>
            <p:nvPr/>
          </p:nvGrpSpPr>
          <p:grpSpPr>
            <a:xfrm>
              <a:off x="5838391" y="92813"/>
              <a:ext cx="6295944" cy="2768007"/>
              <a:chOff x="5838391" y="92813"/>
              <a:chExt cx="6295944" cy="2768007"/>
            </a:xfrm>
          </p:grpSpPr>
          <p:pic>
            <p:nvPicPr>
              <p:cNvPr id="4110" name="Picture 14" descr="http://tomdrinkwater.com/tdblog/wp-content/uploads/2011/10/eviola-holes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9266" y="247363"/>
                <a:ext cx="3555069" cy="2613457"/>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http://i01.i.aliimg.com/photo/v0/104351985/Electric_Viol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38391" y="92813"/>
                <a:ext cx="2723718" cy="276800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7200250" y="348916"/>
              <a:ext cx="1821814" cy="400110"/>
            </a:xfrm>
            <a:prstGeom prst="rect">
              <a:avLst/>
            </a:prstGeom>
            <a:noFill/>
          </p:spPr>
          <p:txBody>
            <a:bodyPr wrap="square" rtlCol="0">
              <a:spAutoFit/>
            </a:bodyPr>
            <a:lstStyle/>
            <a:p>
              <a:r>
                <a:rPr lang="en-GB" sz="2000" b="1" i="1" dirty="0">
                  <a:solidFill>
                    <a:srgbClr val="FF0000"/>
                  </a:solidFill>
                </a:rPr>
                <a:t>Electric Viola</a:t>
              </a:r>
            </a:p>
          </p:txBody>
        </p:sp>
      </p:grpSp>
      <p:sp>
        <p:nvSpPr>
          <p:cNvPr id="23" name="TextBox 22"/>
          <p:cNvSpPr txBox="1"/>
          <p:nvPr/>
        </p:nvSpPr>
        <p:spPr>
          <a:xfrm>
            <a:off x="2978260" y="2754783"/>
            <a:ext cx="1821814" cy="400110"/>
          </a:xfrm>
          <a:prstGeom prst="rect">
            <a:avLst/>
          </a:prstGeom>
          <a:noFill/>
        </p:spPr>
        <p:txBody>
          <a:bodyPr wrap="square" rtlCol="0">
            <a:spAutoFit/>
          </a:bodyPr>
          <a:lstStyle/>
          <a:p>
            <a:r>
              <a:rPr lang="en-GB" sz="2000" b="1" i="1" dirty="0">
                <a:solidFill>
                  <a:srgbClr val="FF0000"/>
                </a:solidFill>
              </a:rPr>
              <a:t>Electric Violin</a:t>
            </a:r>
          </a:p>
        </p:txBody>
      </p:sp>
      <p:grpSp>
        <p:nvGrpSpPr>
          <p:cNvPr id="10" name="Group 9"/>
          <p:cNvGrpSpPr/>
          <p:nvPr/>
        </p:nvGrpSpPr>
        <p:grpSpPr>
          <a:xfrm>
            <a:off x="80083" y="3154893"/>
            <a:ext cx="6188699" cy="3682730"/>
            <a:chOff x="80083" y="3154893"/>
            <a:chExt cx="6188699" cy="3682730"/>
          </a:xfrm>
        </p:grpSpPr>
        <p:grpSp>
          <p:nvGrpSpPr>
            <p:cNvPr id="4" name="Group 3"/>
            <p:cNvGrpSpPr/>
            <p:nvPr/>
          </p:nvGrpSpPr>
          <p:grpSpPr>
            <a:xfrm>
              <a:off x="80083" y="3154893"/>
              <a:ext cx="6188699" cy="3682730"/>
              <a:chOff x="264152" y="3175270"/>
              <a:chExt cx="6188699" cy="3682730"/>
            </a:xfrm>
          </p:grpSpPr>
          <p:pic>
            <p:nvPicPr>
              <p:cNvPr id="4114" name="Picture 18" descr="https://jimhansen6.files.wordpress.com/2013/01/silent-cello.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5099" r="34820"/>
              <a:stretch/>
            </p:blipFill>
            <p:spPr bwMode="auto">
              <a:xfrm>
                <a:off x="264152" y="3176350"/>
                <a:ext cx="1107448" cy="3681650"/>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http://www.ceciliomusic.com/catalog/bmz_cache/2/2a8429e265c4d4e29b6298220255417b.image.282x282.jpg"/>
              <p:cNvPicPr>
                <a:picLocks noChangeAspect="1" noChangeArrowheads="1"/>
              </p:cNvPicPr>
              <p:nvPr/>
            </p:nvPicPr>
            <p:blipFill rotWithShape="1">
              <a:blip r:embed="rId10">
                <a:extLst>
                  <a:ext uri="{28A0092B-C50C-407E-A947-70E740481C1C}">
                    <a14:useLocalDpi xmlns:a14="http://schemas.microsoft.com/office/drawing/2010/main" val="0"/>
                  </a:ext>
                </a:extLst>
              </a:blip>
              <a:srcRect l="32791" t="2905" r="35100" b="3305"/>
              <a:stretch/>
            </p:blipFill>
            <p:spPr bwMode="auto">
              <a:xfrm>
                <a:off x="1371599" y="3176349"/>
                <a:ext cx="1246909" cy="3642287"/>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http://www.forumklassika.ru/attachment.php?attachmentid=71785&amp;d=1357568637"/>
              <p:cNvPicPr>
                <a:picLocks noChangeAspect="1" noChangeArrowheads="1"/>
              </p:cNvPicPr>
              <p:nvPr/>
            </p:nvPicPr>
            <p:blipFill rotWithShape="1">
              <a:blip r:embed="rId11">
                <a:extLst>
                  <a:ext uri="{28A0092B-C50C-407E-A947-70E740481C1C}">
                    <a14:useLocalDpi xmlns:a14="http://schemas.microsoft.com/office/drawing/2010/main" val="0"/>
                  </a:ext>
                </a:extLst>
              </a:blip>
              <a:srcRect l="31226" r="31901"/>
              <a:stretch/>
            </p:blipFill>
            <p:spPr bwMode="auto">
              <a:xfrm>
                <a:off x="2729828" y="3175271"/>
                <a:ext cx="1343408" cy="3643365"/>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descr="http://www.soaap.com/music/images/products/MI-CO-CECO-5NA/MI-CO-CECO-5NA.jpg"/>
              <p:cNvPicPr>
                <a:picLocks noChangeAspect="1" noChangeArrowheads="1"/>
              </p:cNvPicPr>
              <p:nvPr/>
            </p:nvPicPr>
            <p:blipFill rotWithShape="1">
              <a:blip r:embed="rId12">
                <a:extLst>
                  <a:ext uri="{28A0092B-C50C-407E-A947-70E740481C1C}">
                    <a14:useLocalDpi xmlns:a14="http://schemas.microsoft.com/office/drawing/2010/main" val="0"/>
                  </a:ext>
                </a:extLst>
              </a:blip>
              <a:srcRect l="38982" t="4030" r="35951" b="1518"/>
              <a:stretch/>
            </p:blipFill>
            <p:spPr bwMode="auto">
              <a:xfrm>
                <a:off x="4216409" y="3175270"/>
                <a:ext cx="967874" cy="3646947"/>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descr="http://www.fidelius.org.uk/Picture-Violin/Medium/electric-cello4&amp;5a.jpg"/>
              <p:cNvPicPr>
                <a:picLocks noChangeAspect="1" noChangeArrowheads="1"/>
              </p:cNvPicPr>
              <p:nvPr/>
            </p:nvPicPr>
            <p:blipFill rotWithShape="1">
              <a:blip r:embed="rId13">
                <a:extLst>
                  <a:ext uri="{28A0092B-C50C-407E-A947-70E740481C1C}">
                    <a14:useLocalDpi xmlns:a14="http://schemas.microsoft.com/office/drawing/2010/main" val="0"/>
                  </a:ext>
                </a:extLst>
              </a:blip>
              <a:srcRect l="32118" t="5435" r="25047" b="4325"/>
              <a:stretch/>
            </p:blipFill>
            <p:spPr bwMode="auto">
              <a:xfrm>
                <a:off x="5327456" y="3175270"/>
                <a:ext cx="1125395" cy="3643366"/>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Box 25"/>
            <p:cNvSpPr txBox="1"/>
            <p:nvPr/>
          </p:nvSpPr>
          <p:spPr>
            <a:xfrm>
              <a:off x="1008379" y="6281532"/>
              <a:ext cx="1821814" cy="400110"/>
            </a:xfrm>
            <a:prstGeom prst="rect">
              <a:avLst/>
            </a:prstGeom>
            <a:noFill/>
          </p:spPr>
          <p:txBody>
            <a:bodyPr wrap="square" rtlCol="0">
              <a:spAutoFit/>
            </a:bodyPr>
            <a:lstStyle/>
            <a:p>
              <a:r>
                <a:rPr lang="en-GB" sz="2000" b="1" i="1" dirty="0">
                  <a:solidFill>
                    <a:srgbClr val="FF0000"/>
                  </a:solidFill>
                </a:rPr>
                <a:t>Electric Cello</a:t>
              </a:r>
            </a:p>
          </p:txBody>
        </p:sp>
      </p:grpSp>
      <p:grpSp>
        <p:nvGrpSpPr>
          <p:cNvPr id="11" name="Group 10"/>
          <p:cNvGrpSpPr/>
          <p:nvPr/>
        </p:nvGrpSpPr>
        <p:grpSpPr>
          <a:xfrm>
            <a:off x="6662752" y="3048671"/>
            <a:ext cx="5409326" cy="3809329"/>
            <a:chOff x="6662752" y="3048671"/>
            <a:chExt cx="5409326" cy="3809329"/>
          </a:xfrm>
        </p:grpSpPr>
        <p:grpSp>
          <p:nvGrpSpPr>
            <p:cNvPr id="6" name="Group 5"/>
            <p:cNvGrpSpPr/>
            <p:nvPr/>
          </p:nvGrpSpPr>
          <p:grpSpPr>
            <a:xfrm>
              <a:off x="7166645" y="3048671"/>
              <a:ext cx="4905433" cy="3809329"/>
              <a:chOff x="7166645" y="3048671"/>
              <a:chExt cx="4905433" cy="3809329"/>
            </a:xfrm>
          </p:grpSpPr>
          <p:pic>
            <p:nvPicPr>
              <p:cNvPr id="4124" name="Picture 28" descr="http://ecx.images-amazon.com/images/I/31r19r38k3L._SY355_.jpg"/>
              <p:cNvPicPr>
                <a:picLocks noChangeAspect="1" noChangeArrowheads="1"/>
              </p:cNvPicPr>
              <p:nvPr/>
            </p:nvPicPr>
            <p:blipFill rotWithShape="1">
              <a:blip r:embed="rId14">
                <a:extLst>
                  <a:ext uri="{28A0092B-C50C-407E-A947-70E740481C1C}">
                    <a14:useLocalDpi xmlns:a14="http://schemas.microsoft.com/office/drawing/2010/main" val="0"/>
                  </a:ext>
                </a:extLst>
              </a:blip>
              <a:srcRect l="34119" t="2954" r="39761" b="2703"/>
              <a:stretch/>
            </p:blipFill>
            <p:spPr bwMode="auto">
              <a:xfrm>
                <a:off x="8494725" y="3048671"/>
                <a:ext cx="1054678" cy="3809329"/>
              </a:xfrm>
              <a:prstGeom prst="rect">
                <a:avLst/>
              </a:prstGeom>
              <a:noFill/>
              <a:extLst>
                <a:ext uri="{909E8E84-426E-40DD-AFC4-6F175D3DCCD1}">
                  <a14:hiddenFill xmlns:a14="http://schemas.microsoft.com/office/drawing/2010/main">
                    <a:solidFill>
                      <a:srgbClr val="FFFFFF"/>
                    </a:solidFill>
                  </a14:hiddenFill>
                </a:ext>
              </a:extLst>
            </p:spPr>
          </p:pic>
          <p:pic>
            <p:nvPicPr>
              <p:cNvPr id="4128" name="Picture 32" descr="http://media.wwbw.com/is/image/MMGS7/Bridge-Cetus-Series-4-String-Electric-Double-Bass-Black/J10047000001000-00-250x250.jpg"/>
              <p:cNvPicPr>
                <a:picLocks noChangeAspect="1" noChangeArrowheads="1"/>
              </p:cNvPicPr>
              <p:nvPr/>
            </p:nvPicPr>
            <p:blipFill rotWithShape="1">
              <a:blip r:embed="rId15">
                <a:extLst>
                  <a:ext uri="{28A0092B-C50C-407E-A947-70E740481C1C}">
                    <a14:useLocalDpi xmlns:a14="http://schemas.microsoft.com/office/drawing/2010/main" val="0"/>
                  </a:ext>
                </a:extLst>
              </a:blip>
              <a:srcRect l="32573" r="33391"/>
              <a:stretch/>
            </p:blipFill>
            <p:spPr bwMode="auto">
              <a:xfrm>
                <a:off x="7166645" y="3175269"/>
                <a:ext cx="1239599" cy="3641979"/>
              </a:xfrm>
              <a:prstGeom prst="rect">
                <a:avLst/>
              </a:prstGeom>
              <a:noFill/>
              <a:extLst>
                <a:ext uri="{909E8E84-426E-40DD-AFC4-6F175D3DCCD1}">
                  <a14:hiddenFill xmlns:a14="http://schemas.microsoft.com/office/drawing/2010/main">
                    <a:solidFill>
                      <a:srgbClr val="FFFFFF"/>
                    </a:solidFill>
                  </a14:hiddenFill>
                </a:ext>
              </a:extLst>
            </p:spPr>
          </p:pic>
          <p:pic>
            <p:nvPicPr>
              <p:cNvPr id="4130" name="Picture 34" descr="http://www.promenademusic.co.uk/images/user/bridge-aquila.jpg"/>
              <p:cNvPicPr>
                <a:picLocks noChangeAspect="1" noChangeArrowheads="1"/>
              </p:cNvPicPr>
              <p:nvPr/>
            </p:nvPicPr>
            <p:blipFill rotWithShape="1">
              <a:blip r:embed="rId16">
                <a:extLst>
                  <a:ext uri="{28A0092B-C50C-407E-A947-70E740481C1C}">
                    <a14:useLocalDpi xmlns:a14="http://schemas.microsoft.com/office/drawing/2010/main" val="0"/>
                  </a:ext>
                </a:extLst>
              </a:blip>
              <a:srcRect l="29872" r="31825"/>
              <a:stretch/>
            </p:blipFill>
            <p:spPr bwMode="auto">
              <a:xfrm>
                <a:off x="9431083" y="3221885"/>
                <a:ext cx="1328080" cy="35905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7"/>
              <a:stretch>
                <a:fillRect/>
              </a:stretch>
            </p:blipFill>
            <p:spPr>
              <a:xfrm>
                <a:off x="10759164" y="3178678"/>
                <a:ext cx="1312914" cy="3619581"/>
              </a:xfrm>
              <a:prstGeom prst="rect">
                <a:avLst/>
              </a:prstGeom>
            </p:spPr>
          </p:pic>
        </p:grpSp>
        <p:sp>
          <p:nvSpPr>
            <p:cNvPr id="27" name="TextBox 26"/>
            <p:cNvSpPr txBox="1"/>
            <p:nvPr/>
          </p:nvSpPr>
          <p:spPr>
            <a:xfrm>
              <a:off x="6662752" y="3766932"/>
              <a:ext cx="2493280" cy="400110"/>
            </a:xfrm>
            <a:prstGeom prst="rect">
              <a:avLst/>
            </a:prstGeom>
            <a:noFill/>
          </p:spPr>
          <p:txBody>
            <a:bodyPr wrap="square" rtlCol="0">
              <a:spAutoFit/>
            </a:bodyPr>
            <a:lstStyle/>
            <a:p>
              <a:r>
                <a:rPr lang="en-GB" sz="2000" b="1" i="1" dirty="0">
                  <a:solidFill>
                    <a:srgbClr val="FF0000"/>
                  </a:solidFill>
                </a:rPr>
                <a:t>Electric     Contrabass</a:t>
              </a:r>
            </a:p>
          </p:txBody>
        </p:sp>
      </p:grpSp>
    </p:spTree>
    <p:extLst>
      <p:ext uri="{BB962C8B-B14F-4D97-AF65-F5344CB8AC3E}">
        <p14:creationId xmlns:p14="http://schemas.microsoft.com/office/powerpoint/2010/main" val="26447251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04287" y="1260330"/>
            <a:ext cx="11697381" cy="4508658"/>
            <a:chOff x="106901" y="1260330"/>
            <a:chExt cx="11697381" cy="4508658"/>
          </a:xfrm>
        </p:grpSpPr>
        <p:pic>
          <p:nvPicPr>
            <p:cNvPr id="3074" name="Picture 2" descr="http://www.amromusic.com/assets/1942/7_violin-player-girl-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901" y="1260330"/>
              <a:ext cx="5779635" cy="38530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thenypost.files.wordpress.com/2014/03/auction-viola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978" y="1260330"/>
              <a:ext cx="5751304" cy="38530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97243" y="5245768"/>
              <a:ext cx="1384486" cy="523220"/>
            </a:xfrm>
            <a:prstGeom prst="rect">
              <a:avLst/>
            </a:prstGeom>
            <a:noFill/>
          </p:spPr>
          <p:txBody>
            <a:bodyPr wrap="square" rtlCol="0">
              <a:spAutoFit/>
            </a:bodyPr>
            <a:lstStyle/>
            <a:p>
              <a:r>
                <a:rPr lang="en-GB" sz="2800" b="1" i="1" dirty="0">
                  <a:solidFill>
                    <a:srgbClr val="FF0000"/>
                  </a:solidFill>
                </a:rPr>
                <a:t>Violin</a:t>
              </a:r>
            </a:p>
          </p:txBody>
        </p:sp>
        <p:sp>
          <p:nvSpPr>
            <p:cNvPr id="5" name="TextBox 4"/>
            <p:cNvSpPr txBox="1"/>
            <p:nvPr/>
          </p:nvSpPr>
          <p:spPr>
            <a:xfrm>
              <a:off x="8236387" y="5245768"/>
              <a:ext cx="1384486" cy="523220"/>
            </a:xfrm>
            <a:prstGeom prst="rect">
              <a:avLst/>
            </a:prstGeom>
            <a:noFill/>
          </p:spPr>
          <p:txBody>
            <a:bodyPr wrap="square" rtlCol="0">
              <a:spAutoFit/>
            </a:bodyPr>
            <a:lstStyle/>
            <a:p>
              <a:r>
                <a:rPr lang="en-GB" sz="2800" b="1" i="1" dirty="0">
                  <a:solidFill>
                    <a:srgbClr val="FF0000"/>
                  </a:solidFill>
                </a:rPr>
                <a:t>Viola</a:t>
              </a:r>
            </a:p>
          </p:txBody>
        </p:sp>
      </p:grpSp>
    </p:spTree>
    <p:extLst>
      <p:ext uri="{BB962C8B-B14F-4D97-AF65-F5344CB8AC3E}">
        <p14:creationId xmlns:p14="http://schemas.microsoft.com/office/powerpoint/2010/main" val="40760157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64728" y="0"/>
            <a:ext cx="9733154" cy="6848039"/>
            <a:chOff x="664728" y="0"/>
            <a:chExt cx="9733154" cy="6848039"/>
          </a:xfrm>
        </p:grpSpPr>
        <p:pic>
          <p:nvPicPr>
            <p:cNvPr id="5122" name="Picture 2" descr="http://www.amromusic.com/assets/1942/6_cello-player-girl-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728" y="0"/>
              <a:ext cx="4956753" cy="632481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contrabass.co.uk/images/photo_gallery/ian_king_bass_play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9463" y="0"/>
              <a:ext cx="4298419" cy="63248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38664" y="6087979"/>
              <a:ext cx="974558" cy="523220"/>
            </a:xfrm>
            <a:prstGeom prst="rect">
              <a:avLst/>
            </a:prstGeom>
            <a:noFill/>
          </p:spPr>
          <p:txBody>
            <a:bodyPr wrap="square" rtlCol="0">
              <a:spAutoFit/>
            </a:bodyPr>
            <a:lstStyle/>
            <a:p>
              <a:r>
                <a:rPr lang="en-GB" sz="2800" b="1" i="1" dirty="0">
                  <a:solidFill>
                    <a:srgbClr val="FF0000"/>
                  </a:solidFill>
                </a:rPr>
                <a:t>Cello</a:t>
              </a:r>
            </a:p>
          </p:txBody>
        </p:sp>
        <p:sp>
          <p:nvSpPr>
            <p:cNvPr id="5" name="TextBox 4"/>
            <p:cNvSpPr txBox="1"/>
            <p:nvPr/>
          </p:nvSpPr>
          <p:spPr>
            <a:xfrm>
              <a:off x="7459580" y="6324819"/>
              <a:ext cx="2009273" cy="523220"/>
            </a:xfrm>
            <a:prstGeom prst="rect">
              <a:avLst/>
            </a:prstGeom>
            <a:noFill/>
          </p:spPr>
          <p:txBody>
            <a:bodyPr wrap="square" rtlCol="0">
              <a:spAutoFit/>
            </a:bodyPr>
            <a:lstStyle/>
            <a:p>
              <a:r>
                <a:rPr lang="en-GB" sz="2800" b="1" i="1" dirty="0">
                  <a:solidFill>
                    <a:srgbClr val="FF0000"/>
                  </a:solidFill>
                </a:rPr>
                <a:t>Contrabass</a:t>
              </a:r>
            </a:p>
          </p:txBody>
        </p:sp>
      </p:grpSp>
    </p:spTree>
    <p:extLst>
      <p:ext uri="{BB962C8B-B14F-4D97-AF65-F5344CB8AC3E}">
        <p14:creationId xmlns:p14="http://schemas.microsoft.com/office/powerpoint/2010/main" val="915122977"/>
      </p:ext>
    </p:extLst>
  </p:cSld>
  <p:clrMapOvr>
    <a:masterClrMapping/>
  </p:clrMapOvr>
  <p:transition spd="slow">
    <p:wheel spokes="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0" y="243758"/>
            <a:ext cx="12191646" cy="6617450"/>
            <a:chOff x="0" y="243758"/>
            <a:chExt cx="12191646" cy="6617450"/>
          </a:xfrm>
        </p:grpSpPr>
        <p:pic>
          <p:nvPicPr>
            <p:cNvPr id="1026" name="Picture 2" descr="http://www.edgevillebuzz.com/wp-content/uploads/2013/05/Cincinnati-Symphony-Youth-Orchestra-Croppp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80457"/>
              <a:ext cx="12191646" cy="38644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32609" y="6214877"/>
              <a:ext cx="1513117" cy="646331"/>
            </a:xfrm>
            <a:prstGeom prst="rect">
              <a:avLst/>
            </a:prstGeom>
            <a:noFill/>
            <a:ln>
              <a:solidFill>
                <a:srgbClr val="0070C0"/>
              </a:solidFill>
            </a:ln>
          </p:spPr>
          <p:txBody>
            <a:bodyPr wrap="square" rtlCol="0">
              <a:spAutoFit/>
            </a:bodyPr>
            <a:lstStyle/>
            <a:p>
              <a:pPr algn="ctr"/>
              <a:r>
                <a:rPr lang="en-US" b="1" dirty="0">
                  <a:solidFill>
                    <a:srgbClr val="FF0000"/>
                  </a:solidFill>
                </a:rPr>
                <a:t>Nhạc trưởng (Conductor)</a:t>
              </a:r>
            </a:p>
          </p:txBody>
        </p:sp>
        <p:sp>
          <p:nvSpPr>
            <p:cNvPr id="4" name="TextBox 3"/>
            <p:cNvSpPr txBox="1"/>
            <p:nvPr/>
          </p:nvSpPr>
          <p:spPr>
            <a:xfrm>
              <a:off x="3641267" y="5419830"/>
              <a:ext cx="1779819" cy="646331"/>
            </a:xfrm>
            <a:prstGeom prst="rect">
              <a:avLst/>
            </a:prstGeom>
            <a:noFill/>
            <a:ln>
              <a:solidFill>
                <a:srgbClr val="0070C0"/>
              </a:solidFill>
            </a:ln>
          </p:spPr>
          <p:txBody>
            <a:bodyPr wrap="square" rtlCol="0">
              <a:spAutoFit/>
            </a:bodyPr>
            <a:lstStyle/>
            <a:p>
              <a:pPr algn="ctr"/>
              <a:r>
                <a:rPr lang="en-US" b="1" dirty="0">
                  <a:solidFill>
                    <a:srgbClr val="FF0000"/>
                  </a:solidFill>
                </a:rPr>
                <a:t>Trưởng dàn dây (Concert master)</a:t>
              </a:r>
            </a:p>
          </p:txBody>
        </p:sp>
        <p:sp>
          <p:nvSpPr>
            <p:cNvPr id="5" name="TextBox 4"/>
            <p:cNvSpPr txBox="1"/>
            <p:nvPr/>
          </p:nvSpPr>
          <p:spPr>
            <a:xfrm>
              <a:off x="38094" y="5419830"/>
              <a:ext cx="1556660" cy="646331"/>
            </a:xfrm>
            <a:prstGeom prst="rect">
              <a:avLst/>
            </a:prstGeom>
            <a:noFill/>
            <a:ln>
              <a:solidFill>
                <a:srgbClr val="0070C0"/>
              </a:solidFill>
            </a:ln>
          </p:spPr>
          <p:txBody>
            <a:bodyPr wrap="square" rtlCol="0">
              <a:spAutoFit/>
            </a:bodyPr>
            <a:lstStyle/>
            <a:p>
              <a:pPr algn="ctr"/>
              <a:r>
                <a:rPr lang="en-US" b="1" dirty="0">
                  <a:solidFill>
                    <a:srgbClr val="FF0000"/>
                  </a:solidFill>
                </a:rPr>
                <a:t>Nhóm Violin 1 (Fist Violins)</a:t>
              </a:r>
            </a:p>
          </p:txBody>
        </p:sp>
        <p:sp>
          <p:nvSpPr>
            <p:cNvPr id="6" name="TextBox 5"/>
            <p:cNvSpPr txBox="1"/>
            <p:nvPr/>
          </p:nvSpPr>
          <p:spPr>
            <a:xfrm>
              <a:off x="1736268" y="5419830"/>
              <a:ext cx="1779815" cy="646331"/>
            </a:xfrm>
            <a:prstGeom prst="rect">
              <a:avLst/>
            </a:prstGeom>
            <a:noFill/>
            <a:ln>
              <a:solidFill>
                <a:srgbClr val="0070C0"/>
              </a:solidFill>
            </a:ln>
          </p:spPr>
          <p:txBody>
            <a:bodyPr wrap="square" rtlCol="0">
              <a:spAutoFit/>
            </a:bodyPr>
            <a:lstStyle/>
            <a:p>
              <a:pPr algn="ctr"/>
              <a:r>
                <a:rPr lang="en-US" b="1" dirty="0">
                  <a:solidFill>
                    <a:srgbClr val="FF0000"/>
                  </a:solidFill>
                </a:rPr>
                <a:t>Nhóm Violin 2 (Second Violins)</a:t>
              </a:r>
            </a:p>
          </p:txBody>
        </p:sp>
        <p:sp>
          <p:nvSpPr>
            <p:cNvPr id="7" name="TextBox 6"/>
            <p:cNvSpPr txBox="1"/>
            <p:nvPr/>
          </p:nvSpPr>
          <p:spPr>
            <a:xfrm>
              <a:off x="8049981" y="5415559"/>
              <a:ext cx="1306286" cy="646331"/>
            </a:xfrm>
            <a:prstGeom prst="rect">
              <a:avLst/>
            </a:prstGeom>
            <a:noFill/>
            <a:ln>
              <a:solidFill>
                <a:srgbClr val="0070C0"/>
              </a:solidFill>
            </a:ln>
          </p:spPr>
          <p:txBody>
            <a:bodyPr wrap="square" rtlCol="0">
              <a:spAutoFit/>
            </a:bodyPr>
            <a:lstStyle/>
            <a:p>
              <a:pPr algn="ctr"/>
              <a:r>
                <a:rPr lang="en-US" b="1" dirty="0">
                  <a:solidFill>
                    <a:srgbClr val="FF0000"/>
                  </a:solidFill>
                </a:rPr>
                <a:t>Nhóm Cello (Cellos)</a:t>
              </a:r>
            </a:p>
          </p:txBody>
        </p:sp>
        <p:sp>
          <p:nvSpPr>
            <p:cNvPr id="8" name="TextBox 7"/>
            <p:cNvSpPr txBox="1"/>
            <p:nvPr/>
          </p:nvSpPr>
          <p:spPr>
            <a:xfrm>
              <a:off x="10063840" y="5415559"/>
              <a:ext cx="1872345" cy="646331"/>
            </a:xfrm>
            <a:prstGeom prst="rect">
              <a:avLst/>
            </a:prstGeom>
            <a:noFill/>
            <a:ln>
              <a:solidFill>
                <a:srgbClr val="0070C0"/>
              </a:solidFill>
            </a:ln>
          </p:spPr>
          <p:txBody>
            <a:bodyPr wrap="square" rtlCol="0">
              <a:spAutoFit/>
            </a:bodyPr>
            <a:lstStyle/>
            <a:p>
              <a:pPr algn="ctr"/>
              <a:r>
                <a:rPr lang="en-US" b="1" dirty="0">
                  <a:solidFill>
                    <a:srgbClr val="FF0000"/>
                  </a:solidFill>
                </a:rPr>
                <a:t>Nhóm Contrabass (Double bass)</a:t>
              </a:r>
            </a:p>
          </p:txBody>
        </p:sp>
        <p:sp>
          <p:nvSpPr>
            <p:cNvPr id="9" name="TextBox 8"/>
            <p:cNvSpPr txBox="1"/>
            <p:nvPr/>
          </p:nvSpPr>
          <p:spPr>
            <a:xfrm>
              <a:off x="6476996" y="5415559"/>
              <a:ext cx="1306286" cy="646331"/>
            </a:xfrm>
            <a:prstGeom prst="rect">
              <a:avLst/>
            </a:prstGeom>
            <a:noFill/>
            <a:ln>
              <a:solidFill>
                <a:srgbClr val="0070C0"/>
              </a:solidFill>
            </a:ln>
          </p:spPr>
          <p:txBody>
            <a:bodyPr wrap="square" rtlCol="0">
              <a:spAutoFit/>
            </a:bodyPr>
            <a:lstStyle/>
            <a:p>
              <a:pPr algn="ctr"/>
              <a:r>
                <a:rPr lang="en-US" b="1" dirty="0">
                  <a:solidFill>
                    <a:srgbClr val="FF0000"/>
                  </a:solidFill>
                </a:rPr>
                <a:t>Nhóm Viola (Violas)</a:t>
              </a:r>
            </a:p>
          </p:txBody>
        </p:sp>
        <p:sp>
          <p:nvSpPr>
            <p:cNvPr id="3" name="Rectangle 2"/>
            <p:cNvSpPr/>
            <p:nvPr/>
          </p:nvSpPr>
          <p:spPr>
            <a:xfrm>
              <a:off x="3308185" y="243758"/>
              <a:ext cx="5575276" cy="954107"/>
            </a:xfrm>
            <a:prstGeom prst="rect">
              <a:avLst/>
            </a:prstGeom>
          </p:spPr>
          <p:txBody>
            <a:bodyPr wrap="square">
              <a:spAutoFit/>
            </a:bodyPr>
            <a:lstStyle/>
            <a:p>
              <a:r>
                <a:rPr lang="en-US" sz="2800" b="1" dirty="0">
                  <a:solidFill>
                    <a:srgbClr val="FF0000"/>
                  </a:solidFill>
                </a:rPr>
                <a:t>BIÊN CHẾ DÀN NHẠC GIAO HƯỞNG</a:t>
              </a:r>
            </a:p>
            <a:p>
              <a:r>
                <a:rPr lang="en-US" sz="2800" b="1" dirty="0">
                  <a:solidFill>
                    <a:srgbClr val="FF0000"/>
                  </a:solidFill>
                </a:rPr>
                <a:t>(INSTRUMENTS OF THE ORCHESTRA)</a:t>
              </a:r>
            </a:p>
          </p:txBody>
        </p:sp>
        <p:cxnSp>
          <p:nvCxnSpPr>
            <p:cNvPr id="11" name="Straight Arrow Connector 10"/>
            <p:cNvCxnSpPr/>
            <p:nvPr/>
          </p:nvCxnSpPr>
          <p:spPr>
            <a:xfrm flipV="1">
              <a:off x="6095823" y="4991100"/>
              <a:ext cx="11056" cy="1223777"/>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132609" y="4807356"/>
              <a:ext cx="356426" cy="608204"/>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6640198" y="4191782"/>
              <a:ext cx="11056" cy="1223777"/>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8675816" y="4991100"/>
              <a:ext cx="0" cy="42446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10918273" y="4803670"/>
              <a:ext cx="0" cy="611889"/>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973119" y="4191782"/>
              <a:ext cx="661178" cy="1223777"/>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3148220" y="3909189"/>
              <a:ext cx="471096" cy="150637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52142714"/>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nswzhenia.weebly.com/uploads/1/3/8/5/13850234/9093491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6392" y="291223"/>
            <a:ext cx="7954282" cy="59684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793" y="3112119"/>
            <a:ext cx="4156392" cy="430887"/>
          </a:xfrm>
          <a:prstGeom prst="rect">
            <a:avLst/>
          </a:prstGeom>
        </p:spPr>
        <p:txBody>
          <a:bodyPr wrap="square">
            <a:spAutoFit/>
          </a:bodyPr>
          <a:lstStyle/>
          <a:p>
            <a:pPr algn="ctr"/>
            <a:r>
              <a:rPr lang="en-US" sz="2200" b="1" dirty="0">
                <a:solidFill>
                  <a:srgbClr val="FF0000"/>
                </a:solidFill>
              </a:rPr>
              <a:t>SYDNEY OPERA HOUSE - Australia</a:t>
            </a:r>
          </a:p>
        </p:txBody>
      </p:sp>
      <p:pic>
        <p:nvPicPr>
          <p:cNvPr id="4102" name="Picture 6" descr="http://wallpaperbang.com/wp-content/uploads/2015/08/Sydney-Opera-House-Wallpape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918" y="291222"/>
            <a:ext cx="3920142" cy="231046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alexandertphotography.com/wp-content/uploads/2013/01/Sydney-Opera-House-Sydney-June-2012-Alexander-T-2000x11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918" y="4053441"/>
            <a:ext cx="3925799" cy="2206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838480"/>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63284"/>
            <a:ext cx="12192003" cy="6694716"/>
            <a:chOff x="0" y="163284"/>
            <a:chExt cx="12192003" cy="6694716"/>
          </a:xfrm>
        </p:grpSpPr>
        <p:pic>
          <p:nvPicPr>
            <p:cNvPr id="3074" name="Picture 2" descr="http://www.freeworldmaps.net/download/maps/political-world-map-bi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284"/>
              <a:ext cx="12192003" cy="60960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446815" y="6273225"/>
              <a:ext cx="3298372" cy="584775"/>
            </a:xfrm>
            <a:prstGeom prst="rect">
              <a:avLst/>
            </a:prstGeom>
            <a:noFill/>
          </p:spPr>
          <p:txBody>
            <a:bodyPr wrap="square" rtlCol="0">
              <a:spAutoFit/>
            </a:bodyPr>
            <a:lstStyle/>
            <a:p>
              <a:pPr algn="ctr"/>
              <a:r>
                <a:rPr lang="en-US" sz="3200" b="1" dirty="0">
                  <a:solidFill>
                    <a:srgbClr val="FF0000"/>
                  </a:solidFill>
                </a:rPr>
                <a:t>BẢN ĐỒ THẾ GIỚI</a:t>
              </a:r>
            </a:p>
          </p:txBody>
        </p:sp>
      </p:grpSp>
    </p:spTree>
    <p:extLst>
      <p:ext uri="{BB962C8B-B14F-4D97-AF65-F5344CB8AC3E}">
        <p14:creationId xmlns:p14="http://schemas.microsoft.com/office/powerpoint/2010/main" val="40786128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7074" y="64394"/>
            <a:ext cx="7727325" cy="515155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25" y="309093"/>
            <a:ext cx="4018208" cy="3013657"/>
          </a:xfrm>
          <a:prstGeom prst="rect">
            <a:avLst/>
          </a:prstGeom>
        </p:spPr>
      </p:pic>
      <p:sp>
        <p:nvSpPr>
          <p:cNvPr id="2" name="TextBox 1"/>
          <p:cNvSpPr txBox="1"/>
          <p:nvPr/>
        </p:nvSpPr>
        <p:spPr>
          <a:xfrm>
            <a:off x="5281008" y="5511623"/>
            <a:ext cx="6027313" cy="954107"/>
          </a:xfrm>
          <a:prstGeom prst="rect">
            <a:avLst/>
          </a:prstGeom>
          <a:noFill/>
        </p:spPr>
        <p:txBody>
          <a:bodyPr wrap="square" rtlCol="0">
            <a:spAutoFit/>
          </a:bodyPr>
          <a:lstStyle/>
          <a:p>
            <a:pPr algn="ctr"/>
            <a:r>
              <a:rPr lang="en-US" sz="2800" b="1" dirty="0">
                <a:solidFill>
                  <a:srgbClr val="FF0000"/>
                </a:solidFill>
              </a:rPr>
              <a:t>Nhà hát Giao hưởng – Vũ kịch Hà Nội </a:t>
            </a:r>
          </a:p>
          <a:p>
            <a:pPr algn="ctr"/>
            <a:r>
              <a:rPr lang="en-US" sz="2800" b="1" dirty="0">
                <a:solidFill>
                  <a:srgbClr val="FF0000"/>
                </a:solidFill>
              </a:rPr>
              <a:t>(Nhà Hát Lớn)</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045" t="6747" r="3307" b="6718"/>
          <a:stretch/>
        </p:blipFill>
        <p:spPr>
          <a:xfrm>
            <a:off x="107325" y="3710387"/>
            <a:ext cx="4018208" cy="2755343"/>
          </a:xfrm>
          <a:prstGeom prst="rect">
            <a:avLst/>
          </a:prstGeom>
        </p:spPr>
      </p:pic>
    </p:spTree>
    <p:extLst>
      <p:ext uri="{BB962C8B-B14F-4D97-AF65-F5344CB8AC3E}">
        <p14:creationId xmlns:p14="http://schemas.microsoft.com/office/powerpoint/2010/main" val="71112563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000" r="17000" b="20000"/>
          <a:stretch/>
        </p:blipFill>
        <p:spPr>
          <a:xfrm>
            <a:off x="141668" y="128789"/>
            <a:ext cx="4045969" cy="271744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8664" y="128789"/>
            <a:ext cx="7804211" cy="5228822"/>
          </a:xfrm>
          <a:prstGeom prst="rect">
            <a:avLst/>
          </a:prstGeom>
        </p:spPr>
      </p:pic>
      <p:sp>
        <p:nvSpPr>
          <p:cNvPr id="4" name="Rectangle 3"/>
          <p:cNvSpPr/>
          <p:nvPr/>
        </p:nvSpPr>
        <p:spPr>
          <a:xfrm>
            <a:off x="-28095" y="3051151"/>
            <a:ext cx="4316759" cy="523220"/>
          </a:xfrm>
          <a:prstGeom prst="rect">
            <a:avLst/>
          </a:prstGeom>
        </p:spPr>
        <p:txBody>
          <a:bodyPr wrap="none">
            <a:spAutoFit/>
          </a:bodyPr>
          <a:lstStyle/>
          <a:p>
            <a:r>
              <a:rPr lang="en-US" sz="2800" b="1" dirty="0">
                <a:solidFill>
                  <a:srgbClr val="FF0000"/>
                </a:solidFill>
              </a:rPr>
              <a:t>Garnier Opera House - Paris</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6552" r="9281"/>
          <a:stretch/>
        </p:blipFill>
        <p:spPr>
          <a:xfrm>
            <a:off x="119320" y="3779291"/>
            <a:ext cx="4021929" cy="3019613"/>
          </a:xfrm>
          <a:prstGeom prst="rect">
            <a:avLst/>
          </a:prstGeom>
        </p:spPr>
      </p:pic>
    </p:spTree>
    <p:extLst>
      <p:ext uri="{BB962C8B-B14F-4D97-AF65-F5344CB8AC3E}">
        <p14:creationId xmlns:p14="http://schemas.microsoft.com/office/powerpoint/2010/main" val="22813959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potterlawson.com/wp-content/uploads/2013/06/Overture-Interior_009-1030x6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0711" y="153473"/>
            <a:ext cx="7524676" cy="49980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052" y="153473"/>
            <a:ext cx="4356796" cy="265557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052" y="3296704"/>
            <a:ext cx="4366590" cy="3271521"/>
          </a:xfrm>
          <a:prstGeom prst="rect">
            <a:avLst/>
          </a:prstGeom>
        </p:spPr>
      </p:pic>
      <p:sp>
        <p:nvSpPr>
          <p:cNvPr id="4" name="Rectangle 3"/>
          <p:cNvSpPr/>
          <p:nvPr/>
        </p:nvSpPr>
        <p:spPr>
          <a:xfrm>
            <a:off x="5401052" y="5588288"/>
            <a:ext cx="5923994" cy="584775"/>
          </a:xfrm>
          <a:prstGeom prst="rect">
            <a:avLst/>
          </a:prstGeom>
        </p:spPr>
        <p:txBody>
          <a:bodyPr wrap="none">
            <a:spAutoFit/>
          </a:bodyPr>
          <a:lstStyle/>
          <a:p>
            <a:r>
              <a:rPr lang="en-US" sz="3200" b="1" dirty="0">
                <a:solidFill>
                  <a:srgbClr val="FF0000"/>
                </a:solidFill>
              </a:rPr>
              <a:t>Deutschland Opera House - Berlin</a:t>
            </a:r>
          </a:p>
        </p:txBody>
      </p:sp>
    </p:spTree>
    <p:extLst>
      <p:ext uri="{BB962C8B-B14F-4D97-AF65-F5344CB8AC3E}">
        <p14:creationId xmlns:p14="http://schemas.microsoft.com/office/powerpoint/2010/main" val="306999962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8" name="Text Box 8"/>
          <p:cNvSpPr txBox="1">
            <a:spLocks noChangeArrowheads="1"/>
          </p:cNvSpPr>
          <p:nvPr/>
        </p:nvSpPr>
        <p:spPr bwMode="auto">
          <a:xfrm>
            <a:off x="3648739" y="472516"/>
            <a:ext cx="410239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s-ES" sz="3200" b="1" dirty="0" err="1">
                <a:solidFill>
                  <a:srgbClr val="FF0000"/>
                </a:solidFill>
              </a:rPr>
              <a:t>Đàn</a:t>
            </a:r>
            <a:r>
              <a:rPr lang="es-ES" sz="3200" b="1" dirty="0">
                <a:solidFill>
                  <a:srgbClr val="FF0000"/>
                </a:solidFill>
              </a:rPr>
              <a:t> Guitar                   (</a:t>
            </a:r>
            <a:r>
              <a:rPr lang="es-ES" sz="3200" b="1" dirty="0" err="1">
                <a:solidFill>
                  <a:srgbClr val="FF0000"/>
                </a:solidFill>
              </a:rPr>
              <a:t>Tây</a:t>
            </a:r>
            <a:r>
              <a:rPr lang="es-ES" sz="3200" b="1" dirty="0">
                <a:solidFill>
                  <a:srgbClr val="FF0000"/>
                </a:solidFill>
              </a:rPr>
              <a:t> Ban </a:t>
            </a:r>
            <a:r>
              <a:rPr lang="es-ES" sz="3200" b="1" dirty="0" err="1">
                <a:solidFill>
                  <a:srgbClr val="FF0000"/>
                </a:solidFill>
              </a:rPr>
              <a:t>cầm</a:t>
            </a:r>
            <a:r>
              <a:rPr lang="es-ES" sz="3200" b="1" dirty="0">
                <a:solidFill>
                  <a:srgbClr val="FF0000"/>
                </a:solidFill>
              </a:rPr>
              <a:t>)</a:t>
            </a:r>
          </a:p>
        </p:txBody>
      </p:sp>
      <p:sp>
        <p:nvSpPr>
          <p:cNvPr id="71690" name="Text Box 10"/>
          <p:cNvSpPr txBox="1">
            <a:spLocks noChangeArrowheads="1"/>
          </p:cNvSpPr>
          <p:nvPr/>
        </p:nvSpPr>
        <p:spPr bwMode="auto">
          <a:xfrm>
            <a:off x="85061" y="1861169"/>
            <a:ext cx="1180214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vi-VN" sz="4800" b="1" dirty="0">
                <a:solidFill>
                  <a:srgbClr val="7030A0"/>
                </a:solidFill>
                <a:latin typeface="+mj-lt"/>
              </a:rPr>
              <a:t>Đàn Guitar thuộc loại đàn dây khẩy, nằm trong bộ dàn dây, gồm có 6 dây đàn. Đàn Guitar có xuất sứ từ đất nước Tây Ban Nha, ra đời khoảng thế kỷ 17 và hoàn thiện đến ngày nay, đàn Guitar dùng để độc tấu, hòa tấu hoặc đệm hát.</a:t>
            </a:r>
          </a:p>
        </p:txBody>
      </p:sp>
    </p:spTree>
    <p:extLst>
      <p:ext uri="{BB962C8B-B14F-4D97-AF65-F5344CB8AC3E}">
        <p14:creationId xmlns:p14="http://schemas.microsoft.com/office/powerpoint/2010/main" val="859639271"/>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withEffect">
                                  <p:stCondLst>
                                    <p:cond delay="2000"/>
                                  </p:stCondLst>
                                  <p:iterate type="lt">
                                    <p:tmPct val="10000"/>
                                  </p:iterate>
                                  <p:childTnLst>
                                    <p:set>
                                      <p:cBhvr>
                                        <p:cTn id="6" dur="1" fill="hold">
                                          <p:stCondLst>
                                            <p:cond delay="0"/>
                                          </p:stCondLst>
                                        </p:cTn>
                                        <p:tgtEl>
                                          <p:spTgt spid="71688"/>
                                        </p:tgtEl>
                                        <p:attrNameLst>
                                          <p:attrName>style.visibility</p:attrName>
                                        </p:attrNameLst>
                                      </p:cBhvr>
                                      <p:to>
                                        <p:strVal val="visible"/>
                                      </p:to>
                                    </p:set>
                                    <p:anim by="(-#ppt_w*2)" calcmode="lin" valueType="num">
                                      <p:cBhvr rctx="PPT">
                                        <p:cTn id="7" dur="500" autoRev="1" fill="hold">
                                          <p:stCondLst>
                                            <p:cond delay="0"/>
                                          </p:stCondLst>
                                        </p:cTn>
                                        <p:tgtEl>
                                          <p:spTgt spid="71688"/>
                                        </p:tgtEl>
                                        <p:attrNameLst>
                                          <p:attrName>ppt_w</p:attrName>
                                        </p:attrNameLst>
                                      </p:cBhvr>
                                    </p:anim>
                                    <p:anim by="(#ppt_w*0.50)" calcmode="lin" valueType="num">
                                      <p:cBhvr>
                                        <p:cTn id="8" dur="500" decel="50000" autoRev="1" fill="hold">
                                          <p:stCondLst>
                                            <p:cond delay="0"/>
                                          </p:stCondLst>
                                        </p:cTn>
                                        <p:tgtEl>
                                          <p:spTgt spid="71688"/>
                                        </p:tgtEl>
                                        <p:attrNameLst>
                                          <p:attrName>ppt_x</p:attrName>
                                        </p:attrNameLst>
                                      </p:cBhvr>
                                    </p:anim>
                                    <p:anim from="(-#ppt_h/2)" to="(#ppt_y)" calcmode="lin" valueType="num">
                                      <p:cBhvr>
                                        <p:cTn id="9" dur="1000" fill="hold">
                                          <p:stCondLst>
                                            <p:cond delay="0"/>
                                          </p:stCondLst>
                                        </p:cTn>
                                        <p:tgtEl>
                                          <p:spTgt spid="71688"/>
                                        </p:tgtEl>
                                        <p:attrNameLst>
                                          <p:attrName>ppt_y</p:attrName>
                                        </p:attrNameLst>
                                      </p:cBhvr>
                                    </p:anim>
                                    <p:animRot by="21600000">
                                      <p:cBhvr>
                                        <p:cTn id="10" dur="1000" fill="hold">
                                          <p:stCondLst>
                                            <p:cond delay="0"/>
                                          </p:stCondLst>
                                        </p:cTn>
                                        <p:tgtEl>
                                          <p:spTgt spid="71688"/>
                                        </p:tgtEl>
                                        <p:attrNameLst>
                                          <p:attrName>r</p:attrName>
                                        </p:attrNameLst>
                                      </p:cBhvr>
                                    </p:animRot>
                                  </p:childTnLst>
                                </p:cTn>
                              </p:par>
                              <p:par>
                                <p:cTn id="11" presetID="21" presetClass="entr" presetSubtype="4" fill="hold" grpId="0" nodeType="withEffect">
                                  <p:stCondLst>
                                    <p:cond delay="3000"/>
                                  </p:stCondLst>
                                  <p:iterate type="lt">
                                    <p:tmPct val="0"/>
                                  </p:iterate>
                                  <p:childTnLst>
                                    <p:set>
                                      <p:cBhvr>
                                        <p:cTn id="12" dur="1" fill="hold">
                                          <p:stCondLst>
                                            <p:cond delay="0"/>
                                          </p:stCondLst>
                                        </p:cTn>
                                        <p:tgtEl>
                                          <p:spTgt spid="71690"/>
                                        </p:tgtEl>
                                        <p:attrNameLst>
                                          <p:attrName>style.visibility</p:attrName>
                                        </p:attrNameLst>
                                      </p:cBhvr>
                                      <p:to>
                                        <p:strVal val="visible"/>
                                      </p:to>
                                    </p:set>
                                    <p:animEffect transition="in" filter="wheel(4)">
                                      <p:cBhvr>
                                        <p:cTn id="13" dur="1000"/>
                                        <p:tgtEl>
                                          <p:spTgt spid="71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8" grpId="0"/>
      <p:bldP spid="7169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emedia.leeward.hawaii.edu/frary/string_changes_images/tak_etn10c_front.jpg"/>
          <p:cNvSpPr>
            <a:spLocks noChangeAspect="1" noChangeArrowheads="1"/>
          </p:cNvSpPr>
          <p:nvPr/>
        </p:nvSpPr>
        <p:spPr bwMode="auto">
          <a:xfrm>
            <a:off x="155575" y="-1371600"/>
            <a:ext cx="6096000" cy="2867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4" descr="https://emedia.leeward.hawaii.edu/frary/string_changes_images/tak_etn10c_front.jpg"/>
          <p:cNvSpPr>
            <a:spLocks noChangeAspect="1" noChangeArrowheads="1"/>
          </p:cNvSpPr>
          <p:nvPr/>
        </p:nvSpPr>
        <p:spPr bwMode="auto">
          <a:xfrm>
            <a:off x="307975" y="-1219200"/>
            <a:ext cx="6096000" cy="2867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6" descr="https://emedia.leeward.hawaii.edu/frary/string_changes_images/tak_etn10c_front.jpg"/>
          <p:cNvSpPr>
            <a:spLocks noChangeAspect="1" noChangeArrowheads="1"/>
          </p:cNvSpPr>
          <p:nvPr/>
        </p:nvSpPr>
        <p:spPr bwMode="auto">
          <a:xfrm>
            <a:off x="460375" y="-1066800"/>
            <a:ext cx="6096000" cy="2867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8" descr="https://emedia.leeward.hawaii.edu/frary/string_changes_images/tak_etn10c_front.jpg"/>
          <p:cNvSpPr>
            <a:spLocks noChangeAspect="1" noChangeArrowheads="1"/>
          </p:cNvSpPr>
          <p:nvPr/>
        </p:nvSpPr>
        <p:spPr bwMode="auto">
          <a:xfrm>
            <a:off x="612775" y="-914400"/>
            <a:ext cx="6096000" cy="2867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0" descr="https://emedia.leeward.hawaii.edu/frary/string_changes_images/tak_etn10c_front.jpg"/>
          <p:cNvSpPr>
            <a:spLocks noChangeAspect="1" noChangeArrowheads="1"/>
          </p:cNvSpPr>
          <p:nvPr/>
        </p:nvSpPr>
        <p:spPr bwMode="auto">
          <a:xfrm>
            <a:off x="765175" y="-762000"/>
            <a:ext cx="6096000" cy="2867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10" name="Group 9"/>
          <p:cNvGrpSpPr/>
          <p:nvPr/>
        </p:nvGrpSpPr>
        <p:grpSpPr>
          <a:xfrm>
            <a:off x="6251575" y="324166"/>
            <a:ext cx="5495046" cy="6197040"/>
            <a:chOff x="6403975" y="324166"/>
            <a:chExt cx="5495046" cy="6197040"/>
          </a:xfrm>
        </p:grpSpPr>
        <p:pic>
          <p:nvPicPr>
            <p:cNvPr id="1034" name="Picture 10" descr="http://nhaccuvuuyen.vn/wp-content/uploads/2014/11/guitar-fender-dg8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7675929" y="2298112"/>
              <a:ext cx="6089882" cy="23563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premierguitar.com/Stream/StreamImage.aspx?Image_ID=7751F1B0-2330-4F81-BB00-13177A536988&amp;Image_Type=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506132" y="2222009"/>
              <a:ext cx="6197040" cy="240135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821221" y="1433675"/>
              <a:ext cx="2766568" cy="830997"/>
            </a:xfrm>
            <a:prstGeom prst="rect">
              <a:avLst/>
            </a:prstGeom>
          </p:spPr>
          <p:txBody>
            <a:bodyPr wrap="square">
              <a:spAutoFit/>
            </a:bodyPr>
            <a:lstStyle/>
            <a:p>
              <a:pPr algn="ctr"/>
              <a:r>
                <a:rPr lang="en-GB" sz="2400" b="1" i="1" dirty="0">
                  <a:solidFill>
                    <a:srgbClr val="FF0000"/>
                  </a:solidFill>
                </a:rPr>
                <a:t>Guitar acoustic</a:t>
              </a:r>
            </a:p>
            <a:p>
              <a:pPr algn="ctr"/>
              <a:r>
                <a:rPr lang="en-GB" sz="2400" b="1" i="1" dirty="0">
                  <a:solidFill>
                    <a:srgbClr val="FF0000"/>
                  </a:solidFill>
                </a:rPr>
                <a:t>(dây bằng kim loại)</a:t>
              </a:r>
            </a:p>
          </p:txBody>
        </p:sp>
      </p:grpSp>
      <p:grpSp>
        <p:nvGrpSpPr>
          <p:cNvPr id="11" name="Group 10"/>
          <p:cNvGrpSpPr/>
          <p:nvPr/>
        </p:nvGrpSpPr>
        <p:grpSpPr>
          <a:xfrm>
            <a:off x="612775" y="46459"/>
            <a:ext cx="5224390" cy="6625464"/>
            <a:chOff x="612775" y="46459"/>
            <a:chExt cx="5224390" cy="6625464"/>
          </a:xfrm>
        </p:grpSpPr>
        <p:grpSp>
          <p:nvGrpSpPr>
            <p:cNvPr id="8" name="Group 7"/>
            <p:cNvGrpSpPr/>
            <p:nvPr/>
          </p:nvGrpSpPr>
          <p:grpSpPr>
            <a:xfrm>
              <a:off x="612775" y="46459"/>
              <a:ext cx="5224390" cy="6625464"/>
              <a:chOff x="5952947" y="94497"/>
              <a:chExt cx="5224390" cy="6625464"/>
            </a:xfrm>
          </p:grpSpPr>
          <p:pic>
            <p:nvPicPr>
              <p:cNvPr id="1030" name="Picture 6" descr="http://www.fmicassets.com/demandware/assets/acoustic-guitars/overview/acoustic-guitar-overview-classical-guitar-mobile.png"/>
              <p:cNvPicPr>
                <a:picLocks noChangeAspect="1" noChangeArrowheads="1"/>
              </p:cNvPicPr>
              <p:nvPr/>
            </p:nvPicPr>
            <p:blipFill rotWithShape="1">
              <a:blip r:embed="rId4">
                <a:extLst>
                  <a:ext uri="{28A0092B-C50C-407E-A947-70E740481C1C}">
                    <a14:useLocalDpi xmlns:a14="http://schemas.microsoft.com/office/drawing/2010/main" val="0"/>
                  </a:ext>
                </a:extLst>
              </a:blip>
              <a:srcRect l="4016" r="2347"/>
              <a:stretch/>
            </p:blipFill>
            <p:spPr bwMode="auto">
              <a:xfrm rot="16200000">
                <a:off x="3968260" y="2198997"/>
                <a:ext cx="6354934" cy="238555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pngimg.com/upload/guitar_PNG336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042" b="3710"/>
              <a:stretch/>
            </p:blipFill>
            <p:spPr bwMode="auto">
              <a:xfrm rot="16200000">
                <a:off x="6559180" y="2101803"/>
                <a:ext cx="6625464" cy="2610851"/>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p:cNvSpPr/>
            <p:nvPr/>
          </p:nvSpPr>
          <p:spPr>
            <a:xfrm>
              <a:off x="1760326" y="1495425"/>
              <a:ext cx="2766568" cy="830997"/>
            </a:xfrm>
            <a:prstGeom prst="rect">
              <a:avLst/>
            </a:prstGeom>
          </p:spPr>
          <p:txBody>
            <a:bodyPr wrap="square">
              <a:spAutoFit/>
            </a:bodyPr>
            <a:lstStyle/>
            <a:p>
              <a:pPr algn="ctr"/>
              <a:r>
                <a:rPr lang="en-GB" sz="2400" b="1" i="1" dirty="0">
                  <a:solidFill>
                    <a:srgbClr val="FF0000"/>
                  </a:solidFill>
                </a:rPr>
                <a:t>Guitar classic</a:t>
              </a:r>
            </a:p>
            <a:p>
              <a:pPr algn="ctr"/>
              <a:r>
                <a:rPr lang="en-GB" sz="2400" b="1" i="1" dirty="0">
                  <a:solidFill>
                    <a:srgbClr val="FF0000"/>
                  </a:solidFill>
                </a:rPr>
                <a:t>(dây bằng nylon)</a:t>
              </a:r>
            </a:p>
          </p:txBody>
        </p:sp>
      </p:grpSp>
    </p:spTree>
    <p:extLst>
      <p:ext uri="{BB962C8B-B14F-4D97-AF65-F5344CB8AC3E}">
        <p14:creationId xmlns:p14="http://schemas.microsoft.com/office/powerpoint/2010/main" val="2793099802"/>
      </p:ext>
    </p:extLst>
  </p:cSld>
  <p:clrMapOvr>
    <a:masterClrMapping/>
  </p:clrMapOvr>
  <mc:AlternateContent xmlns:mc="http://schemas.openxmlformats.org/markup-compatibility/2006" xmlns:p14="http://schemas.microsoft.com/office/powerpoint/2010/main">
    <mc:Choice Requires="p14">
      <p:transition spd="slow" p14:dur="3900">
        <p14:glitte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7447" y="287367"/>
            <a:ext cx="12499846" cy="6482582"/>
            <a:chOff x="177447" y="287367"/>
            <a:chExt cx="12499846" cy="6482582"/>
          </a:xfrm>
        </p:grpSpPr>
        <p:pic>
          <p:nvPicPr>
            <p:cNvPr id="3074" name="Picture 2" descr="http://guitargraph.com/wp-content/uploads/2014/05/Electric-guita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680139" y="2399339"/>
              <a:ext cx="6155611" cy="244044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smallguitars.com/catalog/images/colors/large/362-SSM_small_three_quarters_child_electric_guitar_natural.jpg"/>
            <p:cNvPicPr>
              <a:picLocks noChangeAspect="1" noChangeArrowheads="1"/>
            </p:cNvPicPr>
            <p:nvPr/>
          </p:nvPicPr>
          <p:blipFill rotWithShape="1">
            <a:blip r:embed="rId3">
              <a:extLst>
                <a:ext uri="{28A0092B-C50C-407E-A947-70E740481C1C}">
                  <a14:useLocalDpi xmlns:a14="http://schemas.microsoft.com/office/drawing/2010/main" val="0"/>
                </a:ext>
              </a:extLst>
            </a:blip>
            <a:srcRect l="1839" t="1190" r="1835" b="4809"/>
            <a:stretch/>
          </p:blipFill>
          <p:spPr bwMode="auto">
            <a:xfrm rot="16814457">
              <a:off x="3368065" y="2402962"/>
              <a:ext cx="6000414" cy="243319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fmicassets.com/demandware/assets/electric-guitars/overview/electric-overview-jaguar-guitar-mobi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11504" y="2537713"/>
              <a:ext cx="6155612" cy="216369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www.bovasmusic.com/images/categories/Electric%20Guitar.jpg"/>
            <p:cNvPicPr>
              <a:picLocks noChangeAspect="1" noChangeArrowheads="1"/>
            </p:cNvPicPr>
            <p:nvPr/>
          </p:nvPicPr>
          <p:blipFill rotWithShape="1">
            <a:blip r:embed="rId5">
              <a:extLst>
                <a:ext uri="{28A0092B-C50C-407E-A947-70E740481C1C}">
                  <a14:useLocalDpi xmlns:a14="http://schemas.microsoft.com/office/drawing/2010/main" val="0"/>
                </a:ext>
              </a:extLst>
            </a:blip>
            <a:srcRect l="1662" t="15073" r="2127" b="5894"/>
            <a:stretch/>
          </p:blipFill>
          <p:spPr bwMode="auto">
            <a:xfrm rot="17464676">
              <a:off x="8178874" y="2032793"/>
              <a:ext cx="5993520" cy="300331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www.furtadosonline.com/uploads/instrument/1088/201636_1_java_electric_guitar_jw02fr_mbksl_metallic_black_with_silver_beveli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5158848" y="2318693"/>
              <a:ext cx="6482582" cy="2419929"/>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4460789" y="0"/>
            <a:ext cx="2434281" cy="523220"/>
          </a:xfrm>
          <a:prstGeom prst="rect">
            <a:avLst/>
          </a:prstGeom>
          <a:noFill/>
        </p:spPr>
        <p:txBody>
          <a:bodyPr wrap="square" rtlCol="0">
            <a:spAutoFit/>
          </a:bodyPr>
          <a:lstStyle/>
          <a:p>
            <a:r>
              <a:rPr lang="en-GB" sz="2800" b="1" i="1" dirty="0">
                <a:solidFill>
                  <a:srgbClr val="FF0000"/>
                </a:solidFill>
              </a:rPr>
              <a:t>Electric guitar</a:t>
            </a:r>
          </a:p>
        </p:txBody>
      </p:sp>
    </p:spTree>
    <p:extLst>
      <p:ext uri="{BB962C8B-B14F-4D97-AF65-F5344CB8AC3E}">
        <p14:creationId xmlns:p14="http://schemas.microsoft.com/office/powerpoint/2010/main" val="4076552248"/>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60281" y="225198"/>
            <a:ext cx="11114010" cy="6632801"/>
            <a:chOff x="660281" y="225198"/>
            <a:chExt cx="11114010" cy="6632801"/>
          </a:xfrm>
        </p:grpSpPr>
        <p:pic>
          <p:nvPicPr>
            <p:cNvPr id="4100" name="Picture 4" descr="http://www.islandmusicco.com/images/products/large/CSE225-RR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800765">
              <a:off x="-981279" y="2169942"/>
              <a:ext cx="6047853" cy="276473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www.edroman.com/featured/images/Gretsch%20Doublene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206081" y="2207307"/>
              <a:ext cx="6242181" cy="2860055"/>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www.laguitare.com/images/mm_gra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062728" y="2146437"/>
              <a:ext cx="6543589" cy="2879536"/>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www.edroman.com/featured/images/Knowlton_1_950.jpg"/>
            <p:cNvPicPr>
              <a:picLocks noChangeAspect="1" noChangeArrowheads="1"/>
            </p:cNvPicPr>
            <p:nvPr/>
          </p:nvPicPr>
          <p:blipFill rotWithShape="1">
            <a:blip r:embed="rId5">
              <a:extLst>
                <a:ext uri="{28A0092B-C50C-407E-A947-70E740481C1C}">
                  <a14:useLocalDpi xmlns:a14="http://schemas.microsoft.com/office/drawing/2010/main" val="0"/>
                </a:ext>
              </a:extLst>
            </a:blip>
            <a:srcRect l="3258" t="19408"/>
            <a:stretch/>
          </p:blipFill>
          <p:spPr bwMode="auto">
            <a:xfrm rot="16200000">
              <a:off x="1205314" y="2497015"/>
              <a:ext cx="6545329" cy="200169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4620127" y="72481"/>
            <a:ext cx="3260558" cy="523220"/>
          </a:xfrm>
          <a:prstGeom prst="rect">
            <a:avLst/>
          </a:prstGeom>
          <a:noFill/>
        </p:spPr>
        <p:txBody>
          <a:bodyPr wrap="square" rtlCol="0">
            <a:spAutoFit/>
          </a:bodyPr>
          <a:lstStyle/>
          <a:p>
            <a:r>
              <a:rPr lang="en-GB" sz="2800" b="1" i="1" dirty="0">
                <a:solidFill>
                  <a:srgbClr val="FF0000"/>
                </a:solidFill>
              </a:rPr>
              <a:t>Double Neck Guitar</a:t>
            </a:r>
          </a:p>
        </p:txBody>
      </p:sp>
    </p:spTree>
    <p:extLst>
      <p:ext uri="{BB962C8B-B14F-4D97-AF65-F5344CB8AC3E}">
        <p14:creationId xmlns:p14="http://schemas.microsoft.com/office/powerpoint/2010/main" val="1801333435"/>
      </p:ext>
    </p:extLst>
  </p:cSld>
  <p:clrMapOvr>
    <a:masterClrMapping/>
  </p:clrMapOvr>
  <p:transition spd="slow">
    <p:strips dir="l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48660" y="230333"/>
            <a:ext cx="12340660" cy="6627667"/>
            <a:chOff x="-148660" y="230333"/>
            <a:chExt cx="12340660" cy="6627667"/>
          </a:xfrm>
        </p:grpSpPr>
        <p:pic>
          <p:nvPicPr>
            <p:cNvPr id="5126" name="Picture 6" descr="http://ondeschocs.com/wp-content/uploads/2014/02/132403_1_esp_electric_bass_guitar_4_string_ltd_ax_series_ax104_bl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7843338" y="2476588"/>
              <a:ext cx="6581274" cy="211605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www.hifisoundconnection.com/images/Large/LB50FMSTBSB-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4637" y="469232"/>
              <a:ext cx="1938879" cy="6388768"/>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www.liquid-sound.at/wp-content/uploads/2011/05/GTSRBX170RM.jpg"/>
            <p:cNvPicPr>
              <a:picLocks noChangeAspect="1" noChangeArrowheads="1"/>
            </p:cNvPicPr>
            <p:nvPr/>
          </p:nvPicPr>
          <p:blipFill rotWithShape="1">
            <a:blip r:embed="rId4">
              <a:extLst>
                <a:ext uri="{28A0092B-C50C-407E-A947-70E740481C1C}">
                  <a14:useLocalDpi xmlns:a14="http://schemas.microsoft.com/office/drawing/2010/main" val="0"/>
                </a:ext>
              </a:extLst>
            </a:blip>
            <a:srcRect l="9537" r="8834"/>
            <a:stretch/>
          </p:blipFill>
          <p:spPr bwMode="auto">
            <a:xfrm>
              <a:off x="6393515" y="320472"/>
              <a:ext cx="2004527" cy="6537527"/>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http://www.gallinsmps.com.au/media/catalog/product/cache/1/image/9df78eab33525d08d6e5fb8d27136e95/p/_/p_xt2d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92542" y="230333"/>
              <a:ext cx="1528846" cy="6608562"/>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http://cdn.mos.musicradar.com/images/Guitarist/379/classic-25electric-bass-guitar-970-80.jpg"/>
            <p:cNvPicPr>
              <a:picLocks noChangeAspect="1" noChangeArrowheads="1"/>
            </p:cNvPicPr>
            <p:nvPr/>
          </p:nvPicPr>
          <p:blipFill rotWithShape="1">
            <a:blip r:embed="rId6">
              <a:extLst>
                <a:ext uri="{28A0092B-C50C-407E-A947-70E740481C1C}">
                  <a14:useLocalDpi xmlns:a14="http://schemas.microsoft.com/office/drawing/2010/main" val="0"/>
                </a:ext>
              </a:extLst>
            </a:blip>
            <a:srcRect l="6357" t="5156" r="5763" b="17860"/>
            <a:stretch/>
          </p:blipFill>
          <p:spPr bwMode="auto">
            <a:xfrm rot="17398490">
              <a:off x="-1594630" y="1930930"/>
              <a:ext cx="6027008" cy="313506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www.pmtonline.co.uk/media/catalog/product/cache/1/image/1000x1000/5e06319eda06f020e43594a9c230972d/t/1/t1_21_93/pmtonline-eastcoast-st36487-31.jpg"/>
            <p:cNvPicPr>
              <a:picLocks noChangeAspect="1" noChangeArrowheads="1"/>
            </p:cNvPicPr>
            <p:nvPr/>
          </p:nvPicPr>
          <p:blipFill rotWithShape="1">
            <a:blip r:embed="rId7">
              <a:extLst>
                <a:ext uri="{28A0092B-C50C-407E-A947-70E740481C1C}">
                  <a14:useLocalDpi xmlns:a14="http://schemas.microsoft.com/office/drawing/2010/main" val="0"/>
                </a:ext>
              </a:extLst>
            </a:blip>
            <a:srcRect l="33747" r="33127"/>
            <a:stretch/>
          </p:blipFill>
          <p:spPr bwMode="auto">
            <a:xfrm>
              <a:off x="2280066" y="320473"/>
              <a:ext cx="2129426" cy="642828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3525253" y="-53053"/>
            <a:ext cx="3870525" cy="646331"/>
          </a:xfrm>
          <a:prstGeom prst="rect">
            <a:avLst/>
          </a:prstGeom>
        </p:spPr>
        <p:txBody>
          <a:bodyPr wrap="square">
            <a:spAutoFit/>
          </a:bodyPr>
          <a:lstStyle/>
          <a:p>
            <a:r>
              <a:rPr lang="en-GB" sz="3600" b="1" i="1" dirty="0">
                <a:solidFill>
                  <a:srgbClr val="FF0000"/>
                </a:solidFill>
              </a:rPr>
              <a:t>Electric bass guitar</a:t>
            </a:r>
          </a:p>
        </p:txBody>
      </p:sp>
    </p:spTree>
    <p:extLst>
      <p:ext uri="{BB962C8B-B14F-4D97-AF65-F5344CB8AC3E}">
        <p14:creationId xmlns:p14="http://schemas.microsoft.com/office/powerpoint/2010/main" val="4200203313"/>
      </p:ext>
    </p:extLst>
  </p:cSld>
  <p:clrMapOvr>
    <a:masterClrMapping/>
  </p:clrMapOvr>
  <mc:AlternateContent xmlns:mc="http://schemas.openxmlformats.org/markup-compatibility/2006" xmlns:p14="http://schemas.microsoft.com/office/powerpoint/2010/main">
    <mc:Choice Requires="p14">
      <p:transition spd="slow" p14:dur="1600">
        <p14:prism dir="d" isContent="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1.favim.com/orig/11/girl-guitar-love-Favim.com-175847.jpg"/>
          <p:cNvPicPr>
            <a:picLocks noChangeAspect="1" noChangeArrowheads="1"/>
          </p:cNvPicPr>
          <p:nvPr/>
        </p:nvPicPr>
        <p:blipFill rotWithShape="1">
          <a:blip r:embed="rId2">
            <a:extLst>
              <a:ext uri="{28A0092B-C50C-407E-A947-70E740481C1C}">
                <a14:useLocalDpi xmlns:a14="http://schemas.microsoft.com/office/drawing/2010/main" val="0"/>
              </a:ext>
            </a:extLst>
          </a:blip>
          <a:srcRect l="19723"/>
          <a:stretch/>
        </p:blipFill>
        <p:spPr bwMode="auto">
          <a:xfrm>
            <a:off x="144378" y="156062"/>
            <a:ext cx="3777918" cy="313425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indianaclassicalguitar.files.wordpress.com/2011/04/28296_122120277817612_100000589221559_193536_6095598_n.jpg"/>
          <p:cNvPicPr>
            <a:picLocks noChangeAspect="1" noChangeArrowheads="1"/>
          </p:cNvPicPr>
          <p:nvPr/>
        </p:nvPicPr>
        <p:blipFill rotWithShape="1">
          <a:blip r:embed="rId3">
            <a:extLst>
              <a:ext uri="{28A0092B-C50C-407E-A947-70E740481C1C}">
                <a14:useLocalDpi xmlns:a14="http://schemas.microsoft.com/office/drawing/2010/main" val="0"/>
              </a:ext>
            </a:extLst>
          </a:blip>
          <a:srcRect l="24161" t="27497" r="15230"/>
          <a:stretch/>
        </p:blipFill>
        <p:spPr bwMode="auto">
          <a:xfrm>
            <a:off x="4269171" y="156060"/>
            <a:ext cx="2839506" cy="339671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scottkritzer.com/wp-content/uploads/2011/06/TomPerforming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759" b="11630"/>
          <a:stretch/>
        </p:blipFill>
        <p:spPr bwMode="auto">
          <a:xfrm>
            <a:off x="4054589" y="3650032"/>
            <a:ext cx="3268671" cy="311881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consequenceofsound.files.wordpress.com/2015/03/screen-shot-2015-03-15-at-5-38-34-pm.png?w=754"/>
          <p:cNvPicPr>
            <a:picLocks noChangeAspect="1" noChangeArrowheads="1"/>
          </p:cNvPicPr>
          <p:nvPr/>
        </p:nvPicPr>
        <p:blipFill rotWithShape="1">
          <a:blip r:embed="rId5">
            <a:extLst>
              <a:ext uri="{28A0092B-C50C-407E-A947-70E740481C1C}">
                <a14:useLocalDpi xmlns:a14="http://schemas.microsoft.com/office/drawing/2010/main" val="0"/>
              </a:ext>
            </a:extLst>
          </a:blip>
          <a:srcRect l="12243" r="16826"/>
          <a:stretch/>
        </p:blipFill>
        <p:spPr bwMode="auto">
          <a:xfrm>
            <a:off x="144378" y="3474816"/>
            <a:ext cx="3777918" cy="329403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media.culturemap.com/crop/1b/34/600x450/Taylor-Swift-concert-Houston-May-2013_065230.jpg"/>
          <p:cNvPicPr>
            <a:picLocks noChangeAspect="1" noChangeArrowheads="1"/>
          </p:cNvPicPr>
          <p:nvPr/>
        </p:nvPicPr>
        <p:blipFill rotWithShape="1">
          <a:blip r:embed="rId6">
            <a:extLst>
              <a:ext uri="{28A0092B-C50C-407E-A947-70E740481C1C}">
                <a14:useLocalDpi xmlns:a14="http://schemas.microsoft.com/office/drawing/2010/main" val="0"/>
              </a:ext>
            </a:extLst>
          </a:blip>
          <a:srcRect l="4986"/>
          <a:stretch/>
        </p:blipFill>
        <p:spPr bwMode="auto">
          <a:xfrm>
            <a:off x="7435515" y="156060"/>
            <a:ext cx="4629137" cy="6485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879857"/>
      </p:ext>
    </p:extLst>
  </p:cSld>
  <p:clrMapOvr>
    <a:masterClrMapping/>
  </p:clrMapOvr>
  <mc:AlternateContent xmlns:mc="http://schemas.openxmlformats.org/markup-compatibility/2006" xmlns:p14="http://schemas.microsoft.com/office/powerpoint/2010/main">
    <mc:Choice Requires="p14">
      <p:transition spd="slow" p14:dur="1100">
        <p14:switch dir="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playitloudblog.com/wp-content/uploads/2014/12/6neck.jpg"/>
          <p:cNvPicPr>
            <a:picLocks noChangeAspect="1" noChangeArrowheads="1"/>
          </p:cNvPicPr>
          <p:nvPr/>
        </p:nvPicPr>
        <p:blipFill rotWithShape="1">
          <a:blip r:embed="rId2">
            <a:extLst>
              <a:ext uri="{28A0092B-C50C-407E-A947-70E740481C1C}">
                <a14:useLocalDpi xmlns:a14="http://schemas.microsoft.com/office/drawing/2010/main" val="0"/>
              </a:ext>
            </a:extLst>
          </a:blip>
          <a:srcRect r="6966" b="4319"/>
          <a:stretch/>
        </p:blipFill>
        <p:spPr bwMode="auto">
          <a:xfrm>
            <a:off x="3693693" y="3504136"/>
            <a:ext cx="3630921" cy="331837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img.guitar-muse.com/wp-content/uploads/2012/01/Michael-Angelo-Batio.jpg"/>
          <p:cNvPicPr>
            <a:picLocks noChangeAspect="1" noChangeArrowheads="1"/>
          </p:cNvPicPr>
          <p:nvPr/>
        </p:nvPicPr>
        <p:blipFill rotWithShape="1">
          <a:blip r:embed="rId3">
            <a:extLst>
              <a:ext uri="{28A0092B-C50C-407E-A947-70E740481C1C}">
                <a14:useLocalDpi xmlns:a14="http://schemas.microsoft.com/office/drawing/2010/main" val="0"/>
              </a:ext>
            </a:extLst>
          </a:blip>
          <a:srcRect l="3555" r="5246"/>
          <a:stretch/>
        </p:blipFill>
        <p:spPr bwMode="auto">
          <a:xfrm>
            <a:off x="108283" y="106441"/>
            <a:ext cx="4708005" cy="333483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www.premierguitar.com/Stream/StreamImage.aspx?Image_ID=B472E0DF-D4FC-4ED3-B4AA-BC35461718DD&amp;Image_Type=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6510" y="106443"/>
            <a:ext cx="4894411" cy="3334837"/>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metal-blogs.com/blackiss/files/2007/12/jpjlune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83" y="3504136"/>
            <a:ext cx="3416969" cy="3301975"/>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http://www.andymanson.co.uk/img/Page_triple_neck.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8289" y="3504136"/>
            <a:ext cx="4402632" cy="33019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7011" y="770021"/>
            <a:ext cx="1888957" cy="954107"/>
          </a:xfrm>
          <a:prstGeom prst="rect">
            <a:avLst/>
          </a:prstGeom>
          <a:noFill/>
        </p:spPr>
        <p:txBody>
          <a:bodyPr wrap="square" rtlCol="0">
            <a:spAutoFit/>
          </a:bodyPr>
          <a:lstStyle/>
          <a:p>
            <a:pPr algn="ctr"/>
            <a:r>
              <a:rPr lang="en-GB" sz="2800" b="1" i="1" dirty="0">
                <a:solidFill>
                  <a:srgbClr val="FF0000"/>
                </a:solidFill>
              </a:rPr>
              <a:t>Multi Neck Guitar</a:t>
            </a:r>
          </a:p>
        </p:txBody>
      </p:sp>
    </p:spTree>
    <p:extLst>
      <p:ext uri="{BB962C8B-B14F-4D97-AF65-F5344CB8AC3E}">
        <p14:creationId xmlns:p14="http://schemas.microsoft.com/office/powerpoint/2010/main" val="3223103051"/>
      </p:ext>
    </p:extLst>
  </p:cSld>
  <p:clrMapOvr>
    <a:masterClrMapping/>
  </p:clrMapOvr>
  <p:transition spd="slow">
    <p:plus/>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4"/>
          <p:cNvSpPr txBox="1">
            <a:spLocks noChangeArrowheads="1"/>
          </p:cNvSpPr>
          <p:nvPr/>
        </p:nvSpPr>
        <p:spPr bwMode="auto">
          <a:xfrm>
            <a:off x="7587343" y="2365665"/>
            <a:ext cx="3991513"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vi-VN" sz="2800" b="1" i="0" u="none" strike="noStrike" kern="1200" baseline="0" dirty="0">
                <a:solidFill>
                  <a:srgbClr val="FF0066"/>
                </a:solidFill>
                <a:latin typeface="Times New Roman" panose="02020603050405020304" pitchFamily="18" charset="0"/>
              </a:rPr>
              <a:t>Châu Âu, nơi xuất xứ của các loại nhạc cụ Phương Tây</a:t>
            </a:r>
          </a:p>
          <a:p>
            <a:pPr algn="ctr">
              <a:spcBef>
                <a:spcPct val="50000"/>
              </a:spcBef>
            </a:pPr>
            <a:endParaRPr lang="en-US" sz="3200" b="1" dirty="0">
              <a:solidFill>
                <a:srgbClr val="FF0066"/>
              </a:solidFill>
              <a:latin typeface="Times New Roman" panose="02020603050405020304" pitchFamily="18" charset="0"/>
              <a:cs typeface="Times New Roman" panose="02020603050405020304" pitchFamily="18" charset="0"/>
            </a:endParaRPr>
          </a:p>
        </p:txBody>
      </p:sp>
      <p:pic>
        <p:nvPicPr>
          <p:cNvPr id="2050" name="Picture 2" descr="http://www.worldatlasbook.com/images/maps/europe-map-countries-capital-high-resolu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774" y="0"/>
            <a:ext cx="721098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3203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8" descr="http://www.cranleigh.org/wp-content/uploads/2013/04/Harry-Oboe-NEWS.jpg"/>
          <p:cNvSpPr>
            <a:spLocks noChangeAspect="1" noChangeArrowheads="1"/>
          </p:cNvSpPr>
          <p:nvPr/>
        </p:nvSpPr>
        <p:spPr bwMode="auto">
          <a:xfrm>
            <a:off x="155575" y="-1836738"/>
            <a:ext cx="5105400" cy="38290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9" name="Group 8"/>
          <p:cNvGrpSpPr/>
          <p:nvPr/>
        </p:nvGrpSpPr>
        <p:grpSpPr>
          <a:xfrm>
            <a:off x="299266" y="651618"/>
            <a:ext cx="11461300" cy="6206382"/>
            <a:chOff x="89016" y="455285"/>
            <a:chExt cx="11461300" cy="6206382"/>
          </a:xfrm>
        </p:grpSpPr>
        <p:grpSp>
          <p:nvGrpSpPr>
            <p:cNvPr id="2" name="Group 1"/>
            <p:cNvGrpSpPr/>
            <p:nvPr/>
          </p:nvGrpSpPr>
          <p:grpSpPr>
            <a:xfrm>
              <a:off x="89016" y="492335"/>
              <a:ext cx="3977130" cy="3020752"/>
              <a:chOff x="470735" y="1316121"/>
              <a:chExt cx="3283618" cy="2494009"/>
            </a:xfrm>
          </p:grpSpPr>
          <p:sp>
            <p:nvSpPr>
              <p:cNvPr id="21519" name="Text Box 15"/>
              <p:cNvSpPr txBox="1">
                <a:spLocks noChangeArrowheads="1"/>
              </p:cNvSpPr>
              <p:nvPr/>
            </p:nvSpPr>
            <p:spPr bwMode="auto">
              <a:xfrm>
                <a:off x="1343527" y="3505200"/>
                <a:ext cx="1676400" cy="304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dirty="0" err="1">
                    <a:solidFill>
                      <a:srgbClr val="0033CC"/>
                    </a:solidFill>
                    <a:latin typeface="Times New Roman" pitchFamily="18" charset="0"/>
                    <a:cs typeface="Times New Roman" pitchFamily="18" charset="0"/>
                  </a:rPr>
                  <a:t>Kèn</a:t>
                </a:r>
                <a:r>
                  <a:rPr lang="en-US" b="1" dirty="0">
                    <a:solidFill>
                      <a:srgbClr val="0033CC"/>
                    </a:solidFill>
                    <a:latin typeface="Times New Roman" pitchFamily="18" charset="0"/>
                    <a:cs typeface="Times New Roman" pitchFamily="18" charset="0"/>
                  </a:rPr>
                  <a:t> Trumpet</a:t>
                </a:r>
              </a:p>
            </p:txBody>
          </p:sp>
          <p:pic>
            <p:nvPicPr>
              <p:cNvPr id="1026" name="Picture 2" descr="https://bobgillis.files.wordpress.com/2012/08/marching-ba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735" y="1316121"/>
                <a:ext cx="3283618" cy="21890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278860" y="4000334"/>
              <a:ext cx="3597442" cy="2617399"/>
              <a:chOff x="470735" y="3989695"/>
              <a:chExt cx="3597442" cy="2617399"/>
            </a:xfrm>
          </p:grpSpPr>
          <p:sp>
            <p:nvSpPr>
              <p:cNvPr id="21520" name="Text Box 16"/>
              <p:cNvSpPr txBox="1">
                <a:spLocks noChangeArrowheads="1"/>
              </p:cNvSpPr>
              <p:nvPr/>
            </p:nvSpPr>
            <p:spPr bwMode="auto">
              <a:xfrm>
                <a:off x="1559593" y="6237762"/>
                <a:ext cx="20333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b="1" dirty="0" err="1">
                    <a:solidFill>
                      <a:srgbClr val="0033CC"/>
                    </a:solidFill>
                    <a:latin typeface="Times New Roman" pitchFamily="18" charset="0"/>
                    <a:cs typeface="Times New Roman" pitchFamily="18" charset="0"/>
                  </a:rPr>
                  <a:t>Kèn</a:t>
                </a:r>
                <a:r>
                  <a:rPr lang="en-US" b="1" dirty="0">
                    <a:solidFill>
                      <a:srgbClr val="0033CC"/>
                    </a:solidFill>
                    <a:latin typeface="Times New Roman" pitchFamily="18" charset="0"/>
                    <a:cs typeface="Times New Roman" pitchFamily="18" charset="0"/>
                  </a:rPr>
                  <a:t> Trombone</a:t>
                </a:r>
              </a:p>
            </p:txBody>
          </p:sp>
          <p:pic>
            <p:nvPicPr>
              <p:cNvPr id="1028" name="Picture 4" descr="http://thumbs.dreamstime.com/z/teenage-girl-playing-trombone-isolated-white-background-studio-shot-3557422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19" t="2658" r="7366" b="15796"/>
              <a:stretch/>
            </p:blipFill>
            <p:spPr bwMode="auto">
              <a:xfrm>
                <a:off x="470735" y="3989695"/>
                <a:ext cx="3597442" cy="22480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7852628" y="3815668"/>
              <a:ext cx="3386915" cy="2776008"/>
              <a:chOff x="7620000" y="3989695"/>
              <a:chExt cx="3163705" cy="2593059"/>
            </a:xfrm>
          </p:grpSpPr>
          <p:sp>
            <p:nvSpPr>
              <p:cNvPr id="21528" name="Text Box 24"/>
              <p:cNvSpPr txBox="1">
                <a:spLocks noChangeArrowheads="1"/>
              </p:cNvSpPr>
              <p:nvPr/>
            </p:nvSpPr>
            <p:spPr bwMode="auto">
              <a:xfrm>
                <a:off x="8578215" y="6237762"/>
                <a:ext cx="1584158" cy="344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b="1" dirty="0" err="1">
                    <a:solidFill>
                      <a:srgbClr val="0033CC"/>
                    </a:solidFill>
                    <a:latin typeface="Times New Roman" pitchFamily="18" charset="0"/>
                    <a:cs typeface="Times New Roman" pitchFamily="18" charset="0"/>
                  </a:rPr>
                  <a:t>Kèn</a:t>
                </a:r>
                <a:r>
                  <a:rPr lang="en-US" b="1" dirty="0">
                    <a:solidFill>
                      <a:srgbClr val="0033CC"/>
                    </a:solidFill>
                    <a:latin typeface="Times New Roman" pitchFamily="18" charset="0"/>
                    <a:cs typeface="Times New Roman" pitchFamily="18" charset="0"/>
                  </a:rPr>
                  <a:t> Horn</a:t>
                </a:r>
              </a:p>
            </p:txBody>
          </p:sp>
          <p:pic>
            <p:nvPicPr>
              <p:cNvPr id="1030" name="Picture 6" descr="http://bloximages.chicago2.vip.townnews.com/winonadailynews.com/content/tncms/assets/v3/editorial/d/59/d598989e-5ed4-5b20-85b4-ba9f3d8a0399/4c37cad365a0a.preview-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3989695"/>
                <a:ext cx="3163705" cy="23095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132705" y="3813738"/>
              <a:ext cx="3392302" cy="2847929"/>
              <a:chOff x="4132705" y="3813738"/>
              <a:chExt cx="3392302" cy="2847929"/>
            </a:xfrm>
          </p:grpSpPr>
          <p:sp>
            <p:nvSpPr>
              <p:cNvPr id="21522" name="Text Box 18"/>
              <p:cNvSpPr txBox="1">
                <a:spLocks noChangeArrowheads="1"/>
              </p:cNvSpPr>
              <p:nvPr/>
            </p:nvSpPr>
            <p:spPr bwMode="auto">
              <a:xfrm>
                <a:off x="5410198" y="6292335"/>
                <a:ext cx="159217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b="1" dirty="0" err="1">
                    <a:solidFill>
                      <a:srgbClr val="0033CC"/>
                    </a:solidFill>
                    <a:latin typeface="Times New Roman" pitchFamily="18" charset="0"/>
                    <a:cs typeface="Times New Roman" pitchFamily="18" charset="0"/>
                  </a:rPr>
                  <a:t>Kèn</a:t>
                </a:r>
                <a:r>
                  <a:rPr lang="en-US" b="1" dirty="0">
                    <a:solidFill>
                      <a:srgbClr val="0033CC"/>
                    </a:solidFill>
                    <a:latin typeface="Times New Roman" pitchFamily="18" charset="0"/>
                    <a:cs typeface="Times New Roman" pitchFamily="18" charset="0"/>
                  </a:rPr>
                  <a:t> Oboe</a:t>
                </a:r>
              </a:p>
            </p:txBody>
          </p:sp>
          <p:pic>
            <p:nvPicPr>
              <p:cNvPr id="1034" name="Picture 10" descr="http://www.cranleigh.org/wp-content/uploads/2013/04/Harry-Oboe-NEWS.jpg"/>
              <p:cNvPicPr>
                <a:picLocks noChangeAspect="1" noChangeArrowheads="1"/>
              </p:cNvPicPr>
              <p:nvPr/>
            </p:nvPicPr>
            <p:blipFill rotWithShape="1">
              <a:blip r:embed="rId5">
                <a:extLst>
                  <a:ext uri="{28A0092B-C50C-407E-A947-70E740481C1C}">
                    <a14:useLocalDpi xmlns:a14="http://schemas.microsoft.com/office/drawing/2010/main" val="0"/>
                  </a:ext>
                </a:extLst>
              </a:blip>
              <a:srcRect t="4306"/>
              <a:stretch/>
            </p:blipFill>
            <p:spPr bwMode="auto">
              <a:xfrm>
                <a:off x="4132705" y="3813738"/>
                <a:ext cx="3392302" cy="24346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4236197" y="455285"/>
              <a:ext cx="3436106" cy="3020752"/>
              <a:chOff x="4236197" y="714417"/>
              <a:chExt cx="3436106" cy="3020752"/>
            </a:xfrm>
          </p:grpSpPr>
          <p:pic>
            <p:nvPicPr>
              <p:cNvPr id="1040" name="Picture 16" descr="http://frakesfirstyear.weebly.com/uploads/2/8/4/7/2847784/2671252_orig.jpg"/>
              <p:cNvPicPr>
                <a:picLocks noChangeAspect="1" noChangeArrowheads="1"/>
              </p:cNvPicPr>
              <p:nvPr/>
            </p:nvPicPr>
            <p:blipFill rotWithShape="1">
              <a:blip r:embed="rId6">
                <a:extLst>
                  <a:ext uri="{28A0092B-C50C-407E-A947-70E740481C1C}">
                    <a14:useLocalDpi xmlns:a14="http://schemas.microsoft.com/office/drawing/2010/main" val="0"/>
                  </a:ext>
                </a:extLst>
              </a:blip>
              <a:srcRect b="18038"/>
              <a:stretch/>
            </p:blipFill>
            <p:spPr bwMode="auto">
              <a:xfrm>
                <a:off x="4236197" y="714417"/>
                <a:ext cx="3436106" cy="26514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260975" y="3365837"/>
                <a:ext cx="1564105" cy="369332"/>
              </a:xfrm>
              <a:prstGeom prst="rect">
                <a:avLst/>
              </a:prstGeom>
              <a:noFill/>
            </p:spPr>
            <p:txBody>
              <a:bodyPr wrap="square" rtlCol="0">
                <a:spAutoFit/>
              </a:bodyPr>
              <a:lstStyle/>
              <a:p>
                <a:r>
                  <a:rPr lang="en-GB" b="1" dirty="0">
                    <a:solidFill>
                      <a:srgbClr val="0070C0"/>
                    </a:solidFill>
                    <a:latin typeface="Times New Roman" pitchFamily="18" charset="0"/>
                    <a:cs typeface="Times New Roman" pitchFamily="18" charset="0"/>
                  </a:rPr>
                  <a:t>Kèn Clarinet</a:t>
                </a:r>
              </a:p>
            </p:txBody>
          </p:sp>
        </p:grpSp>
        <p:grpSp>
          <p:nvGrpSpPr>
            <p:cNvPr id="12" name="Group 11"/>
            <p:cNvGrpSpPr/>
            <p:nvPr/>
          </p:nvGrpSpPr>
          <p:grpSpPr>
            <a:xfrm>
              <a:off x="7852628" y="455286"/>
              <a:ext cx="3697688" cy="3075988"/>
              <a:chOff x="7852628" y="455286"/>
              <a:chExt cx="3697688" cy="3075988"/>
            </a:xfrm>
          </p:grpSpPr>
          <p:sp>
            <p:nvSpPr>
              <p:cNvPr id="21524" name="Text Box 20"/>
              <p:cNvSpPr txBox="1">
                <a:spLocks noChangeArrowheads="1"/>
              </p:cNvSpPr>
              <p:nvPr/>
            </p:nvSpPr>
            <p:spPr bwMode="auto">
              <a:xfrm>
                <a:off x="8878448" y="3164561"/>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dirty="0" err="1">
                    <a:solidFill>
                      <a:srgbClr val="0033CC"/>
                    </a:solidFill>
                    <a:latin typeface="Times New Roman" pitchFamily="18" charset="0"/>
                    <a:cs typeface="Times New Roman" pitchFamily="18" charset="0"/>
                  </a:rPr>
                  <a:t>Kèn</a:t>
                </a:r>
                <a:r>
                  <a:rPr lang="en-US" b="1" dirty="0">
                    <a:solidFill>
                      <a:srgbClr val="0033CC"/>
                    </a:solidFill>
                    <a:latin typeface="Times New Roman" pitchFamily="18" charset="0"/>
                    <a:cs typeface="Times New Roman" pitchFamily="18" charset="0"/>
                  </a:rPr>
                  <a:t> Saxophone</a:t>
                </a:r>
              </a:p>
            </p:txBody>
          </p:sp>
          <p:pic>
            <p:nvPicPr>
              <p:cNvPr id="11" name="Picture 4" descr="http://images.vectorhq.com/images/previews/925/sax-player-psd-44109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2628" y="455286"/>
                <a:ext cx="3697688" cy="271780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0" name="TextBox 9"/>
          <p:cNvSpPr txBox="1"/>
          <p:nvPr/>
        </p:nvSpPr>
        <p:spPr>
          <a:xfrm>
            <a:off x="3063596" y="77787"/>
            <a:ext cx="6201807" cy="523220"/>
          </a:xfrm>
          <a:prstGeom prst="rect">
            <a:avLst/>
          </a:prstGeom>
          <a:noFill/>
        </p:spPr>
        <p:txBody>
          <a:bodyPr wrap="square" rtlCol="0">
            <a:spAutoFit/>
          </a:bodyPr>
          <a:lstStyle/>
          <a:p>
            <a:r>
              <a:rPr lang="vi-VN" sz="2800" b="1" dirty="0">
                <a:solidFill>
                  <a:srgbClr val="FF0000"/>
                </a:solidFill>
              </a:rPr>
              <a:t>Một vài nhạc cụ Phương Tây khác</a:t>
            </a:r>
            <a:endParaRPr lang="en-US" sz="2800" b="1" dirty="0">
              <a:solidFill>
                <a:srgbClr val="FF0000"/>
              </a:solidFill>
            </a:endParaRPr>
          </a:p>
        </p:txBody>
      </p:sp>
    </p:spTree>
    <p:extLst>
      <p:ext uri="{BB962C8B-B14F-4D97-AF65-F5344CB8AC3E}">
        <p14:creationId xmlns:p14="http://schemas.microsoft.com/office/powerpoint/2010/main" val="2094261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355432" y="111610"/>
            <a:ext cx="3789947" cy="3513516"/>
            <a:chOff x="4355432" y="258222"/>
            <a:chExt cx="3946357" cy="3658518"/>
          </a:xfrm>
        </p:grpSpPr>
        <p:pic>
          <p:nvPicPr>
            <p:cNvPr id="2050" name="Picture 2" descr="http://thesalinepost.com/sites/default/files/main/articles/img_7735_kayla_seller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7467"/>
            <a:stretch/>
          </p:blipFill>
          <p:spPr bwMode="auto">
            <a:xfrm>
              <a:off x="4355432" y="258222"/>
              <a:ext cx="3946357" cy="31877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498431" y="3455075"/>
              <a:ext cx="1660358" cy="461665"/>
            </a:xfrm>
            <a:prstGeom prst="rect">
              <a:avLst/>
            </a:prstGeom>
            <a:noFill/>
          </p:spPr>
          <p:txBody>
            <a:bodyPr wrap="square" rtlCol="0">
              <a:spAutoFit/>
            </a:bodyPr>
            <a:lstStyle/>
            <a:p>
              <a:r>
                <a:rPr lang="en-GB" sz="2400" b="1" i="1" dirty="0">
                  <a:solidFill>
                    <a:srgbClr val="FF0000"/>
                  </a:solidFill>
                </a:rPr>
                <a:t>Sáo Piccolo</a:t>
              </a:r>
            </a:p>
          </p:txBody>
        </p:sp>
      </p:grpSp>
      <p:grpSp>
        <p:nvGrpSpPr>
          <p:cNvPr id="9" name="Group 8"/>
          <p:cNvGrpSpPr/>
          <p:nvPr/>
        </p:nvGrpSpPr>
        <p:grpSpPr>
          <a:xfrm>
            <a:off x="140769" y="111610"/>
            <a:ext cx="3901842" cy="3467718"/>
            <a:chOff x="474760" y="258222"/>
            <a:chExt cx="4121304" cy="3662762"/>
          </a:xfrm>
        </p:grpSpPr>
        <p:pic>
          <p:nvPicPr>
            <p:cNvPr id="2" name="Picture 2" descr="http://www.iolani.org/files/images/inline/2012-9-8_marching_band_body_image_tuba.jpg"/>
            <p:cNvPicPr>
              <a:picLocks noChangeAspect="1" noChangeArrowheads="1"/>
            </p:cNvPicPr>
            <p:nvPr/>
          </p:nvPicPr>
          <p:blipFill rotWithShape="1">
            <a:blip r:embed="rId3">
              <a:extLst>
                <a:ext uri="{28A0092B-C50C-407E-A947-70E740481C1C}">
                  <a14:useLocalDpi xmlns:a14="http://schemas.microsoft.com/office/drawing/2010/main" val="0"/>
                </a:ext>
              </a:extLst>
            </a:blip>
            <a:srcRect l="24181" r="25548"/>
            <a:stretch/>
          </p:blipFill>
          <p:spPr bwMode="auto">
            <a:xfrm>
              <a:off x="474760" y="258222"/>
              <a:ext cx="1582598" cy="318773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672389" y="258222"/>
              <a:ext cx="2923675" cy="3662762"/>
              <a:chOff x="1672389" y="258222"/>
              <a:chExt cx="2923675" cy="3662762"/>
            </a:xfrm>
          </p:grpSpPr>
          <p:pic>
            <p:nvPicPr>
              <p:cNvPr id="3" name="Picture 2" descr="http://i219.photobucket.com/albums/cc47/Faja_47/BigBB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1298" y="258222"/>
                <a:ext cx="2394766" cy="31877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672389" y="3459319"/>
                <a:ext cx="1726292" cy="461665"/>
              </a:xfrm>
              <a:prstGeom prst="rect">
                <a:avLst/>
              </a:prstGeom>
              <a:noFill/>
            </p:spPr>
            <p:txBody>
              <a:bodyPr wrap="square" rtlCol="0">
                <a:spAutoFit/>
              </a:bodyPr>
              <a:lstStyle/>
              <a:p>
                <a:r>
                  <a:rPr lang="en-GB" sz="2400" b="1" i="1" dirty="0">
                    <a:solidFill>
                      <a:srgbClr val="FF0000"/>
                    </a:solidFill>
                  </a:rPr>
                  <a:t>Kèn Tuba</a:t>
                </a:r>
              </a:p>
            </p:txBody>
          </p:sp>
        </p:grpSp>
      </p:grpSp>
      <p:grpSp>
        <p:nvGrpSpPr>
          <p:cNvPr id="17" name="Group 16"/>
          <p:cNvGrpSpPr/>
          <p:nvPr/>
        </p:nvGrpSpPr>
        <p:grpSpPr>
          <a:xfrm>
            <a:off x="140769" y="3579328"/>
            <a:ext cx="3805589" cy="3254609"/>
            <a:chOff x="140769" y="3579328"/>
            <a:chExt cx="3805589" cy="3254609"/>
          </a:xfrm>
        </p:grpSpPr>
        <p:pic>
          <p:nvPicPr>
            <p:cNvPr id="20" name="Picture 2" descr="http://im2.justflutes.com/content/beginner-flute-player.jpg"/>
            <p:cNvPicPr>
              <a:picLocks noChangeAspect="1" noChangeArrowheads="1"/>
            </p:cNvPicPr>
            <p:nvPr/>
          </p:nvPicPr>
          <p:blipFill rotWithShape="1">
            <a:blip r:embed="rId5">
              <a:extLst>
                <a:ext uri="{28A0092B-C50C-407E-A947-70E740481C1C}">
                  <a14:useLocalDpi xmlns:a14="http://schemas.microsoft.com/office/drawing/2010/main" val="0"/>
                </a:ext>
              </a:extLst>
            </a:blip>
            <a:srcRect r="10404"/>
            <a:stretch/>
          </p:blipFill>
          <p:spPr bwMode="auto">
            <a:xfrm>
              <a:off x="140769" y="3579328"/>
              <a:ext cx="3805589" cy="283166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284908" y="6343522"/>
              <a:ext cx="1683500" cy="490415"/>
            </a:xfrm>
            <a:prstGeom prst="rect">
              <a:avLst/>
            </a:prstGeom>
            <a:noFill/>
          </p:spPr>
          <p:txBody>
            <a:bodyPr wrap="square" rtlCol="0">
              <a:spAutoFit/>
            </a:bodyPr>
            <a:lstStyle/>
            <a:p>
              <a:r>
                <a:rPr lang="en-GB" sz="2400" b="1" i="1" dirty="0">
                  <a:solidFill>
                    <a:srgbClr val="FF0000"/>
                  </a:solidFill>
                </a:rPr>
                <a:t>Sáo Flute</a:t>
              </a:r>
            </a:p>
          </p:txBody>
        </p:sp>
      </p:grpSp>
      <p:grpSp>
        <p:nvGrpSpPr>
          <p:cNvPr id="14" name="Group 13"/>
          <p:cNvGrpSpPr/>
          <p:nvPr/>
        </p:nvGrpSpPr>
        <p:grpSpPr>
          <a:xfrm>
            <a:off x="8427308" y="122042"/>
            <a:ext cx="3484436" cy="3503084"/>
            <a:chOff x="8427308" y="122042"/>
            <a:chExt cx="3632888" cy="3652330"/>
          </a:xfrm>
        </p:grpSpPr>
        <p:sp>
          <p:nvSpPr>
            <p:cNvPr id="25" name="TextBox 24"/>
            <p:cNvSpPr txBox="1"/>
            <p:nvPr/>
          </p:nvSpPr>
          <p:spPr>
            <a:xfrm>
              <a:off x="9566372" y="3333880"/>
              <a:ext cx="1619900" cy="440492"/>
            </a:xfrm>
            <a:prstGeom prst="rect">
              <a:avLst/>
            </a:prstGeom>
            <a:noFill/>
          </p:spPr>
          <p:txBody>
            <a:bodyPr wrap="square" rtlCol="0">
              <a:spAutoFit/>
            </a:bodyPr>
            <a:lstStyle/>
            <a:p>
              <a:r>
                <a:rPr lang="en-GB" sz="2400" b="1" i="1" dirty="0">
                  <a:solidFill>
                    <a:srgbClr val="FF0000"/>
                  </a:solidFill>
                </a:rPr>
                <a:t>Đàn Harp</a:t>
              </a:r>
            </a:p>
          </p:txBody>
        </p:sp>
        <p:pic>
          <p:nvPicPr>
            <p:cNvPr id="2064" name="Picture 16" descr="http://files.websitebuilder.prositehosting.co.uk/fasthosts12575/image/shutterstock_144383482.jpg"/>
            <p:cNvPicPr>
              <a:picLocks noChangeAspect="1" noChangeArrowheads="1"/>
            </p:cNvPicPr>
            <p:nvPr/>
          </p:nvPicPr>
          <p:blipFill rotWithShape="1">
            <a:blip r:embed="rId6">
              <a:extLst>
                <a:ext uri="{28A0092B-C50C-407E-A947-70E740481C1C}">
                  <a14:useLocalDpi xmlns:a14="http://schemas.microsoft.com/office/drawing/2010/main" val="0"/>
                </a:ext>
              </a:extLst>
            </a:blip>
            <a:srcRect l="6925" r="6314"/>
            <a:stretch/>
          </p:blipFill>
          <p:spPr bwMode="auto">
            <a:xfrm>
              <a:off x="8427308" y="122042"/>
              <a:ext cx="3632888" cy="31906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4199020" y="3567627"/>
            <a:ext cx="3585411" cy="3309860"/>
            <a:chOff x="4199020" y="3567627"/>
            <a:chExt cx="3585411" cy="3309860"/>
          </a:xfrm>
        </p:grpSpPr>
        <p:pic>
          <p:nvPicPr>
            <p:cNvPr id="2066" name="Picture 18" descr="https://farm1.staticflickr.com/291/19810601248_a1d19903a5.jpg"/>
            <p:cNvPicPr>
              <a:picLocks noChangeAspect="1" noChangeArrowheads="1"/>
            </p:cNvPicPr>
            <p:nvPr/>
          </p:nvPicPr>
          <p:blipFill rotWithShape="1">
            <a:blip r:embed="rId7">
              <a:extLst>
                <a:ext uri="{28A0092B-C50C-407E-A947-70E740481C1C}">
                  <a14:useLocalDpi xmlns:a14="http://schemas.microsoft.com/office/drawing/2010/main" val="0"/>
                </a:ext>
              </a:extLst>
            </a:blip>
            <a:srcRect l="10470" r="5893"/>
            <a:stretch/>
          </p:blipFill>
          <p:spPr bwMode="auto">
            <a:xfrm>
              <a:off x="4199020" y="3567627"/>
              <a:ext cx="3585411" cy="285506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914528" y="6382231"/>
              <a:ext cx="2671752" cy="495256"/>
            </a:xfrm>
            <a:prstGeom prst="rect">
              <a:avLst/>
            </a:prstGeom>
            <a:noFill/>
          </p:spPr>
          <p:txBody>
            <a:bodyPr wrap="square" rtlCol="0">
              <a:spAutoFit/>
            </a:bodyPr>
            <a:lstStyle/>
            <a:p>
              <a:r>
                <a:rPr lang="en-GB" sz="2400" b="1" i="1" dirty="0">
                  <a:solidFill>
                    <a:srgbClr val="FF0000"/>
                  </a:solidFill>
                </a:rPr>
                <a:t>Đàn Mandoline</a:t>
              </a:r>
            </a:p>
          </p:txBody>
        </p:sp>
      </p:grpSp>
      <p:grpSp>
        <p:nvGrpSpPr>
          <p:cNvPr id="22" name="Group 21"/>
          <p:cNvGrpSpPr/>
          <p:nvPr/>
        </p:nvGrpSpPr>
        <p:grpSpPr>
          <a:xfrm>
            <a:off x="7895967" y="3567628"/>
            <a:ext cx="4139513" cy="3266978"/>
            <a:chOff x="7895967" y="3567628"/>
            <a:chExt cx="4139513" cy="3266978"/>
          </a:xfrm>
        </p:grpSpPr>
        <p:pic>
          <p:nvPicPr>
            <p:cNvPr id="2070" name="Picture 22" descr="http://www.midweek.com/wp-content/uploads/2014/05/MW-MN-052114-Honoka-and-Azita.jpg"/>
            <p:cNvPicPr>
              <a:picLocks noChangeAspect="1" noChangeArrowheads="1"/>
            </p:cNvPicPr>
            <p:nvPr/>
          </p:nvPicPr>
          <p:blipFill rotWithShape="1">
            <a:blip r:embed="rId8">
              <a:extLst>
                <a:ext uri="{28A0092B-C50C-407E-A947-70E740481C1C}">
                  <a14:useLocalDpi xmlns:a14="http://schemas.microsoft.com/office/drawing/2010/main" val="0"/>
                </a:ext>
              </a:extLst>
            </a:blip>
            <a:srcRect l="12819" t="14068" r="15109" b="11674"/>
            <a:stretch/>
          </p:blipFill>
          <p:spPr bwMode="auto">
            <a:xfrm>
              <a:off x="7895967" y="3567628"/>
              <a:ext cx="4139513" cy="284337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9233485" y="6372941"/>
              <a:ext cx="2126385" cy="461665"/>
            </a:xfrm>
            <a:prstGeom prst="rect">
              <a:avLst/>
            </a:prstGeom>
            <a:noFill/>
          </p:spPr>
          <p:txBody>
            <a:bodyPr wrap="square" rtlCol="0">
              <a:spAutoFit/>
            </a:bodyPr>
            <a:lstStyle/>
            <a:p>
              <a:r>
                <a:rPr lang="en-GB" sz="2400" b="1" i="1" dirty="0">
                  <a:solidFill>
                    <a:srgbClr val="FF0000"/>
                  </a:solidFill>
                </a:rPr>
                <a:t>Đàn Ukulele</a:t>
              </a:r>
            </a:p>
          </p:txBody>
        </p:sp>
      </p:grpSp>
    </p:spTree>
    <p:extLst>
      <p:ext uri="{BB962C8B-B14F-4D97-AF65-F5344CB8AC3E}">
        <p14:creationId xmlns:p14="http://schemas.microsoft.com/office/powerpoint/2010/main" val="304912534"/>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ttp://i.ytimg.com/vi/PF6SBsL5A3Y/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499" y="124412"/>
            <a:ext cx="5669778" cy="31877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64032" y="3237953"/>
            <a:ext cx="2477426" cy="415116"/>
          </a:xfrm>
          <a:prstGeom prst="rect">
            <a:avLst/>
          </a:prstGeom>
          <a:noFill/>
        </p:spPr>
        <p:txBody>
          <a:bodyPr wrap="square" rtlCol="0">
            <a:spAutoFit/>
          </a:bodyPr>
          <a:lstStyle/>
          <a:p>
            <a:r>
              <a:rPr lang="en-GB" sz="2400" b="1" i="1" dirty="0">
                <a:solidFill>
                  <a:srgbClr val="FF0000"/>
                </a:solidFill>
              </a:rPr>
              <a:t>Electric keyboard</a:t>
            </a:r>
          </a:p>
        </p:txBody>
      </p:sp>
      <p:grpSp>
        <p:nvGrpSpPr>
          <p:cNvPr id="11" name="Group 10"/>
          <p:cNvGrpSpPr/>
          <p:nvPr/>
        </p:nvGrpSpPr>
        <p:grpSpPr>
          <a:xfrm>
            <a:off x="6671252" y="124412"/>
            <a:ext cx="5171184" cy="3602880"/>
            <a:chOff x="6328609" y="124411"/>
            <a:chExt cx="5517691" cy="3844299"/>
          </a:xfrm>
        </p:grpSpPr>
        <p:pic>
          <p:nvPicPr>
            <p:cNvPr id="4100" name="Picture 4" descr="http://i.ytimg.com/vi/risoSF_VPj8/maxresdefault.jpg"/>
            <p:cNvPicPr>
              <a:picLocks noChangeAspect="1" noChangeArrowheads="1"/>
            </p:cNvPicPr>
            <p:nvPr/>
          </p:nvPicPr>
          <p:blipFill rotWithShape="1">
            <a:blip r:embed="rId3">
              <a:extLst>
                <a:ext uri="{28A0092B-C50C-407E-A947-70E740481C1C}">
                  <a14:useLocalDpi xmlns:a14="http://schemas.microsoft.com/office/drawing/2010/main" val="0"/>
                </a:ext>
              </a:extLst>
            </a:blip>
            <a:srcRect l="4627" r="3661"/>
            <a:stretch/>
          </p:blipFill>
          <p:spPr bwMode="auto">
            <a:xfrm>
              <a:off x="6328609" y="124411"/>
              <a:ext cx="5517691" cy="33826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567863" y="3507045"/>
              <a:ext cx="3404937" cy="461665"/>
            </a:xfrm>
            <a:prstGeom prst="rect">
              <a:avLst/>
            </a:prstGeom>
            <a:noFill/>
          </p:spPr>
          <p:txBody>
            <a:bodyPr wrap="square" rtlCol="0">
              <a:spAutoFit/>
            </a:bodyPr>
            <a:lstStyle/>
            <a:p>
              <a:r>
                <a:rPr lang="en-GB" sz="2400" b="1" i="1" dirty="0">
                  <a:solidFill>
                    <a:srgbClr val="FF0000"/>
                  </a:solidFill>
                </a:rPr>
                <a:t>Trống định âm Timpani</a:t>
              </a:r>
            </a:p>
          </p:txBody>
        </p:sp>
      </p:grpSp>
      <p:grpSp>
        <p:nvGrpSpPr>
          <p:cNvPr id="2" name="Group 1"/>
          <p:cNvGrpSpPr/>
          <p:nvPr/>
        </p:nvGrpSpPr>
        <p:grpSpPr>
          <a:xfrm>
            <a:off x="510499" y="3727292"/>
            <a:ext cx="4512678" cy="3193170"/>
            <a:chOff x="184376" y="3727292"/>
            <a:chExt cx="4512678" cy="3193170"/>
          </a:xfrm>
        </p:grpSpPr>
        <p:pic>
          <p:nvPicPr>
            <p:cNvPr id="4102" name="Picture 6" descr="http://cdn.recordinghacks.com/images/blog/2012/wildoer-d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376" y="3727292"/>
              <a:ext cx="4512678" cy="278235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536041" y="6458797"/>
              <a:ext cx="1809347" cy="461665"/>
            </a:xfrm>
            <a:prstGeom prst="rect">
              <a:avLst/>
            </a:prstGeom>
            <a:noFill/>
          </p:spPr>
          <p:txBody>
            <a:bodyPr wrap="square" rtlCol="0">
              <a:spAutoFit/>
            </a:bodyPr>
            <a:lstStyle/>
            <a:p>
              <a:r>
                <a:rPr lang="en-GB" sz="2400" b="1" i="1" dirty="0">
                  <a:solidFill>
                    <a:srgbClr val="FF0000"/>
                  </a:solidFill>
                </a:rPr>
                <a:t>Trống Jazz</a:t>
              </a:r>
            </a:p>
          </p:txBody>
        </p:sp>
      </p:grpSp>
      <p:grpSp>
        <p:nvGrpSpPr>
          <p:cNvPr id="3" name="Group 2"/>
          <p:cNvGrpSpPr/>
          <p:nvPr/>
        </p:nvGrpSpPr>
        <p:grpSpPr>
          <a:xfrm>
            <a:off x="5373746" y="3727292"/>
            <a:ext cx="6452171" cy="3173775"/>
            <a:chOff x="5047623" y="3727292"/>
            <a:chExt cx="6452171" cy="3173775"/>
          </a:xfrm>
        </p:grpSpPr>
        <p:pic>
          <p:nvPicPr>
            <p:cNvPr id="9" name="Picture 4" descr="http://cache4.asset-cache.net/gc/514605699-puerto-rican-percussionist-and-conga-player-gettyimages.jpg?v=1&amp;c=IWSAsset&amp;k=2&amp;d=X7WJLa88Cweo9HktRLaNXowTC%2Ff4WRLUbwZDRGkLNjwmIf919NZnuwm0OicKeW6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7623" y="3727292"/>
              <a:ext cx="4270595" cy="27823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www.etcnortheast.co.uk/wp-content/uploads/Bongo-player-Chris-Mamb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85514" y="3727292"/>
              <a:ext cx="2014280" cy="303273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350039" y="6439402"/>
              <a:ext cx="2834155" cy="461665"/>
            </a:xfrm>
            <a:prstGeom prst="rect">
              <a:avLst/>
            </a:prstGeom>
            <a:noFill/>
          </p:spPr>
          <p:txBody>
            <a:bodyPr wrap="square" rtlCol="0">
              <a:spAutoFit/>
            </a:bodyPr>
            <a:lstStyle/>
            <a:p>
              <a:r>
                <a:rPr lang="en-GB" sz="2400" b="1" i="1" dirty="0">
                  <a:solidFill>
                    <a:srgbClr val="FF0000"/>
                  </a:solidFill>
                </a:rPr>
                <a:t>Trống Conga - Bongo</a:t>
              </a:r>
            </a:p>
          </p:txBody>
        </p:sp>
      </p:grpSp>
    </p:spTree>
    <p:extLst>
      <p:ext uri="{BB962C8B-B14F-4D97-AF65-F5344CB8AC3E}">
        <p14:creationId xmlns:p14="http://schemas.microsoft.com/office/powerpoint/2010/main" val="1111527658"/>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ytimg.com/vi/vRHJCTxM0cQ/maxresdefaul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52392" y="591598"/>
            <a:ext cx="4643665" cy="261084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www.stmattslutheran.org/wp-content/uploads/P10100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742" y="1149285"/>
            <a:ext cx="7077343" cy="52958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34886" y="129933"/>
            <a:ext cx="9067800" cy="461665"/>
          </a:xfrm>
          <a:prstGeom prst="rect">
            <a:avLst/>
          </a:prstGeom>
          <a:noFill/>
        </p:spPr>
        <p:txBody>
          <a:bodyPr wrap="square" rtlCol="0">
            <a:spAutoFit/>
          </a:bodyPr>
          <a:lstStyle/>
          <a:p>
            <a:r>
              <a:rPr lang="en-US" sz="2400" b="1" dirty="0">
                <a:solidFill>
                  <a:srgbClr val="FF0000"/>
                </a:solidFill>
              </a:rPr>
              <a:t>Hệ thống đàn Organ ống (Pipe Organ) dùng trong nhà thờ ở Châu Âu</a:t>
            </a:r>
          </a:p>
        </p:txBody>
      </p:sp>
      <p:pic>
        <p:nvPicPr>
          <p:cNvPr id="7172" name="Picture 4" descr="http://en-us.sennheiser.com/global_images/image/file/2867/PipeOrga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2392" y="3572555"/>
            <a:ext cx="4643665" cy="3095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632774"/>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March Turkish - Mozart.mp3">
            <a:hlinkClick r:id="" action="ppaction://media"/>
          </p:cNvPr>
          <p:cNvPicPr>
            <a:picLocks noRot="1" noChangeAspect="1" noChangeArrowheads="1"/>
          </p:cNvPicPr>
          <p:nvPr>
            <a:audioFile r:link="rId1"/>
          </p:nvPr>
        </p:nvPicPr>
        <p:blipFill>
          <a:blip r:embed="rId3">
            <a:extLst>
              <a:ext uri="{28A0092B-C50C-407E-A947-70E740481C1C}">
                <a14:useLocalDpi xmlns:a14="http://schemas.microsoft.com/office/drawing/2010/main" val="0"/>
              </a:ext>
            </a:extLst>
          </a:blip>
          <a:srcRect/>
          <a:stretch>
            <a:fillRect/>
          </a:stretch>
        </p:blipFill>
        <p:spPr bwMode="auto">
          <a:xfrm>
            <a:off x="10515600" y="6705600"/>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69641" name="Text Box 9"/>
          <p:cNvSpPr txBox="1">
            <a:spLocks noChangeArrowheads="1"/>
          </p:cNvSpPr>
          <p:nvPr/>
        </p:nvSpPr>
        <p:spPr bwMode="auto">
          <a:xfrm>
            <a:off x="3810000" y="88605"/>
            <a:ext cx="4572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4400" b="1" dirty="0">
                <a:latin typeface="VNI-Meli" pitchFamily="2" charset="0"/>
              </a:rPr>
              <a:t> </a:t>
            </a:r>
            <a:r>
              <a:rPr lang="vi-VN" sz="4000" b="1" dirty="0">
                <a:solidFill>
                  <a:srgbClr val="FF0000"/>
                </a:solidFill>
              </a:rPr>
              <a:t>Đàn Piano     (Dương cầm)</a:t>
            </a:r>
            <a:endParaRPr lang="en-US" sz="3600" b="1" dirty="0">
              <a:solidFill>
                <a:srgbClr val="FF0000"/>
              </a:solidFill>
              <a:latin typeface="VNI-Souvir" pitchFamily="2" charset="0"/>
            </a:endParaRPr>
          </a:p>
        </p:txBody>
      </p:sp>
      <p:sp>
        <p:nvSpPr>
          <p:cNvPr id="69643" name="Text Box 11"/>
          <p:cNvSpPr txBox="1">
            <a:spLocks noChangeArrowheads="1"/>
          </p:cNvSpPr>
          <p:nvPr/>
        </p:nvSpPr>
        <p:spPr bwMode="auto">
          <a:xfrm>
            <a:off x="211282" y="1637070"/>
            <a:ext cx="11769436"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vi-VN" sz="5000" b="1" dirty="0">
                <a:solidFill>
                  <a:srgbClr val="7030A0"/>
                </a:solidFill>
                <a:latin typeface="+mj-lt"/>
              </a:rPr>
              <a:t>Đàn Piano thuộc loại đàn phím, nằm trong bộ nhạc cụ bổ sung trong dàn nhạc giao hưởng, gồm có 88 phím đàn. Đàn Piano ra đời từ năm 1709 và đến năm 1878 thì hoàn thiện đến ngày nay, đàn Piano dùng để độc tấu, hòa tấu hoặc đệm hát.</a:t>
            </a:r>
          </a:p>
          <a:p>
            <a:pPr eaLnBrk="1" hangingPunct="1">
              <a:spcBef>
                <a:spcPct val="50000"/>
              </a:spcBef>
            </a:pPr>
            <a:endParaRPr lang="en-US" sz="4000" b="1" dirty="0">
              <a:solidFill>
                <a:srgbClr val="FF3300"/>
              </a:solidFill>
              <a:latin typeface="VNI-Korin" pitchFamily="2" charset="0"/>
            </a:endParaRPr>
          </a:p>
        </p:txBody>
      </p:sp>
    </p:spTree>
    <p:extLst>
      <p:ext uri="{BB962C8B-B14F-4D97-AF65-F5344CB8AC3E}">
        <p14:creationId xmlns:p14="http://schemas.microsoft.com/office/powerpoint/2010/main" val="165787186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69641"/>
                                        </p:tgtEl>
                                        <p:attrNameLst>
                                          <p:attrName>style.visibility</p:attrName>
                                        </p:attrNameLst>
                                      </p:cBhvr>
                                      <p:to>
                                        <p:strVal val="visible"/>
                                      </p:to>
                                    </p:set>
                                    <p:anim calcmode="lin" valueType="num">
                                      <p:cBhvr>
                                        <p:cTn id="7" dur="1000" fill="hold"/>
                                        <p:tgtEl>
                                          <p:spTgt spid="69641"/>
                                        </p:tgtEl>
                                        <p:attrNameLst>
                                          <p:attrName>ppt_w</p:attrName>
                                        </p:attrNameLst>
                                      </p:cBhvr>
                                      <p:tavLst>
                                        <p:tav tm="0">
                                          <p:val>
                                            <p:fltVal val="0"/>
                                          </p:val>
                                        </p:tav>
                                        <p:tav tm="100000">
                                          <p:val>
                                            <p:strVal val="#ppt_w"/>
                                          </p:val>
                                        </p:tav>
                                      </p:tavLst>
                                    </p:anim>
                                    <p:anim calcmode="lin" valueType="num">
                                      <p:cBhvr>
                                        <p:cTn id="8" dur="1000" fill="hold"/>
                                        <p:tgtEl>
                                          <p:spTgt spid="69641"/>
                                        </p:tgtEl>
                                        <p:attrNameLst>
                                          <p:attrName>ppt_h</p:attrName>
                                        </p:attrNameLst>
                                      </p:cBhvr>
                                      <p:tavLst>
                                        <p:tav tm="0">
                                          <p:val>
                                            <p:fltVal val="0"/>
                                          </p:val>
                                        </p:tav>
                                        <p:tav tm="100000">
                                          <p:val>
                                            <p:strVal val="#ppt_h"/>
                                          </p:val>
                                        </p:tav>
                                      </p:tavLst>
                                    </p:anim>
                                    <p:anim calcmode="lin" valueType="num">
                                      <p:cBhvr>
                                        <p:cTn id="9" dur="1000" fill="hold"/>
                                        <p:tgtEl>
                                          <p:spTgt spid="69641"/>
                                        </p:tgtEl>
                                        <p:attrNameLst>
                                          <p:attrName>style.rotation</p:attrName>
                                        </p:attrNameLst>
                                      </p:cBhvr>
                                      <p:tavLst>
                                        <p:tav tm="0">
                                          <p:val>
                                            <p:fltVal val="90"/>
                                          </p:val>
                                        </p:tav>
                                        <p:tav tm="100000">
                                          <p:val>
                                            <p:fltVal val="0"/>
                                          </p:val>
                                        </p:tav>
                                      </p:tavLst>
                                    </p:anim>
                                    <p:animEffect transition="in" filter="fade">
                                      <p:cBhvr>
                                        <p:cTn id="10" dur="1000"/>
                                        <p:tgtEl>
                                          <p:spTgt spid="69641"/>
                                        </p:tgtEl>
                                      </p:cBhvr>
                                    </p:animEffect>
                                  </p:childTnLst>
                                </p:cTn>
                              </p:par>
                              <p:par>
                                <p:cTn id="11" presetID="21" presetClass="entr" presetSubtype="8" fill="hold" grpId="0" nodeType="withEffect">
                                  <p:stCondLst>
                                    <p:cond delay="3000"/>
                                  </p:stCondLst>
                                  <p:iterate type="lt">
                                    <p:tmPct val="0"/>
                                  </p:iterate>
                                  <p:childTnLst>
                                    <p:set>
                                      <p:cBhvr>
                                        <p:cTn id="12" dur="1" fill="hold">
                                          <p:stCondLst>
                                            <p:cond delay="0"/>
                                          </p:stCondLst>
                                        </p:cTn>
                                        <p:tgtEl>
                                          <p:spTgt spid="69643"/>
                                        </p:tgtEl>
                                        <p:attrNameLst>
                                          <p:attrName>style.visibility</p:attrName>
                                        </p:attrNameLst>
                                      </p:cBhvr>
                                      <p:to>
                                        <p:strVal val="visible"/>
                                      </p:to>
                                    </p:set>
                                    <p:animEffect transition="in" filter="wheel(8)">
                                      <p:cBhvr>
                                        <p:cTn id="13" dur="1000"/>
                                        <p:tgtEl>
                                          <p:spTgt spid="696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9218"/>
                </p:tgtEl>
              </p:cMediaNode>
            </p:audio>
          </p:childTnLst>
        </p:cTn>
      </p:par>
    </p:tnLst>
    <p:bldLst>
      <p:bldP spid="69641" grpId="0"/>
      <p:bldP spid="696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www.oneplayer.com/files/puzzle2/C/CECCHI_CLAVECIN_ICO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8774" y="3460172"/>
            <a:ext cx="4297136" cy="3222853"/>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http://www.jeanpatrice-brosse.com/image/luth-clavecin.jpg"/>
          <p:cNvPicPr>
            <a:picLocks noChangeAspect="1" noChangeArrowheads="1"/>
          </p:cNvPicPr>
          <p:nvPr/>
        </p:nvPicPr>
        <p:blipFill rotWithShape="1">
          <a:blip r:embed="rId3">
            <a:extLst>
              <a:ext uri="{28A0092B-C50C-407E-A947-70E740481C1C}">
                <a14:useLocalDpi xmlns:a14="http://schemas.microsoft.com/office/drawing/2010/main" val="0"/>
              </a:ext>
            </a:extLst>
          </a:blip>
          <a:srcRect t="7553" b="13436"/>
          <a:stretch/>
        </p:blipFill>
        <p:spPr bwMode="auto">
          <a:xfrm>
            <a:off x="193374" y="2295771"/>
            <a:ext cx="3848126" cy="4387254"/>
          </a:xfrm>
          <a:prstGeom prst="rect">
            <a:avLst/>
          </a:prstGeom>
          <a:noFill/>
          <a:extLst>
            <a:ext uri="{909E8E84-426E-40DD-AFC4-6F175D3DCCD1}">
              <a14:hiddenFill xmlns:a14="http://schemas.microsoft.com/office/drawing/2010/main">
                <a:solidFill>
                  <a:srgbClr val="FFFFFF"/>
                </a:solidFill>
              </a14:hiddenFill>
            </a:ext>
          </a:extLst>
        </p:spPr>
      </p:pic>
      <p:pic>
        <p:nvPicPr>
          <p:cNvPr id="29704" name="Picture 8" descr="http://david.boinnard.free.fr/general-imgpage/Gitlaien-Leipzi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0308" y="93518"/>
            <a:ext cx="3121265" cy="3092162"/>
          </a:xfrm>
          <a:prstGeom prst="rect">
            <a:avLst/>
          </a:prstGeom>
          <a:noFill/>
          <a:extLst>
            <a:ext uri="{909E8E84-426E-40DD-AFC4-6F175D3DCCD1}">
              <a14:hiddenFill xmlns:a14="http://schemas.microsoft.com/office/drawing/2010/main">
                <a:solidFill>
                  <a:srgbClr val="FFFFFF"/>
                </a:solidFill>
              </a14:hiddenFill>
            </a:ext>
          </a:extLst>
        </p:spPr>
      </p:pic>
      <p:pic>
        <p:nvPicPr>
          <p:cNvPr id="29706" name="Picture 10" descr="http://www.colzaniharpsichords.com/images/ZellWood3con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9115" y="3185680"/>
            <a:ext cx="2963650" cy="3598718"/>
          </a:xfrm>
          <a:prstGeom prst="rect">
            <a:avLst/>
          </a:prstGeom>
          <a:noFill/>
          <a:extLst>
            <a:ext uri="{909E8E84-426E-40DD-AFC4-6F175D3DCCD1}">
              <a14:hiddenFill xmlns:a14="http://schemas.microsoft.com/office/drawing/2010/main">
                <a:solidFill>
                  <a:srgbClr val="FFFFFF"/>
                </a:solidFill>
              </a14:hiddenFill>
            </a:ext>
          </a:extLst>
        </p:spPr>
      </p:pic>
      <p:pic>
        <p:nvPicPr>
          <p:cNvPr id="29708" name="Picture 12" descr="http://lisolee.free.fr/img/Jean-Sebastien-Bach-et-sa-famill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6036" y="93517"/>
            <a:ext cx="4369874" cy="31900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3651" y="436418"/>
            <a:ext cx="4426394" cy="1384995"/>
          </a:xfrm>
          <a:prstGeom prst="rect">
            <a:avLst/>
          </a:prstGeom>
          <a:noFill/>
        </p:spPr>
        <p:txBody>
          <a:bodyPr wrap="square" rtlCol="0">
            <a:spAutoFit/>
          </a:bodyPr>
          <a:lstStyle/>
          <a:p>
            <a:r>
              <a:rPr lang="en-US" sz="2800" b="1" i="1" dirty="0">
                <a:solidFill>
                  <a:srgbClr val="FF0000"/>
                </a:solidFill>
              </a:rPr>
              <a:t>Đàn Clavecin (Harpsichord) thế kỷ 17 – tiền thân của đàn Piano hiện tại</a:t>
            </a:r>
          </a:p>
        </p:txBody>
      </p:sp>
    </p:spTree>
    <p:extLst>
      <p:ext uri="{BB962C8B-B14F-4D97-AF65-F5344CB8AC3E}">
        <p14:creationId xmlns:p14="http://schemas.microsoft.com/office/powerpoint/2010/main" val="1589921832"/>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5897979" y="0"/>
            <a:ext cx="6005439" cy="3925407"/>
            <a:chOff x="3154920" y="1497496"/>
            <a:chExt cx="5048316" cy="3299791"/>
          </a:xfrm>
        </p:grpSpPr>
        <p:pic>
          <p:nvPicPr>
            <p:cNvPr id="16" name="Picture 2" descr="http://eugenepianos.com/wp-content/uploads/2013/04/pianoBottom.png"/>
            <p:cNvPicPr>
              <a:picLocks noChangeAspect="1" noChangeArrowheads="1"/>
            </p:cNvPicPr>
            <p:nvPr/>
          </p:nvPicPr>
          <p:blipFill rotWithShape="1">
            <a:blip r:embed="rId2">
              <a:extLst>
                <a:ext uri="{28A0092B-C50C-407E-A947-70E740481C1C}">
                  <a14:useLocalDpi xmlns:a14="http://schemas.microsoft.com/office/drawing/2010/main" val="0"/>
                </a:ext>
              </a:extLst>
            </a:blip>
            <a:srcRect l="4646" r="3594"/>
            <a:stretch/>
          </p:blipFill>
          <p:spPr bwMode="auto">
            <a:xfrm>
              <a:off x="3154920" y="1497496"/>
              <a:ext cx="5048316" cy="32997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337566" y="4313947"/>
              <a:ext cx="1951129" cy="388087"/>
            </a:xfrm>
            <a:prstGeom prst="rect">
              <a:avLst/>
            </a:prstGeom>
            <a:noFill/>
          </p:spPr>
          <p:txBody>
            <a:bodyPr wrap="square" rtlCol="0">
              <a:spAutoFit/>
            </a:bodyPr>
            <a:lstStyle/>
            <a:p>
              <a:r>
                <a:rPr lang="en-US" sz="2400" b="1" dirty="0">
                  <a:solidFill>
                    <a:srgbClr val="FF0000"/>
                  </a:solidFill>
                </a:rPr>
                <a:t>Concert Piano </a:t>
              </a:r>
            </a:p>
          </p:txBody>
        </p:sp>
      </p:grpSp>
      <p:grpSp>
        <p:nvGrpSpPr>
          <p:cNvPr id="14" name="Group 13"/>
          <p:cNvGrpSpPr/>
          <p:nvPr/>
        </p:nvGrpSpPr>
        <p:grpSpPr>
          <a:xfrm>
            <a:off x="7969158" y="4004005"/>
            <a:ext cx="3870258" cy="2805920"/>
            <a:chOff x="4339163" y="3382495"/>
            <a:chExt cx="3870258" cy="2805920"/>
          </a:xfrm>
        </p:grpSpPr>
        <p:pic>
          <p:nvPicPr>
            <p:cNvPr id="4100" name="Picture 4" descr="http://www.ukmusicltd.co.uk/store/product_images/v/458/bentley_bendp__38570_zo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9163" y="3382495"/>
              <a:ext cx="3870258" cy="27273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230584" y="5726750"/>
              <a:ext cx="2596445" cy="461665"/>
            </a:xfrm>
            <a:prstGeom prst="rect">
              <a:avLst/>
            </a:prstGeom>
            <a:noFill/>
          </p:spPr>
          <p:txBody>
            <a:bodyPr wrap="square" rtlCol="0">
              <a:spAutoFit/>
            </a:bodyPr>
            <a:lstStyle/>
            <a:p>
              <a:r>
                <a:rPr lang="en-US" sz="2400" b="1" i="1" dirty="0">
                  <a:solidFill>
                    <a:srgbClr val="FF0000"/>
                  </a:solidFill>
                </a:rPr>
                <a:t>Electric Piano</a:t>
              </a:r>
            </a:p>
          </p:txBody>
        </p:sp>
      </p:grpSp>
      <p:sp>
        <p:nvSpPr>
          <p:cNvPr id="6" name="Text Box 22"/>
          <p:cNvSpPr txBox="1">
            <a:spLocks noChangeArrowheads="1"/>
          </p:cNvSpPr>
          <p:nvPr/>
        </p:nvSpPr>
        <p:spPr bwMode="auto">
          <a:xfrm>
            <a:off x="3618411" y="97553"/>
            <a:ext cx="3429000" cy="461963"/>
          </a:xfrm>
          <a:prstGeom prst="rect">
            <a:avLst/>
          </a:prstGeom>
          <a:noFill/>
          <a:ln w="38100" cmpd="dbl">
            <a:noFill/>
            <a:miter lim="800000"/>
            <a:headEnd/>
            <a:tailEnd/>
          </a:ln>
          <a:effectLst/>
        </p:spPr>
        <p:txBody>
          <a:bodyPr>
            <a:spAutoFit/>
          </a:bodyPr>
          <a:lstStyle/>
          <a:p>
            <a:pPr algn="ctr">
              <a:spcBef>
                <a:spcPct val="50000"/>
              </a:spcBef>
            </a:pPr>
            <a:r>
              <a:rPr lang="en-US" sz="2400" b="1" dirty="0">
                <a:solidFill>
                  <a:srgbClr val="3333CC"/>
                </a:solidFill>
                <a:latin typeface="VNI-Souvir" pitchFamily="2" charset="0"/>
              </a:rPr>
              <a:t>Ñaøn Piano hieän ñaïi</a:t>
            </a:r>
          </a:p>
        </p:txBody>
      </p:sp>
      <p:grpSp>
        <p:nvGrpSpPr>
          <p:cNvPr id="10" name="Group 9"/>
          <p:cNvGrpSpPr/>
          <p:nvPr/>
        </p:nvGrpSpPr>
        <p:grpSpPr>
          <a:xfrm>
            <a:off x="85183" y="0"/>
            <a:ext cx="4279198" cy="3835096"/>
            <a:chOff x="6201570" y="200891"/>
            <a:chExt cx="6580262" cy="5603445"/>
          </a:xfrm>
        </p:grpSpPr>
        <p:pic>
          <p:nvPicPr>
            <p:cNvPr id="4" name="Picture 20" descr="Grand-pia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1570" y="200891"/>
              <a:ext cx="4852697" cy="5603445"/>
            </a:xfrm>
            <a:prstGeom prst="rect">
              <a:avLst/>
            </a:prstGeom>
            <a:noFill/>
            <a:ln w="38100" cmpd="dbl">
              <a:no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326702" y="4696175"/>
              <a:ext cx="3455130" cy="674537"/>
            </a:xfrm>
            <a:prstGeom prst="rect">
              <a:avLst/>
            </a:prstGeom>
            <a:noFill/>
          </p:spPr>
          <p:txBody>
            <a:bodyPr wrap="square" rtlCol="0">
              <a:spAutoFit/>
            </a:bodyPr>
            <a:lstStyle/>
            <a:p>
              <a:r>
                <a:rPr lang="en-US" sz="2400" b="1" i="1" dirty="0">
                  <a:solidFill>
                    <a:srgbClr val="FF0000"/>
                  </a:solidFill>
                </a:rPr>
                <a:t>Grand Piano</a:t>
              </a:r>
            </a:p>
          </p:txBody>
        </p:sp>
      </p:grpSp>
      <p:grpSp>
        <p:nvGrpSpPr>
          <p:cNvPr id="13" name="Group 12"/>
          <p:cNvGrpSpPr/>
          <p:nvPr/>
        </p:nvGrpSpPr>
        <p:grpSpPr>
          <a:xfrm>
            <a:off x="2183899" y="3538316"/>
            <a:ext cx="3714081" cy="3309891"/>
            <a:chOff x="105570" y="97553"/>
            <a:chExt cx="5402072" cy="4814185"/>
          </a:xfrm>
        </p:grpSpPr>
        <p:pic>
          <p:nvPicPr>
            <p:cNvPr id="4104" name="Picture 8" descr="http://www.yamahamusiclondon.com/sites/ymlv5.57/productimages/big/YAM-SE122-P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570" y="97553"/>
              <a:ext cx="5402072" cy="45561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850961" y="4240253"/>
              <a:ext cx="3363980" cy="671485"/>
            </a:xfrm>
            <a:prstGeom prst="rect">
              <a:avLst/>
            </a:prstGeom>
            <a:noFill/>
          </p:spPr>
          <p:txBody>
            <a:bodyPr wrap="square" rtlCol="0">
              <a:spAutoFit/>
            </a:bodyPr>
            <a:lstStyle/>
            <a:p>
              <a:r>
                <a:rPr lang="en-US" sz="2400" b="1" i="1" dirty="0">
                  <a:solidFill>
                    <a:srgbClr val="FF0000"/>
                  </a:solidFill>
                </a:rPr>
                <a:t>Upright Piano</a:t>
              </a:r>
            </a:p>
          </p:txBody>
        </p:sp>
      </p:grpSp>
    </p:spTree>
    <p:extLst>
      <p:ext uri="{BB962C8B-B14F-4D97-AF65-F5344CB8AC3E}">
        <p14:creationId xmlns:p14="http://schemas.microsoft.com/office/powerpoint/2010/main" val="213998851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cache4.asset-cache.net/xt/165600061.jpg?v=1&amp;g=fs1%7C0%7CISI%7C00%7C061&amp;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501" y="232693"/>
            <a:ext cx="3153334" cy="38290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grand-piano-length-350w copy.jpg"/>
          <p:cNvPicPr>
            <a:picLocks noChangeAspect="1" noChangeArrowheads="1"/>
          </p:cNvPicPr>
          <p:nvPr/>
        </p:nvPicPr>
        <p:blipFill rotWithShape="1">
          <a:blip r:embed="rId3">
            <a:extLst>
              <a:ext uri="{28A0092B-C50C-407E-A947-70E740481C1C}">
                <a14:useLocalDpi xmlns:a14="http://schemas.microsoft.com/office/drawing/2010/main" val="0"/>
              </a:ext>
            </a:extLst>
          </a:blip>
          <a:srcRect l="21128" t="4206" r="4707" b="2508"/>
          <a:stretch/>
        </p:blipFill>
        <p:spPr bwMode="auto">
          <a:xfrm>
            <a:off x="8085222" y="0"/>
            <a:ext cx="3755240" cy="65410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4267" y="3861187"/>
            <a:ext cx="2346159" cy="523220"/>
          </a:xfrm>
          <a:prstGeom prst="rect">
            <a:avLst/>
          </a:prstGeom>
          <a:noFill/>
        </p:spPr>
        <p:txBody>
          <a:bodyPr wrap="square" rtlCol="0">
            <a:spAutoFit/>
          </a:bodyPr>
          <a:lstStyle/>
          <a:p>
            <a:r>
              <a:rPr lang="en-GB" sz="2800" b="1" i="1" dirty="0">
                <a:solidFill>
                  <a:srgbClr val="FF0000"/>
                </a:solidFill>
              </a:rPr>
              <a:t>Upright Piano</a:t>
            </a:r>
          </a:p>
        </p:txBody>
      </p:sp>
      <p:sp>
        <p:nvSpPr>
          <p:cNvPr id="6" name="TextBox 5"/>
          <p:cNvSpPr txBox="1"/>
          <p:nvPr/>
        </p:nvSpPr>
        <p:spPr>
          <a:xfrm>
            <a:off x="4869983" y="4384407"/>
            <a:ext cx="2141927" cy="523220"/>
          </a:xfrm>
          <a:prstGeom prst="rect">
            <a:avLst/>
          </a:prstGeom>
          <a:noFill/>
        </p:spPr>
        <p:txBody>
          <a:bodyPr wrap="square" rtlCol="0">
            <a:spAutoFit/>
          </a:bodyPr>
          <a:lstStyle/>
          <a:p>
            <a:r>
              <a:rPr lang="en-GB" sz="2800" b="1" i="1" dirty="0">
                <a:solidFill>
                  <a:srgbClr val="FF0000"/>
                </a:solidFill>
              </a:rPr>
              <a:t>Grand Piano</a:t>
            </a:r>
          </a:p>
        </p:txBody>
      </p:sp>
      <p:sp>
        <p:nvSpPr>
          <p:cNvPr id="7" name="TextBox 6"/>
          <p:cNvSpPr txBox="1"/>
          <p:nvPr/>
        </p:nvSpPr>
        <p:spPr>
          <a:xfrm>
            <a:off x="8780913" y="5189355"/>
            <a:ext cx="2363858" cy="523220"/>
          </a:xfrm>
          <a:prstGeom prst="rect">
            <a:avLst/>
          </a:prstGeom>
          <a:noFill/>
        </p:spPr>
        <p:txBody>
          <a:bodyPr wrap="square" rtlCol="0">
            <a:spAutoFit/>
          </a:bodyPr>
          <a:lstStyle/>
          <a:p>
            <a:pPr algn="ctr"/>
            <a:r>
              <a:rPr lang="en-GB" sz="2800" b="1" i="1" dirty="0">
                <a:solidFill>
                  <a:schemeClr val="bg1"/>
                </a:solidFill>
              </a:rPr>
              <a:t>Concert Piano</a:t>
            </a:r>
          </a:p>
        </p:txBody>
      </p:sp>
      <p:cxnSp>
        <p:nvCxnSpPr>
          <p:cNvPr id="3" name="Straight Arrow Connector 2"/>
          <p:cNvCxnSpPr/>
          <p:nvPr/>
        </p:nvCxnSpPr>
        <p:spPr>
          <a:xfrm flipV="1">
            <a:off x="11840462" y="154117"/>
            <a:ext cx="0" cy="623285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7773788" y="232693"/>
            <a:ext cx="0" cy="3832921"/>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871114" y="725542"/>
            <a:ext cx="902674" cy="369332"/>
          </a:xfrm>
          <a:prstGeom prst="rect">
            <a:avLst/>
          </a:prstGeom>
          <a:noFill/>
        </p:spPr>
        <p:txBody>
          <a:bodyPr wrap="square" rtlCol="0">
            <a:spAutoFit/>
          </a:bodyPr>
          <a:lstStyle/>
          <a:p>
            <a:r>
              <a:rPr lang="en-GB" dirty="0">
                <a:solidFill>
                  <a:srgbClr val="0070C0"/>
                </a:solidFill>
              </a:rPr>
              <a:t>180 cm</a:t>
            </a:r>
          </a:p>
        </p:txBody>
      </p:sp>
      <p:sp>
        <p:nvSpPr>
          <p:cNvPr id="14" name="TextBox 13"/>
          <p:cNvSpPr txBox="1"/>
          <p:nvPr/>
        </p:nvSpPr>
        <p:spPr>
          <a:xfrm>
            <a:off x="10889497" y="737574"/>
            <a:ext cx="902674" cy="369332"/>
          </a:xfrm>
          <a:prstGeom prst="rect">
            <a:avLst/>
          </a:prstGeom>
          <a:noFill/>
        </p:spPr>
        <p:txBody>
          <a:bodyPr wrap="square" rtlCol="0">
            <a:spAutoFit/>
          </a:bodyPr>
          <a:lstStyle/>
          <a:p>
            <a:r>
              <a:rPr lang="en-GB" dirty="0">
                <a:solidFill>
                  <a:srgbClr val="0070C0"/>
                </a:solidFill>
              </a:rPr>
              <a:t>250 cm</a:t>
            </a:r>
          </a:p>
        </p:txBody>
      </p:sp>
      <p:cxnSp>
        <p:nvCxnSpPr>
          <p:cNvPr id="12" name="Straight Arrow Connector 11"/>
          <p:cNvCxnSpPr/>
          <p:nvPr/>
        </p:nvCxnSpPr>
        <p:spPr>
          <a:xfrm>
            <a:off x="8244051" y="6652061"/>
            <a:ext cx="3548120" cy="23059"/>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566774" y="6356418"/>
            <a:ext cx="902674" cy="369332"/>
          </a:xfrm>
          <a:prstGeom prst="rect">
            <a:avLst/>
          </a:prstGeom>
          <a:noFill/>
        </p:spPr>
        <p:txBody>
          <a:bodyPr wrap="square" rtlCol="0">
            <a:spAutoFit/>
          </a:bodyPr>
          <a:lstStyle/>
          <a:p>
            <a:r>
              <a:rPr lang="en-GB" dirty="0">
                <a:solidFill>
                  <a:srgbClr val="0070C0"/>
                </a:solidFill>
              </a:rPr>
              <a:t>150 cm</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17" y="232693"/>
            <a:ext cx="4061443" cy="3699227"/>
          </a:xfrm>
          <a:prstGeom prst="rect">
            <a:avLst/>
          </a:prstGeom>
        </p:spPr>
      </p:pic>
      <p:cxnSp>
        <p:nvCxnSpPr>
          <p:cNvPr id="16" name="Straight Arrow Connector 15"/>
          <p:cNvCxnSpPr/>
          <p:nvPr/>
        </p:nvCxnSpPr>
        <p:spPr>
          <a:xfrm flipV="1">
            <a:off x="3201788" y="3540034"/>
            <a:ext cx="959372" cy="458733"/>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319806" y="3954609"/>
            <a:ext cx="902674" cy="369332"/>
          </a:xfrm>
          <a:prstGeom prst="rect">
            <a:avLst/>
          </a:prstGeom>
          <a:noFill/>
        </p:spPr>
        <p:txBody>
          <a:bodyPr wrap="square" rtlCol="0">
            <a:spAutoFit/>
          </a:bodyPr>
          <a:lstStyle/>
          <a:p>
            <a:r>
              <a:rPr lang="en-GB" dirty="0">
                <a:solidFill>
                  <a:srgbClr val="0070C0"/>
                </a:solidFill>
              </a:rPr>
              <a:t>60 cm</a:t>
            </a:r>
          </a:p>
        </p:txBody>
      </p:sp>
      <p:cxnSp>
        <p:nvCxnSpPr>
          <p:cNvPr id="19" name="Straight Arrow Connector 18"/>
          <p:cNvCxnSpPr/>
          <p:nvPr/>
        </p:nvCxnSpPr>
        <p:spPr>
          <a:xfrm>
            <a:off x="4318500" y="4300882"/>
            <a:ext cx="3244894" cy="23059"/>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641223" y="4005239"/>
            <a:ext cx="902674" cy="369332"/>
          </a:xfrm>
          <a:prstGeom prst="rect">
            <a:avLst/>
          </a:prstGeom>
          <a:noFill/>
        </p:spPr>
        <p:txBody>
          <a:bodyPr wrap="square" rtlCol="0">
            <a:spAutoFit/>
          </a:bodyPr>
          <a:lstStyle/>
          <a:p>
            <a:r>
              <a:rPr lang="en-GB" dirty="0">
                <a:solidFill>
                  <a:srgbClr val="0070C0"/>
                </a:solidFill>
              </a:rPr>
              <a:t>150 cm</a:t>
            </a:r>
          </a:p>
        </p:txBody>
      </p:sp>
      <p:cxnSp>
        <p:nvCxnSpPr>
          <p:cNvPr id="23" name="Straight Arrow Connector 22"/>
          <p:cNvCxnSpPr/>
          <p:nvPr/>
        </p:nvCxnSpPr>
        <p:spPr>
          <a:xfrm>
            <a:off x="302945" y="3504047"/>
            <a:ext cx="2898843" cy="61875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086870" y="3389267"/>
            <a:ext cx="902674" cy="369332"/>
          </a:xfrm>
          <a:prstGeom prst="rect">
            <a:avLst/>
          </a:prstGeom>
          <a:noFill/>
        </p:spPr>
        <p:txBody>
          <a:bodyPr wrap="square" rtlCol="0">
            <a:spAutoFit/>
          </a:bodyPr>
          <a:lstStyle/>
          <a:p>
            <a:r>
              <a:rPr lang="en-GB" dirty="0">
                <a:solidFill>
                  <a:srgbClr val="0070C0"/>
                </a:solidFill>
              </a:rPr>
              <a:t>150 cm</a:t>
            </a:r>
          </a:p>
        </p:txBody>
      </p:sp>
    </p:spTree>
    <p:extLst>
      <p:ext uri="{BB962C8B-B14F-4D97-AF65-F5344CB8AC3E}">
        <p14:creationId xmlns:p14="http://schemas.microsoft.com/office/powerpoint/2010/main" val="405774085"/>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ttp://www.objectbook.com/Resources/grandp6.jpeg"/>
          <p:cNvPicPr>
            <a:picLocks noChangeAspect="1" noChangeArrowheads="1"/>
          </p:cNvPicPr>
          <p:nvPr/>
        </p:nvPicPr>
        <p:blipFill rotWithShape="1">
          <a:blip r:embed="rId2">
            <a:extLst>
              <a:ext uri="{28A0092B-C50C-407E-A947-70E740481C1C}">
                <a14:useLocalDpi xmlns:a14="http://schemas.microsoft.com/office/drawing/2010/main" val="0"/>
              </a:ext>
            </a:extLst>
          </a:blip>
          <a:srcRect l="5225" t="1670" r="2739" b="5088"/>
          <a:stretch/>
        </p:blipFill>
        <p:spPr bwMode="auto">
          <a:xfrm>
            <a:off x="4517171" y="191385"/>
            <a:ext cx="3156437" cy="42121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assets.classicfm.com/2015/21/barenboim-maene-new-piano-2-143265638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24" t="11685" r="6645" b="10611"/>
          <a:stretch/>
        </p:blipFill>
        <p:spPr bwMode="auto">
          <a:xfrm rot="5400000">
            <a:off x="7077233" y="1472828"/>
            <a:ext cx="6258007" cy="369512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steingraeber.de/images/S67138V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679" y="190818"/>
            <a:ext cx="3767983" cy="35809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91126" y="3458162"/>
            <a:ext cx="1636295" cy="369332"/>
          </a:xfrm>
          <a:prstGeom prst="rect">
            <a:avLst/>
          </a:prstGeom>
          <a:noFill/>
        </p:spPr>
        <p:txBody>
          <a:bodyPr wrap="square" rtlCol="0">
            <a:spAutoFit/>
          </a:bodyPr>
          <a:lstStyle/>
          <a:p>
            <a:r>
              <a:rPr lang="en-GB" b="1" i="1" dirty="0">
                <a:solidFill>
                  <a:srgbClr val="FF0000"/>
                </a:solidFill>
              </a:rPr>
              <a:t>Upright Piano</a:t>
            </a:r>
          </a:p>
        </p:txBody>
      </p:sp>
      <p:sp>
        <p:nvSpPr>
          <p:cNvPr id="8" name="TextBox 7"/>
          <p:cNvSpPr txBox="1"/>
          <p:nvPr/>
        </p:nvSpPr>
        <p:spPr>
          <a:xfrm>
            <a:off x="5354053" y="4408099"/>
            <a:ext cx="1636295" cy="369332"/>
          </a:xfrm>
          <a:prstGeom prst="rect">
            <a:avLst/>
          </a:prstGeom>
          <a:noFill/>
        </p:spPr>
        <p:txBody>
          <a:bodyPr wrap="square" rtlCol="0">
            <a:spAutoFit/>
          </a:bodyPr>
          <a:lstStyle/>
          <a:p>
            <a:r>
              <a:rPr lang="en-GB" b="1" i="1" dirty="0">
                <a:solidFill>
                  <a:srgbClr val="FF0000"/>
                </a:solidFill>
              </a:rPr>
              <a:t>Grand Piano</a:t>
            </a:r>
          </a:p>
        </p:txBody>
      </p:sp>
      <p:sp>
        <p:nvSpPr>
          <p:cNvPr id="9" name="TextBox 8"/>
          <p:cNvSpPr txBox="1"/>
          <p:nvPr/>
        </p:nvSpPr>
        <p:spPr>
          <a:xfrm>
            <a:off x="9637295" y="6449392"/>
            <a:ext cx="1636295" cy="369332"/>
          </a:xfrm>
          <a:prstGeom prst="rect">
            <a:avLst/>
          </a:prstGeom>
          <a:noFill/>
        </p:spPr>
        <p:txBody>
          <a:bodyPr wrap="square" rtlCol="0">
            <a:spAutoFit/>
          </a:bodyPr>
          <a:lstStyle/>
          <a:p>
            <a:r>
              <a:rPr lang="en-GB" b="1" i="1" dirty="0">
                <a:solidFill>
                  <a:srgbClr val="FF0000"/>
                </a:solidFill>
              </a:rPr>
              <a:t>Concert Piano</a:t>
            </a:r>
          </a:p>
        </p:txBody>
      </p:sp>
      <p:grpSp>
        <p:nvGrpSpPr>
          <p:cNvPr id="20" name="Group 19"/>
          <p:cNvGrpSpPr/>
          <p:nvPr/>
        </p:nvGrpSpPr>
        <p:grpSpPr>
          <a:xfrm>
            <a:off x="3175523" y="4408099"/>
            <a:ext cx="4990969" cy="2341620"/>
            <a:chOff x="3175523" y="4408099"/>
            <a:chExt cx="4990969" cy="2341620"/>
          </a:xfrm>
        </p:grpSpPr>
        <p:pic>
          <p:nvPicPr>
            <p:cNvPr id="3078" name="Picture 6" descr="http://cdn2.hubspot.net/hub/99598/file-16154532-gif/images/grand_piano_action.gif?t=14412881441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8107" y="4408099"/>
              <a:ext cx="4768385" cy="23416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73609" y="5715000"/>
              <a:ext cx="445168" cy="369332"/>
            </a:xfrm>
            <a:prstGeom prst="rect">
              <a:avLst/>
            </a:prstGeom>
            <a:noFill/>
          </p:spPr>
          <p:txBody>
            <a:bodyPr wrap="square" rtlCol="0">
              <a:spAutoFit/>
            </a:bodyPr>
            <a:lstStyle/>
            <a:p>
              <a:r>
                <a:rPr lang="en-GB" b="1" dirty="0">
                  <a:solidFill>
                    <a:srgbClr val="FF0000"/>
                  </a:solidFill>
                </a:rPr>
                <a:t>A</a:t>
              </a:r>
            </a:p>
          </p:txBody>
        </p:sp>
        <p:sp>
          <p:nvSpPr>
            <p:cNvPr id="12" name="TextBox 11"/>
            <p:cNvSpPr txBox="1"/>
            <p:nvPr/>
          </p:nvSpPr>
          <p:spPr>
            <a:xfrm>
              <a:off x="4533367" y="5197097"/>
              <a:ext cx="445168" cy="369332"/>
            </a:xfrm>
            <a:prstGeom prst="rect">
              <a:avLst/>
            </a:prstGeom>
            <a:noFill/>
          </p:spPr>
          <p:txBody>
            <a:bodyPr wrap="square" rtlCol="0">
              <a:spAutoFit/>
            </a:bodyPr>
            <a:lstStyle/>
            <a:p>
              <a:r>
                <a:rPr lang="en-GB" b="1" dirty="0">
                  <a:solidFill>
                    <a:srgbClr val="FF0000"/>
                  </a:solidFill>
                </a:rPr>
                <a:t>B</a:t>
              </a:r>
            </a:p>
          </p:txBody>
        </p:sp>
        <p:sp>
          <p:nvSpPr>
            <p:cNvPr id="14" name="TextBox 13"/>
            <p:cNvSpPr txBox="1"/>
            <p:nvPr/>
          </p:nvSpPr>
          <p:spPr>
            <a:xfrm>
              <a:off x="3175523" y="4592765"/>
              <a:ext cx="445168" cy="369332"/>
            </a:xfrm>
            <a:prstGeom prst="rect">
              <a:avLst/>
            </a:prstGeom>
            <a:noFill/>
          </p:spPr>
          <p:txBody>
            <a:bodyPr wrap="square" rtlCol="0">
              <a:spAutoFit/>
            </a:bodyPr>
            <a:lstStyle/>
            <a:p>
              <a:r>
                <a:rPr lang="en-GB" b="1" dirty="0">
                  <a:solidFill>
                    <a:srgbClr val="FF0000"/>
                  </a:solidFill>
                </a:rPr>
                <a:t>C</a:t>
              </a:r>
            </a:p>
          </p:txBody>
        </p:sp>
        <p:sp>
          <p:nvSpPr>
            <p:cNvPr id="4" name="Down Arrow 3"/>
            <p:cNvSpPr/>
            <p:nvPr/>
          </p:nvSpPr>
          <p:spPr>
            <a:xfrm>
              <a:off x="7988968" y="5345668"/>
              <a:ext cx="92775" cy="738664"/>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Up Arrow 9"/>
            <p:cNvSpPr/>
            <p:nvPr/>
          </p:nvSpPr>
          <p:spPr>
            <a:xfrm>
              <a:off x="4361937" y="4777430"/>
              <a:ext cx="120315" cy="400689"/>
            </a:xfrm>
            <a:prstGeom prst="up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p:cNvGrpSpPr/>
          <p:nvPr/>
        </p:nvGrpSpPr>
        <p:grpSpPr>
          <a:xfrm>
            <a:off x="0" y="3643721"/>
            <a:ext cx="3270819" cy="3041166"/>
            <a:chOff x="1770" y="3408226"/>
            <a:chExt cx="3270819" cy="3041166"/>
          </a:xfrm>
        </p:grpSpPr>
        <p:pic>
          <p:nvPicPr>
            <p:cNvPr id="3076" name="Picture 4" descr="http://download-cdn.german-pavilion.com/downloads/image.php?exhibitor_bild_id=65331&amp;max_width=400&amp;max_height=300"/>
            <p:cNvPicPr>
              <a:picLocks noChangeAspect="1" noChangeArrowheads="1"/>
            </p:cNvPicPr>
            <p:nvPr/>
          </p:nvPicPr>
          <p:blipFill rotWithShape="1">
            <a:blip r:embed="rId6">
              <a:extLst>
                <a:ext uri="{28A0092B-C50C-407E-A947-70E740481C1C}">
                  <a14:useLocalDpi xmlns:a14="http://schemas.microsoft.com/office/drawing/2010/main" val="0"/>
                </a:ext>
              </a:extLst>
            </a:blip>
            <a:srcRect l="3542" t="7029" r="5442" b="6507"/>
            <a:stretch/>
          </p:blipFill>
          <p:spPr bwMode="auto">
            <a:xfrm>
              <a:off x="1770" y="3731707"/>
              <a:ext cx="3270819" cy="271768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827421" y="5566429"/>
              <a:ext cx="445168" cy="369332"/>
            </a:xfrm>
            <a:prstGeom prst="rect">
              <a:avLst/>
            </a:prstGeom>
            <a:noFill/>
          </p:spPr>
          <p:txBody>
            <a:bodyPr wrap="square" rtlCol="0">
              <a:spAutoFit/>
            </a:bodyPr>
            <a:lstStyle/>
            <a:p>
              <a:r>
                <a:rPr lang="en-GB" b="1" dirty="0">
                  <a:solidFill>
                    <a:srgbClr val="FF0000"/>
                  </a:solidFill>
                </a:rPr>
                <a:t>A</a:t>
              </a:r>
            </a:p>
          </p:txBody>
        </p:sp>
        <p:sp>
          <p:nvSpPr>
            <p:cNvPr id="13" name="TextBox 12"/>
            <p:cNvSpPr txBox="1"/>
            <p:nvPr/>
          </p:nvSpPr>
          <p:spPr>
            <a:xfrm>
              <a:off x="685173" y="3753029"/>
              <a:ext cx="445168" cy="369332"/>
            </a:xfrm>
            <a:prstGeom prst="rect">
              <a:avLst/>
            </a:prstGeom>
            <a:noFill/>
          </p:spPr>
          <p:txBody>
            <a:bodyPr wrap="square" rtlCol="0">
              <a:spAutoFit/>
            </a:bodyPr>
            <a:lstStyle/>
            <a:p>
              <a:r>
                <a:rPr lang="en-GB" b="1" dirty="0">
                  <a:solidFill>
                    <a:srgbClr val="FF0000"/>
                  </a:solidFill>
                </a:rPr>
                <a:t>B</a:t>
              </a:r>
            </a:p>
          </p:txBody>
        </p:sp>
        <p:sp>
          <p:nvSpPr>
            <p:cNvPr id="15" name="TextBox 14"/>
            <p:cNvSpPr txBox="1"/>
            <p:nvPr/>
          </p:nvSpPr>
          <p:spPr>
            <a:xfrm>
              <a:off x="43710" y="3408226"/>
              <a:ext cx="445168" cy="369332"/>
            </a:xfrm>
            <a:prstGeom prst="rect">
              <a:avLst/>
            </a:prstGeom>
            <a:noFill/>
          </p:spPr>
          <p:txBody>
            <a:bodyPr wrap="square" rtlCol="0">
              <a:spAutoFit/>
            </a:bodyPr>
            <a:lstStyle/>
            <a:p>
              <a:r>
                <a:rPr lang="en-GB" b="1" dirty="0">
                  <a:solidFill>
                    <a:srgbClr val="FF0000"/>
                  </a:solidFill>
                </a:rPr>
                <a:t>C</a:t>
              </a:r>
            </a:p>
          </p:txBody>
        </p:sp>
        <p:sp>
          <p:nvSpPr>
            <p:cNvPr id="17" name="Down Arrow 16"/>
            <p:cNvSpPr/>
            <p:nvPr/>
          </p:nvSpPr>
          <p:spPr>
            <a:xfrm>
              <a:off x="3082748" y="5148666"/>
              <a:ext cx="92775" cy="738664"/>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Left Arrow 15"/>
            <p:cNvSpPr/>
            <p:nvPr/>
          </p:nvSpPr>
          <p:spPr>
            <a:xfrm>
              <a:off x="206449" y="4172217"/>
              <a:ext cx="478724" cy="96254"/>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79735980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19"/>
                                        </p:tgtEl>
                                        <p:attrNameLst>
                                          <p:attrName>ppt_x</p:attrName>
                                        </p:attrNameLst>
                                      </p:cBhvr>
                                      <p:tavLst>
                                        <p:tav tm="0">
                                          <p:val>
                                            <p:strVal val="ppt_x"/>
                                          </p:val>
                                        </p:tav>
                                        <p:tav tm="100000">
                                          <p:val>
                                            <p:strVal val="ppt_x"/>
                                          </p:val>
                                        </p:tav>
                                      </p:tavLst>
                                    </p:anim>
                                    <p:anim calcmode="lin" valueType="num">
                                      <p:cBhvr additive="base">
                                        <p:cTn id="12" dur="500"/>
                                        <p:tgtEl>
                                          <p:spTgt spid="19"/>
                                        </p:tgtEl>
                                        <p:attrNameLst>
                                          <p:attrName>ppt_y</p:attrName>
                                        </p:attrNameLst>
                                      </p:cBhvr>
                                      <p:tavLst>
                                        <p:tav tm="0">
                                          <p:val>
                                            <p:strVal val="ppt_y"/>
                                          </p:val>
                                        </p:tav>
                                        <p:tav tm="100000">
                                          <p:val>
                                            <p:strVal val="1+ppt_h/2"/>
                                          </p:val>
                                        </p:tav>
                                      </p:tavLst>
                                    </p:anim>
                                    <p:set>
                                      <p:cBhvr>
                                        <p:cTn id="13" dur="1" fill="hold">
                                          <p:stCondLst>
                                            <p:cond delay="499"/>
                                          </p:stCondLst>
                                        </p:cTn>
                                        <p:tgtEl>
                                          <p:spTgt spid="19"/>
                                        </p:tgtEl>
                                        <p:attrNameLst>
                                          <p:attrName>style.visibility</p:attrName>
                                        </p:attrNameLst>
                                      </p:cBhvr>
                                      <p:to>
                                        <p:strVal val="hidden"/>
                                      </p:to>
                                    </p:se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59485" y="206375"/>
            <a:ext cx="11773512" cy="6218881"/>
            <a:chOff x="259485" y="206375"/>
            <a:chExt cx="11773512" cy="6218881"/>
          </a:xfrm>
        </p:grpSpPr>
        <p:pic>
          <p:nvPicPr>
            <p:cNvPr id="25602" name="Picture 2" descr="http://www.pianopinnacle.com/wp-content/uploads/2012/12/DSC6537-copy-e135459477373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485" y="206375"/>
              <a:ext cx="11773512" cy="54774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92682" y="5902036"/>
              <a:ext cx="3948546" cy="523220"/>
            </a:xfrm>
            <a:prstGeom prst="rect">
              <a:avLst/>
            </a:prstGeom>
            <a:noFill/>
          </p:spPr>
          <p:txBody>
            <a:bodyPr wrap="square" rtlCol="0">
              <a:spAutoFit/>
            </a:bodyPr>
            <a:lstStyle/>
            <a:p>
              <a:r>
                <a:rPr lang="en-US" sz="2800" b="1" i="1" dirty="0">
                  <a:solidFill>
                    <a:srgbClr val="FF0000"/>
                  </a:solidFill>
                </a:rPr>
                <a:t>Song tấu Đại dương cầm</a:t>
              </a:r>
            </a:p>
          </p:txBody>
        </p:sp>
      </p:grpSp>
    </p:spTree>
    <p:extLst>
      <p:ext uri="{BB962C8B-B14F-4D97-AF65-F5344CB8AC3E}">
        <p14:creationId xmlns:p14="http://schemas.microsoft.com/office/powerpoint/2010/main" val="2881173824"/>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2241</TotalTime>
  <Words>505</Words>
  <Application>Microsoft Office PowerPoint</Application>
  <PresentationFormat>Widescreen</PresentationFormat>
  <Paragraphs>90</Paragraphs>
  <Slides>33</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Calibri Light</vt:lpstr>
      <vt:lpstr>Times New Roman</vt:lpstr>
      <vt:lpstr>VNI-Korin</vt:lpstr>
      <vt:lpstr>VNI-Meli</vt:lpstr>
      <vt:lpstr>VNI-Souvir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 Hai Duy</dc:creator>
  <cp:lastModifiedBy>Do Hai Duy</cp:lastModifiedBy>
  <cp:revision>283</cp:revision>
  <dcterms:created xsi:type="dcterms:W3CDTF">2015-09-12T05:44:16Z</dcterms:created>
  <dcterms:modified xsi:type="dcterms:W3CDTF">2021-10-09T08:42:55Z</dcterms:modified>
</cp:coreProperties>
</file>