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 id="2147483687" r:id="rId3"/>
  </p:sldMasterIdLst>
  <p:notesMasterIdLst>
    <p:notesMasterId r:id="rId28"/>
  </p:notesMasterIdLst>
  <p:sldIdLst>
    <p:sldId id="304" r:id="rId4"/>
    <p:sldId id="256" r:id="rId5"/>
    <p:sldId id="295" r:id="rId6"/>
    <p:sldId id="259" r:id="rId7"/>
    <p:sldId id="296" r:id="rId8"/>
    <p:sldId id="262" r:id="rId9"/>
    <p:sldId id="297" r:id="rId10"/>
    <p:sldId id="298" r:id="rId11"/>
    <p:sldId id="306" r:id="rId12"/>
    <p:sldId id="263" r:id="rId13"/>
    <p:sldId id="281" r:id="rId14"/>
    <p:sldId id="273" r:id="rId15"/>
    <p:sldId id="299" r:id="rId16"/>
    <p:sldId id="260" r:id="rId17"/>
    <p:sldId id="257" r:id="rId18"/>
    <p:sldId id="301" r:id="rId19"/>
    <p:sldId id="300" r:id="rId20"/>
    <p:sldId id="302" r:id="rId21"/>
    <p:sldId id="303" r:id="rId22"/>
    <p:sldId id="264" r:id="rId23"/>
    <p:sldId id="305" r:id="rId24"/>
    <p:sldId id="269" r:id="rId25"/>
    <p:sldId id="270" r:id="rId26"/>
    <p:sldId id="271" r:id="rId27"/>
  </p:sldIdLst>
  <p:sldSz cx="9144000" cy="5143500" type="screen16x9"/>
  <p:notesSz cx="6858000" cy="9144000"/>
  <p:embeddedFontLst>
    <p:embeddedFont>
      <p:font typeface="Calibri Light" panose="020F0302020204030204" pitchFamily="34" charset="0"/>
      <p:regular r:id="rId29"/>
      <p:italic r:id="rId30"/>
    </p:embeddedFont>
    <p:embeddedFont>
      <p:font typeface="#9Slide04 Chonburi" panose="00000500000000000000" pitchFamily="2" charset="-34"/>
      <p:regular r:id="rId31"/>
    </p:embeddedFont>
    <p:embeddedFont>
      <p:font typeface="#9Slide03 SVNServetica Medium" panose="020B0604020202020204" pitchFamily="34" charset="0"/>
      <p:regular r:id="rId32"/>
    </p:embeddedFont>
    <p:embeddedFont>
      <p:font typeface="#9Slide03 AllRoundGothic" panose="020B0703020202020104" pitchFamily="34" charset="-93"/>
      <p:regular r:id="rId33"/>
    </p:embeddedFont>
    <p:embeddedFont>
      <p:font typeface="#9Slide03 BoosterNextFYBlack" panose="02000A03000000020004" pitchFamily="2" charset="-93"/>
      <p:regular r:id="rId34"/>
    </p:embeddedFont>
    <p:embeddedFont>
      <p:font typeface="Roboto" panose="02000000000000000000" pitchFamily="2" charset="0"/>
      <p:regular r:id="rId35"/>
      <p:bold r:id="rId36"/>
      <p:italic r:id="rId37"/>
      <p:boldItalic r:id="rId38"/>
    </p:embeddedFont>
    <p:embeddedFont>
      <p:font typeface="Muli" panose="00000500000000000000" pitchFamily="2" charset="-93"/>
      <p:regular r:id="rId39"/>
      <p:bold r:id="rId40"/>
      <p:italic r:id="rId41"/>
      <p:boldItalic r:id="rId42"/>
    </p:embeddedFont>
    <p:embeddedFont>
      <p:font typeface="#9Slide04 Goku" panose="02000503000000020004" pitchFamily="2" charset="-93"/>
      <p:regular r:id="rId43"/>
    </p:embeddedFont>
    <p:embeddedFont>
      <p:font typeface="SVN-Adam Gorry" panose="02040603050506020204" pitchFamily="18" charset="0"/>
      <p:regular r:id="rId44"/>
    </p:embeddedFont>
    <p:embeddedFont>
      <p:font typeface="#9Slide03 AmpleSoft Thin" panose="02000000000000000000" pitchFamily="2" charset="-93"/>
      <p:regular r:id="rId45"/>
    </p:embeddedFont>
    <p:embeddedFont>
      <p:font typeface="#9Slide05 SVNKitten" pitchFamily="2" charset="-93"/>
      <p:regular r:id="rId46"/>
    </p:embeddedFont>
    <p:embeddedFont>
      <p:font typeface="#9Slide03 Bebas Neue Bold" panose="020B0606020202050201" pitchFamily="34" charset="-93"/>
      <p:bold r:id="rId47"/>
    </p:embeddedFont>
    <p:embeddedFont>
      <p:font typeface="Calibri" panose="020F0502020204030204" pitchFamily="34" charset="0"/>
      <p:regular r:id="rId48"/>
      <p:bold r:id="rId49"/>
      <p:italic r:id="rId50"/>
      <p:boldItalic r:id="rId51"/>
    </p:embeddedFont>
    <p:embeddedFont>
      <p:font typeface="Kulim Park" panose="020B0604020202020204" charset="0"/>
      <p:regular r:id="rId52"/>
      <p:bold r:id="rId53"/>
      <p:italic r:id="rId54"/>
      <p:boldItalic r:id="rId55"/>
    </p:embeddedFont>
    <p:embeddedFont>
      <p:font typeface="#9Slide03 Arima Madurai ExtraBo" panose="00000900000000000000" pitchFamily="2" charset="-93"/>
      <p:bold r:id="rId56"/>
    </p:embeddedFont>
    <p:embeddedFont>
      <p:font typeface="#9Slide03 AmpleSoft" panose="02000000000000000000" pitchFamily="2" charset="-93"/>
      <p:regular r:id="rId57"/>
    </p:embeddedFont>
    <p:embeddedFont>
      <p:font typeface="#9Slide07 SVNTransformer" pitchFamily="2" charset="-93"/>
      <p:bold r:id="rId58"/>
    </p:embeddedFont>
    <p:embeddedFont>
      <p:font typeface="#9Slide07 IcielBaliho Script" pitchFamily="2" charset="-93"/>
      <p:regular r:id="rId59"/>
    </p:embeddedFont>
    <p:embeddedFont>
      <p:font typeface="宋体" panose="02010600030101010101" pitchFamily="2" charset="-122"/>
      <p:regular r:id="rId60"/>
    </p:embeddedFont>
    <p:embeddedFont>
      <p:font typeface="#9Slide05 SantElia Script ExLig" panose="03010200040707000504" pitchFamily="66" charset="-93"/>
      <p:regular r:id="rId61"/>
    </p:embeddedFont>
    <p:embeddedFont>
      <p:font typeface="#9Slide07 IcielStormtrooper" panose="020B0500000000000000" pitchFamily="34" charset="-93"/>
      <p:regular r:id="rId62"/>
    </p:embeddedFont>
    <p:embeddedFont>
      <p:font typeface="#9Slide05 Agile Script Calligra" panose="03070402050302030203" pitchFamily="66" charset="-93"/>
      <p:regular r:id="rId63"/>
    </p:embeddedFont>
    <p:embeddedFont>
      <p:font typeface="#9Slide06 SVNHello Sunshine Mar" pitchFamily="2" charset="-93"/>
      <p:regular r:id="rId64"/>
    </p:embeddedFont>
    <p:embeddedFont>
      <p:font typeface="#9Slide03 SVNCintra" pitchFamily="2" charset="-93"/>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3F"/>
    <a:srgbClr val="FEC200"/>
    <a:srgbClr val="FFAD21"/>
    <a:srgbClr val="0B6AB1"/>
    <a:srgbClr val="A2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94660"/>
  </p:normalViewPr>
  <p:slideViewPr>
    <p:cSldViewPr snapToGrid="0">
      <p:cViewPr varScale="1">
        <p:scale>
          <a:sx n="87" d="100"/>
          <a:sy n="87"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14.fntdata"/><Relationship Id="rId47" Type="http://schemas.openxmlformats.org/officeDocument/2006/relationships/font" Target="fonts/font19.fntdata"/><Relationship Id="rId63" Type="http://schemas.openxmlformats.org/officeDocument/2006/relationships/font" Target="fonts/font35.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3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font" Target="fonts/font36.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font" Target="fonts/font3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11.fntdata"/><Relationship Id="rId34" Type="http://schemas.openxmlformats.org/officeDocument/2006/relationships/font" Target="fonts/font6.fntdata"/><Relationship Id="rId50" Type="http://schemas.openxmlformats.org/officeDocument/2006/relationships/font" Target="fonts/font22.fntdata"/><Relationship Id="rId55"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46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38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992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2fab660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2fab66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48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152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42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b2fab6601b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b2fab6601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02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smtClean="0">
                <a:solidFill>
                  <a:srgbClr val="333333"/>
                </a:solidFill>
                <a:latin typeface="Arial" panose="020B0604020202020204" pitchFamily="34" charset="0"/>
              </a:rPr>
              <a:t>Nếu xe bị hỏng và bạn phải dắt bộ một quãng đường, hãy nghĩ đến những người khuyết tật chỉ mong có thể tự bước đi vài bước</a:t>
            </a:r>
            <a:endParaRPr lang="vi-VN" dirty="0" smtClean="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19448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2fab660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2fab66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4416450" y="701175"/>
            <a:ext cx="4099500" cy="20001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2" name="Google Shape;12;p2"/>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573593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5CA9CFB-4987-4CC7-8BE1-8251333B20D0}"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513816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5CA9CFB-4987-4CC7-8BE1-8251333B20D0}" type="datetimeFigureOut">
              <a:rPr lang="vi-VN" smtClean="0"/>
              <a:t>16/10/2021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487156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5CA9CFB-4987-4CC7-8BE1-8251333B20D0}" type="datetimeFigureOut">
              <a:rPr lang="vi-VN" smtClean="0"/>
              <a:t>16/10/2021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31484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9CFB-4987-4CC7-8BE1-8251333B20D0}" type="datetimeFigureOut">
              <a:rPr lang="vi-VN" smtClean="0"/>
              <a:t>16/10/2021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380212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CA9CFB-4987-4CC7-8BE1-8251333B20D0}"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54009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CA9CFB-4987-4CC7-8BE1-8251333B20D0}"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959271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84143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3298821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Tree>
    <p:extLst>
      <p:ext uri="{BB962C8B-B14F-4D97-AF65-F5344CB8AC3E}">
        <p14:creationId xmlns:p14="http://schemas.microsoft.com/office/powerpoint/2010/main" val="309249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
        <p:nvSpPr>
          <p:cNvPr id="18" name="Google Shape;18;p3"/>
          <p:cNvSpPr/>
          <p:nvPr/>
        </p:nvSpPr>
        <p:spPr>
          <a:xfrm>
            <a:off x="6997544" y="7"/>
            <a:ext cx="2146445" cy="5145755"/>
          </a:xfrm>
          <a:custGeom>
            <a:avLst/>
            <a:gdLst/>
            <a:ahLst/>
            <a:cxnLst/>
            <a:rect l="l" t="t" r="r" b="b"/>
            <a:pathLst>
              <a:path w="1052179" h="2522429" extrusionOk="0">
                <a:moveTo>
                  <a:pt x="290547" y="0"/>
                </a:moveTo>
                <a:lnTo>
                  <a:pt x="0" y="1647520"/>
                </a:lnTo>
                <a:lnTo>
                  <a:pt x="430681" y="1490802"/>
                </a:lnTo>
                <a:lnTo>
                  <a:pt x="650693" y="1689560"/>
                </a:lnTo>
                <a:lnTo>
                  <a:pt x="650693" y="1689560"/>
                </a:lnTo>
                <a:lnTo>
                  <a:pt x="503785" y="2522429"/>
                </a:lnTo>
                <a:lnTo>
                  <a:pt x="1052180" y="2522429"/>
                </a:lnTo>
                <a:lnTo>
                  <a:pt x="1052180" y="0"/>
                </a:lnTo>
                <a:close/>
              </a:path>
            </a:pathLst>
          </a:cu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9;p3"/>
          <p:cNvSpPr/>
          <p:nvPr/>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20;p3"/>
          <p:cNvSpPr/>
          <p:nvPr/>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21;p3"/>
          <p:cNvSpPr/>
          <p:nvPr/>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76660780"/>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61428002"/>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8703127"/>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5CA9CFB-4987-4CC7-8BE1-8251333B20D0}"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7683668"/>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5CA9CFB-4987-4CC7-8BE1-8251333B20D0}" type="datetimeFigureOut">
              <a:rPr lang="vi-VN" smtClean="0"/>
              <a:t>16/10/2021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4644829"/>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5CA9CFB-4987-4CC7-8BE1-8251333B20D0}" type="datetimeFigureOut">
              <a:rPr lang="vi-VN" smtClean="0"/>
              <a:t>16/10/2021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396028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9CFB-4987-4CC7-8BE1-8251333B20D0}" type="datetimeFigureOut">
              <a:rPr lang="vi-VN" smtClean="0"/>
              <a:t>16/10/2021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42160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CA9CFB-4987-4CC7-8BE1-8251333B20D0}"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8034199"/>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CA9CFB-4987-4CC7-8BE1-8251333B20D0}"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4548603"/>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68831159"/>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200" lvl="0" indent="-381000" rtl="0">
              <a:spcBef>
                <a:spcPts val="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1pPr>
            <a:lvl2pPr marL="914400" lvl="1"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2pPr>
            <a:lvl3pPr marL="1371600" lvl="2"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3pPr>
            <a:lvl4pPr marL="1828800" lvl="3"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4pPr>
            <a:lvl5pPr marL="2286000" lvl="4"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5pPr>
            <a:lvl6pPr marL="2743200" lvl="5"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6pPr>
            <a:lvl7pPr marL="3200400" lvl="6"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7pPr>
            <a:lvl8pPr marL="3657600" lvl="7"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8pPr>
            <a:lvl9pPr marL="4114800" lvl="8" indent="-381000" rtl="0">
              <a:spcBef>
                <a:spcPts val="800"/>
              </a:spcBef>
              <a:spcAft>
                <a:spcPts val="800"/>
              </a:spcAft>
              <a:buClr>
                <a:schemeClr val="accent6"/>
              </a:buClr>
              <a:buSzPts val="2400"/>
              <a:buFont typeface="Kulim Park"/>
              <a:buChar char="■"/>
              <a:defRPr>
                <a:solidFill>
                  <a:schemeClr val="accent6"/>
                </a:solidFill>
                <a:latin typeface="Kulim Park"/>
                <a:ea typeface="Kulim Park"/>
                <a:cs typeface="Kulim Park"/>
                <a:sym typeface="Kulim Park"/>
              </a:defRPr>
            </a:lvl9pPr>
          </a:lstStyle>
          <a:p>
            <a:endParaRP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26;p4"/>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27;p4"/>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28;p4"/>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1056478"/>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Tree>
    <p:extLst>
      <p:ext uri="{BB962C8B-B14F-4D97-AF65-F5344CB8AC3E}">
        <p14:creationId xmlns:p14="http://schemas.microsoft.com/office/powerpoint/2010/main" val="400954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grpSp>
        <p:nvGrpSpPr>
          <p:cNvPr id="57" name="Google Shape;57;p8"/>
          <p:cNvGrpSpPr/>
          <p:nvPr/>
        </p:nvGrpSpPr>
        <p:grpSpPr>
          <a:xfrm>
            <a:off x="7637092" y="0"/>
            <a:ext cx="1202103" cy="5143503"/>
            <a:chOff x="3475252" y="0"/>
            <a:chExt cx="1202103" cy="5143503"/>
          </a:xfrm>
        </p:grpSpPr>
        <p:sp>
          <p:nvSpPr>
            <p:cNvPr id="58" name="Google Shape;58;p8"/>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8"/>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8"/>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8"/>
          <p:cNvSpPr txBox="1">
            <a:spLocks noGrp="1"/>
          </p:cNvSpPr>
          <p:nvPr>
            <p:ph type="title"/>
          </p:nvPr>
        </p:nvSpPr>
        <p:spPr>
          <a:xfrm>
            <a:off x="626700" y="836000"/>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8"/>
          <p:cNvSpPr txBox="1">
            <a:spLocks noGrp="1"/>
          </p:cNvSpPr>
          <p:nvPr>
            <p:ph type="body" idx="1"/>
          </p:nvPr>
        </p:nvSpPr>
        <p:spPr>
          <a:xfrm>
            <a:off x="626600"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74224"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121848"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Wide">
  <p:cSld name="TITLE_ONLY_1">
    <p:spTree>
      <p:nvGrpSpPr>
        <p:cNvPr id="1" name="Shape 74"/>
        <p:cNvGrpSpPr/>
        <p:nvPr/>
      </p:nvGrpSpPr>
      <p:grpSpPr>
        <a:xfrm>
          <a:off x="0" y="0"/>
          <a:ext cx="0" cy="0"/>
          <a:chOff x="0" y="0"/>
          <a:chExt cx="0" cy="0"/>
        </a:xfrm>
      </p:grpSpPr>
      <p:grpSp>
        <p:nvGrpSpPr>
          <p:cNvPr id="75" name="Google Shape;75;p10"/>
          <p:cNvGrpSpPr/>
          <p:nvPr/>
        </p:nvGrpSpPr>
        <p:grpSpPr>
          <a:xfrm>
            <a:off x="7637092" y="0"/>
            <a:ext cx="1202103" cy="5143503"/>
            <a:chOff x="3475252" y="0"/>
            <a:chExt cx="1202103" cy="5143503"/>
          </a:xfrm>
        </p:grpSpPr>
        <p:sp>
          <p:nvSpPr>
            <p:cNvPr id="76" name="Google Shape;76;p10"/>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 name="Google Shape;77;p10"/>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 name="Google Shape;78;p10"/>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9" name="Google Shape;79;p10"/>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78564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5CA9CFB-4987-4CC7-8BE1-8251333B20D0}"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01121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5CA9CFB-4987-4CC7-8BE1-8251333B20D0}" type="datetimeFigureOut">
              <a:rPr lang="vi-VN" smtClean="0"/>
              <a:t>16/10/2021</a:t>
            </a:fld>
            <a:endParaRPr lang="vi-V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4682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B83840-FD2B-4E0D-ABE3-AF19AF204B7F}" type="datetimeFigureOut">
              <a:rPr lang="vi-VN" smtClean="0"/>
              <a:t>16/10/2021</a:t>
            </a:fld>
            <a:endParaRPr lang="vi-V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46054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9.wdp"/><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9.wdp"/><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3.gif"/><Relationship Id="rId4" Type="http://schemas.microsoft.com/office/2007/relationships/hdphoto" Target="../media/hdphoto8.wdp"/><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ideo" Target="https://www.youtube.com/embed/v1tzGchu5mY?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3F"/>
        </a:solidFill>
        <a:effectLst/>
      </p:bgPr>
    </p:bg>
    <p:spTree>
      <p:nvGrpSpPr>
        <p:cNvPr id="1" name="Shape 1422"/>
        <p:cNvGrpSpPr/>
        <p:nvPr/>
      </p:nvGrpSpPr>
      <p:grpSpPr>
        <a:xfrm>
          <a:off x="0" y="0"/>
          <a:ext cx="0" cy="0"/>
          <a:chOff x="0" y="0"/>
          <a:chExt cx="0" cy="0"/>
        </a:xfrm>
      </p:grpSpPr>
      <p:sp>
        <p:nvSpPr>
          <p:cNvPr id="17" name="Google Shape;128;p17"/>
          <p:cNvSpPr txBox="1">
            <a:spLocks/>
          </p:cNvSpPr>
          <p:nvPr/>
        </p:nvSpPr>
        <p:spPr>
          <a:xfrm>
            <a:off x="1070537" y="716095"/>
            <a:ext cx="7274740" cy="54655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gn="ctr">
              <a:lnSpc>
                <a:spcPct val="100000"/>
              </a:lnSpc>
            </a:pPr>
            <a:r>
              <a:rPr lang="vi-VN" sz="2500" dirty="0" smtClean="0">
                <a:solidFill>
                  <a:srgbClr val="000000"/>
                </a:solidFill>
                <a:latin typeface="#9Slide03 BoosterNextFYBlack" panose="02000A03000000020004" pitchFamily="2" charset="-93"/>
              </a:rPr>
              <a:t>PHÒNG GIÁO DỤC VÀ ĐÀO TẠO QUẬN 3</a:t>
            </a:r>
          </a:p>
          <a:p>
            <a:pPr algn="ctr">
              <a:lnSpc>
                <a:spcPct val="100000"/>
              </a:lnSpc>
            </a:pPr>
            <a:r>
              <a:rPr lang="vi-VN" sz="2500" dirty="0" smtClean="0">
                <a:solidFill>
                  <a:srgbClr val="000000"/>
                </a:solidFill>
                <a:latin typeface="#9Slide03 BoosterNextFYBlack" panose="02000A03000000020004" pitchFamily="2" charset="-93"/>
              </a:rPr>
              <a:t>TRƯỜNG THCS BẠCH ĐẰNG</a:t>
            </a:r>
            <a:endParaRPr lang="vi-VN" sz="2500" dirty="0">
              <a:solidFill>
                <a:srgbClr val="000000"/>
              </a:solidFill>
              <a:latin typeface="#9Slide03 BoosterNextFYBlack" panose="02000A03000000020004" pitchFamily="2" charset="-93"/>
            </a:endParaRPr>
          </a:p>
        </p:txBody>
      </p:sp>
      <p:sp>
        <p:nvSpPr>
          <p:cNvPr id="18" name="Google Shape;128;p17"/>
          <p:cNvSpPr txBox="1">
            <a:spLocks/>
          </p:cNvSpPr>
          <p:nvPr/>
        </p:nvSpPr>
        <p:spPr>
          <a:xfrm>
            <a:off x="932827" y="2622012"/>
            <a:ext cx="7550161" cy="54655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gn="ctr">
              <a:lnSpc>
                <a:spcPct val="100000"/>
              </a:lnSpc>
            </a:pPr>
            <a:r>
              <a:rPr lang="vi-VN" sz="3600" dirty="0" smtClean="0">
                <a:solidFill>
                  <a:srgbClr val="002060"/>
                </a:solidFill>
                <a:latin typeface="#9Slide07 IcielStormtrooper" panose="020B0500000000000000" pitchFamily="34" charset="-93"/>
              </a:rPr>
              <a:t>HOẠT ĐỘNG TRẢI NGHIỆM </a:t>
            </a:r>
          </a:p>
          <a:p>
            <a:pPr algn="ctr">
              <a:lnSpc>
                <a:spcPct val="100000"/>
              </a:lnSpc>
            </a:pPr>
            <a:r>
              <a:rPr lang="vi-VN" sz="3600" dirty="0" smtClean="0">
                <a:solidFill>
                  <a:srgbClr val="002060"/>
                </a:solidFill>
                <a:latin typeface="#9Slide07 IcielStormtrooper" panose="020B0500000000000000" pitchFamily="34" charset="-93"/>
              </a:rPr>
              <a:t>HƯỚNG NGHIỆP 6</a:t>
            </a:r>
            <a:endParaRPr lang="vi-VN" sz="3600" dirty="0">
              <a:solidFill>
                <a:srgbClr val="002060"/>
              </a:solidFill>
              <a:latin typeface="#9Slide07 IcielStormtrooper" panose="020B0500000000000000" pitchFamily="34" charset="-93"/>
            </a:endParaRPr>
          </a:p>
        </p:txBody>
      </p:sp>
      <p:sp>
        <p:nvSpPr>
          <p:cNvPr id="19" name="Google Shape;128;p17"/>
          <p:cNvSpPr txBox="1">
            <a:spLocks/>
          </p:cNvSpPr>
          <p:nvPr/>
        </p:nvSpPr>
        <p:spPr>
          <a:xfrm>
            <a:off x="-929024" y="4056349"/>
            <a:ext cx="7274740" cy="54655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gn="ctr">
              <a:lnSpc>
                <a:spcPct val="100000"/>
              </a:lnSpc>
            </a:pPr>
            <a:r>
              <a:rPr lang="vi-VN" sz="2500" dirty="0" smtClean="0">
                <a:solidFill>
                  <a:srgbClr val="0B6AB1"/>
                </a:solidFill>
                <a:latin typeface="#9Slide03 BoosterNextFYBlack" panose="02000A03000000020004" pitchFamily="2" charset="-93"/>
              </a:rPr>
              <a:t>GVTH: Trần Thị Phương Thảo</a:t>
            </a:r>
            <a:endParaRPr lang="vi-VN" sz="2500" dirty="0">
              <a:solidFill>
                <a:srgbClr val="0B6AB1"/>
              </a:solidFill>
              <a:latin typeface="#9Slide03 BoosterNextFYBlack" panose="02000A03000000020004" pitchFamily="2" charset="-93"/>
            </a:endParaRPr>
          </a:p>
        </p:txBody>
      </p:sp>
    </p:spTree>
    <p:extLst>
      <p:ext uri="{BB962C8B-B14F-4D97-AF65-F5344CB8AC3E}">
        <p14:creationId xmlns:p14="http://schemas.microsoft.com/office/powerpoint/2010/main" val="2287994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74" name="Google Shape;174;p21"/>
          <p:cNvPicPr preferRelativeResize="0"/>
          <p:nvPr/>
        </p:nvPicPr>
        <p:blipFill rotWithShape="1">
          <a:blip r:embed="rId3">
            <a:alphaModFix/>
          </a:blip>
          <a:srcRect l="14406" r="14413"/>
          <a:stretch/>
        </p:blipFill>
        <p:spPr>
          <a:xfrm>
            <a:off x="6703191" y="1"/>
            <a:ext cx="2440800" cy="5143500"/>
          </a:xfrm>
          <a:custGeom>
            <a:avLst/>
            <a:gdLst/>
            <a:ahLst/>
            <a:cxnLst/>
            <a:rect l="l" t="t" r="r" b="b"/>
            <a:pathLst>
              <a:path w="21600" h="21600" extrusionOk="0">
                <a:moveTo>
                  <a:pt x="6491" y="0"/>
                </a:moveTo>
                <a:lnTo>
                  <a:pt x="0" y="17444"/>
                </a:lnTo>
                <a:lnTo>
                  <a:pt x="4757" y="16540"/>
                </a:lnTo>
                <a:lnTo>
                  <a:pt x="7312" y="17634"/>
                </a:lnTo>
                <a:lnTo>
                  <a:pt x="5732" y="21600"/>
                </a:lnTo>
                <a:lnTo>
                  <a:pt x="21600" y="21600"/>
                </a:lnTo>
                <a:lnTo>
                  <a:pt x="21600" y="0"/>
                </a:lnTo>
                <a:lnTo>
                  <a:pt x="6491" y="0"/>
                </a:lnTo>
                <a:close/>
              </a:path>
            </a:pathLst>
          </a:custGeom>
          <a:noFill/>
          <a:ln>
            <a:noFill/>
          </a:ln>
        </p:spPr>
      </p:pic>
      <p:sp>
        <p:nvSpPr>
          <p:cNvPr id="5" name="Rectangle 4"/>
          <p:cNvSpPr/>
          <p:nvPr/>
        </p:nvSpPr>
        <p:spPr>
          <a:xfrm>
            <a:off x="330504" y="1703849"/>
            <a:ext cx="6070293" cy="2463751"/>
          </a:xfrm>
          <a:prstGeom prst="rect">
            <a:avLst/>
          </a:prstGeom>
        </p:spPr>
        <p:txBody>
          <a:bodyPr wrap="square">
            <a:spAutoFit/>
          </a:bodyPr>
          <a:lstStyle/>
          <a:p>
            <a:pPr algn="just">
              <a:lnSpc>
                <a:spcPct val="115000"/>
              </a:lnSpc>
            </a:pPr>
            <a:r>
              <a:rPr lang="en-US" sz="2200" b="1" dirty="0" smtClean="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Khi</a:t>
            </a:r>
            <a:r>
              <a:rPr lang="en-US" sz="2200" b="1" dirty="0" smtClean="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nghĩ</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về</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những</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kỉ</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niệm</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đẹp</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thường</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làm</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chúng</a:t>
            </a:r>
            <a:r>
              <a:rPr lang="en-US" sz="2200" b="1" dirty="0">
                <a:latin typeface="#9Slide03 AmpleSoft Thin" panose="02000000000000000000" pitchFamily="2" charset="-93"/>
                <a:ea typeface="Times New Roman" panose="02020603050405020304" pitchFamily="18" charset="0"/>
              </a:rPr>
              <a:t> ta </a:t>
            </a:r>
            <a:r>
              <a:rPr lang="en-US" sz="2200" b="1" dirty="0" err="1">
                <a:latin typeface="#9Slide03 AmpleSoft Thin" panose="02000000000000000000" pitchFamily="2" charset="-93"/>
                <a:ea typeface="Times New Roman" panose="02020603050405020304" pitchFamily="18" charset="0"/>
              </a:rPr>
              <a:t>vui</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vẻ</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phấn</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chấn</a:t>
            </a:r>
            <a:r>
              <a:rPr lang="en-US" sz="2200" b="1" dirty="0">
                <a:latin typeface="#9Slide03 AmpleSoft Thin" panose="02000000000000000000" pitchFamily="2" charset="-93"/>
                <a:ea typeface="Times New Roman" panose="02020603050405020304" pitchFamily="18" charset="0"/>
              </a:rPr>
              <a:t>. </a:t>
            </a:r>
            <a:endParaRPr lang="en-US" sz="2200" b="1" dirty="0" smtClean="0">
              <a:latin typeface="#9Slide03 AmpleSoft Thin" panose="02000000000000000000" pitchFamily="2" charset="-93"/>
              <a:ea typeface="Times New Roman" panose="02020603050405020304" pitchFamily="18" charset="0"/>
            </a:endParaRPr>
          </a:p>
          <a:p>
            <a:pPr algn="just">
              <a:lnSpc>
                <a:spcPct val="115000"/>
              </a:lnSpc>
            </a:pPr>
            <a:r>
              <a:rPr lang="en-US" sz="2200" b="1" dirty="0" smtClean="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Để</a:t>
            </a:r>
            <a:r>
              <a:rPr lang="en-US" sz="2200" b="1" dirty="0" smtClean="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tạo</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ra</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cách</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suy</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nghĩ</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tích</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cực</a:t>
            </a:r>
            <a:r>
              <a:rPr lang="en-US" sz="2200" b="1" dirty="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chúng</a:t>
            </a:r>
            <a:r>
              <a:rPr lang="en-US" sz="2200" b="1" dirty="0" smtClean="0">
                <a:latin typeface="#9Slide03 AmpleSoft Thin" panose="02000000000000000000" pitchFamily="2" charset="-93"/>
                <a:ea typeface="Times New Roman" panose="02020603050405020304" pitchFamily="18" charset="0"/>
              </a:rPr>
              <a:t> </a:t>
            </a:r>
            <a:r>
              <a:rPr lang="en-US" sz="2200" b="1" dirty="0">
                <a:latin typeface="#9Slide03 AmpleSoft Thin" panose="02000000000000000000" pitchFamily="2" charset="-93"/>
                <a:ea typeface="Times New Roman" panose="02020603050405020304" pitchFamily="18" charset="0"/>
              </a:rPr>
              <a:t>ta </a:t>
            </a:r>
            <a:r>
              <a:rPr lang="en-US" sz="2200" b="1" dirty="0" err="1">
                <a:latin typeface="#9Slide03 AmpleSoft Thin" panose="02000000000000000000" pitchFamily="2" charset="-93"/>
                <a:ea typeface="Times New Roman" panose="02020603050405020304" pitchFamily="18" charset="0"/>
              </a:rPr>
              <a:t>hãy</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thường</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xuyên</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nghĩ</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về</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điều</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tốt</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của</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mọi</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người</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về</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những</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kỉ</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niệm</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đẹp</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xem</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những</a:t>
            </a:r>
            <a:r>
              <a:rPr lang="en-US" sz="2200" b="1" dirty="0">
                <a:latin typeface="#9Slide03 AmpleSoft Thin" panose="02000000000000000000" pitchFamily="2" charset="-93"/>
                <a:ea typeface="Times New Roman" panose="02020603050405020304" pitchFamily="18" charset="0"/>
              </a:rPr>
              <a:t> clip </a:t>
            </a:r>
            <a:r>
              <a:rPr lang="en-US" sz="2200" b="1" dirty="0" err="1">
                <a:latin typeface="#9Slide03 AmpleSoft Thin" panose="02000000000000000000" pitchFamily="2" charset="-93"/>
                <a:ea typeface="Times New Roman" panose="02020603050405020304" pitchFamily="18" charset="0"/>
              </a:rPr>
              <a:t>phong</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cảnh</a:t>
            </a:r>
            <a:r>
              <a:rPr lang="en-US" sz="2200" b="1" dirty="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phim</a:t>
            </a:r>
            <a:r>
              <a:rPr lang="en-US" sz="2200" b="1" dirty="0" smtClean="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ảnh</a:t>
            </a:r>
            <a:r>
              <a:rPr lang="en-US" sz="2200" b="1" dirty="0" smtClean="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có</a:t>
            </a:r>
            <a:r>
              <a:rPr lang="en-US" sz="2200" b="1" dirty="0">
                <a:latin typeface="#9Slide03 AmpleSoft Thin" panose="02000000000000000000" pitchFamily="2" charset="-93"/>
                <a:ea typeface="Times New Roman" panose="02020603050405020304" pitchFamily="18" charset="0"/>
              </a:rPr>
              <a:t> </a:t>
            </a:r>
            <a:r>
              <a:rPr lang="en-US" sz="2400" b="1" dirty="0" err="1">
                <a:latin typeface="#9Slide03 AmpleSoft Thin" panose="02000000000000000000" pitchFamily="2" charset="-93"/>
                <a:ea typeface="Times New Roman" panose="02020603050405020304" pitchFamily="18" charset="0"/>
              </a:rPr>
              <a:t>nội</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dụng</a:t>
            </a:r>
            <a:r>
              <a:rPr lang="en-US" sz="2200" b="1" dirty="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tích</a:t>
            </a:r>
            <a:r>
              <a:rPr lang="en-US" sz="2200" b="1" dirty="0" smtClean="0">
                <a:latin typeface="#9Slide03 AmpleSoft Thin" panose="02000000000000000000" pitchFamily="2" charset="-93"/>
                <a:ea typeface="Times New Roman" panose="02020603050405020304" pitchFamily="18" charset="0"/>
              </a:rPr>
              <a:t> </a:t>
            </a:r>
            <a:r>
              <a:rPr lang="en-US" sz="2200" b="1" dirty="0" err="1" smtClean="0">
                <a:latin typeface="#9Slide03 AmpleSoft Thin" panose="02000000000000000000" pitchFamily="2" charset="-93"/>
                <a:ea typeface="Times New Roman" panose="02020603050405020304" pitchFamily="18" charset="0"/>
              </a:rPr>
              <a:t>cực</a:t>
            </a:r>
            <a:r>
              <a:rPr lang="en-US" sz="2200" b="1" dirty="0" smtClean="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lành</a:t>
            </a:r>
            <a:r>
              <a:rPr lang="en-US" sz="2200" b="1" dirty="0">
                <a:latin typeface="#9Slide03 AmpleSoft Thin" panose="02000000000000000000" pitchFamily="2" charset="-93"/>
                <a:ea typeface="Times New Roman" panose="02020603050405020304" pitchFamily="18" charset="0"/>
              </a:rPr>
              <a:t> </a:t>
            </a:r>
            <a:r>
              <a:rPr lang="en-US" sz="2200" b="1" dirty="0" err="1">
                <a:latin typeface="#9Slide03 AmpleSoft Thin" panose="02000000000000000000" pitchFamily="2" charset="-93"/>
                <a:ea typeface="Times New Roman" panose="02020603050405020304" pitchFamily="18" charset="0"/>
              </a:rPr>
              <a:t>mạnh</a:t>
            </a:r>
            <a:r>
              <a:rPr lang="en-US" sz="2200" b="1" dirty="0">
                <a:latin typeface="#9Slide03 AmpleSoft Thin" panose="02000000000000000000" pitchFamily="2" charset="-93"/>
                <a:ea typeface="Times New Roman" panose="02020603050405020304" pitchFamily="18" charset="0"/>
              </a:rPr>
              <a:t>.</a:t>
            </a:r>
            <a:endParaRPr lang="vi-VN" sz="2200" dirty="0">
              <a:effectLst/>
              <a:latin typeface="#9Slide03 AmpleSoft Thin" panose="02000000000000000000" pitchFamily="2" charset="-93"/>
              <a:ea typeface="Times New Roman" panose="02020603050405020304" pitchFamily="18" charset="0"/>
            </a:endParaRPr>
          </a:p>
        </p:txBody>
      </p:sp>
      <p:sp>
        <p:nvSpPr>
          <p:cNvPr id="11" name="Google Shape;128;p17"/>
          <p:cNvSpPr txBox="1">
            <a:spLocks/>
          </p:cNvSpPr>
          <p:nvPr/>
        </p:nvSpPr>
        <p:spPr>
          <a:xfrm>
            <a:off x="459101" y="326475"/>
            <a:ext cx="6654187" cy="1050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nSpc>
                <a:spcPct val="100000"/>
              </a:lnSpc>
            </a:pPr>
            <a:r>
              <a:rPr lang="vi-VN" sz="3600" dirty="0" smtClean="0">
                <a:solidFill>
                  <a:srgbClr val="0B6AB1"/>
                </a:solidFill>
                <a:latin typeface="#9Slide03 BoosterNextFYBlack" panose="02000A03000000020004" pitchFamily="2" charset="-93"/>
              </a:rPr>
              <a:t>NHIỆM VỤ 7: SUY NGHĨ TÍCH CỰC ĐỂ KIỂM SOÁT CẢM XÚC</a:t>
            </a:r>
            <a:endParaRPr lang="vi-VN" sz="3600" dirty="0">
              <a:solidFill>
                <a:srgbClr val="0B6AB1"/>
              </a:solidFill>
              <a:latin typeface="#9Slide03 BoosterNextFYBlack" panose="02000A03000000020004" pitchFamily="2" charset="-93"/>
            </a:endParaRPr>
          </a:p>
        </p:txBody>
      </p:sp>
      <p:sp>
        <p:nvSpPr>
          <p:cNvPr id="2" name="Rectangle 1"/>
          <p:cNvSpPr/>
          <p:nvPr/>
        </p:nvSpPr>
        <p:spPr>
          <a:xfrm>
            <a:off x="499833" y="1941023"/>
            <a:ext cx="5731634" cy="2677656"/>
          </a:xfrm>
          <a:prstGeom prst="rect">
            <a:avLst/>
          </a:prstGeom>
          <a:gradFill flip="none" rotWithShape="1">
            <a:gsLst>
              <a:gs pos="40000">
                <a:schemeClr val="accent3">
                  <a:lumMod val="40000"/>
                  <a:lumOff val="60000"/>
                </a:schemeClr>
              </a:gs>
              <a:gs pos="87000">
                <a:schemeClr val="accent5">
                  <a:lumMod val="60000"/>
                  <a:lumOff val="40000"/>
                </a:schemeClr>
              </a:gs>
            </a:gsLst>
            <a:path path="shape">
              <a:fillToRect l="50000" t="50000" r="50000" b="50000"/>
            </a:path>
            <a:tileRect/>
          </a:gradFill>
        </p:spPr>
        <p:txBody>
          <a:bodyPr wrap="square">
            <a:spAutoFit/>
          </a:bodyPr>
          <a:lstStyle/>
          <a:p>
            <a:pPr algn="ctr"/>
            <a:r>
              <a:rPr lang="vi-VN" sz="2800" b="1" dirty="0" smtClean="0">
                <a:solidFill>
                  <a:schemeClr val="tx1"/>
                </a:solidFill>
                <a:effectLst>
                  <a:outerShdw blurRad="38100" dist="38100" dir="2700000" algn="tl">
                    <a:srgbClr val="000000">
                      <a:alpha val="43137"/>
                    </a:srgbClr>
                  </a:outerShdw>
                </a:effectLst>
                <a:latin typeface="#9Slide05 SVNKitten" pitchFamily="2" charset="-93"/>
              </a:rPr>
              <a:t>Nghịch </a:t>
            </a:r>
            <a:r>
              <a:rPr lang="vi-VN" sz="2800" b="1" dirty="0">
                <a:solidFill>
                  <a:schemeClr val="tx1"/>
                </a:solidFill>
                <a:effectLst>
                  <a:outerShdw blurRad="38100" dist="38100" dir="2700000" algn="tl">
                    <a:srgbClr val="000000">
                      <a:alpha val="43137"/>
                    </a:srgbClr>
                  </a:outerShdw>
                </a:effectLst>
                <a:latin typeface="#9Slide05 SVNKitten" pitchFamily="2" charset="-93"/>
              </a:rPr>
              <a:t>cảnh là một phần của cuộc sống. Nó không thể bị kiểm soát. </a:t>
            </a:r>
            <a:endParaRPr lang="vi-VN" sz="2800" b="1" dirty="0" smtClean="0">
              <a:solidFill>
                <a:schemeClr val="tx1"/>
              </a:solidFill>
              <a:effectLst>
                <a:outerShdw blurRad="38100" dist="38100" dir="2700000" algn="tl">
                  <a:srgbClr val="000000">
                    <a:alpha val="43137"/>
                  </a:srgbClr>
                </a:outerShdw>
              </a:effectLst>
              <a:latin typeface="#9Slide05 SVNKitten" pitchFamily="2" charset="-93"/>
            </a:endParaRPr>
          </a:p>
          <a:p>
            <a:pPr algn="ctr"/>
            <a:r>
              <a:rPr lang="vi-VN" sz="2800" b="1" dirty="0" smtClean="0">
                <a:solidFill>
                  <a:schemeClr val="tx1"/>
                </a:solidFill>
                <a:effectLst>
                  <a:outerShdw blurRad="38100" dist="38100" dir="2700000" algn="tl">
                    <a:srgbClr val="000000">
                      <a:alpha val="43137"/>
                    </a:srgbClr>
                  </a:outerShdw>
                </a:effectLst>
                <a:latin typeface="#9Slide05 SVNKitten" pitchFamily="2" charset="-93"/>
              </a:rPr>
              <a:t>Cái </a:t>
            </a:r>
            <a:r>
              <a:rPr lang="vi-VN" sz="2800" b="1" dirty="0">
                <a:solidFill>
                  <a:schemeClr val="tx1"/>
                </a:solidFill>
                <a:effectLst>
                  <a:outerShdw blurRad="38100" dist="38100" dir="2700000" algn="tl">
                    <a:srgbClr val="000000">
                      <a:alpha val="43137"/>
                    </a:srgbClr>
                  </a:outerShdw>
                </a:effectLst>
                <a:latin typeface="#9Slide05 SVNKitten" pitchFamily="2" charset="-93"/>
              </a:rPr>
              <a:t>có thể kiểm soát </a:t>
            </a:r>
            <a:r>
              <a:rPr lang="vi-VN" sz="2800" b="1" dirty="0" smtClean="0">
                <a:solidFill>
                  <a:schemeClr val="tx1"/>
                </a:solidFill>
                <a:effectLst>
                  <a:outerShdw blurRad="38100" dist="38100" dir="2700000" algn="tl">
                    <a:srgbClr val="000000">
                      <a:alpha val="43137"/>
                    </a:srgbClr>
                  </a:outerShdw>
                </a:effectLst>
                <a:latin typeface="#9Slide05 SVNKitten" pitchFamily="2" charset="-93"/>
              </a:rPr>
              <a:t>nó chính </a:t>
            </a:r>
            <a:r>
              <a:rPr lang="vi-VN" sz="2800" b="1" dirty="0">
                <a:solidFill>
                  <a:schemeClr val="tx1"/>
                </a:solidFill>
                <a:effectLst>
                  <a:outerShdw blurRad="38100" dist="38100" dir="2700000" algn="tl">
                    <a:srgbClr val="000000">
                      <a:alpha val="43137"/>
                    </a:srgbClr>
                  </a:outerShdw>
                </a:effectLst>
                <a:latin typeface="#9Slide05 SVNKitten" pitchFamily="2" charset="-93"/>
              </a:rPr>
              <a:t>là cách chúng ta phản ứng trước nghịch cảnh</a:t>
            </a:r>
            <a:r>
              <a:rPr lang="vi-VN" sz="2800" b="1" dirty="0" smtClean="0">
                <a:solidFill>
                  <a:schemeClr val="tx1"/>
                </a:solidFill>
                <a:effectLst>
                  <a:outerShdw blurRad="38100" dist="38100" dir="2700000" algn="tl">
                    <a:srgbClr val="000000">
                      <a:alpha val="43137"/>
                    </a:srgbClr>
                  </a:outerShdw>
                </a:effectLst>
                <a:latin typeface="#9Slide05 SVNKitten" pitchFamily="2" charset="-93"/>
              </a:rPr>
              <a:t>.</a:t>
            </a:r>
          </a:p>
          <a:p>
            <a:pPr algn="ctr"/>
            <a:r>
              <a:rPr lang="vi-VN" sz="2800" b="1" dirty="0" smtClean="0">
                <a:solidFill>
                  <a:schemeClr val="tx1"/>
                </a:solidFill>
                <a:effectLst>
                  <a:outerShdw blurRad="38100" dist="38100" dir="2700000" algn="tl">
                    <a:srgbClr val="000000">
                      <a:alpha val="43137"/>
                    </a:srgbClr>
                  </a:outerShdw>
                </a:effectLst>
                <a:latin typeface="#9Slide05 SVNKitten" pitchFamily="2" charset="-93"/>
              </a:rPr>
              <a:t>Hãy luôn suy nghĩ tích cực.</a:t>
            </a:r>
          </a:p>
          <a:p>
            <a:pPr algn="ctr"/>
            <a:r>
              <a:rPr lang="vi-VN" sz="2800" b="1" dirty="0">
                <a:solidFill>
                  <a:schemeClr val="tx1"/>
                </a:solidFill>
                <a:effectLst>
                  <a:outerShdw blurRad="38100" dist="38100" dir="2700000" algn="tl">
                    <a:srgbClr val="000000">
                      <a:alpha val="43137"/>
                    </a:srgbClr>
                  </a:outerShdw>
                </a:effectLst>
                <a:latin typeface="#9Slide05 SVNKitten" pitchFamily="2" charset="-93"/>
              </a:rPr>
              <a:t> </a:t>
            </a:r>
            <a:r>
              <a:rPr lang="vi-VN" sz="2800" b="1" dirty="0" smtClean="0">
                <a:solidFill>
                  <a:schemeClr val="tx1"/>
                </a:solidFill>
                <a:effectLst>
                  <a:outerShdw blurRad="38100" dist="38100" dir="2700000" algn="tl">
                    <a:srgbClr val="000000">
                      <a:alpha val="43137"/>
                    </a:srgbClr>
                  </a:outerShdw>
                </a:effectLst>
                <a:latin typeface="#9Slide05 SVNKitten" pitchFamily="2" charset="-93"/>
              </a:rPr>
              <a:t>                                - ST-</a:t>
            </a:r>
            <a:endParaRPr lang="vi-VN" sz="2800" b="1" dirty="0">
              <a:solidFill>
                <a:schemeClr val="tx1"/>
              </a:solidFill>
              <a:effectLst>
                <a:outerShdw blurRad="38100" dist="38100" dir="2700000" algn="tl">
                  <a:srgbClr val="000000">
                    <a:alpha val="43137"/>
                  </a:srgbClr>
                </a:outerShdw>
              </a:effectLst>
              <a:latin typeface="#9Slide05 SVNKitten" pitchFamily="2" charset="-93"/>
            </a:endParaRPr>
          </a:p>
        </p:txBody>
      </p:sp>
      <p:grpSp>
        <p:nvGrpSpPr>
          <p:cNvPr id="7" name="Google Shape;1063;p50"/>
          <p:cNvGrpSpPr/>
          <p:nvPr/>
        </p:nvGrpSpPr>
        <p:grpSpPr>
          <a:xfrm>
            <a:off x="330503" y="1422025"/>
            <a:ext cx="554153" cy="563648"/>
            <a:chOff x="5526246" y="1011207"/>
            <a:chExt cx="592758" cy="720086"/>
          </a:xfrm>
        </p:grpSpPr>
        <p:sp>
          <p:nvSpPr>
            <p:cNvPr id="8" name="Google Shape;1064;p50"/>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065;p50"/>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066;p50"/>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67;p50"/>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68;p50"/>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69;p50"/>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par>
                                <p:cTn id="18" presetID="14" presetClass="exit" presetSubtype="10" fill="hold" grpId="1" nodeType="withEffect">
                                  <p:stCondLst>
                                    <p:cond delay="0"/>
                                  </p:stCondLst>
                                  <p:childTnLst>
                                    <p:animEffect transition="out" filter="randombar(horizontal)">
                                      <p:cBhvr>
                                        <p:cTn id="19" dur="500"/>
                                        <p:tgtEl>
                                          <p:spTgt spid="5">
                                            <p:txEl>
                                              <p:pRg st="1" end="1"/>
                                            </p:txEl>
                                          </p:spTgt>
                                        </p:tgtEl>
                                      </p:cBhvr>
                                    </p:animEffect>
                                    <p:set>
                                      <p:cBhvr>
                                        <p:cTn id="20" dur="1" fill="hold">
                                          <p:stCondLst>
                                            <p:cond delay="499"/>
                                          </p:stCondLst>
                                        </p:cTn>
                                        <p:tgtEl>
                                          <p:spTgt spid="5">
                                            <p:txEl>
                                              <p:pRg st="1" end="1"/>
                                            </p:txEl>
                                          </p:spTgt>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rev="1"/>
      <p:bldP spid="5" grpId="1" build="allAtOnce"/>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9"/>
          <p:cNvSpPr/>
          <p:nvPr/>
        </p:nvSpPr>
        <p:spPr>
          <a:xfrm>
            <a:off x="0" y="-12594"/>
            <a:ext cx="6400800" cy="5156094"/>
          </a:xfrm>
          <a:prstGeom prst="rect">
            <a:avLst/>
          </a:prstGeom>
        </p:spPr>
        <p:txBody>
          <a:bodyPr>
            <a:prstTxWarp prst="textPlain">
              <a:avLst/>
            </a:prstTxWarp>
          </a:bodyPr>
          <a:lstStyle/>
          <a:p>
            <a:pPr lvl="0" algn="ctr"/>
            <a:r>
              <a:rPr lang="vi-VN" b="1" dirty="0" smtClean="0">
                <a:solidFill>
                  <a:srgbClr val="0B6AB1">
                    <a:alpha val="47490"/>
                  </a:srgbClr>
                </a:solidFill>
                <a:latin typeface="#9Slide04 Goku" panose="02000503000000020004" pitchFamily="2" charset="-93"/>
                <a:cs typeface="#9Slide03 Arima Madurai ExtraBo" panose="00000900000000000000" pitchFamily="2" charset="-93"/>
              </a:rPr>
              <a:t>NHIỆM VỤ 8</a:t>
            </a:r>
            <a:endParaRPr b="1" i="0" dirty="0">
              <a:ln>
                <a:noFill/>
              </a:ln>
              <a:solidFill>
                <a:srgbClr val="0B6AB1">
                  <a:alpha val="47490"/>
                </a:srgbClr>
              </a:solidFill>
              <a:latin typeface="#9Slide04 Goku" panose="02000503000000020004" pitchFamily="2" charset="-93"/>
              <a:cs typeface="#9Slide03 Arima Madurai ExtraBo" panose="00000900000000000000" pitchFamily="2" charset="-93"/>
            </a:endParaRPr>
          </a:p>
        </p:txBody>
      </p:sp>
      <p:sp>
        <p:nvSpPr>
          <p:cNvPr id="393" name="Google Shape;393;p39"/>
          <p:cNvSpPr txBox="1">
            <a:spLocks noGrp="1"/>
          </p:cNvSpPr>
          <p:nvPr>
            <p:ph type="ctrTitle"/>
          </p:nvPr>
        </p:nvSpPr>
        <p:spPr>
          <a:xfrm>
            <a:off x="328325" y="3522043"/>
            <a:ext cx="5323327" cy="105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dirty="0" smtClean="0">
                <a:latin typeface="#9Slide03 BoosterNextFYBlack" panose="02000A03000000020004" pitchFamily="2" charset="-93"/>
              </a:rPr>
              <a:t>SÁNG TẠO </a:t>
            </a:r>
            <a:br>
              <a:rPr lang="vi-VN" dirty="0" smtClean="0">
                <a:latin typeface="#9Slide03 BoosterNextFYBlack" panose="02000A03000000020004" pitchFamily="2" charset="-93"/>
              </a:rPr>
            </a:br>
            <a:r>
              <a:rPr lang="vi-VN" dirty="0" smtClean="0">
                <a:latin typeface="#9Slide03 BoosterNextFYBlack" panose="02000A03000000020004" pitchFamily="2" charset="-93"/>
              </a:rPr>
              <a:t>CHIẾC LỌ THẦN KÌ</a:t>
            </a:r>
            <a:endParaRPr dirty="0">
              <a:latin typeface="#9Slide03 BoosterNextFYBlack" panose="02000A03000000020004" pitchFamily="2" charset="-93"/>
            </a:endParaRPr>
          </a:p>
        </p:txBody>
      </p:sp>
      <p:sp>
        <p:nvSpPr>
          <p:cNvPr id="394" name="Google Shape;394;p39"/>
          <p:cNvSpPr txBox="1">
            <a:spLocks noGrp="1"/>
          </p:cNvSpPr>
          <p:nvPr>
            <p:ph type="subTitle" idx="1"/>
          </p:nvPr>
        </p:nvSpPr>
        <p:spPr>
          <a:xfrm>
            <a:off x="328325" y="4572943"/>
            <a:ext cx="5026200" cy="369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vi-VN" dirty="0" smtClean="0"/>
              <a:t>SGK trang 20</a:t>
            </a:r>
            <a:endParaRPr dirty="0"/>
          </a:p>
        </p:txBody>
      </p:sp>
      <p:pic>
        <p:nvPicPr>
          <p:cNvPr id="2" name="Picture 1"/>
          <p:cNvPicPr>
            <a:picLocks noChangeAspect="1"/>
          </p:cNvPicPr>
          <p:nvPr/>
        </p:nvPicPr>
        <p:blipFill>
          <a:blip r:embed="rId3"/>
          <a:stretch>
            <a:fillRect/>
          </a:stretch>
        </p:blipFill>
        <p:spPr>
          <a:xfrm>
            <a:off x="7847388" y="232228"/>
            <a:ext cx="1045162" cy="1179436"/>
          </a:xfrm>
          <a:prstGeom prst="rect">
            <a:avLst/>
          </a:prstGeom>
        </p:spPr>
      </p:pic>
      <p:pic>
        <p:nvPicPr>
          <p:cNvPr id="3" name="Picture 2"/>
          <p:cNvPicPr>
            <a:picLocks noChangeAspect="1"/>
          </p:cNvPicPr>
          <p:nvPr/>
        </p:nvPicPr>
        <p:blipFill>
          <a:blip r:embed="rId4"/>
          <a:stretch>
            <a:fillRect/>
          </a:stretch>
        </p:blipFill>
        <p:spPr>
          <a:xfrm rot="15744227">
            <a:off x="7553919" y="1696246"/>
            <a:ext cx="1083146" cy="1116531"/>
          </a:xfrm>
          <a:prstGeom prst="rect">
            <a:avLst/>
          </a:prstGeom>
        </p:spPr>
      </p:pic>
      <p:pic>
        <p:nvPicPr>
          <p:cNvPr id="4" name="Picture 3"/>
          <p:cNvPicPr>
            <a:picLocks noChangeAspect="1"/>
          </p:cNvPicPr>
          <p:nvPr/>
        </p:nvPicPr>
        <p:blipFill>
          <a:blip r:embed="rId5"/>
          <a:stretch>
            <a:fillRect/>
          </a:stretch>
        </p:blipFill>
        <p:spPr>
          <a:xfrm>
            <a:off x="8369969" y="3329588"/>
            <a:ext cx="677488" cy="11432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31"/>
          <p:cNvSpPr txBox="1">
            <a:spLocks noGrp="1"/>
          </p:cNvSpPr>
          <p:nvPr>
            <p:ph type="body" idx="1"/>
          </p:nvPr>
        </p:nvSpPr>
        <p:spPr>
          <a:xfrm>
            <a:off x="287882" y="1219515"/>
            <a:ext cx="3246150" cy="15426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endParaRPr lang="vi-VN" sz="1600" b="1" dirty="0">
              <a:latin typeface="Muli" panose="00000500000000000000" pitchFamily="2" charset="-93"/>
            </a:endParaRPr>
          </a:p>
          <a:p>
            <a:pPr marL="0" lvl="0" indent="0" algn="just" rtl="0">
              <a:spcBef>
                <a:spcPts val="0"/>
              </a:spcBef>
              <a:spcAft>
                <a:spcPts val="0"/>
              </a:spcAft>
              <a:buNone/>
            </a:pPr>
            <a:r>
              <a:rPr lang="vi-VN" sz="1600" dirty="0" smtClean="0">
                <a:latin typeface="Muli" panose="00000500000000000000" pitchFamily="2" charset="-93"/>
              </a:rPr>
              <a:t>Dành thời gian cuối ngày để viết những điều tốt đẹp em đã làm được, nhận được trong ngày vào những mảnh giấy và bỏ vào lọ NHẮC NHỞ</a:t>
            </a:r>
            <a:endParaRPr sz="1600" dirty="0">
              <a:latin typeface="Muli" panose="00000500000000000000" pitchFamily="2" charset="-93"/>
            </a:endParaRPr>
          </a:p>
        </p:txBody>
      </p:sp>
      <p:sp>
        <p:nvSpPr>
          <p:cNvPr id="301" name="Google Shape;301;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302" name="Google Shape;302;p31"/>
          <p:cNvSpPr txBox="1">
            <a:spLocks noGrp="1"/>
          </p:cNvSpPr>
          <p:nvPr>
            <p:ph type="body" idx="1"/>
          </p:nvPr>
        </p:nvSpPr>
        <p:spPr>
          <a:xfrm>
            <a:off x="626600" y="3170600"/>
            <a:ext cx="2034000" cy="1542600"/>
          </a:xfrm>
          <a:prstGeom prst="rect">
            <a:avLst/>
          </a:prstGeom>
        </p:spPr>
        <p:txBody>
          <a:bodyPr spcFirstLastPara="1" wrap="square" lIns="0" tIns="0" rIns="0" bIns="0" anchor="t" anchorCtr="0">
            <a:noAutofit/>
          </a:bodyPr>
          <a:lstStyle/>
          <a:p>
            <a:pPr marL="0" lvl="0" indent="0" algn="l" rtl="0">
              <a:spcBef>
                <a:spcPts val="800"/>
              </a:spcBef>
              <a:spcAft>
                <a:spcPts val="800"/>
              </a:spcAft>
              <a:buNone/>
            </a:pPr>
            <a:r>
              <a:rPr lang="en" sz="1200" dirty="0" smtClean="0"/>
              <a:t>.</a:t>
            </a:r>
            <a:endParaRPr sz="1200" dirty="0"/>
          </a:p>
        </p:txBody>
      </p:sp>
      <p:sp>
        <p:nvSpPr>
          <p:cNvPr id="11" name="Google Shape;393;p39"/>
          <p:cNvSpPr txBox="1">
            <a:spLocks/>
          </p:cNvSpPr>
          <p:nvPr/>
        </p:nvSpPr>
        <p:spPr>
          <a:xfrm>
            <a:off x="4340604" y="119879"/>
            <a:ext cx="5782660" cy="58134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vi-VN" dirty="0" smtClean="0">
                <a:latin typeface="#9Slide03 BoosterNextFYBlack" panose="02000A03000000020004" pitchFamily="2" charset="-93"/>
              </a:rPr>
              <a:t>4 CHIẾC LỌ THẦN KÌ</a:t>
            </a:r>
            <a:endParaRPr lang="vi-VN" dirty="0">
              <a:latin typeface="#9Slide03 BoosterNextFYBlack" panose="02000A03000000020004" pitchFamily="2" charset="-93"/>
            </a:endParaRPr>
          </a:p>
        </p:txBody>
      </p:sp>
      <p:pic>
        <p:nvPicPr>
          <p:cNvPr id="5" name="Picture 4"/>
          <p:cNvPicPr>
            <a:picLocks noChangeAspect="1"/>
          </p:cNvPicPr>
          <p:nvPr/>
        </p:nvPicPr>
        <p:blipFill rotWithShape="1">
          <a:blip r:embed="rId3"/>
          <a:srcRect b="64448"/>
          <a:stretch/>
        </p:blipFill>
        <p:spPr>
          <a:xfrm>
            <a:off x="768908" y="760980"/>
            <a:ext cx="2095568" cy="753728"/>
          </a:xfrm>
          <a:prstGeom prst="rect">
            <a:avLst/>
          </a:prstGeom>
        </p:spPr>
      </p:pic>
      <p:pic>
        <p:nvPicPr>
          <p:cNvPr id="6" name="Picture 5"/>
          <p:cNvPicPr>
            <a:picLocks noChangeAspect="1"/>
          </p:cNvPicPr>
          <p:nvPr/>
        </p:nvPicPr>
        <p:blipFill rotWithShape="1">
          <a:blip r:embed="rId4"/>
          <a:srcRect t="1302" b="59146"/>
          <a:stretch/>
        </p:blipFill>
        <p:spPr>
          <a:xfrm>
            <a:off x="5160047" y="827889"/>
            <a:ext cx="2071887" cy="639965"/>
          </a:xfrm>
          <a:prstGeom prst="rect">
            <a:avLst/>
          </a:prstGeom>
        </p:spPr>
      </p:pic>
      <p:sp>
        <p:nvSpPr>
          <p:cNvPr id="16" name="Google Shape;298;p31"/>
          <p:cNvSpPr txBox="1">
            <a:spLocks noGrp="1"/>
          </p:cNvSpPr>
          <p:nvPr>
            <p:ph type="body" idx="1"/>
          </p:nvPr>
        </p:nvSpPr>
        <p:spPr>
          <a:xfrm>
            <a:off x="4808293" y="1382858"/>
            <a:ext cx="2775396" cy="1542600"/>
          </a:xfrm>
          <a:prstGeom prst="rect">
            <a:avLst/>
          </a:prstGeom>
        </p:spPr>
        <p:txBody>
          <a:bodyPr spcFirstLastPara="1" wrap="square" lIns="0" tIns="0" rIns="0" bIns="0" anchor="t" anchorCtr="0">
            <a:noAutofit/>
          </a:bodyPr>
          <a:lstStyle/>
          <a:p>
            <a:pPr marL="0" lvl="0" indent="0" algn="just" rtl="0">
              <a:spcBef>
                <a:spcPts val="800"/>
              </a:spcBef>
              <a:spcAft>
                <a:spcPts val="800"/>
              </a:spcAft>
              <a:buNone/>
            </a:pPr>
            <a:r>
              <a:rPr lang="vi-VN" sz="1600" dirty="0" smtClean="0">
                <a:latin typeface="Muli" panose="00000500000000000000" pitchFamily="2" charset="-93"/>
              </a:rPr>
              <a:t>Viết vào mỗi mảnh giấy một điều giản dị làm em thích thú và bỏ vào lọ THÚ VỊ</a:t>
            </a:r>
            <a:endParaRPr sz="1600" dirty="0">
              <a:latin typeface="Muli" panose="00000500000000000000" pitchFamily="2" charset="-93"/>
            </a:endParaRPr>
          </a:p>
        </p:txBody>
      </p:sp>
      <p:pic>
        <p:nvPicPr>
          <p:cNvPr id="7" name="Picture 6"/>
          <p:cNvPicPr>
            <a:picLocks noChangeAspect="1"/>
          </p:cNvPicPr>
          <p:nvPr/>
        </p:nvPicPr>
        <p:blipFill rotWithShape="1">
          <a:blip r:embed="rId5"/>
          <a:srcRect b="61806"/>
          <a:stretch/>
        </p:blipFill>
        <p:spPr>
          <a:xfrm>
            <a:off x="5246726" y="2492487"/>
            <a:ext cx="1985208" cy="644950"/>
          </a:xfrm>
          <a:prstGeom prst="rect">
            <a:avLst/>
          </a:prstGeom>
        </p:spPr>
      </p:pic>
      <p:sp>
        <p:nvSpPr>
          <p:cNvPr id="18" name="Google Shape;298;p31"/>
          <p:cNvSpPr txBox="1">
            <a:spLocks noGrp="1"/>
          </p:cNvSpPr>
          <p:nvPr>
            <p:ph type="body" idx="1"/>
          </p:nvPr>
        </p:nvSpPr>
        <p:spPr>
          <a:xfrm>
            <a:off x="4119736" y="3178791"/>
            <a:ext cx="3490181" cy="15426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vi-VN" sz="1600" dirty="0" smtClean="0">
                <a:latin typeface="Muli" panose="00000500000000000000" pitchFamily="2" charset="-93"/>
              </a:rPr>
              <a:t>Viết vào mỗi mảnh giấy một từ chỉ tính cách tốt đẹp và cho những mảnh giấy này vào lọ THỬ THÁCH</a:t>
            </a:r>
          </a:p>
          <a:p>
            <a:pPr marL="0" lvl="0" indent="0" algn="just" rtl="0">
              <a:spcBef>
                <a:spcPts val="0"/>
              </a:spcBef>
              <a:spcAft>
                <a:spcPts val="0"/>
              </a:spcAft>
              <a:buNone/>
            </a:pPr>
            <a:r>
              <a:rPr lang="vi-VN" sz="1600" dirty="0" smtClean="0">
                <a:latin typeface="Muli" panose="00000500000000000000" pitchFamily="2" charset="-93"/>
                <a:sym typeface="Wingdings" panose="05000000000000000000" pitchFamily="2" charset="2"/>
              </a:rPr>
              <a:t> Mỗi ngày em lấy bất kỳ một mảnh giấy xem từ nào xuất hiện thì em nghĩ xem hôm đó làm gì để đạt được tính cách đó.</a:t>
            </a:r>
            <a:endParaRPr sz="1600" dirty="0">
              <a:latin typeface="Muli" panose="00000500000000000000" pitchFamily="2" charset="-93"/>
            </a:endParaRPr>
          </a:p>
        </p:txBody>
      </p:sp>
      <p:pic>
        <p:nvPicPr>
          <p:cNvPr id="8" name="Picture 7"/>
          <p:cNvPicPr>
            <a:picLocks noChangeAspect="1"/>
          </p:cNvPicPr>
          <p:nvPr/>
        </p:nvPicPr>
        <p:blipFill rotWithShape="1">
          <a:blip r:embed="rId6"/>
          <a:srcRect t="4185" b="52992"/>
          <a:stretch/>
        </p:blipFill>
        <p:spPr>
          <a:xfrm>
            <a:off x="831454" y="2925458"/>
            <a:ext cx="2142135" cy="678126"/>
          </a:xfrm>
          <a:prstGeom prst="rect">
            <a:avLst/>
          </a:prstGeom>
        </p:spPr>
      </p:pic>
      <p:sp>
        <p:nvSpPr>
          <p:cNvPr id="21" name="Google Shape;298;p31"/>
          <p:cNvSpPr txBox="1">
            <a:spLocks noGrp="1"/>
          </p:cNvSpPr>
          <p:nvPr>
            <p:ph type="body" idx="1"/>
          </p:nvPr>
        </p:nvSpPr>
        <p:spPr>
          <a:xfrm>
            <a:off x="287882" y="3637929"/>
            <a:ext cx="3246150" cy="1505571"/>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vi-VN" sz="1600" dirty="0" smtClean="0">
                <a:latin typeface="Muli" panose="00000500000000000000" pitchFamily="2" charset="-93"/>
              </a:rPr>
              <a:t>Viết vào mỗi mảnh giấy một kiểu cười vui vẻ và bỏ vào lọ CƯỜI</a:t>
            </a:r>
          </a:p>
          <a:p>
            <a:pPr marL="0" lvl="0" indent="0" algn="just" rtl="0">
              <a:spcBef>
                <a:spcPts val="0"/>
              </a:spcBef>
              <a:spcAft>
                <a:spcPts val="0"/>
              </a:spcAft>
              <a:buNone/>
            </a:pPr>
            <a:r>
              <a:rPr lang="vi-VN" sz="1600" dirty="0" smtClean="0">
                <a:latin typeface="Muli" panose="00000500000000000000" pitchFamily="2" charset="-93"/>
                <a:sym typeface="Wingdings" panose="05000000000000000000" pitchFamily="2" charset="2"/>
              </a:rPr>
              <a:t> Những lúc em thấy không vui, hãy lấy một mảnh giấy ra và cười điệu cười được ghi trong đó.</a:t>
            </a:r>
            <a:endParaRPr sz="1600" dirty="0">
              <a:latin typeface="Muli" panose="00000500000000000000" pitchFamily="2" charset="-93"/>
            </a:endParaRPr>
          </a:p>
        </p:txBody>
      </p:sp>
      <p:cxnSp>
        <p:nvCxnSpPr>
          <p:cNvPr id="12" name="Straight Connector 11"/>
          <p:cNvCxnSpPr/>
          <p:nvPr/>
        </p:nvCxnSpPr>
        <p:spPr>
          <a:xfrm>
            <a:off x="3904735" y="827889"/>
            <a:ext cx="0" cy="4315611"/>
          </a:xfrm>
          <a:prstGeom prst="line">
            <a:avLst/>
          </a:prstGeom>
          <a:ln w="38100">
            <a:solidFill>
              <a:srgbClr val="0B6AB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51470" y="3507856"/>
            <a:ext cx="1296501" cy="13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p:cNvPicPr>
            <a:picLocks noChangeAspect="1"/>
          </p:cNvPicPr>
          <p:nvPr/>
        </p:nvPicPr>
        <p:blipFill>
          <a:blip r:embed="rId7"/>
          <a:stretch>
            <a:fillRect/>
          </a:stretch>
        </p:blipFill>
        <p:spPr>
          <a:xfrm>
            <a:off x="5343746" y="3023990"/>
            <a:ext cx="1298561" cy="1341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7" name="Picture 6"/>
          <p:cNvPicPr>
            <a:picLocks noChangeAspect="1"/>
          </p:cNvPicPr>
          <p:nvPr/>
        </p:nvPicPr>
        <p:blipFill rotWithShape="1">
          <a:blip r:embed="rId2"/>
          <a:srcRect l="1530" r="1571"/>
          <a:stretch/>
        </p:blipFill>
        <p:spPr>
          <a:xfrm>
            <a:off x="840259" y="987476"/>
            <a:ext cx="6858000" cy="3686175"/>
          </a:xfrm>
          <a:prstGeom prst="rect">
            <a:avLst/>
          </a:prstGeom>
        </p:spPr>
      </p:pic>
      <p:sp>
        <p:nvSpPr>
          <p:cNvPr id="8" name="Oval 7"/>
          <p:cNvSpPr/>
          <p:nvPr/>
        </p:nvSpPr>
        <p:spPr>
          <a:xfrm>
            <a:off x="94613" y="1734747"/>
            <a:ext cx="745646" cy="34152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effectLst>
                  <a:outerShdw blurRad="38100" dist="38100" dir="2700000" algn="tl">
                    <a:srgbClr val="000000">
                      <a:alpha val="43137"/>
                    </a:srgbClr>
                  </a:outerShdw>
                </a:effectLst>
                <a:latin typeface="#9Slide05 Agile Script Calligra" panose="03070402050302030203" pitchFamily="66" charset="-93"/>
              </a:rPr>
              <a:t>My</a:t>
            </a:r>
            <a:endParaRPr lang="vi-VN" sz="2000" b="1" dirty="0">
              <a:effectLst>
                <a:outerShdw blurRad="38100" dist="38100" dir="2700000" algn="tl">
                  <a:srgbClr val="000000">
                    <a:alpha val="43137"/>
                  </a:srgbClr>
                </a:outerShdw>
              </a:effectLst>
              <a:latin typeface="#9Slide05 Agile Script Calligra" panose="03070402050302030203" pitchFamily="66" charset="-93"/>
            </a:endParaRPr>
          </a:p>
        </p:txBody>
      </p:sp>
      <p:sp>
        <p:nvSpPr>
          <p:cNvPr id="9" name="Oval 8"/>
          <p:cNvSpPr/>
          <p:nvPr/>
        </p:nvSpPr>
        <p:spPr>
          <a:xfrm>
            <a:off x="94613" y="2687344"/>
            <a:ext cx="745646" cy="28643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effectLst>
                  <a:outerShdw blurRad="38100" dist="38100" dir="2700000" algn="tl">
                    <a:srgbClr val="000000">
                      <a:alpha val="43137"/>
                    </a:srgbClr>
                  </a:outerShdw>
                </a:effectLst>
                <a:latin typeface="#9Slide05 Agile Script Calligra" panose="03070402050302030203" pitchFamily="66" charset="-93"/>
              </a:rPr>
              <a:t>An</a:t>
            </a:r>
            <a:endParaRPr lang="vi-VN" sz="2000" b="1" dirty="0">
              <a:effectLst>
                <a:outerShdw blurRad="38100" dist="38100" dir="2700000" algn="tl">
                  <a:srgbClr val="000000">
                    <a:alpha val="43137"/>
                  </a:srgbClr>
                </a:outerShdw>
              </a:effectLst>
              <a:latin typeface="#9Slide05 Agile Script Calligra" panose="03070402050302030203" pitchFamily="66" charset="-93"/>
            </a:endParaRPr>
          </a:p>
        </p:txBody>
      </p:sp>
      <p:sp>
        <p:nvSpPr>
          <p:cNvPr id="10" name="Oval 9"/>
          <p:cNvSpPr/>
          <p:nvPr/>
        </p:nvSpPr>
        <p:spPr>
          <a:xfrm>
            <a:off x="94613" y="3879425"/>
            <a:ext cx="745646" cy="28643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effectLst>
                  <a:outerShdw blurRad="38100" dist="38100" dir="2700000" algn="tl">
                    <a:srgbClr val="000000">
                      <a:alpha val="43137"/>
                    </a:srgbClr>
                  </a:outerShdw>
                </a:effectLst>
                <a:latin typeface="#9Slide05 Agile Script Calligra" panose="03070402050302030203" pitchFamily="66" charset="-93"/>
              </a:rPr>
              <a:t>Du</a:t>
            </a:r>
            <a:endParaRPr lang="vi-VN" sz="2000" b="1" dirty="0">
              <a:effectLst>
                <a:outerShdw blurRad="38100" dist="38100" dir="2700000" algn="tl">
                  <a:srgbClr val="000000">
                    <a:alpha val="43137"/>
                  </a:srgbClr>
                </a:outerShdw>
              </a:effectLst>
              <a:latin typeface="#9Slide05 Agile Script Calligra" panose="03070402050302030203" pitchFamily="66" charset="-93"/>
            </a:endParaRPr>
          </a:p>
        </p:txBody>
      </p:sp>
      <p:sp>
        <p:nvSpPr>
          <p:cNvPr id="11" name="Google Shape;393;p39"/>
          <p:cNvSpPr txBox="1">
            <a:spLocks/>
          </p:cNvSpPr>
          <p:nvPr/>
        </p:nvSpPr>
        <p:spPr>
          <a:xfrm>
            <a:off x="1915599" y="406133"/>
            <a:ext cx="5782660" cy="58134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pPr algn="r"/>
            <a:r>
              <a:rPr lang="vi-VN" dirty="0" smtClean="0">
                <a:solidFill>
                  <a:srgbClr val="0B6AB1"/>
                </a:solidFill>
                <a:latin typeface="#9Slide07 IcielBaliho Script" pitchFamily="2" charset="-93"/>
              </a:rPr>
              <a:t>Ví dụ về cách tạo </a:t>
            </a:r>
          </a:p>
          <a:p>
            <a:pPr algn="r"/>
            <a:r>
              <a:rPr lang="vi-VN" dirty="0" smtClean="0">
                <a:solidFill>
                  <a:srgbClr val="0B6AB1"/>
                </a:solidFill>
                <a:latin typeface="#9Slide07 IcielBaliho Script" pitchFamily="2" charset="-93"/>
              </a:rPr>
              <a:t>4 CHIẾC LỌ THẦN KÌ</a:t>
            </a:r>
            <a:endParaRPr lang="vi-VN" dirty="0">
              <a:solidFill>
                <a:srgbClr val="0B6AB1"/>
              </a:solidFill>
              <a:latin typeface="#9Slide07 IcielBaliho Script" pitchFamily="2" charset="-93"/>
            </a:endParaRPr>
          </a:p>
        </p:txBody>
      </p:sp>
    </p:spTree>
    <p:extLst>
      <p:ext uri="{BB962C8B-B14F-4D97-AF65-F5344CB8AC3E}">
        <p14:creationId xmlns:p14="http://schemas.microsoft.com/office/powerpoint/2010/main" val="2130669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37" name="Google Shape;137;p18"/>
          <p:cNvPicPr preferRelativeResize="0"/>
          <p:nvPr/>
        </p:nvPicPr>
        <p:blipFill rotWithShape="1">
          <a:blip r:embed="rId3">
            <a:alphaModFix/>
          </a:blip>
          <a:srcRect l="15046" r="31711"/>
          <a:stretch/>
        </p:blipFill>
        <p:spPr>
          <a:xfrm>
            <a:off x="0" y="0"/>
            <a:ext cx="4097520"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
        <p:nvSpPr>
          <p:cNvPr id="6" name="Rectangle 5"/>
          <p:cNvSpPr/>
          <p:nvPr/>
        </p:nvSpPr>
        <p:spPr>
          <a:xfrm>
            <a:off x="4757351" y="1092114"/>
            <a:ext cx="4195733" cy="2959272"/>
          </a:xfrm>
          <a:prstGeom prst="rect">
            <a:avLst/>
          </a:prstGeom>
          <a:ln w="57150">
            <a:solidFill>
              <a:srgbClr val="A2EAE9"/>
            </a:solidFill>
            <a:prstDash val="sysDot"/>
          </a:ln>
        </p:spPr>
        <p:txBody>
          <a:bodyPr wrap="square">
            <a:spAutoFit/>
          </a:bodyPr>
          <a:lstStyle/>
          <a:p>
            <a:pPr algn="ctr">
              <a:lnSpc>
                <a:spcPct val="115000"/>
              </a:lnSpc>
            </a:pPr>
            <a:r>
              <a:rPr lang="en-US" sz="2700" b="1" dirty="0" smtClean="0">
                <a:solidFill>
                  <a:schemeClr val="accent2">
                    <a:lumMod val="20000"/>
                    <a:lumOff val="80000"/>
                  </a:schemeClr>
                </a:solidFill>
                <a:latin typeface="#9Slide07 SVNBrandon Printed Sh" panose="02000000000000000000" pitchFamily="2" charset="0"/>
                <a:ea typeface="Times New Roman" panose="02020603050405020304" pitchFamily="18" charset="0"/>
              </a:rPr>
              <a:t>Xin </a:t>
            </a:r>
            <a:r>
              <a:rPr lang="en-US" sz="2700" b="1" dirty="0" err="1" smtClean="0">
                <a:solidFill>
                  <a:schemeClr val="accent2">
                    <a:lumMod val="20000"/>
                    <a:lumOff val="80000"/>
                  </a:schemeClr>
                </a:solidFill>
                <a:latin typeface="#9Slide07 SVNBrandon Printed Sh" panose="02000000000000000000" pitchFamily="2" charset="0"/>
                <a:ea typeface="Times New Roman" panose="02020603050405020304" pitchFamily="18" charset="0"/>
              </a:rPr>
              <a:t>mời</a:t>
            </a:r>
            <a:r>
              <a:rPr lang="en-US" sz="2700" b="1" dirty="0" smtClean="0">
                <a:solidFill>
                  <a:schemeClr val="accent2">
                    <a:lumMod val="20000"/>
                    <a:lumOff val="80000"/>
                  </a:schemeClr>
                </a:solidFill>
                <a:latin typeface="#9Slide07 SVNBrandon Printed Sh" panose="02000000000000000000" pitchFamily="2" charset="0"/>
                <a:ea typeface="Times New Roman" panose="02020603050405020304" pitchFamily="18" charset="0"/>
              </a:rPr>
              <a:t> </a:t>
            </a:r>
          </a:p>
          <a:p>
            <a:pPr algn="ctr">
              <a:lnSpc>
                <a:spcPct val="115000"/>
              </a:lnSpc>
            </a:pPr>
            <a:r>
              <a:rPr lang="en-US" sz="2700" b="1" dirty="0" err="1" smtClean="0">
                <a:solidFill>
                  <a:schemeClr val="tx1"/>
                </a:solidFill>
                <a:latin typeface="#9Slide07 SVNBrandon Printed Sh" panose="02000000000000000000" pitchFamily="2" charset="0"/>
                <a:ea typeface="Times New Roman" panose="02020603050405020304" pitchFamily="18" charset="0"/>
              </a:rPr>
              <a:t>các</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nhómtrưởng</a:t>
            </a:r>
            <a:r>
              <a:rPr lang="en-US" sz="2700" b="1" dirty="0" smtClean="0">
                <a:solidFill>
                  <a:schemeClr val="tx1"/>
                </a:solidFill>
                <a:latin typeface="#9Slide07 SVNBrandon Printed Sh" panose="02000000000000000000" pitchFamily="2" charset="0"/>
                <a:ea typeface="Times New Roman" panose="02020603050405020304" pitchFamily="18" charset="0"/>
              </a:rPr>
              <a:t> </a:t>
            </a:r>
          </a:p>
          <a:p>
            <a:pPr algn="ctr">
              <a:lnSpc>
                <a:spcPct val="115000"/>
              </a:lnSpc>
            </a:pPr>
            <a:r>
              <a:rPr lang="en-US" sz="2700" b="1" dirty="0" err="1" smtClean="0">
                <a:solidFill>
                  <a:schemeClr val="tx1"/>
                </a:solidFill>
                <a:latin typeface="#9Slide07 SVNBrandon Printed Sh" panose="02000000000000000000" pitchFamily="2" charset="0"/>
                <a:ea typeface="Times New Roman" panose="02020603050405020304" pitchFamily="18" charset="0"/>
              </a:rPr>
              <a:t>công</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bố</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số</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lượng</a:t>
            </a:r>
            <a:r>
              <a:rPr lang="en-US" sz="2700" b="1" dirty="0" smtClean="0">
                <a:solidFill>
                  <a:schemeClr val="tx1"/>
                </a:solidFill>
                <a:latin typeface="#9Slide07 SVNBrandon Printed Sh" panose="02000000000000000000" pitchFamily="2" charset="0"/>
                <a:ea typeface="Times New Roman" panose="02020603050405020304" pitchFamily="18" charset="0"/>
              </a:rPr>
              <a:t> </a:t>
            </a:r>
          </a:p>
          <a:p>
            <a:pPr algn="ctr">
              <a:lnSpc>
                <a:spcPct val="115000"/>
              </a:lnSpc>
            </a:pPr>
            <a:r>
              <a:rPr lang="en-US" sz="2700" b="1" dirty="0" err="1" smtClean="0">
                <a:solidFill>
                  <a:schemeClr val="tx1"/>
                </a:solidFill>
                <a:latin typeface="#9Slide07 SVNBrandon Printed Sh" panose="02000000000000000000" pitchFamily="2" charset="0"/>
                <a:ea typeface="Times New Roman" panose="02020603050405020304" pitchFamily="18" charset="0"/>
              </a:rPr>
              <a:t>mảnh</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giấy</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trong</a:t>
            </a:r>
            <a:r>
              <a:rPr lang="en-US" sz="2700" b="1" dirty="0" smtClean="0">
                <a:solidFill>
                  <a:schemeClr val="tx1"/>
                </a:solidFill>
                <a:latin typeface="#9Slide07 SVNBrandon Printed Sh" panose="02000000000000000000" pitchFamily="2" charset="0"/>
                <a:ea typeface="Times New Roman" panose="02020603050405020304" pitchFamily="18" charset="0"/>
              </a:rPr>
              <a:t> </a:t>
            </a:r>
          </a:p>
          <a:p>
            <a:pPr algn="ctr">
              <a:lnSpc>
                <a:spcPct val="115000"/>
              </a:lnSpc>
            </a:pPr>
            <a:r>
              <a:rPr lang="en-US" sz="2700" b="1" dirty="0" err="1" smtClean="0">
                <a:solidFill>
                  <a:schemeClr val="tx1"/>
                </a:solidFill>
                <a:latin typeface="#9Slide07 SVNBrandon Printed Sh" panose="02000000000000000000" pitchFamily="2" charset="0"/>
                <a:ea typeface="Times New Roman" panose="02020603050405020304" pitchFamily="18" charset="0"/>
              </a:rPr>
              <a:t>cả</a:t>
            </a:r>
            <a:r>
              <a:rPr lang="en-US" sz="2700" b="1" dirty="0" smtClean="0">
                <a:solidFill>
                  <a:schemeClr val="tx1"/>
                </a:solidFill>
                <a:latin typeface="#9Slide07 SVNBrandon Printed Sh" panose="02000000000000000000" pitchFamily="2" charset="0"/>
                <a:ea typeface="Times New Roman" panose="02020603050405020304" pitchFamily="18" charset="0"/>
              </a:rPr>
              <a:t> 4 </a:t>
            </a:r>
            <a:r>
              <a:rPr lang="en-US" sz="2700" b="1" dirty="0" err="1" smtClean="0">
                <a:solidFill>
                  <a:schemeClr val="tx1"/>
                </a:solidFill>
                <a:latin typeface="#9Slide07 SVNBrandon Printed Sh" panose="02000000000000000000" pitchFamily="2" charset="0"/>
                <a:ea typeface="Times New Roman" panose="02020603050405020304" pitchFamily="18" charset="0"/>
              </a:rPr>
              <a:t>lọ</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thần</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kỳ</a:t>
            </a:r>
            <a:r>
              <a:rPr lang="en-US" sz="2700" b="1" dirty="0" smtClean="0">
                <a:solidFill>
                  <a:schemeClr val="tx1"/>
                </a:solidFill>
                <a:latin typeface="#9Slide07 SVNBrandon Printed Sh" panose="02000000000000000000" pitchFamily="2" charset="0"/>
                <a:ea typeface="Times New Roman" panose="02020603050405020304" pitchFamily="18" charset="0"/>
              </a:rPr>
              <a:t> </a:t>
            </a:r>
          </a:p>
          <a:p>
            <a:pPr algn="ctr">
              <a:lnSpc>
                <a:spcPct val="115000"/>
              </a:lnSpc>
            </a:pPr>
            <a:r>
              <a:rPr lang="en-US" sz="2700" b="1" dirty="0" err="1" smtClean="0">
                <a:solidFill>
                  <a:schemeClr val="tx1"/>
                </a:solidFill>
                <a:latin typeface="#9Slide07 SVNBrandon Printed Sh" panose="02000000000000000000" pitchFamily="2" charset="0"/>
                <a:ea typeface="Times New Roman" panose="02020603050405020304" pitchFamily="18" charset="0"/>
              </a:rPr>
              <a:t>của</a:t>
            </a:r>
            <a:r>
              <a:rPr lang="en-US" sz="2700" b="1" dirty="0" smtClean="0">
                <a:solidFill>
                  <a:schemeClr val="tx1"/>
                </a:solidFill>
                <a:latin typeface="#9Slide07 SVNBrandon Printed Sh" panose="02000000000000000000" pitchFamily="2" charset="0"/>
                <a:ea typeface="Times New Roman" panose="02020603050405020304" pitchFamily="18" charset="0"/>
              </a:rPr>
              <a:t> </a:t>
            </a:r>
            <a:r>
              <a:rPr lang="en-US" sz="2700" b="1" dirty="0" err="1" smtClean="0">
                <a:solidFill>
                  <a:schemeClr val="tx1"/>
                </a:solidFill>
                <a:latin typeface="#9Slide07 SVNBrandon Printed Sh" panose="02000000000000000000" pitchFamily="2" charset="0"/>
                <a:ea typeface="Times New Roman" panose="02020603050405020304" pitchFamily="18" charset="0"/>
              </a:rPr>
              <a:t>mình</a:t>
            </a:r>
            <a:endParaRPr lang="vi-VN" sz="2700" dirty="0">
              <a:solidFill>
                <a:schemeClr val="tx1"/>
              </a:solidFill>
              <a:effectLst/>
              <a:latin typeface="#9Slide03 AmpleSoft Thin" panose="02000000000000000000" pitchFamily="2"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2" name="Google Shape;393;p39"/>
          <p:cNvSpPr txBox="1">
            <a:spLocks/>
          </p:cNvSpPr>
          <p:nvPr/>
        </p:nvSpPr>
        <p:spPr>
          <a:xfrm>
            <a:off x="302960" y="340851"/>
            <a:ext cx="5900131" cy="1062680"/>
          </a:xfrm>
          <a:prstGeom prst="rect">
            <a:avLst/>
          </a:prstGeom>
          <a:blipFill>
            <a:blip r:embed="rId3"/>
            <a:tile tx="0" ty="0" sx="100000" sy="100000" flip="none" algn="tl"/>
          </a:blip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pPr algn="ctr">
              <a:lnSpc>
                <a:spcPct val="100000"/>
              </a:lnSpc>
            </a:pPr>
            <a:r>
              <a:rPr lang="vi-VN" dirty="0" smtClean="0">
                <a:solidFill>
                  <a:schemeClr val="bg1"/>
                </a:solidFill>
                <a:latin typeface="#9Slide05 SantElia Script ExLig" panose="03010200040707000504" pitchFamily="66" charset="-93"/>
              </a:rPr>
              <a:t>Trải nghiệm và cảm nhận</a:t>
            </a:r>
          </a:p>
          <a:p>
            <a:pPr algn="ctr">
              <a:lnSpc>
                <a:spcPct val="100000"/>
              </a:lnSpc>
            </a:pPr>
            <a:r>
              <a:rPr lang="vi-VN" dirty="0" smtClean="0">
                <a:solidFill>
                  <a:schemeClr val="bg1"/>
                </a:solidFill>
                <a:latin typeface="#9Slide03 BoosterNextFYBlack" panose="02000A03000000020004" pitchFamily="2" charset="-93"/>
              </a:rPr>
              <a:t>4 CHIẾC LỌ THẦN KÌ</a:t>
            </a:r>
            <a:endParaRPr lang="vi-VN" dirty="0">
              <a:solidFill>
                <a:schemeClr val="bg1"/>
              </a:solidFill>
              <a:latin typeface="#9Slide03 BoosterNextFYBlack" panose="02000A03000000020004" pitchFamily="2" charset="-93"/>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9231" b="98462" l="0" r="99306"/>
                    </a14:imgEffect>
                  </a14:imgLayer>
                </a14:imgProps>
              </a:ext>
            </a:extLst>
          </a:blip>
          <a:stretch>
            <a:fillRect/>
          </a:stretch>
        </p:blipFill>
        <p:spPr>
          <a:xfrm>
            <a:off x="7847928" y="1685694"/>
            <a:ext cx="1045162" cy="1179436"/>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9967" b="97010" l="5137" r="97603"/>
                    </a14:imgEffect>
                  </a14:imgLayer>
                </a14:imgProps>
              </a:ext>
            </a:extLst>
          </a:blip>
          <a:stretch>
            <a:fillRect/>
          </a:stretch>
        </p:blipFill>
        <p:spPr>
          <a:xfrm rot="15744227">
            <a:off x="7627183" y="313926"/>
            <a:ext cx="1083146" cy="1116531"/>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5724" b="100000" l="0" r="96591"/>
                    </a14:imgEffect>
                  </a14:imgLayer>
                </a14:imgProps>
              </a:ext>
            </a:extLst>
          </a:blip>
          <a:stretch>
            <a:fillRect/>
          </a:stretch>
        </p:blipFill>
        <p:spPr>
          <a:xfrm>
            <a:off x="8404384" y="3530390"/>
            <a:ext cx="677488" cy="1143261"/>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3093" b="96564" l="4437" r="95222"/>
                    </a14:imgEffect>
                  </a14:imgLayer>
                </a14:imgProps>
              </a:ext>
            </a:extLst>
          </a:blip>
          <a:stretch>
            <a:fillRect/>
          </a:stretch>
        </p:blipFill>
        <p:spPr>
          <a:xfrm>
            <a:off x="7087326" y="2865130"/>
            <a:ext cx="1008166" cy="1001284"/>
          </a:xfrm>
          <a:prstGeom prst="rect">
            <a:avLst/>
          </a:prstGeom>
        </p:spPr>
      </p:pic>
      <p:sp>
        <p:nvSpPr>
          <p:cNvPr id="8" name="Rectangle 7"/>
          <p:cNvSpPr/>
          <p:nvPr/>
        </p:nvSpPr>
        <p:spPr>
          <a:xfrm>
            <a:off x="98854" y="1592631"/>
            <a:ext cx="6190874" cy="3571940"/>
          </a:xfrm>
          <a:prstGeom prst="rect">
            <a:avLst/>
          </a:prstGeom>
        </p:spPr>
        <p:txBody>
          <a:bodyPr wrap="square">
            <a:spAutoFit/>
          </a:bodyPr>
          <a:lstStyle/>
          <a:p>
            <a:pPr marL="88900" indent="12700" algn="just">
              <a:lnSpc>
                <a:spcPct val="115000"/>
              </a:lnSpc>
            </a:pPr>
            <a:r>
              <a:rPr lang="vi-VN" sz="1800" dirty="0" smtClean="0">
                <a:latin typeface="Muli" panose="00000500000000000000" pitchFamily="2" charset="-93"/>
                <a:ea typeface="Times New Roman" panose="02020603050405020304" pitchFamily="18" charset="0"/>
              </a:rPr>
              <a:t>NHIỆM VỤ: </a:t>
            </a:r>
          </a:p>
          <a:p>
            <a:pPr marL="88900" indent="12700" algn="just">
              <a:lnSpc>
                <a:spcPct val="115000"/>
              </a:lnSpc>
            </a:pPr>
            <a:r>
              <a:rPr lang="vi-VN" sz="1800" b="1" i="1" dirty="0" smtClean="0">
                <a:latin typeface="Muli" panose="00000500000000000000" pitchFamily="2" charset="-93"/>
                <a:ea typeface="Times New Roman" panose="02020603050405020304" pitchFamily="18" charset="0"/>
              </a:rPr>
              <a:t>+ </a:t>
            </a:r>
            <a:r>
              <a:rPr lang="vi-VN" sz="1800" b="1" i="1" dirty="0">
                <a:latin typeface="Muli" panose="00000500000000000000" pitchFamily="2" charset="-93"/>
                <a:ea typeface="Times New Roman" panose="02020603050405020304" pitchFamily="18" charset="0"/>
              </a:rPr>
              <a:t>Chiếc lọ nhắc </a:t>
            </a:r>
            <a:r>
              <a:rPr lang="vi-VN" sz="1800" b="1" i="1" dirty="0" smtClean="0">
                <a:latin typeface="Muli" panose="00000500000000000000" pitchFamily="2" charset="-93"/>
                <a:ea typeface="Times New Roman" panose="02020603050405020304" pitchFamily="18" charset="0"/>
              </a:rPr>
              <a:t>nhở:</a:t>
            </a:r>
            <a:r>
              <a:rPr lang="vi-VN" sz="1800" dirty="0" smtClean="0">
                <a:latin typeface="Muli" panose="00000500000000000000" pitchFamily="2" charset="-93"/>
                <a:ea typeface="Times New Roman" panose="02020603050405020304" pitchFamily="18" charset="0"/>
              </a:rPr>
              <a:t> Bốc </a:t>
            </a:r>
            <a:r>
              <a:rPr lang="vi-VN" sz="1800" dirty="0">
                <a:latin typeface="Muli" panose="00000500000000000000" pitchFamily="2" charset="-93"/>
                <a:ea typeface="Times New Roman" panose="02020603050405020304" pitchFamily="18" charset="0"/>
              </a:rPr>
              <a:t>một mảnh giấy trong chiếc lọ nhắc nhở và nói cảm xúc của mình khi đọc thông tin này.</a:t>
            </a:r>
          </a:p>
          <a:p>
            <a:pPr marL="88900" indent="12700" algn="just">
              <a:lnSpc>
                <a:spcPct val="115000"/>
              </a:lnSpc>
            </a:pPr>
            <a:r>
              <a:rPr lang="vi-VN" sz="1800" b="1" i="1" dirty="0">
                <a:latin typeface="Muli" panose="00000500000000000000" pitchFamily="2" charset="-93"/>
                <a:ea typeface="Times New Roman" panose="02020603050405020304" pitchFamily="18" charset="0"/>
              </a:rPr>
              <a:t>+ Chiếc lọ thú </a:t>
            </a:r>
            <a:r>
              <a:rPr lang="vi-VN" sz="1800" b="1" i="1" dirty="0" smtClean="0">
                <a:latin typeface="Muli" panose="00000500000000000000" pitchFamily="2" charset="-93"/>
                <a:ea typeface="Times New Roman" panose="02020603050405020304" pitchFamily="18" charset="0"/>
              </a:rPr>
              <a:t>vị:</a:t>
            </a:r>
            <a:r>
              <a:rPr lang="vi-VN" sz="1800" dirty="0">
                <a:latin typeface="Muli" panose="00000500000000000000" pitchFamily="2" charset="-93"/>
                <a:ea typeface="Times New Roman" panose="02020603050405020304" pitchFamily="18" charset="0"/>
              </a:rPr>
              <a:t> </a:t>
            </a:r>
            <a:r>
              <a:rPr lang="vi-VN" sz="1800" dirty="0" smtClean="0">
                <a:latin typeface="Muli" panose="00000500000000000000" pitchFamily="2" charset="-93"/>
                <a:ea typeface="Times New Roman" panose="02020603050405020304" pitchFamily="18" charset="0"/>
              </a:rPr>
              <a:t>Bốc </a:t>
            </a:r>
            <a:r>
              <a:rPr lang="vi-VN" sz="1800" dirty="0">
                <a:latin typeface="Muli" panose="00000500000000000000" pitchFamily="2" charset="-93"/>
                <a:ea typeface="Times New Roman" panose="02020603050405020304" pitchFamily="18" charset="0"/>
              </a:rPr>
              <a:t>một mảnh giấy ra và đọc. Nếu điều thú vị đó hợp lí sẽ được đáp ứng ngay.</a:t>
            </a:r>
          </a:p>
          <a:p>
            <a:pPr marL="88900" indent="12700" algn="just">
              <a:lnSpc>
                <a:spcPct val="115000"/>
              </a:lnSpc>
            </a:pPr>
            <a:r>
              <a:rPr lang="vi-VN" sz="1800" b="1" i="1" dirty="0">
                <a:latin typeface="Muli" panose="00000500000000000000" pitchFamily="2" charset="-93"/>
                <a:ea typeface="Times New Roman" panose="02020603050405020304" pitchFamily="18" charset="0"/>
              </a:rPr>
              <a:t>+ Chiếc lọ thử thách:</a:t>
            </a:r>
            <a:r>
              <a:rPr lang="vi-VN" sz="1800" dirty="0">
                <a:latin typeface="Muli" panose="00000500000000000000" pitchFamily="2" charset="-93"/>
                <a:ea typeface="Times New Roman" panose="02020603050405020304" pitchFamily="18" charset="0"/>
              </a:rPr>
              <a:t> B</a:t>
            </a:r>
            <a:r>
              <a:rPr lang="vi-VN" sz="1800" dirty="0" smtClean="0">
                <a:latin typeface="Muli" panose="00000500000000000000" pitchFamily="2" charset="-93"/>
                <a:ea typeface="Times New Roman" panose="02020603050405020304" pitchFamily="18" charset="0"/>
              </a:rPr>
              <a:t>ốc </a:t>
            </a:r>
            <a:r>
              <a:rPr lang="vi-VN" sz="1800" dirty="0">
                <a:latin typeface="Muli" panose="00000500000000000000" pitchFamily="2" charset="-93"/>
                <a:ea typeface="Times New Roman" panose="02020603050405020304" pitchFamily="18" charset="0"/>
              </a:rPr>
              <a:t>một mảnh giấy và đọc. Nếu thử thách đó có </a:t>
            </a:r>
            <a:r>
              <a:rPr lang="vi-VN" sz="1800" dirty="0" smtClean="0">
                <a:latin typeface="Muli" panose="00000500000000000000" pitchFamily="2" charset="-93"/>
                <a:ea typeface="Times New Roman" panose="02020603050405020304" pitchFamily="18" charset="0"/>
              </a:rPr>
              <a:t>thể </a:t>
            </a:r>
            <a:r>
              <a:rPr lang="vi-VN" sz="1800" dirty="0">
                <a:latin typeface="Muli" panose="00000500000000000000" pitchFamily="2" charset="-93"/>
                <a:ea typeface="Times New Roman" panose="02020603050405020304" pitchFamily="18" charset="0"/>
              </a:rPr>
              <a:t>thực hiện trên lớp thì GV tổ chức thực hiện ngay.</a:t>
            </a:r>
          </a:p>
          <a:p>
            <a:pPr marL="88900" indent="12700" algn="just">
              <a:lnSpc>
                <a:spcPct val="115000"/>
              </a:lnSpc>
            </a:pPr>
            <a:r>
              <a:rPr lang="vi-VN" sz="1800" b="1" i="1" dirty="0">
                <a:latin typeface="Muli" panose="00000500000000000000" pitchFamily="2" charset="-93"/>
                <a:ea typeface="Times New Roman" panose="02020603050405020304" pitchFamily="18" charset="0"/>
              </a:rPr>
              <a:t>+ Chiếc lọ cười:</a:t>
            </a:r>
            <a:r>
              <a:rPr lang="vi-VN" sz="1800" dirty="0">
                <a:latin typeface="Muli" panose="00000500000000000000" pitchFamily="2" charset="-93"/>
                <a:ea typeface="Times New Roman" panose="02020603050405020304" pitchFamily="18" charset="0"/>
              </a:rPr>
              <a:t> B</a:t>
            </a:r>
            <a:r>
              <a:rPr lang="vi-VN" sz="1800" dirty="0" smtClean="0">
                <a:latin typeface="Muli" panose="00000500000000000000" pitchFamily="2" charset="-93"/>
                <a:ea typeface="Times New Roman" panose="02020603050405020304" pitchFamily="18" charset="0"/>
              </a:rPr>
              <a:t>ốc </a:t>
            </a:r>
            <a:r>
              <a:rPr lang="vi-VN" sz="1800" dirty="0">
                <a:latin typeface="Muli" panose="00000500000000000000" pitchFamily="2" charset="-93"/>
                <a:ea typeface="Times New Roman" panose="02020603050405020304" pitchFamily="18" charset="0"/>
              </a:rPr>
              <a:t>mảnh giấy và đọc xem đó là điệu cười </a:t>
            </a:r>
            <a:r>
              <a:rPr lang="vi-VN" sz="1800" dirty="0" smtClean="0">
                <a:latin typeface="Muli" panose="00000500000000000000" pitchFamily="2" charset="-93"/>
                <a:ea typeface="Times New Roman" panose="02020603050405020304" pitchFamily="18" charset="0"/>
              </a:rPr>
              <a:t>gì và cả lớp cùng thực hiện</a:t>
            </a:r>
            <a:endParaRPr lang="vi-VN" sz="1800" dirty="0">
              <a:effectLst/>
              <a:latin typeface="Muli" panose="00000500000000000000" pitchFamily="2"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wipe(left)">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2" name="Google Shape;393;p39"/>
          <p:cNvSpPr txBox="1">
            <a:spLocks/>
          </p:cNvSpPr>
          <p:nvPr/>
        </p:nvSpPr>
        <p:spPr>
          <a:xfrm>
            <a:off x="302960" y="340851"/>
            <a:ext cx="5900131" cy="1062680"/>
          </a:xfrm>
          <a:prstGeom prst="rect">
            <a:avLst/>
          </a:prstGeom>
          <a:blipFill>
            <a:blip r:embed="rId3"/>
            <a:tile tx="0" ty="0" sx="100000" sy="100000" flip="none" algn="tl"/>
          </a:blip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pPr algn="ctr">
              <a:lnSpc>
                <a:spcPct val="100000"/>
              </a:lnSpc>
            </a:pPr>
            <a:r>
              <a:rPr lang="vi-VN" dirty="0" smtClean="0">
                <a:solidFill>
                  <a:schemeClr val="bg1"/>
                </a:solidFill>
                <a:latin typeface="#9Slide05 SantElia Script ExLig" panose="03010200040707000504" pitchFamily="66" charset="-93"/>
              </a:rPr>
              <a:t>Trải nghiệm và cảm nhận</a:t>
            </a:r>
          </a:p>
          <a:p>
            <a:pPr algn="ctr">
              <a:lnSpc>
                <a:spcPct val="100000"/>
              </a:lnSpc>
            </a:pPr>
            <a:r>
              <a:rPr lang="vi-VN" dirty="0" smtClean="0">
                <a:solidFill>
                  <a:schemeClr val="bg1"/>
                </a:solidFill>
                <a:latin typeface="#9Slide03 BoosterNextFYBlack" panose="02000A03000000020004" pitchFamily="2" charset="-93"/>
              </a:rPr>
              <a:t>4 CHIẾC LỌ THẦN KÌ</a:t>
            </a:r>
            <a:endParaRPr lang="vi-VN" dirty="0">
              <a:solidFill>
                <a:schemeClr val="bg1"/>
              </a:solidFill>
              <a:latin typeface="#9Slide03 BoosterNextFYBlack" panose="02000A03000000020004" pitchFamily="2" charset="-93"/>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9231" b="98462" l="0" r="99306"/>
                    </a14:imgEffect>
                  </a14:imgLayer>
                </a14:imgProps>
              </a:ext>
            </a:extLst>
          </a:blip>
          <a:stretch>
            <a:fillRect/>
          </a:stretch>
        </p:blipFill>
        <p:spPr>
          <a:xfrm>
            <a:off x="7847928" y="1685694"/>
            <a:ext cx="1045162" cy="1179436"/>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9967" b="97010" l="5137" r="97603"/>
                    </a14:imgEffect>
                  </a14:imgLayer>
                </a14:imgProps>
              </a:ext>
            </a:extLst>
          </a:blip>
          <a:stretch>
            <a:fillRect/>
          </a:stretch>
        </p:blipFill>
        <p:spPr>
          <a:xfrm rot="15744227">
            <a:off x="7627183" y="313926"/>
            <a:ext cx="1083146" cy="1116531"/>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5724" b="100000" l="0" r="96591"/>
                    </a14:imgEffect>
                  </a14:imgLayer>
                </a14:imgProps>
              </a:ext>
            </a:extLst>
          </a:blip>
          <a:stretch>
            <a:fillRect/>
          </a:stretch>
        </p:blipFill>
        <p:spPr>
          <a:xfrm>
            <a:off x="8404384" y="3530390"/>
            <a:ext cx="677488" cy="1143261"/>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3093" b="96564" l="4437" r="95222"/>
                    </a14:imgEffect>
                  </a14:imgLayer>
                </a14:imgProps>
              </a:ext>
            </a:extLst>
          </a:blip>
          <a:stretch>
            <a:fillRect/>
          </a:stretch>
        </p:blipFill>
        <p:spPr>
          <a:xfrm>
            <a:off x="7087326" y="2865130"/>
            <a:ext cx="1008166" cy="1001284"/>
          </a:xfrm>
          <a:prstGeom prst="rect">
            <a:avLst/>
          </a:prstGeom>
        </p:spPr>
      </p:pic>
      <p:sp>
        <p:nvSpPr>
          <p:cNvPr id="2" name="Rectangle 1"/>
          <p:cNvSpPr/>
          <p:nvPr/>
        </p:nvSpPr>
        <p:spPr>
          <a:xfrm>
            <a:off x="2592962" y="2359960"/>
            <a:ext cx="2403222" cy="809324"/>
          </a:xfrm>
          <a:prstGeom prst="rect">
            <a:avLst/>
          </a:prstGeom>
          <a:ln w="38100">
            <a:solidFill>
              <a:srgbClr val="FEC200"/>
            </a:solidFill>
            <a:prstDash val="lgDashDot"/>
          </a:ln>
        </p:spPr>
        <p:txBody>
          <a:bodyPr wrap="none">
            <a:spAutoFit/>
          </a:bodyPr>
          <a:lstStyle/>
          <a:p>
            <a:pPr marL="88900" indent="12700" algn="just">
              <a:lnSpc>
                <a:spcPct val="115000"/>
              </a:lnSpc>
            </a:pPr>
            <a:r>
              <a:rPr lang="vi-VN" sz="4200" dirty="0" smtClean="0">
                <a:latin typeface="#9Slide05 SVNKitten" pitchFamily="2" charset="-93"/>
                <a:ea typeface="Times New Roman" panose="02020603050405020304" pitchFamily="18" charset="0"/>
                <a:cs typeface="#9Slide04 Chonburi" panose="00000500000000000000" pitchFamily="2" charset="-34"/>
              </a:rPr>
              <a:t>Thực hiện </a:t>
            </a:r>
            <a:endParaRPr lang="vi-VN" sz="4200" dirty="0">
              <a:latin typeface="#9Slide05 SVNKitten" pitchFamily="2" charset="-93"/>
              <a:ea typeface="Times New Roman" panose="02020603050405020304" pitchFamily="18" charset="0"/>
              <a:cs typeface="#9Slide04 Chonburi" panose="00000500000000000000" pitchFamily="2" charset="-34"/>
            </a:endParaRP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3093" b="96564" l="4437" r="95222"/>
                    </a14:imgEffect>
                  </a14:imgLayer>
                </a14:imgProps>
              </a:ext>
            </a:extLst>
          </a:blip>
          <a:stretch>
            <a:fillRect/>
          </a:stretch>
        </p:blipFill>
        <p:spPr>
          <a:xfrm>
            <a:off x="587672" y="3672367"/>
            <a:ext cx="1008166" cy="1001284"/>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5724" b="100000" l="0" r="96591"/>
                    </a14:imgEffect>
                  </a14:imgLayer>
                </a14:imgProps>
              </a:ext>
            </a:extLst>
          </a:blip>
          <a:stretch>
            <a:fillRect/>
          </a:stretch>
        </p:blipFill>
        <p:spPr>
          <a:xfrm>
            <a:off x="5598292" y="1482810"/>
            <a:ext cx="677488" cy="1143261"/>
          </a:xfrm>
          <a:prstGeom prst="rect">
            <a:avLst/>
          </a:prstGeom>
        </p:spPr>
      </p:pic>
      <p:pic>
        <p:nvPicPr>
          <p:cNvPr id="16" name="Picture 15"/>
          <p:cNvPicPr>
            <a:picLocks noChangeAspect="1"/>
          </p:cNvPicPr>
          <p:nvPr/>
        </p:nvPicPr>
        <p:blipFill>
          <a:blip r:embed="rId10">
            <a:extLst>
              <a:ext uri="{BEBA8EAE-BF5A-486C-A8C5-ECC9F3942E4B}">
                <a14:imgProps xmlns:a14="http://schemas.microsoft.com/office/drawing/2010/main">
                  <a14:imgLayer r:embed="rId11">
                    <a14:imgEffect>
                      <a14:backgroundRemoval t="3093" b="96564" l="4437" r="95222"/>
                    </a14:imgEffect>
                  </a14:imgLayer>
                </a14:imgProps>
              </a:ext>
            </a:extLst>
          </a:blip>
          <a:stretch>
            <a:fillRect/>
          </a:stretch>
        </p:blipFill>
        <p:spPr>
          <a:xfrm>
            <a:off x="5194925" y="3003657"/>
            <a:ext cx="1008166" cy="1001284"/>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9231" b="98462" l="0" r="99306"/>
                    </a14:imgEffect>
                  </a14:imgLayer>
                </a14:imgProps>
              </a:ext>
            </a:extLst>
          </a:blip>
          <a:stretch>
            <a:fillRect/>
          </a:stretch>
        </p:blipFill>
        <p:spPr>
          <a:xfrm>
            <a:off x="3152154" y="3866414"/>
            <a:ext cx="1045162" cy="1179436"/>
          </a:xfrm>
          <a:prstGeom prst="rect">
            <a:avLst/>
          </a:prstGeom>
        </p:spPr>
      </p:pic>
      <p:pic>
        <p:nvPicPr>
          <p:cNvPr id="20" name="Picture 19"/>
          <p:cNvPicPr>
            <a:picLocks noChangeAspect="1"/>
          </p:cNvPicPr>
          <p:nvPr/>
        </p:nvPicPr>
        <p:blipFill>
          <a:blip r:embed="rId6">
            <a:extLst>
              <a:ext uri="{BEBA8EAE-BF5A-486C-A8C5-ECC9F3942E4B}">
                <a14:imgProps xmlns:a14="http://schemas.microsoft.com/office/drawing/2010/main">
                  <a14:imgLayer r:embed="rId7">
                    <a14:imgEffect>
                      <a14:backgroundRemoval t="9967" b="97010" l="5137" r="97603"/>
                    </a14:imgEffect>
                  </a14:imgLayer>
                </a14:imgProps>
              </a:ext>
            </a:extLst>
          </a:blip>
          <a:stretch>
            <a:fillRect/>
          </a:stretch>
        </p:blipFill>
        <p:spPr>
          <a:xfrm rot="15744227">
            <a:off x="1335640" y="1444309"/>
            <a:ext cx="1083146" cy="1116531"/>
          </a:xfrm>
          <a:prstGeom prst="rect">
            <a:avLst/>
          </a:prstGeom>
        </p:spPr>
      </p:pic>
      <p:pic>
        <p:nvPicPr>
          <p:cNvPr id="21" name="Picture 20"/>
          <p:cNvPicPr>
            <a:picLocks noChangeAspect="1"/>
          </p:cNvPicPr>
          <p:nvPr/>
        </p:nvPicPr>
        <p:blipFill>
          <a:blip r:embed="rId8">
            <a:extLst>
              <a:ext uri="{BEBA8EAE-BF5A-486C-A8C5-ECC9F3942E4B}">
                <a14:imgProps xmlns:a14="http://schemas.microsoft.com/office/drawing/2010/main">
                  <a14:imgLayer r:embed="rId9">
                    <a14:imgEffect>
                      <a14:backgroundRemoval t="5724" b="100000" l="0" r="96591"/>
                    </a14:imgEffect>
                  </a14:imgLayer>
                </a14:imgProps>
              </a:ext>
            </a:extLst>
          </a:blip>
          <a:stretch>
            <a:fillRect/>
          </a:stretch>
        </p:blipFill>
        <p:spPr>
          <a:xfrm>
            <a:off x="2236668" y="3396047"/>
            <a:ext cx="677488" cy="1143261"/>
          </a:xfrm>
          <a:prstGeom prst="rect">
            <a:avLst/>
          </a:prstGeom>
        </p:spPr>
      </p:pic>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ackgroundRemoval t="9967" b="97010" l="5137" r="97603"/>
                    </a14:imgEffect>
                  </a14:imgLayer>
                </a14:imgProps>
              </a:ext>
            </a:extLst>
          </a:blip>
          <a:stretch>
            <a:fillRect/>
          </a:stretch>
        </p:blipFill>
        <p:spPr>
          <a:xfrm rot="15744227">
            <a:off x="4859269" y="4057294"/>
            <a:ext cx="1083146" cy="1116531"/>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9231" b="98462" l="0" r="99306"/>
                    </a14:imgEffect>
                  </a14:imgLayer>
                </a14:imgProps>
              </a:ext>
            </a:extLst>
          </a:blip>
          <a:stretch>
            <a:fillRect/>
          </a:stretch>
        </p:blipFill>
        <p:spPr>
          <a:xfrm>
            <a:off x="587672" y="2324863"/>
            <a:ext cx="1045162" cy="1179436"/>
          </a:xfrm>
          <a:prstGeom prst="rect">
            <a:avLst/>
          </a:prstGeom>
        </p:spPr>
      </p:pic>
    </p:spTree>
    <p:extLst>
      <p:ext uri="{BB962C8B-B14F-4D97-AF65-F5344CB8AC3E}">
        <p14:creationId xmlns:p14="http://schemas.microsoft.com/office/powerpoint/2010/main" val="1471322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174" name="Google Shape;174;p21"/>
          <p:cNvPicPr preferRelativeResize="0"/>
          <p:nvPr/>
        </p:nvPicPr>
        <p:blipFill rotWithShape="1">
          <a:blip r:embed="rId3">
            <a:alphaModFix/>
          </a:blip>
          <a:srcRect l="14406" r="14413"/>
          <a:stretch/>
        </p:blipFill>
        <p:spPr>
          <a:xfrm>
            <a:off x="6703191" y="1"/>
            <a:ext cx="2440800" cy="5143500"/>
          </a:xfrm>
          <a:custGeom>
            <a:avLst/>
            <a:gdLst/>
            <a:ahLst/>
            <a:cxnLst/>
            <a:rect l="l" t="t" r="r" b="b"/>
            <a:pathLst>
              <a:path w="21600" h="21600" extrusionOk="0">
                <a:moveTo>
                  <a:pt x="6491" y="0"/>
                </a:moveTo>
                <a:lnTo>
                  <a:pt x="0" y="17444"/>
                </a:lnTo>
                <a:lnTo>
                  <a:pt x="4757" y="16540"/>
                </a:lnTo>
                <a:lnTo>
                  <a:pt x="7312" y="17634"/>
                </a:lnTo>
                <a:lnTo>
                  <a:pt x="5732" y="21600"/>
                </a:lnTo>
                <a:lnTo>
                  <a:pt x="21600" y="21600"/>
                </a:lnTo>
                <a:lnTo>
                  <a:pt x="21600" y="0"/>
                </a:lnTo>
                <a:lnTo>
                  <a:pt x="6491" y="0"/>
                </a:lnTo>
                <a:close/>
              </a:path>
            </a:pathLst>
          </a:custGeom>
          <a:noFill/>
          <a:ln>
            <a:noFill/>
          </a:ln>
        </p:spPr>
      </p:pic>
      <p:sp>
        <p:nvSpPr>
          <p:cNvPr id="5" name="Rectangle 4"/>
          <p:cNvSpPr/>
          <p:nvPr/>
        </p:nvSpPr>
        <p:spPr>
          <a:xfrm>
            <a:off x="749263" y="1812033"/>
            <a:ext cx="5573742" cy="2215991"/>
          </a:xfrm>
          <a:prstGeom prst="rect">
            <a:avLst/>
          </a:prstGeom>
        </p:spPr>
        <p:txBody>
          <a:bodyPr wrap="square">
            <a:spAutoFit/>
          </a:bodyPr>
          <a:lstStyle/>
          <a:p>
            <a:pPr algn="just">
              <a:lnSpc>
                <a:spcPct val="115000"/>
              </a:lnSpc>
            </a:pPr>
            <a:r>
              <a:rPr lang="en-US" sz="2400" b="1" dirty="0" err="1" smtClean="0">
                <a:latin typeface="#9Slide03 AmpleSoft Thin" panose="02000000000000000000" pitchFamily="2" charset="-93"/>
                <a:ea typeface="Times New Roman" panose="02020603050405020304" pitchFamily="18" charset="0"/>
              </a:rPr>
              <a:t>Việc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tạo</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ra</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và</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duy</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trì</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sử</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dụng</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những</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chiếc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lọ</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thần</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kỳ</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sẽ</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giúp</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chúng</a:t>
            </a:r>
            <a:r>
              <a:rPr lang="en-US" sz="2400" b="1" dirty="0" smtClean="0">
                <a:latin typeface="#9Slide03 AmpleSoft Thin" panose="02000000000000000000" pitchFamily="2" charset="-93"/>
                <a:ea typeface="Times New Roman" panose="02020603050405020304" pitchFamily="18" charset="0"/>
              </a:rPr>
              <a:t> ta </a:t>
            </a:r>
            <a:r>
              <a:rPr lang="en-US" sz="2400" b="1" dirty="0" err="1" smtClean="0">
                <a:latin typeface="#9Slide03 AmpleSoft Thin" panose="02000000000000000000" pitchFamily="2" charset="-93"/>
                <a:ea typeface="Times New Roman" panose="02020603050405020304" pitchFamily="18" charset="0"/>
              </a:rPr>
              <a:t>luôn</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có</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động</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lực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làm</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những</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việc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tốt</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đẹp</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cho</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bản</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thân</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và</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mọi</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người</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giữ</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được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tinh</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thần</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tích</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cực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trong</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mọi</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hoàn</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cảnh</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của</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cuộc</a:t>
            </a:r>
            <a:r>
              <a:rPr lang="en-US" sz="2400" b="1" dirty="0" smtClean="0">
                <a:latin typeface="#9Slide03 AmpleSoft Thin" panose="02000000000000000000" pitchFamily="2" charset="-93"/>
                <a:ea typeface="Times New Roman" panose="02020603050405020304" pitchFamily="18" charset="0"/>
              </a:rPr>
              <a:t> </a:t>
            </a:r>
            <a:r>
              <a:rPr lang="en-US" sz="2400" b="1" dirty="0" err="1" smtClean="0">
                <a:latin typeface="#9Slide03 AmpleSoft Thin" panose="02000000000000000000" pitchFamily="2" charset="-93"/>
                <a:ea typeface="Times New Roman" panose="02020603050405020304" pitchFamily="18" charset="0"/>
              </a:rPr>
              <a:t>sống</a:t>
            </a:r>
            <a:r>
              <a:rPr lang="en-US" sz="2400" b="1" dirty="0" smtClean="0">
                <a:latin typeface="#9Slide03 AmpleSoft Thin" panose="02000000000000000000" pitchFamily="2" charset="-93"/>
                <a:ea typeface="Times New Roman" panose="02020603050405020304" pitchFamily="18" charset="0"/>
              </a:rPr>
              <a:t>.</a:t>
            </a:r>
            <a:endParaRPr lang="vi-VN" sz="2400" dirty="0">
              <a:effectLst/>
              <a:latin typeface="#9Slide03 AmpleSoft Thin" panose="02000000000000000000" pitchFamily="2" charset="-93"/>
              <a:ea typeface="Times New Roman" panose="02020603050405020304" pitchFamily="18" charset="0"/>
            </a:endParaRPr>
          </a:p>
        </p:txBody>
      </p:sp>
      <p:sp>
        <p:nvSpPr>
          <p:cNvPr id="11" name="Google Shape;128;p17"/>
          <p:cNvSpPr txBox="1">
            <a:spLocks/>
          </p:cNvSpPr>
          <p:nvPr/>
        </p:nvSpPr>
        <p:spPr>
          <a:xfrm>
            <a:off x="182225" y="573610"/>
            <a:ext cx="6707818" cy="1050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gn="ctr">
              <a:lnSpc>
                <a:spcPct val="100000"/>
              </a:lnSpc>
            </a:pPr>
            <a:r>
              <a:rPr lang="vi-VN" sz="3600" dirty="0" smtClean="0">
                <a:solidFill>
                  <a:srgbClr val="0B6AB1"/>
                </a:solidFill>
                <a:latin typeface="#9Slide03 BoosterNextFYBlack" panose="02000A03000000020004" pitchFamily="2" charset="-93"/>
              </a:rPr>
              <a:t>NHIỆM VỤ 8</a:t>
            </a:r>
          </a:p>
          <a:p>
            <a:pPr algn="ctr">
              <a:lnSpc>
                <a:spcPct val="100000"/>
              </a:lnSpc>
            </a:pPr>
            <a:r>
              <a:rPr lang="vi-VN" sz="3600" dirty="0" smtClean="0">
                <a:solidFill>
                  <a:srgbClr val="0B6AB1"/>
                </a:solidFill>
                <a:latin typeface="#9Slide03 BoosterNextFYBlack" panose="02000A03000000020004" pitchFamily="2" charset="-93"/>
              </a:rPr>
              <a:t>SÁNG TẠO CHIẾC LỌ THẦN KÌ</a:t>
            </a:r>
            <a:endParaRPr lang="vi-VN" sz="3600" dirty="0">
              <a:solidFill>
                <a:srgbClr val="0B6AB1"/>
              </a:solidFill>
              <a:latin typeface="#9Slide03 BoosterNextFYBlack" panose="02000A03000000020004" pitchFamily="2" charset="-93"/>
            </a:endParaRPr>
          </a:p>
        </p:txBody>
      </p:sp>
    </p:spTree>
    <p:extLst>
      <p:ext uri="{BB962C8B-B14F-4D97-AF65-F5344CB8AC3E}">
        <p14:creationId xmlns:p14="http://schemas.microsoft.com/office/powerpoint/2010/main" val="25638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rev="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9"/>
          <p:cNvSpPr/>
          <p:nvPr/>
        </p:nvSpPr>
        <p:spPr>
          <a:xfrm>
            <a:off x="0" y="-12594"/>
            <a:ext cx="6400800" cy="5156094"/>
          </a:xfrm>
          <a:prstGeom prst="rect">
            <a:avLst/>
          </a:prstGeom>
        </p:spPr>
        <p:txBody>
          <a:bodyPr>
            <a:prstTxWarp prst="textPlain">
              <a:avLst/>
            </a:prstTxWarp>
          </a:bodyPr>
          <a:lstStyle/>
          <a:p>
            <a:pPr lvl="0" algn="ctr"/>
            <a:r>
              <a:rPr lang="vi-VN" b="1" dirty="0" smtClean="0">
                <a:solidFill>
                  <a:srgbClr val="0B6AB1">
                    <a:alpha val="47490"/>
                  </a:srgbClr>
                </a:solidFill>
                <a:latin typeface="#9Slide04 Goku" panose="02000503000000020004" pitchFamily="2" charset="-93"/>
                <a:cs typeface="#9Slide03 Arima Madurai ExtraBo" panose="00000900000000000000" pitchFamily="2" charset="-93"/>
              </a:rPr>
              <a:t>NHIỆM VỤ 9</a:t>
            </a:r>
            <a:endParaRPr b="1" i="0" dirty="0">
              <a:ln>
                <a:noFill/>
              </a:ln>
              <a:solidFill>
                <a:srgbClr val="0B6AB1">
                  <a:alpha val="47490"/>
                </a:srgbClr>
              </a:solidFill>
              <a:latin typeface="#9Slide04 Goku" panose="02000503000000020004" pitchFamily="2" charset="-93"/>
              <a:cs typeface="#9Slide03 Arima Madurai ExtraBo" panose="00000900000000000000" pitchFamily="2" charset="-93"/>
            </a:endParaRPr>
          </a:p>
        </p:txBody>
      </p:sp>
      <p:sp>
        <p:nvSpPr>
          <p:cNvPr id="393" name="Google Shape;393;p39"/>
          <p:cNvSpPr txBox="1">
            <a:spLocks noGrp="1"/>
          </p:cNvSpPr>
          <p:nvPr>
            <p:ph type="ctrTitle"/>
          </p:nvPr>
        </p:nvSpPr>
        <p:spPr>
          <a:xfrm>
            <a:off x="328325" y="3522986"/>
            <a:ext cx="6344324" cy="105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5600" dirty="0" smtClean="0">
                <a:latin typeface="#9Slide03 BoosterNextFYBlack" panose="02000A03000000020004" pitchFamily="2" charset="-93"/>
              </a:rPr>
              <a:t>CHIẾN THẮNG </a:t>
            </a:r>
            <a:br>
              <a:rPr lang="vi-VN" sz="5600" dirty="0" smtClean="0">
                <a:latin typeface="#9Slide03 BoosterNextFYBlack" panose="02000A03000000020004" pitchFamily="2" charset="-93"/>
              </a:rPr>
            </a:br>
            <a:r>
              <a:rPr lang="vi-VN" sz="5600" dirty="0" smtClean="0">
                <a:latin typeface="#9Slide03 BoosterNextFYBlack" panose="02000A03000000020004" pitchFamily="2" charset="-93"/>
              </a:rPr>
              <a:t>BẢN THÂN</a:t>
            </a:r>
            <a:endParaRPr sz="5600" dirty="0">
              <a:latin typeface="#9Slide03 BoosterNextFYBlack" panose="02000A03000000020004" pitchFamily="2" charset="-93"/>
            </a:endParaRPr>
          </a:p>
        </p:txBody>
      </p:sp>
      <p:sp>
        <p:nvSpPr>
          <p:cNvPr id="394" name="Google Shape;394;p39"/>
          <p:cNvSpPr txBox="1">
            <a:spLocks noGrp="1"/>
          </p:cNvSpPr>
          <p:nvPr>
            <p:ph type="subTitle" idx="1"/>
          </p:nvPr>
        </p:nvSpPr>
        <p:spPr>
          <a:xfrm>
            <a:off x="328325" y="4572943"/>
            <a:ext cx="5026200" cy="369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vi-VN" dirty="0" smtClean="0"/>
              <a:t>SGK trang 21</a:t>
            </a:r>
            <a:endParaRPr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735" b="92330" l="2817" r="94014"/>
                    </a14:imgEffect>
                  </a14:imgLayer>
                </a14:imgProps>
              </a:ext>
            </a:extLst>
          </a:blip>
          <a:stretch>
            <a:fillRect/>
          </a:stretch>
        </p:blipFill>
        <p:spPr>
          <a:xfrm>
            <a:off x="8251860" y="3981178"/>
            <a:ext cx="805643" cy="96166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0000" b="95000" l="9585" r="96486">
                        <a14:foregroundMark x1="82428" y1="25313" x2="82428" y2="30938"/>
                        <a14:foregroundMark x1="86901" y1="53750" x2="86901" y2="58438"/>
                        <a14:foregroundMark x1="22364" y1="51875" x2="21725" y2="59375"/>
                      </a14:backgroundRemoval>
                    </a14:imgEffect>
                  </a14:imgLayer>
                </a14:imgProps>
              </a:ext>
            </a:extLst>
          </a:blip>
          <a:stretch>
            <a:fillRect/>
          </a:stretch>
        </p:blipFill>
        <p:spPr>
          <a:xfrm>
            <a:off x="7006181" y="682982"/>
            <a:ext cx="2256881" cy="2307354"/>
          </a:xfrm>
          <a:prstGeom prst="rect">
            <a:avLst/>
          </a:prstGeom>
        </p:spPr>
      </p:pic>
    </p:spTree>
    <p:extLst>
      <p:ext uri="{BB962C8B-B14F-4D97-AF65-F5344CB8AC3E}">
        <p14:creationId xmlns:p14="http://schemas.microsoft.com/office/powerpoint/2010/main" val="2818387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Slide Number Placeholder 1"/>
          <p:cNvSpPr txBox="1">
            <a:spLocks/>
          </p:cNvSpPr>
          <p:nvPr/>
        </p:nvSpPr>
        <p:spPr>
          <a:xfrm>
            <a:off x="6457950" y="4767263"/>
            <a:ext cx="20574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19</a:t>
            </a:fld>
            <a:endParaRPr lang="en"/>
          </a:p>
        </p:txBody>
      </p:sp>
      <p:sp>
        <p:nvSpPr>
          <p:cNvPr id="6" name="TextBox 2"/>
          <p:cNvSpPr txBox="1"/>
          <p:nvPr/>
        </p:nvSpPr>
        <p:spPr>
          <a:xfrm>
            <a:off x="1679396" y="384022"/>
            <a:ext cx="6333841" cy="477054"/>
          </a:xfrm>
          <a:prstGeom prst="rect">
            <a:avLst/>
          </a:prstGeom>
          <a:noFill/>
          <a:ln w="12700">
            <a:solidFill>
              <a:schemeClr val="tx1"/>
            </a:solidFill>
          </a:ln>
        </p:spPr>
        <p:txBody>
          <a:bodyPr wrap="square" rtlCol="0">
            <a:spAutoFit/>
          </a:bodyPr>
          <a:lstStyle/>
          <a:p>
            <a:pPr algn="dist"/>
            <a:r>
              <a:rPr lang="en-VN" altLang="zh-CN" sz="2500" spc="600" dirty="0">
                <a:solidFill>
                  <a:srgbClr val="0070C0"/>
                </a:solidFill>
                <a:latin typeface="#9Slide03 SVNServetica Medium" panose="020B0604020202020204" pitchFamily="34" charset="0"/>
                <a:ea typeface="Elsie" panose="02000000000000000000" charset="0"/>
              </a:rPr>
              <a:t>_ </a:t>
            </a:r>
            <a:r>
              <a:rPr lang="vi-VN" altLang="zh-CN" sz="2500" spc="600" dirty="0" smtClean="0">
                <a:solidFill>
                  <a:srgbClr val="0070C0"/>
                </a:solidFill>
                <a:latin typeface="#9Slide03 SVNServetica Medium" panose="020B0604020202020204" pitchFamily="34" charset="0"/>
                <a:ea typeface="Elsie" panose="02000000000000000000" charset="0"/>
              </a:rPr>
              <a:t>XỬ LÝ TÌNH HUỐNG</a:t>
            </a:r>
            <a:r>
              <a:rPr lang="en-VN" altLang="zh-CN" sz="2500" spc="600" dirty="0" smtClean="0">
                <a:solidFill>
                  <a:srgbClr val="0070C0"/>
                </a:solidFill>
                <a:latin typeface="#9Slide03 SVNServetica Medium" panose="020B0604020202020204" pitchFamily="34" charset="0"/>
                <a:ea typeface="Elsie" panose="02000000000000000000" charset="0"/>
              </a:rPr>
              <a:t>_</a:t>
            </a:r>
            <a:endParaRPr lang="en-US" altLang="zh-CN" sz="2500" spc="600" dirty="0">
              <a:solidFill>
                <a:srgbClr val="0070C0"/>
              </a:solidFill>
              <a:latin typeface="#9Slide03 SVNServetica Medium" panose="020B0604020202020204" pitchFamily="34" charset="0"/>
              <a:ea typeface="Elsie" panose="02000000000000000000" charset="0"/>
            </a:endParaRPr>
          </a:p>
        </p:txBody>
      </p:sp>
      <p:cxnSp>
        <p:nvCxnSpPr>
          <p:cNvPr id="7" name="直接连接符 20"/>
          <p:cNvCxnSpPr/>
          <p:nvPr/>
        </p:nvCxnSpPr>
        <p:spPr>
          <a:xfrm>
            <a:off x="-1649513" y="2524358"/>
            <a:ext cx="646388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oogle Shape;1375;p50"/>
          <p:cNvGrpSpPr/>
          <p:nvPr/>
        </p:nvGrpSpPr>
        <p:grpSpPr>
          <a:xfrm>
            <a:off x="2073253" y="1255535"/>
            <a:ext cx="954793" cy="515877"/>
            <a:chOff x="2571250" y="5664711"/>
            <a:chExt cx="1439820" cy="594160"/>
          </a:xfrm>
        </p:grpSpPr>
        <p:sp>
          <p:nvSpPr>
            <p:cNvPr id="10" name="Google Shape;1376;p50"/>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 name="Google Shape;1377;p50"/>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 name="Google Shape;1378;p50"/>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379;p50"/>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4" name="Google Shape;1380;p50"/>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 name="Google Shape;1381;p50"/>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6" name="Google Shape;1382;p50"/>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383;p50"/>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8" name="Google Shape;1384;p50"/>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385;p50"/>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 name="Google Shape;1386;p50"/>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1387;p50"/>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2" name="Google Shape;1388;p50"/>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1389;p50"/>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4" name="Google Shape;1390;p50"/>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1391;p50"/>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6" name="Google Shape;1392;p50"/>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1393;p50"/>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1394;p50"/>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 name="Google Shape;1395;p50"/>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1396;p50"/>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1397;p50"/>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1398;p50"/>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 name="Google Shape;1399;p50"/>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4" name="TextBox 33"/>
          <p:cNvSpPr txBox="1"/>
          <p:nvPr/>
        </p:nvSpPr>
        <p:spPr>
          <a:xfrm>
            <a:off x="1022500" y="1961911"/>
            <a:ext cx="3161376" cy="1015663"/>
          </a:xfrm>
          <a:prstGeom prst="rect">
            <a:avLst/>
          </a:prstGeom>
          <a:gradFill>
            <a:gsLst>
              <a:gs pos="15000">
                <a:srgbClr val="FEC200"/>
              </a:gs>
              <a:gs pos="53000">
                <a:srgbClr val="0B6AB1"/>
              </a:gs>
              <a:gs pos="100000">
                <a:srgbClr val="A2EAE9"/>
              </a:gs>
            </a:gsLst>
            <a:lin ang="5400000" scaled="1"/>
          </a:gradFill>
        </p:spPr>
        <p:txBody>
          <a:bodyPr wrap="square" rtlCol="0">
            <a:spAutoFit/>
          </a:bodyPr>
          <a:lstStyle/>
          <a:p>
            <a:r>
              <a:rPr lang="vi-VN" sz="3000" dirty="0" smtClean="0">
                <a:solidFill>
                  <a:schemeClr val="bg1">
                    <a:lumMod val="95000"/>
                  </a:schemeClr>
                </a:solidFill>
                <a:latin typeface="#9Slide07 SVNTransformer" pitchFamily="2" charset="-93"/>
              </a:rPr>
              <a:t>THẢO LUẬN NHÓM </a:t>
            </a:r>
          </a:p>
          <a:p>
            <a:r>
              <a:rPr lang="vi-VN" sz="3000" dirty="0">
                <a:solidFill>
                  <a:schemeClr val="bg1">
                    <a:lumMod val="95000"/>
                  </a:schemeClr>
                </a:solidFill>
                <a:latin typeface="#9Slide07 SVNTransformer" pitchFamily="2" charset="-93"/>
              </a:rPr>
              <a:t> </a:t>
            </a:r>
            <a:r>
              <a:rPr lang="vi-VN" sz="3000" dirty="0" smtClean="0">
                <a:solidFill>
                  <a:schemeClr val="bg1">
                    <a:lumMod val="95000"/>
                  </a:schemeClr>
                </a:solidFill>
                <a:latin typeface="#9Slide07 SVNTransformer" pitchFamily="2" charset="-93"/>
              </a:rPr>
              <a:t>        2 phút</a:t>
            </a:r>
            <a:endParaRPr lang="vi-VN" sz="3000" dirty="0">
              <a:solidFill>
                <a:schemeClr val="bg1">
                  <a:lumMod val="95000"/>
                </a:schemeClr>
              </a:solidFill>
              <a:latin typeface="#9Slide07 SVNTransformer" pitchFamily="2" charset="-93"/>
            </a:endParaRPr>
          </a:p>
        </p:txBody>
      </p:sp>
      <p:pic>
        <p:nvPicPr>
          <p:cNvPr id="35" name="Picture 34"/>
          <p:cNvPicPr>
            <a:picLocks noChangeAspect="1"/>
          </p:cNvPicPr>
          <p:nvPr/>
        </p:nvPicPr>
        <p:blipFill>
          <a:blip r:embed="rId2">
            <a:extLst>
              <a:ext uri="{BEBA8EAE-BF5A-486C-A8C5-ECC9F3942E4B}">
                <a14:imgProps xmlns:a14="http://schemas.microsoft.com/office/drawing/2010/main">
                  <a14:imgLayer r:embed="rId3">
                    <a14:imgEffect>
                      <a14:backgroundRemoval t="0" b="99788" l="9091" r="88961"/>
                    </a14:imgEffect>
                  </a14:imgLayer>
                </a14:imgProps>
              </a:ext>
            </a:extLst>
          </a:blip>
          <a:stretch>
            <a:fillRect/>
          </a:stretch>
        </p:blipFill>
        <p:spPr>
          <a:xfrm rot="19549247">
            <a:off x="-409550" y="1853216"/>
            <a:ext cx="1244168" cy="3835412"/>
          </a:xfrm>
          <a:prstGeom prst="rect">
            <a:avLst/>
          </a:prstGeom>
        </p:spPr>
      </p:pic>
      <p:sp>
        <p:nvSpPr>
          <p:cNvPr id="36" name="Rectangle 35"/>
          <p:cNvSpPr/>
          <p:nvPr/>
        </p:nvSpPr>
        <p:spPr>
          <a:xfrm>
            <a:off x="5206375" y="1363596"/>
            <a:ext cx="3723420" cy="1754326"/>
          </a:xfrm>
          <a:prstGeom prst="rect">
            <a:avLst/>
          </a:prstGeom>
          <a:pattFill prst="dotGrid">
            <a:fgClr>
              <a:schemeClr val="accent1"/>
            </a:fgClr>
            <a:bgClr>
              <a:schemeClr val="bg1"/>
            </a:bgClr>
          </a:pattFill>
        </p:spPr>
        <p:txBody>
          <a:bodyPr wrap="square">
            <a:spAutoFit/>
          </a:bodyPr>
          <a:lstStyle/>
          <a:p>
            <a:pPr lvl="0" algn="just">
              <a:spcAft>
                <a:spcPts val="1600"/>
              </a:spcAft>
            </a:pPr>
            <a:r>
              <a:rPr lang="vi-VN" sz="1800" b="1" dirty="0" smtClean="0">
                <a:solidFill>
                  <a:srgbClr val="0070C0"/>
                </a:solidFill>
                <a:latin typeface="Muli" panose="00000500000000000000" pitchFamily="2" charset="-93"/>
                <a:ea typeface="Kulim Park"/>
                <a:cs typeface="Kulim Park"/>
                <a:sym typeface="Kulim Park"/>
              </a:rPr>
              <a:t>NHIỆM VỤ: </a:t>
            </a:r>
            <a:r>
              <a:rPr lang="vi-VN" sz="1800" b="1" dirty="0" smtClean="0">
                <a:solidFill>
                  <a:schemeClr val="tx1"/>
                </a:solidFill>
                <a:latin typeface="Muli" panose="00000500000000000000" pitchFamily="2" charset="-93"/>
                <a:ea typeface="Kulim Park"/>
                <a:cs typeface="Kulim Park"/>
                <a:sym typeface="Kulim Park"/>
              </a:rPr>
              <a:t>Các nhóm thảo luận để tìm ra và ghi lại những cách xử lý cho tình huống của nhóm được phân công thảo luận. Cho biết cách xử lý nào được nhiều thành viên đồng tình nhất</a:t>
            </a:r>
          </a:p>
        </p:txBody>
      </p:sp>
      <p:sp>
        <p:nvSpPr>
          <p:cNvPr id="47" name="Rectangle 46"/>
          <p:cNvSpPr/>
          <p:nvPr/>
        </p:nvSpPr>
        <p:spPr>
          <a:xfrm>
            <a:off x="2769776" y="3292944"/>
            <a:ext cx="4089189" cy="1815882"/>
          </a:xfrm>
          <a:prstGeom prst="rect">
            <a:avLst/>
          </a:prstGeom>
          <a:pattFill prst="shingle">
            <a:fgClr>
              <a:srgbClr val="FEC200"/>
            </a:fgClr>
            <a:bgClr>
              <a:schemeClr val="bg1"/>
            </a:bgClr>
          </a:pattFill>
        </p:spPr>
        <p:txBody>
          <a:bodyPr wrap="square">
            <a:spAutoFit/>
          </a:bodyPr>
          <a:lstStyle/>
          <a:p>
            <a:pPr lvl="0" algn="just">
              <a:spcAft>
                <a:spcPts val="1600"/>
              </a:spcAft>
            </a:pPr>
            <a:r>
              <a:rPr lang="vi-VN" sz="1800" b="1" dirty="0" smtClean="0">
                <a:solidFill>
                  <a:srgbClr val="0070C0"/>
                </a:solidFill>
                <a:latin typeface="Muli" panose="00000500000000000000" pitchFamily="2" charset="-93"/>
                <a:ea typeface="Kulim Park"/>
                <a:cs typeface="Kulim Park"/>
                <a:sym typeface="Kulim Park"/>
              </a:rPr>
              <a:t>PHÂN CÔNG:</a:t>
            </a:r>
            <a:endParaRPr lang="vi-VN" sz="1800" b="1" dirty="0" smtClean="0">
              <a:solidFill>
                <a:schemeClr val="tx1"/>
              </a:solidFill>
              <a:latin typeface="Muli" panose="00000500000000000000" pitchFamily="2" charset="-93"/>
              <a:ea typeface="Kulim Park"/>
              <a:cs typeface="Kulim Park"/>
              <a:sym typeface="Kulim Park"/>
            </a:endParaRPr>
          </a:p>
          <a:p>
            <a:pPr lvl="0" algn="just">
              <a:spcAft>
                <a:spcPts val="1600"/>
              </a:spcAft>
            </a:pPr>
            <a:r>
              <a:rPr lang="vi-VN" sz="1800" b="1" dirty="0" smtClean="0">
                <a:solidFill>
                  <a:schemeClr val="tx1"/>
                </a:solidFill>
                <a:latin typeface="Muli" panose="00000500000000000000" pitchFamily="2" charset="-93"/>
                <a:ea typeface="Kulim Park"/>
                <a:cs typeface="Kulim Park"/>
                <a:sym typeface="Kulim Park"/>
              </a:rPr>
              <a:t>Nhóm 1,2: Thảo luận tình huống 1 </a:t>
            </a:r>
          </a:p>
          <a:p>
            <a:pPr lvl="0" algn="just">
              <a:spcAft>
                <a:spcPts val="1600"/>
              </a:spcAft>
            </a:pPr>
            <a:r>
              <a:rPr lang="vi-VN" sz="1800" b="1" dirty="0" smtClean="0">
                <a:solidFill>
                  <a:schemeClr val="tx1"/>
                </a:solidFill>
                <a:latin typeface="Muli" panose="00000500000000000000" pitchFamily="2" charset="-93"/>
                <a:ea typeface="Kulim Park"/>
                <a:cs typeface="Kulim Park"/>
                <a:sym typeface="Kulim Park"/>
              </a:rPr>
              <a:t>Nhóm 3,4: Thảo luận tình huống 2 </a:t>
            </a:r>
          </a:p>
          <a:p>
            <a:pPr lvl="0" algn="just">
              <a:spcAft>
                <a:spcPts val="1600"/>
              </a:spcAft>
            </a:pPr>
            <a:r>
              <a:rPr lang="vi-VN" sz="1800" b="1" dirty="0" smtClean="0">
                <a:solidFill>
                  <a:schemeClr val="tx1"/>
                </a:solidFill>
                <a:latin typeface="Muli" panose="00000500000000000000" pitchFamily="2" charset="-93"/>
                <a:ea typeface="Kulim Park"/>
                <a:cs typeface="Kulim Park"/>
                <a:sym typeface="Kulim Park"/>
              </a:rPr>
              <a:t>Nhóm 5,6: Thảo luận tình huống 3</a:t>
            </a:r>
          </a:p>
        </p:txBody>
      </p:sp>
    </p:spTree>
    <p:extLst>
      <p:ext uri="{BB962C8B-B14F-4D97-AF65-F5344CB8AC3E}">
        <p14:creationId xmlns:p14="http://schemas.microsoft.com/office/powerpoint/2010/main" val="16604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8" name="Google Shape;105;p14"/>
          <p:cNvPicPr preferRelativeResize="0"/>
          <p:nvPr/>
        </p:nvPicPr>
        <p:blipFill rotWithShape="1">
          <a:blip r:embed="rId3">
            <a:alphaModFix/>
          </a:blip>
          <a:srcRect l="43390" r="3499"/>
          <a:stretch/>
        </p:blipFill>
        <p:spPr>
          <a:xfrm>
            <a:off x="0" y="0"/>
            <a:ext cx="4097520"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
        <p:nvSpPr>
          <p:cNvPr id="9" name="文本框 7">
            <a:extLst>
              <a:ext uri="{FF2B5EF4-FFF2-40B4-BE49-F238E27FC236}">
                <a16:creationId xmlns:a16="http://schemas.microsoft.com/office/drawing/2014/main" id="{7161E3CB-BFA2-49E0-97E3-C2B6AF3E6ECC}"/>
              </a:ext>
            </a:extLst>
          </p:cNvPr>
          <p:cNvSpPr txBox="1">
            <a:spLocks noChangeArrowheads="1"/>
          </p:cNvSpPr>
          <p:nvPr/>
        </p:nvSpPr>
        <p:spPr bwMode="auto">
          <a:xfrm>
            <a:off x="2462391" y="1241035"/>
            <a:ext cx="79702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lvl="0" algn="ctr">
              <a:lnSpc>
                <a:spcPct val="150000"/>
              </a:lnSpc>
            </a:pPr>
            <a:r>
              <a:rPr lang="en-US" sz="4200" b="0" i="0" u="none" dirty="0">
                <a:solidFill>
                  <a:srgbClr val="0B6AB1"/>
                </a:solidFill>
                <a:latin typeface="SVN-Adam Gorry" panose="02040603050506020204" pitchFamily="18" charset="0"/>
                <a:cs typeface="Times New Roman" panose="02020603050405020304" pitchFamily="18" charset="0"/>
              </a:rPr>
              <a:t>CHĂM SÓC </a:t>
            </a:r>
          </a:p>
          <a:p>
            <a:pPr marL="0" lvl="0" algn="ctr">
              <a:lnSpc>
                <a:spcPct val="150000"/>
              </a:lnSpc>
            </a:pPr>
            <a:r>
              <a:rPr lang="en-US" sz="4200" b="0" i="0" u="none" dirty="0">
                <a:solidFill>
                  <a:srgbClr val="0B6AB1"/>
                </a:solidFill>
                <a:latin typeface="SVN-Adam Gorry" panose="02040603050506020204" pitchFamily="18" charset="0"/>
                <a:cs typeface="Times New Roman" panose="02020603050405020304" pitchFamily="18" charset="0"/>
              </a:rPr>
              <a:t>CUỘC </a:t>
            </a:r>
            <a:r>
              <a:rPr lang="en-US" sz="4200" b="0" i="0" u="none" dirty="0" smtClean="0">
                <a:solidFill>
                  <a:srgbClr val="0B6AB1"/>
                </a:solidFill>
                <a:latin typeface="SVN-Adam Gorry" panose="02040603050506020204" pitchFamily="18" charset="0"/>
                <a:cs typeface="Times New Roman" panose="02020603050405020304" pitchFamily="18" charset="0"/>
              </a:rPr>
              <a:t>SỐNG </a:t>
            </a:r>
            <a:r>
              <a:rPr lang="en-US" sz="4200" b="0" i="0" u="none" dirty="0">
                <a:solidFill>
                  <a:srgbClr val="0B6AB1"/>
                </a:solidFill>
                <a:latin typeface="SVN-Adam Gorry" panose="02040603050506020204" pitchFamily="18" charset="0"/>
                <a:cs typeface="Times New Roman" panose="02020603050405020304" pitchFamily="18" charset="0"/>
              </a:rPr>
              <a:t>CÁ NHÂN</a:t>
            </a:r>
          </a:p>
        </p:txBody>
      </p:sp>
      <p:sp>
        <p:nvSpPr>
          <p:cNvPr id="10" name="矩形 3"/>
          <p:cNvSpPr/>
          <p:nvPr/>
        </p:nvSpPr>
        <p:spPr>
          <a:xfrm>
            <a:off x="1927197" y="379261"/>
            <a:ext cx="6870357" cy="861774"/>
          </a:xfrm>
          <a:prstGeom prst="rect">
            <a:avLst/>
          </a:prstGeom>
        </p:spPr>
        <p:txBody>
          <a:bodyPr wrap="square">
            <a:spAutoFit/>
          </a:bodyPr>
          <a:lstStyle/>
          <a:p>
            <a:pPr lvl="0" algn="ctr"/>
            <a:r>
              <a:rPr lang="en-US" sz="5000" b="1" dirty="0" smtClean="0">
                <a:solidFill>
                  <a:schemeClr val="accent4">
                    <a:lumMod val="75000"/>
                  </a:schemeClr>
                </a:solidFill>
                <a:effectLst>
                  <a:outerShdw blurRad="38100" dist="38100" dir="2700000" algn="tl">
                    <a:srgbClr val="000000">
                      <a:alpha val="43137"/>
                    </a:srgbClr>
                  </a:outerShdw>
                </a:effectLst>
                <a:latin typeface="#9Slide06 SVNHello Sunshine Mar" pitchFamily="2" charset="-93"/>
              </a:rPr>
              <a:t>TIẾT 20 - </a:t>
            </a:r>
            <a:r>
              <a:rPr lang="en-US" sz="5000" b="1" dirty="0" err="1" smtClean="0">
                <a:solidFill>
                  <a:schemeClr val="accent4">
                    <a:lumMod val="75000"/>
                  </a:schemeClr>
                </a:solidFill>
                <a:effectLst>
                  <a:outerShdw blurRad="38100" dist="38100" dir="2700000" algn="tl">
                    <a:srgbClr val="000000">
                      <a:alpha val="43137"/>
                    </a:srgbClr>
                  </a:outerShdw>
                </a:effectLst>
                <a:latin typeface="#9Slide06 SVNHello Sunshine Mar" pitchFamily="2" charset="-93"/>
              </a:rPr>
              <a:t>Chủ</a:t>
            </a:r>
            <a:r>
              <a:rPr lang="en-US" sz="5000" b="1" dirty="0" smtClean="0">
                <a:solidFill>
                  <a:schemeClr val="accent4">
                    <a:lumMod val="75000"/>
                  </a:schemeClr>
                </a:solidFill>
                <a:effectLst>
                  <a:outerShdw blurRad="38100" dist="38100" dir="2700000" algn="tl">
                    <a:srgbClr val="000000">
                      <a:alpha val="43137"/>
                    </a:srgbClr>
                  </a:outerShdw>
                </a:effectLst>
                <a:latin typeface="#9Slide06 SVNHello Sunshine Mar" pitchFamily="2" charset="-93"/>
              </a:rPr>
              <a:t> </a:t>
            </a:r>
            <a:r>
              <a:rPr lang="en-US" sz="5000" b="1" dirty="0" err="1" smtClean="0">
                <a:solidFill>
                  <a:schemeClr val="accent4">
                    <a:lumMod val="75000"/>
                  </a:schemeClr>
                </a:solidFill>
                <a:effectLst>
                  <a:outerShdw blurRad="38100" dist="38100" dir="2700000" algn="tl">
                    <a:srgbClr val="000000">
                      <a:alpha val="43137"/>
                    </a:srgbClr>
                  </a:outerShdw>
                </a:effectLst>
                <a:latin typeface="#9Slide06 SVNHello Sunshine Mar" pitchFamily="2" charset="-93"/>
              </a:rPr>
              <a:t>đề</a:t>
            </a:r>
            <a:r>
              <a:rPr lang="en-US" sz="5000" b="1" dirty="0" smtClean="0">
                <a:solidFill>
                  <a:schemeClr val="accent4">
                    <a:lumMod val="75000"/>
                  </a:schemeClr>
                </a:solidFill>
                <a:effectLst>
                  <a:outerShdw blurRad="38100" dist="38100" dir="2700000" algn="tl">
                    <a:srgbClr val="000000">
                      <a:alpha val="43137"/>
                    </a:srgbClr>
                  </a:outerShdw>
                </a:effectLst>
                <a:latin typeface="#9Slide06 SVNHello Sunshine Mar" pitchFamily="2" charset="-93"/>
              </a:rPr>
              <a:t> 2</a:t>
            </a:r>
            <a:endParaRPr lang="en-US" sz="5000" b="1" dirty="0">
              <a:solidFill>
                <a:schemeClr val="accent4">
                  <a:lumMod val="75000"/>
                </a:schemeClr>
              </a:solidFill>
              <a:effectLst>
                <a:outerShdw blurRad="38100" dist="38100" dir="2700000" algn="tl">
                  <a:srgbClr val="000000">
                    <a:alpha val="43137"/>
                  </a:srgbClr>
                </a:outerShdw>
              </a:effectLst>
              <a:latin typeface="#9Slide06 SVNHello Sunshine Mar" pitchFamily="2"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Google Shape;231;p27"/>
          <p:cNvSpPr txBox="1">
            <a:spLocks noGrp="1"/>
          </p:cNvSpPr>
          <p:nvPr>
            <p:ph type="sldNum" idx="12"/>
          </p:nvPr>
        </p:nvSpPr>
        <p:spPr>
          <a:xfrm>
            <a:off x="6591836"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9966" b="89691" l="1341" r="96829">
                        <a14:foregroundMark x1="6341" y1="16838" x2="19512" y2="83849"/>
                        <a14:foregroundMark x1="40488" y1="18213" x2="10976" y2="68385"/>
                        <a14:foregroundMark x1="51585" y1="61168" x2="64756" y2="86942"/>
                        <a14:foregroundMark x1="82805" y1="62887" x2="75000" y2="89691"/>
                        <a14:foregroundMark x1="66585" y1="82131" x2="79390" y2="84880"/>
                        <a14:foregroundMark x1="46220" y1="86598" x2="59146" y2="82474"/>
                        <a14:foregroundMark x1="54878" y1="85911" x2="72927" y2="86598"/>
                        <a14:foregroundMark x1="91951" y1="19931" x2="90610" y2="37113"/>
                        <a14:foregroundMark x1="85854" y1="37113" x2="88659" y2="86942"/>
                        <a14:foregroundMark x1="93049" y1="36082" x2="90488" y2="86942"/>
                        <a14:foregroundMark x1="93049" y1="37457" x2="94146" y2="86598"/>
                        <a14:foregroundMark x1="93780" y1="35739" x2="95122" y2="84880"/>
                        <a14:foregroundMark x1="94024" y1="34364" x2="96829" y2="70447"/>
                      </a14:backgroundRemoval>
                    </a14:imgEffect>
                  </a14:imgLayer>
                </a14:imgProps>
              </a:ext>
            </a:extLst>
          </a:blip>
          <a:srcRect l="45254" t="15618"/>
          <a:stretch/>
        </p:blipFill>
        <p:spPr>
          <a:xfrm>
            <a:off x="5563969" y="491425"/>
            <a:ext cx="2055734" cy="1124465"/>
          </a:xfrm>
          <a:prstGeom prst="rect">
            <a:avLst/>
          </a:prstGeom>
        </p:spPr>
      </p:pic>
      <p:pic>
        <p:nvPicPr>
          <p:cNvPr id="14" name="Picture 13"/>
          <p:cNvPicPr>
            <a:picLocks noChangeAspect="1"/>
          </p:cNvPicPr>
          <p:nvPr/>
        </p:nvPicPr>
        <p:blipFill rotWithShape="1">
          <a:blip r:embed="rId5"/>
          <a:srcRect l="956" t="10712" r="56961" b="10379"/>
          <a:stretch/>
        </p:blipFill>
        <p:spPr>
          <a:xfrm>
            <a:off x="3025765" y="111316"/>
            <a:ext cx="2794782" cy="1859685"/>
          </a:xfrm>
          <a:prstGeom prst="rect">
            <a:avLst/>
          </a:prstGeom>
        </p:spPr>
      </p:pic>
      <p:pic>
        <p:nvPicPr>
          <p:cNvPr id="15" name="Picture 14"/>
          <p:cNvPicPr>
            <a:picLocks noChangeAspect="1"/>
          </p:cNvPicPr>
          <p:nvPr/>
        </p:nvPicPr>
        <p:blipFill rotWithShape="1">
          <a:blip r:embed="rId6">
            <a:extLst>
              <a:ext uri="{BEBA8EAE-BF5A-486C-A8C5-ECC9F3942E4B}">
                <a14:imgProps xmlns:a14="http://schemas.microsoft.com/office/drawing/2010/main">
                  <a14:imgLayer r:embed="rId7">
                    <a14:imgEffect>
                      <a14:backgroundRemoval t="14762" b="93333" l="139" r="17175"/>
                    </a14:imgEffect>
                  </a14:imgLayer>
                </a14:imgProps>
              </a:ext>
            </a:extLst>
          </a:blip>
          <a:srcRect l="1845" t="12239" r="82343"/>
          <a:stretch/>
        </p:blipFill>
        <p:spPr>
          <a:xfrm>
            <a:off x="432102" y="175941"/>
            <a:ext cx="1087395" cy="1755432"/>
          </a:xfrm>
          <a:prstGeom prst="rect">
            <a:avLst/>
          </a:prstGeom>
        </p:spPr>
      </p:pic>
      <p:pic>
        <p:nvPicPr>
          <p:cNvPr id="16" name="Picture 15"/>
          <p:cNvPicPr>
            <a:picLocks noChangeAspect="1"/>
          </p:cNvPicPr>
          <p:nvPr/>
        </p:nvPicPr>
        <p:blipFill rotWithShape="1">
          <a:blip r:embed="rId8"/>
          <a:srcRect l="37063" t="17182" b="9306"/>
          <a:stretch/>
        </p:blipFill>
        <p:spPr>
          <a:xfrm>
            <a:off x="227809" y="1920292"/>
            <a:ext cx="4328211" cy="1470454"/>
          </a:xfrm>
          <a:prstGeom prst="rect">
            <a:avLst/>
          </a:prstGeom>
        </p:spPr>
      </p:pic>
      <p:pic>
        <p:nvPicPr>
          <p:cNvPr id="17" name="Picture 16"/>
          <p:cNvPicPr>
            <a:picLocks noChangeAspect="1"/>
          </p:cNvPicPr>
          <p:nvPr/>
        </p:nvPicPr>
        <p:blipFill rotWithShape="1">
          <a:blip r:embed="rId9"/>
          <a:srcRect t="3859" b="73999"/>
          <a:stretch/>
        </p:blipFill>
        <p:spPr>
          <a:xfrm>
            <a:off x="223566" y="3726433"/>
            <a:ext cx="7331452" cy="1241846"/>
          </a:xfrm>
          <a:prstGeom prst="rect">
            <a:avLst/>
          </a:prstGeom>
        </p:spPr>
      </p:pic>
      <p:pic>
        <p:nvPicPr>
          <p:cNvPr id="6" name="Picture 5"/>
          <p:cNvPicPr>
            <a:picLocks noChangeAspect="1"/>
          </p:cNvPicPr>
          <p:nvPr/>
        </p:nvPicPr>
        <p:blipFill rotWithShape="1">
          <a:blip r:embed="rId9"/>
          <a:srcRect l="3967" t="42934" r="5761"/>
          <a:stretch/>
        </p:blipFill>
        <p:spPr>
          <a:xfrm>
            <a:off x="4720280" y="2528062"/>
            <a:ext cx="2987757" cy="14448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22"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Google Shape;231;p27"/>
          <p:cNvSpPr txBox="1">
            <a:spLocks noGrp="1"/>
          </p:cNvSpPr>
          <p:nvPr>
            <p:ph type="sldNum" idx="12"/>
          </p:nvPr>
        </p:nvSpPr>
        <p:spPr>
          <a:xfrm>
            <a:off x="6591836"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9966" b="89691" l="1341" r="96829">
                        <a14:foregroundMark x1="6341" y1="16838" x2="19512" y2="83849"/>
                        <a14:foregroundMark x1="40488" y1="18213" x2="10976" y2="68385"/>
                        <a14:foregroundMark x1="51585" y1="61168" x2="64756" y2="86942"/>
                        <a14:foregroundMark x1="82805" y1="62887" x2="75000" y2="89691"/>
                        <a14:foregroundMark x1="66585" y1="82131" x2="79390" y2="84880"/>
                        <a14:foregroundMark x1="46220" y1="86598" x2="59146" y2="82474"/>
                        <a14:foregroundMark x1="54878" y1="85911" x2="72927" y2="86598"/>
                        <a14:foregroundMark x1="91951" y1="19931" x2="90610" y2="37113"/>
                        <a14:foregroundMark x1="85854" y1="37113" x2="88659" y2="86942"/>
                        <a14:foregroundMark x1="93049" y1="36082" x2="90488" y2="86942"/>
                        <a14:foregroundMark x1="93049" y1="37457" x2="94146" y2="86598"/>
                        <a14:foregroundMark x1="93780" y1="35739" x2="95122" y2="84880"/>
                        <a14:foregroundMark x1="94024" y1="34364" x2="96829" y2="70447"/>
                      </a14:backgroundRemoval>
                    </a14:imgEffect>
                  </a14:imgLayer>
                </a14:imgProps>
              </a:ext>
            </a:extLst>
          </a:blip>
          <a:srcRect l="45254" t="15618"/>
          <a:stretch/>
        </p:blipFill>
        <p:spPr>
          <a:xfrm>
            <a:off x="5563969" y="491425"/>
            <a:ext cx="2055734" cy="1124465"/>
          </a:xfrm>
          <a:prstGeom prst="rect">
            <a:avLst/>
          </a:prstGeom>
        </p:spPr>
      </p:pic>
      <p:pic>
        <p:nvPicPr>
          <p:cNvPr id="14" name="Picture 13"/>
          <p:cNvPicPr>
            <a:picLocks noChangeAspect="1"/>
          </p:cNvPicPr>
          <p:nvPr/>
        </p:nvPicPr>
        <p:blipFill rotWithShape="1">
          <a:blip r:embed="rId5"/>
          <a:srcRect l="956" t="10712" r="56961" b="10379"/>
          <a:stretch/>
        </p:blipFill>
        <p:spPr>
          <a:xfrm>
            <a:off x="3025765" y="111316"/>
            <a:ext cx="2794782" cy="1859685"/>
          </a:xfrm>
          <a:prstGeom prst="rect">
            <a:avLst/>
          </a:prstGeom>
        </p:spPr>
      </p:pic>
      <p:pic>
        <p:nvPicPr>
          <p:cNvPr id="15" name="Picture 14"/>
          <p:cNvPicPr>
            <a:picLocks noChangeAspect="1"/>
          </p:cNvPicPr>
          <p:nvPr/>
        </p:nvPicPr>
        <p:blipFill rotWithShape="1">
          <a:blip r:embed="rId6">
            <a:extLst>
              <a:ext uri="{BEBA8EAE-BF5A-486C-A8C5-ECC9F3942E4B}">
                <a14:imgProps xmlns:a14="http://schemas.microsoft.com/office/drawing/2010/main">
                  <a14:imgLayer r:embed="rId7">
                    <a14:imgEffect>
                      <a14:backgroundRemoval t="14762" b="93333" l="139" r="17175"/>
                    </a14:imgEffect>
                  </a14:imgLayer>
                </a14:imgProps>
              </a:ext>
            </a:extLst>
          </a:blip>
          <a:srcRect l="1845" t="12239" r="82343"/>
          <a:stretch/>
        </p:blipFill>
        <p:spPr>
          <a:xfrm>
            <a:off x="432102" y="175941"/>
            <a:ext cx="1087395" cy="1755432"/>
          </a:xfrm>
          <a:prstGeom prst="rect">
            <a:avLst/>
          </a:prstGeom>
        </p:spPr>
      </p:pic>
      <p:pic>
        <p:nvPicPr>
          <p:cNvPr id="16" name="Picture 15"/>
          <p:cNvPicPr>
            <a:picLocks noChangeAspect="1"/>
          </p:cNvPicPr>
          <p:nvPr/>
        </p:nvPicPr>
        <p:blipFill rotWithShape="1">
          <a:blip r:embed="rId8"/>
          <a:srcRect l="37063" t="17182" b="9306"/>
          <a:stretch/>
        </p:blipFill>
        <p:spPr>
          <a:xfrm>
            <a:off x="227809" y="1920292"/>
            <a:ext cx="4328211" cy="1470454"/>
          </a:xfrm>
          <a:prstGeom prst="rect">
            <a:avLst/>
          </a:prstGeom>
        </p:spPr>
      </p:pic>
      <p:pic>
        <p:nvPicPr>
          <p:cNvPr id="17" name="Picture 16"/>
          <p:cNvPicPr>
            <a:picLocks noChangeAspect="1"/>
          </p:cNvPicPr>
          <p:nvPr/>
        </p:nvPicPr>
        <p:blipFill rotWithShape="1">
          <a:blip r:embed="rId9"/>
          <a:srcRect t="3859" b="73999"/>
          <a:stretch/>
        </p:blipFill>
        <p:spPr>
          <a:xfrm>
            <a:off x="223566" y="3726433"/>
            <a:ext cx="7331452" cy="1241846"/>
          </a:xfrm>
          <a:prstGeom prst="rect">
            <a:avLst/>
          </a:prstGeom>
        </p:spPr>
      </p:pic>
      <p:pic>
        <p:nvPicPr>
          <p:cNvPr id="6" name="Picture 5"/>
          <p:cNvPicPr>
            <a:picLocks noChangeAspect="1"/>
          </p:cNvPicPr>
          <p:nvPr/>
        </p:nvPicPr>
        <p:blipFill rotWithShape="1">
          <a:blip r:embed="rId9"/>
          <a:srcRect l="3967" t="42934" r="5761"/>
          <a:stretch/>
        </p:blipFill>
        <p:spPr>
          <a:xfrm>
            <a:off x="4720280" y="2528062"/>
            <a:ext cx="2987757" cy="1444825"/>
          </a:xfrm>
          <a:prstGeom prst="rect">
            <a:avLst/>
          </a:prstGeom>
        </p:spPr>
      </p:pic>
      <p:pic>
        <p:nvPicPr>
          <p:cNvPr id="19" name="Picture 18" descr="Digit 12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724643" y="101540"/>
            <a:ext cx="1419357" cy="77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7852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7"/>
        <p:cNvGrpSpPr/>
        <p:nvPr/>
      </p:nvGrpSpPr>
      <p:grpSpPr>
        <a:xfrm>
          <a:off x="0" y="0"/>
          <a:ext cx="0" cy="0"/>
          <a:chOff x="0" y="0"/>
          <a:chExt cx="0" cy="0"/>
        </a:xfrm>
      </p:grpSpPr>
      <p:sp>
        <p:nvSpPr>
          <p:cNvPr id="231" name="Google Shape;231;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sp>
        <p:nvSpPr>
          <p:cNvPr id="19" name="Rectangle 18"/>
          <p:cNvSpPr/>
          <p:nvPr/>
        </p:nvSpPr>
        <p:spPr>
          <a:xfrm>
            <a:off x="2892254" y="1045538"/>
            <a:ext cx="5876608" cy="2959272"/>
          </a:xfrm>
          <a:prstGeom prst="rect">
            <a:avLst/>
          </a:prstGeom>
          <a:ln w="57150">
            <a:solidFill>
              <a:srgbClr val="A2EAE9"/>
            </a:solidFill>
            <a:prstDash val="sysDot"/>
          </a:ln>
        </p:spPr>
        <p:txBody>
          <a:bodyPr wrap="square">
            <a:spAutoFit/>
          </a:bodyPr>
          <a:lstStyle/>
          <a:p>
            <a:pPr algn="ctr">
              <a:lnSpc>
                <a:spcPct val="115000"/>
              </a:lnSpc>
            </a:pPr>
            <a:r>
              <a:rPr lang="en-US" sz="2700" b="1" dirty="0" smtClean="0">
                <a:solidFill>
                  <a:schemeClr val="accent2">
                    <a:lumMod val="20000"/>
                    <a:lumOff val="80000"/>
                  </a:schemeClr>
                </a:solidFill>
                <a:latin typeface="#9Slide07 SVNBrandon Printed Sh" panose="02000000000000000000" pitchFamily="2" charset="0"/>
                <a:ea typeface="Times New Roman" panose="02020603050405020304" pitchFamily="18" charset="0"/>
              </a:rPr>
              <a:t>Xin </a:t>
            </a:r>
            <a:r>
              <a:rPr lang="en-US" sz="2700" b="1" dirty="0" err="1" smtClean="0">
                <a:solidFill>
                  <a:schemeClr val="accent2">
                    <a:lumMod val="20000"/>
                    <a:lumOff val="80000"/>
                  </a:schemeClr>
                </a:solidFill>
                <a:latin typeface="#9Slide07 SVNBrandon Printed Sh" panose="02000000000000000000" pitchFamily="2" charset="0"/>
                <a:ea typeface="Times New Roman" panose="02020603050405020304" pitchFamily="18" charset="0"/>
              </a:rPr>
              <a:t>mời</a:t>
            </a:r>
            <a:r>
              <a:rPr lang="en-US" sz="2700" b="1" dirty="0" smtClean="0">
                <a:solidFill>
                  <a:schemeClr val="accent2">
                    <a:lumMod val="20000"/>
                    <a:lumOff val="80000"/>
                  </a:schemeClr>
                </a:solidFill>
                <a:latin typeface="#9Slide07 SVNBrandon Printed Sh" panose="02000000000000000000" pitchFamily="2" charset="0"/>
                <a:ea typeface="Times New Roman" panose="02020603050405020304" pitchFamily="18" charset="0"/>
              </a:rPr>
              <a:t> </a:t>
            </a:r>
          </a:p>
          <a:p>
            <a:pPr marL="457200" indent="-457200">
              <a:lnSpc>
                <a:spcPct val="115000"/>
              </a:lnSpc>
              <a:buFont typeface="Wingdings" panose="05000000000000000000" pitchFamily="2" charset="2"/>
              <a:buChar char="q"/>
            </a:pPr>
            <a:r>
              <a:rPr lang="en-US" sz="2700" b="1" dirty="0" err="1" smtClean="0">
                <a:solidFill>
                  <a:srgbClr val="FFC000"/>
                </a:solidFill>
                <a:latin typeface="#9Slide07 SVNBrandon Printed Sh" panose="02000000000000000000" pitchFamily="2" charset="0"/>
                <a:ea typeface="Times New Roman" panose="02020603050405020304" pitchFamily="18" charset="0"/>
              </a:rPr>
              <a:t>Nhóm</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trưởng</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nhóm</a:t>
            </a:r>
            <a:r>
              <a:rPr lang="en-US" sz="2700" b="1" dirty="0" smtClean="0">
                <a:solidFill>
                  <a:srgbClr val="FFC000"/>
                </a:solidFill>
                <a:latin typeface="#9Slide07 SVNBrandon Printed Sh" panose="02000000000000000000" pitchFamily="2" charset="0"/>
                <a:ea typeface="Times New Roman" panose="02020603050405020304" pitchFamily="18" charset="0"/>
              </a:rPr>
              <a:t> 1,3,5</a:t>
            </a:r>
          </a:p>
          <a:p>
            <a:pPr>
              <a:lnSpc>
                <a:spcPct val="115000"/>
              </a:lnSpc>
            </a:pPr>
            <a:r>
              <a:rPr lang="en-US" sz="2700" b="1" dirty="0" err="1" smtClean="0">
                <a:solidFill>
                  <a:srgbClr val="FFC000"/>
                </a:solidFill>
                <a:latin typeface="#9Slide07 SVNBrandon Printed Sh" panose="02000000000000000000" pitchFamily="2" charset="0"/>
                <a:ea typeface="Times New Roman" panose="02020603050405020304" pitchFamily="18" charset="0"/>
              </a:rPr>
              <a:t>báo</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cáo</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kết</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quả</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thảo</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luận</a:t>
            </a:r>
            <a:r>
              <a:rPr lang="en-US" sz="2700" b="1" dirty="0" smtClean="0">
                <a:solidFill>
                  <a:srgbClr val="FFC000"/>
                </a:solidFill>
                <a:latin typeface="#9Slide07 SVNBrandon Printed Sh" panose="02000000000000000000" pitchFamily="2" charset="0"/>
                <a:ea typeface="Times New Roman" panose="02020603050405020304" pitchFamily="18" charset="0"/>
              </a:rPr>
              <a:t>. </a:t>
            </a:r>
          </a:p>
          <a:p>
            <a:pPr>
              <a:lnSpc>
                <a:spcPct val="115000"/>
              </a:lnSpc>
            </a:pPr>
            <a:endParaRPr lang="en-US" sz="2700" b="1" dirty="0" smtClean="0">
              <a:solidFill>
                <a:srgbClr val="FFC000"/>
              </a:solidFill>
              <a:latin typeface="#9Slide07 SVNBrandon Printed Sh" panose="02000000000000000000" pitchFamily="2" charset="0"/>
              <a:ea typeface="Times New Roman" panose="02020603050405020304" pitchFamily="18" charset="0"/>
            </a:endParaRPr>
          </a:p>
          <a:p>
            <a:pPr marL="457200" indent="-457200">
              <a:lnSpc>
                <a:spcPct val="115000"/>
              </a:lnSpc>
              <a:buFont typeface="Wingdings" panose="05000000000000000000" pitchFamily="2" charset="2"/>
              <a:buChar char="q"/>
            </a:pPr>
            <a:r>
              <a:rPr lang="en-US" sz="2700" b="1" dirty="0" err="1" smtClean="0">
                <a:solidFill>
                  <a:srgbClr val="FFC000"/>
                </a:solidFill>
                <a:latin typeface="#9Slide07 SVNBrandon Printed Sh" panose="02000000000000000000" pitchFamily="2" charset="0"/>
                <a:ea typeface="Times New Roman" panose="02020603050405020304" pitchFamily="18" charset="0"/>
              </a:rPr>
              <a:t>Nhóm</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trưởng</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nhóm</a:t>
            </a:r>
            <a:r>
              <a:rPr lang="en-US" sz="2700" b="1" dirty="0" smtClean="0">
                <a:solidFill>
                  <a:srgbClr val="FFC000"/>
                </a:solidFill>
                <a:latin typeface="#9Slide07 SVNBrandon Printed Sh" panose="02000000000000000000" pitchFamily="2" charset="0"/>
                <a:ea typeface="Times New Roman" panose="02020603050405020304" pitchFamily="18" charset="0"/>
              </a:rPr>
              <a:t> 2,4,6 </a:t>
            </a:r>
          </a:p>
          <a:p>
            <a:pPr>
              <a:lnSpc>
                <a:spcPct val="115000"/>
              </a:lnSpc>
            </a:pPr>
            <a:r>
              <a:rPr lang="en-US" sz="2700" b="1" dirty="0" err="1" smtClean="0">
                <a:solidFill>
                  <a:srgbClr val="FFC000"/>
                </a:solidFill>
                <a:latin typeface="#9Slide07 SVNBrandon Printed Sh" panose="02000000000000000000" pitchFamily="2" charset="0"/>
                <a:ea typeface="Times New Roman" panose="02020603050405020304" pitchFamily="18" charset="0"/>
              </a:rPr>
              <a:t>bổ</a:t>
            </a:r>
            <a:r>
              <a:rPr lang="en-US" sz="2700" b="1" dirty="0" smtClean="0">
                <a:solidFill>
                  <a:srgbClr val="FFC000"/>
                </a:solidFill>
                <a:latin typeface="#9Slide07 SVNBrandon Printed Sh" panose="02000000000000000000" pitchFamily="2" charset="0"/>
                <a:ea typeface="Times New Roman" panose="02020603050405020304" pitchFamily="18" charset="0"/>
              </a:rPr>
              <a:t> sung </a:t>
            </a:r>
            <a:r>
              <a:rPr lang="en-US" sz="2700" b="1" dirty="0" err="1" smtClean="0">
                <a:solidFill>
                  <a:srgbClr val="FFC000"/>
                </a:solidFill>
                <a:latin typeface="#9Slide07 SVNBrandon Printed Sh" panose="02000000000000000000" pitchFamily="2" charset="0"/>
                <a:ea typeface="Times New Roman" panose="02020603050405020304" pitchFamily="18" charset="0"/>
              </a:rPr>
              <a:t>nếu</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có</a:t>
            </a:r>
            <a:r>
              <a:rPr lang="en-US" sz="2700" b="1" dirty="0" smtClean="0">
                <a:solidFill>
                  <a:srgbClr val="FFC000"/>
                </a:solidFill>
                <a:latin typeface="#9Slide07 SVNBrandon Printed Sh" panose="02000000000000000000" pitchFamily="2" charset="0"/>
                <a:ea typeface="Times New Roman" panose="02020603050405020304" pitchFamily="18" charset="0"/>
              </a:rPr>
              <a:t> ý </a:t>
            </a:r>
            <a:r>
              <a:rPr lang="en-US" sz="2700" b="1" dirty="0" err="1" smtClean="0">
                <a:solidFill>
                  <a:srgbClr val="FFC000"/>
                </a:solidFill>
                <a:latin typeface="#9Slide07 SVNBrandon Printed Sh" panose="02000000000000000000" pitchFamily="2" charset="0"/>
                <a:ea typeface="Times New Roman" panose="02020603050405020304" pitchFamily="18" charset="0"/>
              </a:rPr>
              <a:t>kiến</a:t>
            </a:r>
            <a:r>
              <a:rPr lang="en-US" sz="2700" b="1" dirty="0" smtClean="0">
                <a:solidFill>
                  <a:srgbClr val="FFC000"/>
                </a:solidFill>
                <a:latin typeface="#9Slide07 SVNBrandon Printed Sh" panose="02000000000000000000" pitchFamily="2" charset="0"/>
                <a:ea typeface="Times New Roman" panose="02020603050405020304" pitchFamily="18" charset="0"/>
              </a:rPr>
              <a:t> </a:t>
            </a:r>
            <a:r>
              <a:rPr lang="en-US" sz="2700" b="1" dirty="0" err="1" smtClean="0">
                <a:solidFill>
                  <a:srgbClr val="FFC000"/>
                </a:solidFill>
                <a:latin typeface="#9Slide07 SVNBrandon Printed Sh" panose="02000000000000000000" pitchFamily="2" charset="0"/>
                <a:ea typeface="Times New Roman" panose="02020603050405020304" pitchFamily="18" charset="0"/>
              </a:rPr>
              <a:t>khác</a:t>
            </a:r>
            <a:endParaRPr lang="vi-VN" sz="2700" dirty="0">
              <a:solidFill>
                <a:srgbClr val="FFC000"/>
              </a:solidFill>
              <a:effectLst/>
              <a:latin typeface="#9Slide03 AmpleSoft Thin" panose="02000000000000000000" pitchFamily="2" charset="-93"/>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42"/>
        <p:cNvGrpSpPr/>
        <p:nvPr/>
      </p:nvGrpSpPr>
      <p:grpSpPr>
        <a:xfrm>
          <a:off x="0" y="0"/>
          <a:ext cx="0" cy="0"/>
          <a:chOff x="0" y="0"/>
          <a:chExt cx="0" cy="0"/>
        </a:xfrm>
      </p:grpSpPr>
      <p:sp>
        <p:nvSpPr>
          <p:cNvPr id="245" name="Google Shape;245;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6" name="Rectangle 5"/>
          <p:cNvSpPr/>
          <p:nvPr/>
        </p:nvSpPr>
        <p:spPr>
          <a:xfrm>
            <a:off x="2718740" y="1776863"/>
            <a:ext cx="5573742" cy="486223"/>
          </a:xfrm>
          <a:prstGeom prst="rect">
            <a:avLst/>
          </a:prstGeom>
        </p:spPr>
        <p:txBody>
          <a:bodyPr wrap="square">
            <a:spAutoFit/>
          </a:bodyPr>
          <a:lstStyle/>
          <a:p>
            <a:pPr algn="just">
              <a:lnSpc>
                <a:spcPct val="115000"/>
              </a:lnSpc>
            </a:pPr>
            <a:endParaRPr lang="vi-VN" sz="2400" dirty="0">
              <a:effectLst/>
              <a:latin typeface="#9Slide03 AmpleSoft Thin" panose="02000000000000000000" pitchFamily="2" charset="-93"/>
              <a:ea typeface="Times New Roman" panose="02020603050405020304" pitchFamily="18" charset="0"/>
            </a:endParaRPr>
          </a:p>
        </p:txBody>
      </p:sp>
      <p:sp>
        <p:nvSpPr>
          <p:cNvPr id="7" name="Google Shape;128;p17"/>
          <p:cNvSpPr txBox="1">
            <a:spLocks/>
          </p:cNvSpPr>
          <p:nvPr/>
        </p:nvSpPr>
        <p:spPr>
          <a:xfrm>
            <a:off x="2151702" y="538440"/>
            <a:ext cx="6707818" cy="1050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gn="ctr">
              <a:lnSpc>
                <a:spcPct val="100000"/>
              </a:lnSpc>
            </a:pPr>
            <a:r>
              <a:rPr lang="vi-VN" sz="3600" dirty="0" smtClean="0">
                <a:solidFill>
                  <a:schemeClr val="bg1"/>
                </a:solidFill>
                <a:latin typeface="#9Slide03 BoosterNextFYBlack" panose="02000A03000000020004" pitchFamily="2" charset="-93"/>
              </a:rPr>
              <a:t>NHIỆM VỤ 9</a:t>
            </a:r>
          </a:p>
          <a:p>
            <a:pPr algn="ctr">
              <a:lnSpc>
                <a:spcPct val="100000"/>
              </a:lnSpc>
            </a:pPr>
            <a:r>
              <a:rPr lang="vi-VN" sz="3600" dirty="0" smtClean="0">
                <a:solidFill>
                  <a:schemeClr val="bg1"/>
                </a:solidFill>
                <a:latin typeface="#9Slide03 BoosterNextFYBlack" panose="02000A03000000020004" pitchFamily="2" charset="-93"/>
              </a:rPr>
              <a:t>CHIẾN THẮNG BẢN THÂN</a:t>
            </a:r>
            <a:endParaRPr lang="vi-VN" sz="3600" dirty="0">
              <a:solidFill>
                <a:schemeClr val="bg1"/>
              </a:solidFill>
              <a:latin typeface="#9Slide03 BoosterNextFYBlack" panose="02000A03000000020004" pitchFamily="2" charset="-93"/>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439" b="96763" l="4594" r="95760"/>
                    </a14:imgEffect>
                  </a14:imgLayer>
                </a14:imgProps>
              </a:ext>
            </a:extLst>
          </a:blip>
          <a:stretch>
            <a:fillRect/>
          </a:stretch>
        </p:blipFill>
        <p:spPr>
          <a:xfrm>
            <a:off x="278113" y="3853181"/>
            <a:ext cx="1116567" cy="1096840"/>
          </a:xfrm>
          <a:prstGeom prst="rect">
            <a:avLst/>
          </a:prstGeom>
        </p:spPr>
      </p:pic>
      <p:sp>
        <p:nvSpPr>
          <p:cNvPr id="3" name="Rectangle 2"/>
          <p:cNvSpPr/>
          <p:nvPr/>
        </p:nvSpPr>
        <p:spPr>
          <a:xfrm>
            <a:off x="2902433" y="2446538"/>
            <a:ext cx="5650523" cy="1815882"/>
          </a:xfrm>
          <a:prstGeom prst="rect">
            <a:avLst/>
          </a:prstGeom>
        </p:spPr>
        <p:txBody>
          <a:bodyPr wrap="square">
            <a:spAutoFit/>
          </a:bodyPr>
          <a:lstStyle/>
          <a:p>
            <a:pPr algn="ctr"/>
            <a:r>
              <a:rPr lang="vi-VN" dirty="0">
                <a:solidFill>
                  <a:srgbClr val="333333"/>
                </a:solidFill>
                <a:latin typeface="Arial" panose="020B0604020202020204" pitchFamily="34" charset="0"/>
              </a:rPr>
              <a:t> </a:t>
            </a:r>
            <a:r>
              <a:rPr lang="vi-VN" sz="2800" dirty="0" smtClean="0">
                <a:solidFill>
                  <a:srgbClr val="333333"/>
                </a:solidFill>
                <a:latin typeface="#9Slide07 SVNTransformer" pitchFamily="2" charset="-93"/>
              </a:rPr>
              <a:t>A </a:t>
            </a:r>
            <a:r>
              <a:rPr lang="vi-VN" sz="2800" dirty="0">
                <a:solidFill>
                  <a:srgbClr val="333333"/>
                </a:solidFill>
                <a:latin typeface="#9Slide07 SVNTransformer" pitchFamily="2" charset="-93"/>
              </a:rPr>
              <a:t>winner never stops </a:t>
            </a:r>
            <a:r>
              <a:rPr lang="vi-VN" sz="2800" dirty="0" smtClean="0">
                <a:solidFill>
                  <a:srgbClr val="333333"/>
                </a:solidFill>
                <a:latin typeface="#9Slide07 SVNTransformer" pitchFamily="2" charset="-93"/>
              </a:rPr>
              <a:t>trying</a:t>
            </a:r>
            <a:endParaRPr lang="vi-VN" sz="2800" dirty="0">
              <a:solidFill>
                <a:srgbClr val="333333"/>
              </a:solidFill>
              <a:latin typeface="#9Slide07 SVNTransformer" pitchFamily="2" charset="-93"/>
            </a:endParaRPr>
          </a:p>
          <a:p>
            <a:endParaRPr lang="vi-VN" sz="2800" i="1" dirty="0" smtClean="0">
              <a:solidFill>
                <a:srgbClr val="333333"/>
              </a:solidFill>
              <a:latin typeface="#9Slide07 SVNTransformer" pitchFamily="2" charset="-93"/>
            </a:endParaRPr>
          </a:p>
          <a:p>
            <a:pPr algn="ctr"/>
            <a:r>
              <a:rPr lang="vi-VN" sz="2800" b="1" dirty="0">
                <a:solidFill>
                  <a:schemeClr val="accent2">
                    <a:lumMod val="20000"/>
                    <a:lumOff val="80000"/>
                  </a:schemeClr>
                </a:solidFill>
                <a:latin typeface="#9Slide03 AmpleSoft" panose="02000000000000000000" pitchFamily="2" charset="-93"/>
              </a:rPr>
              <a:t>N</a:t>
            </a:r>
            <a:r>
              <a:rPr lang="vi-VN" sz="2800" b="1" dirty="0" smtClean="0">
                <a:solidFill>
                  <a:schemeClr val="accent2">
                    <a:lumMod val="20000"/>
                    <a:lumOff val="80000"/>
                  </a:schemeClr>
                </a:solidFill>
                <a:latin typeface="#9Slide03 AmpleSoft" panose="02000000000000000000" pitchFamily="2" charset="-93"/>
              </a:rPr>
              <a:t>gười </a:t>
            </a:r>
            <a:r>
              <a:rPr lang="vi-VN" sz="2800" b="1" dirty="0">
                <a:solidFill>
                  <a:schemeClr val="accent2">
                    <a:lumMod val="20000"/>
                    <a:lumOff val="80000"/>
                  </a:schemeClr>
                </a:solidFill>
                <a:latin typeface="#9Slide03 AmpleSoft" panose="02000000000000000000" pitchFamily="2" charset="-93"/>
              </a:rPr>
              <a:t>chiến thắng không bao giờ ngừng cố </a:t>
            </a:r>
            <a:r>
              <a:rPr lang="vi-VN" sz="2800" b="1" dirty="0" smtClean="0">
                <a:solidFill>
                  <a:schemeClr val="accent2">
                    <a:lumMod val="20000"/>
                    <a:lumOff val="80000"/>
                  </a:schemeClr>
                </a:solidFill>
                <a:latin typeface="#9Slide03 AmpleSoft" panose="02000000000000000000" pitchFamily="2" charset="-93"/>
              </a:rPr>
              <a:t>gắng</a:t>
            </a:r>
            <a:endParaRPr lang="vi-VN" sz="2800" b="1" dirty="0">
              <a:solidFill>
                <a:schemeClr val="accent2">
                  <a:lumMod val="20000"/>
                  <a:lumOff val="80000"/>
                </a:schemeClr>
              </a:solidFill>
              <a:latin typeface="#9Slide03 AmpleSoft" panose="02000000000000000000" pitchFamily="2" charset="-93"/>
            </a:endParaRPr>
          </a:p>
        </p:txBody>
      </p:sp>
      <p:grpSp>
        <p:nvGrpSpPr>
          <p:cNvPr id="10" name="Google Shape;1328;p50"/>
          <p:cNvGrpSpPr/>
          <p:nvPr/>
        </p:nvGrpSpPr>
        <p:grpSpPr>
          <a:xfrm>
            <a:off x="4716795" y="1803470"/>
            <a:ext cx="1871573" cy="509588"/>
            <a:chOff x="3042485" y="5594633"/>
            <a:chExt cx="2159652" cy="510557"/>
          </a:xfrm>
        </p:grpSpPr>
        <p:sp>
          <p:nvSpPr>
            <p:cNvPr id="11" name="Google Shape;1329;p50"/>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330;p50"/>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331;p50"/>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332;p50"/>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333;p50"/>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334;p50"/>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335;p50"/>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336;p50"/>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337;p50"/>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338;p50"/>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339;p50"/>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340;p50"/>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341;p50"/>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42;p50"/>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43;p50"/>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58" name="Google Shape;258;p29"/>
          <p:cNvPicPr preferRelativeResize="0"/>
          <p:nvPr/>
        </p:nvPicPr>
        <p:blipFill rotWithShape="1">
          <a:blip r:embed="rId3">
            <a:alphaModFix/>
          </a:blip>
          <a:srcRect l="20461" r="20467"/>
          <a:stretch/>
        </p:blipFill>
        <p:spPr>
          <a:xfrm>
            <a:off x="0" y="0"/>
            <a:ext cx="2025540" cy="5143500"/>
          </a:xfrm>
          <a:custGeom>
            <a:avLst/>
            <a:gdLst/>
            <a:ahLst/>
            <a:cxnLst/>
            <a:rect l="l" t="t" r="r" b="b"/>
            <a:pathLst>
              <a:path w="21600" h="21600" extrusionOk="0">
                <a:moveTo>
                  <a:pt x="0" y="0"/>
                </a:moveTo>
                <a:lnTo>
                  <a:pt x="0" y="21600"/>
                </a:lnTo>
                <a:lnTo>
                  <a:pt x="18807" y="21600"/>
                </a:lnTo>
                <a:lnTo>
                  <a:pt x="21600" y="15354"/>
                </a:lnTo>
                <a:lnTo>
                  <a:pt x="12230" y="16698"/>
                </a:lnTo>
                <a:lnTo>
                  <a:pt x="7447" y="14996"/>
                </a:lnTo>
                <a:lnTo>
                  <a:pt x="7456" y="14994"/>
                </a:lnTo>
                <a:lnTo>
                  <a:pt x="14169" y="0"/>
                </a:lnTo>
                <a:lnTo>
                  <a:pt x="0" y="0"/>
                </a:lnTo>
                <a:close/>
              </a:path>
            </a:pathLst>
          </a:custGeom>
          <a:noFill/>
          <a:ln>
            <a:noFill/>
          </a:ln>
        </p:spPr>
      </p:pic>
      <p:sp>
        <p:nvSpPr>
          <p:cNvPr id="10" name="Google Shape;369;p36"/>
          <p:cNvSpPr txBox="1">
            <a:spLocks/>
          </p:cNvSpPr>
          <p:nvPr/>
        </p:nvSpPr>
        <p:spPr>
          <a:xfrm>
            <a:off x="3923584" y="3710651"/>
            <a:ext cx="44808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vi-VN" sz="7600" dirty="0" smtClean="0">
                <a:solidFill>
                  <a:schemeClr val="accent4"/>
                </a:solidFill>
              </a:rPr>
              <a:t>Thanks!</a:t>
            </a:r>
            <a:endParaRPr lang="vi-VN" sz="7600" dirty="0">
              <a:solidFill>
                <a:schemeClr val="accent4"/>
              </a:solidFill>
            </a:endParaRPr>
          </a:p>
        </p:txBody>
      </p:sp>
      <p:sp>
        <p:nvSpPr>
          <p:cNvPr id="11" name="Google Shape;128;p17"/>
          <p:cNvSpPr txBox="1">
            <a:spLocks/>
          </p:cNvSpPr>
          <p:nvPr/>
        </p:nvSpPr>
        <p:spPr>
          <a:xfrm>
            <a:off x="2436182" y="215278"/>
            <a:ext cx="6707818" cy="1050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gn="ctr">
              <a:lnSpc>
                <a:spcPct val="100000"/>
              </a:lnSpc>
            </a:pPr>
            <a:r>
              <a:rPr lang="vi-VN" sz="3600" dirty="0" smtClean="0">
                <a:solidFill>
                  <a:srgbClr val="0B6AB1"/>
                </a:solidFill>
                <a:latin typeface="#9Slide03 BoosterNextFYBlack" panose="02000A03000000020004" pitchFamily="2" charset="-93"/>
              </a:rPr>
              <a:t>Hướng dẫn về nhà</a:t>
            </a:r>
            <a:endParaRPr lang="vi-VN" sz="3600" dirty="0">
              <a:solidFill>
                <a:srgbClr val="0B6AB1"/>
              </a:solidFill>
              <a:latin typeface="#9Slide03 BoosterNextFYBlack" panose="02000A03000000020004" pitchFamily="2" charset="-93"/>
            </a:endParaRPr>
          </a:p>
        </p:txBody>
      </p:sp>
      <p:sp>
        <p:nvSpPr>
          <p:cNvPr id="12" name="Google Shape;128;p17"/>
          <p:cNvSpPr txBox="1">
            <a:spLocks/>
          </p:cNvSpPr>
          <p:nvPr/>
        </p:nvSpPr>
        <p:spPr>
          <a:xfrm>
            <a:off x="2342063" y="1266178"/>
            <a:ext cx="6391295" cy="253824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marL="571500" indent="-571500" algn="just">
              <a:lnSpc>
                <a:spcPct val="100000"/>
              </a:lnSpc>
              <a:buFontTx/>
              <a:buChar char="-"/>
            </a:pPr>
            <a:r>
              <a:rPr lang="vi-VN" sz="2600" dirty="0" smtClean="0">
                <a:solidFill>
                  <a:schemeClr val="tx1"/>
                </a:solidFill>
                <a:latin typeface="#9Slide03 BoosterNextFYBlack" panose="02000A03000000020004" pitchFamily="2" charset="-93"/>
              </a:rPr>
              <a:t>- Chép vào vở và học thuộc nội dung bài ghi (trên LMS – Tuần 7)</a:t>
            </a:r>
          </a:p>
          <a:p>
            <a:pPr marL="571500" indent="-571500" algn="just">
              <a:lnSpc>
                <a:spcPct val="100000"/>
              </a:lnSpc>
              <a:buFontTx/>
              <a:buChar char="-"/>
            </a:pPr>
            <a:r>
              <a:rPr lang="vi-VN" sz="2600" dirty="0" smtClean="0">
                <a:solidFill>
                  <a:schemeClr val="tx1"/>
                </a:solidFill>
                <a:latin typeface="#9Slide03 BoosterNextFYBlack" panose="02000A03000000020004" pitchFamily="2" charset="-93"/>
              </a:rPr>
              <a:t>- Đọc trước nội dung phần còn lại của chủ đề 2</a:t>
            </a:r>
          </a:p>
          <a:p>
            <a:pPr algn="just">
              <a:lnSpc>
                <a:spcPct val="100000"/>
              </a:lnSpc>
            </a:pPr>
            <a:r>
              <a:rPr lang="vi-VN" sz="2600" dirty="0" smtClean="0">
                <a:solidFill>
                  <a:schemeClr val="tx1"/>
                </a:solidFill>
                <a:latin typeface="#9Slide03 BoosterNextFYBlack" panose="02000A03000000020004" pitchFamily="2" charset="-93"/>
              </a:rPr>
              <a:t>        - Ôn tập lại các bài đã học (chuẩn bị</a:t>
            </a:r>
          </a:p>
          <a:p>
            <a:pPr algn="just">
              <a:lnSpc>
                <a:spcPct val="100000"/>
              </a:lnSpc>
            </a:pPr>
            <a:r>
              <a:rPr lang="vi-VN" sz="2600" dirty="0">
                <a:solidFill>
                  <a:schemeClr val="tx1"/>
                </a:solidFill>
                <a:latin typeface="#9Slide03 BoosterNextFYBlack" panose="02000A03000000020004" pitchFamily="2" charset="-93"/>
              </a:rPr>
              <a:t> </a:t>
            </a:r>
            <a:r>
              <a:rPr lang="vi-VN" sz="2600" dirty="0" smtClean="0">
                <a:solidFill>
                  <a:schemeClr val="tx1"/>
                </a:solidFill>
                <a:latin typeface="#9Slide03 BoosterNextFYBlack" panose="02000A03000000020004" pitchFamily="2" charset="-93"/>
              </a:rPr>
              <a:t>       KT giữa kỳ - tuần 9)</a:t>
            </a:r>
            <a:endParaRPr lang="vi-VN" sz="2600" dirty="0">
              <a:solidFill>
                <a:schemeClr val="tx1"/>
              </a:solidFill>
              <a:latin typeface="#9Slide03 BoosterNextFYBlack" panose="02000A03000000020004" pitchFamily="2"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30"/>
          <p:cNvSpPr txBox="1">
            <a:spLocks noGrp="1"/>
          </p:cNvSpPr>
          <p:nvPr>
            <p:ph type="sldNum" idx="12"/>
          </p:nvPr>
        </p:nvSpPr>
        <p:spPr>
          <a:xfrm>
            <a:off x="8231389" y="5050615"/>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cxnSp>
        <p:nvCxnSpPr>
          <p:cNvPr id="266" name="Google Shape;266;p30"/>
          <p:cNvCxnSpPr/>
          <p:nvPr/>
        </p:nvCxnSpPr>
        <p:spPr>
          <a:xfrm>
            <a:off x="1961253" y="3635267"/>
            <a:ext cx="568877" cy="0"/>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267" name="Google Shape;267;p30"/>
          <p:cNvSpPr txBox="1"/>
          <p:nvPr/>
        </p:nvSpPr>
        <p:spPr>
          <a:xfrm>
            <a:off x="-361770" y="3141462"/>
            <a:ext cx="1927939" cy="122874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dirty="0" smtClean="0">
                <a:solidFill>
                  <a:srgbClr val="0B6AB1"/>
                </a:solidFill>
                <a:latin typeface="#9Slide03 SVNCintra" pitchFamily="2" charset="-93"/>
                <a:ea typeface="Kulim Park"/>
                <a:cs typeface="#9Slide03 SVNCintra" pitchFamily="2" charset="-93"/>
                <a:sym typeface="Kulim Park"/>
              </a:rPr>
              <a:t>NHIỆM VỤ 9</a:t>
            </a:r>
            <a:endParaRPr sz="1600" b="1" dirty="0" smtClean="0">
              <a:solidFill>
                <a:srgbClr val="0B6AB1"/>
              </a:solidFill>
              <a:latin typeface="#9Slide03 SVNCintra" pitchFamily="2" charset="-93"/>
              <a:ea typeface="Kulim Park"/>
              <a:cs typeface="#9Slide03 SVNCintra" pitchFamily="2" charset="-93"/>
              <a:sym typeface="Kulim Park"/>
            </a:endParaRPr>
          </a:p>
          <a:p>
            <a:pPr marL="0" lvl="0" indent="0" algn="r" rtl="0">
              <a:spcBef>
                <a:spcPts val="0"/>
              </a:spcBef>
              <a:spcAft>
                <a:spcPts val="1600"/>
              </a:spcAft>
              <a:buNone/>
            </a:pPr>
            <a:r>
              <a:rPr lang="en" sz="1600" dirty="0" smtClean="0">
                <a:solidFill>
                  <a:schemeClr val="dk1"/>
                </a:solidFill>
                <a:latin typeface="#9Slide03 AllRoundGothic" panose="020B0703020202020104" pitchFamily="34" charset="-93"/>
                <a:ea typeface="Kulim Park"/>
                <a:cs typeface="Kulim Park"/>
                <a:sym typeface="Kulim Park"/>
              </a:rPr>
              <a:t>CHIẾN THẮNG BẢN THÂN</a:t>
            </a:r>
            <a:r>
              <a:rPr lang="en" sz="800" dirty="0" smtClean="0">
                <a:solidFill>
                  <a:schemeClr val="dk1"/>
                </a:solidFill>
                <a:latin typeface="Kulim Park"/>
                <a:ea typeface="Kulim Park"/>
                <a:cs typeface="Kulim Park"/>
                <a:sym typeface="Kulim Park"/>
              </a:rPr>
              <a:t>.</a:t>
            </a:r>
            <a:endParaRPr sz="800" b="1" dirty="0">
              <a:solidFill>
                <a:schemeClr val="dk1"/>
              </a:solidFill>
              <a:latin typeface="Kulim Park"/>
              <a:ea typeface="Kulim Park"/>
              <a:cs typeface="Kulim Park"/>
              <a:sym typeface="Kulim Park"/>
            </a:endParaRPr>
          </a:p>
        </p:txBody>
      </p:sp>
      <p:sp>
        <p:nvSpPr>
          <p:cNvPr id="268" name="Google Shape;268;p30"/>
          <p:cNvSpPr/>
          <p:nvPr/>
        </p:nvSpPr>
        <p:spPr>
          <a:xfrm>
            <a:off x="1593941" y="3514699"/>
            <a:ext cx="261573" cy="241136"/>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txBox="1"/>
          <p:nvPr/>
        </p:nvSpPr>
        <p:spPr>
          <a:xfrm>
            <a:off x="-172995" y="1228074"/>
            <a:ext cx="2703125" cy="122874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dirty="0" smtClean="0">
                <a:solidFill>
                  <a:srgbClr val="0B6AB1"/>
                </a:solidFill>
                <a:latin typeface="#9Slide03 SVNCintra" pitchFamily="2" charset="-93"/>
                <a:ea typeface="Kulim Park"/>
                <a:cs typeface="#9Slide03 SVNCintra" pitchFamily="2" charset="-93"/>
                <a:sym typeface="Kulim Park"/>
              </a:rPr>
              <a:t>NHIỆM VỤ 7</a:t>
            </a:r>
            <a:endParaRPr sz="1600" b="1" dirty="0">
              <a:solidFill>
                <a:srgbClr val="0B6AB1"/>
              </a:solidFill>
              <a:latin typeface="#9Slide03 SVNCintra" pitchFamily="2" charset="-93"/>
              <a:ea typeface="Kulim Park"/>
              <a:cs typeface="#9Slide03 SVNCintra" pitchFamily="2" charset="-93"/>
              <a:sym typeface="Kulim Park"/>
            </a:endParaRPr>
          </a:p>
          <a:p>
            <a:pPr marL="0" lvl="0" indent="0" algn="r" rtl="0">
              <a:spcBef>
                <a:spcPts val="0"/>
              </a:spcBef>
              <a:spcAft>
                <a:spcPts val="1600"/>
              </a:spcAft>
              <a:buNone/>
            </a:pPr>
            <a:r>
              <a:rPr lang="en" sz="1600" dirty="0" smtClean="0">
                <a:solidFill>
                  <a:schemeClr val="dk1"/>
                </a:solidFill>
                <a:latin typeface="#9Slide03 AllRoundGothic" panose="020B0703020202020104" pitchFamily="34" charset="-93"/>
                <a:ea typeface="Kulim Park"/>
                <a:cs typeface="Kulim Park"/>
                <a:sym typeface="Kulim Park"/>
              </a:rPr>
              <a:t>SUY NGHĨ TÍCH CỰC ĐỂ KIỂM SOÁT CẢM XÚC</a:t>
            </a:r>
            <a:endParaRPr sz="1600" b="1" dirty="0">
              <a:solidFill>
                <a:schemeClr val="dk1"/>
              </a:solidFill>
              <a:latin typeface="#9Slide03 AllRoundGothic" panose="020B0703020202020104" pitchFamily="34" charset="-93"/>
              <a:ea typeface="Kulim Park"/>
              <a:cs typeface="Kulim Park"/>
              <a:sym typeface="Kulim Park"/>
            </a:endParaRPr>
          </a:p>
        </p:txBody>
      </p:sp>
      <p:cxnSp>
        <p:nvCxnSpPr>
          <p:cNvPr id="272" name="Google Shape;272;p30"/>
          <p:cNvCxnSpPr/>
          <p:nvPr/>
        </p:nvCxnSpPr>
        <p:spPr>
          <a:xfrm flipH="1">
            <a:off x="2994754" y="1836998"/>
            <a:ext cx="771215" cy="0"/>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32" name="Google Shape;272;p30"/>
          <p:cNvCxnSpPr/>
          <p:nvPr/>
        </p:nvCxnSpPr>
        <p:spPr>
          <a:xfrm flipH="1">
            <a:off x="5245431" y="2409847"/>
            <a:ext cx="442573" cy="409004"/>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277" name="Google Shape;277;p30"/>
          <p:cNvSpPr txBox="1"/>
          <p:nvPr/>
        </p:nvSpPr>
        <p:spPr>
          <a:xfrm>
            <a:off x="5965145" y="1710676"/>
            <a:ext cx="2075572" cy="122874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600" b="1" dirty="0" smtClean="0">
                <a:solidFill>
                  <a:srgbClr val="0B6AB1"/>
                </a:solidFill>
                <a:latin typeface="#9Slide03 SVNCintra" pitchFamily="2" charset="-93"/>
                <a:ea typeface="Kulim Park"/>
                <a:cs typeface="#9Slide03 SVNCintra" pitchFamily="2" charset="-93"/>
                <a:sym typeface="Kulim Park"/>
              </a:rPr>
              <a:t>NHIỆM VỤ 8</a:t>
            </a:r>
            <a:endParaRPr sz="1600" b="1" dirty="0" smtClean="0">
              <a:solidFill>
                <a:srgbClr val="0B6AB1"/>
              </a:solidFill>
              <a:latin typeface="#9Slide03 SVNCintra" pitchFamily="2" charset="-93"/>
              <a:ea typeface="Kulim Park"/>
              <a:cs typeface="#9Slide03 SVNCintra" pitchFamily="2" charset="-93"/>
              <a:sym typeface="Kulim Park"/>
            </a:endParaRPr>
          </a:p>
          <a:p>
            <a:pPr marL="0" lvl="0" indent="0" rtl="0">
              <a:spcBef>
                <a:spcPts val="0"/>
              </a:spcBef>
              <a:spcAft>
                <a:spcPts val="1600"/>
              </a:spcAft>
              <a:buNone/>
            </a:pPr>
            <a:r>
              <a:rPr lang="en" sz="1800" dirty="0" smtClean="0">
                <a:solidFill>
                  <a:schemeClr val="dk1"/>
                </a:solidFill>
                <a:latin typeface="#9Slide03 AllRoundGothic" panose="020B0703020202020104" pitchFamily="34" charset="-93"/>
                <a:ea typeface="Kulim Park"/>
                <a:cs typeface="Kulim Park"/>
                <a:sym typeface="Kulim Park"/>
              </a:rPr>
              <a:t>SÁNG TẠO CHIẾC LỌ THẦN KÌ</a:t>
            </a:r>
            <a:endParaRPr sz="1800" b="1" dirty="0">
              <a:solidFill>
                <a:schemeClr val="dk1"/>
              </a:solidFill>
              <a:latin typeface="#9Slide03 AllRoundGothic" panose="020B0703020202020104" pitchFamily="34" charset="-93"/>
              <a:ea typeface="Kulim Park"/>
              <a:cs typeface="Kulim Park"/>
              <a:sym typeface="Kulim Park"/>
            </a:endParaRPr>
          </a:p>
        </p:txBody>
      </p:sp>
      <p:grpSp>
        <p:nvGrpSpPr>
          <p:cNvPr id="280" name="Google Shape;280;p30"/>
          <p:cNvGrpSpPr/>
          <p:nvPr/>
        </p:nvGrpSpPr>
        <p:grpSpPr>
          <a:xfrm>
            <a:off x="2110191" y="1198279"/>
            <a:ext cx="4180973" cy="3707058"/>
            <a:chOff x="2991269" y="1153325"/>
            <a:chExt cx="3514811" cy="3252002"/>
          </a:xfrm>
        </p:grpSpPr>
        <p:sp>
          <p:nvSpPr>
            <p:cNvPr id="281" name="Google Shape;281;p30"/>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chemeClr val="lt2"/>
            </a:solidFill>
            <a:ln>
              <a:noFill/>
            </a:ln>
          </p:spPr>
        </p:sp>
        <p:sp>
          <p:nvSpPr>
            <p:cNvPr id="282" name="Google Shape;282;p30"/>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sp>
        <p:sp>
          <p:nvSpPr>
            <p:cNvPr id="283" name="Google Shape;283;p30"/>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sp>
        <p:sp>
          <p:nvSpPr>
            <p:cNvPr id="284" name="Google Shape;284;p30"/>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chemeClr val="lt2"/>
            </a:solidFill>
            <a:ln>
              <a:noFill/>
            </a:ln>
          </p:spPr>
        </p:sp>
        <p:sp>
          <p:nvSpPr>
            <p:cNvPr id="285" name="Google Shape;285;p30"/>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1"/>
            </a:solidFill>
            <a:ln>
              <a:noFill/>
            </a:ln>
          </p:spPr>
        </p:sp>
        <p:sp>
          <p:nvSpPr>
            <p:cNvPr id="286" name="Google Shape;286;p30"/>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1"/>
            </a:solidFill>
            <a:ln>
              <a:noFill/>
            </a:ln>
          </p:spPr>
        </p:sp>
        <p:sp>
          <p:nvSpPr>
            <p:cNvPr id="287" name="Google Shape;287;p30"/>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5"/>
            </a:solidFill>
            <a:ln>
              <a:noFill/>
            </a:ln>
          </p:spPr>
        </p:sp>
        <p:sp>
          <p:nvSpPr>
            <p:cNvPr id="288" name="Google Shape;288;p30"/>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5"/>
            </a:solidFill>
            <a:ln>
              <a:noFill/>
            </a:ln>
          </p:spPr>
        </p:sp>
      </p:grpSp>
      <p:grpSp>
        <p:nvGrpSpPr>
          <p:cNvPr id="289" name="Google Shape;289;p30"/>
          <p:cNvGrpSpPr/>
          <p:nvPr/>
        </p:nvGrpSpPr>
        <p:grpSpPr>
          <a:xfrm>
            <a:off x="2124443" y="1203036"/>
            <a:ext cx="2095120" cy="3707059"/>
            <a:chOff x="2991268" y="1153325"/>
            <a:chExt cx="1761301" cy="3252003"/>
          </a:xfrm>
        </p:grpSpPr>
        <p:sp>
          <p:nvSpPr>
            <p:cNvPr id="290" name="Google Shape;290;p30"/>
            <p:cNvSpPr/>
            <p:nvPr/>
          </p:nvSpPr>
          <p:spPr>
            <a:xfrm>
              <a:off x="2991268" y="3020977"/>
              <a:ext cx="1758228" cy="1384351"/>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122431">
                <a:alpha val="7260"/>
              </a:srgbClr>
            </a:solidFill>
            <a:ln>
              <a:noFill/>
            </a:ln>
          </p:spPr>
        </p:sp>
        <p:sp>
          <p:nvSpPr>
            <p:cNvPr id="291" name="Google Shape;291;p30"/>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122431">
                <a:alpha val="7260"/>
              </a:srgbClr>
            </a:solidFill>
            <a:ln>
              <a:noFill/>
            </a:ln>
          </p:spPr>
        </p:sp>
        <p:sp>
          <p:nvSpPr>
            <p:cNvPr id="292" name="Google Shape;292;p30"/>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122431">
                <a:alpha val="7260"/>
              </a:srgbClr>
            </a:solidFill>
            <a:ln>
              <a:noFill/>
            </a:ln>
          </p:spPr>
        </p:sp>
      </p:grpSp>
      <p:sp>
        <p:nvSpPr>
          <p:cNvPr id="43" name="Google Shape;268;p30"/>
          <p:cNvSpPr/>
          <p:nvPr/>
        </p:nvSpPr>
        <p:spPr>
          <a:xfrm>
            <a:off x="2566878" y="1716430"/>
            <a:ext cx="261573" cy="241136"/>
          </a:xfrm>
          <a:prstGeom prst="ellipse">
            <a:avLst/>
          </a:prstGeom>
          <a:solidFill>
            <a:srgbClr val="FFE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8;p30"/>
          <p:cNvSpPr/>
          <p:nvPr/>
        </p:nvSpPr>
        <p:spPr>
          <a:xfrm>
            <a:off x="5707965" y="2141092"/>
            <a:ext cx="261573" cy="241136"/>
          </a:xfrm>
          <a:prstGeom prst="ellipse">
            <a:avLst/>
          </a:pr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文本框 7">
            <a:extLst>
              <a:ext uri="{FF2B5EF4-FFF2-40B4-BE49-F238E27FC236}">
                <a16:creationId xmlns:a16="http://schemas.microsoft.com/office/drawing/2014/main" id="{7161E3CB-BFA2-49E0-97E3-C2B6AF3E6ECC}"/>
              </a:ext>
            </a:extLst>
          </p:cNvPr>
          <p:cNvSpPr txBox="1">
            <a:spLocks noChangeArrowheads="1"/>
          </p:cNvSpPr>
          <p:nvPr/>
        </p:nvSpPr>
        <p:spPr bwMode="auto">
          <a:xfrm>
            <a:off x="678236" y="228910"/>
            <a:ext cx="79702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lvl="0" algn="ctr"/>
            <a:r>
              <a:rPr lang="en-US" sz="2800" b="0" i="0" u="none" dirty="0" smtClean="0">
                <a:solidFill>
                  <a:srgbClr val="0B6AB1"/>
                </a:solidFill>
                <a:latin typeface="SVN-Adam Gorry" panose="02040603050506020204" pitchFamily="18" charset="0"/>
                <a:cs typeface="Times New Roman" panose="02020603050405020304" pitchFamily="18" charset="0"/>
              </a:rPr>
              <a:t>NỘI DUNG CHÍNH</a:t>
            </a:r>
            <a:endParaRPr lang="en-US" sz="2800" b="0" i="0" u="none" dirty="0">
              <a:solidFill>
                <a:srgbClr val="0B6AB1"/>
              </a:solidFill>
              <a:latin typeface="SVN-Adam Gorry" panose="02040603050506020204" pitchFamily="18" charset="0"/>
              <a:cs typeface="Times New Roman" panose="02020603050405020304" pitchFamily="18" charset="0"/>
            </a:endParaRPr>
          </a:p>
        </p:txBody>
      </p:sp>
      <p:grpSp>
        <p:nvGrpSpPr>
          <p:cNvPr id="31" name="Google Shape;1034;p50"/>
          <p:cNvGrpSpPr/>
          <p:nvPr/>
        </p:nvGrpSpPr>
        <p:grpSpPr>
          <a:xfrm>
            <a:off x="6150153" y="260675"/>
            <a:ext cx="460705" cy="491455"/>
            <a:chOff x="9901824" y="937343"/>
            <a:chExt cx="744273" cy="793950"/>
          </a:xfrm>
        </p:grpSpPr>
        <p:grpSp>
          <p:nvGrpSpPr>
            <p:cNvPr id="33" name="Google Shape;1035;p50"/>
            <p:cNvGrpSpPr/>
            <p:nvPr/>
          </p:nvGrpSpPr>
          <p:grpSpPr>
            <a:xfrm>
              <a:off x="9901824" y="937343"/>
              <a:ext cx="744273" cy="793950"/>
              <a:chOff x="9901824" y="937343"/>
              <a:chExt cx="744273" cy="793950"/>
            </a:xfrm>
          </p:grpSpPr>
          <p:sp>
            <p:nvSpPr>
              <p:cNvPr id="40" name="Google Shape;1036;p50"/>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037;p50"/>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038;p50"/>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1039;p50"/>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1040;p50"/>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1041;p50"/>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8" name="Google Shape;1042;p50"/>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9" name="Google Shape;1043;p50"/>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0" name="Google Shape;1044;p50"/>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1045;p50"/>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4" name="Google Shape;1046;p50"/>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047;p50"/>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048;p50"/>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049;p50"/>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050;p50"/>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051;p50"/>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2" name="Google Shape;1034;p50"/>
          <p:cNvGrpSpPr/>
          <p:nvPr/>
        </p:nvGrpSpPr>
        <p:grpSpPr>
          <a:xfrm>
            <a:off x="2688680" y="260675"/>
            <a:ext cx="460705" cy="491455"/>
            <a:chOff x="9901824" y="937343"/>
            <a:chExt cx="744273" cy="793950"/>
          </a:xfrm>
        </p:grpSpPr>
        <p:grpSp>
          <p:nvGrpSpPr>
            <p:cNvPr id="53" name="Google Shape;1035;p50"/>
            <p:cNvGrpSpPr/>
            <p:nvPr/>
          </p:nvGrpSpPr>
          <p:grpSpPr>
            <a:xfrm>
              <a:off x="9901824" y="937343"/>
              <a:ext cx="744273" cy="793950"/>
              <a:chOff x="9901824" y="937343"/>
              <a:chExt cx="744273" cy="793950"/>
            </a:xfrm>
          </p:grpSpPr>
          <p:sp>
            <p:nvSpPr>
              <p:cNvPr id="60" name="Google Shape;1036;p50"/>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1" name="Google Shape;1037;p50"/>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2" name="Google Shape;1038;p50"/>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3" name="Google Shape;1039;p50"/>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4" name="Google Shape;1040;p50"/>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5" name="Google Shape;1041;p50"/>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6" name="Google Shape;1042;p50"/>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7" name="Google Shape;1043;p50"/>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8" name="Google Shape;1044;p50"/>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9" name="Google Shape;1045;p50"/>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54" name="Google Shape;1046;p50"/>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1047;p50"/>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6" name="Google Shape;1048;p50"/>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7" name="Google Shape;1049;p50"/>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1050;p50"/>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9" name="Google Shape;1051;p50"/>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175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wipe(right)">
                                      <p:cBhvr>
                                        <p:cTn id="7" dur="500"/>
                                        <p:tgtEl>
                                          <p:spTgt spid="271"/>
                                        </p:tgtEl>
                                      </p:cBhvr>
                                    </p:animEffect>
                                  </p:childTnLst>
                                </p:cTn>
                              </p:par>
                              <p:par>
                                <p:cTn id="8" presetID="22" presetClass="entr" presetSubtype="2" fill="hold" nodeType="with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wipe(right)">
                                      <p:cBhvr>
                                        <p:cTn id="10" dur="500"/>
                                        <p:tgtEl>
                                          <p:spTgt spid="27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right)">
                                      <p:cBhvr>
                                        <p:cTn id="13" dur="500"/>
                                        <p:tgtEl>
                                          <p:spTgt spid="43"/>
                                        </p:tgtEl>
                                      </p:cBhvr>
                                    </p:animEffect>
                                  </p:childTnLst>
                                </p:cTn>
                              </p:par>
                              <p:par>
                                <p:cTn id="14" presetID="2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7"/>
                                        </p:tgtEl>
                                        <p:attrNameLst>
                                          <p:attrName>style.visibility</p:attrName>
                                        </p:attrNameLst>
                                      </p:cBhvr>
                                      <p:to>
                                        <p:strVal val="visible"/>
                                      </p:to>
                                    </p:set>
                                    <p:animEffect transition="in" filter="wipe(down)">
                                      <p:cBhvr>
                                        <p:cTn id="22" dur="500"/>
                                        <p:tgtEl>
                                          <p:spTgt spid="277"/>
                                        </p:tgtEl>
                                      </p:cBhvr>
                                    </p:animEffect>
                                  </p:childTnLst>
                                </p:cTn>
                              </p:par>
                              <p:par>
                                <p:cTn id="23" presetID="22" presetClass="entr" presetSubtype="2" fill="hold" nodeType="withEffect">
                                  <p:stCondLst>
                                    <p:cond delay="0"/>
                                  </p:stCondLst>
                                  <p:childTnLst>
                                    <p:set>
                                      <p:cBhvr>
                                        <p:cTn id="24" dur="1" fill="hold">
                                          <p:stCondLst>
                                            <p:cond delay="0"/>
                                          </p:stCondLst>
                                        </p:cTn>
                                        <p:tgtEl>
                                          <p:spTgt spid="266"/>
                                        </p:tgtEl>
                                        <p:attrNameLst>
                                          <p:attrName>style.visibility</p:attrName>
                                        </p:attrNameLst>
                                      </p:cBhvr>
                                      <p:to>
                                        <p:strVal val="visible"/>
                                      </p:to>
                                    </p:set>
                                    <p:animEffect transition="in" filter="wipe(right)">
                                      <p:cBhvr>
                                        <p:cTn id="25" dur="500"/>
                                        <p:tgtEl>
                                          <p:spTgt spid="26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68"/>
                                        </p:tgtEl>
                                        <p:attrNameLst>
                                          <p:attrName>style.visibility</p:attrName>
                                        </p:attrNameLst>
                                      </p:cBhvr>
                                      <p:to>
                                        <p:strVal val="visible"/>
                                      </p:to>
                                    </p:set>
                                    <p:animEffect transition="in" filter="wipe(right)">
                                      <p:cBhvr>
                                        <p:cTn id="28" dur="500"/>
                                        <p:tgtEl>
                                          <p:spTgt spid="26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67"/>
                                        </p:tgtEl>
                                        <p:attrNameLst>
                                          <p:attrName>style.visibility</p:attrName>
                                        </p:attrNameLst>
                                      </p:cBhvr>
                                      <p:to>
                                        <p:strVal val="visible"/>
                                      </p:to>
                                    </p:set>
                                    <p:animEffect transition="in" filter="wipe(right)">
                                      <p:cBhvr>
                                        <p:cTn id="31"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animBg="1"/>
      <p:bldP spid="271" grpId="0"/>
      <p:bldP spid="277" grpId="0"/>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9" name="Google Shape;127;p17"/>
          <p:cNvSpPr/>
          <p:nvPr/>
        </p:nvSpPr>
        <p:spPr>
          <a:xfrm>
            <a:off x="74765" y="0"/>
            <a:ext cx="6534899" cy="5143501"/>
          </a:xfrm>
          <a:prstGeom prst="rect">
            <a:avLst/>
          </a:prstGeom>
        </p:spPr>
        <p:txBody>
          <a:bodyPr>
            <a:prstTxWarp prst="textPlain">
              <a:avLst/>
            </a:prstTxWarp>
          </a:bodyPr>
          <a:lstStyle/>
          <a:p>
            <a:pPr lvl="0" algn="ctr"/>
            <a:r>
              <a:rPr lang="vi-VN" b="1" dirty="0" smtClean="0">
                <a:solidFill>
                  <a:srgbClr val="0B6AB1">
                    <a:alpha val="47490"/>
                  </a:srgbClr>
                </a:solidFill>
                <a:latin typeface="#9Slide03 Bebas Neue Bold" panose="020B0606020202050201" pitchFamily="34" charset="-93"/>
                <a:ea typeface="Roboto" panose="02000000000000000000" pitchFamily="2" charset="0"/>
              </a:rPr>
              <a:t>NHIỆM VỤ 7</a:t>
            </a:r>
            <a:endParaRPr b="1" i="0" dirty="0">
              <a:ln>
                <a:noFill/>
              </a:ln>
              <a:solidFill>
                <a:srgbClr val="0B6AB1">
                  <a:alpha val="47490"/>
                </a:srgbClr>
              </a:solidFill>
              <a:latin typeface="#9Slide03 Bebas Neue Bold" panose="020B0606020202050201" pitchFamily="34" charset="-93"/>
              <a:ea typeface="Roboto" panose="02000000000000000000" pitchFamily="2" charset="0"/>
            </a:endParaRPr>
          </a:p>
        </p:txBody>
      </p:sp>
      <p:sp>
        <p:nvSpPr>
          <p:cNvPr id="15" name="Google Shape;129;p17"/>
          <p:cNvSpPr txBox="1">
            <a:spLocks/>
          </p:cNvSpPr>
          <p:nvPr/>
        </p:nvSpPr>
        <p:spPr>
          <a:xfrm>
            <a:off x="448084" y="4513248"/>
            <a:ext cx="5026200" cy="369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Kulim Park"/>
              <a:buNone/>
              <a:defRPr sz="2400" b="0" i="0" u="none" strike="noStrike" cap="none">
                <a:solidFill>
                  <a:schemeClr val="accent1"/>
                </a:solidFill>
                <a:latin typeface="Kulim Park"/>
                <a:ea typeface="Kulim Park"/>
                <a:cs typeface="Kulim Park"/>
                <a:sym typeface="Kulim Park"/>
              </a:defRPr>
            </a:lvl1pPr>
            <a:lvl2pPr marL="914400" marR="0" lvl="1"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2pPr>
            <a:lvl3pPr marL="1371600" marR="0" lvl="2"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3pPr>
            <a:lvl4pPr marL="1828800" marR="0" lvl="3"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4pPr>
            <a:lvl5pPr marL="2286000" marR="0" lvl="4"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5pPr>
            <a:lvl6pPr marL="2743200" marR="0" lvl="5"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6pPr>
            <a:lvl7pPr marL="3200400" marR="0" lvl="6"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7pPr>
            <a:lvl8pPr marL="3657600" marR="0" lvl="7" indent="-381000" algn="l" rtl="0">
              <a:lnSpc>
                <a:spcPct val="115000"/>
              </a:lnSpc>
              <a:spcBef>
                <a:spcPts val="800"/>
              </a:spcBef>
              <a:spcAft>
                <a:spcPts val="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8pPr>
            <a:lvl9pPr marL="4114800" marR="0" lvl="8" indent="-381000" algn="l" rtl="0">
              <a:lnSpc>
                <a:spcPct val="115000"/>
              </a:lnSpc>
              <a:spcBef>
                <a:spcPts val="800"/>
              </a:spcBef>
              <a:spcAft>
                <a:spcPts val="800"/>
              </a:spcAft>
              <a:buClr>
                <a:schemeClr val="accent1"/>
              </a:buClr>
              <a:buSzPts val="3000"/>
              <a:buFont typeface="Kulim Park"/>
              <a:buNone/>
              <a:defRPr sz="3000" b="0" i="0" u="none" strike="noStrike" cap="none">
                <a:solidFill>
                  <a:schemeClr val="accent1"/>
                </a:solidFill>
                <a:latin typeface="Kulim Park"/>
                <a:ea typeface="Kulim Park"/>
                <a:cs typeface="Kulim Park"/>
                <a:sym typeface="Kulim Park"/>
              </a:defRPr>
            </a:lvl9pPr>
          </a:lstStyle>
          <a:p>
            <a:pPr marL="0" indent="0">
              <a:spcAft>
                <a:spcPts val="800"/>
              </a:spcAft>
            </a:pPr>
            <a:r>
              <a:rPr lang="vi-VN" dirty="0" smtClean="0"/>
              <a:t>SGK trang 20</a:t>
            </a:r>
            <a:endParaRPr lang="vi-VN" dirty="0"/>
          </a:p>
        </p:txBody>
      </p:sp>
      <p:pic>
        <p:nvPicPr>
          <p:cNvPr id="5" name="Picture 4"/>
          <p:cNvPicPr>
            <a:picLocks noChangeAspect="1"/>
          </p:cNvPicPr>
          <p:nvPr/>
        </p:nvPicPr>
        <p:blipFill>
          <a:blip r:embed="rId3"/>
          <a:stretch>
            <a:fillRect/>
          </a:stretch>
        </p:blipFill>
        <p:spPr>
          <a:xfrm>
            <a:off x="7730548" y="397852"/>
            <a:ext cx="648227" cy="691251"/>
          </a:xfrm>
          <a:prstGeom prst="rect">
            <a:avLst/>
          </a:prstGeom>
        </p:spPr>
      </p:pic>
      <p:pic>
        <p:nvPicPr>
          <p:cNvPr id="6" name="Picture 5"/>
          <p:cNvPicPr>
            <a:picLocks noChangeAspect="1"/>
          </p:cNvPicPr>
          <p:nvPr/>
        </p:nvPicPr>
        <p:blipFill>
          <a:blip r:embed="rId4"/>
          <a:stretch>
            <a:fillRect/>
          </a:stretch>
        </p:blipFill>
        <p:spPr>
          <a:xfrm>
            <a:off x="8324795" y="3998093"/>
            <a:ext cx="719426" cy="771469"/>
          </a:xfrm>
          <a:prstGeom prst="rect">
            <a:avLst/>
          </a:prstGeom>
        </p:spPr>
      </p:pic>
      <p:pic>
        <p:nvPicPr>
          <p:cNvPr id="7" name="Picture 6"/>
          <p:cNvPicPr>
            <a:picLocks noChangeAspect="1"/>
          </p:cNvPicPr>
          <p:nvPr/>
        </p:nvPicPr>
        <p:blipFill>
          <a:blip r:embed="rId5"/>
          <a:stretch>
            <a:fillRect/>
          </a:stretch>
        </p:blipFill>
        <p:spPr>
          <a:xfrm>
            <a:off x="7445445" y="1962593"/>
            <a:ext cx="661804" cy="667163"/>
          </a:xfrm>
          <a:prstGeom prst="rect">
            <a:avLst/>
          </a:prstGeom>
        </p:spPr>
      </p:pic>
      <p:pic>
        <p:nvPicPr>
          <p:cNvPr id="8" name="Picture 7"/>
          <p:cNvPicPr>
            <a:picLocks noChangeAspect="1"/>
          </p:cNvPicPr>
          <p:nvPr/>
        </p:nvPicPr>
        <p:blipFill>
          <a:blip r:embed="rId6"/>
          <a:stretch>
            <a:fillRect/>
          </a:stretch>
        </p:blipFill>
        <p:spPr>
          <a:xfrm>
            <a:off x="8424574" y="1159307"/>
            <a:ext cx="655057" cy="753456"/>
          </a:xfrm>
          <a:prstGeom prst="rect">
            <a:avLst/>
          </a:prstGeom>
        </p:spPr>
      </p:pic>
      <p:pic>
        <p:nvPicPr>
          <p:cNvPr id="16" name="Picture 15"/>
          <p:cNvPicPr>
            <a:picLocks noChangeAspect="1"/>
          </p:cNvPicPr>
          <p:nvPr/>
        </p:nvPicPr>
        <p:blipFill>
          <a:blip r:embed="rId7"/>
          <a:stretch>
            <a:fillRect/>
          </a:stretch>
        </p:blipFill>
        <p:spPr>
          <a:xfrm>
            <a:off x="8378775" y="2629756"/>
            <a:ext cx="647844" cy="691618"/>
          </a:xfrm>
          <a:prstGeom prst="rect">
            <a:avLst/>
          </a:prstGeom>
        </p:spPr>
      </p:pic>
      <p:sp>
        <p:nvSpPr>
          <p:cNvPr id="13" name="Google Shape;128;p17"/>
          <p:cNvSpPr txBox="1">
            <a:spLocks/>
          </p:cNvSpPr>
          <p:nvPr/>
        </p:nvSpPr>
        <p:spPr>
          <a:xfrm>
            <a:off x="448084" y="3571896"/>
            <a:ext cx="6654187" cy="1050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1pPr>
            <a:lvl2pPr marR="0" lvl="1"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2pPr>
            <a:lvl3pPr marR="0" lvl="2"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3pPr>
            <a:lvl4pPr marR="0" lvl="3"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4pPr>
            <a:lvl5pPr marR="0" lvl="4"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5pPr>
            <a:lvl6pPr marR="0" lvl="5"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6pPr>
            <a:lvl7pPr marR="0" lvl="6"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7pPr>
            <a:lvl8pPr marR="0" lvl="7"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8pPr>
            <a:lvl9pPr marR="0" lvl="8" algn="l" rtl="0">
              <a:lnSpc>
                <a:spcPct val="80000"/>
              </a:lnSpc>
              <a:spcBef>
                <a:spcPts val="0"/>
              </a:spcBef>
              <a:spcAft>
                <a:spcPts val="0"/>
              </a:spcAft>
              <a:buClr>
                <a:schemeClr val="lt1"/>
              </a:buClr>
              <a:buSzPts val="4200"/>
              <a:buFont typeface="Kulim Park"/>
              <a:buNone/>
              <a:defRPr sz="4200" b="1" i="0" u="none" strike="noStrike" cap="none">
                <a:solidFill>
                  <a:schemeClr val="lt1"/>
                </a:solidFill>
                <a:latin typeface="Kulim Park"/>
                <a:ea typeface="Kulim Park"/>
                <a:cs typeface="Kulim Park"/>
                <a:sym typeface="Kulim Park"/>
              </a:defRPr>
            </a:lvl9pPr>
          </a:lstStyle>
          <a:p>
            <a:pPr>
              <a:lnSpc>
                <a:spcPct val="100000"/>
              </a:lnSpc>
            </a:pPr>
            <a:r>
              <a:rPr lang="vi-VN" dirty="0" smtClean="0">
                <a:latin typeface="#9Slide03 BoosterNextFYBlack" panose="02000A03000000020004" pitchFamily="2" charset="-93"/>
              </a:rPr>
              <a:t>SUY NGHĨ TÍCH CỰC </a:t>
            </a:r>
            <a:br>
              <a:rPr lang="vi-VN" dirty="0" smtClean="0">
                <a:latin typeface="#9Slide03 BoosterNextFYBlack" panose="02000A03000000020004" pitchFamily="2" charset="-93"/>
              </a:rPr>
            </a:br>
            <a:r>
              <a:rPr lang="vi-VN" dirty="0" smtClean="0">
                <a:latin typeface="#9Slide03 BoosterNextFYBlack" panose="02000A03000000020004" pitchFamily="2" charset="-93"/>
              </a:rPr>
              <a:t>ĐỂ KIỂM SOÁT CẢM XÚC</a:t>
            </a:r>
            <a:endParaRPr lang="vi-VN" dirty="0">
              <a:latin typeface="#9Slide03 BoosterNextFYBlack" panose="02000A03000000020004" pitchFamily="2" charset="-93"/>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876" y="1413670"/>
            <a:ext cx="5434529" cy="3729830"/>
          </a:xfrm>
          <a:prstGeom prst="rect">
            <a:avLst/>
          </a:prstGeom>
        </p:spPr>
      </p:pic>
      <p:sp>
        <p:nvSpPr>
          <p:cNvPr id="4" name="Rectangle 3"/>
          <p:cNvSpPr/>
          <p:nvPr/>
        </p:nvSpPr>
        <p:spPr>
          <a:xfrm>
            <a:off x="426381" y="244119"/>
            <a:ext cx="3187151" cy="1107996"/>
          </a:xfrm>
          <a:prstGeom prst="rect">
            <a:avLst/>
          </a:prstGeom>
        </p:spPr>
        <p:txBody>
          <a:bodyPr wrap="square">
            <a:spAutoFit/>
          </a:bodyPr>
          <a:lstStyle/>
          <a:p>
            <a:pPr lvl="0" algn="just">
              <a:spcAft>
                <a:spcPts val="1600"/>
              </a:spcAft>
            </a:pPr>
            <a:r>
              <a:rPr lang="vi-VN" sz="1800" b="1" dirty="0" smtClean="0">
                <a:solidFill>
                  <a:srgbClr val="0B6AB1"/>
                </a:solidFill>
                <a:latin typeface="Muli" panose="00000500000000000000" pitchFamily="2" charset="-93"/>
                <a:ea typeface="Kulim Park"/>
                <a:cs typeface="Kulim Park"/>
                <a:sym typeface="Kulim Park"/>
              </a:rPr>
              <a:t>Tình huống: </a:t>
            </a:r>
            <a:r>
              <a:rPr lang="vi-VN" sz="1600" b="1" dirty="0" smtClean="0">
                <a:solidFill>
                  <a:schemeClr val="dk1"/>
                </a:solidFill>
                <a:latin typeface="Muli" panose="00000500000000000000" pitchFamily="2" charset="-93"/>
                <a:ea typeface="Kulim Park"/>
                <a:cs typeface="Kulim Park"/>
                <a:sym typeface="Kulim Park"/>
              </a:rPr>
              <a:t>Khi thấy một cây nhỏ vừa được trồng trong vườn trường, bạn My và bạn An đã bày tỏ ý kiến khác nhau. </a:t>
            </a:r>
          </a:p>
        </p:txBody>
      </p:sp>
      <p:sp>
        <p:nvSpPr>
          <p:cNvPr id="5" name="Rectangle 4"/>
          <p:cNvSpPr/>
          <p:nvPr/>
        </p:nvSpPr>
        <p:spPr>
          <a:xfrm>
            <a:off x="4318613" y="305675"/>
            <a:ext cx="3966072" cy="1077218"/>
          </a:xfrm>
          <a:prstGeom prst="rect">
            <a:avLst/>
          </a:prstGeom>
        </p:spPr>
        <p:txBody>
          <a:bodyPr wrap="square">
            <a:spAutoFit/>
          </a:bodyPr>
          <a:lstStyle/>
          <a:p>
            <a:pPr lvl="0" algn="just">
              <a:spcAft>
                <a:spcPts val="1600"/>
              </a:spcAft>
            </a:pPr>
            <a:r>
              <a:rPr lang="vi-VN" sz="1600" b="1" dirty="0" smtClean="0">
                <a:solidFill>
                  <a:schemeClr val="dk1"/>
                </a:solidFill>
                <a:latin typeface="Muli" panose="00000500000000000000" pitchFamily="2" charset="-93"/>
                <a:ea typeface="Kulim Park"/>
                <a:cs typeface="Kulim Park"/>
                <a:sym typeface="Kulim Park"/>
              </a:rPr>
              <a:t>Dựa vào lời phát biểu của bạn My và bạn An, em dự đoán “Bạn nào là người có tư duy (suy nghĩ) luôn tích cực, bạn nào là người có tư duy tiêu cực” ? </a:t>
            </a:r>
          </a:p>
        </p:txBody>
      </p:sp>
      <p:sp>
        <p:nvSpPr>
          <p:cNvPr id="2" name="Right Arrow 1"/>
          <p:cNvSpPr/>
          <p:nvPr/>
        </p:nvSpPr>
        <p:spPr>
          <a:xfrm>
            <a:off x="3701667" y="726599"/>
            <a:ext cx="528810" cy="235369"/>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579879" y="3822855"/>
            <a:ext cx="745646" cy="34152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effectLst>
                  <a:outerShdw blurRad="38100" dist="38100" dir="2700000" algn="tl">
                    <a:srgbClr val="000000">
                      <a:alpha val="43137"/>
                    </a:srgbClr>
                  </a:outerShdw>
                </a:effectLst>
                <a:latin typeface="#9Slide05 Agile Script Calligra" panose="03070402050302030203" pitchFamily="66" charset="-93"/>
              </a:rPr>
              <a:t>My</a:t>
            </a:r>
            <a:endParaRPr lang="vi-VN" sz="2000" b="1" dirty="0">
              <a:effectLst>
                <a:outerShdw blurRad="38100" dist="38100" dir="2700000" algn="tl">
                  <a:srgbClr val="000000">
                    <a:alpha val="43137"/>
                  </a:srgbClr>
                </a:outerShdw>
              </a:effectLst>
              <a:latin typeface="#9Slide05 Agile Script Calligra" panose="03070402050302030203" pitchFamily="66" charset="-93"/>
            </a:endParaRPr>
          </a:p>
        </p:txBody>
      </p:sp>
      <p:sp>
        <p:nvSpPr>
          <p:cNvPr id="8" name="Oval 7"/>
          <p:cNvSpPr/>
          <p:nvPr/>
        </p:nvSpPr>
        <p:spPr>
          <a:xfrm>
            <a:off x="4428780" y="3899974"/>
            <a:ext cx="745646" cy="28643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effectLst>
                  <a:outerShdw blurRad="38100" dist="38100" dir="2700000" algn="tl">
                    <a:srgbClr val="000000">
                      <a:alpha val="43137"/>
                    </a:srgbClr>
                  </a:outerShdw>
                </a:effectLst>
                <a:latin typeface="#9Slide05 Agile Script Calligra" panose="03070402050302030203" pitchFamily="66" charset="-93"/>
              </a:rPr>
              <a:t>An</a:t>
            </a:r>
            <a:endParaRPr lang="vi-VN" sz="2000" b="1" dirty="0">
              <a:effectLst>
                <a:outerShdw blurRad="38100" dist="38100" dir="2700000" algn="tl">
                  <a:srgbClr val="000000">
                    <a:alpha val="43137"/>
                  </a:srgbClr>
                </a:outerShdw>
              </a:effectLst>
              <a:latin typeface="#9Slide05 Agile Script Calligra" panose="03070402050302030203" pitchFamily="66" charset="-93"/>
            </a:endParaRPr>
          </a:p>
        </p:txBody>
      </p:sp>
      <p:sp>
        <p:nvSpPr>
          <p:cNvPr id="15" name="Rectangle 14"/>
          <p:cNvSpPr/>
          <p:nvPr/>
        </p:nvSpPr>
        <p:spPr>
          <a:xfrm>
            <a:off x="95876" y="4263539"/>
            <a:ext cx="1134737" cy="35254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latin typeface="#9Slide03 SVNCintra" pitchFamily="2" charset="-93"/>
                <a:cs typeface="#9Slide03 SVNCintra" pitchFamily="2" charset="-93"/>
              </a:rPr>
              <a:t>Tiêu cực</a:t>
            </a:r>
            <a:endParaRPr lang="vi-VN" sz="1600" dirty="0">
              <a:latin typeface="#9Slide03 SVNCintra" pitchFamily="2" charset="-93"/>
              <a:cs typeface="#9Slide03 SVNCintra" pitchFamily="2" charset="-93"/>
            </a:endParaRPr>
          </a:p>
        </p:txBody>
      </p:sp>
      <p:sp>
        <p:nvSpPr>
          <p:cNvPr id="16" name="Rectangle 15"/>
          <p:cNvSpPr/>
          <p:nvPr/>
        </p:nvSpPr>
        <p:spPr>
          <a:xfrm>
            <a:off x="4318612" y="4235299"/>
            <a:ext cx="1134737" cy="352540"/>
          </a:xfrm>
          <a:prstGeom prst="rect">
            <a:avLst/>
          </a:prstGeom>
          <a:solidFill>
            <a:srgbClr val="0B6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latin typeface="#9Slide03 SVNCintra" pitchFamily="2" charset="-93"/>
                <a:cs typeface="#9Slide03 SVNCintra" pitchFamily="2" charset="-93"/>
              </a:rPr>
              <a:t>Tích cực</a:t>
            </a:r>
            <a:endParaRPr lang="vi-VN" sz="1600" dirty="0">
              <a:latin typeface="#9Slide03 SVNCintra" pitchFamily="2" charset="-93"/>
              <a:cs typeface="#9Slide03 SVNCintra" pitchFamily="2" charset="-93"/>
            </a:endParaRPr>
          </a:p>
        </p:txBody>
      </p:sp>
      <p:sp>
        <p:nvSpPr>
          <p:cNvPr id="17" name="Rectangle 16"/>
          <p:cNvSpPr/>
          <p:nvPr/>
        </p:nvSpPr>
        <p:spPr>
          <a:xfrm>
            <a:off x="5658429" y="1898720"/>
            <a:ext cx="1938969" cy="2759730"/>
          </a:xfrm>
          <a:prstGeom prst="rect">
            <a:avLst/>
          </a:prstGeom>
          <a:solidFill>
            <a:srgbClr val="A2EAE9"/>
          </a:solidFill>
        </p:spPr>
        <p:txBody>
          <a:bodyPr wrap="square">
            <a:spAutoFit/>
          </a:bodyPr>
          <a:lstStyle/>
          <a:p>
            <a:pPr lvl="0" algn="just">
              <a:spcAft>
                <a:spcPts val="1600"/>
              </a:spcAft>
            </a:pPr>
            <a:r>
              <a:rPr lang="vi-VN" sz="1600" b="1" dirty="0" smtClean="0">
                <a:solidFill>
                  <a:schemeClr val="accent4">
                    <a:lumMod val="75000"/>
                  </a:schemeClr>
                </a:solidFill>
                <a:latin typeface="Muli" panose="00000500000000000000" pitchFamily="2" charset="-93"/>
                <a:ea typeface="Kulim Park"/>
                <a:cs typeface="Kulim Park"/>
                <a:sym typeface="Kulim Park"/>
              </a:rPr>
              <a:t>Suy nghĩ tích cực: </a:t>
            </a:r>
            <a:r>
              <a:rPr lang="vi-VN" sz="1600" b="1" dirty="0" smtClean="0">
                <a:solidFill>
                  <a:schemeClr val="dk1"/>
                </a:solidFill>
                <a:latin typeface="Muli" panose="00000500000000000000" pitchFamily="2" charset="-93"/>
                <a:ea typeface="Kulim Park"/>
                <a:cs typeface="Kulim Park"/>
                <a:sym typeface="Kulim Park"/>
              </a:rPr>
              <a:t>luôn quan tâm những điều tốt trong mọi hoàn cảnh.</a:t>
            </a:r>
          </a:p>
          <a:p>
            <a:pPr lvl="0" algn="just">
              <a:spcAft>
                <a:spcPts val="1600"/>
              </a:spcAft>
            </a:pPr>
            <a:r>
              <a:rPr lang="vi-VN" sz="1600" b="1" dirty="0" smtClean="0">
                <a:solidFill>
                  <a:schemeClr val="accent4">
                    <a:lumMod val="75000"/>
                  </a:schemeClr>
                </a:solidFill>
                <a:latin typeface="Muli" panose="00000500000000000000" pitchFamily="2" charset="-93"/>
                <a:ea typeface="Kulim Park"/>
                <a:cs typeface="Kulim Park"/>
                <a:sym typeface="Kulim Park"/>
              </a:rPr>
              <a:t>Suy nghĩ tiêu cực: </a:t>
            </a:r>
            <a:r>
              <a:rPr lang="vi-VN" sz="1600" b="1" dirty="0" smtClean="0">
                <a:solidFill>
                  <a:schemeClr val="dk1"/>
                </a:solidFill>
                <a:latin typeface="Muli" panose="00000500000000000000" pitchFamily="2" charset="-93"/>
                <a:ea typeface="Kulim Park"/>
                <a:cs typeface="Kulim Park"/>
                <a:sym typeface="Kulim Park"/>
              </a:rPr>
              <a:t>luôn lo lắng, căng thẳng với mọi sự việc trong cuộc sống</a:t>
            </a:r>
          </a:p>
        </p:txBody>
      </p:sp>
    </p:spTree>
    <p:extLst>
      <p:ext uri="{BB962C8B-B14F-4D97-AF65-F5344CB8AC3E}">
        <p14:creationId xmlns:p14="http://schemas.microsoft.com/office/powerpoint/2010/main" val="7141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9"/>
        <p:cNvGrpSpPr/>
        <p:nvPr/>
      </p:nvGrpSpPr>
      <p:grpSpPr>
        <a:xfrm>
          <a:off x="0" y="0"/>
          <a:ext cx="0" cy="0"/>
          <a:chOff x="0" y="0"/>
          <a:chExt cx="0" cy="0"/>
        </a:xfrm>
      </p:grpSpPr>
      <p:sp>
        <p:nvSpPr>
          <p:cNvPr id="152" name="Google Shape;152;p20"/>
          <p:cNvSpPr/>
          <p:nvPr/>
        </p:nvSpPr>
        <p:spPr>
          <a:xfrm>
            <a:off x="3441892" y="2461889"/>
            <a:ext cx="277249" cy="2647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20"/>
          <p:cNvGrpSpPr/>
          <p:nvPr/>
        </p:nvGrpSpPr>
        <p:grpSpPr>
          <a:xfrm>
            <a:off x="3097725" y="975249"/>
            <a:ext cx="1187822" cy="1188140"/>
            <a:chOff x="6654650" y="3665275"/>
            <a:chExt cx="409100" cy="409125"/>
          </a:xfrm>
        </p:grpSpPr>
        <p:sp>
          <p:nvSpPr>
            <p:cNvPr id="154" name="Google Shape;154;p20"/>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0"/>
          <p:cNvGrpSpPr/>
          <p:nvPr/>
        </p:nvGrpSpPr>
        <p:grpSpPr>
          <a:xfrm rot="1057031">
            <a:off x="1953010" y="1909261"/>
            <a:ext cx="784787" cy="784846"/>
            <a:chOff x="570875" y="4322250"/>
            <a:chExt cx="443300" cy="443325"/>
          </a:xfrm>
        </p:grpSpPr>
        <p:sp>
          <p:nvSpPr>
            <p:cNvPr id="157" name="Google Shape;157;p2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0"/>
          <p:cNvSpPr/>
          <p:nvPr/>
        </p:nvSpPr>
        <p:spPr>
          <a:xfrm rot="2466642">
            <a:off x="2041086" y="1205503"/>
            <a:ext cx="385213" cy="3678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rot="-1609441">
            <a:off x="2604445" y="1436939"/>
            <a:ext cx="277205" cy="2646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rot="2926250">
            <a:off x="4285316" y="1646635"/>
            <a:ext cx="207604" cy="19822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rot="-1609151">
            <a:off x="3421388" y="318670"/>
            <a:ext cx="187044" cy="1785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8" name="Rectangle 17"/>
          <p:cNvSpPr/>
          <p:nvPr/>
        </p:nvSpPr>
        <p:spPr>
          <a:xfrm>
            <a:off x="4883540" y="1346003"/>
            <a:ext cx="3907419" cy="923330"/>
          </a:xfrm>
          <a:prstGeom prst="rect">
            <a:avLst/>
          </a:prstGeom>
        </p:spPr>
        <p:txBody>
          <a:bodyPr wrap="square">
            <a:spAutoFit/>
          </a:bodyPr>
          <a:lstStyle/>
          <a:p>
            <a:pPr lvl="0" algn="just">
              <a:spcAft>
                <a:spcPts val="1600"/>
              </a:spcAft>
            </a:pPr>
            <a:r>
              <a:rPr lang="vi-VN" sz="1800" b="1" dirty="0" smtClean="0">
                <a:solidFill>
                  <a:srgbClr val="FEC200"/>
                </a:solidFill>
                <a:latin typeface="Muli" panose="00000500000000000000" pitchFamily="2" charset="-93"/>
                <a:ea typeface="Kulim Park"/>
                <a:cs typeface="Kulim Park"/>
                <a:sym typeface="Kulim Park"/>
              </a:rPr>
              <a:t>Em hãy cho ví dụ về suy nghĩ tích cực, suy nghĩ tiêu cực trong đời sống hằng ngày em từng trải qua. </a:t>
            </a:r>
          </a:p>
        </p:txBody>
      </p:sp>
      <p:sp>
        <p:nvSpPr>
          <p:cNvPr id="19" name="TextBox 2"/>
          <p:cNvSpPr txBox="1"/>
          <p:nvPr/>
        </p:nvSpPr>
        <p:spPr>
          <a:xfrm>
            <a:off x="4049038" y="233391"/>
            <a:ext cx="3976914" cy="583565"/>
          </a:xfrm>
          <a:prstGeom prst="rect">
            <a:avLst/>
          </a:prstGeom>
          <a:noFill/>
          <a:ln w="12700">
            <a:solidFill>
              <a:schemeClr val="bg1"/>
            </a:solidFill>
          </a:ln>
        </p:spPr>
        <p:txBody>
          <a:bodyPr wrap="square" rtlCol="0">
            <a:spAutoFit/>
          </a:bodyPr>
          <a:lstStyle/>
          <a:p>
            <a:pPr algn="dist"/>
            <a:r>
              <a:rPr lang="en-VN" altLang="zh-CN" sz="3200" spc="600" dirty="0">
                <a:solidFill>
                  <a:schemeClr val="bg1"/>
                </a:solidFill>
                <a:latin typeface="Elsie" panose="02000000000000000000" charset="0"/>
                <a:ea typeface="Elsie" panose="02000000000000000000" charset="0"/>
              </a:rPr>
              <a:t>_ GÓC CHIA SẺ_</a:t>
            </a:r>
            <a:endParaRPr lang="en-US" altLang="zh-CN" sz="3200" spc="600" dirty="0">
              <a:solidFill>
                <a:schemeClr val="bg1"/>
              </a:solidFill>
              <a:latin typeface="Elsie" panose="02000000000000000000" charset="0"/>
              <a:ea typeface="Elsie" panose="02000000000000000000" charset="0"/>
            </a:endParaRPr>
          </a:p>
        </p:txBody>
      </p:sp>
      <p:cxnSp>
        <p:nvCxnSpPr>
          <p:cNvPr id="20" name="直接连接符 20"/>
          <p:cNvCxnSpPr/>
          <p:nvPr/>
        </p:nvCxnSpPr>
        <p:spPr>
          <a:xfrm>
            <a:off x="2680116" y="937929"/>
            <a:ext cx="646388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022308" y="3167277"/>
            <a:ext cx="1342400" cy="1127014"/>
          </a:xfrm>
          <a:prstGeom prst="rect">
            <a:avLst/>
          </a:prstGeom>
        </p:spPr>
      </p:pic>
      <p:sp>
        <p:nvSpPr>
          <p:cNvPr id="24" name="Rectangle 23"/>
          <p:cNvSpPr/>
          <p:nvPr/>
        </p:nvSpPr>
        <p:spPr>
          <a:xfrm>
            <a:off x="3418773" y="4368011"/>
            <a:ext cx="2493285" cy="369332"/>
          </a:xfrm>
          <a:prstGeom prst="rect">
            <a:avLst/>
          </a:prstGeom>
        </p:spPr>
        <p:txBody>
          <a:bodyPr wrap="square">
            <a:spAutoFit/>
          </a:bodyPr>
          <a:lstStyle/>
          <a:p>
            <a:pPr lvl="0" algn="just">
              <a:spcAft>
                <a:spcPts val="1600"/>
              </a:spcAft>
            </a:pPr>
            <a:r>
              <a:rPr lang="vi-VN" sz="1800" b="1" dirty="0" smtClean="0">
                <a:solidFill>
                  <a:schemeClr val="bg1"/>
                </a:solidFill>
                <a:latin typeface="Muli" panose="00000500000000000000" pitchFamily="2" charset="-93"/>
                <a:ea typeface="Kulim Park"/>
                <a:cs typeface="Kulim Park"/>
                <a:sym typeface="Kulim Park"/>
              </a:rPr>
              <a:t>Bài kiểm tra đột xuất</a:t>
            </a:r>
          </a:p>
        </p:txBody>
      </p:sp>
      <p:sp>
        <p:nvSpPr>
          <p:cNvPr id="25" name="Rectangle 24"/>
          <p:cNvSpPr/>
          <p:nvPr/>
        </p:nvSpPr>
        <p:spPr>
          <a:xfrm>
            <a:off x="6390815" y="4340512"/>
            <a:ext cx="3068719" cy="369332"/>
          </a:xfrm>
          <a:prstGeom prst="rect">
            <a:avLst/>
          </a:prstGeom>
        </p:spPr>
        <p:txBody>
          <a:bodyPr wrap="square">
            <a:spAutoFit/>
          </a:bodyPr>
          <a:lstStyle/>
          <a:p>
            <a:pPr lvl="0" algn="just">
              <a:spcAft>
                <a:spcPts val="1600"/>
              </a:spcAft>
            </a:pPr>
            <a:r>
              <a:rPr lang="vi-VN" sz="1800" b="1" dirty="0" smtClean="0">
                <a:solidFill>
                  <a:schemeClr val="bg1"/>
                </a:solidFill>
                <a:latin typeface="Muli" panose="00000500000000000000" pitchFamily="2" charset="-93"/>
                <a:ea typeface="Kulim Park"/>
                <a:cs typeface="Kulim Park"/>
                <a:sym typeface="Kulim Park"/>
              </a:rPr>
              <a:t>Bị hư xe trên đường</a:t>
            </a:r>
          </a:p>
        </p:txBody>
      </p:sp>
      <p:sp>
        <p:nvSpPr>
          <p:cNvPr id="26" name="TextBox 2"/>
          <p:cNvSpPr txBox="1"/>
          <p:nvPr/>
        </p:nvSpPr>
        <p:spPr>
          <a:xfrm>
            <a:off x="5117736" y="2618244"/>
            <a:ext cx="2069323" cy="477054"/>
          </a:xfrm>
          <a:prstGeom prst="rect">
            <a:avLst/>
          </a:prstGeom>
          <a:noFill/>
          <a:ln w="12700">
            <a:solidFill>
              <a:schemeClr val="bg1"/>
            </a:solidFill>
          </a:ln>
        </p:spPr>
        <p:txBody>
          <a:bodyPr wrap="square" rtlCol="0">
            <a:spAutoFit/>
          </a:bodyPr>
          <a:lstStyle/>
          <a:p>
            <a:pPr algn="dist"/>
            <a:r>
              <a:rPr lang="en-VN" altLang="zh-CN" sz="2500" spc="600" dirty="0">
                <a:solidFill>
                  <a:schemeClr val="bg1"/>
                </a:solidFill>
                <a:latin typeface="Elsie" panose="02000000000000000000" charset="0"/>
                <a:ea typeface="Elsie" panose="02000000000000000000" charset="0"/>
              </a:rPr>
              <a:t>_ </a:t>
            </a:r>
            <a:r>
              <a:rPr lang="vi-VN" altLang="zh-CN" sz="2500" spc="600" dirty="0" smtClean="0">
                <a:solidFill>
                  <a:schemeClr val="bg1"/>
                </a:solidFill>
                <a:latin typeface="Elsie" panose="02000000000000000000" charset="0"/>
                <a:ea typeface="Elsie" panose="02000000000000000000" charset="0"/>
              </a:rPr>
              <a:t>GỢI Ý</a:t>
            </a:r>
            <a:r>
              <a:rPr lang="en-VN" altLang="zh-CN" sz="2500" spc="600" dirty="0" smtClean="0">
                <a:solidFill>
                  <a:schemeClr val="bg1"/>
                </a:solidFill>
                <a:latin typeface="Elsie" panose="02000000000000000000" charset="0"/>
                <a:ea typeface="Elsie" panose="02000000000000000000" charset="0"/>
              </a:rPr>
              <a:t>_</a:t>
            </a:r>
            <a:endParaRPr lang="en-US" altLang="zh-CN" sz="2500" spc="600" dirty="0">
              <a:solidFill>
                <a:schemeClr val="bg1"/>
              </a:solidFill>
              <a:latin typeface="Elsie" panose="02000000000000000000" charset="0"/>
              <a:ea typeface="Elsie" panose="02000000000000000000" charset="0"/>
            </a:endParaRPr>
          </a:p>
        </p:txBody>
      </p:sp>
      <p:sp>
        <p:nvSpPr>
          <p:cNvPr id="5" name="Rectangle 4"/>
          <p:cNvSpPr/>
          <p:nvPr/>
        </p:nvSpPr>
        <p:spPr>
          <a:xfrm>
            <a:off x="3391158" y="1993446"/>
            <a:ext cx="4991147" cy="1938992"/>
          </a:xfrm>
          <a:prstGeom prst="rect">
            <a:avLst/>
          </a:prstGeom>
        </p:spPr>
        <p:txBody>
          <a:bodyPr wrap="square">
            <a:spAutoFit/>
          </a:bodyPr>
          <a:lstStyle/>
          <a:p>
            <a:pPr marL="342900" indent="-342900" algn="just">
              <a:buFont typeface="Wingdings" panose="05000000000000000000" pitchFamily="2" charset="2"/>
              <a:buChar char="v"/>
            </a:pPr>
            <a:r>
              <a:rPr lang="vi-VN" sz="2000" dirty="0">
                <a:solidFill>
                  <a:schemeClr val="accent1"/>
                </a:solidFill>
                <a:latin typeface="#9Slide03 BoosterNextFYBlack" panose="02000A03000000020004" pitchFamily="2" charset="-93"/>
                <a:cs typeface="Calibri" panose="020F0502020204030204" pitchFamily="34" charset="0"/>
              </a:rPr>
              <a:t>Suy nghĩ tích cực là yếu tố quyết định để mỗi chúng ta có cái nhìn lạc quan, vui vẻ và có một tâm hơn khoẻ mạnh. </a:t>
            </a:r>
            <a:endParaRPr lang="vi-VN" sz="2000" dirty="0" smtClean="0">
              <a:solidFill>
                <a:schemeClr val="accent1"/>
              </a:solidFill>
              <a:latin typeface="#9Slide03 BoosterNextFYBlack" panose="02000A03000000020004" pitchFamily="2" charset="-93"/>
              <a:cs typeface="Calibri" panose="020F0502020204030204" pitchFamily="34" charset="0"/>
            </a:endParaRPr>
          </a:p>
          <a:p>
            <a:pPr marL="342900" indent="-342900" algn="just">
              <a:buFont typeface="Wingdings" panose="05000000000000000000" pitchFamily="2" charset="2"/>
              <a:buChar char="v"/>
            </a:pPr>
            <a:r>
              <a:rPr lang="vi-VN" sz="2000" dirty="0" smtClean="0">
                <a:solidFill>
                  <a:schemeClr val="accent1"/>
                </a:solidFill>
                <a:latin typeface="#9Slide03 BoosterNextFYBlack" panose="02000A03000000020004" pitchFamily="2" charset="-93"/>
                <a:cs typeface="Calibri" panose="020F0502020204030204" pitchFamily="34" charset="0"/>
              </a:rPr>
              <a:t>Người </a:t>
            </a:r>
            <a:r>
              <a:rPr lang="vi-VN" sz="2000" dirty="0">
                <a:solidFill>
                  <a:schemeClr val="accent1"/>
                </a:solidFill>
                <a:latin typeface="#9Slide03 BoosterNextFYBlack" panose="02000A03000000020004" pitchFamily="2" charset="-93"/>
                <a:cs typeface="Calibri" panose="020F0502020204030204" pitchFamily="34" charset="0"/>
              </a:rPr>
              <a:t>có suy nghĩ tích cực</a:t>
            </a:r>
            <a:r>
              <a:rPr lang="en-VN" sz="2000" dirty="0">
                <a:solidFill>
                  <a:schemeClr val="accent1"/>
                </a:solidFill>
                <a:latin typeface="#9Slide03 BoosterNextFYBlack" panose="02000A03000000020004" pitchFamily="2" charset="-93"/>
                <a:cs typeface="Calibri" panose="020F0502020204030204" pitchFamily="34" charset="0"/>
              </a:rPr>
              <a:t> </a:t>
            </a:r>
            <a:r>
              <a:rPr lang="vi-VN" sz="2000" dirty="0">
                <a:solidFill>
                  <a:schemeClr val="accent1"/>
                </a:solidFill>
                <a:latin typeface="#9Slide03 BoosterNextFYBlack" panose="02000A03000000020004" pitchFamily="2" charset="-93"/>
                <a:cs typeface="Calibri" panose="020F0502020204030204" pitchFamily="34" charset="0"/>
              </a:rPr>
              <a:t>luôn tin rằng mình sẽ làm được, sẽ vượt qua mọi trở ngại nếu mình cố gắng</a:t>
            </a:r>
            <a:r>
              <a:rPr lang="en-VN" sz="2000" dirty="0">
                <a:solidFill>
                  <a:schemeClr val="accent1"/>
                </a:solidFill>
                <a:latin typeface="#9Slide03 BoosterNextFYBlack" panose="02000A03000000020004" pitchFamily="2" charset="-93"/>
                <a:cs typeface="Calibri" panose="020F0502020204030204" pitchFamily="34" charset="0"/>
              </a:rPr>
              <a:t> </a:t>
            </a:r>
            <a:endParaRPr lang="zh-CN" altLang="en-US" sz="2000" dirty="0">
              <a:solidFill>
                <a:schemeClr val="accent1"/>
              </a:solidFill>
              <a:latin typeface="#9Slide03 BoosterNextFYBlack" panose="02000A03000000020004" pitchFamily="2" charset="-93"/>
              <a:ea typeface="Elsie" panose="02000000000000000000"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6837249" y="3146831"/>
            <a:ext cx="1215616" cy="1167905"/>
          </a:xfrm>
          <a:prstGeom prst="rect">
            <a:avLst/>
          </a:prstGeom>
        </p:spPr>
      </p:pic>
      <p:sp>
        <p:nvSpPr>
          <p:cNvPr id="27" name="Rectangle 26"/>
          <p:cNvSpPr/>
          <p:nvPr/>
        </p:nvSpPr>
        <p:spPr>
          <a:xfrm>
            <a:off x="-1057090" y="3889736"/>
            <a:ext cx="4572000" cy="307777"/>
          </a:xfrm>
          <a:prstGeom prst="rect">
            <a:avLst/>
          </a:prstGeom>
        </p:spPr>
        <p:txBody>
          <a:bodyPr>
            <a:spAutoFit/>
          </a:bodyPr>
          <a:lstStyle/>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par>
                                <p:cTn id="19" presetID="22"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6" presetClass="exit" presetSubtype="21" fill="hold" grpId="1" nodeType="withEffect">
                                  <p:stCondLst>
                                    <p:cond delay="0"/>
                                  </p:stCondLst>
                                  <p:childTnLst>
                                    <p:animEffect transition="out" filter="barn(inVertical)">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4" grpId="1"/>
      <p:bldP spid="25" grpId="0"/>
      <p:bldP spid="25" grpId="1"/>
      <p:bldP spid="26" grpId="0" animBg="1"/>
      <p:bldP spid="26"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TextBox 2"/>
          <p:cNvSpPr txBox="1"/>
          <p:nvPr/>
        </p:nvSpPr>
        <p:spPr>
          <a:xfrm>
            <a:off x="-46633" y="322854"/>
            <a:ext cx="6333841" cy="477054"/>
          </a:xfrm>
          <a:prstGeom prst="rect">
            <a:avLst/>
          </a:prstGeom>
          <a:noFill/>
          <a:ln w="12700">
            <a:solidFill>
              <a:schemeClr val="tx1"/>
            </a:solidFill>
          </a:ln>
        </p:spPr>
        <p:txBody>
          <a:bodyPr wrap="square" rtlCol="0">
            <a:spAutoFit/>
          </a:bodyPr>
          <a:lstStyle/>
          <a:p>
            <a:pPr algn="dist"/>
            <a:r>
              <a:rPr lang="en-VN" altLang="zh-CN" sz="2500" spc="600" dirty="0">
                <a:solidFill>
                  <a:srgbClr val="0070C0"/>
                </a:solidFill>
                <a:latin typeface="#9Slide03 SVNServetica Medium" panose="020B0604020202020204" pitchFamily="34" charset="0"/>
                <a:ea typeface="Elsie" panose="02000000000000000000" charset="0"/>
              </a:rPr>
              <a:t>_ </a:t>
            </a:r>
            <a:r>
              <a:rPr lang="vi-VN" altLang="zh-CN" sz="1800" spc="600" dirty="0" smtClean="0">
                <a:solidFill>
                  <a:srgbClr val="0070C0"/>
                </a:solidFill>
                <a:latin typeface="#9Slide03 SVNCintra" pitchFamily="2" charset="-93"/>
                <a:ea typeface="Elsie" panose="02000000000000000000" charset="0"/>
                <a:cs typeface="#9Slide03 SVNCintra" pitchFamily="2" charset="-93"/>
              </a:rPr>
              <a:t>CÂU CHUYỆN TRUYỀN CẢM HỨNG</a:t>
            </a:r>
            <a:r>
              <a:rPr lang="en-VN" altLang="zh-CN" sz="2500" spc="600" dirty="0" smtClean="0">
                <a:solidFill>
                  <a:srgbClr val="0070C0"/>
                </a:solidFill>
                <a:latin typeface="#9Slide03 SVNServetica Medium" panose="020B0604020202020204" pitchFamily="34" charset="0"/>
                <a:ea typeface="Elsie" panose="02000000000000000000" charset="0"/>
              </a:rPr>
              <a:t>_</a:t>
            </a:r>
            <a:endParaRPr lang="en-US" altLang="zh-CN" sz="2500" spc="600" dirty="0">
              <a:solidFill>
                <a:srgbClr val="0070C0"/>
              </a:solidFill>
              <a:latin typeface="#9Slide03 SVNServetica Medium" panose="020B0604020202020204" pitchFamily="34" charset="0"/>
              <a:ea typeface="Elsie" panose="02000000000000000000" charset="0"/>
            </a:endParaRPr>
          </a:p>
        </p:txBody>
      </p:sp>
      <p:cxnSp>
        <p:nvCxnSpPr>
          <p:cNvPr id="5" name="直接连接符 20"/>
          <p:cNvCxnSpPr/>
          <p:nvPr/>
        </p:nvCxnSpPr>
        <p:spPr>
          <a:xfrm>
            <a:off x="-1649513" y="2524358"/>
            <a:ext cx="646388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0068" y="1013104"/>
            <a:ext cx="5842993" cy="400110"/>
          </a:xfrm>
          <a:prstGeom prst="rect">
            <a:avLst/>
          </a:prstGeom>
        </p:spPr>
        <p:txBody>
          <a:bodyPr wrap="square">
            <a:spAutoFit/>
          </a:bodyPr>
          <a:lstStyle/>
          <a:p>
            <a:pPr lvl="0" algn="just">
              <a:spcAft>
                <a:spcPts val="1600"/>
              </a:spcAft>
            </a:pPr>
            <a:r>
              <a:rPr lang="vi-VN" sz="2000" b="1" dirty="0" smtClean="0">
                <a:solidFill>
                  <a:schemeClr val="tx1"/>
                </a:solidFill>
                <a:latin typeface="Muli" panose="00000500000000000000" pitchFamily="2" charset="-93"/>
                <a:ea typeface="Kulim Park"/>
                <a:cs typeface="Kulim Park"/>
                <a:sym typeface="Kulim Park"/>
              </a:rPr>
              <a:t>Nick Vujicic – Nhà diễn thuyết truyền động lực</a:t>
            </a:r>
          </a:p>
        </p:txBody>
      </p:sp>
      <p:grpSp>
        <p:nvGrpSpPr>
          <p:cNvPr id="7" name="Google Shape;1375;p50"/>
          <p:cNvGrpSpPr/>
          <p:nvPr/>
        </p:nvGrpSpPr>
        <p:grpSpPr>
          <a:xfrm>
            <a:off x="691558" y="1702749"/>
            <a:ext cx="1331288" cy="629181"/>
            <a:chOff x="2571250" y="5664711"/>
            <a:chExt cx="1439820" cy="594160"/>
          </a:xfrm>
        </p:grpSpPr>
        <p:sp>
          <p:nvSpPr>
            <p:cNvPr id="8" name="Google Shape;1376;p50"/>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 name="Google Shape;1377;p50"/>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0" name="Google Shape;1378;p50"/>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 name="Google Shape;1379;p50"/>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 name="Google Shape;1380;p50"/>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381;p50"/>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4" name="Google Shape;1382;p50"/>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 name="Google Shape;1383;p50"/>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6" name="Google Shape;1384;p50"/>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385;p50"/>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8" name="Google Shape;1386;p50"/>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387;p50"/>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 name="Google Shape;1388;p50"/>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1389;p50"/>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2" name="Google Shape;1390;p50"/>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1391;p50"/>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4" name="Google Shape;1392;p50"/>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1393;p50"/>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 name="Google Shape;1394;p50"/>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1395;p50"/>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1396;p50"/>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 name="Google Shape;1397;p50"/>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1398;p50"/>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1399;p50"/>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 name="TextBox 2"/>
          <p:cNvSpPr txBox="1"/>
          <p:nvPr/>
        </p:nvSpPr>
        <p:spPr>
          <a:xfrm>
            <a:off x="2402776" y="1718106"/>
            <a:ext cx="3161376" cy="1015663"/>
          </a:xfrm>
          <a:prstGeom prst="rect">
            <a:avLst/>
          </a:prstGeom>
          <a:gradFill>
            <a:gsLst>
              <a:gs pos="15000">
                <a:srgbClr val="FEC200"/>
              </a:gs>
              <a:gs pos="53000">
                <a:srgbClr val="0B6AB1"/>
              </a:gs>
              <a:gs pos="100000">
                <a:srgbClr val="A2EAE9"/>
              </a:gs>
            </a:gsLst>
            <a:lin ang="5400000" scaled="1"/>
          </a:gradFill>
        </p:spPr>
        <p:txBody>
          <a:bodyPr wrap="square" rtlCol="0">
            <a:spAutoFit/>
          </a:bodyPr>
          <a:lstStyle/>
          <a:p>
            <a:r>
              <a:rPr lang="vi-VN" sz="3000" dirty="0" smtClean="0">
                <a:solidFill>
                  <a:schemeClr val="bg1">
                    <a:lumMod val="95000"/>
                  </a:schemeClr>
                </a:solidFill>
                <a:latin typeface="#9Slide07 SVNTransformer" pitchFamily="2" charset="-93"/>
              </a:rPr>
              <a:t>THẢO LUẬN NHÓM </a:t>
            </a:r>
          </a:p>
          <a:p>
            <a:r>
              <a:rPr lang="vi-VN" sz="3000" dirty="0">
                <a:solidFill>
                  <a:schemeClr val="bg1">
                    <a:lumMod val="95000"/>
                  </a:schemeClr>
                </a:solidFill>
                <a:latin typeface="#9Slide07 SVNTransformer" pitchFamily="2" charset="-93"/>
              </a:rPr>
              <a:t> </a:t>
            </a:r>
            <a:r>
              <a:rPr lang="vi-VN" sz="3000" dirty="0" smtClean="0">
                <a:solidFill>
                  <a:schemeClr val="bg1">
                    <a:lumMod val="95000"/>
                  </a:schemeClr>
                </a:solidFill>
                <a:latin typeface="#9Slide07 SVNTransformer" pitchFamily="2" charset="-93"/>
              </a:rPr>
              <a:t>        2 phút</a:t>
            </a:r>
            <a:endParaRPr lang="vi-VN" sz="3000" dirty="0">
              <a:solidFill>
                <a:schemeClr val="bg1">
                  <a:lumMod val="95000"/>
                </a:schemeClr>
              </a:solidFill>
              <a:latin typeface="#9Slide07 SVNTransformer" pitchFamily="2" charset="-93"/>
            </a:endParaRPr>
          </a:p>
        </p:txBody>
      </p:sp>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backgroundRemoval t="0" b="99788" l="9091" r="88961"/>
                    </a14:imgEffect>
                  </a14:imgLayer>
                </a14:imgProps>
              </a:ext>
            </a:extLst>
          </a:blip>
          <a:stretch>
            <a:fillRect/>
          </a:stretch>
        </p:blipFill>
        <p:spPr>
          <a:xfrm rot="19549247">
            <a:off x="-409550" y="1853216"/>
            <a:ext cx="1244168" cy="3835412"/>
          </a:xfrm>
          <a:prstGeom prst="rect">
            <a:avLst/>
          </a:prstGeom>
        </p:spPr>
      </p:pic>
      <p:sp>
        <p:nvSpPr>
          <p:cNvPr id="36" name="Rectangle 35"/>
          <p:cNvSpPr/>
          <p:nvPr/>
        </p:nvSpPr>
        <p:spPr>
          <a:xfrm>
            <a:off x="1016491" y="2787234"/>
            <a:ext cx="4876498" cy="584775"/>
          </a:xfrm>
          <a:prstGeom prst="rect">
            <a:avLst/>
          </a:prstGeom>
        </p:spPr>
        <p:txBody>
          <a:bodyPr wrap="square">
            <a:spAutoFit/>
          </a:bodyPr>
          <a:lstStyle/>
          <a:p>
            <a:pPr lvl="0" algn="just">
              <a:spcAft>
                <a:spcPts val="1600"/>
              </a:spcAft>
            </a:pPr>
            <a:r>
              <a:rPr lang="vi-VN" sz="1600" b="1" dirty="0" smtClean="0">
                <a:solidFill>
                  <a:schemeClr val="tx1"/>
                </a:solidFill>
                <a:latin typeface="Muli" panose="00000500000000000000" pitchFamily="2" charset="-93"/>
                <a:ea typeface="Kulim Park"/>
                <a:cs typeface="Kulim Park"/>
                <a:sym typeface="Kulim Park"/>
              </a:rPr>
              <a:t>Hãy xem video clip về ý chí nghị lực tích cực của anh Nick Vujicic, thảo luận trả lời câu hỏi sau:</a:t>
            </a:r>
          </a:p>
        </p:txBody>
      </p:sp>
      <p:sp>
        <p:nvSpPr>
          <p:cNvPr id="35" name="Rectangle 34"/>
          <p:cNvSpPr/>
          <p:nvPr/>
        </p:nvSpPr>
        <p:spPr>
          <a:xfrm>
            <a:off x="1318684" y="3555999"/>
            <a:ext cx="2484427" cy="1323439"/>
          </a:xfrm>
          <a:prstGeom prst="rect">
            <a:avLst/>
          </a:prstGeom>
          <a:solidFill>
            <a:schemeClr val="accent2">
              <a:lumMod val="20000"/>
              <a:lumOff val="80000"/>
            </a:schemeClr>
          </a:solidFill>
        </p:spPr>
        <p:txBody>
          <a:bodyPr wrap="square">
            <a:spAutoFit/>
          </a:bodyPr>
          <a:lstStyle/>
          <a:p>
            <a:pPr lvl="0" algn="just">
              <a:spcAft>
                <a:spcPts val="1600"/>
              </a:spcAft>
            </a:pPr>
            <a:r>
              <a:rPr lang="vi-VN" sz="1600" b="1" dirty="0">
                <a:solidFill>
                  <a:schemeClr val="tx1"/>
                </a:solidFill>
                <a:latin typeface="Muli" panose="00000500000000000000" pitchFamily="2" charset="-93"/>
                <a:ea typeface="Kulim Park"/>
                <a:cs typeface="Kulim Park"/>
                <a:sym typeface="Kulim Park"/>
              </a:rPr>
              <a:t>1/Với cơ thể khuyết tật của mình, nếu Nick luôn mặc cảm, tư duy tiêu cực thì cuộc sống hiện tại của Nick sẽ ra sao?</a:t>
            </a:r>
          </a:p>
        </p:txBody>
      </p:sp>
      <p:sp>
        <p:nvSpPr>
          <p:cNvPr id="37" name="Rectangle 36"/>
          <p:cNvSpPr/>
          <p:nvPr/>
        </p:nvSpPr>
        <p:spPr>
          <a:xfrm>
            <a:off x="3906958" y="3559278"/>
            <a:ext cx="2129579" cy="1323439"/>
          </a:xfrm>
          <a:prstGeom prst="rect">
            <a:avLst/>
          </a:prstGeom>
          <a:solidFill>
            <a:schemeClr val="accent6">
              <a:lumMod val="20000"/>
              <a:lumOff val="80000"/>
            </a:schemeClr>
          </a:solidFill>
        </p:spPr>
        <p:txBody>
          <a:bodyPr wrap="square">
            <a:spAutoFit/>
          </a:bodyPr>
          <a:lstStyle/>
          <a:p>
            <a:pPr lvl="0" algn="just">
              <a:spcAft>
                <a:spcPts val="1600"/>
              </a:spcAft>
            </a:pPr>
            <a:r>
              <a:rPr lang="vi-VN" sz="1600" b="1" dirty="0">
                <a:solidFill>
                  <a:schemeClr val="tx1"/>
                </a:solidFill>
                <a:latin typeface="Muli" panose="00000500000000000000" pitchFamily="2" charset="-93"/>
                <a:ea typeface="Kulim Park"/>
                <a:cs typeface="Kulim Park"/>
                <a:sym typeface="Kulim Park"/>
              </a:rPr>
              <a:t>2/Với lòng nghị lực và tinh thần tích cực, Nick đang có cuộc sống tốt đẹp như thế nào ?</a:t>
            </a:r>
          </a:p>
        </p:txBody>
      </p:sp>
      <p:grpSp>
        <p:nvGrpSpPr>
          <p:cNvPr id="39" name="Google Shape;1169;p50"/>
          <p:cNvGrpSpPr/>
          <p:nvPr/>
        </p:nvGrpSpPr>
        <p:grpSpPr>
          <a:xfrm>
            <a:off x="591692" y="2865887"/>
            <a:ext cx="445779" cy="427468"/>
            <a:chOff x="8074325" y="4438852"/>
            <a:chExt cx="720160" cy="690579"/>
          </a:xfrm>
        </p:grpSpPr>
        <p:sp>
          <p:nvSpPr>
            <p:cNvPr id="40" name="Google Shape;1170;p50"/>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1" name="Google Shape;1171;p50"/>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2" name="Google Shape;1172;p50"/>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3" name="Google Shape;1173;p50"/>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4" name="Google Shape;1174;p50"/>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5" name="Google Shape;1175;p50"/>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pic>
        <p:nvPicPr>
          <p:cNvPr id="1028" name="Picture 4" descr="Nick Vujicic - cuộc sống không giới hạn | Hiểu Về Trái Tim"/>
          <p:cNvPicPr>
            <a:picLocks noChangeAspect="1" noChangeArrowheads="1"/>
          </p:cNvPicPr>
          <p:nvPr/>
        </p:nvPicPr>
        <p:blipFill rotWithShape="1">
          <a:blip r:embed="rId5">
            <a:extLst>
              <a:ext uri="{28A0092B-C50C-407E-A947-70E740481C1C}">
                <a14:useLocalDpi xmlns:a14="http://schemas.microsoft.com/office/drawing/2010/main" val="0"/>
              </a:ext>
            </a:extLst>
          </a:blip>
          <a:srcRect l="10173" r="9437" b="2538"/>
          <a:stretch/>
        </p:blipFill>
        <p:spPr bwMode="auto">
          <a:xfrm>
            <a:off x="6309586" y="0"/>
            <a:ext cx="2834640" cy="515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up)">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6" grpId="0"/>
      <p:bldP spid="35"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 [Official] Sách của Nick Vujicic Cuộc sống không giới hạn ra mắt tại Việt Nam">
            <a:hlinkClick r:id="" action="ppaction://media"/>
            <a:extLst>
              <a:ext uri="{FF2B5EF4-FFF2-40B4-BE49-F238E27FC236}">
                <a16:creationId xmlns:a16="http://schemas.microsoft.com/office/drawing/2014/main" id="{39901CBA-7829-4D24-9636-0583C3B2CCDB}"/>
              </a:ext>
            </a:extLst>
          </p:cNvPr>
          <p:cNvPicPr>
            <a:picLocks noRot="1" noChangeAspect="1"/>
          </p:cNvPicPr>
          <p:nvPr>
            <a:videoFile r:link="rId1"/>
          </p:nvPr>
        </p:nvPicPr>
        <p:blipFill>
          <a:blip r:embed="rId3"/>
          <a:stretch>
            <a:fillRect/>
          </a:stretch>
        </p:blipFill>
        <p:spPr>
          <a:xfrm>
            <a:off x="2263907" y="696482"/>
            <a:ext cx="6797407" cy="3840535"/>
          </a:xfrm>
          <a:prstGeom prst="rect">
            <a:avLst/>
          </a:prstGeom>
        </p:spPr>
      </p:pic>
      <p:grpSp>
        <p:nvGrpSpPr>
          <p:cNvPr id="5" name="Google Shape;1273;p50"/>
          <p:cNvGrpSpPr/>
          <p:nvPr/>
        </p:nvGrpSpPr>
        <p:grpSpPr>
          <a:xfrm>
            <a:off x="283799" y="135096"/>
            <a:ext cx="441332" cy="445721"/>
            <a:chOff x="5770007" y="5489899"/>
            <a:chExt cx="712976" cy="720067"/>
          </a:xfrm>
        </p:grpSpPr>
        <p:sp>
          <p:nvSpPr>
            <p:cNvPr id="6" name="Google Shape;1274;p50"/>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275;p50"/>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276;p50"/>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277;p50"/>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278;p50"/>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279;p50"/>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280;p50"/>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281;p50"/>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 name="Google Shape;1273;p50"/>
          <p:cNvGrpSpPr/>
          <p:nvPr/>
        </p:nvGrpSpPr>
        <p:grpSpPr>
          <a:xfrm>
            <a:off x="349900" y="4508792"/>
            <a:ext cx="441332" cy="445721"/>
            <a:chOff x="5770007" y="5489899"/>
            <a:chExt cx="712976" cy="720067"/>
          </a:xfrm>
        </p:grpSpPr>
        <p:sp>
          <p:nvSpPr>
            <p:cNvPr id="15" name="Google Shape;1274;p50"/>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275;p50"/>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76;p50"/>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77;p50"/>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78;p50"/>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79;p50"/>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280;p50"/>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281;p50"/>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41" name="Rectangle 40"/>
          <p:cNvSpPr/>
          <p:nvPr/>
        </p:nvSpPr>
        <p:spPr>
          <a:xfrm>
            <a:off x="214770" y="953107"/>
            <a:ext cx="2049137" cy="1815882"/>
          </a:xfrm>
          <a:prstGeom prst="rect">
            <a:avLst/>
          </a:prstGeom>
          <a:solidFill>
            <a:schemeClr val="accent2">
              <a:lumMod val="20000"/>
              <a:lumOff val="80000"/>
            </a:schemeClr>
          </a:solidFill>
        </p:spPr>
        <p:txBody>
          <a:bodyPr wrap="square">
            <a:spAutoFit/>
          </a:bodyPr>
          <a:lstStyle/>
          <a:p>
            <a:pPr lvl="0" algn="just">
              <a:spcAft>
                <a:spcPts val="1600"/>
              </a:spcAft>
            </a:pPr>
            <a:r>
              <a:rPr lang="vi-VN" sz="1600" b="1" dirty="0">
                <a:solidFill>
                  <a:schemeClr val="tx1"/>
                </a:solidFill>
                <a:latin typeface="Muli" panose="00000500000000000000" pitchFamily="2" charset="-93"/>
                <a:ea typeface="Kulim Park"/>
                <a:cs typeface="Kulim Park"/>
                <a:sym typeface="Kulim Park"/>
              </a:rPr>
              <a:t>1/Với cơ thể khuyết tật của mình, nếu Nick luôn mặc cảm, tư duy tiêu cực thì cuộc sống hiện tại của Nick sẽ ra sao?</a:t>
            </a:r>
          </a:p>
        </p:txBody>
      </p:sp>
      <p:sp>
        <p:nvSpPr>
          <p:cNvPr id="42" name="Rectangle 41"/>
          <p:cNvSpPr/>
          <p:nvPr/>
        </p:nvSpPr>
        <p:spPr>
          <a:xfrm>
            <a:off x="202794" y="2955242"/>
            <a:ext cx="2049137" cy="1323439"/>
          </a:xfrm>
          <a:prstGeom prst="rect">
            <a:avLst/>
          </a:prstGeom>
          <a:solidFill>
            <a:schemeClr val="accent6">
              <a:lumMod val="20000"/>
              <a:lumOff val="80000"/>
            </a:schemeClr>
          </a:solidFill>
        </p:spPr>
        <p:txBody>
          <a:bodyPr wrap="square">
            <a:spAutoFit/>
          </a:bodyPr>
          <a:lstStyle/>
          <a:p>
            <a:pPr lvl="0" algn="just">
              <a:spcAft>
                <a:spcPts val="1600"/>
              </a:spcAft>
            </a:pPr>
            <a:r>
              <a:rPr lang="vi-VN" sz="1600" b="1" dirty="0">
                <a:solidFill>
                  <a:schemeClr val="tx1"/>
                </a:solidFill>
                <a:latin typeface="Muli" panose="00000500000000000000" pitchFamily="2" charset="-93"/>
                <a:ea typeface="Kulim Park"/>
                <a:cs typeface="Kulim Park"/>
                <a:sym typeface="Kulim Park"/>
              </a:rPr>
              <a:t>2/Với lòng nghị lực và tinh thần tích cực, Nick đang có cuộc sống tốt đẹp như thế nào ?</a:t>
            </a:r>
          </a:p>
        </p:txBody>
      </p:sp>
    </p:spTree>
    <p:extLst>
      <p:ext uri="{BB962C8B-B14F-4D97-AF65-F5344CB8AC3E}">
        <p14:creationId xmlns:p14="http://schemas.microsoft.com/office/powerpoint/2010/main" val="16724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273;p50"/>
          <p:cNvGrpSpPr/>
          <p:nvPr/>
        </p:nvGrpSpPr>
        <p:grpSpPr>
          <a:xfrm>
            <a:off x="283799" y="135096"/>
            <a:ext cx="441332" cy="445721"/>
            <a:chOff x="5770007" y="5489899"/>
            <a:chExt cx="712976" cy="720067"/>
          </a:xfrm>
        </p:grpSpPr>
        <p:sp>
          <p:nvSpPr>
            <p:cNvPr id="6" name="Google Shape;1274;p50"/>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275;p50"/>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276;p50"/>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277;p50"/>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278;p50"/>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279;p50"/>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280;p50"/>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281;p50"/>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 name="Google Shape;1273;p50"/>
          <p:cNvGrpSpPr/>
          <p:nvPr/>
        </p:nvGrpSpPr>
        <p:grpSpPr>
          <a:xfrm>
            <a:off x="349900" y="4508792"/>
            <a:ext cx="441332" cy="445721"/>
            <a:chOff x="5770007" y="5489899"/>
            <a:chExt cx="712976" cy="720067"/>
          </a:xfrm>
        </p:grpSpPr>
        <p:sp>
          <p:nvSpPr>
            <p:cNvPr id="15" name="Google Shape;1274;p50"/>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275;p50"/>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76;p50"/>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77;p50"/>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78;p50"/>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79;p50"/>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280;p50"/>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281;p50"/>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41" name="Rectangle 40"/>
          <p:cNvSpPr/>
          <p:nvPr/>
        </p:nvSpPr>
        <p:spPr>
          <a:xfrm>
            <a:off x="440344" y="1925948"/>
            <a:ext cx="3963131" cy="1323439"/>
          </a:xfrm>
          <a:prstGeom prst="rect">
            <a:avLst/>
          </a:prstGeom>
          <a:solidFill>
            <a:schemeClr val="accent2">
              <a:lumMod val="20000"/>
              <a:lumOff val="80000"/>
            </a:schemeClr>
          </a:solidFill>
        </p:spPr>
        <p:txBody>
          <a:bodyPr wrap="square">
            <a:spAutoFit/>
          </a:bodyPr>
          <a:lstStyle/>
          <a:p>
            <a:pPr lvl="0" algn="just">
              <a:spcAft>
                <a:spcPts val="1600"/>
              </a:spcAft>
            </a:pPr>
            <a:r>
              <a:rPr lang="vi-VN" sz="2000" b="1" dirty="0">
                <a:solidFill>
                  <a:schemeClr val="tx1"/>
                </a:solidFill>
                <a:latin typeface="Muli" panose="00000500000000000000" pitchFamily="2" charset="-93"/>
                <a:ea typeface="Kulim Park"/>
                <a:cs typeface="Kulim Park"/>
                <a:sym typeface="Kulim Park"/>
              </a:rPr>
              <a:t>1/Với cơ thể khuyết tật của mình, nếu Nick luôn mặc cảm, tư duy tiêu cực thì cuộc sống hiện tại của Nick sẽ ra sao?</a:t>
            </a:r>
          </a:p>
        </p:txBody>
      </p:sp>
      <p:sp>
        <p:nvSpPr>
          <p:cNvPr id="42" name="Rectangle 41"/>
          <p:cNvSpPr/>
          <p:nvPr/>
        </p:nvSpPr>
        <p:spPr>
          <a:xfrm>
            <a:off x="4649119" y="2044444"/>
            <a:ext cx="3977090" cy="1015663"/>
          </a:xfrm>
          <a:prstGeom prst="rect">
            <a:avLst/>
          </a:prstGeom>
          <a:solidFill>
            <a:schemeClr val="accent6">
              <a:lumMod val="20000"/>
              <a:lumOff val="80000"/>
            </a:schemeClr>
          </a:solidFill>
        </p:spPr>
        <p:txBody>
          <a:bodyPr wrap="square">
            <a:spAutoFit/>
          </a:bodyPr>
          <a:lstStyle/>
          <a:p>
            <a:pPr lvl="0" algn="just">
              <a:spcAft>
                <a:spcPts val="1600"/>
              </a:spcAft>
            </a:pPr>
            <a:r>
              <a:rPr lang="vi-VN" sz="2000" b="1" dirty="0">
                <a:solidFill>
                  <a:schemeClr val="tx1"/>
                </a:solidFill>
                <a:latin typeface="Muli" panose="00000500000000000000" pitchFamily="2" charset="-93"/>
                <a:ea typeface="Kulim Park"/>
                <a:cs typeface="Kulim Park"/>
                <a:sym typeface="Kulim Park"/>
              </a:rPr>
              <a:t>2/Với lòng nghị lực và tinh thần tích cực, Nick đang có cuộc sống tốt đẹp như thế nào </a:t>
            </a:r>
            <a:r>
              <a:rPr lang="vi-VN" sz="2000" b="1" dirty="0" smtClean="0">
                <a:solidFill>
                  <a:schemeClr val="tx1"/>
                </a:solidFill>
                <a:latin typeface="Muli" panose="00000500000000000000" pitchFamily="2" charset="-93"/>
                <a:ea typeface="Kulim Park"/>
                <a:cs typeface="Kulim Park"/>
                <a:sym typeface="Kulim Park"/>
              </a:rPr>
              <a:t>?</a:t>
            </a:r>
          </a:p>
        </p:txBody>
      </p:sp>
      <p:sp>
        <p:nvSpPr>
          <p:cNvPr id="3" name="Rectangle 2"/>
          <p:cNvSpPr/>
          <p:nvPr/>
        </p:nvSpPr>
        <p:spPr>
          <a:xfrm>
            <a:off x="1217105" y="3518762"/>
            <a:ext cx="7069440" cy="1292662"/>
          </a:xfrm>
          <a:prstGeom prst="rect">
            <a:avLst/>
          </a:prstGeom>
          <a:solidFill>
            <a:srgbClr val="0B6AB1"/>
          </a:solidFill>
        </p:spPr>
        <p:txBody>
          <a:bodyPr wrap="square">
            <a:spAutoFit/>
          </a:bodyPr>
          <a:lstStyle/>
          <a:p>
            <a:pPr algn="just"/>
            <a:r>
              <a:rPr lang="vi-VN" sz="2600" b="1" dirty="0">
                <a:solidFill>
                  <a:schemeClr val="bg1"/>
                </a:solidFill>
                <a:effectLst>
                  <a:outerShdw blurRad="38100" dist="38100" dir="2700000" algn="tl">
                    <a:srgbClr val="000000">
                      <a:alpha val="43137"/>
                    </a:srgbClr>
                  </a:outerShdw>
                </a:effectLst>
                <a:latin typeface="#9Slide03 AmpleSoft" panose="02000000000000000000" pitchFamily="2" charset="-93"/>
              </a:rPr>
              <a:t>Người </a:t>
            </a:r>
            <a:r>
              <a:rPr lang="vi-VN" sz="2600" b="1" dirty="0" smtClean="0">
                <a:solidFill>
                  <a:schemeClr val="bg1"/>
                </a:solidFill>
                <a:effectLst>
                  <a:outerShdw blurRad="38100" dist="38100" dir="2700000" algn="tl">
                    <a:srgbClr val="000000">
                      <a:alpha val="43137"/>
                    </a:srgbClr>
                  </a:outerShdw>
                </a:effectLst>
                <a:latin typeface="#9Slide03 AmpleSoft" panose="02000000000000000000" pitchFamily="2" charset="-93"/>
              </a:rPr>
              <a:t>tích cực </a:t>
            </a:r>
            <a:r>
              <a:rPr lang="vi-VN" sz="2600" b="1" dirty="0">
                <a:solidFill>
                  <a:schemeClr val="bg1"/>
                </a:solidFill>
                <a:effectLst>
                  <a:outerShdw blurRad="38100" dist="38100" dir="2700000" algn="tl">
                    <a:srgbClr val="000000">
                      <a:alpha val="43137"/>
                    </a:srgbClr>
                  </a:outerShdw>
                </a:effectLst>
                <a:latin typeface="#9Slide03 AmpleSoft" panose="02000000000000000000" pitchFamily="2" charset="-93"/>
              </a:rPr>
              <a:t>luôn nhìn thấy thành công trong mỗi khó </a:t>
            </a:r>
            <a:r>
              <a:rPr lang="vi-VN" sz="2600" b="1" dirty="0" smtClean="0">
                <a:solidFill>
                  <a:schemeClr val="bg1"/>
                </a:solidFill>
                <a:effectLst>
                  <a:outerShdw blurRad="38100" dist="38100" dir="2700000" algn="tl">
                    <a:srgbClr val="000000">
                      <a:alpha val="43137"/>
                    </a:srgbClr>
                  </a:outerShdw>
                </a:effectLst>
                <a:latin typeface="#9Slide03 AmpleSoft" panose="02000000000000000000" pitchFamily="2" charset="-93"/>
              </a:rPr>
              <a:t>khăn;</a:t>
            </a:r>
          </a:p>
          <a:p>
            <a:pPr algn="just"/>
            <a:r>
              <a:rPr lang="vi-VN" sz="2600" b="1" dirty="0">
                <a:solidFill>
                  <a:schemeClr val="bg1"/>
                </a:solidFill>
                <a:effectLst>
                  <a:outerShdw blurRad="38100" dist="38100" dir="2700000" algn="tl">
                    <a:srgbClr val="000000">
                      <a:alpha val="43137"/>
                    </a:srgbClr>
                  </a:outerShdw>
                </a:effectLst>
                <a:latin typeface="#9Slide03 AmpleSoft" panose="02000000000000000000" pitchFamily="2" charset="-93"/>
              </a:rPr>
              <a:t>N</a:t>
            </a:r>
            <a:r>
              <a:rPr lang="vi-VN" sz="2600" b="1" dirty="0" smtClean="0">
                <a:solidFill>
                  <a:schemeClr val="bg1"/>
                </a:solidFill>
                <a:effectLst>
                  <a:outerShdw blurRad="38100" dist="38100" dir="2700000" algn="tl">
                    <a:srgbClr val="000000">
                      <a:alpha val="43137"/>
                    </a:srgbClr>
                  </a:outerShdw>
                </a:effectLst>
                <a:latin typeface="#9Slide03 AmpleSoft" panose="02000000000000000000" pitchFamily="2" charset="-93"/>
              </a:rPr>
              <a:t>gười tiêu cực </a:t>
            </a:r>
            <a:r>
              <a:rPr lang="vi-VN" sz="2600" b="1" dirty="0">
                <a:solidFill>
                  <a:schemeClr val="bg1"/>
                </a:solidFill>
                <a:effectLst>
                  <a:outerShdw blurRad="38100" dist="38100" dir="2700000" algn="tl">
                    <a:srgbClr val="000000">
                      <a:alpha val="43137"/>
                    </a:srgbClr>
                  </a:outerShdw>
                </a:effectLst>
                <a:latin typeface="#9Slide03 AmpleSoft" panose="02000000000000000000" pitchFamily="2" charset="-93"/>
              </a:rPr>
              <a:t>luôn thấy rủi ro trong mỗi cơ hội.</a:t>
            </a:r>
          </a:p>
        </p:txBody>
      </p:sp>
      <p:pic>
        <p:nvPicPr>
          <p:cNvPr id="24" name="Picture 23" descr="Digit 1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4740" y="580817"/>
            <a:ext cx="18487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p:cNvSpPr txBox="1"/>
          <p:nvPr/>
        </p:nvSpPr>
        <p:spPr>
          <a:xfrm>
            <a:off x="4649119" y="580817"/>
            <a:ext cx="3161376" cy="1015663"/>
          </a:xfrm>
          <a:prstGeom prst="rect">
            <a:avLst/>
          </a:prstGeom>
          <a:gradFill>
            <a:gsLst>
              <a:gs pos="15000">
                <a:srgbClr val="FEC200"/>
              </a:gs>
              <a:gs pos="53000">
                <a:srgbClr val="0B6AB1"/>
              </a:gs>
              <a:gs pos="100000">
                <a:srgbClr val="A2EAE9"/>
              </a:gs>
            </a:gsLst>
            <a:lin ang="5400000" scaled="1"/>
          </a:gradFill>
        </p:spPr>
        <p:txBody>
          <a:bodyPr wrap="square" rtlCol="0">
            <a:spAutoFit/>
          </a:bodyPr>
          <a:lstStyle/>
          <a:p>
            <a:r>
              <a:rPr lang="vi-VN" sz="3000" dirty="0" smtClean="0">
                <a:solidFill>
                  <a:schemeClr val="bg1">
                    <a:lumMod val="95000"/>
                  </a:schemeClr>
                </a:solidFill>
                <a:latin typeface="#9Slide07 SVNTransformer" pitchFamily="2" charset="-93"/>
              </a:rPr>
              <a:t>THẢO LUẬN NHÓM </a:t>
            </a:r>
          </a:p>
          <a:p>
            <a:r>
              <a:rPr lang="vi-VN" sz="3000" dirty="0">
                <a:solidFill>
                  <a:schemeClr val="bg1">
                    <a:lumMod val="95000"/>
                  </a:schemeClr>
                </a:solidFill>
                <a:latin typeface="#9Slide07 SVNTransformer" pitchFamily="2" charset="-93"/>
              </a:rPr>
              <a:t> </a:t>
            </a:r>
            <a:r>
              <a:rPr lang="vi-VN" sz="3000" dirty="0" smtClean="0">
                <a:solidFill>
                  <a:schemeClr val="bg1">
                    <a:lumMod val="95000"/>
                  </a:schemeClr>
                </a:solidFill>
                <a:latin typeface="#9Slide07 SVNTransformer" pitchFamily="2" charset="-93"/>
              </a:rPr>
              <a:t>        2 phút</a:t>
            </a:r>
            <a:endParaRPr lang="vi-VN" sz="3000" dirty="0">
              <a:solidFill>
                <a:schemeClr val="bg1">
                  <a:lumMod val="95000"/>
                </a:schemeClr>
              </a:solidFill>
              <a:latin typeface="#9Slide07 SVNTransformer" pitchFamily="2" charset="-93"/>
            </a:endParaRPr>
          </a:p>
        </p:txBody>
      </p:sp>
      <p:grpSp>
        <p:nvGrpSpPr>
          <p:cNvPr id="53" name="Google Shape;1273;p50"/>
          <p:cNvGrpSpPr/>
          <p:nvPr/>
        </p:nvGrpSpPr>
        <p:grpSpPr>
          <a:xfrm>
            <a:off x="8491752" y="147329"/>
            <a:ext cx="441332" cy="445721"/>
            <a:chOff x="5770007" y="5489899"/>
            <a:chExt cx="712976" cy="720067"/>
          </a:xfrm>
        </p:grpSpPr>
        <p:sp>
          <p:nvSpPr>
            <p:cNvPr id="54" name="Google Shape;1274;p50"/>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1275;p50"/>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6" name="Google Shape;1276;p50"/>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7" name="Google Shape;1277;p50"/>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1278;p50"/>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9" name="Google Shape;1279;p50"/>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0" name="Google Shape;1280;p50"/>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1" name="Google Shape;1281;p50"/>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62" name="Google Shape;1273;p50"/>
          <p:cNvGrpSpPr/>
          <p:nvPr/>
        </p:nvGrpSpPr>
        <p:grpSpPr>
          <a:xfrm>
            <a:off x="8520731" y="4508792"/>
            <a:ext cx="441332" cy="445721"/>
            <a:chOff x="5770007" y="5489899"/>
            <a:chExt cx="712976" cy="720067"/>
          </a:xfrm>
        </p:grpSpPr>
        <p:sp>
          <p:nvSpPr>
            <p:cNvPr id="63" name="Google Shape;1274;p50"/>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4" name="Google Shape;1275;p50"/>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5" name="Google Shape;1276;p50"/>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6" name="Google Shape;1277;p50"/>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7" name="Google Shape;1278;p50"/>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8" name="Google Shape;1279;p50"/>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9" name="Google Shape;1280;p50"/>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0" name="Google Shape;1281;p50"/>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364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randombar(horizontal)">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animBg="1"/>
    </p:bldLst>
  </p:timing>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1228</Words>
  <Application>Microsoft Office PowerPoint</Application>
  <PresentationFormat>On-screen Show (16:9)</PresentationFormat>
  <Paragraphs>136</Paragraphs>
  <Slides>24</Slides>
  <Notes>20</Notes>
  <HiddenSlides>0</HiddenSlides>
  <MMClips>1</MMClips>
  <ScaleCrop>false</ScaleCrop>
  <HeadingPairs>
    <vt:vector size="6" baseType="variant">
      <vt:variant>
        <vt:lpstr>Fonts Used</vt:lpstr>
      </vt:variant>
      <vt:variant>
        <vt:i4>29</vt:i4>
      </vt:variant>
      <vt:variant>
        <vt:lpstr>Theme</vt:lpstr>
      </vt:variant>
      <vt:variant>
        <vt:i4>3</vt:i4>
      </vt:variant>
      <vt:variant>
        <vt:lpstr>Slide Titles</vt:lpstr>
      </vt:variant>
      <vt:variant>
        <vt:i4>24</vt:i4>
      </vt:variant>
    </vt:vector>
  </HeadingPairs>
  <TitlesOfParts>
    <vt:vector size="56" baseType="lpstr">
      <vt:lpstr>Calibri Light</vt:lpstr>
      <vt:lpstr>#9Slide04 Chonburi</vt:lpstr>
      <vt:lpstr>#9Slide03 SVNServetica Medium</vt:lpstr>
      <vt:lpstr>#9Slide03 AllRoundGothic</vt:lpstr>
      <vt:lpstr>#9Slide03 BoosterNextFYBlack</vt:lpstr>
      <vt:lpstr>Elsie</vt:lpstr>
      <vt:lpstr>Roboto</vt:lpstr>
      <vt:lpstr>Muli</vt:lpstr>
      <vt:lpstr>#9Slide04 Goku</vt:lpstr>
      <vt:lpstr>Arial</vt:lpstr>
      <vt:lpstr>Wingdings</vt:lpstr>
      <vt:lpstr>SVN-Adam Gorry</vt:lpstr>
      <vt:lpstr>#9Slide03 AmpleSoft Thin</vt:lpstr>
      <vt:lpstr>Times New Roman</vt:lpstr>
      <vt:lpstr>#9Slide05 SVNKitten</vt:lpstr>
      <vt:lpstr>#9Slide03 Bebas Neue Bold</vt:lpstr>
      <vt:lpstr>Calibri</vt:lpstr>
      <vt:lpstr>#9Slide07 SVNBrandon Printed Sh</vt:lpstr>
      <vt:lpstr>Kulim Park</vt:lpstr>
      <vt:lpstr>#9Slide03 Arima Madurai ExtraBo</vt:lpstr>
      <vt:lpstr>#9Slide03 AmpleSoft</vt:lpstr>
      <vt:lpstr>#9Slide07 SVNTransformer</vt:lpstr>
      <vt:lpstr>#9Slide07 IcielBaliho Script</vt:lpstr>
      <vt:lpstr>宋体</vt:lpstr>
      <vt:lpstr>#9Slide05 SantElia Script ExLig</vt:lpstr>
      <vt:lpstr>#9Slide07 IcielStormtrooper</vt:lpstr>
      <vt:lpstr>#9Slide05 Agile Script Calligra</vt:lpstr>
      <vt:lpstr>#9Slide06 SVNHello Sunshine Mar</vt:lpstr>
      <vt:lpstr>#9Slide03 SVNCintra</vt:lpstr>
      <vt:lpstr>Gregory template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 TẠO  CHIẾC LỌ THẦN KÌ</vt:lpstr>
      <vt:lpstr>PowerPoint Presentation</vt:lpstr>
      <vt:lpstr>PowerPoint Presentation</vt:lpstr>
      <vt:lpstr>PowerPoint Presentation</vt:lpstr>
      <vt:lpstr>PowerPoint Presentation</vt:lpstr>
      <vt:lpstr>PowerPoint Presentation</vt:lpstr>
      <vt:lpstr>PowerPoint Presentation</vt:lpstr>
      <vt:lpstr>CHIẾN THẮNG  BẢN THÂN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Q.E.N</cp:lastModifiedBy>
  <cp:revision>58</cp:revision>
  <dcterms:modified xsi:type="dcterms:W3CDTF">2021-10-16T04:05:34Z</dcterms:modified>
</cp:coreProperties>
</file>