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65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02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0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9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7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6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99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9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11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5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2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B76B2-A5FC-44B7-864C-F1448768710E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3AE5F-C773-4393-B75B-4139DD5B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9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756" y="1508760"/>
            <a:ext cx="10255348" cy="261659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5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5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5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Theo </a:t>
            </a:r>
            <a:r>
              <a:rPr lang="en-US" sz="5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Mẫu</a:t>
            </a:r>
            <a: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5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7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LỌ VÀ </a:t>
            </a:r>
            <a:r>
              <a:rPr lang="en-US" sz="7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QUẢ ( </a:t>
            </a:r>
            <a:r>
              <a:rPr lang="en-US" sz="7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Vẽ</a:t>
            </a:r>
            <a:r>
              <a:rPr lang="en-US" sz="7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7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)</a:t>
            </a:r>
            <a:endParaRPr lang="en-US" sz="7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67996" y="45702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MĨ THUẬT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8131" y="460790"/>
            <a:ext cx="4205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itchFamily="34" charset="0"/>
                <a:cs typeface="Arial" pitchFamily="34" charset="0"/>
              </a:rPr>
              <a:t>TRƯỜNG THCS BẠCH ĐẰNG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24228" y="6176887"/>
            <a:ext cx="4325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viên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hiện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Đoàn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Kim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Xuân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3971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7483" y="2642418"/>
            <a:ext cx="7851404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27483" y="1192426"/>
            <a:ext cx="819596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127483" y="4216839"/>
            <a:ext cx="80501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THỰC HÀNH: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5403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45" y="51516"/>
            <a:ext cx="10499436" cy="824248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033" y="875764"/>
            <a:ext cx="4195294" cy="58341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98463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0551" y="143431"/>
            <a:ext cx="10515600" cy="816561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QUAN SÁT NHẬN XÉT: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9656" y="1406769"/>
            <a:ext cx="5444197" cy="10691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Đây</a:t>
            </a:r>
            <a:r>
              <a:rPr lang="fr-FR" sz="4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là </a:t>
            </a:r>
            <a:r>
              <a:rPr lang="fr-FR" sz="40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tranh</a:t>
            </a:r>
            <a:r>
              <a:rPr lang="fr-FR" sz="4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40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gì</a:t>
            </a:r>
            <a:r>
              <a:rPr lang="fr-FR" sz="4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  <a:endParaRPr lang="en-US" sz="400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3179297" y="3021166"/>
            <a:ext cx="4979963" cy="984739"/>
          </a:xfrm>
          <a:prstGeom prst="wedgeRectCallout">
            <a:avLst>
              <a:gd name="adj1" fmla="val -33697"/>
              <a:gd name="adj2" fmla="val -9954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dirty="0" smtClean="0">
                <a:solidFill>
                  <a:schemeClr val="tx1"/>
                </a:solidFill>
                <a:ea typeface="Calibri" panose="020F0502020204030204" pitchFamily="34" charset="0"/>
              </a:rPr>
              <a:t>Tranh tĩnh vật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5205046" y="1406769"/>
            <a:ext cx="5205046" cy="1069144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Tranh</a:t>
            </a:r>
            <a:r>
              <a:rPr lang="fr-FR" sz="4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40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vẽ</a:t>
            </a:r>
            <a:r>
              <a:rPr lang="fr-FR" sz="4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40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fr-FR" sz="4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4000" dirty="0" err="1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gì</a:t>
            </a:r>
            <a:r>
              <a:rPr lang="fr-FR" sz="40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  <a:endParaRPr lang="en-US" sz="400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1730323" y="3209037"/>
            <a:ext cx="6794696" cy="1264490"/>
          </a:xfrm>
          <a:prstGeom prst="wedgeRoundRectCallout">
            <a:avLst>
              <a:gd name="adj1" fmla="val 41451"/>
              <a:gd name="adj2" fmla="val -105032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200" dirty="0" smtClean="0">
                <a:solidFill>
                  <a:schemeClr val="tx1"/>
                </a:solidFill>
              </a:rPr>
              <a:t>Tranh vẽ các đồ vật hay thực vật: lọ hoa, quả,…</a:t>
            </a:r>
            <a:endParaRPr lang="en-US" sz="320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18" name="Flowchart: Manual Operation 17"/>
          <p:cNvSpPr/>
          <p:nvPr/>
        </p:nvSpPr>
        <p:spPr>
          <a:xfrm>
            <a:off x="1730323" y="1830752"/>
            <a:ext cx="8918917" cy="1445584"/>
          </a:xfrm>
          <a:prstGeom prst="flowChartManualOperati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solidFill>
                  <a:schemeClr val="tx1"/>
                </a:solidFill>
                <a:ea typeface="Calibri" panose="020F0502020204030204" pitchFamily="34" charset="0"/>
              </a:rPr>
              <a:t>Phông nền như thế nào?</a:t>
            </a:r>
            <a:endParaRPr lang="en-US" sz="3600" dirty="0" smtClean="0">
              <a:solidFill>
                <a:schemeClr val="tx1"/>
              </a:solidFill>
            </a:endParaRPr>
          </a:p>
        </p:txBody>
      </p:sp>
      <p:sp>
        <p:nvSpPr>
          <p:cNvPr id="23" name="Flowchart: Card 22"/>
          <p:cNvSpPr/>
          <p:nvPr/>
        </p:nvSpPr>
        <p:spPr>
          <a:xfrm>
            <a:off x="1730323" y="3464207"/>
            <a:ext cx="8243671" cy="1772530"/>
          </a:xfrm>
          <a:prstGeom prst="flowChartPunchedCard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200" dirty="0" smtClean="0">
                <a:solidFill>
                  <a:schemeClr val="tx1"/>
                </a:solidFill>
                <a:ea typeface="Calibri" panose="020F0502020204030204" pitchFamily="34" charset="0"/>
              </a:rPr>
              <a:t>Phông nền có màu đậm và đối lặp với mẫu vật để làm nổi bật trên phông</a:t>
            </a:r>
            <a:r>
              <a:rPr lang="en-US" sz="3200" dirty="0" smtClean="0">
                <a:solidFill>
                  <a:schemeClr val="tx1"/>
                </a:solidFill>
                <a:ea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nền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385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7" grpId="0" animBg="1"/>
      <p:bldP spid="7" grpId="1" animBg="1"/>
      <p:bldP spid="11" grpId="0" animBg="1"/>
      <p:bldP spid="11" grpId="1" animBg="1"/>
      <p:bldP spid="15" grpId="0" animBg="1"/>
      <p:bldP spid="15" grpId="1" animBg="1"/>
      <p:bldP spid="18" grpId="0" animBg="1"/>
      <p:bldP spid="18" grpId="1" animBg="1"/>
      <p:bldP spid="23" grpId="0" animBg="1"/>
      <p:bldP spid="2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9185" y="787778"/>
            <a:ext cx="8889229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020" y="1450560"/>
            <a:ext cx="880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47751" y="2355579"/>
            <a:ext cx="10515600" cy="4351338"/>
          </a:xfrm>
        </p:spPr>
        <p:txBody>
          <a:bodyPr/>
          <a:lstStyle/>
          <a:p>
            <a:pPr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vi-VN" dirty="0" smtClean="0"/>
              <a:t>Có </a:t>
            </a:r>
            <a:r>
              <a:rPr lang="en-US" dirty="0"/>
              <a:t>2</a:t>
            </a:r>
            <a:r>
              <a:rPr lang="vi-VN" dirty="0" smtClean="0"/>
              <a:t> </a:t>
            </a:r>
            <a:r>
              <a:rPr lang="vi-VN" dirty="0" smtClean="0"/>
              <a:t>bước</a:t>
            </a:r>
            <a:endParaRPr lang="en-US" dirty="0" smtClean="0">
              <a:effectLst/>
            </a:endParaRPr>
          </a:p>
          <a:p>
            <a:pPr>
              <a:spcAft>
                <a:spcPts val="0"/>
              </a:spcAft>
            </a:pPr>
            <a:r>
              <a:rPr lang="vi-VN" dirty="0" smtClean="0"/>
              <a:t>Bước 1: </a:t>
            </a:r>
            <a:r>
              <a:rPr lang="vi-VN" dirty="0" smtClean="0"/>
              <a:t>Vẽ màu theo mảng.</a:t>
            </a:r>
            <a:endParaRPr lang="en-US" dirty="0" smtClean="0">
              <a:effectLst/>
            </a:endParaRPr>
          </a:p>
          <a:p>
            <a:r>
              <a:rPr lang="vi-VN" dirty="0" smtClean="0"/>
              <a:t>Bước </a:t>
            </a:r>
            <a:r>
              <a:rPr lang="vi-VN" dirty="0" smtClean="0"/>
              <a:t>2: </a:t>
            </a:r>
            <a:r>
              <a:rPr lang="vi-VN" dirty="0" smtClean="0">
                <a:ea typeface="Calibri" panose="020F0502020204030204" pitchFamily="34" charset="0"/>
              </a:rPr>
              <a:t>So sánh màu của mẫu để hoàn thiện bài.</a:t>
            </a:r>
            <a:endParaRPr lang="en-US" dirty="0" smtClean="0"/>
          </a:p>
          <a:p>
            <a:pPr>
              <a:spcAft>
                <a:spcPts val="0"/>
              </a:spcAft>
            </a:pP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98755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449" y="1"/>
            <a:ext cx="10515600" cy="888274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CÁCH VẼ: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199" y="823303"/>
            <a:ext cx="4180114" cy="57730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146" y="823303"/>
            <a:ext cx="4473356" cy="57730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468" y="823303"/>
            <a:ext cx="4328160" cy="599450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821" y="823303"/>
            <a:ext cx="4609287" cy="599450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975" y="823303"/>
            <a:ext cx="4626627" cy="598642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879" y="823303"/>
            <a:ext cx="4258164" cy="593901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728" y="823303"/>
            <a:ext cx="10157195" cy="59470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911488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689" y="1147105"/>
            <a:ext cx="8450296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THỰC HÀNH: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9258" y="2577172"/>
            <a:ext cx="9905606" cy="143421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-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Lọ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”.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giấy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A4</a:t>
            </a:r>
          </a:p>
          <a:p>
            <a:pPr marL="0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7003" y="1147105"/>
            <a:ext cx="880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891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4535" y="651036"/>
            <a:ext cx="5954486" cy="1325563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8359" y="2160950"/>
            <a:ext cx="8540933" cy="2746375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9: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“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Tài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Việt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Nam 20 - 11 ”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01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183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Bài 8: Vẽ Theo Mẫu LỌ VÀ QUẢ ( Vẽ màu )</vt:lpstr>
      <vt:lpstr>II. CÁCH VẼ:</vt:lpstr>
      <vt:lpstr>I. QUAN SÁT NHẬN XÉT:</vt:lpstr>
      <vt:lpstr>I. QUAN SÁT NHẬN XÉT:</vt:lpstr>
      <vt:lpstr>II. CÁCH VẼ:</vt:lpstr>
      <vt:lpstr>II. CÁCH VẼ:</vt:lpstr>
      <vt:lpstr>III. THỰC HÀNH:</vt:lpstr>
      <vt:lpstr>DẶN DÒ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8: Vẽ Theo Mẫu LỌ VÀ QUẢ</dc:title>
  <dc:creator>Administrator</dc:creator>
  <cp:lastModifiedBy>Administrator</cp:lastModifiedBy>
  <cp:revision>11</cp:revision>
  <dcterms:created xsi:type="dcterms:W3CDTF">2021-10-16T02:54:14Z</dcterms:created>
  <dcterms:modified xsi:type="dcterms:W3CDTF">2021-10-16T04:01:23Z</dcterms:modified>
</cp:coreProperties>
</file>